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0" r:id="rId4"/>
    <p:sldId id="259" r:id="rId5"/>
    <p:sldId id="289" r:id="rId6"/>
    <p:sldId id="262" r:id="rId7"/>
    <p:sldId id="263" r:id="rId8"/>
    <p:sldId id="265" r:id="rId9"/>
    <p:sldId id="290" r:id="rId10"/>
    <p:sldId id="264" r:id="rId11"/>
    <p:sldId id="288" r:id="rId12"/>
    <p:sldId id="270" r:id="rId13"/>
    <p:sldId id="273" r:id="rId14"/>
    <p:sldId id="274" r:id="rId15"/>
    <p:sldId id="292" r:id="rId16"/>
    <p:sldId id="277" r:id="rId17"/>
    <p:sldId id="293" r:id="rId18"/>
    <p:sldId id="275" r:id="rId19"/>
    <p:sldId id="294" r:id="rId20"/>
    <p:sldId id="295" r:id="rId21"/>
    <p:sldId id="266" r:id="rId22"/>
    <p:sldId id="297" r:id="rId23"/>
    <p:sldId id="299" r:id="rId24"/>
    <p:sldId id="269" r:id="rId25"/>
    <p:sldId id="301" r:id="rId26"/>
    <p:sldId id="279" r:id="rId27"/>
    <p:sldId id="303" r:id="rId28"/>
    <p:sldId id="302" r:id="rId29"/>
    <p:sldId id="306" r:id="rId30"/>
    <p:sldId id="305" r:id="rId31"/>
    <p:sldId id="308" r:id="rId32"/>
    <p:sldId id="307" r:id="rId33"/>
    <p:sldId id="310" r:id="rId34"/>
    <p:sldId id="278" r:id="rId35"/>
    <p:sldId id="283" r:id="rId36"/>
    <p:sldId id="284" r:id="rId37"/>
    <p:sldId id="285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91787-0BDC-2841-9E22-B34C2196B1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BE306-4763-A145-B77A-537B11972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0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1406-1FE1-2C4D-BF25-C96BE4D8F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30C51-3359-EF4A-A0BE-43A7F4CC8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74AE2-2157-B846-B9B6-459D471D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B3F8C-78C2-F549-AE7D-E78ED999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D8B4-DFF2-B345-9C94-F171345B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0702-2F41-D447-94C2-D80B46FF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8365E-24E8-544E-AA9B-FC45FF25C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A7C2C-2A80-0C42-BA62-89F5E5A3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1E30E-B96D-1942-BD18-F0C37BF1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E6920-ADDB-3A4B-9348-82340F08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FCDFE-F5ED-6A45-81F1-EACE77C7B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07177-4169-BD4F-840F-B473E237F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28B50-562E-9C49-9DD2-15F3CBB2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C334-244F-434C-99DC-28AD8491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B0D4F-4123-8F4A-8C50-52528AAA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1DD9-CE37-6C44-83DC-56065BBD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D3324-5C00-7A48-A91E-DEEE91B3F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22634-483A-FE4E-B3E9-C9561997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E9D1A-339C-104A-B114-827FB96A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1A10A-B722-124B-86C5-637DDF8B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E4EB-E1DA-7D48-ACE5-7B53B918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A0EA4-E2ED-434F-80A5-50043CF0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8B04-436B-E04C-93FE-A8D2E09E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695AD-43C9-2C4A-8E35-3CE5A35D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94DFA-5011-5B4A-B79E-DB0F8B86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49F8-DF5A-3F49-9EBC-4D7C7624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0BC5E-CAA8-0F46-B3B3-213BDFD4D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A1D70-23D9-C647-B16C-A37530DA7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6CA82-32FE-404C-8392-69A74597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AC835-4ED1-5546-A7E4-18AADC39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D3263-E0DB-DD40-A359-B4350AC7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9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40AA-D0F8-A74B-B151-7F4E4C90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A2F21-BE69-D54A-B4B6-977208B0D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AA20C-76E0-9E4D-B4BB-2A0816185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5E50D-AB03-984D-879B-8205908F7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D456D-680B-6444-8103-5385A6A9F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8D923-15F6-B443-839E-087F3B04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3B795-8AC1-1540-990A-DDEABF5E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298B3-5AB3-E54E-8496-43EDE1F4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6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1B94-4C8B-8F42-AC41-CAE07EAE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CF25B-DF35-D244-A961-ECEE7D5F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6AF0E-AD0F-3D4E-997D-5E12C6B7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691BA-0981-DF44-B2F3-31B96F5B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683F7-1DAC-EF4F-BE51-8D5086A5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65272-B9FC-5C47-A0EF-2EFCD8BE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6B886-93E4-8247-B417-8252A664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F21C-2DDC-E946-B138-0AC2B0AD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87D2E-8674-EB4F-9A1D-F9635B67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73440-154E-B64B-8497-D1E0C9B02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51FE9-BC8C-A141-9911-828781ED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DD844-AEB2-5F46-BC1D-7CA025E6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13C58-C2BC-8C4C-8C39-7DD2CB41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D7ED-2F4A-3A49-BB7A-2B7BF6671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C7C0D6-4E9B-B444-B08D-0DE520096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21686-1CC0-2F4B-B872-EBD8C8178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ACE26-AE16-7548-A84D-7B884C30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B934-3B47-9046-A556-9EA8296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44840-7305-714D-900F-06DA83B1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697B7-84F1-0E4F-9C78-7A198810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C3184-06E8-5945-89CE-375E52F6D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1E28F-15D4-B04A-A62E-8114369DB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0A5B-BB8F-43D7-B1B5-CF72B51F5C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93BB-CE96-064C-B9CE-781CC4D46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71965-9EBE-EF40-9212-4642E04A2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C7E08-DA08-408B-9AFD-B88E4E76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0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avi"/><Relationship Id="rId7" Type="http://schemas.openxmlformats.org/officeDocument/2006/relationships/image" Target="../media/image2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Live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May 2022 </a:t>
            </a:r>
          </a:p>
          <a:p>
            <a:r>
              <a:rPr lang="en-US" sz="3600" dirty="0"/>
              <a:t>SMA Artery Restenosis</a:t>
            </a:r>
          </a:p>
        </p:txBody>
      </p:sp>
    </p:spTree>
    <p:extLst>
      <p:ext uri="{BB962C8B-B14F-4D97-AF65-F5344CB8AC3E}">
        <p14:creationId xmlns:p14="http://schemas.microsoft.com/office/powerpoint/2010/main" val="193356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>
            <a:extLst>
              <a:ext uri="{FF2B5EF4-FFF2-40B4-BE49-F238E27FC236}">
                <a16:creationId xmlns:a16="http://schemas.microsoft.com/office/drawing/2014/main" id="{73F1F42B-FFAD-A242-B344-FCB503B4BF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7729" y="109983"/>
            <a:ext cx="5588001" cy="57513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BEA971-7F71-3D48-8F84-EFC2D6208452}"/>
              </a:ext>
            </a:extLst>
          </p:cNvPr>
          <p:cNvSpPr/>
          <p:nvPr/>
        </p:nvSpPr>
        <p:spPr>
          <a:xfrm>
            <a:off x="5549329" y="6112225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T12-L1</a:t>
            </a:r>
          </a:p>
        </p:txBody>
      </p:sp>
    </p:spTree>
    <p:extLst>
      <p:ext uri="{BB962C8B-B14F-4D97-AF65-F5344CB8AC3E}">
        <p14:creationId xmlns:p14="http://schemas.microsoft.com/office/powerpoint/2010/main" val="397539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53" y="2844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Causes of CMI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46" y="1610006"/>
            <a:ext cx="11726613" cy="43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9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C22CA-8B40-A64D-BE9A-7B38F4446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164" y="1253331"/>
            <a:ext cx="402474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Symptoms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cs typeface="Arial" panose="020B0604020202020204" pitchFamily="34" charset="0"/>
              </a:rPr>
              <a:t>Post prandial angina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2400" dirty="0">
              <a:cs typeface="Arial" panose="020B0604020202020204" pitchFamily="34" charset="0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cs typeface="Arial" panose="020B0604020202020204" pitchFamily="34" charset="0"/>
              </a:rPr>
              <a:t>Extreme aversion to food/</a:t>
            </a:r>
            <a:r>
              <a:rPr lang="en-US" sz="2400" dirty="0" err="1" smtClean="0">
                <a:cs typeface="Arial" panose="020B0604020202020204" pitchFamily="34" charset="0"/>
              </a:rPr>
              <a:t>sitophobia</a:t>
            </a:r>
            <a:endParaRPr lang="en-US" sz="2400" dirty="0">
              <a:cs typeface="Arial" panose="020B0604020202020204" pitchFamily="34" charset="0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2400" dirty="0">
              <a:cs typeface="Arial" panose="020B0604020202020204" pitchFamily="34" charset="0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cs typeface="Arial" panose="020B0604020202020204" pitchFamily="34" charset="0"/>
              </a:rPr>
              <a:t>Weight loss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2400" dirty="0">
              <a:cs typeface="Arial" panose="020B0604020202020204" pitchFamily="34" charset="0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cs typeface="Arial" panose="020B0604020202020204" pitchFamily="34" charset="0"/>
              </a:rPr>
              <a:t>Bloating\diarrhea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2400" dirty="0">
              <a:cs typeface="Arial" panose="020B0604020202020204" pitchFamily="34" charset="0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cs typeface="Arial" panose="020B0604020202020204" pitchFamily="34" charset="0"/>
              </a:rPr>
              <a:t>Non specific GI symptoms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8FEFA-400C-A64D-93F8-20C316C71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909" y="1253331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Diagnostics:</a:t>
            </a:r>
          </a:p>
          <a:p>
            <a:pPr marL="0" lvl="0" indent="0">
              <a:buNone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Duplex ultrasonography</a:t>
            </a:r>
            <a:endParaRPr lang="en-US" sz="2400" dirty="0"/>
          </a:p>
          <a:p>
            <a:pPr marL="0" lvl="0" indent="0">
              <a:buNone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CT angiography</a:t>
            </a:r>
            <a:endParaRPr lang="en-US" sz="2400" dirty="0"/>
          </a:p>
          <a:p>
            <a:pPr marL="0" lvl="0" indent="0">
              <a:buNone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MR angiography </a:t>
            </a:r>
            <a:endParaRPr lang="en-US" sz="2400" dirty="0"/>
          </a:p>
          <a:p>
            <a:pPr marL="0" lvl="0" indent="0">
              <a:buNone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Abdominal US</a:t>
            </a:r>
            <a:endParaRPr lang="en-US" sz="2400" dirty="0"/>
          </a:p>
          <a:p>
            <a:pPr marL="0" lvl="0" indent="0">
              <a:buNone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Upper and lower GI endoscopy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1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idx="1"/>
          </p:nvPr>
        </p:nvSpPr>
        <p:spPr>
          <a:xfrm>
            <a:off x="1443039" y="1704301"/>
            <a:ext cx="4271961" cy="44732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Liver/spleen have high metabolic requirement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low resistance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Biphasic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reversal of flow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EDV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PSV&gt;275cm/sec –critical </a:t>
            </a:r>
          </a:p>
        </p:txBody>
      </p:sp>
      <p:pic>
        <p:nvPicPr>
          <p:cNvPr id="105" name="image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580908" y="1704300"/>
            <a:ext cx="4904509" cy="4473211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1443039" y="8859"/>
            <a:ext cx="8920161" cy="1540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cs typeface="Arial Black" panose="020B0604020202020204" pitchFamily="34" charset="0"/>
              </a:rPr>
              <a:t>Celiac artery</a:t>
            </a:r>
          </a:p>
        </p:txBody>
      </p:sp>
      <p:sp>
        <p:nvSpPr>
          <p:cNvPr id="6" name="Shape 106">
            <a:extLst>
              <a:ext uri="{FF2B5EF4-FFF2-40B4-BE49-F238E27FC236}">
                <a16:creationId xmlns:a16="http://schemas.microsoft.com/office/drawing/2014/main" id="{939D4D04-5E7E-6C47-BACF-E8AECF96504A}"/>
              </a:ext>
            </a:extLst>
          </p:cNvPr>
          <p:cNvSpPr/>
          <p:nvPr/>
        </p:nvSpPr>
        <p:spPr>
          <a:xfrm>
            <a:off x="6525490" y="6355543"/>
            <a:ext cx="46482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400" dirty="0"/>
              <a:t>Mansour and </a:t>
            </a:r>
            <a:r>
              <a:rPr sz="1400" dirty="0" err="1"/>
              <a:t>Labropoulos</a:t>
            </a:r>
            <a:r>
              <a:rPr sz="1400" dirty="0"/>
              <a:t>, </a:t>
            </a:r>
            <a:r>
              <a:rPr sz="1400" i="1" dirty="0"/>
              <a:t>Vascular Diagnosis</a:t>
            </a:r>
            <a:r>
              <a:rPr sz="1400" dirty="0"/>
              <a:t>, 2</a:t>
            </a:r>
            <a:r>
              <a:rPr sz="1400" baseline="30000" dirty="0"/>
              <a:t>nd</a:t>
            </a:r>
            <a:r>
              <a:rPr sz="1400" dirty="0"/>
              <a:t> Ed. 2005</a:t>
            </a:r>
          </a:p>
        </p:txBody>
      </p:sp>
    </p:spTree>
    <p:extLst>
      <p:ext uri="{BB962C8B-B14F-4D97-AF65-F5344CB8AC3E}">
        <p14:creationId xmlns:p14="http://schemas.microsoft.com/office/powerpoint/2010/main" val="167284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1524000" y="274639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 dirty="0"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 Black" panose="020B0604020202020204" pitchFamily="34" charset="0"/>
              </a:rPr>
              <a:t>SMA</a:t>
            </a:r>
          </a:p>
        </p:txBody>
      </p:sp>
      <p:sp>
        <p:nvSpPr>
          <p:cNvPr id="110" name="Shape 110"/>
          <p:cNvSpPr>
            <a:spLocks noGrp="1"/>
          </p:cNvSpPr>
          <p:nvPr>
            <p:ph idx="1"/>
          </p:nvPr>
        </p:nvSpPr>
        <p:spPr>
          <a:xfrm>
            <a:off x="881063" y="1450777"/>
            <a:ext cx="4757737" cy="502920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Fasting:  </a:t>
            </a:r>
          </a:p>
          <a:p>
            <a:pPr marL="868680" lvl="1" indent="-283463"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Triphasic, high arterial resistance, low EDV and slight flow reversal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Postprandial: </a:t>
            </a:r>
          </a:p>
          <a:p>
            <a:pPr marL="868680" lvl="1" indent="-283463"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Biphasic</a:t>
            </a:r>
          </a:p>
          <a:p>
            <a:pPr marL="868680" lvl="1" indent="-283463"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Low-resistance (dilated splanchnic arteriolar beds)</a:t>
            </a:r>
          </a:p>
          <a:p>
            <a:pPr marL="868680" lvl="1" indent="-283463"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flow reversal</a:t>
            </a:r>
            <a:r>
              <a:rPr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68680" lvl="1" indent="-283463"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DFD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PSV&gt;200cm/sec -  critical</a:t>
            </a:r>
          </a:p>
        </p:txBody>
      </p:sp>
      <p:pic>
        <p:nvPicPr>
          <p:cNvPr id="111" name="image8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202" y="484910"/>
            <a:ext cx="4378034" cy="3075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6553201" y="3706089"/>
            <a:ext cx="4488871" cy="287727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7640782" y="6550223"/>
            <a:ext cx="46482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400" dirty="0"/>
              <a:t>Mansour and </a:t>
            </a:r>
            <a:r>
              <a:rPr sz="1400" dirty="0" err="1"/>
              <a:t>Labropoulos</a:t>
            </a:r>
            <a:r>
              <a:rPr sz="1400" dirty="0"/>
              <a:t>, </a:t>
            </a:r>
            <a:r>
              <a:rPr sz="1400" i="1" dirty="0"/>
              <a:t>Vascular Diagnosis</a:t>
            </a:r>
            <a:r>
              <a:rPr sz="1400" dirty="0"/>
              <a:t>, 2</a:t>
            </a:r>
            <a:r>
              <a:rPr sz="1400" baseline="30000" dirty="0"/>
              <a:t>nd</a:t>
            </a:r>
            <a:r>
              <a:rPr sz="1400" dirty="0"/>
              <a:t> Ed. 2005</a:t>
            </a:r>
          </a:p>
        </p:txBody>
      </p:sp>
    </p:spTree>
    <p:extLst>
      <p:ext uri="{BB962C8B-B14F-4D97-AF65-F5344CB8AC3E}">
        <p14:creationId xmlns:p14="http://schemas.microsoft.com/office/powerpoint/2010/main" val="96252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Arcuate ligament syndrome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17" y="1690688"/>
            <a:ext cx="6753583" cy="47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1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7.png">
            <a:extLst>
              <a:ext uri="{FF2B5EF4-FFF2-40B4-BE49-F238E27FC236}">
                <a16:creationId xmlns:a16="http://schemas.microsoft.com/office/drawing/2014/main" id="{B472B2EC-4817-9143-896C-6D3D0E8CA009}"/>
              </a:ext>
            </a:extLst>
          </p:cNvPr>
          <p:cNvPicPr/>
          <p:nvPr/>
        </p:nvPicPr>
        <p:blipFill>
          <a:blip r:embed="rId2"/>
          <a:srcRect b="9152"/>
          <a:stretch>
            <a:fillRect/>
          </a:stretch>
        </p:blipFill>
        <p:spPr>
          <a:xfrm>
            <a:off x="1383856" y="1420485"/>
            <a:ext cx="4021861" cy="4182035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image28.png">
            <a:extLst>
              <a:ext uri="{FF2B5EF4-FFF2-40B4-BE49-F238E27FC236}">
                <a16:creationId xmlns:a16="http://schemas.microsoft.com/office/drawing/2014/main" id="{BED1F4B7-E14E-EB42-82B9-C8496D069E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60778" y="1420485"/>
            <a:ext cx="4056528" cy="418203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2ED39C7-E724-6D41-B21A-92D823BB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922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Arcuate ligament syndrome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54537" y="6064623"/>
            <a:ext cx="628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Inspiratory increase in velocities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2173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of risk </a:t>
            </a:r>
            <a:r>
              <a:rPr lang="en-US" dirty="0"/>
              <a:t>factors 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Smoking cessation. </a:t>
            </a:r>
          </a:p>
          <a:p>
            <a:r>
              <a:rPr lang="en-US" dirty="0" smtClean="0"/>
              <a:t>Avoid any </a:t>
            </a:r>
            <a:r>
              <a:rPr lang="en-US" dirty="0"/>
              <a:t>excessive increase in intestinal demand (e.g., large meals) or decrease in intestinal supply (e.g., hypovolemia) </a:t>
            </a:r>
          </a:p>
          <a:p>
            <a:r>
              <a:rPr lang="en-US" dirty="0" smtClean="0"/>
              <a:t>Vasodilator </a:t>
            </a:r>
            <a:r>
              <a:rPr lang="en-US" dirty="0"/>
              <a:t>agents such as oral nitrates may provide episodic relief.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patients with CMI due to thrombosis, or non-occlusive thrombotic stenosis, systemic anticoagulation therapy is beneficial in the absence of contraindications. </a:t>
            </a:r>
            <a:endParaRPr lang="en-US" dirty="0" smtClean="0"/>
          </a:p>
          <a:p>
            <a:r>
              <a:rPr lang="en-US" dirty="0" smtClean="0"/>
              <a:t>Nutritional assessment and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3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F857-6750-8C4C-BB19-1BE1FDDF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Revascularization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EF3CE-CCE2-AF44-884B-07EC90F18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Percutaneous Endovascular Treatment (PEVT) </a:t>
            </a:r>
            <a:endParaRPr lang="en-US" dirty="0"/>
          </a:p>
          <a:p>
            <a:endParaRPr lang="en-US" dirty="0"/>
          </a:p>
          <a:p>
            <a:r>
              <a:rPr lang="en-US" dirty="0"/>
              <a:t>Open S</a:t>
            </a:r>
            <a:r>
              <a:rPr lang="en-US" dirty="0" smtClean="0"/>
              <a:t>urgical Revascularization (OSR)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4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29" y="870417"/>
            <a:ext cx="8595897" cy="2371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746991"/>
            <a:ext cx="10650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Retrospective review of 42 patients / 66 arteries for CMI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30 day mortality – 10%  (CAD and CKD – independent risk factors)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 year primary patency : 65%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5-year survival rate of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462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 year old female presents with abdominal pain with food intake resulting in food aversion and failure to thrive.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Past medical history significant for 2 layers of stents in SMA artery, last being DES in 12/2020.  Known occluded celiac artery.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 significant for cachectic and frail old female, feeble radial pulse.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66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95" y="338512"/>
            <a:ext cx="8381194" cy="2624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023" y="3374445"/>
            <a:ext cx="10421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98 patients followed over 10 years </a:t>
            </a:r>
          </a:p>
          <a:p>
            <a:r>
              <a:rPr lang="en-US" sz="2400" dirty="0" smtClean="0"/>
              <a:t>79 patients underwent </a:t>
            </a:r>
            <a:r>
              <a:rPr lang="en-US" sz="2400" dirty="0" err="1" smtClean="0"/>
              <a:t>multivessel</a:t>
            </a:r>
            <a:r>
              <a:rPr lang="en-US" sz="2400" dirty="0" smtClean="0"/>
              <a:t> reconstruction</a:t>
            </a: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5% in hospital mortality  ( all over 70 </a:t>
            </a:r>
            <a:r>
              <a:rPr lang="en-US" sz="2400" dirty="0" err="1" smtClean="0"/>
              <a:t>yrs</a:t>
            </a:r>
            <a:r>
              <a:rPr lang="en-US" sz="2400" dirty="0" smtClean="0"/>
              <a:t> 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1-year</a:t>
            </a:r>
            <a:r>
              <a:rPr lang="en-US" sz="2400" dirty="0"/>
              <a:t>, 5-year, and 8-year survival rates were 83%, 63%, and 55</a:t>
            </a:r>
            <a:r>
              <a:rPr lang="en-US" sz="2400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 year symptom free survival – 92%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difference between ante grade or retrograde surgical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difference between single vessel vs multi vessel reconstruction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502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5.jpg">
            <a:extLst>
              <a:ext uri="{FF2B5EF4-FFF2-40B4-BE49-F238E27FC236}">
                <a16:creationId xmlns:a16="http://schemas.microsoft.com/office/drawing/2014/main" id="{B402A6D1-28C1-D545-9417-7B2691D233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65783" y="619850"/>
            <a:ext cx="8460433" cy="2809150"/>
          </a:xfrm>
          <a:prstGeom prst="rect">
            <a:avLst/>
          </a:prstGeom>
          <a:ln w="92075">
            <a:solidFill>
              <a:srgbClr val="00B0F0"/>
            </a:solidFill>
          </a:ln>
        </p:spPr>
      </p:pic>
      <p:sp>
        <p:nvSpPr>
          <p:cNvPr id="5" name="Shape 278">
            <a:extLst>
              <a:ext uri="{FF2B5EF4-FFF2-40B4-BE49-F238E27FC236}">
                <a16:creationId xmlns:a16="http://schemas.microsoft.com/office/drawing/2014/main" id="{BF56ABF1-54DE-8241-8776-75FA2D771DA2}"/>
              </a:ext>
            </a:extLst>
          </p:cNvPr>
          <p:cNvSpPr/>
          <p:nvPr/>
        </p:nvSpPr>
        <p:spPr>
          <a:xfrm>
            <a:off x="1865783" y="4022159"/>
            <a:ext cx="8111935" cy="2215991"/>
          </a:xfrm>
          <a:prstGeom prst="rect">
            <a:avLst/>
          </a:prstGeom>
          <a:solidFill>
            <a:schemeClr val="bg1">
              <a:lumMod val="65000"/>
            </a:schemeClr>
          </a:solidFill>
          <a:ln w="79375">
            <a:solidFill>
              <a:srgbClr val="92D05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54 patients with 56 lesions (52 SMA)</a:t>
            </a:r>
          </a:p>
          <a:p>
            <a:pPr marL="285750" lvl="0" indent="-285750">
              <a:buSzPct val="100000"/>
              <a:buFont typeface="Arial"/>
              <a:buChar char="•"/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2001-2013</a:t>
            </a:r>
          </a:p>
          <a:p>
            <a:pPr marL="285750" lvl="0" indent="-285750">
              <a:buSzPct val="100000"/>
              <a:buFont typeface="Arial"/>
              <a:buChar char="•"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/>
              <a:buChar char="•"/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Early mortality 45%/10%</a:t>
            </a:r>
          </a:p>
          <a:p>
            <a:pPr marL="285750" lvl="0" indent="-285750">
              <a:buSzPct val="100000"/>
              <a:buFont typeface="Arial"/>
              <a:buChar char="•"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/>
              <a:buChar char="•"/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Early morbidity 73%/50%</a:t>
            </a:r>
          </a:p>
          <a:p>
            <a:pPr marL="285750" lvl="0" indent="-285750">
              <a:buSzPct val="100000"/>
              <a:buFont typeface="Arial"/>
              <a:buChar char="•"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/>
              <a:buChar char="•"/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2 year primary patency 76</a:t>
            </a:r>
            <a:r>
              <a:rPr b="1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8% vs 90</a:t>
            </a:r>
            <a:r>
              <a:rPr b="1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287306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OSR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F61C5-176B-2944-86BE-7F2AB93722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8067208" cy="357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Significant morbidity (5-30%) and mortalit</a:t>
            </a:r>
            <a:r>
              <a:rPr lang="en-US" dirty="0" smtClean="0"/>
              <a:t>y ( 5-12% )</a:t>
            </a:r>
          </a:p>
          <a:p>
            <a:endParaRPr lang="en-US" sz="2800" dirty="0"/>
          </a:p>
          <a:p>
            <a:r>
              <a:rPr lang="en-US" sz="2800" dirty="0" smtClean="0"/>
              <a:t>Durabl</a:t>
            </a:r>
            <a:r>
              <a:rPr lang="en-US" dirty="0" smtClean="0"/>
              <a:t>e results</a:t>
            </a:r>
          </a:p>
          <a:p>
            <a:endParaRPr lang="en-US" sz="2800" dirty="0"/>
          </a:p>
          <a:p>
            <a:r>
              <a:rPr lang="en-US" sz="2800" dirty="0"/>
              <a:t>Not suitable for malnourished </a:t>
            </a:r>
            <a:r>
              <a:rPr lang="en-US" sz="2800" dirty="0" smtClean="0"/>
              <a:t>and older people</a:t>
            </a:r>
          </a:p>
          <a:p>
            <a:endParaRPr lang="en-US" dirty="0"/>
          </a:p>
          <a:p>
            <a:r>
              <a:rPr lang="en-US" sz="2800" dirty="0" smtClean="0"/>
              <a:t>Patients with CAD and CKD are at enhanced risk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622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PEVT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First attempted in 1980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/>
              <a:t>Class IB recommendation by the ACC/AHA for the treatment of CMI due to mesenteric </a:t>
            </a:r>
            <a:r>
              <a:rPr lang="en-US" dirty="0" smtClean="0"/>
              <a:t>stenosis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3244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3BF1-BBD5-E041-8315-9EACD61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7059"/>
            <a:ext cx="10515600" cy="1325563"/>
          </a:xfrm>
        </p:spPr>
        <p:txBody>
          <a:bodyPr/>
          <a:lstStyle/>
          <a:p>
            <a:r>
              <a:rPr lang="en-US" dirty="0"/>
              <a:t>Endovascular Intervention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7CD33-94AF-2D42-883F-F02425E6C887}"/>
              </a:ext>
            </a:extLst>
          </p:cNvPr>
          <p:cNvSpPr/>
          <p:nvPr/>
        </p:nvSpPr>
        <p:spPr>
          <a:xfrm>
            <a:off x="609599" y="1277605"/>
            <a:ext cx="1012767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r>
              <a:rPr lang="en-US" sz="2400" dirty="0" smtClean="0">
                <a:latin typeface="Arial" panose="020B0604020202020204" pitchFamily="34" charset="0"/>
              </a:rPr>
              <a:t>30-day </a:t>
            </a:r>
            <a:r>
              <a:rPr lang="en-US" sz="2400" dirty="0">
                <a:latin typeface="Arial" panose="020B0604020202020204" pitchFamily="34" charset="0"/>
              </a:rPr>
              <a:t>mortality 2.6%-4%</a:t>
            </a: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endParaRPr lang="en-US" sz="2400" dirty="0" smtClean="0">
              <a:latin typeface="Arial" panose="020B0604020202020204" pitchFamily="34" charset="0"/>
            </a:endParaRP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</a:rPr>
              <a:t>igh </a:t>
            </a:r>
            <a:r>
              <a:rPr lang="en-US" sz="2400" dirty="0">
                <a:latin typeface="Arial" panose="020B0604020202020204" pitchFamily="34" charset="0"/>
              </a:rPr>
              <a:t>restenosis </a:t>
            </a:r>
            <a:r>
              <a:rPr lang="en-US" sz="2400" dirty="0" smtClean="0">
                <a:latin typeface="Arial" panose="020B0604020202020204" pitchFamily="34" charset="0"/>
              </a:rPr>
              <a:t>rate in earlier studies </a:t>
            </a:r>
            <a:endParaRPr lang="en-US" sz="2400" dirty="0">
              <a:latin typeface="Arial" panose="020B0604020202020204" pitchFamily="34" charset="0"/>
            </a:endParaRP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endParaRPr lang="en-US" sz="2400" dirty="0">
              <a:latin typeface="Arial" panose="020B0604020202020204" pitchFamily="34" charset="0"/>
            </a:endParaRP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</a:rPr>
              <a:t>Stenting has significantly improved outcomes: </a:t>
            </a: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</a:rPr>
              <a:t>2-year primary patency (58 %) and primary assisted patency (65%)</a:t>
            </a: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endParaRPr lang="en-US" sz="2400" dirty="0">
              <a:latin typeface="Arial" panose="020B0604020202020204" pitchFamily="34" charset="0"/>
            </a:endParaRP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</a:rPr>
              <a:t>Covered stents have better long- term patency </a:t>
            </a: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endParaRPr lang="en-US" sz="2400" dirty="0">
              <a:latin typeface="Arial" panose="020B0604020202020204" pitchFamily="34" charset="0"/>
            </a:endParaRP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</a:rPr>
              <a:t>Median time for re-intervention 15 </a:t>
            </a:r>
            <a:r>
              <a:rPr lang="en-US" sz="2400" dirty="0" err="1">
                <a:latin typeface="Arial" panose="020B0604020202020204" pitchFamily="34" charset="0"/>
              </a:rPr>
              <a:t>mos</a:t>
            </a:r>
            <a:endParaRPr lang="en-US" sz="2400" dirty="0">
              <a:latin typeface="Arial" panose="020B0604020202020204" pitchFamily="34" charset="0"/>
            </a:endParaRP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endParaRPr lang="en-US" sz="2400" dirty="0">
              <a:latin typeface="Arial" panose="020B0604020202020204" pitchFamily="34" charset="0"/>
            </a:endParaRPr>
          </a:p>
          <a:p>
            <a:pPr marL="480060" lvl="0" indent="-342900">
              <a:lnSpc>
                <a:spcPct val="90000"/>
              </a:lnSpc>
              <a:buClr>
                <a:srgbClr val="F9F9F9"/>
              </a:buClr>
              <a:buSzPct val="65000"/>
              <a:buFont typeface="Arial" panose="020B0604020202020204" pitchFamily="34" charset="0"/>
              <a:buChar char="•"/>
              <a:defRPr sz="1800" cap="none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</a:rPr>
              <a:t>At the beginning was bridge to surgical visceral revascularization</a:t>
            </a:r>
          </a:p>
        </p:txBody>
      </p:sp>
      <p:sp>
        <p:nvSpPr>
          <p:cNvPr id="6" name="Shape 163">
            <a:extLst>
              <a:ext uri="{FF2B5EF4-FFF2-40B4-BE49-F238E27FC236}">
                <a16:creationId xmlns:a16="http://schemas.microsoft.com/office/drawing/2014/main" id="{4E350A0D-E6B8-AB46-9C58-FC6E8E777450}"/>
              </a:ext>
            </a:extLst>
          </p:cNvPr>
          <p:cNvSpPr/>
          <p:nvPr/>
        </p:nvSpPr>
        <p:spPr>
          <a:xfrm>
            <a:off x="1005582" y="5657320"/>
            <a:ext cx="86868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z="1000" i="1" dirty="0">
                <a:latin typeface="Arial Narrow" panose="020B0604020202020204" pitchFamily="34" charset="0"/>
              </a:rPr>
              <a:t>Taylor LM, Moneta GL, Porter JM. Treatment of chronic visceral ischemia. In: Rutherford RB, editor. Vascular surgery. Philadelphia: WB Saunders; 2000. p. 1532.18.</a:t>
            </a:r>
          </a:p>
          <a:p>
            <a:pPr lvl="0"/>
            <a:r>
              <a:rPr sz="1000" i="1" dirty="0">
                <a:latin typeface="Arial Narrow" panose="020B0604020202020204" pitchFamily="34" charset="0"/>
              </a:rPr>
              <a:t> </a:t>
            </a:r>
            <a:r>
              <a:rPr sz="1000" i="1" dirty="0" err="1">
                <a:latin typeface="Arial Narrow" panose="020B0604020202020204" pitchFamily="34" charset="0"/>
              </a:rPr>
              <a:t>Schemerhorn</a:t>
            </a:r>
            <a:r>
              <a:rPr sz="1000" i="1" dirty="0">
                <a:latin typeface="Arial Narrow" panose="020B0604020202020204" pitchFamily="34" charset="0"/>
              </a:rPr>
              <a:t> ML, Giles KA, Hamdan AD, et al. Mesenteric revascularization: management and outcomes in United States 1988–2006. J </a:t>
            </a:r>
            <a:r>
              <a:rPr sz="1000" i="1" dirty="0" err="1">
                <a:latin typeface="Arial Narrow" panose="020B0604020202020204" pitchFamily="34" charset="0"/>
              </a:rPr>
              <a:t>Vasc</a:t>
            </a:r>
            <a:r>
              <a:rPr sz="1000" i="1" dirty="0">
                <a:latin typeface="Arial Narrow" panose="020B0604020202020204" pitchFamily="34" charset="0"/>
              </a:rPr>
              <a:t> Surg 2009;50:341–8.19. </a:t>
            </a:r>
          </a:p>
          <a:p>
            <a:pPr lvl="0"/>
            <a:r>
              <a:rPr sz="1000" i="1" dirty="0" err="1">
                <a:latin typeface="Arial Narrow" panose="020B0604020202020204" pitchFamily="34" charset="0"/>
              </a:rPr>
              <a:t>Odurny</a:t>
            </a:r>
            <a:r>
              <a:rPr sz="1000" i="1" dirty="0">
                <a:latin typeface="Arial Narrow" panose="020B0604020202020204" pitchFamily="34" charset="0"/>
              </a:rPr>
              <a:t> A, </a:t>
            </a:r>
            <a:r>
              <a:rPr sz="1000" i="1" dirty="0" err="1">
                <a:latin typeface="Arial Narrow" panose="020B0604020202020204" pitchFamily="34" charset="0"/>
              </a:rPr>
              <a:t>Sniderman</a:t>
            </a:r>
            <a:r>
              <a:rPr sz="1000" i="1" dirty="0">
                <a:latin typeface="Arial Narrow" panose="020B0604020202020204" pitchFamily="34" charset="0"/>
              </a:rPr>
              <a:t> KW, </a:t>
            </a:r>
            <a:r>
              <a:rPr sz="1000" i="1" dirty="0" err="1">
                <a:latin typeface="Arial Narrow" panose="020B0604020202020204" pitchFamily="34" charset="0"/>
              </a:rPr>
              <a:t>Colapinto</a:t>
            </a:r>
            <a:r>
              <a:rPr sz="1000" i="1" dirty="0">
                <a:latin typeface="Arial Narrow" panose="020B0604020202020204" pitchFamily="34" charset="0"/>
              </a:rPr>
              <a:t> RF. Intestinal angina: percutaneous transluminal angioplasty of the celiac and superior mesenteric arteries. Radiology 1988;167:59.20.</a:t>
            </a:r>
          </a:p>
          <a:p>
            <a:pPr lvl="0"/>
            <a:r>
              <a:rPr sz="1000" i="1" dirty="0">
                <a:latin typeface="Arial Narrow" panose="020B0604020202020204" pitchFamily="34" charset="0"/>
              </a:rPr>
              <a:t> Atkins MD, </a:t>
            </a:r>
            <a:r>
              <a:rPr sz="1000" i="1" dirty="0" err="1">
                <a:latin typeface="Arial Narrow" panose="020B0604020202020204" pitchFamily="34" charset="0"/>
              </a:rPr>
              <a:t>Kwolek</a:t>
            </a:r>
            <a:r>
              <a:rPr sz="1000" i="1" dirty="0">
                <a:latin typeface="Arial Narrow" panose="020B0604020202020204" pitchFamily="34" charset="0"/>
              </a:rPr>
              <a:t> CJ, </a:t>
            </a:r>
            <a:r>
              <a:rPr sz="1000" i="1" dirty="0" err="1">
                <a:latin typeface="Arial Narrow" panose="020B0604020202020204" pitchFamily="34" charset="0"/>
              </a:rPr>
              <a:t>LaMuraglia</a:t>
            </a:r>
            <a:r>
              <a:rPr sz="1000" i="1" dirty="0">
                <a:latin typeface="Arial Narrow" panose="020B0604020202020204" pitchFamily="34" charset="0"/>
              </a:rPr>
              <a:t> GM, et al. Surgical revascularization versus endovascular therapy for chronic mesenteric ischemia: a comparative experience. J </a:t>
            </a:r>
            <a:r>
              <a:rPr sz="1000" i="1" dirty="0" err="1">
                <a:latin typeface="Arial Narrow" panose="020B0604020202020204" pitchFamily="34" charset="0"/>
              </a:rPr>
              <a:t>Vasc</a:t>
            </a:r>
            <a:r>
              <a:rPr sz="1000" i="1" dirty="0">
                <a:latin typeface="Arial Narrow" panose="020B0604020202020204" pitchFamily="34" charset="0"/>
              </a:rPr>
              <a:t> Surg 2007;45:1162–71.21. </a:t>
            </a:r>
          </a:p>
          <a:p>
            <a:pPr lvl="0"/>
            <a:r>
              <a:rPr sz="1000" i="1" dirty="0">
                <a:latin typeface="Arial Narrow" panose="020B0604020202020204" pitchFamily="34" charset="0"/>
              </a:rPr>
              <a:t>Peck MA, Conrad MF, </a:t>
            </a:r>
            <a:r>
              <a:rPr sz="1000" i="1" dirty="0" err="1">
                <a:latin typeface="Arial Narrow" panose="020B0604020202020204" pitchFamily="34" charset="0"/>
              </a:rPr>
              <a:t>Kwolek</a:t>
            </a:r>
            <a:r>
              <a:rPr sz="1000" i="1" dirty="0">
                <a:latin typeface="Arial Narrow" panose="020B0604020202020204" pitchFamily="34" charset="0"/>
              </a:rPr>
              <a:t> CJ, et al. Intermediate-term outcomes of endovascular treatment for symptomatic chronic mesenteric ischemia. </a:t>
            </a:r>
            <a:r>
              <a:rPr sz="1000" i="1" dirty="0" err="1">
                <a:latin typeface="Arial Narrow" panose="020B0604020202020204" pitchFamily="34" charset="0"/>
              </a:rPr>
              <a:t>Vasc</a:t>
            </a:r>
            <a:r>
              <a:rPr sz="1000" i="1" dirty="0">
                <a:latin typeface="Arial Narrow" panose="020B0604020202020204" pitchFamily="34" charset="0"/>
              </a:rPr>
              <a:t> Surg 2010;51:140–7.e1–2.</a:t>
            </a:r>
          </a:p>
        </p:txBody>
      </p:sp>
    </p:spTree>
    <p:extLst>
      <p:ext uri="{BB962C8B-B14F-4D97-AF65-F5344CB8AC3E}">
        <p14:creationId xmlns:p14="http://schemas.microsoft.com/office/powerpoint/2010/main" val="11077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94" y="614324"/>
            <a:ext cx="6920753" cy="2865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7469" y="3738282"/>
            <a:ext cx="9278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76 patients underwent 101 procedures (PTA 49; bypass 52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Perioperative morbidity for bypass </a:t>
            </a:r>
            <a:r>
              <a:rPr lang="en-US" sz="2400" dirty="0" smtClean="0"/>
              <a:t>Vs PTA </a:t>
            </a:r>
            <a:r>
              <a:rPr lang="en-US" sz="2400" dirty="0"/>
              <a:t>(32% vs. 6</a:t>
            </a:r>
            <a:r>
              <a:rPr lang="en-US" sz="2400" dirty="0" smtClean="0"/>
              <a:t>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Overall, 30-day mortality for bypass </a:t>
            </a:r>
            <a:r>
              <a:rPr lang="en-US" sz="2400" dirty="0" smtClean="0"/>
              <a:t> vs PTA </a:t>
            </a:r>
            <a:r>
              <a:rPr lang="en-US" sz="2400" dirty="0"/>
              <a:t>(13% vs. 4</a:t>
            </a:r>
            <a:r>
              <a:rPr lang="en-US" sz="2400" dirty="0" smtClean="0"/>
              <a:t>%;)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1- </a:t>
            </a:r>
            <a:r>
              <a:rPr lang="en-US" sz="2400" dirty="0"/>
              <a:t>and 5-year survival </a:t>
            </a:r>
            <a:r>
              <a:rPr lang="en-US" sz="2400" b="1" dirty="0"/>
              <a:t>(bypass: 85%, 63</a:t>
            </a:r>
            <a:r>
              <a:rPr lang="en-US" sz="2400" dirty="0"/>
              <a:t>%; </a:t>
            </a:r>
            <a:r>
              <a:rPr lang="en-US" sz="2400" dirty="0" smtClean="0"/>
              <a:t>   </a:t>
            </a:r>
            <a:r>
              <a:rPr lang="en-US" sz="2400" b="1" dirty="0" smtClean="0"/>
              <a:t>PTA</a:t>
            </a:r>
            <a:r>
              <a:rPr lang="en-US" sz="2400" b="1" dirty="0"/>
              <a:t>: 67%, 31%)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Primary </a:t>
            </a:r>
            <a:r>
              <a:rPr lang="en-US" sz="2400" dirty="0"/>
              <a:t>patency (bypass: 81%, 69%; PTA: 54%, 32%)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846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4.png">
            <a:extLst>
              <a:ext uri="{FF2B5EF4-FFF2-40B4-BE49-F238E27FC236}">
                <a16:creationId xmlns:a16="http://schemas.microsoft.com/office/drawing/2014/main" id="{2BD61432-2D5D-7A40-9ABF-D3C3BB91D0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7352" y="125705"/>
            <a:ext cx="9720860" cy="2697013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D084C2-6126-E348-8036-1E843BB58C65}"/>
              </a:ext>
            </a:extLst>
          </p:cNvPr>
          <p:cNvSpPr/>
          <p:nvPr/>
        </p:nvSpPr>
        <p:spPr>
          <a:xfrm>
            <a:off x="787352" y="3207327"/>
            <a:ext cx="79386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cs typeface="Arial" panose="020B0604020202020204" pitchFamily="34" charset="0"/>
              </a:rPr>
              <a:t>83 patients over 10 years</a:t>
            </a:r>
          </a:p>
          <a:p>
            <a:pPr marL="571500" indent="-5715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cs typeface="Arial" panose="020B0604020202020204" pitchFamily="34" charset="0"/>
              </a:rPr>
              <a:t>54 SMA stents</a:t>
            </a:r>
          </a:p>
          <a:p>
            <a:pPr marL="571500" indent="-5715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cs typeface="Arial" panose="020B0604020202020204" pitchFamily="34" charset="0"/>
              </a:rPr>
              <a:t>51 celiac stents</a:t>
            </a:r>
          </a:p>
          <a:p>
            <a:pPr marL="571500" indent="-5715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cs typeface="Arial" panose="020B0604020202020204" pitchFamily="34" charset="0"/>
              </a:rPr>
              <a:t>Technical success 97%</a:t>
            </a:r>
          </a:p>
          <a:p>
            <a:pPr marL="571500" indent="-5715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cs typeface="Arial" panose="020B0604020202020204" pitchFamily="34" charset="0"/>
              </a:rPr>
              <a:t>30 day mortality 2%</a:t>
            </a:r>
          </a:p>
        </p:txBody>
      </p:sp>
    </p:spTree>
    <p:extLst>
      <p:ext uri="{BB962C8B-B14F-4D97-AF65-F5344CB8AC3E}">
        <p14:creationId xmlns:p14="http://schemas.microsoft.com/office/powerpoint/2010/main" val="632869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88" y="913398"/>
            <a:ext cx="8738789" cy="31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01" y="802388"/>
            <a:ext cx="10201710" cy="5047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7506" y="5177118"/>
            <a:ext cx="10179423" cy="6723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3175952"/>
            <a:ext cx="11099801" cy="2528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5" y="404688"/>
            <a:ext cx="8483045" cy="19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5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ANDRASEKHAR BHAGYALAKS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2077" r="965"/>
          <a:stretch/>
        </p:blipFill>
        <p:spPr>
          <a:xfrm>
            <a:off x="307975" y="808805"/>
            <a:ext cx="3657600" cy="4770122"/>
          </a:xfrm>
          <a:prstGeom prst="rect">
            <a:avLst/>
          </a:prstGeom>
        </p:spPr>
      </p:pic>
      <p:sp>
        <p:nvSpPr>
          <p:cNvPr id="8" name="AutoShape 2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AQEBAQEBAQEBAQEBAQEBAQEBAQEBAQEBAQEBAQEBAQEBAQEBAQEBAQEBAQEBAQEBAQEBAQEBAQEBAQEBAQEBAf/bAEMBAQEBAQEBAQEBAQEBAQEBAQEBAQEBAQEBAQEBAQEBAQEBAQEBAQEBAQEBAQEBAQEBAQEBAQEBAQEBAQEBAQEBAf/AABEIAssCywMBEQACEQEDEQH/xAAfAAACAgIDAQEBAAAAAAAAAAAFBgQHAAMBAggJCgv/xABPEAABAwIEAwUGBAUCBAQEAgsBAgMRBCEAEjFBBVFhBhMicYEUMpGhsfAHwdHhCCNCUvEVMyRicrIWNIKSQ1NzohglY8LSFzVE4jZVk7P/xAAUAQEAAAAAAAAAAAAAAAAAAAAA/8QAFBEBAAAAAAAAAAAAAAAAAAAAAP/aAAwDAQACEQMRAD8A/n/4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zlVExaJ9MBxrgOSCkwRBwGEEajAc5FQDFlaGRePXAYUKSJIgeY/XAdwy6RITI80/SZwGtSSkwRB9D9MBwBNhgO2RXL5j9cB10wGAEmBgOxQpNyI+H64DMiuXzH64DiDMb/AK4DCki5GA4gxO2A7BKjePpgOCkjUfTAcAEmBgMwHIBOgwHISpQJAkDW4/XAZkVy+Y/XAdcB2SlSpyiY10H1wHbunP7fmn9cB0KSklJEEWjAclCgcpBmxjz0wHGVU5YM8vLAc5FcvmP1wHABOmA5CFGYHu63Fp9cBwQQYIvgOMB2KFJCVKSQFTlJ3jXAcFJTEiJEi409MBylC1e6kn4fe2A4CVE5QCTpG9sBsLDoElBjXbb1wGsggwRB64DsG1kZgLc5H64DgIURIFueA4gzEX+P0wGFKhqkjzBGAyDyPwOA7BpxSSoIUUpsSAYE6TgOQ04oEhCiEiT4TYc8B0CVGwSSeQBwHYtrBgoUCNsp/TAdSlQ1SR5gj64DjAc5Vf2n4HAc5FQVZTAMExucBwElRhIJOAzKZiL8sB2DaycoQokbAE/SfjgOyWHlqKUtLKgCSMpmBqcBhYeBILTgI18Cv0wHKqaoQQFMugkSBkUZB8gcB39jq4B9ndgiQchuMBiKOqcWlCKd1S1GEpyGSeQkDAdnaCtZkO0zyI1lBP0nAcIoaxwAopX1AiQQ2qCNLWwG48J4klOdVFUBPMtkDAaEUVU4rKindUrkEn88By3Q1buYt0zqss5oQREa6x8sB1FJVGYYdOUwfAqx5G3XAbxwviJQp0Ub5bQJUrJYCYnnrywEMtuJMKQpJmIKSL+owHYMulKlhtRSj3iBYb39DgOgSpQJAJCRJPIYDiDEwY5xbAZlVyPwOA2op33PcacVabJOgwHXunZI7tcixGRVvlgOO7c/+Wv/ANqv0wGFtxOUFCgVXSCDJvH1wHPdOklIQrMnURcT/nbAdShYMFKgfI4DgpKTBEHAbAy6b5D8v1wGrAZgMwGYDMBmAwajfAFuHcJreM1AZomCpSiAQkEgEmNhz54C4+z/AOAna7jZaUmkcS2pQT7ijtm1jkdec7YD0h2a/gz43xJpkv0bpC4nK2oquCbSATfqORnQAxV/8DnEUVDKU0lUgGygELAItqIgz+uA2N/wLVyHX11DNUhsqJaSULgCLATaPngFat/gr4kzVEJRWBlSoRCVAfCfvWQcB0f/AIL+IICSEVYmNAsTcdd+ltdcBGqP4Oq9h4NFqqJJIHhXzjWfsdcB3c/gx4l3jYCKsBSEqFlgXJ1vE7bzgCLX8EfFFJ7woq4GoyrgyYG/XAbP/wAE3Ef/AJVV/wC1z9cBDR/BbxdL60qpatTYWQk5FwQNPPTr66YAhV/wWVhZSpunqW1IBKvAoSCN45a4APS/wZ8SqFLTkqRlB/pXtv8Al674Dt/+DHif9lV/7F/pgIq/4OeKNVEdxWLTlSr3FxMkEAEQTAkz54DSv+EXiKqhDKaWqBVJ9xQsAdxv8drnAElfwccRDOb2SqBI17tQInmfT5nAEGf4MahTLalM1OZSElXhNlESRfkcBu//AAZutpUfZ6hciBKCSOo1wGqm/g3eK1ZqSoVGgLaiPz+IBH1wHV3+Dh/vQBS1IBIkBtUfpfebcsB2rv4OgxStOliobccWUBIQoaZR53zefMzgBT38G1axVU6Siq7t5C1QUr2Sop36X6jAb/8A8HT/AP8AKqf/AGrwHU/wgVCbClqTFp7tRnrMHASGP4PXnSrNTVCYiJbImfnby3wEj/8ABytHjLD8J8R8CtE3O3IYCC7/AApNd8JpHzPJswPvb64Den+Fltuoy/6e84Mib92TqNNJtuB8bYDTU/wsJdcyN8OfQogwQ2QbCeQt5m3XAK3Ef4X3qYn/AIWoH/oIvJ0/PXlgFWm/hzqluupUzUwlxaQClUWUQAAegtp+gTmP4cHy8UmmqFJkWKFfTbyt10wD9wr+F+keSjvKN4rJEDu5lU211va1/jgCzn8KTXfD/wDLX/8A/UQPpofW9/MOr/8ACyxmWy/w19DZQksL7ojxqEkAxrP0wEal/g+CKZyoqGqkuFxPdNKQo+BUyYJvAjbAE6f+ElqB/wAG+bf/ACzfztt+WnIDj/8ACJwxplCmqN0ryJUr+XfMUgq8zJ19OuAXKj+FfISGqB9YOv8AKNhtsRflgAVT/C24ASrhz4ABk92dBvp8DtgFlf8ADo0293Hsz2sTkJ12nny/bAdnf4cmm3ix7M97qD7h0WkK1nrf6a4AxQ/w1U7biXF0rkEFMuIOWVDrInl841IGar+GJVQ0CxTkgjZuPLS5jkMBHH8LjwABpTIAB8B1jywBKi/hjqG0uNJoivvVJn+WToDbTedOnrgJbn8MdTTNrT/p5GdJH+3EzptfXpzwAxn+GWqD4/8Ay+8j/wCEepO1zpBP6SEqp/hlqO+V/wDl8GEzLd5yj/lOAH1f8MNQ6zl/09R8QMIa8Vp/5Ra+AW6j+Gh2nMf6dUDY/wAtU7a2+/ngD1J/Dr32VJ4eZCQDLdzYdBfnf6jAdeLfwy1RbQtiiUhASc4DZF5tPkJmY88Av0/8OpQVNPUxlRgQiT6afGZ+QwGlX8N6O+J9nqB4tMhj8/uMA8cJ/h3p2GmVGikqHiK2xmJzECbbDroBywFgUH8MtI9FT7AkSkCe6AmfTpz+eAZKf+GinFxwIP7A9zOmp9w6j7nATB/DFTVMrHBk+Ef/ACREjb3ekb6HAR3P4b6ZK0t/6QBFv9oGedin6/PAFaT+GBlxaFI4MnNmGX+SNb6eH7PPcGJr+FSmfM1HBhBvJZFuYun/ADvNxgOy/wCFGiYUrIyKdKYhoMCECxgEETc5tNTGAi1f8MLKmFoapfa1ASUFiIsPGD4jOg031wC1w/8AhcBqlAcG1Opa2m/9N/1nQxgN3aH+GSloFpRQcHASoDOEsgAk66I5/COWAi0n8M9P7E66rg4zBfiPdb5Qr+3efswMBCV+A9Myhxk8IScwIy9yDMdMu3S3qMBSXbH8Aszznc0Hs9zfu4j4J2/PAVc5+EFVRuKojSqVnOScnvBUDlfWPhywESr/AAXqqVlTfspbz+KyCJB20v8AtO2AN8K/BFl7hpLzEm2qBMwdAefW+ltMAz9n/wCHocQHejh4IG/d7cpy2t6XHXAWv2d/hy7wOo/0rPCimSzI90W93Yn71wBim/hfzOVDh4NpJA7kHkJ938uWAWeI/wAOBp3zHB9z/wDB66e7yOn64CHWfw6cMCKV17hrgcUgFYS1ABn3YgGPgMAFV/D3QVFa83S0Sm1JZSpRUj+nMAALcztNrjAQ6n+G8Sf+G2/sv1j9RuLnmC2v+HWkp3QX6Z4JFoKD8L87+k6YAyj8COBhCQaZZIGpSJ9cB4NwGYDMBmAzAcgSQOuAIcOpDXVzVOlNluBMdCoJ/OfzwH0A/B78GBX1NLS0tE0ipStBVUJQStUkTckgg9BzOsYD64/hB+AlFVIpEVVIhKmilDie68LikpBLmh8RmDHIYD6Hfh7/AAzU9Ytk0tOLQUfyvCPAYkECLHcx9cBfTf8ACX3yEuu0LC3ABClNAlJImRBG/wCs4BY4n/DAlFUlh6hZWkKykFoAGCNp+/LAL3Fv4V6F9aG2eFUqO7OezRF1CJMneeZ9dcArVP8ACnYxRM+EFQ/ljYSNzfTn12kBtN/CO5Wp9rdo2jk8UqaEj6ax5z64CWz/AAsUzy5cpEIU3CAEs2hNwbzBuZ1PlfAdX/4ZzTOJDTZcTcdypoBCrHXwg296J1g6YDez/DolP+5wqnP/AFNH9fn8dsBOH8OKVJSRwpgCJEM6TyvOAj1P8NzakBK+GsISSQQWoCraGDgB7f8ADNRslRZ4bSoUqZKWiCSfXfAaP/wyH/8AxtP/AP6lf/tYCI9/DLC//JMNnKLBuOdxJm/64CMP4YmA4HVUlOFJPvhoSJsd40MaHlgCTX8ONEBldZYIA0LY6ajX46/DAdFfwzU6lKUijYKFElP8oaHTfAQqn+GZ8LYNLStJTmV36UtJ8aYGUHUwDOnPAdKz+HZxgspZ4ayFlSQopaubiQbxcbefXASh/DQt4ku0jLM/1d0EwfWRAnl+4CeLfwyUbvdNOoS6pshyUoBABgjTcQZGumA11X8NlG+adSGUrLScsLaECRB2G3XzwHdf8MtMGgr2KnnWe6HU6zGmAks/w5UAaAVw+mKkpAJLdyQNTfnz1wA0/wAPNGHFj2GngRA7uYN50V9f0gOF/wAPNGpKgKKnkpIB7o6kEf34AIv+GFkq740bBSCT/t2+sj578sBo/wDw6tB4lqgYKUpAkNTJFjudDb98AMqP4eFqfyijabJB8QaGnn10kfLAA6/+HCnJPf0rDnMqbFrX0IwFUcU/AOhoHXctBTtgOOTlb1GcnWTqJ9L4Acj8F6J0S1SMIUmAohHvTME35DlzwDbwL8FGu9ZUWWjkcbI8ABELBka7xMzziMBcf/7jaV1plxNMxnUUyrIJMm8wY1nb8pCRxH+H2heQ2XmGPClKkpKEiDEyIM3NzJvgI6fwG4YpsEsU7ribAFAsN4APKOvpoBKm/Aagj/ydPsJ7u3/dpfqPkcB3Z/AvhgS939FTLIKgmUTABgAeIaWjoNcAsP8A4H06HnO5YYQhRnKGwRF430wA+r/A+nNNUFdOwoBlwkd0BICDI+XrgPP3GfwYpmOJBaaVpCM8x3dhzO/U+owBtj8GeE1SEPqoqYulISpZb8RyeBP9QAsNN8ARH4F0VUkMmlYyk5gnIAAoaEwrbzvocAYp/wABKfhyA660y63sgpBA6e95R9nAbq78FeFFTRYbDYOVSkpQIuLi4NhzwBej/BHhyu6NO20CLOEoElW0HnA0A9BuE+r/AARpDlLyWwgXUcokJ3i+saTP5YAW5+DXAB4W3Aly8Kyic3qIEA3+uAjD8DwpedKw40dFKSJIFjNhpBSLaD1ASx+CLaUShLaVR7wSk2IuDMj8+uA71f4G0Q4Yp51inU7BPeFCc06g8tb6Wm87AlcE/BrhQLvf0tOs51wVIvqYMhUbfemALn8G6JxS2TQMPNKJjMiQgchCgND92wFc9o/wM4dR1KalhtmnU0Q4G0JjMUnQyTe9wPngBdT+GfDkJYAp2A4rLmUECVSYve5vewwBSm/CQFYd9kbcZMFCS2YFhpBG8nz5QMAxUn4flx32RLKWG2kl4wkBJCCE5b8yvrpImMBYnBeydHlSwEtNrTAzZUySPMRt97hZVF+GvAk06sjdM84pJN8pOYg3sRF+nwtgIvDPwh4fV1DxqaOnSrvf5WZNyggaSdjr64B0Y/B3h1K40Es04VmGVOUbi1s0xtfr5YCSfwzYadymkZWnQDJpfofyP1wBU/hHS1DKXPZmUZxOTIBABItJk8zJ87XwA7/90dFTlxSqWnWFpKACgayDIuJsI3+JwC0r8KksVClopGkJJkZUAel7fPTTAJfaPsJR1Cwqmo2GUpIBSlFyQbmDO408+mADtdgW6imUhDKGQlwIWAiAtWUEkzqYjS1vQAB7RfhXS8PozXpbZBaQXFgJEqkRETe6hpvgPJnaTskauuqVKaSppJJCcogCTYAAeVz11wFRcQ7GNO1rZao0FTCxnUEToZkx5gdNNMBF4p2JHEnG092ltLQClnLAUAMpSrzJn0uIwBGg/D6mLXcttJNtALSNiBO/X0wHpr8LPwkQ9w9T1TRNKhJMLSbgJJ5j57b2wFk8D7EM03F3GW6JpDBJzoCDlKgCM17zli+ltJwFisfh63UrdSwy2wFggqSkA7GbzrH69QW638M6F6o9ncZZW5JBWUiZFptAiTPS98Am8c/DCkZcWwWmVdyrKg5R0Nr6CfpgF5P4UUDiwtFOylZs4sJAKk/2kyLA9OXK4bKj8J+FthJXTsTKf6ZPQHxX8/W+ADcZ/Cnhjz4KWKfIbEBIiPQ8tefPAYj8IuzmRObh9HmgT4d//fgPzE4DMBmAzAZgOySAZM6WjngHrsDQGs4y0rMkQoC8m+ZJBiCLHAfaH+G/hTnd0eYtKrCtsF4pJQdLiRmN+k/DAfbr8F+zaC1RDu6ZbiylSlKQqMxSm4sDt53PqH1j/CDstTM8NzOUbClZUkLQgymYkgmD9xOowHoFvg9E2x/5QkxsE7fZvBwCXxTs3w2qqVOoaShSCSpKgCqRJjwyNf0OuATajs7SCpfX3SUpCI8SRzAgQL/H9wDOcConHCnukRv4dYuY5zeJ3j0DHuFUTKS2xSlKDYgpSbeltOWg5YAY3QUNNmiiQoKJWSpKc0kAc94gST8sBAfpaJ10ZqRplNwVFAATryvNvTAQX+FUJ9zuAJEEJPrEJ+Mb4CSnhlI0yyMjS5QPdTp8RMfdsAQ/8L01WyHJp8qRmgpUDcdBG2AX6jhPD2FKR3IKkyAQBrBggG8T09MAI9kR/wDIT/7RgOyuCJeZNUWUZASgygf03/PARqbhHDqp4U6+7TmC5SEwfAkq1A6fTARl9m+FP1BYQkoM+8oSNdYAn73wEv8A8Job8CO6UlHhScqrgaHTAQqzgyqDusiG1F5Sk2TplAMkEX97b88Bw1wpIyqfZbXJEEI91UwJkTaxO8TGAmP8LpzPfBtYP/y0keeoFteXTALj3D6ZquWhmlDjSmkR3iQSFeLNJ5XEdMAP/wBLCUutOMtBTikrQpCSMoQcxF9zEDz1vGA11FMwhvIaZZMRICYPW5tpvtOA4boKMFCCwoqcQlW0iRN+t/8AJwEJHA2Hql9vuCgoymVgQrMVWTHKL+e+AjVfC6alOVVMpRJAGUDcxN+Wp+GA7O0tP7GtAplheWyoRAtrrfznmeoBPZpSy4tsoT7xUCRe5nz01+dsB1Rw8O1gK0oy924TAOybfqNj1mcAA4hwVNU8ptrK3E+JYJFpO0/A4BR7Qdg2KukUtKW0KQnxqUlRzKAhRTA0UQTeCZveYCjf9EYo6p+mWiDmACgk5TBULDWBI6mfgDrwbgdOEhQWkqtlSErkmxAEpAkncxteMBcHZ/g6a9pKVNFnuBKu8uDlvAyz53OAZqngdDXoypBSpICCoxBKBlsBfz0MYBUXwSnoKjKEF0wfd0jeJvrfpvOAKMU1KkQtCk20MemkwfP4YDVxDgzSE94hSMqhmgAgwUzGms9TgFxugYfcCA3ChZSiAQeog+fx20wETilDTUqCwtvvO/SpuUAQnMMsmSDAmbXjAVR2v7I01MwmqCEuZ4hKEkKBJIMzEenl0wFcU9GlioDAbVAyqm1s4kW9RtEzaTgHZugSimDiAc4yiI8W835W110OAncMp3at0tVKFFobEbfY288BMWWGXC0qkbWQopScosAYEzHSY1PLASVUgTkdSppsKEhCAoHY72MaWOA7ool1bjaYAQVBJKgYIOpsDa/XywAh7hbdPxCFttrQFbJVGsb79JgW5DAGapmmCghnKglKP5YFwSkHqLmTqdY6YCMjhzyUrfWIbyKAsTfYcjof84Bf49UFjhDpyrtmsIB00AMfG2ASuD0orVpLQLc3OfcnU2nefrG+AeEUTlKtpKQlaFJlxYBgEW3E6T564Bc49wahrlwT/MVIB/pBMRIj9z52wFd8X7LJYqKZZdbUgKHhSFTEjoBsZ+zgG+gbQlDdOijcWlCQAsBMGQCb5ptcTfAbv9ObLyl9wpolJClKAgiR4QQTrrflOtsAMqqRkKKaQKbc/uUZA62kz9OuAK8L4h7O8lIbqB7oUXCkpm1xB0MSJAOAs2gqlVlbRqS6hpCGSVTIzHNqcoiYtJwBiu4opVYgsrKfZlZlKMELiNImY10j64AnwzjTa3x34LnokQPW5wD8xxajeAZRTPkpEZpRlIN5AzTa2g1EdcBB4khxxDYp2HUqDgUoqg+GFcjzI/S+AD8QqUtNAOpDagLlSb3G8X+zgKU45TrFWlDDzZQpYKheTKuiTeI1PzwDFRcNaTRZFMqLiyHO8AATYRBBuTaxA09cBUP4j1/c0j9E0lZWWykQRB0i08psRcYDzNxLh4DDziX2H6hwGKdsK74KgwLpCZk2gztgEek4amgbfqK2mUt6pKlBhKf5rJIyhLhV4Z0V4SbEanAC3OBu1ray22abxFcuoUJGmUFIVe+b4jbAOPYfsrTKfAq3WyQoTZfMcxvzP00D1zwimZ4eyGaZtKEFIBAAEiNfgPmddwKM01Iy8tYZ/mLBOYAaxF7j6aRgOo4g5QqdGRTneeFCWwAoXncjQAjcxgIinmnl977O827M5l5d9/CdfvkMBE4lw+ncYQ+44hTjicygJKs2m41gbfngFlaadlIUG1yDeCINrevU8rYAZU0q+IA90rusvi8c7TbwyRP6XwC462pRW3C1rCdRBBPITeY+uAU3q59txbfs1QcpiREG22A/KxgMwGYDMBmAzAWf+GQJ4u1Yx3qP+4TgPt7/AA4U6VLosomVt9bSI0mTrrzi0YD7lfgtTJbTRLKYACLQJ90HWCL/AH1D6s/hNxZj2VFGUjMtIAJF7AK19L/npgL/AFOsFiAgC0+6D01+513wCO/RH2qpqDZtbi1AGYg7C4Gn1wCpxVTakrShICkzJA1Ej5demATU2eUSLXNxbScB1qa1kTYaWkC0WjUa8ueAWq7iTTa8sASmYtzO089DtzwC6/xNhcoUYSbGInW3W0a+h5YAhRJonkgk/GYsdr/rOp3wElmt4cah2nVowtTYOoOQxqT9LCd8BJc4rThK2qcwUi/UGw5nXzwC0p0OOLWY3sd489eUx1jARPbWOX0wHddXULpyhkAU5KpuAcxACoHlgNdH7BTq9pd99JI6nOMvMc5/IYAgH+GIPfwJmTAvsY1+4wHVXFWJJSAEk+HwjTa++AFcR4g04aawIStZnL0T009cB3VWs5EkpFoJsNBr8p9cBsareGumCDylQHw+/wBMB0eFCHStsJKcovYSRJ6yPM9RtgFmsrGU1ASlII2i+x5cuewtgO7S2HhBQBO5AnaP87aYALxRxNDXMKSkqSUpMAW0FiBPlvBtywEl3itOVtlDYSpXvQnWI5esfXcBHrKhh3IYSbpI0mZi2/3pOA6uuU4YMpSLchY3vJv/AJwC4KZp99TgywTGgGmvpcc+XkGmppENKzpg3y2jRVtuk8sAOrKFLTXfAXN5i/K+n5/CcAC4zVtNUgQUgFTSZmACco33PX4RgKQ4qlhuoS83TIe7xSyZCTlgix1iZP2MBtpuKllMJo20LglJOUQr+kjeQfW2At/sBxBFQl4VoAkHSPUTb9PngGquSw00t6kBDRUuLf1SQq4m0/YwCy0pKnO+cSDYpgi/iB/fa3ngO66M1F27TpeI+zHpY8sBFqitTfdqSo5ElEwZsIkW0tgIVHSAB52LpKTpFiFTr5Cw064AVVMJqn0E3KVgzoRcDYj64CDUcJRxRLrDgBDQMBQ3F7Exz0GAq2u7PNsVbqgkSkxYXhIyjW9xpPzwEZkoad7tcZYPhNtIuATf59MAezsUbQdSkSYMgcx0ifyBgDAdE0SH0qeIEmV7DW9h/jYTOAhNMrqqtDYPhbJQRsbyJ8oO8DTyBmeDNEWmxlClqSJ3BMcvnyPwwEKpokrPf2JuqSAdOcctvS+gwEahp6Soq3Equ6IBOxISmCL6wNhbrgCTlNUh9FMtI9mUeU3Huz6E3vpgFPtjw1CMtMm6Vi4AmZttMaRgFXg1AlgqMZYJ0H7dIvgGR2pQlldMUkrdugxMACNeUmfP44BKrWV0pWtSs0zEmY5ATvgANf8Az105JmSnQmPeAJ3i1/2wBOnqXKepUykJKUhIGg1QknbmY16+QTXqp1wkKSkJHiBEXMgCbTvMeQwGmkpEuuyrLyv13v56YAo/QMrWlLaRNpjc+f3rGAIpoamkpvaEZiQoJtJMEeR/a+AaOE8KNQaaofkJdUkOTyUJuNedjbynAMiOH8PZqAEnQgWg73AMn105HbAMlC20wsupgpiQDyAjSfOPjfAEFcbZC+7DQJA8UpGmlrTvr8OeACca4nwNTZNUgkwfdTv+X5RG+A85vPuJ4kguFRQXJAOmUrtMnlHrqYwFl1fHKai4Wg5UhRZkGBNp11E7TtfAeYe1fFP9QrlujxoSpRV/UIkj0iwHPlrgKpcpad3iJdpFE1JUYQfdKgbDUj1i30CfR0PEavij7T9A06UuCSQCD4EkH3b+Z+pwDRxLhdO1T07VVRt06VOhIUlKZJyKEGALRJ/fQC3BuynDwEvtjLcKsLxqNxz+74C2KanT4QCDEAaa9b3vy6nbAbKlAbfbFo7qeWqlD8vywC/xJ8MKDqSnMhUgSORGh88AFXVVtQJQQnXfLr1jS5v9YwEaudqGadsuqJKUeK8iRe20D/HPAD6OsFcFtR/tpzTGpJiJ3PSdeWuALUTCBnmLpUBMARBteJ66b9cAtM91T1TilpBAGsCDr5W8uowCxU8RpBUOgsD3z/8ADP5CMB+TXAZgMwGYDMB2Aso8gPmRgLO/DusDFSUzcKFjpdVvh+2A+0f8KXE3u7oxqc6J2BNvy5a74D7r/gvxR5w0jJkhWQxe8pAP3OnTAfRvsJxlvhqEOpUC8kApTIkqICbehOnKcBe9F2wqX2BAJMdTOw05RH5YDpxPtG65TNoJM5fEDzFojy6fXAJ6uJKKVKWIBPhmd7b8uWmAE1PEU+K43Gvnt6WG2uAQuL8TUFy1KiDIFz8+fpb6Ap19a6YqHxlISECToEzA2O5vGAX11KqgKW0rxJIIM9b9NCZ6fHAFmOKVRbDIcGkWN50018uWA7tV5bWULIzIMKvEn9ZGvPTATHuIp7sGdCRra8Xj19cAEqOJDMb7xr8babacsBG/1Ecx8sB0VxdbZyp0105/HAa1cYWsZVaEj622wEpfEk9yBO391unn5TufQO5qPammwkg5UpmL7dOfywHD/EzTobQn3gTm+A/T16YCL/rThsdDY+vpgNv+ojmPlgI9XVhxjNPPTX0v8T16YAXT1QQc1rT1iRH3P+Qmf6iOY+WAjP8AEkgG405738/hp8sAN9tCysAgwBvz2nXX88APXVBLqFCJQtKk33SQZjptzJ64AfxHizr70Qdbj0n5fCeQwGJqT7MkLmZUYnY6frO2+A307q3UZGSc0hWpsE3It+/PbAcVdTVuIDHeARsTPP1EXjl9QqjtjXvusLRclkFEjSUeGTbkCeXXAUWePOsrfB/+GRJJ0MnTqAOXluMBFVxl2tzrSCruwpcgk2SJFxYD8+mAsvsd2hSy2kvqKYg3PlGvr5fHAWertBVvsJXSvj2MkgAHRQsuwMG4IJ2nAEaGsTUpyKILhGadbDX48vshvdq009jsOZBj02/SOWA6vV9SUAhcApECf6Ytv8B/kAOVWOLZe71UmRF9B4pGvl5RtqAVvaf58JPiKgAZ3mx1J+zNjgO1S7WX8Y2PmTtrb4/sCHxJXEmeIP1SiSwpDcDmUoAUB/6gZGAQuK8VZcqc2Qh0HU6RuCSN9vXncNzXHm3mgyFAECCJG/l6bR11wG9vj+eG1kwnw3OwsPhHn9SBSir0KdAYcSCu6hN50nYxrYzgGNfDKqrSlxpYKz7sTrbLz/wIwHDi1UTRZriTaL/lI6X06xgMoeI8OQC20gJWCf8A7jI21vz9cBsqOI1iFLWlwBvKQBJtMR8vTzwFc8S4vVGpV/NB13mL6YDXQcUdhUAmZ9eo9Z5/A4Dc5xR4qKCCAZk/WddfzwHVNFT1C0vVH+2DmWP+WxNj0/SdMAA4jw7M8f8AThF7flofv4HAD1cPqWD3lVPfD39f/TrP9IT8tjgN1M8apw0yFBJSkrJNvdIB35q588AQ9hd/+an4/vgJzVW0wR3agSLEzoR98/ywDFQdplMsOtmYUoRO/hi/TfzwBWn448+0vLMqECN/hG33N8AycMZbLYqSf5tzG87Dr96icA1cLbacWt6qISFgkFXQZRrpp++AGV76U1mWnIU2D4lDTL8I1i0fWMAtdpuKssMfySku5ZItIMch8B8OeApV2qXxCqCliyVTPO978/zuMBG7ZcSbpuGMt06pecRlyzfKVQd/sg4ClOPV6eDUCQ3d6vSUrGpGaFG14iOXwGoCKHhaX2BXj/dMK5EE357R+l8A+9mqVbSk1S0wp4ZjI5Ep+g620tgGjiVEK4NFUFKXAoH/ANCh+ny3wBnhlAyygAwCBafqPX4bDAST/wAHJNvlprfaPlF5vgI7vEWKtacyhKUlGx5memt+d9MArcZpW3EqU0qFgeC+hkaQRtPnyucAlVTvGDV09MM3dSBmMgAWHMxt++Ab61tbnDCyq62kFKjzMdddeW2uAgcDcp2aR8PqSktIKkSRJVmiBpsTgBiuKuVLzrZu2kqA8gfQW1+uAC1tcllJM6fDXQfmfywABXHWwSM0XNpwH5TMBmAzAZgMwHIJAI/uifQzgHXsRKuJoRJAKk3GoIINvvfAfbD+FCro0M0aKk5XMzcBMAScsayfv0wH3Y/BhaSimqG+7BBSlIUbZQkEGAoGQTzvqOYD3D2WNQuobqVLTDRBDSZyLlJTBBJJjNIiLjU4D0jwarCaMLKG5AEyDHWBP67eYDZWON1CM6QJWJIFgDy1sJsOuAB1SUvNttJKUlKiVGQDEQBcxPpvOAWOJMrYBIcSRBmSLCLxEXv5yddcAgVXEWmXwW0qcAM+ME73mALbaeW+AG8drmaynzwGgEZCEeEyJM+KTuROlsBXn+rNsocp6dQLi4AUq5sQVERAByg/ZwEumUtCA+KhZdN8qiMszMQBm+e19oDY5xEpKnFKBdJlYm2bf/BnpgNI42pYX3wSEoAKMszOhzSTsOQPMnYIaOJsPqVmK0xJkEcjzB1529MBG/1Sn/vPxwElquaWnMCCJNzJNo5KGA7KqmlJIJCRa4kGZtcqI1j8sBDeq61CScrfcxZV80c5zAT6WnS+AKcN4qUNjMUe6MsyJECI8W29r/DARqniRLqichGxE877/Cb4COriQCVEBMgEjXUC2+A4pq4uozOKCfKR9T988Bpd4s4HPZ05C0SDJzFUnWbxAjkJ12wG8v0zdMpxTigZTPiA8RVAi1wbb764AI7xJ8KPchBTsVEm3oodMBuo61NUFipQ6kpJALZgGNSMyVW3BnTzwEI8Sbp3H0ltwAwGys+8fFOwnb47XwA1/iNWtYLTSSmQSVJWbA8wRt8LHASUVKoLz6W0kCbAxM6XJPTXAdH+Ih9jM2EAglICRExbSZE77nbfAbaCqcKCAQFwrmDAEnUzpMfXTADl1RNSoIeWXCoyFEZZG0RPzmdTa4BOKUSnytpQzBzMpZAkyo5jG25tBtgKA7T8EVQPVIYSpfeSTmvGWdICdZHytocBXNPxmr4ap5ks05C0qQCtKyYUCNlgTffcTpqBJrtBVJY8KWkED+nNPwzYBo4D2pUKVpqoqXQvvXZQhQCILhjUKMwb+KPLAXd2e48yptBZAU4UauSRlIEm0X3F7XwBfiFcpSSvwzGiZA5QASb+p9YwA/2l91AHfhJgQJ5CNzyn9RgIbtZVUTa0vlChUQWzcgZZmSDr4gf3jARKbNUFTgV4gCU5TyuJJJM4DpUKUgEvPLTFrFImfQ/t0wAiscQ6wUBalJvBJE8yDEWmYP6YCvuL0TbjLie7yGQQ4keORNpMgAyJsPPAV9SNusVqgsqyBVpPw0gfXfTAcVfEobcWjLmC1ItOyiOevr5YCZwkvPv0znfOpzA5gkgAXG2UzvryvgLko6p6kSxkeUs5k+/ztYwAPTngJlWlp8F91alO65SRknlET53M/PABULSXFL7tCJBnICLCANTF4k/EYBd41xE0yFqD65UQhIzAiTMC4mYGsj1nAVvNS/UlyscU2wdFNwDHmQr6YBq4fxbh5QUtJcUUjLKtyBGyRY6mN5ixwG1VdmeSEtpAMySFTqIi42uRHIdMBOcqu6RKSlSoJCFXBPIiQYPmPjgNlC+lxedaUpM/0yPrOv2YwHfi6e/bV3UKXlEzBNkx0OnUxprbAVyVs0NQ44tx1t8oUnKCAmCoE/0kzYbi2u+A7UXFXKt4t96sJkiQYPxMj4bYCfQoU2VLqHAq5ICSNJm+t/gNTrgCLNal9zIhpQQghKlBJk9QYi1hpscA10PEqekW20lJKlKAHeTBgHWwEfPfAOHDeJNhYcUqB/YPdvrbkN7/AKYA1U8WVVQwChpoWStkwsiJMklQ1kgxrgNaaqnoWHFlanFLQUErIUReZ8IB2Avz54CmeOcfZarHCFFQkjKu6RBi0AH4mfoQTH+PUlMhRQtAUbpJO+ugjf70wClU8T9uqxUPKCkMsqQlM+H3iqSJM6m4OlsBWnEHnON8caprd0HSjwSMoAJJGYqA05XHTANHDUuGrbouHjvadsgVJc8SkgEA5SMoBidQY+OAsKvq6Ph1LTt0ZKlhKQrvCCCcxJ90J3mPQSZnAT6aocqKRpR7tCysRcgXSTABVr6meWAkLqHqIJVUJJQYgtg3Bj/qEeenLACu1PaZumcDCEXXAgggiYG23MjfALQrEs0y6xxTiVSciRYEQDcETMkg3FokYCFR8aVxR9DQlKCopKrhQAvqZGoi+3pgDtUskI90FuyVf1Hqo9baAb6YDo/WmnpSpa2j3yZXnuQd4hQ2vvpgEuvqkuBhFK8CovkvBKhPdlB+qiAJnAbaito6NhJzjvDAJUQbnnYHWDgEvi3FEOuuMJcaEAkZVX9fFr9cBWb/ABOuQ84lHclKVEAkKJ9fGN+mA/NdgMwGYDMBmA5AKjAEnAOfYlSUcWbCjBzbztAOmA+zP8LrVJWMUryalGdKkHKMwO0C4Fvy5YD7g/guapSKZGcthJSgeKfDlSQbE63HMRywH0D7EZEBIdqRm8PgOYzYaGPUTpp0wHoGnU8nh4LYkQLgjebazJ+9MBt4bVpWFoeWAoAgg5jcDmBH3ywASrcUapz+YW0JFl7E8rAnQ2JGAVuMvZkqy1eYpBkQsaDT3Rr9dsAjf6iyphS3GxIE3E/nbT6dMAl1/E01CFhKsreZSLc/KJ3G1sAsOsMhl16mdDlWm7bNwVEkZveASITmOsECMAu03HOIJq+4WhQg5cpUInTXNpb5RzwEpyvfNS8FyP5is10wDJnQ/KfLAd18Yp2EEFQWtXhywSQReZiL9TOAht8cZbUpLqQjvJSmeapSNCbydfngOipSnMpYCeZUcBsYr0ttEpdSUBR8Uq1gSIImRbbAdaniU06lpcBAKdCZnMIEWNzgOlPx2qfSGXEQ2LZiRp8Set78+RCVUVxaSgNrkBIkpB2jmPjtHngNDvFG1Ntw7K5OdJChFhFykDnbY4DSK8qtmF7RcTPmBgJK6tbTRCVQqNj9Dpvcz5m5wA1qvEkOuDvcxITBJyn3TItcA2npGA7O8RDgFOp3KFKSoiDok5pFumAkVdYhulApVh1zL7oEGY5rCRPrp5XCA1V14bQW30pJSCtEe4qJKScpkpMixIMWJtgItTxNTRbL7iXlqJ8IBBTETNgLza/ngJLfH1BtSUUwIKFZVQmRIIm6v3trgOjVel9opWrKT06RGmgv+oOA1NOJp15FqhmZzGSJJOwBUNI0HTAY7xHuFh1lUtkhuRIjOcv9QB3jTAbK1TLTYfZdC6lYCg2CQSdYuAnTrHxEBA/1J0utqeASAgZ5UmAYAMwSZmdJBI13wClxltiufdzkZSDkOuaZmBeBYagesRgPOXbehepKxAZbIC3UixTJBUAd+vyHngFzvi02UOKyOR7p16aSNJvOm+Al8KrQh1sKTICycx0gmw9OUdIBwHojs9xOhRRtq71KFwm5SrSLjTfcRMYBmfrW6lqGXQ4YsEyB84Ok4CFW0VQCyukeLiilKlJSoDKSkFQOYgWuDE30OA21IBYaTWO5HglXdpUSZFgqMuYawDffe4AAEcUdoF+KQ3muq5Ebm1zziPjgJD1aKxoulUNkXWZFtZuAY9L4AT7QySUtuhaJgKEkT/ULgGxEHa3TARqsMqZJKkyVAQJJMzY/X6HAIXF6JbYU4wgqOsiAPne/yvtgFMUjIQUPOBLi1k5DMyVZjMA6X3+OmAfOFcPaQmlVTw4G21LcUD7sFJAIMTabRIjAM4qmluUzqFgsIeQlxYBATChMiATadEn64DY++469DErbn3gYAE2BzEH873wHZwFDagB4gBN7iRzn7vgKv46+VvFpxQSEuBYmblMgaA2v5bnlgBFVWMKYDbiwgAa5VTEf8oJt5fDAF+FL4chMtLStRAPuKAJgH+pI1jnr6YCct1LrwypCcshMRe45E7c49SJwEd32hVUwnISFOJB8QHhPO/w+eAkOVaaVWUrCCNoJMg9JHx1wEb/VXQ4otqzpWQDcCxABsqI0jlyOA4raLhdRTmofqUN1C1BOQhwkkgqN0pUBcfc2BTYoXaV8uNIKmpMLkXTNjBMn11wEgU9Yy4FNEvpJlQC0gJB2OYpuBznpGAZaPiAaUhtNKASmXPcIBBIJJzHbQdcAzUoYrnm+6bBIIzEAjL5zGhtaTvgCf8htzuUujvI90FU+U5Y+d7YAo739NTIWtJCSmQoqRMAnrm8ydgTgFqr48lpt3MtK4SbWtzVtOsfZwFE8f7SMrq3AmCcxMaam2trxz56xgK14lxVtVWhtNSCVKHh8WhPl8uVhvgDVe4mh4Op7OMziPCZkkkRbfkIgD44BR7KvLZfdrK0d0pSlKp89y4TmAAKc0DKZvFsBa3Y9NNQKqqmpUEipkhSpMTJOgJ/q2wBd5jhlStIRVtrWtRUhPjkkmwhQAF5FyNL8sBKVT92Wad18UoaUHUmSe8tGXwBUSFFVwBAjANSOIUCmEt1hSpKRAWpKr5RF7Tf7EzgK07U13DalKqltaC4m4SEqBtoLpA+OuhwCVw/jlXxRt2nXSEU7TpazlTcWSk2GfMdQdMBIXWo4Uf5LYCTdSxBKd5iQTfdIJ164DQOO1lavJTJLqjsFBG8auFI1j4aRgIfFF1rrXcvPlp1AIcbzglCoEpJSVJNuSiDrOAXW1Hh+Z0VHercGQIJJKSPFNwEzYaGRfACK2orKgkuFSUbHMIj/ANxPyvtgFE8O4jU8VLiHHFU6j7+ZMQDexIPWL+U4BiHZgrAUXtbnxK1+GA/MlgMwGYDMBmA2s++PI4Bq7ICeNNjmsj4qjAfYX+GOlTQCkQX4BU2InWI6/ITvOA+3/wCE9cKBmkKXCrOlLk6wSkDWf+XrufIPoH+Gzg4qlJKoBgZtDYTMjyjUg3wHo+gaQWRTl/YCJI0tz6+R5CcAWLNPw9lCycxUm5OpMTPX8hgFni9S0W0uNkeJRBIgSADE9AfvbAV5xGpKlKGbWQb3kiBsPhgEXiDns8sxE2gDS0Wn1nbAKimy3VHPPcqSFHlmJVm5XjT16SATiwcU+n2KY3y8ovIHK+AV+KNOUzRdSD7REzvOsTvveMAt0HGnXHVodP8AMzQuTfNvtuY131gYDtXV7zTjBab7wuLUlY1ygAEE6xF76mDgCaaVmqaDrzndLSMyUk6kCQItuAL+R3wAh+vqi8GJPiMfE6T8JwBhNIRTDvHShSiVESQSCBB133i+A4LCUMLUHc5EeGdfEL3O2vmOc4CGas05ttueun3z9MBKZ4k+QCtmWzBSoiQU7Hyjz11OAkuVLdUjwthKkSVECJkACYHQ6842wAZ2v7lxKZ/rSCJ2kW6cr77YCRUcTgGTMxF/T639MBopXi+73hvcDWbDTAbqhWR9J/5D9OuAF1PFPZyYURzvA/KOn5YCVw3iRf1MlV/Ob2mb9PngN9W13hSrUJKiB5kX9MBAW8WgoXBIPzsetvL54DrT1V9Tpra3z0P2dcBvRVRWEuqPcZEROxgzbQwf2wEXiFSC+gtGWMyJGgKswiQBGsR8PMB/G6itLjAYJiBEEzebRf5fHAa3DLaS4+UrLaS4JNlESd/7ibdNcALUsIKlBwrvzmNx5W1PTAJHHeFHiq88SpJzjU3SZEctOuvQYCouPcIqad2wV015b222j88Aut1VZRrSgNlUQZO8meRmNI/LAWDw3tDVqpUtltSBIJOmg/Pcb+WAceHcbqYF1af3HzwDXw/jFW8tKcxnqeRH+TzOAOVS3VmnLs+6rKT1LZMdJwAWusUHLmhwHLE5vEbR1wGp2o75ksLSGJEaBPQTpvGAHJYNPT902vOQtSgomZzFSteYJjXpgBCRVpqAXM3dQfe5kjLHlf54Au5R9+yDGo+vx5+Y5YCuuLcGQ0+FB4yVTE6GZ/KOpGAZuCEU6VIDmfMwo8yCCnaSN9/3wB/hdOHeGk3/AN8X5TH0nTfngJhHc9IvbrabwPy3wC3xbjHsy3LkApSNYnwgcxf1n1wCPVLFae+F5ULTzJieQ364AXX038qNNdRY29Pv0wBrhjanmwlTQbASkBUAEgCJBEE9f2jASHGk0LyUpc7zvQpRvmCYMRraQdr/ACGAx6qUVoCR4swy9Dtpvef3wAd6pIe/4gmQZvfytzwEF1bS6lakvZEHKQAYHujruQRgJSnGm0IUt3P4wCNYJGtz0167YAwmrpu4Ggm0ef2dLbjTACKqgfp3AkPK/mEKuoyAq4mTyO3pgDHDuD1CFoczFxK0FRkqIF9NY0g6gfDAPPZ/umVVCFAd5Byx/dPPW958sATNAC/7RBiZJ9fI9OkfHAS69hL9CZegpQqUzpEnT5x5zgPM/aviyuH1C2Wns5W4UFIJFrnnz5dMBWHEG6p0l8zeVC55AgnWPXSemAp6r4lUmrDhJORZHlCvX1Mx6RgCyeOcS4txChoQpRpgwC4mTGYOKm25j12wFl0/Dl1HctsD/Zyk2i4HSQMA5+yVVPQTecs7iLff5b4AFw2lrnat2pU8pDbCiUpkwAADESIgz5bGZwDvR1jTy+8dd7wpSEQT7sEczO0aC064DbxPjFMy2UggWsLTMGPM9Pz1CvKl3v2liZmRt1Pz66fHAL1Ey4284EuFtBXmIuJMAEwNbW0gD5hL4q601SuuIcDtQlIyNzJWqQLek6AxExa4J5ralkF9ZVTXkQSk89o0P15aBHd4tUup7wOKczjMFFRM3jU+W888AN/1NSS4qpQt1KUykJklJnU3BgXAjAR6fj9LVrU0Kd0kWTbQ6TY2+OANcPpamRY6ddfz/a5wDOmkq4FlacsB+WjAZgMwGYDMB3b99PngHfse7Tt8WbUtCSQoE8/eE6j4nfAfWX+HpYqzSVTasjaVtkpBiRYix/zgPst+FXEhXVFA20ohltlttaAfCXAZKiOcECRYiBtgPqD+F6WqaiC0NpSAlBIA1zGPzwHojgjKKkhQSEmxnSJ1i+4vgCvGW8raWleIIlN76YBMqihLICkpIJVEi05QbdTgK+4oFlxRQSIMmD0t5xGu3ywCNxhTr0qClZriRczrb42B38sAnPK4jkIUXXUBRuZMT/T0/U7XwHdov+zr/ld24QIcCTmSZE3vqJBO3ngAlbSvOn+YVL55r879Oh0vgFN2gp6Zx932dAUVqUpRTcqM3N9Zv+U6gvHiC3HKhDctlpKVAiQbqItboJ9MBID77lK2pTqysqSMxN5lIBt5/cDATGWlIqQt5XeKB1Vci43kc/vYGaoLdS0k92LIyi0mwMcsAFZpn1VKW0qWltWclIPhMJMbXGkeXwCY5w1AI74JUBfxX8tfpgO7Skl9qnT/ALaUhGSLECw+x6TrgBnFPaaWpKKVByuWUlAICYnW25m+tpwERujfeHevMA5TnJUkzCbkxI6nnprbADK2rbDmUNgASRbnrb7+eAI0LjBpwtLndO5lDuwQIjf162t54DopVW87lIUGyFQ6dRAMQY0OkW1tgOrPDE1Dp78B0TouDrEcsBobpzT1DqGR3aUuLSAiwCQogR0gREdMBOeNQEJV3ixEkgHWAI9DfTALlTxAoUptaCVKOXMdb+EHTSesTc4DmmcXbxH7zYA2pIcpZMFWZQk3MSNvjGA10tKpU96AtoAnKqYzASkjqDf4WwEavWpIBSogpHhI28sBBqWEOMpUEDvFJBKouSUiSdrkk+ZwCy+xUoCm2goF0pAVeRE/DUDzEDAd6uh4hQ0zB8Wd9SEFYkkZ1JTrtE6/XAK3bDgzr3DUqYJTUITK3E+8o6mT1E9La3wFMuMvsUyVOqUpxKlBSlakhRGt/KPPAdKLjC0qDKwcvUWkabRM+o0wDtw3iqIHgHwj1mLfXpgHXh3EUFScoyExcWk6k7E3/XANzdX3pbzu95lEAKMgAkfUj6YDK9xpDanUhIW2krSQLhSRIPmCLf8AMcAMZjiDZU4MyrXVczz5W01wEqkomVrNMV92tF5GpCvEmTpoR8thgNPEadpuaUOkqBCs03GWZuBG8/Pe4QKNYSsocqlFIjwlVuUbkfekQQSeO0RW6tXtCyM6ovoCZkeQMTGl9MBxwNtbPey8pwkpAJM5UnVIPI2+GAsGgIZYyJhLYOcoHu5gCZwECqecdeCUqVBNkg9f029cAsdoWEBnMpALkiVHW4G/lgE5K0tMSVFCc6RIMc4HwHngCtLVcOcTFQUOWFlwSf0352wEx8OLcQ3TuFpC8sBJgZdRtsmN/PATqvhzdMKcOJS4482VhZuoQRMHqSCfsAIZYabILiAVz4FKspJ2I2BHPy9QT+M1LfD3Zqmw6HCMmYczGu99MAn1lU+upU8w0UsrKCkAWACQLCDvOv54A/RLTUshD6A3ELzkQoqFok9CfhyAwBeiYYcUULfzJSDAJ25X1n03wDNX8MUsoV3pWQlJTJmBbTXTY6jAFeGUVY4nuTVuskwElKsvh89wTy/wDZR8KZ4cpK3Xu+dWRdRBJ3mQbDntyEYAsqpFOnMtOdvdJuk8/K0b76XwC3x6qaq6V32N40bhQcwaUEGQL2POOd/mA8pdqULbq1hChVVCnCC46cxQLnODa4IAnkYAwFV8Z7T8SaX/AKM04hL5mHkqhSf6dz+n5YCsuLVLopszTikuZlBSk6kkidP1uL4Bl7FNVClpqVqUtV0BZMmSJEHX4dcB6C7M0FWw4qqcC3UE5ghQlKgZsRGlp9NsAa47xOoRTKaZYyKvASI6a7Hz6DlIIVI7xSncU668+W6lUqYJOQAymCI9dtdsA0N0yw00+zLYcWApKbWgkkna43135YDdU8OVWISkIClGLwT6z1+NudsBqraSh4c3lWEkxB0sYjrpfXnywCwHKUOlYZQpv+qR87WB9MAF4o4w4c9MyhtaYKVoF031ny6DUzfAL3FG3K5LSEkqQmzgixGhBG83kb3wEdqkIT3DTQS22MqEpEhI3AjrePjgNnDeF1L1TVJKFFHcwExaM6QfTX5xNsAxcK7NJS/mFOhJKhm8F1SqZ9RtgHgcEZHES2y2hCNkoECZ8z5cuUYCSvglQFqAVABsJNsB+SnAZgMwGYDMB2QYUk9RgDnAVqb4q2QbZ7jmCoHy6YD6z/w49/U0tMKdfdjMgFJk8o029R53sH2a/Anh76CypxQCgsGIJKvAgyPM2HXAfVb8J3UVVOWlpLSUJSFqWQRblHWMB6R4c0KdAWy4lWkBIMgTrOhnmIjATOIKS8ylSnUhZBKgQo3OomDp/i18Ak1zYeQG0OpSUKUokg3BTEW0Np6WwCpWU6EBeZ1B8KtJ3BOvX4HnpgK1q6lls5VDNOsEeV5H5cr4AbU1TbbBSnKM0qg31jp+fnOmAEU9bJIUUqQdUp94+p+PWMBjz7S9GF/ERp8xYYBdq2EhTy1olKySEgXE3gn7+GASOIUbI7wsIKFL96biAZi2hE4CCy0VMd0FhKm5OYzBKbgC2py/PASqEvLdzOJUoTMDzk3M256jAOaGA80l5Ce7SJQWzJUVJEkyJEGflgNYCGpcAhYMeZVA+F78/WMBFrKWpeR3iHkItYEKJGp1H3OnIAIZDlHUNvOHvcuoTYyANCr118+mAOisYcU48pgnOhISFEEpKZJM8jOxvgBVRXOqUEt5UIWQkyJgKJB06fPACqzhzalZwRM3H76ctrdbnAQEstoeAyqCgBJBGXW1jeZF7b7YCU/Wuob7hCRePFAmBBtccr8/lgIbFVUNLzEKImYESenKPvlAGGEhwlxRCCrxwdZUZMxab33wG9xVOpMLdS0EnVYMKB1yxe0SSdyD5AJqW+GKCwXW1OFJCNfeIOQ6f3ERyOmAChs091HNHK2s8/P5YCdTV7Tq00xSpK7m8EQo20/L0wB991qkolLKCq6QMpT/AFGNCZHXAJXFOJoQjN3KzIsAUyfvfl1wE2nW2tlpZIGdptWUm6cyQYPUTB2wEbiAJbHsxSldyVLEgG0G1/1v6BrSmtq6ZIffaWKf+ZBSvxd348o1gqiASInALtct5TL5W2VpWlWUf2SPP9cBTHEaZbXeNvNlX8xa7CLLOYC8G089emADrp6UMylkhzOgTbQ6j1jrvGANcNYQUjQSd/IW8ugEnnfANjzSWKZLzawISmBcGY8rT9BgC/Z81DyHHHHApJLeSxzJHikG8X1Pz1wDa7QmoaVDrY8JlBklVpyiNzMA89cB2b4aWKZS0PNpIT/tkKn08p9JwA6mdR3pC0rRUAwpwkZCP6YHve7ET12wG9SaR58oVmLpSo95ICbRqNbyNtNrkgIKuCt94VpqEpEzEH8sBE4hwll9EhKhlEEqvmAGojmekgeWACUlMw04pGcMkETnvmPMRpyvzGAY2nqdISx7QiXYQFiYSVeEEjWATNvzwGtVMinXnNQ09BBIQFD/ALudjv1wCv2hqEVSgywkqWopBTIlMAa7H054BQfZbYilqQVLV48iLERuSTFs0HAdUUFOv3EqTPMz1vY/lrvgGCrpnk90plQshMAAzAAjoDsfLAT0NVdSWXn1QmnSEBJBlQJBMHSBF53OA71dIalPetOJbDQzFKwSVRqAQfrb64BP7W0Ka9qnUlIR3GVTk3zhJB8MaG0X6cxgE14OvK7unZLTaAlIzgKuEgEyIF1Akb+WAkcPQ+XVNVCCUBtSgUiBmBAFztBOhnyvgDvD2G+9P8tdjBAgedvkfrfAMPDlV3tKQ9K0ZhEgg5QdJnUDAWWGGlUzbgQUOJTqYg8zbqI5/mG+k4eupQpxypS2pIlJVJCb2Ntf388BNeruHUzBpngXnAIzoIAk2BGaCRPQx64Cs+0tVTNtKFO06mdVBQiD016TbnywFPcSoKGppK594lDwYWptwqHhXmFzztJ9J0wHl57gaPbqirXVqffS4spUgkQJJvI8tDPngEwocq1eyZSlWcy4bp97pfS+2tsBc/Yrgr6qXukJBKahBLgBAIyJkEG95ttgPUfDaFNPwhLqmwg07YLiiBCgABa5N5EYBTqgamoltAWkkeGNb76/drYDS1wvv3qhTjSQlsx3cGQAkGOWu99fQhuZps5UiQ22kQhKgbKB6DdM3m1zgD3DaNpglTriHRBIASr5SImeXT0ALX8DRxRfepaW2gK91esTJuI2tgBtf2ZZWzFMgM5RCysE5lDVQItEWjWRgEx3ghQHWCUqdWClJyqyg+8etoIt0wA2h4A8wt1t1aHC5ISQlQCbkDXpy+OAYuH8CbYCQ8lLioElIMEyTMnYDn1OAYqXg1Ohw5G0pLgyyU6Cyr9Dfy1wG9hlhirVTFvMqFEOJACARuZvPS2nrgAyHHaSv71xQdSSYCZEc5m19uUWwDCKkLAV7ua8HLacB+QLAZgMwGYDMBykEkQJuPrgDnBQTxRsDdQ+ZAwH1W/ht4gugXRoUhSgVtz4TESPTT7NsB91vwHcTxGpolpbKUdyhJ8BAzZZttMEEddRgPpn+HdArI7TtApLoABuNClU26J057XnAeieGUT1LTp7zOQALwfztEa9MBjzlMtSm1g5pIMAxMXI+uAHVNCy6glkwoAlRJi0Wi+5188BWXHKZ5t1SUqUQZuLg2I9RzGkX8wrziHCl94PEQJJvz5dfX9YBe4nQLCAlKwZQNDaSTbnI+RjAAWaZxolaiqEmbTJmwHz+uAY6GmDwBUOWuumt7dZ6YCHxKlSkuJAByqULX0OlufP4DfAJNZSgBcjYm4jnzAFtj10vgEt17uFuaQJO22oGmsYAlwLiDTziUlI13gTJA2PPnv5YCwmFoceDPhSgpBOwlUibgDAC+JZW6hDaSIUZsZFpMzpsfucBsWpPce8NOY+9xgBT7TeRtS4GYA3IE2n58ud8B3W2EspKbzmFriItpPw88ADeMFJBEgiPMSflvgNraw6YJAJ5nz2MW+V9tMB1XTIFRMapT4rQdd9ABy5dMBFq0IZ/mxIEAkCReABrG9jOAg+1N/2H/2fvgO1dULZQyUJVC0oVYE6gHYbzz8sBA4w6RSUjig4CsuTAOwRrGxn7vgEp6ubQ4lZcV4SFQSb5SDFzsR+mA4qu1CQPEQPMgfnz/cWuE7hPHaJ9AcUpHtJUoe8NBGUSFGNfLfAGF1PEH3UhRKqU3IEm4Ph0nfbbzJwG6opA+1dJJvFiTy2kz6fEYDhFE6lCEhQGVCQASZAAAEjASGqaEOha0lQywMwPOxBM36D6YCIHFMJdBmMirEG/hMjryjzMYCOHWnmSFIsRumNfgfL9cAi8e4a04lx4JABgCBBlIAm+nyF99MBXLtOhOZPhABGu5HUx6YDlCi1dM7iw1+FvLlgCBrVu0uQnQxBny/T7tgDnD+LewU9O2IJfBJi5TkgX5Tm5yeRwD3w11b+R8qlKCFqTzCfERFvuPUDbzZeQp9CwQPEWwoExyyi8X0jT44AY9w81FKK9qxUpTZSLEd0S3MAb5fn8AFU1C8XS4VEGFJlVtdfh8cAR9kdOi0n/wBRwBxVGyKeCtElsWzpmSBNpnXAI/EeGNpS68rOMpMEAgR/Ve4OnO22AE8Npad/OoqPg8VybEX3J5ftpgJr1TR0xOdUxzVP5n70wCtx95Cmqer4aCH3FELJsBlJTvIFkjl5m2AElKakocfIVWZYVBkZLZrC2oTy1AkYAnT0wNgJOunz6AX/AHnAE33kUxQXI/pgHawFgf2wB2nfaraN1aEhPdQnxCAZBMjmBpprGADhRzKbAOVRgwLDnPp6X+Ic1XD0vsGQCDoY/XXbppgE+vpGaNlISgqM3ypn+o8r/wCNcBIoaNuoYC0tkLy7pMgHfQmLdOeAKUHDUhyAnUjUHnpcbf50wB9PcMuoISLEAmAb6a/X18sAwe0pfDSW4gJhUG0zN406DkMBDrK80RCb5D70aFOkWmOUfpgFl2vpnn7hexkzb0mLfYwEDiaGqht0JIypHhG5AA1674ChO0tS6DUUbZKc+ZJidDb4YCj+N0bvZ6kcrFqK+8JMCVETJtveY54DXRcIQqgaqgiXVqCsoErhUH3QM1s0C20HAeiOxvBXEcMaebAQVkKUFDKSqALg30HpgLOp1Ohk0tQUmnWClwCPd126gYCKOGAPD2RB1EEpJETtM/D0vpgDfD+E5hVqdADpnNAuTl2jW0W522jAaUcFbQJdaVHeGAEK1vBsJ+txAnYCjPCqRAGdtaRAgqSoC/nAmNvnpgJDtPTssqKUJEJ5ARbmfyGu4nAJNTUtl5TKUTnnQTBJi5vy/TfAamezSH3m6hQSAkkkEiYIIAgwDqNeXrgB1bwRLTxKESJ2Bi1tosf0wGxjhqZHh3M2PzB6DATKulRTUq3TCYT4SbSrcDTrp9MAqgyy5VXK/EBrmOuxjp164AY233qC44ClYEwoQfgb7Xm0YCCutU2pSA4AEkgCU/mcB+SrAZgMwGYDMBtZWW1gi02n756HANHZhBe4slRA95JmLRmB+s689IOA+rf8Oqw8ujAue8bEDXb9PQ64D7tfgKr2anpUndaVWPNtI/L6+WA+mX4e1Dikthow4YyHcGJ84j72wF6K4nxE0Yp8+0EXnQ7ybeZwAtL7gADigXAIWZHvb6gnARqqo/lwYvN5Bi28R+vLAJfEakSvyMnlAMT8LW9CcBX1W4HwRGo89PjPxwCnVtd07l5pCuWpI/LAQnAtSFBswsxB9RPynAbaZqs/v0HWxHr0Hn8cBISFDvQsyqTmPMwZwC7W05fWsD+lMn1JH1wFdcW4arvdBdVxy5+UR9MBzwqiYYqUHMnXoP2Hp8DgLDDDDryFyDDaRHkVX11+fLARq+lZF0HxQBA11EkCZ/LAC/Z+qvhgNPEvZHmmm1IlTSAhVpukAGTb4/nGA6UtQx3fs7SYURBGljYfHTy+QQKzh6mlhyCJUFaWif3ifywAp/8A8wnzOAJH+a0GBrE/ECPpz/PAYhhKkGkcIGeFX/5YV+X3FwEVjCmD/KE8oFj5RMTr0wG9dQO6ZC/eCEA7QcokXHrp9RgB3GqpfsSA3eO8kf8ApTH539Z0GAo/iFQ8auCCAVgG3NV9vlpgFvjWjnr/ANpwGdmGSpKHB/8ANcHwV+U/U6YD0BwOpCUNoB/pKeskAH73Gl8Azqb7tPfc7zGnrvNufwwEBKe+q0wZKgTIvyMfP8tcANfozT1zzp0kTtN1Az5/emA5eIqoCT7kHbQGfpgNHs/VXwwA+s4e3VhTJMqgSDY3uDH0seeAr7iXZlgOlpwwnMFAwBppFx6/tgA1bRNUDOVuY2Ij0NvsYAEw6isc7ptASoEpKo1UDHwJBnpywBdNInha0KqiF+0XQeSUABWs6lQ0HxtgHPhvGqJKUoCYWohKdJlUAb9Z5yCcAw0X/CuOPGwf09RltzMyNN/XAFEe0ob7ptUIJUqP+slRMDnP3OAiPUdTlzuKlGYDL/zHQkfoT8yMBvp6YwNY5xfr66+U6awG1jhTVU9n5KvzBm9/j+YvYCnGKVCOGrYQf6AD5gW9fs4ClTUo4aqo7z3AlUiNRBkeUTfr8QX+IcSolIL2Swvy39B5dfjgADnGy/SpbYB7uVhMf9RB06ztHPbATez7b3tSnVpUElhwSZNyUnU/lzwDrw//AHR/1D8sB2r6NmpdSuQcpB53G2k67/DAEEpQimyIM5QAfgY6acsB1oEJWVoUYSqAT0OuA6VTziFinSCWpAnaDY/e+s2wGg0rAMAiLHbcT054CXRMttuLKSJLShtpmT9/5wEql/3j5/mcAUXS8MaaUpSRMEnTWOZOm+/LALRrWWS4mkT4SqVwR74FpgaxpgBb3EHHVFBBhZg/GCepFvIfMNOAD8eqmeF0JqiqFOoUSLTqUiN9Bf8AIYCgFVxr+KqdX/sKKgpRmIkb7RA13i+mAQ+06jxLjSeD0gK6Q+8pNwIIG3Q+dvQg7dmeAOP8VQoJV4AkEwdB66eXzwF1UbLzNY3RJBIcAUqBodLz0Bv5DAWM3wFDSEOOi5IMR00+9gcAbaapGGASjQCJAvbl03uRvsRgC/C+F0jyU1KSAXQV5bD3bAddL4Amimh+wASgBQA0N4AkaC9rXjAQOOue0NBvUJGmug9NB9DN8AmOM98yoQbg6eU6/c+mAF8P4Mhx5ZXAIctbUQDp6kH88AwP8Eby+EeKLD70tN/TTUO54GvudPL4fTXoecYAPV8HSw13gHjMkxE72i3X8sBXXH31lDTbjZUlDpKehyqFgQQPrgE1ziTbKo7si8XA1HWBpvygxgNTVQutrlB3Q2vpEmTyvzwEF7gzBdcJVqonQH8jgPyWYDMBmAzAZgM0wDV2UqFt8TRlCbgXIJ/qGl8B9X/4bKVZYoHacFVQXG5CvEmTGwgxrv8AKMB93vwVoa+OHZkoAU02pZANlERA8UbDXfAfST8Pk+yqZJPiAuSTElBFxbY/ruMBc7KlOEKCiZ2Gk7beuuuAF1LyhW90QIUuFc53/XfAda5se43J8OYzqPpy6+eAV6ykQvN3hWAQQYUBqNpBsdLa/DAV7xGirmHM1ElK6cGT3oKlBPQpKfkDYW1wAetQy4nvHCQ+lIQQkwjwybgg7k3nYazcBKaZ19JCZAM3Ag20uZFzvbpgI7TFc29kUf5ckTFyBv8AmQP0wBNhsKU4lRJhUEyJ0OtvpgITjCUOOlAJKkgGSDGsRoZmefwwC5xDh6HQtSgvMEqPhIEmJ5aaefPTAV8ptTTwKCqx0Ppe0fvfANVMtYpw/mV3gUpPSAARb1O/TAS2Fl0964oynSNL2Ei/O3WMAVaQ0uMxPoRE/Dz588Bofo6dJUQicylXVBseUAYAIaM9+hxjKnKtRczQQRaIEjcH0wEniVVTKQ206lRWCBLZ0MwNjaSLW56agrV1PkV3jclQNsxEacgN/PoDgM4at5x7O6AI8IIBAgAxMk8zv+RwGniFQ+mrAbCSnIozBJsknUHSdd8BI4c6appxdQlMo0y2BvF5nXXytgBdchZWC1cEzYEj0Ajp6CMBpqxFGAoSohUzcgQP2nXpgKg42hLLrqkJBUJImdToDG330wCNU97VT3qYnXIIm0bk4AlwFxmlcTRnMPGV3urxmdgLem8YC2aJS0BtTJSVZk2UM1rSYBB0wD88685QJT/KzZdgf/2jr8d9rhAp1KZWh0QXEoSDmEpkATax1HPAbn1Kqw6pwAKVE5BH92xJ3HxOAi0NIlCiBmOYwZ1uBO3xO2A31iQxOS8f3X/T88ABSpJqXH1KIWQkZZhEJEC3lE315YBf4s0zUuqLq1pgFQyKCbiSBBSTHPmJ9QRHG0VFQph5S+6BsZ8RGmptI8rHTAFU8Cpmm+9QkoIAKVJIBIixNtxF9Z0tgF+rU13mR5a15ZCApQkaTFt4Hw8sBH9oSyC42lOZAKxIJEpEg7aRfmMA+cL4keIUbXfLaStsApyApBIuJBUT53B9MAbp3H6lwLW4AbJHdmEAI8KTBKjJAvfXpgGZFOFMguLWRAIEjXYe759Nr4DfQshTkOAhE2IEH56n0jTAQuHNVLDtRMZS67lzCfDnMXkDSNNbWGA5rnXktupcykKIAEaCDO95+eApXtCwp5T6Gv8AcXnQhP8ASVGwkbiTeCMAlLdQ2j2KtQhJIynJYwepKgY3t6XwERFCinKUtDMwDmSV+InMcypIygiTa1hbAODVS2xQoLaAXcyUmxJyqCp05W+mAKcPqmQQpSVzYmLCf/abjz+N8B3fT3SvCtZC1T4jJGYzaw0BAEj0wEptt1DKu7WCHCCsuXMgRCYIgak64CZSNw06pTiQcpnKRNuRk4DY+ZYhCQTB8R1B5zI3M/MAYANStodfQ0+pwZzByqgzJiPCRERGv6ARfpnOH1gTTSttbRCu9OY3KSCCCkfXywBNr2dhPeOlQWRoCAAfIiRvvfpuEHjnEnW6YezMpJJCfEhRF7SCCL35npgB/C6R1beZ1GUv/wAwjTpbcAdZgjW84CNxFlVPUtoSE92pQCidY6HQEc49NsBCrCppvMwQTBPjuLdBl/fbAVH2+raupo6WmQ6yHlSl1ABsStUADPI8JBMyb3IGArKtZq+GcMBWW5eIQFAHOCpKlWIVtlNzad4GAH8Foe6ZXV04LtaTMvfzACZkAAIMSNCrloTcL/7JcKTTD2laVd8UgkH3SQJiImJM6zt5A6cONKmvL9S04X0rAZKLNhAH9QyqObNN5FotJwD4upW8phxISEIuEkGFQDGYTfY2tIJtgNrlQXElJaZAP9qVA/EqOA30rrNOEd332ciVJBBQkzfKnLIG9ycA2h6lFIXfGl0p8WYgJjoCkHUc/gMAvVCGHGFVGZRXJEBQKd5MAA/P0wC+hNK2IBWZ1JUJ/wC0YCbwzhqq+tCKbPlySd/ECTqI2iZG+AYhw5DDxZfUsVCZ7oSAgkf3AiSMoOhtgJXdk0zxzNZ25gbE32zdOkbm9grTi1c4lSwtF8ygrICUz/y62M6TrvfAJ9cuj9nW4+y4ozKdAM2/9J2ncX3wCRW0tM7TrqW0ISRJhUDeehOnx1wCww+wpSn2wc5mxMp3ItAM7XPQTgIbjy1LUonUzvy88B+TDAZgMwGYDMBmAYuzSkt8RbccMIlIJN/6xsJ9egwH10/hmU+xUUtQlsros7ZS7IvcEQkHNpB90fOwfcz8Fu0LqXKNLqMqCEZDB93KACBrrP5a4D6OdjK5lxgOheiQrRWphMe71iPzwF5cEWl1CFFUg7mfTnrfTAT6nh1KapL6iQkwpSghVpN9EyR5ekxgOaj/AEzMotOhZDcKzNuCLn+5AHK0n88Ai8WyBS8hlMmbRAuZix1vEeU4BJqOIobZUygBUp96Dyg3MH8+mATalttxtxZVC8yjkg6GIGn6XwAulrSy8lshUSZJbVEQTJVlIItgJ1fVoUyfZxmc5BJBPP3gBc9R5DAaeHNPrQXFohRAUsFSbGDOp/b6YCMl+nVUVDaljMhIJBCuZ0IEHTW9x64AfWOUxQuVi6FaBX9p3jWZ+fXAVs87T96IUNRolWh0Gm3XTbbAGG3GlUwbbUCcyrAEbC1x/nXngN7TTvcqCUyokQJF/ENzb7vGA3F80akpqVFtSgItm66pBE2G/wCWAnvOoyMkqEuJC0xeQRMwBI8jBGAEkIqFPNJdKHkCUpyqGYnNbNlyiI3O+AAJXWGrVTGmLqwqJJSIHOSoAETN5NoOuAmPIS2rJUeFZOkT0uUgjlb89A292yzT50kAkq2PTmJvNuuAgKpw8hTpToCB1zCB111/LAD2AqmaeQUqSVTAIJJudI+OvPXAS6SnzNhbyYJSCJM7Tsfv6AI4igrS6GvElsGYtGYHnE6becRgKf402p554ISTGu1k6xMTgF08OdSkLLSwlWhkem++AgO0LlLWCoWlSE5EGbHQSNJOkzbAE0dpXaUgoUcqLGduVje50i3xwBij7Y8RdsAcgEDxJ9dVdZ5+mAs6j4lTVDLP80F1TTRcEKssoBUNIsqRb6YBiowktuZo8WXKCNdZ8okaxgCNNROBK193ACSqSRoASdyban98AC4kpPiuPiMApulxLq1D3LQbRPS/nOAWuKqfGZSAfeiZG/rpMxFtucAp1QcT4kAletiNr/T6+mAjU/GeIrC2nWylCZSDmRtYaKOw/XmA6NUblcpx4AlLSgHDI8ObMRANzodJ6YAtTUvDXkKZcfCSpKkGUOeEKBTY5OuvTAcOcDepklVA+pxrWUqAH/tVB+V7jTAEuEv8RbCGgkqKVKkqWgG6p3IHQc/XAPNNVVZ7tt5ISLWC0qJO1kqJM8/jGAb1N9xTJdIIKhNrwbcuvQ3PxATW1DwymnQVAgFRsBpeSojeeU+mAFVlYlLAFQQhZ0FySLg3AiZPS3lgK14w28hftKEJUkL7xBzpAVBBGqhywCDxGhcqnjUlIDkzAUk312MHqZtgI7ZqSUsKRdNiSpOkyDrfpA/PAN9LTJbpwtSc65Aya+vp574Dcy+pa8jFNnMm0AQekka/cTcCVVTvlSP5d/DIBTa2muA3O0jq6cQvu1RYZkiRz15254AGluop1El0kAyQCDI5QDf9tZ1A8xUt9x/NKhv7izHwEiLWHpgNy6dhxqnqKUlToJKxlUmIWof1BINoNtNDpgAHFuOCmqGQtSgStLYORR8RTYWBg2PS1+eAKtvN1LSApcLUAQIUNQIM5R5yYvgC3GnwKRtNPTpdWkJsCkyBE6qF7fnGuAEf6s8oU+Znuu5byKERKiqeZJ87jAL3Ea92prWAkSkrAUomAkesH/HlgFntDxSppWlJYTmUAdSE36ElIM+esQcBRfEVcVqatziFVmap0rClEqSUpSABZIKidJAAOvpgF2tqK/jNQ01RzVUiFgSCEwsApPhXlIABN4i0yCRIWP2H4JVHirdPVU6ktGDfKpJggapJBOt5+uA9C0/D0KEUaQtIhJg5NNRC8sR92vgCdKw7Tud2KEP5gFKczIJQYAiCoHYGwi+AKZS+sKQgp7u6kQQBFjE6xO3L1wHMjNknxcv30+eA20dWGKhxNQzCEGAspmRE6C+/LaOmA78T44y+gU1KYXm0yqTNiIlQAIk+XpgNTSnkUEPjKVXglJtB5E3+40wEelbp617uKZzvHf7YUn5qAHwPzwDXwRTnCX3HMhVlJSogZoVlFpE7X5XGA3OOu8QrlVL2ZpKSVJUUkCMsaRzt+WACJbqO/fR3ysjhMXJkSfKx26YATXNFIDQYDriLKUSm51MyQNIGnxjACKiiW/TLb9iBMSAFIt1uofDWfO4IPEuABVOpC3CwqZKZkRJ5SNNb84BwCZVUPDqNohp4FQBtlXrt/TPrGATnHHM6oFpMWOm2uA/J9gMwGYDMBmAzAHOC3qGxzUP+4YD7D/w1PtUvCKIvRALesagD5YD7Pfg/xOieXQFrLCW0JNhrcnfXTr8Lh9JewNQw7Sd0iMy0pAFuaT6iAefKIk4D0n2epv8Ah0QJMC56jpbrF5wDRUoWllKQyCAiAY1ImD1v97YBRqs3jzN5BGvM7jr+2ATuJXLo5x9DgEKophGg10v1t6cvlzAQ7SAAr94g2TchVuV7+eAEPPvpUpHsfg3dyC0dY36kTN+oR++V/wDJH/tTgN7dSWgZEZwbQLA8owAl2m7txx//AOaCn4Sfqf8AOADVAkRzEfEKGAVneGDvUyBqee+07dfzwEgM9w4hERZKviP2wBZgwlP/AFgfEgYDZxKkD7zFv7Yt/wAsfH8t8BvqOGoZdplB3OrIklsk+EwLZbwBe0fWcAKrXalp2ocbp47lCTmCRJnMNTebfG+AXkv1iFmtLJAUbqgcwCT5fMYCeke2jvTfeY+z8bXwER57+Z7LsADE2v6zty69cB1bqC04GQnOSCcuugPPYa/TTAaqmpcmO4nl4R+kW6XnXAd6R/vcyTY6Ebg8tNpjpacBFqaRUrUAMg9+dI25TvFhvfAVd2hp0KfT7KkZgoZwmLwqSI3kWiPqcAM4i85T0rR7j+2+WQdb77fTzwEKtU3VcPDq0BLpSUxYWSPCeWhIvfoMBV3EKWoShak2TmHSL+pwERiqqWAACZHKYnn57b4Cx+DccILIKoUEInfRIkmes7Tf0wFtcF4magLuZTkOvORaJjT8r3kLApn+8YUiYzoUi02CklNtweXKxjcAtcR4c3B/nk67n9dY26XvgFWoaDCS2lWcAg5uc3wAKrR3gUnrPlBN/v8AfAL1TTXNhO4vG/157zrzBA4hVexvFF7rUNNpNxfbngDvCKvKgtgmKkpV55QR9VXtf4YBua4IpbZKB/McTCSJkrIMfAn6RcXCdR8Nq2SGHgqJg+msg2gac7eQwG6p4E41ULeQ5kTlSYBIA8IkiNyemAG0dYaXioDrxUhLbggkkZvDBvY6H5RgLTouL01cylowYEEfDT/PlgJ9bQhppKwLFAIA1iAR9dPLUkYCre1lT7NSqWIBTmg2+H5HlbrgKe4hxDiNXRlTKlEISTY8h06TpynTAaeEJq3iO/KjMe8Z5fc6b4DfW0jqKxamzCfARr/Ymfn9MBLYrqilIKhmmUwb+9pY66a/XAHaeucp098WIKjYhM/p03wBh6rJKFREhKthqJHOw3wGirS5UllSVqbQlCkkAkAkmbgG/nrFr4DplpqdtTi3s60JzBJkyU3iDM/C+50wG9PFme5/2U6chad9h6cjOA0/60pllJQyAlWaIAG5n5g/DTfADnA1XLbfqmUhsLzgkCyxMbcidfnpgN5qmV17bLMZRAAEbGBp6fG2sYCZULDAJQ6XTBOUmbm0XJ/IeWmAHipVUIW4toNpaIToPFacx9f1jAL9bxGlJVTNQKhYytRqVW0IvNvh8cBXvazjTXFWU0XDyDVUwIqMtiIgHSSdDeJ+mAq7jPGENULFESO+cBQvSSoqUBO5MRtO86HAQuzwd4e8sFvN7S3kZGv8xa0rBANpgG+onAemuxlO4nh4LrH/ABygCklIzGRoCbiNhfAPyXG6chtoQpUAxAMn9DgJ9E9U0de2XW87TrRcUCJEypMachP56YDeuvL9apDDeVsqhZAAAEwdOowGj/8AmfvngI3Ea5ynWUpZB8UAwJIjX7PkcBHdYeqW6Z5LWUqeAJAgkZFGNBN4JvaMAbqKOo9lQCDoBpcCNYvtzvfASqHh3+ns/wCoZYJnxanSbctb7YArw1x918vIWhLCjKwuDK41FjsByM8sBL4qt/wuNOtFhN3AmBI01CRudOXrgIhain7/AKTztrtsPTAC+673+ZlBz+KTJmfIRgNbjXdoUcoEiN/zwFfcZEggamw9c2ArdfDFpnvhr/dfz+/0wEc8PopMhM72H6YD8geAzAZgMwGYDkb+X5jAHeAXrETcBSbH/qHwwH1b/AB9TtPSMhSi3mRCZsdALfLXbAfZL8EVhhulbUgFS3ElKt0jIkAAxMb+pOugfUT8KqdTiGnsxIBBAPVMRrt1t6DAezOy1IFMIzIBMCbWmNtb+loIwDPWt5my2gBPdgggWjfT8ramMAk1pbGZt1KVKGb3gOtxMffTUK/4q1mWvIAm5mPKRprv9xgE6oZVc+YPw/YdOsaANdaShgqyjPnIzf1ABIMTFoM6YAWXcrSy540gXSbg3Tt6z54AS6C/JaPdcsttLTtHOL8sB0FPCU96M5FgpV53m8knrgI1U4gJbSGwoBSpEWunWL663gHAK3FHe7UkNMgEqTASIknQabyNP1kMYpap9U1NOGtbwZ6TYb7YDdV0TDSQcqXFxPeESoa+EHWBf44DQ00lTKsqQCCCCBceIadTp53wE9llSyCsZimIm/72+NjbkHd5lKlFQQO8SbKHvyOR5kgH5YCC4pxhLnf5nEvgJhe+WSBcaXvy2jALdatxxKmWgQ2QQlAskTN4A1HT5YDiiaXTMlpWpEEGxF5v936YCE/RPF32hDYVIAJi9ptInQH09cBqZDi30oLCWlwoh9IhaQEmRMf1XBHnrbASVkM2cHeyf6oPlrO2w+IwA1mlcQt14KIStanEpFgAo5gI2gWjTQbYDoiqUtTza5ykBMHRU5hvY76HfTAJ3GaRAczMIS2pREqQINzEyB9zMWwAeo4c88wQ66pwAWCiTl+u0+frgFCsp3GkqbKiQnbWx0AidOWATKxp5UoClRIUpN4OWT8LenXACA6H1ezinSF6FeWCSLXN79NvQYCUyxUMIKkrUkhcAhUGJNhgLr7GrT3LBWApTuULKolRBtmnXUxb88BdbiKdFGS22hCy0qClIkKKSAQR9zpgEitbcLKiVKKv7jMz52+nSOYKzdGtzO87UrCCSA2VnKCkkTB5+nSbYAW/ROOvkMvLygKUYUQITJ21+PnzwEUUxqVezhGVQsV3k9STy++WAVOIdnqUrUagIcUlavEpMkXNrn19OeA0UtJTspVkCVKaIyKi7chRhMe7MAwI0wDRw6rqiofz3ZQAUQo+FQiCnkQdMA/UjS3qfvnSXHcs51XXPOdem99TyCRS8NXWJU46c+YqTC/FZJyxB6DlpgE+s7KPt8TVVIaC28i0hEEplUZVARFosTpzmMBHYXW8JdK1UpCf+kgWG1rdD8rDAP1Nxo1rSW3lEkoSAFGQmwsLbaWvAwATi/AWKqmfW+A4lV0BQBAmZibTyOApmq4W5S1JTThamkruwAe7Wkf0qSLQdI0g/AIr9WxSCXmRS6+6An10Hx+uuACVnabh7STDuaRGcwSTsAf+XQaWGAUxxuofqwuneddQZ/l5pQNPFF9BYRzOAdGON1fs6UuNFYAE5hIEeceW0YCW9x5BQCoQoAelrRy+Z21wEBHaZKKltT7qgylKgUKXKSqdSLaDSOonARnu1HDGapblQsdyowJUISCdRJt84wA6u7d8OQkppF94J2III5kAWn7jAbeF9qVVjbanCQhQJS2T4U3I00vE2G9xE4ApUdoBlS0VEN5wQmfCCAbgW2PlG2uA1r400yA82gNux/uJgKt1F7bbanlgBw48oXDzgkzYkXmefPAdh2kXBaLzis97qJ+pn/OASOPdpGKJSnEJCKpMll5IhxK9ilQgpI0tB+YwCmypGR3iTT3s7r4KnlpVlW5OudQ11PP4mwJDdLVcW7UMHufaKVJKoUM7avCrxRGUeIG/npgLc7OcDdr+MJC6cJaYWA0MlkLScvhtAITPKMB6OpuGVFK4ypt1bZCUjMhRBt1G3S2AMM0jKUqccbSpQ/qUm885PxwEddeO9CFLUSElKQTom9kjlM20Ek4AbVOvhahSuLZLkyW1EE73I257DARGeJuoc7hwKU5JHemc3qqOf5aXGAKuU77qqV1x5a0LhQSokgif7et+WANd6rvmaaCG2wlYT/SFQkSBsTJ9MAwqJUwASSI3JMWP38sBDbZqnW+4cccWxNmlElG2idJjQW03wEhFApC0JulqP9sWSTJuRMG3lpAwEhfCXCtLiCpTCRLjSZhaY0KBIV4oPmNdMAMfrqZTnsLjlRTpkp8JKE8tABb4R63Cb7AlDSAy8tSAnwrUfEU6yeZM7fpADVodbeaSf56XV5ci/EAACdDzj9cAF4vwB+oqZbYShASVFKUwmwmQNiPXAVXxemqAqM645CeY1Gh+GwwAIUTn9s9SkmfXAfj1wGYDMBmAzAciTYCSbfMH8sAw9nWnHK5KEpMyDMaQRtvgPqT/AA4qWDSIebUgd43dRkAAjYX215/HAfbD8H0soFClCS8pzJCkWy5kgZSDJJBuYI19cB9Svwp4TWsppXlKHcrglORQypKTvtBjlyjfAe2+y9H3dIhZUNjEaa73+O98BtfeS1U1JUgqStxWUA6epFx5eeAQ+LsKLin0rCUqJ/lx4hadZiwsDb9ATaxaWyoFOaJ0Ma/kPsYBUqHUXGU7nUbAfSfPS+AAVrqS1ASRcnbACUpT3Li1+4NRzukDprr0wAeqClEmnBA2jfy+7QcB29rZUw2y4sIdQkIWTpnFlSLmxnecB0oqancddKqht0BIISJlJk6yTM6RGo1wAbjopmz4AM4uhUWCrhJjcAwTzHWcAEYqOIO/777a7gEJQpIvykn8hrgN9QXD/KyKVYHvP6b2jnaJO18BsZQlltWZQUq3g3uR1210g4CY1WNtxLajzgjXmLa+f5YDht9K3VLykDMVASJAJkAGPngJNW0zUobtkyZiZIJMwLW6XP02AStqkZGZTclPiMEDSToR0wC5W1TbjmdlBAmcsgnlrpOtr21N8BBXxCoLuRCFIbKRY+K+6rD5efLASnVd4xKVIDhUja4lQCtDMgfHAQ3v+HcQ28kuqXoUiAJjWZPT0wGkPJYUvOoKRKjlsCBPuzMWG/wwA91Caxc0ycmS7hJBnN7ukXseRv8AEINdw5Dja1qqm0LShSkpKFEqKQSEyCIJIgTN5wCc686GyjLfSTEX3ifL7NwAVDAWgla0lZJtBkbga7bb4BbTw5x2qCICUwsqVlJBABtFtdPPXAcVVHS06TkpiXd1iNRvBBPM29ZwEEUwqm+7QO7UblRGYAk3sIwFhdmaZTJYZziWykFUEAyRsTtBmcBcTw7unbGdK1FMQLHaBrEzb7nACKht51soTTqJIgGQRO+lvTkJwAE8KUo904ChUyRtCjIERyjnvOAO/wCgU6aAhtSW3wpBLqgYKZ8YgXuLa23wAJdC2F5EJyOg/wC6RY9QAJ+J/TAL/FOFlTS1exuyAZczCFajNoICtYvG5wFdOp9nccbDK0lRuSoEHKFCYAtr8+mAn0dQKYd84glCRmVB0CYJ25DAWHwfj1PV03d09M44VCJStMX52kXtFumAYaF12EtqbUyrMolKyCQFKkaAW3P2cAyuIBpQU5VOZkk2mUwSQPP8sAD4ky3UN5DTwoAeIgRPlF4n0wCg7SKZeSW1BEEAiDFth5Eb+uAb6BCKpnunUF33QFAgBMgzM7mNtL+eAZabsbwlxpb7jCMyUld4IBEm8con6XwCj2i/DXhnEWlFKEaEwlJ12uBsfuLYCguP/g24uod9mWltlBBCFNrUfdBVBBGpv5GI3wCk52bHAmwyaRYdQtKe/wD6SIMpyxIKoBubR1nAT2uF19a2AyzltqRvtoRbASB2I4jUJPiQi24JuLbG3Qb+eAjHsK6ltxupKSsrCkOgHKhIEKBgm5Nxp8rAtcZ7Gsu9wyEqUhC4eUkEBSB73ONDEm29tA0Uv4d07kdyckke+hSvpYxbnPwwG17spVcJdSlKfaEqICShCkxI1hXW0D11uHSr4NXoyE0juUkKBKTuL7dZ+W8YCK7RulGRTKkHTxTpa+n53+EAkOorEKVKFanY6Sb4DdRvFBU5UBQCTATztzvv9JwCT2hLfEOJU5aXkbDnjBBUCNdrCb7+eAr3tTxKq4UtFOzUd425AhAUMoJi/l6WtIjAPXYHiDbApXXlpfdU0pOQJIUlS1LjMTMkAyRa1hvgPSfY+kU0pdS+8yhC3O+TKToTOTUXIJk6WwFmv19M6tCkVLaMoAMmZNri9tMBJruIU1O3lnNKdQQBccjPK0bT0wCO/UFVWlSCVJKCoxEiFKtPOPUyOeA2NcYQHCXGF5WCCs5hBA8NoFhcH8t8AWRX8LrUeBrunTYLUpJE+QA8zvIHoEymrEF5lkqzppzlKpgK8WaQNd4A+yDs1RMV5S606hhTaAtWcZs4EDKMsRJMyZHrgCDNMh7+UX0IymJIJB1GgM/l1wBJDTTMEAOW/pIExGgM9PhgIPEG6p5Idp2VoQgZDeZMlRIjofS+A3UVY41RvgqCKgJ/lqcBUkKCgDmAIkRMXFzO1gBVa0OqLjxYW7c50tqTJOtio6ze/rOA0CpfUkNtpMCySJCT+2w5mbxgMQxWhxLwM5TmKSk3tHWLn54DTWVtZ3ucrCAElJQQZMCI5X/yTgK54n3bhzuI7kSbKv11EetvK2AB+0cNFjVJBG0G2A/GbgMwGYDMBmA2NLyLSoiY28/rgG/stVJ/1NIyCSYHh3zCPs4D6k/w407uejFWUkBbehE2I5fkNZEYD7n/AIKcNp3WuHvMJICVthQIuVBLZJEiYgjfURbAfV/8Oqhj2Ojpe7gqSlJURGUpEyVWjTc/lgPUHCiW6BOTxWEZYO1tNP3uMBrrWz3HekEKUCo2gkkQJ68v1GAQK5wrK0EG0kSCOnK5+74BK4lZTk201tt1wCk+QSYM2Ol9hgAFZZuDY8jY30tgISGw9TuNFYRmi5IGigd+Y+OA6tsJYuYXsCPF9CdbyZnywASvpKRS3HysBThKlAEiCbxlkQeY9I3wAiiQnvnQyogwM1z7skCZmfT4nAdeKUJWkKUsSPHdXIdTraPP5gHpwb2PvDY4BmaSyaVQWEheZck2MEJgX56aYAC7TLS9nBJAJOUSdQRoJ0kmeW+A6QdIvywEhgElUAmwGh1nTASqtZabRIiSrW2l7TF74BbqnypK0BQOZJSIMnxAiBfn5dMABDSqUyvMqwEEcvz/ACkb4DqupzrCQ0YygZspjlYxGl9cBOp6claHFKESCUk6XEGLefOcBK4jTgvMEeJNriSBbmLbx8fLACKrhilKWoGQVKIvzP5CxtO2t8BDpOHPpW53TyEWTnzLSCqCqICje+seuAnK4ZTKEPrSpZBggyCYPIn788Aq8W4WG0q7tBIg+6kq+YFzNoO+AQKiiX7QpZzJRAEEEaeY0J856kYCW3TpLchtRjVYSYAjZUQPjOvngNK6Bp4nMUA9SJjnciPKTfywAGnoFJqHIbWUhxYBCFRlCzcGCDIE8oPWcA3UQTT+MkJWIypMAmASYm5jeNyPPAFk8bccFlZu7kwCLFIkGBtYeWAKUHGKh8i6SZBiUnWwFpj/ADtOAaGaZT6U1DiYWbG0WFtul5jAaeKOrZpSEAlXeNgBIKlQTExqRHTADPZ/5QeWkhREyZkeYOnw253wEPiVY47SqbQlAKUFM+EaCB5zG/LrgKoVQPOVLynkzJGWx0uVQYiNPlGAnnhba2HW1Cy21pUADMKSQYA3uY3PzwBTg9GjhrSe4BQYkBYIJ3jxAD7N9sA1NVClpDzxCXCSIkCwMJMdQJ8sAQZ4mEWUoEQdSBc6HfAR6jioJJCZ3sJi/kdeemumwDeJBAShaSk5khRAIJBImLTEXB6zbAaKOtqG57kxcSNJMQOh87emAaaLjddmQytYCFqSlUqA8JIB35aDcbxqD7SVzaWAXEhYjXUfEW/LW+AD1bYq3HHUJQltcAWA0ASduYuD5YCvOL9mm6xag82lSArOFBOqhMGQI3OuATqrgdbRkiiypHWNNhBuMAwClo2aYFb6w53aSuEqACsozbCbz0/MFpT9NLtMlSlqdVIUsKBAAI8OYDWdrfLAaBQMI/lLQFF6UhRSCBmOsiYibSR9MAc4dwBkZbJjrHp+WuvLAc8X7OAOU7qO7LeYEXBiJB6WIOvpgNNZR0qW0JdQ0U5QLZSc0dNLTpywC1V9n6SpUShKRPICd9hb66fEFriPYykAPchDi4kpRCjeZkJJO52PSdgrDj/CKXh6FJcRlUQTlNjAVGnnvE7DngEBqh4a6l591SEd0CuVkJ03kkQBzJ1OAr+o4Vw7jFc9mCVpaJKCPEDc6RM6DQ76a4C0OxHYSjq+7cZlCoJIMhKSlRAmdBobxbnIwFzJ7K1jAS2KhsMDwpKXEkFewkHWJgTOuA3p7KV5hQcWRIMjMR8ROAbajsu+8pCStRsnSfnbnfywBWg7EHOC4CRkNyDA13Npn44DU92NabbrlrHhCDI3IzDTmb7fC2ADt9nWWYIbdi/9K4+OXl8vLASqfghLgW3mubJAJV6i5HlvqRgGJqlqaYpbIWkrhJBBBy6ixH7RzwBF6kfZQFoCpMaAmJm0gfPzwGlNJxNg5lO5hyCgbETp0GmnyjAEqSsq0ksuqSEEyrMQLwBN9QRblO4tgJi6nh+dDGTMt0kFSQSkWkyRCRcb/pgIVRT0XIxPXffy068zrIR2naVqEwkJTAGYgWnWT93GAPUj9IsLBLZ8NvEnW2kGB9B9AA8S4WipWVIWgCbQoD76eu2AT+PcMpWmyqoSCgAkkCRbkRIv9fOMBXKmOzxUZbcmb+BZ+YMYD8Y+AzAZgMwGYDu376fPANnZQxxUnkQfgRgPrZ/DE2xXKo3XWiR3jc2vqJ9BPPAfe78CqGkcbo+6hISpCCOoQkk8jrveR0wH08/D7hTTlMEJEqUkRG5EHXy+xpgPRXAUdy2ljTY9IHz+IPPATuKpyoKeSVDAVtWozKeV/YCr5n787aE4Ct+Jq9qcW2DMTadhb0Hx25zgFZxssaiIEyBy0ve/zGAgqp2aw96oiU+DX+29+ZvryjAQ6zh9OinWqyoy2mZ8Qix1vB9MBqD9IxTiW9tSnTnHK/M9MAIfHDnQXCm7niMAWJk+kfZwA9kUKHP5QiTB2tNovptH1tgN1dQsOt5wZITPkYnb0wAOnpjItbe3w/zzOu4CS9T+O4M5RNj16iMBjLORYVBslWxGqSNzgA7v+8fX6HAd2FPtuOrAOXOSNbiSQfL64DRVVodVlfBUESUjWFHX5AfqdcADeepQuUt+IHwggWVMz6WvP6YCEpan3h3tr32nS9/MWwGVKlM1IZbP8otoV0zGZEaA2B2wE/umwyHARnlB2m5A8+eAlvf+VPkPrgI1QtpuklChmCBItYxpOuvPAICH3aioqSsQlgpULn+oqvtrl1wBmkWKkECDkBN7iwBnfcH64Aiv/wAuPL9cBWXHi8t5xtsW1HUmT9j5XOAgt8Sdp6NdM5ZJI3va87R13wAJL4fesZk2Plf9r856YAieJvU7ZEkBIi+hy2HpA8vTALQ44ioqSH1ZS2Tlk6g6x8BJiLTOA68PrnHa55tu6XAUzMDxAg78vy1sQDzwZPcPpm0K5bj6+fPAWG5xZxASyiSAlJgaQRy131wEJyoq3AFNA55B1ix19bbXwE409Q8wO8cAJ2JjpafP8jgIL/DWSmZBkCT8JP1v88ADqeGImUAGJJ/K1tQPPfngBa0FtQbEBSjAM6GYB+zbAReLNVeWn/mbi88j+gn6ycBrfdW0sIcMrDbcnoUJI2O2A3UTqHH8rhhORRvzERsPrgOK2sUwT3Rnymbn42+HrgBP+pjcGd7DXfASGOIJKsxskEAzA1v+WAsTgVLw/iKUPPKTlQQpUwTAv5ef5HAP9KqhQO4SjMzETFgL3tYj6WwEasaYSotU3+yMuUC4BIKlD/3TN/XAbUcNCqbM5YEpI5TBi3xiDcXEHUFfiHDafMRIsfu9tPWOWAV6/s/WFBKV2IBFzYai3UEfGL4CtOP8F4tTOtPsKUcqVZkydZkDQ7emAL8DrGjQvJ4igpqEtqDajFlAWmYgW2g4Blpaql7j3hcakjlvfnynlA3AVxOvcyFtqcgmCDNje1uZN/hgAtOpIOesB7o2TO65tvyCrz+4Tg6wbMNFQPIeWh0OA0t0zHBqOo4m6QhZQ4QCQLwY1PXrHywHm/idZU8f4rVPuk+zNuqROxSTM7Dp9kYBI7SNcLyL4W0youViCyFgWSVXk32jX5YDOzPYh0lHcoJiAIB+Egfn02wF+9k+x9fSNVN8vtAsLyDlCYI1Jt+eAeKDs0tqmUxVmyHC+2NZcGaJmP6VK+XKwFqJbzau4WCGkmB5CQOVojnywDrTP0ik96W7pFyADMAE/T8tcB2/1BVWSaVQQ0we7cTpK4nQC/hIF/oLB0VXULcipb7wx4oAM84vzv54APxHjlE62aelR3Z0uADAO8a/foEXhlRT0b9O88iVrupUe94jBm2gvPS2AMcRrWKytbLSYIyknmLfmfucARP+0ny/I4Duxw5EjvrbmRp8T+vpgNPFOEUq2wtogwiDHOSYtvfS3zGAUfZ36fOUJOVJvFrcvv1wAWu4nUU5MgjLN5Omw664Bb4jxaGEuqVdQk30nl5/fUAf/iZ1tIFOsBU+K492LfO+A4/8VcQP/wAQfL9cBs4jx6pe4SA6CAUnXqNvrt1wCaivQUg29TfXzwH44MBmAzAZgMwHdv30+eAY+zTjyeLI7sAysBUpJtnAG/L7GA+0v8KaKddNSpdbSlRUj3QEnbQ3wH3Q/A+iQ17MGs4SpaVG+pypHIbAfOeeA+nf4cpcp2W3W5K0BMJV4k+KEmRabHQEbHAXxSGobeZcSBmXBUCklJ0JIEgj7E4Cfx5akd1pLoldtzExe2ArXibqmXFtojK8CleYSQIJ8JkQZ88BXtcyild7xsqKlqIVnMiCROw+uAVeLL8WVGh+NthH5eXTABm0qbTlki5ME+n5YDh1wNtqWsFaREpuZkgddCZ9MBFWo1icqEobSdlJkx6kaTHlPqAfiFDUNJQlhCVTEnLI9IOnrHngI73Ckopmn3AtDniIyqypkAESIuN4J+WAG97UEKSAChIJFiTAk6zHTTeMBERxEtnxNkRfS/OPPl+dhgCTdcwum9qdlKQpSMoISfCAZ0PP5bnQILta8+2tdAlKiCAAoZzBIBmCnY2Hl6gMfpa3u+8DjKHY/qTKZvaMwPPASWK8Nsobf7suBKUuLQMqSsDxFIJUQCZi5wEJ9+mWtBZAUVKPeZjIAtGWwymZ54AVWwlSCwhE5k5swkRMk2ItrrMYCHVgKWVRlMA+G3T6YDqwErbBN3JIBMabcjafy64CXTUjnfBT+b2eFFQRY5o8N7/1RIiT0MnASnqimbGR1Dvd6SDBMbzl+Mc8AIepFrcHc5iy6nOgKJKsiriTaSAf7b4BTcacoqqrafSA26EBMCFeErkZpOkjYxG4wE+iqKKlS4WyrMtCgQtWYSoHQBI+fPbAS/ac9ItQiQDHLQxab/ra+Ar+vXxUuOvNNsFnSVNEkFMyCc48xaRp5Aj8T4g4QsVAbBzAHIMt5EQZVz+UYCFSuOlWenidfGCdjfbAb6jiSyfYXQj2tY/lwnKLgEWJkyCN/rgK24maqnr1oeIS60TZKSlJCjuJM6c+fPANfZuoWg96AlS1KAOYEiDawkRbrgLPoXVLIWYza2EbftgHKmW33YcdSpRA2kAAaC4Plr9MBAq+0CGV9ylIRuFKSdj06n/B0CA9xbiFUMrC0RtCTm87Kj6RrOAPUy1VDKA4rxhtIVBiVBIBtJ6i/wCWA707aofChmBUmOhhVtdesDTW+AF1dEhSlLIWCJMgxBTeRYxEA3/bAK/EFBa0JccWAgynKqN95Bm9+duuA1rQw8QtSlk5Uic6TZKQkbchgOgTSsHOpSwPd98DXyB5YDpVVNM2gLaKif8AnUFfGwt+lrXwCat9OdZNpUo7iJPkcBuaq2w2ttBPiUCTIJBAIiw5EzgH/sxXNsNKSpawVgiCq15A22/x0C06PiyRTZQGoggEjxacydb8vrgN9LUFwyCnJcjnM79Jn0OuAnVHGHS17GjuwkKCj4Tn8MgXzaeIzb9cAEdT30lZN+Rj8j688BEqn6gpKSbAZRYzA00NxEc9PLALr1K7VPJClDKAQQre/XWPXXAQa7s+0sQoZEqSQru1AKIP9usEbGDgByuD0zLfdsrfJOgU4CelgkTzj1wGlHD6kJyKQC2j3SQSqCZuZvcnaw+OAhVAS8fZFJASg5wRAUSkRBN5EE2t0sMAU4flpgAppvKIjOnWdZMgT96TgEj8QeKsLWOG06j7MpIzQf5kn3gFAARawg8vIKdqENUlK8mkFyb95ClEwL2CcArssIq85fYCn792pCYVmUbHeOWvPAejvw27FVDrCKpxAQ2AD/MF7AHePWRtyNgsev4S5RPOOMutFKCMqUgECwkQFWkzbTbngFxxXEK15SGWluONJLhDaVQUAhMqAmRJA2j5YDY0/WT3NVRKAECUJKVSbXMHXyGsnqFkUHAKlNOQ4WVoWmYQnx3Am+Y3A3jACnuEUVF3gCatLrqiuEueCQMslPdzqDuI0wGIo2EUzr7oSS2kqCFxc2AB567b3wC1XcGpqkd+ylaXbnwKATttlI+f54Dmm4bUrZZD3dFtkQmEkOwFEgqVmOY3v4RtgOV5vaE5WTmRdRgxlECBa5kDfAFHawIaQEtrKpAvpPS3XAG3E1j6IdCEkpEd2kpi0T7xwEdDSKZhxuoU4XHFlaPFAKMoGkcwo+o9QDPP1DZKS22qkP8Au+A95ktEKCoBmJJSZE21wAWroeH1sy2/ePdUB8ZbMje3LTAVt2k4U0Sunpe9lBKYUuYiDB8I569dOQIv/h2obhS1KQp05UEqsTrGl7DpO07hGquz/GaNIeKkqQPEAEkkwZAkK5a21wC1xnthWsNezV1IlLNx/LaUhRT5kqjnp8sArjthwEASzWA7jvY+XdH64D8lmAzAZgMwGYDu376fPAOXZR+ja4ojvllPiAPgWr+oaQDv8emA+v38Lqn1poqhhKlUyltkrMptIPuqhQtc29dcB9//AMBkpdp6N3YFIOa0EISbAwT0NxM3nAfTX8PKijCGmyvxEptlUbgDTKI20t1wHpGlpWltsPgAtICSpRsRYTYwo9YH1AwAHtNUMOPJU0olCDHukaRMAjp++ArPixC1ocTdGYiYOyTt6/XlgEbixzzlIJTKiDbacAi1DmZwKWTlBuRyFxty++QazlqHQinOchAkHwwfFuqBoNifywGlaFpSshvPkspMgA3A1J6zgISmXHZkdxOmUgj1ifW+A6pqQ2Ay4SvuvAFESTlgTodb4CDX1XeoQgA5Qo5YSTqADIgxI6fTAa6OmSUrUtMDKo33sbCbRtfngFyuKgk93TpOsQUnQ23/AFN56EIdKwurYDL6Q0kuKgZhp4RmgE64A0ijPDaRxVOEPKAAjMkG5AOpG0/DrgEmoU/XVSm33lU4vpJA9QDf6x64CQ+1TNMhtDqlqbSEFRSoFRSIm6Rc89dZwC83UtBbyEuKKgEwIVYkmIJAF/h+YEqNxCkrL5iEqKTBMmLG0wNNdMBGdSXEqcTGQAXJg2vprgBaXlISVoBUEqIJCVagCRpp8cBHVx+szBhhoqXI8KhkGVPiUcyylNgCQJk7agYBmYrG6+mDJaBqIjLGUT1UfDvzgzgOja3mqhCXEpShlPdmCgxlhMQDt0FxpzwADjyGnHQ854UKJyqTckjWwvy1G/lgE51KTnDCyTCtfDJi11QIvf6jTATaeoVT0avaVZfCdIXbzRNo8/Q2wA9PEU1NM41TAuArcgqQpFyTPvAaaTv1wFbcYpHFOrDycoKp1mCIjSdDgILCzTe54tPu8afc4AXxniFCmrZrG3FmsbQlHd906AVBISRnKckSDcGDtIIwC/xZFRVOM1a2wlypCpGZOicsE3Me9a++AYeA07iEpCgkHOD76DuLWJM9MBZlAMgAVa0fX9MAaTxVxh0sd2FMwiFyLlQBVaQbHmL7WwA/inc1LWdKcq1KSbAjWJGh19fQ4Ddwxp1IGRIVG5IA0iLmes6+t8AboSplxYf8BUpRG+pMWTIFv83wDGyphKSVEguQUiFGQB0FiJtO/wAcBErEoShZIiUqMwRHy11vgKo46paHCtOgJNiDbyB5femAh8PqFvspCCCcygQoQbKI3On5YDK0uugU+i86VQBFkkzf97/LAb26EutAKMqiLkX530tE6/kcBHqOG060q7oyQIVYi4AnUXvv8N8AKpKBtt1RdJCUqudduQv5RpvgGLK0lAVSLKu7GYwCm428UTcaAyfXAFqHiTq0d2lSgs2ghUctSIuI3wDTwuvqG1hp/wAKZuZCjCjM2JO9h8uYNRNOsJdQuVm0Qd9bwN41wG7uHMufKI/6hPwnARXe6UCBJIBHuq1HpF7jl0vgB5ow44HMym0plJPmbHSScBsPDlVC0KacLkEGCQnf/mgdLxzwApXD6hmsBeQA2FAEhaVGJkmEknlsfywEx9tAecCUnuiEhJIMnwpkkRNjIuNb3kHAAa/gykRVtNkjvAFEQCEkGTBvqOU8+WAF8ZQun4d7SgFKEiVKNjuTY3mOgi2+AperQOIcSyrUSoAnxAwZk6kRpvOnyABV0QTxBNKkZkKBKwCCBBjaZMep5cgsXsh2U4XxHiNGhCFOLS+jvU9y4AdSQVKQExO4OuA9S8O7MFmjFOwk07YSRKQbAiNhOl7a4CG9+H1SJqPaVuNLJUnMtIMaGxhUhUiCJiL4DrQ8BbpHXkoCULLSkKUYVIKkkjlqAdbWk7YAe72eW+8SH0C5mANZF9PPz22wFh8I4E2ljOmpU8EpGYLSUxAFgFBM/t5wGt2hpal5TfcghEpUtQywZm2aJBHKbaG2ASuO8DZaXmQ6UoE5kJuDeYMA+fTlpgF2rYFJTFaAVCJFj9DHL46CMAsJqV06jUOLXkdJUlGVRA0AEBMiINtjeRgN6eJumVmk/lkZUri5IM+7OYb7AHTAMHBSxVrJqmQgSTpI57T53wEvifEA3UJyAd2DBsdJAsNYjYbHAReJOsVSGqptXgZbDazlUIWFKXEZZNlAyOe+AgMAvNLeyJVSNgl9ZIkJmLInMo5oEATHQE4Bf4hxilplFFOgFQkCUlM6QLje3lO2ArWq4qx7fVu1CspW6pWUJUoAwLeGRA119cADqa1PEn222VkJp196mElM2KdwJ1089cA4UbTFYylurcICQI8JMkbGEkwbcvywC52j4XwmuUQ5RtokGYGw8p38/LAJf/gvgCr9yi9/cP6YD8bGAzAZgMwGYDu376fPAN/ZSi7/AIqgxJzAgdcwN5H3f0D7F/wv1j1PRULIYA/mNz4RGwvr1npA3wH6A/wFpE1NJQLcPcqUEAJFpBSkgneZ+Gx3wH07/DLgFOHad8uZgg5oucxyEXtvM6HAei0NFxr2dm1oiDHIaDe82188Ao8aoi0lTa/eSVBXORz3t5WvyGAROI0ksJsLKJ66Gb311sfrgKv4u53Lqk/3HLf4C/x01wCxUUovYfOPLy29fiHHDaUB5xcaIi1z/Vc/l8Y2wAtx4d+80Jus6jlB/LXbTfAcYCGunzLUrKkySZJvfASqRimR3pqEojKMk38Ukn5DACq55CSpDFs0pAHXQeU/SBzwAVukWg/zxMRMjrt8b666YDRVU7AczpcyAJAKZIuJlUD79cAPdqm0IKUvZzZIEncibbgT6YANUtZB38bTJmL9fr9cAJRUd8VidzA63+G/6YAQpnu31K/uI9YM/KfK/TAFacZhl/uEfHKMBrqnO5PczbTbT76/TARk1aKVr2ctJWSS4CUg3XaCI6YAdUnv0kttZFlSTmAFgCCoSDPu2OkjASWq5DLWRsgPgEEgCc3p6flgIin6tSic+pJ154DW6l15lzvTmyC1wYza6+Q+9QSXnlNurQDlKjlEdbDfy2jAY08ue5f/AKrGb23/AM35XOAYU01LSUAfSAJUsk7TPM/Ax6YCuONVLNQhwpAzBaYI5Zr9frgFjAc8QpaF9pC0hJcShObScwTfpr89tyA6np2KwKbeXk9nA7u8e/Mi23hHxHXAcoo+5fZU08ciXkKICiRlSpJjXePu4wD3T1Wmsc+Wm86Gxn54DYqpKqnLP9KbGLGBb9NvPTAMrdGHmRYXg36RF+UbfHfAT2GBTgeukXt928/QO67ug8wPocAx0imkhnvYkjwk7afeuA5446wKCqLeXP7M93cC4V3Zy+V4+ETsApRRU7PfXnWeUdMBELaqZ3vmh/JMRGkx4hb/AJgbxO5wBtoNVLaXBl7yQOsbnmYicAVp6a2nnr0+vL5bAOr9AGmXFQP6jbrf0P3fAI1Q73a3RMAqnzN/uN8BKo6oBpZVdISSSeUSbbnnNpwDJSP0zdP7QIsJmx9fibD0jmEFPHgupKkKOWQBG2UBJn/H6YB04TxtBWkOGUlBAESASRbziQPW+Adi65UspLJIBkgCd+Y+yNsB2C2AADEgCfPffngNb5QWVqbjwxPzjngATNesOFtB8ajCYsJ26zrI3GAJ0WZb4D8ETJJvBmPTy6crYCbXGmQ8UgC2WLD+0E25X0wEpC6JVMEuJEKITfSSFRz67ec64Cnu2vEWgs8MYIyrkQI0025yZ5czYYCsuIKY4bTqqFgd6oFKSYmbC08yfszgF/hDNUHjXPNlxL7wyEiQEERAPptp1wHrTsLQ0lFRN15pkd4pKVA5RJURI0/f6HAXJTcWR3H+wmw0yptrv19cBGquJF1spAyiDCRtfbaNfn1gALIZU84p5YSkoIkn+rMDHXefLrgDHDuGUD6ye+Gtzpv667iN8AZfdZZWlFPAbkBQFhGh05D75BMVT8OfpVZVpRUHkYNwLmNb2+WAU3eHUYK233Ap1chtJJkkXOutpwAd/hdK+ruMog2iLTMX+7TgArnZmkcdWxkBDSikCNLBUWjnt69Axrs7Sd4KcoFtBGlwBp5+WA31/ZhVC2HGAQDGltb+XznWeWACPdm6h9YEG5G3OLcvj6jAFW+xz6mSxCvH445mIPIxA088AmcdpHezzbzLgIaUk5p0iQRPrGvlOApjilSap9RZjxGLdbfK9hMYBWq6ZWZef3pOY35fYn/BDXwqm/4lyw9wEb3zDaeW99dd8BYNDTfy9LxY67XOp+MemAWOL++PJX54AQj3R6/U4D8WOAzAZgMwGYDu376fPAOHZJ1xPFhC1ABSdFG1xgPsR/DFWZ3KJKkBSQ41Y3EkgTEED6T6HAffj8EH6l1ugW0klCEoSdQAQkSBtofLXAfTf8Oa+qQ22FZk2EqBIIEfHWPT0GA9McHqQWUqzSuAc288wddd79cBH46kVLZUkeOCVqIuSL3INyOZ2tzwFX8XcDdOWhZRKgOhjzmB9dsBSvFKZ/2krcUtSSufESREk7zHznzFg11DjcHwjlED4DrzPU4AeFwhamzk1EptPwjY9cALDaDUglCSVSSSASTlNzz03wGISkvkEAidIEbbaYAk4mnSkDumwQNQlMzG+5nrsMAKfaRUSlICQmVGBAPS3l/jTABH6LIoKzXSQs2nTQffrgAtfxFXeRFr+G0RzO20dPqECoS2ttFUqAnMUKSfdOWCSQNZzeuAFVrtMqqpkMsNICkqzFCEpkhKjsNZE7aXvgIVUSUqQSSkKACSZEeWAFutJUE9wlKFADMUgA5hqTGp2MnAR66rZpKdIUw2t1zMMxQCoZQDIIGsn46dQFcMqXVrcU4peUg5RJtYwNbRaOvUYDfVKUtRKiVEAQTcj11wEFp4F2HFFRgRmv8AXfl+2A1Vr6gkhpZQf+UkTGunQQdpwETh7zYfJdSFqkxnAO8b6/lppgCiV5nXY93MSkDQDNtyEaDbAZxBKg233ZKM2bPBIBEJiRvB+E4BSfpQXASkAhQOaLgzYzF+h288BqTQZ3xmVKpBBN7zG/w9OuAJVlN/K9nUs5MoUETaSOWh6/XbAI9fwltIWtUIQLkgWubXt+UYBOXTth7KH1xNhmI+IB+/TAd2m0ZlJIBAtMC99fXU4CaaNla2mmqdsKesVpQJEREmNpJwGqu7PvUSm3g8tQzJWUyYsQSImw8sAMdrHGHsodWBOgUYtfe31wBWiqA/UhwukyE6q0gcj6/U6HAP/CnXFVSGw+tSe7XKCo5bAQYm55csAxqccTqyhfOQD6kkX+mA5feYUUQhCVQkGEiQoi40B5zt64AihsLaSuQAhMi2sxYfIxvgA9fVp7t1gpCitC0AmCfECLXkagj6TgK4q2V97lkgE6SYPT9eWA707aSXWlgLQhsEJUJSCcpJANhOvXXAEeH0vfNuIbhCgsEKSIIAmRIGhtPlgJKqlVDZRKogXMzf/MjAQarixdpVSVCVEakWB01iPpbAD6pFGaZh8pbuhZclKTmPh16gC04BSf4lRJeCEuIQ0FQ4EkAZJ8QMQIibfGxsEZzj1FTqj2tSmJMt5/5ccssgEbdN7YDUe1fBAvK13abCCkJTeNTG5O/XAEKbtnw+jWh1SytJhOUkFIKhIMTsEmOkxgLFoO3tI5TpDdStoRohWXbaD64Ayx2jo1kKU+TMG6pBGpJvv9m9w1cS422ruzT1TjaCn+YhCylKiTbMARMCRPKcBt4bxOiKSpa/5mqVmCpKtQQSZneZB19Q3HjFOl7w1awJ1CyOvO3r64Ce3xCiqH8q6kqJIlSlTNgJN7xMT5DAFOKCjp+FuPt1ZlMFIzxBynTxG4NhG2Aod+oRxB1xx1ZU4lasrylS5rqFajyB+YwCTXd9xJ9DVQohlKrCZT4VG5BtNp58sBY/Z3s8KxVN3FQtynYypcaKpbCj4h4ZiQnc7jTAXw04eHUiacKICEJASDABCdQL31MbdcBEV2vXQCFFSkidTIEffr0FsBuR2up6ltt0rKFOXypNhBKYi39vTe83wB6lr6aqbSIzEqvmANrjXzIt9kDhTkQlVOS1Nj3Zy/8Abv8AGR64B64XTU/EqdTgQgKSjQJGoGsiNb31wAl1aGVuQ0AUKyhUC+kXj76aABb9OKhz2sAS14tNDproTB+9MBo4glLRYU2AhRKZUkQTJ3IufXAd6FhtdS4666ZWQVAnkkA689P21A4lnh6XCptDa3MtiUAqF51/P0nXAcVCC+AkklIsEk2HKBcA+WAh933RCj7wEg7iL2kDATGq8NsLWVnOmQlRMkCAYGu945ybbhR/bfiVPWqfp3SlxbgKQVwYhQNpm/hiPXa4Us7SNIe8GVN4MQnpt8xrpgIlalhKVZm21KEgqITJI0J69fSMAI4appVcAAlIJAOgzXv6aW32wFo8KYpzUhBCFJKfdMRcDVM/pb5grdrqJqjdJShAE3ATGloG1/hgExNW2Egeztm2pQJPywH4qcBmAzAZgMwHdv30+eAbeyX/APFx/wBaf+5OA+zf8MVEyDRuoyuJC2ybRAsdZP08xpgPvJ+A3ES6qko6ZgpACVKcKwoZsoBTlgEe6DrN9BGA+lH4fCrcWlCikIT7xAOw5bXi1tvPAeluDIV3SUZ7kATflPn88AVrkNUrRLr6VqVPhywU+ZJMwdOf0Cou0LKVKbfbdCgXFSgJMpATuZjppOAr7i4Q4kpSnKUzJJmTG3n18t8BXj7xK8hBE2knTr8b3ubaYDYgFCO6nOV+LMLATAiDsI1m84Da3QlTgd71IgHw5STMERM9dYjAQH0+yulc94AdAMp+c/fzDHHUuoSsKAK0yUalJP8ATIIki+1ztOAHLS6gLUDFtwYInn6EdMAOQl2oV/u5UpMkEE2Fzvr1+I0wAyvTS97qIBEyRO/367SMAvcaDi2UNU9mwAoqEkFRNxA3IA36xfADUDI0l5bSipqElRMSVHLoZ0k+Z3wHD7ZW2VggSQY/KcAMbX7OVqUkrCiSADEC5Fz57fPAQsrdU6tTqDlQAQCeZM7a2jn8sBDdaSFoSykpBUkc5lQAtbmf05hMqeHP3Majkdv19MAs1TLlNUfzBqlNogxc6k/kP1DuKP2j+YXktp93KUkmVCAZkAa6RJwAuspF0VQkB5KysyMqVIIkcyTMX2nAEqWqYkpzjMAEkb5hY4As6e+S2EJKkgHMrZEgQTrIN/gcAKrKZKUKUh5KlZFEgJIggGLzNonzmDgFlCH84WXQL6ZSTHxtfpztzCVUUz7yRUpqEgQEhrISTlFyDm3ttb0wAGqILSkP+JMixkX/AKdzv0nbAKtXRssnvUtFyQTlBg9bwf1tgFN7jbNI8UKYXC1Ee+BkEmxlN402mMA88HraB9KSXE944lJQqR/JImQdyVSNIiDfTAa6qodqHn2lOZ0NIWsLiAQAokanWI11tgEXiLXfLK0rCByIJ15QbfDTS+AHNOVFK5nDspJEJAIMjWTO95+FsA3cMrK55wKZqRTqCT4lZlDLFxAUnWMA7UfFapgDv30PHmIT9SdB5YApSu+0ud4VhEnNB8Wpm0EQb9flgGZZcdQhLSwgNJOYkE55uCIIiI3mbYAatlJWkOESo+//AGyYk8732jABeIcPShefvkLEyAEkWnScxnbfe4wEBmiUtTryVjK4AiAkmCiBMgxfLptzOAm0dO5ShYzZis6hJFjMgyevywEPiaMoK3AVdBbTb6zOmAW+KNLVSZEoNPICs6jnF4NgMpHx3wCTX1NUikVSNPF9ZBHeJSUhsiwBSSqZ5yIiPIKdr/8AU2Kr2dbqle0L7sLAUMmc5Zgkzlm4lPngJ1PSOKT3LzhWbjPcAWjQk67j0wGv/Q+7qFTUAjwmAk6EAx723yjzwDFT8OpQEh6VpBBgGII8wZi/XX1BtpKSmcaCWpajUlWbXyiBbzOAfOGNUj4Si6CkJFzMkQJtHI6mbxOAb2OGUamXArxExBmdiP3OmAhro6ZlLiUgyQQF6BMg3Ii4Bg7emAFHh6C5n9pRryJP1/bASVUpZLLiFlfe7psEwSmTrOk6zpOAX+1fFahNO1w6lqCt5x5EpBNkZFZhAJ3KQTMfLAJnE2quj4fkS5krFj3MpzEnSwM3J/xrgBPD+G8WaZS/U1CajMoHuktqQoaQJKlTHkBbaYwFydknl8JQkLCk+1KS9lUT4QlOSNBNxMiBHTAWBW8cYhClZlBIBICgBoNCR01OmACq4nR16wj2cyox/uJOulgkRP3GuAZuE0HB3i20twIdQYUgwYJMgbCYI5+WAsOm4bTPoTT0aQytkB1T6lBSXEiElCUgJiVKCpzEQCCL4As0ptoBpagSIkyL9Ym2vOMAxcHrE057tK8qDqNjMdRtz3wBPiQpF0ygmA4sZiuAQDoNN9N8AntBbLT47zvAQZASRbMNJJ/zgNNS4mp7uf5WSCc15gzbTAHuGcPaqE5huknNsSAbgbaGddOZIwEcsts1q21K7mE2cVdKzIsAIgxe5NhHXAGkttNN5++S4YFkgp08yb/IHADXHGqxtakqDKgD4FQqT5jLr5X6XgE3ivEE8NoqlT6splSkpmCsQAFAmbTI0MEYDzHxvjya/igDSiiHFCCoKmASTsLXwC/UKf7wr74RNhB8zeddo+WuAE13E0ITkzFx2IUAYhXnB0kWwARb1VTOU1SEqSl14Igm58MyenTS3PAWPwmoqUrbqQ9mBCfBBkAxMqkj4aDASu1WZxzO4sKjQAQd99NNx6aHAJwfpQBLJJ38aPzTgPxS4DMBmAzAZgO7YJWmATBv088A19lSBxSSQASIJsDcb4D66fwwcYfpDR0pQ4tKltJzhKlAAwNY0F9T1OA+/H4BNPMopn2XEkuJC4lJUCWxsL+mA+nn4WKqVNPOVC0oAggKUkEg5RaYNzf5gWwHpjgrrUI/mN2ifGm3h88Bv49UU/dqASparypKSpOmsgH/AAMBXFd3LrcAFBSSSVhSRpFs1vhNpwFWcZUpLpSgFQJg5PFY2+A3+HXAI/FEpbcGWJHK99h8fLAbqIBxguKICwtQgkAkACNTzJ5TgOXHFonIlUWuEk/t6/rgIioeJBIJOokA8jY3F/ngM7yjpY71PiTEiDrPp5m3I4DVW11PWMpbYaUgoKlE5FDMCAAATYxradZ3wAGmsVpUQkkKEKsbjkYwC/W0S1O2Xm6Ag6XkwdreW8RgBtW8mmSGrOKjMYlWsjLbQiNLkeWAgOVHe0jiA2oKKkQAk6ZxJ02g4DU4QGACQDGhIB32wEY04WykgEygSQJvEwY21F45+QA6mGVAJIuSFjcEaFQFwNY06DmGynb74pUmFQQRF4IvqL6/IbggEJtT7UE3cSNZBIFvj+5t0OAW69srSVrUla4iUkGw00kWn0vgAbtUqnpyTYd42BPhsVp52P1HrgI1WtypeYWlK1gZSSkFQ0uSQNuckYAi3T0lMouKMqJzFIOYhRMkQb2JsNR6YA5S8SaLbtOhhaS4kJzqQoAa6EgSL6gnr1Ac9SlpRWpYIXICZEQqx9RIiQMAArWy1JSCq0QL21m202Ov0wETh9Qt17uFAgDYiNTqZ0H3pfAQ+L0yFuhhK0ArKVRmTokyd/320wAirbRSsgKyrIEHxA7+YH5HAL7/AAThnEBnORKj4jcAyYKhc7E+WA0M8A9nadcp1KBaKIAJk+9oLyBG0+lxgJVQwqmoVPEKUtaFJIAJMEEEkTOhN/jgECoeXex8oPW3pv621kIqV942karzK8P9XQ5dYO1sAw0S1U7RWQU+6BmBTMzzjATTWugZiFBP9xsPibYA0eKKpl02VaQFpQbFMSUA6zvz6WwFm8JqUu0mdTiZIEypM+6ev2IwGOkLWhKVAk2sQdTGA6L4aXbKcSJ2KhJjzPxGA5RRCnSG8wgSZzAjxGdYO9temA7JaSTAUlRiSAoExztFupsMAK4uy33chSTFicwIG9z+3LlgE6uaq8hLqVLbjwhKSfDHhiAYtfp9QWu7pz3uRpSTIzZkqBm9xMTp8SMAgcVpkucTpkhlRKn2xORUCVCJtMfP5HARqulFO7KgUAGfEMogaawPQ7YADUVSDWOIStBUAgwFAkeBJ2OsW09DgNrtclltJLraFZhYrSDoSbEiJifu4HOG8RKkjKsGwnKoKHlYn9sAbZ4y8zUNpQVKGYBRTKgDyMHl6YC0aTiySw1LqQpSRmBWmZi8ifWPMYAqXUPMrJdbugyorSBprJNvXlgIQp0nR1BnSFoM/PAQOL8T/wBIoHVuQAhJDZVbNN/ATE3JHh0MzzwFU8M4g9W1rnGXgtTbOchtQJsCIVlN4sLi1xGuAMUvEGu0XGUVqsrbDRAKCQE2OpBPIGefxgLA4SKOq4kmmSWVsyPElSVIESblJIHS8es4Cxqij4a22MxbzMphsJUmcpuYAVe52BAPmMAIDFNXtuspBSpYKErMwidyTYaXJIGuAhM8IVRPgpUXACLo8U35pkDQfrgD4raSkKCWHhUGy1924Ao6AzEGBGm+uAZFO8VqaJtfDnFNrzAqMat5VWuP7osOW2AlcLq6ymV/+YrM2Ciq3OTeBsdr/LANTfaaga8SBMHUEGPO/wBk6YAg12roHWlBwpTCgkBSgkxAM3VcXj5WwEocf4QijqH87JKESEhxJJuNsxMwY5jlgNNFxjhNfAzNIPVY/M8vLAGG+MM0a+5ZKVIScoIM631G0mJ+J2ISllniGVwgEpIWctzABTeJIEx09cBqq+JU1IgNhtTihY5QpREW0FxGvLytgBDzag2altYISCrKlQm94ib8t9I2nAUx277SofHcqQrMhkohINwFqMwNfQeR5hRI7tbrjwYdCgolJW2sAG41KR16fHARal5yD4TAmfCYnYn8h5c8AIQaZ5awpCkOhRlawoJJ5gqsRa8GAQBeMBCfLpdDbjqFNtwpsBaTCtCYBk2OAf8As053qQlZyhIEZvDIF7ExO5nfob4DZ2oeWSVQojmAYOv6c7RHkFeGrRJlSQZuCpMjz8QwH4ycBmAzAZgMwHdC1IzZTEiD5a4Bw7JNNOVEuECHEwTe+YbfntOA+uP8MX/8r/8AUb/LAfef8AXsiqNG5UkjTdI/T7E4D6pfh/TB1DRUAElImb/0z9YvpGmuA9D8E4bT+G40A3+/s+gEeIoS2VNp91AUB5AG3pgK+4y13rR/5RPy+/MxgKnrXe5dWkgbxc725bfH54BD4h/un/qP54DSHg2pI3ifK5n5fYg4CcusS3TrVNgkb6gkDXnJn4gm+AEhzKvvz7uug01+/W+Ah1FSKtagk6KPLWfPpf5E4DqmsCXGGpulRGg/tgRb8sBpUyXq1ShpBOvNPPfb7jARm6U989bY8h9xvrsMAsuU7Se9Ur/c71ZvY2iORubfPbAAnKhxt6CD3YKhOgGw9JOt9cB0WO+1vO8abWnT6YAZUK4hQqJbVnbJ9wHQTpEaRbXz1wEOqcFW233LJS8SrvjFyLZeY1nAR2DUUCgCDC7bx4jHlz6/kGjiNRUQqxPXnHT8tDgAPtFR3Z8J94zY2NresnynpgBT1QSf+JRmakSk6BU+G3QwZ56m2A4fqKwMxQAoA9PLnv8A4wEZutdfU20lZTUAJS6ox/uAQvrOYfPmcA8cNoa3IFVFSClUZBmnLsY5SCJtqMBt4hRKzIPejVJIB1E8ueo3m2gwA2opiQfO9rxtv5T5YAKKJTFSqsU4Et5UpKJ/t1MbDl9MAA4tXUC1/wApI78KELFrT4hGunr1wAx9AqGQRNxcD/E/cYAOF0zBkqAKSQRaZBuJnpGgwGxXEkrKU07gESF3Av8A06Sdj6za+A393UPNqlYylKswkk5YIJv0nrgFau4aCCWEzobX8+nmfPAZR8C7qjRWuiHFLcGhnKlRAmY2+mAyqpqippjkBKUuIVMSPCZ5b/vgNb7NS9TJYymQIi5+Nvh/g4AFVt8QKm4QqGsqdDogBOnpOnXyA/w7inEcraM3dpagLBJEyPUnQ66T1wFkcM7RcPabQipgvWhVveNhe1pvt5WwDXTv0tUgPJWLXM9Ab6m2vlgJSa3h+QIWElWYjSR71vv54DQ8KYocVSIh0oUJgaf1WBJGx0+WADpog7SOl6wMmDoDAvb5/ZwEhFEXWMqQCAgAa7AAQfy01wCLxXg9Q3UIU2PDC+8+I53P0nQ4BN4jWU9E8gvUqlLQoKCikRKTM9Ivc/DALPEm/wDWpDY7rNpNtfpgE+n7LrpOJOrdOceA5xoQUJ0MbaWHMYA6rspw6vWVOqSMqCsyd0kQPmbflGATeL1COz61JpSCEm23OT96X2wC92Z47xt59feNrylxUcspVbUcryb2wFy8HeffQtx5JSpKkgTsCkn1vHM88A2J4g2zTuBwEpDZzJjW1+d/IYCZw2upK+nccbIaDCVTJj3RPyjpvgKT7a9rq7inEFcHp3g4xSOpQkg2ggKO2ylEehHkClX8fr6RDfDWazuHngltRSoglsi6ecEwTta9sAy8F4W+zTZf9XV3z1yCtQJkeZ/bAeoewnY9mkpu8qn0JcUgK8RuSUzMnWdZ88BM4nw+oRxZhDTmZjuVkkExZZA06QOg2scAq1VVxSk4gaamXLDisrhBMBJJJ0+m22A0VXHOMUIIacJjSFfoNbW+5AXxH8Q+IMUbYdaWtxoHOYBk5iQZtoI5THngF5n+IR+g7ulKCIcCTYQOtxty9bbBZXDfxboOMU6XKpIBIBMxe028/wAsByn8UODU6FnutJ1SNvvoeuACPfi12deQ4h5zuHCqERAlMa2IvmJHO3ngNNF2x4dxFwN03EYDpyhJUQDNxMmI066eobz2ifoXv5VckwYsu48vPa1/hgOjv4l8T4e/mcrUqaKhAz7aRpoeQ54CzeCfiu45TJU06ErcSEKVIEpMEjmbi35aYBrpO15WC+7UJGa8lQEzc/vHXTALfFO3y2W1N0VQFNmQYMQPIWtHrvBwFe1PaCnrCt6reSXgSEyQSAfEI6Zif8WIK/EO0LQbcbQsZSLGes/P7voC9U8cT7OfFt+W0nbT67yCvUdoUKQW8wkW5eY15evWdAXnuKlLra29130mI/X474BwpO1DzDSAZFgB52Gh0v8AvgC7/aGqrGFB0GCCPyken5XwCY44grUSJJUZMn4abaYD8emAzAZgMwGYDY2soJgA5oSZE2nAHOAurb4ihtJhJWCedlA2O3LytgPrb/DDxROejRkMFxsddgPLQ4D76/gcpIp6GqYSpLgcQiFeJMZUEmIB/q1+WA+s/wCG5z8NZzkB5xCcuwFhsbzAOA9F8Fold0lXeibRrAt5+mvrgOeLS2DfMTIJ2NrkDr5nAJFcUhhalaqBT0IABj8tcBUfFKZDzrhGaRmtJidRIA59YwFecQQ83K3o1JsIk/HqLEzrgBTaw/8AzN0qyWNjlvp5qOA7vKlhaFAqRYkJ973hEHXXztOAEv1i0t90GlBO1jMgREx15WPlgOG0FtpDzbiUqdSFKDni1Gmxt98gHDtMoFt9Cwp0k5ouBv7s6zr6YDuh2sbWXE5M0QZRaIjna2AjO1rzSlqTklespnWNLjngFyqcZyqddzBwkqsqExt4YPWb+e8gL72meSUOA8pBgzMi8HfaDbWLYDuhlP8A/LyQN1eIxveBF+WAFlbjDz0kKUXFZgsZkg5jYAxAB0HQcsBqXUKQrvAhsK/5UgD4eZnAC67iDr1ylAKIKMqYEp8QkTpYcvTAR2qg1bajUBOciQUAJAPOBN/zsNcAMqgplslITlk6p1n4c766iMAEUTUpKf5YcnNdIKYSQqCJ5adYwGtNWF/8K2ju1i2eIRNttL7adMBGd4JlWHUPAOKOZSgqApSrmN9Z3MTAtgD1KxWtoSF1BKY8IJ33/q8tD9cBteZqFw4p8lTfjSAbEpuARmuJGm+AkM+2VDedzJJ0KURBm1pPx88AucZpnClZUtxJCdEkhMbW587335YCsXFO+1FkgZJJJjx+EyPFOk6iPPW4EX6wsU4DJGYC4UM1zeYttfWx2GAr+vqXS4olXvKUoxYSokmL2vpywEUN1mZk0jgTnKi9mGaYy5YuI1PT4RgLE4RR1LjH898FOXxZZByx4gLm8SBGAKN0NOj/AG855ZlZ955DbYHAbnKNypQGSUpZBkJCYVJNzMzr0gTvuElHDkUlMQrKpskA6ZpOni5enxwEdLFGlWYIM/8AUPla2A7ucINRSOu0jaS7J95IUNdhtz6npgAFRwZpFMXHEuIqgDnDailBV/0QZ159AJ1AAxSyl4vZjkSopUDBkAkXi2n3fAMnCOLNMsdwpxUQUwVXvfrOusYBw4UimqiknMQok+9fWNY02+IGAcUMU9NBbHvAoOZWYQqJFtNIBwEKtpUdypLeaFySZO9jBAt5HTfARmKksslKWjKU5ZImYtymbfO/QBpdqa145W0BKDlUFIuSq9zblHr8QG8W4NSOIUqoYbPhJJgA8yRYwRE9LeWAq+o4c2l18ZVIaSFd0WyEnSxJi/y6YBecQ4GikkFIKoUQSsgKP9XTa2AgsLpw44h1TgHdqIhcHMCI2uLmR898Ahcb4E9xF9Qp0rWgzAJJN9AP3n10wD/wPs6ijZQalhKSEJE5QkiE7+HfedfjgDwTSIafbQlSagkdzCrQARdMXvEfkTYB7VNW5i3UFAU54WiUQ2CdCtObxC43GArv8QONV/YXhroNQwDXJUE5ED+uUiIVYyddeXMh5+4RxqqS27xJ1c1ThccQpYlKiVHLKSRIi2o5aWwAk8W4pWcSHEatsOuIWUANt5UBvNObJJvCUjNfUjfAXH2OXxLjfFGg0jI2MoIKTAv6c9/0wHqui42842hNQ8pKmkpQO6JQDkGUSBMmQTqLfIIfFe1VbSAKbIVCFBJKcxCSrQmRJ+7YBeoO01RUF1x1AKlTmVkuNScp2PKBI+eAlOcXbc95tZ+PTmk8sBGqq3h9ZQ1DAonFPtoUM5uCSJBgpvAMa/CYwFB1/ZbiNdVPPsMoTkUVCW7RMCRMT/jAPfAOynFFUHePlKFAAeBBSnTlP30wDirsv7UyUtNKzRBMzeL6D71nALJ/D55x1YfZGUqsSnxARaCfy39MBwjsDxBqrZaoCWw4uAoTmnKbpUIgjYfngJR/DrtEXr1L5vutWvL9tJ32wAzjn4cdonWVqpnnjUMHxBalLQCBm92RaP1jAdeGUfa3h9DTtVIaUtt/KooYKVBISr3jmMjpqSNsA4O8X4mmnS2suBZTl8IIIJERHLr+uATxxPiPCyWH1rJVY55Jvprca8r8r4Dawp954KdLqm3AFnKsiOmh6H688BB4xWpopUltzukgZypZJieZAmSfrfAB3OLNPseFKrjnG2u/n9jAAKvMFU66c3eAKwozEm8aRbQ63NjgOal80fdeHO4uITcwYJk7wPh6aA1cCpKjiaQahSEISCpAAymUmRc3M8tfrgGpsqWyoO5AP+UQZjntp9ZwAVbFPnVOYmbnNv8AL6YD8eeAzAZgMwGYDuhJUZH9PiPlOAO8DaWriKHUgFIUJkgHUbGJHl6YD6n/AMMteWXqIONhJ7xsQDO4A5+XLTAfoQ/h/qmnqOiU5lbAdRbcgNtmfy9IwH1a/D1wVooWqVwd2IC1E5SkBtRsFQTcaCSAdsB6f4TRqbYTLqtB7sm19xP2bjbAbeJ0Ty2UrRlKYJBUtIURzKSQQehAPSMBXnF2XvZoQEkoUVLGYRBEDeCZGArypbDKXHXYAIISQQozpfLNpt+18AgVzDlQCFgC14I+vkd56XwC45S+zA5bIJKtQSCdbTOw6YDWytK1iBm18JsDY/rgIr9UypwthpJXyggQOugOnngF+ubcK1ELUkSTlSDCegiZiCN7WjAdqVa0pIbcDigPEHPAEg/2lRAJtcAkjAblVL4OUoBBsSkFQg9QCP0wGp+ndUkrCfD5gcv0wAZ+kS5TlS/CQpSYOtgJEep13wAZNPTtJUpalBMg2BJBJAGgNtNJ5nAcLq2qYS2olOpkHe45Ek8viN8APAXVLW62JClFdyE+8Z0MYCfw7h4qjUh2AGEIUZUkDxFQGutxoPWMBoruGUrSFOHQpVlISSSSIEwLXGvmcAm908ioCQBlm5kSByib8t+e2AkcVDYYyXzZATAmQdLgET93OArsuBdT3JWtAJJkIUZKZOWQNCRBnY4AktalthpTaEJ075JBc6eFJKpvexgbDABHvbGHkJW4otFQDaiqSUf0yBdJIiQQN+uAcKdKu4aLjqhnKgiLkxBVNiREgXicBvcZISYdUVEHKOZuBPhECbG9tdMBtpXalCe7UgBemUKB+YMW+BwGivZcW2tDqQHSNJtlIMSZI0trN/PAVVX0y2alalJ1CxYbkQNOupHrbALS01HenOAGpmSoadASDr0+eAAVDSqlayzlUELUFDMAQQSIg9dMBspWXamQySk00d7m8EZ9MpVAX7hnLMCOeAZaJyobGUuGE6jURFxa1hafSMA08NfQ4QFEmDuD8xHoeuANqYZU7m74osmAAdgJNxqY26zF4CY4zTIZGd1xaSpIyoQVGTocqQT5m4G8HAdE0lKoZh3sf9EH4FMzgBD/ABxnhNahqVinPhUe7UYPUROxGnXfASa0N15S/TQtlYkk+AgmDOVXikCfh8QWKxhtnMVCEAEuQCSE2zGBMmJEX2jALIpw9VBVMqWQq5UcnOICoOgtv8sBZnAqZ5KUFASpsTfOmQRraSReY+MHAML1YO8SwJDkgkZTlgWPiiD5TeZAgYA2xD7QTqrS9oPKbDn92wHZFwpruEZgCIJF4Ouuv6xbXABA4WnnkhtKShYzQdzI1GuAXeNu1jzTqWUghTagPEAbiLSR6X9MAt8VYbTw1spSQ8AC4CIiI3Ig25T0nAVW+48uqWhASWBlAUVAEHL47TPvTtcaWwG9VC0psrJlcyYIJA3MwN4wDB2boaeodyABSwY8Qj5mL2ggYBj4rSrZygsrSgAAlKFEQLTAF/QaYAUmhpHSH2s4WwglYW2tAsQTGYDNEDSbdcAucSqkVjZS0sthSiylcFOVZsDe9uekWwHmztrRV/aPiqaSqd72npFpyZnEgEJVN5MXj0nXALdbw2m9ppuG0yT3zRQh1KUnIJ8QAcgtqlJBMKMKkEWwDarh9Hw009OxTd/WvhKC0pshASoAlXeFIRIOWxVueWA9MdhuxwpODJrnKVtipWkKSErQSJE6jS/PTpuEp+gDDwNwCoTcalRE/Enz8sAQ4pw9hiiaddQlQcQCDKVHWIgaaXBjbS+AEUdPSop1ulpICkynSTe2lxtqBy1wHCHaNxzuktgr8lAfGIwDnwxjhYpVtVFO2HXEkBQGaSeony5euAjtdnOHZXiAAVg5QEzMqkTAsLTcxOAlM9nyilUyyPFNhZIuDoTptr++AM8M4QvuStDSISDdSkgyB1INuf8AnAaHuGLrO8CUBK2iUkApggX5xaTpvytgNFEzRsqUhRcNW2ZSnuXCkq0PjCcnrIGAmNpqHXvAmTM3AF56xt9RzwDY1wUJoluqDZefQSUZkKIUfCMwBkTA1vF9IwC2rgCaVpx15lClOKUlKVFEAkZpnSbR+s4Be/0inU9NQw0lJVA8SFxJ0gEkzaD+sgAPaTsjQvkOd2A4JyiBtcSYj52na2ASz2Qrn2XA0vulNkpQlBCgpIAMqUmQkySMuuhIvOArfjnZ3iFGtZqnnHctw1lUQu+hUBAiQb6xGugIvFH62kZIYplWBnb5GD8Y6YBZRxipbXTqqhkkAlHvFNzYgExMcvlgIlV2mV/qTTaMriFEJhZyhO8wojaxjz0wFo8D4oisLbDD4Q8AlSkgwkCBICjY+QJ6YCxV927TqUyoQBPiITNupH5/CMAnuOKC1DO1ZR1Wkn4zgPyC4DMBmAzAZgNjaiFAbKhJ6gnANXDm/Zi05YEqRHSSNZPnvY6WwH0w/hwvUUJ//SNf9ycB+gv+H9pt2logtzIc6QBMSC2i/wB+WA+un4UcJQmgS+24VuJSkpAJuSQkjrrM8sB6q4CQ0wO/vYAzv+exvfAR+JredcdS2T3WYhAGyZgdd99bzgEDjLTtLTuuOTDkgDSSLnz6x9L4CqeK1JNNePf1nr+9udyeWAWqjU+R+gwCjxV4tpKf+XW0XnWfvTAAaWqhwEEm5HxEddJteOfUN1S0EDvyBoTvrrqf16zgNZfp1MNqUBJSM1tCd8BASmmfWqFhstwbEjMSY2sefzwGwPLZjI33ibAqiYFiTvoL38hIjAS1V1P3JjLIG/z89fjgEviHEUZlIRpraDcnW2p8pPlgIrae+ZXPKfQXM6+e/LALTzuepNPaM3wufXXWPjgDFCnL3if7YHwtgOpfdY9p7smFpSFQdQkqI+pwBEPNu8NHe3VBg2mdvKJ5+R2wFfcQeNO79Y/U/cnADKrizSkBDkZsum8RpoD6Dn5jALXtNKHy4Y91Y21UkgfUafScAPZecTVl1xRLBVoZjKSfpvcfDUDb7KakJdSJTAKfKJHOfQbfAOEVhLjDJPuEn1MC4HQeunXAObDAdbbIi0GTt5eX3OAkIph36bDX4naOU+kX54DtxGl/mqIA/wBtFzfbTrytN5wFXcXZbZqFLcBy3EERJNh8PMa3wFecVzOE9xa5iNgNvTADn+GN8NZQ8hwrcebQ4pMkkLcSFkXA3JB6D4hAbfqlBau77oSJMAZ9YJjltPPlgGDhVU0oFtcFbnhE6kq8Ij4/HlpgGVhPcaWg/L1iPlptgGShVSPNpcfchzMoQTrBgEgbRqfXAM1GqgZUVyHlZFBKDJ1FjGlrQYn5YCC21WGrU4GD3BJKRAiDYXHLXAaO0fZNVWlD7aYUpKVmwuVJBjpqRpgA1FQVHD2FtvkwSnuwdglKp/7hgAXEkhSXUnQoUMAut0Ty7MyJ3B3vr9+t8Acpaji/C2UDIpSASQd7qvy02Oog9TgDVJxR6qUFON5TF1Rv9YJHr9QdOHVPhF949fLl021jAEKlz2erQAY7xCSeZzJkSeXw88AKfRldeVIPeEK+Z33wAWoUEwpXugEmdIBvOAFcYYFZQqDMXSdJ5H4/nvgKJq6SpYrnWhIKSPiQFHT4Rv0nAEqJt4K/mElJQQByNh+uAaOGf8AvvRYkz+nIi/6aYBx43XEtNqNSz4m0HLCZEpGpywD+emAW6R3vW6o94hzKyseCITMWNhfzwFb161N8OfWn3kvqKYMXgxfAUVWVC6qtqGmyQ8cwSRrMH9dNDbAdeDUFW28pyoaK3mVEqUoAm5lM8xCgMBcvZLhbXFuIIqathIQ22YKgD4wpEXnz+cYD0C7Us01AinYgJSmBFtAPvrHPAK1RUN1vExSNwVJSDE7gE/UedhzwAbidY6VOUbij/KWEpHTX5TqRfe+Ai1T/ALPTsIkgLATpzT9em+Agqc7lPfzG86Exfa3P4eWANUHFi4y05PvD0spScA38J4ikuqDlx3cidJJTPTSf8YBwp66ngWTrHp035TN+WAlNL9nSUCwVPTX6C4v64CTw5iahRI8KwSetvvTXXAGaDhtA488FIR3hKspIgzM/HrgOyqGlYqBCUggk6GPLlEHztgNTVL3dXUVCnSW3FZm2yTCRlTAAHWeWsjXADK9qoqnVJqElqmSJbXoFOG2UR/ylR0ixtgF2o4dTpJUXtBOp0F7+vO97YDgIb4wwotQSAY1202m/SMBAYaXwumqEutBZU8SCRJCcqREzpIP6YBM4mw3xEOr9mSYB2Gx3+GoHngKd4zSo9qVT+zJ1I90c4M/qPPAVdxvhfD6GtLlUtLYcXKUGwTNoA2HIftgEHi/Aad6qNZTPQlCcwieYFvj6b4Bn7L8OU0hNal9UggQVaXiPjM/TAWu9T17lGvuCsEJNwbDw7dPSPlgKwf4dxzvnPG5755n88B+UjAZgMwGYDMBmAPcJccW6hKlqUARAUoqAIIiAZjQTGu+A+n38MSGlu0TlY6pD4cbytBRCSZFoBAMnQRbAfoO/h/RUvUtE4adKAhaUtgJAKkBtBCvdvcm/TW2A+uH4TVjyKNLTiA22QkKcAylIEGQqARcAaiZub4D1rwA0S2ElbuYx/UcwmOZO+wjTngOvFnGW6hCWgAgG0AAESbmNfL53wFb9qnu8QtIJICSoDYWIsNPzG+AqjiCEexE5EzmN8onQnWOd/PAKKnklokiSP6jBMRG+s/PXpgEziCS+4VSFJyhPQQTp5zE88AuvoWzK02IIkCQNQDIG+87+kgCDdQtbELSVCLAiRHkR8MBEWylhPergpcGYIMEAGSAEmw5CBfADqhal933DKZKjJCQNYjQST0wG9t+qpRDrYyqEQbiDYi45Hpyg4AfWqStJDQyA6gDLbrA/bW+uAVHmahLvhbC0RJKr3vOokaDl54Da8/U+zKaSkNSU+NuUkAKBsUgG9weYN8BxRNtIUFutoWvUqUlKiTzkgmZ+4wHaqlxZNP4Lmcnh3vITHScB0UUnuUQMxWe80lQgQDzGuvPAZXDKxlT4RkMAWEwbwOuAr/iVO88yopUoqgwZUDJGoOvwi3LTAJI4e/CnHXXFKCiIUtRMC41Onx3wGlcJ/lltO3iyja+uvrJnbAcEkiCSRyJt8MBNarS6kMIJTkSEEpMXAi0eR0nrvgN4pFMOIdUpSi4ZEk2iCfjIBOuAdqCsQhhQUZPdqy6KIITqPXyvfWIAnR1uZvMWwVATmIGY+pEjz2154CWXPaGVLUmVAqTMDNCTAg6wBNtMBVnaCiWt1zMo5DJAkwDfLvAnQRvfbAVTXtvUTqllSlIB92SRqNvv8sBJbaYcCHXnVLzJSrKolQSFAEgAmABoBEACIwHFclju0LYVZqc6BYHMBtcH3SLi04DTw0N1QWvIhssSuQkAnuxOo5x5254Bpoa1lwjvMq/+qFWnW4J+40MYCVVLQXgWgEIITATAGgmwi5nz3wDLwwDu0qjxSRm30567DANlMtcRnVHKTG+2mwwB2kUpaSFqKwBACiSANLTpa1sAIrqFNSl5UABokC392n/bufTAV/VspSH2gwhalIUlJUgEgkEAgxYjnPXrgAtO8KUhsspC9PdFukwD11tz0wE+qqC5SJSowTNpi0nTz01wAmhSsOyVKCMqoTKiJsRvE/5wB2grH23ISFLAiASTpOxt/jfAGeO8Rc9iQ+kFLiUolaZCgAACAoQemojywHHCuNMVNCUupSp1IAKlgFZkTckE69TH1AJXZ3nJSo5M10gwnLuCBYp6aRrgA9TVKYTlzqSmPdkwfTlzEbWwCBx2ppXVZkqyvSMykWUYFpUm5sBreNcBJp6plvhSu6Qh2oCk3UkKUEwqVZlXtYHcYDSwqtqaNainKRMGdD0+wcAvcR46l5SWlkygZFG8yk5fS4N972wEP/WqWgSUmrcaW8kkJbWUhQFiFAKAN7XnrGmArztD2wNMlwNHNTgFSwFWtqYuCRzMa4BJoqtridT7QyEtqJkrRCVGdbiCfU674CzOGcCeqWVPN1CyVgFX8xUmITe94AtJjlpgLf7McP8AZuFhGUBwOAleWFQAqSTrGh1mb4BsbUlIhYCh/wAwCo5mTf754BNdrAp5S2gGXcyk943CHIBI95MK/QdMAJqKsMOEukvrd8ZWs51Wgaqk7TrgIz3FULQc7ebKCU5gDlgWiRbpG+AhHiyVJyKQSk2ykAp+ERgOjlW4WkezpLabkBHhAEmbJgDc3ESd8B0PaB6nbQnvXEuBYzFKylUAGxIIJGhI+lsAaou16kCFuuE2iVqMwL6ny9JwBlfbisXUIVKigQCMxgxHppa87b4Cx+D9uqeo7pLmRtxMIgASbb2vv+uAeKXizD9QwprKCtQkpgEkibkRr6310wDI+kPNFaQMxHvEeImJmwnAQaYvtyFNJcSkHKpYkxtJIv0jpgIHEahyqSWV/wAtDZ7xIBIvGXQRsTtOuAWW6lpt1SHG0Oif60hU6jcH5euAIOtN0tCFUyEsE5iSykNkxpdEYAbVIW9TAklUoBM+KTqSZ3jnrgK9rA4y6oha0NgkKCSUg7TAgH1HXTQFTjVJQBlVQHB3xBM2Cp85neeo3wFFdoKEVjzjjiA8M5KC6AuBYSnNMRFowApjhbCmy06hKELAQISBeZvpsJG2mAaOEdnqSjRZ4rQoiG5lAJMDw3Avv+8A6UNI/RqeDi1rSEzlUoqTAnYyOUW+YwCTWcTyVL6QkABwgCBb5jAfkRwGYDMBmAzAdkpzTeIj5mMAf4OyrvAUqAVBKbb7T5csB9Qf4SuE1FQ9QucQQXXA60c10jUEWOaRp/Vrz3D9FP4GUNQprh4bq0spSEDuu6JtlBmc4AO2muA+p/4ZlxNJ7O6gupWkS6PDASArSDYlITrF53AwHp/sqlt6lcUpst93okqnOASLWEWHXblcJPEabvVIeS4G0pGbuyMxAGgzSNOYG+o1wFcdpkKbbK0/zO8lGUWyAJnMTeZ8h5xgKuq3kOsrp1Huz4iFHxTY/wBNj88BXtW4aYFs+PW8wLXsLx0ucBEp6bvqZbpWAe8UAMsmwT1HPWJwAaqbShRCk5kyJjz/ACtY7DpgCTKqFLA7yEWEyAZIGkWtHp0tgF6qbPEH1ttOBtlCyltQGYKRJymxAAI2k4DKxtVO3SNspBWhwlxYEFScoi2153j4XAbxMVVU0ktuBvJdQylRhMkgXETG8xgBVNL6cx8Mban8um2Aj1iigkJcCQBoRJnnrA6j0GAWvanlVAQFd7OYBsSkmATIN9NYynTSMBPRChLiu4/6hnI+GW/LAT26QU7ffd6Hg4MwGUpgKBIvKoN/P6kBQBU+pZMBJSQNZuZjT1PpgNz4L4S2BEwiddTEx69YwAfiFMqiSW1I76RGYeH5QqR5ET64BGr6dwvF0AtoypHdkcpk5pAOab289bBH/wBPbqWFJBDayQc5Tm0MkQCNYixwAeqoV0xIz543CSkfU4DTTU8OAoTKlkHTQqv5mN4jANLnDX+5aW4vKDJSMhJJhJsSR0j88BpTnZWlI8QzJkCxNx58/pO4wD1RJQKUuFgggHwzfnBOUT8NMBso1B9tS8hZ8ShkUc2hMqkAa+XTkMAhdrwoMLDSJWHGiFDZIXJHqPMC1tMBXSqQcRT3LiS2rTOoZgeuxj18sANradqnW3SIY7xYQEZwsJkpGUnLlVrExPQm2AFVFJUtLgMlKDdScw8Xl4YttMzMC+AjKqHqdtxDVIpJWlSVHvBBkEW8PodTb1wErh6XGmw66e6IvBM9NbfS9z1wDBTPpfZQ6g5hmWL/APKqNbxcdYn4g68JLqkJSWVBJM58wIv0jrzwDPRvoVWt0iiEBZALs5gmZ/ptzP8AUJjANTbbbCV5HkvQVAQnLMHX3jbABVvVKhUhDCsuYZiVAXMxbL8p6HACWmadSip665s2R7x2TN9ZjTrrOACV/CCuoD6WSEgzkgkxeYVaPUfE3wAup4bVVb2RLKmmwlABIJEhIk2AAk/ngNrXBlIlovBKwkmchvl1BGaf05QcAzdnKWl9oDT7aVR/VsRfYg3gjeeoE4DpxmjS4w/TpagFbmReoCSoxAjSIuDB+WAro06+FrDanJCyVAFOWwMXkmdvlNsBORxJkNqSoAqII99NrWPnp+uuAV+LvpcCoUGxEaz9IHKP3wCuhuldUEqbNQ7PihQGsxbKo+6efppgDns9HT05JIplr8MKAXAImP6Z05R+QAa2qfoqdTbDodCpIUBkgHaJUbj72wFNcX4k0VKKXMrgKs0qmFAmRaN5+l8ApVtb7UyupUsrNMFNiCIg+KelhvzN8BVXGOIVVd37Lb+RJSpHdQVFQNsoMgXjkdDtgD/ZR9xoIYcBQrQOKJ6XiAbefPAeiux/tCcrSXTUJcBAgFMSrqTN5uNRgL54dSPMUiQtkgLKfFtJkxp52BsRczgNXE210rfeAFQMnLoet7z6ASbaYCuK1yyyy2Sok7nffT6nbrgBTHfrCy82oqCoQOYjYRIv0GA5CH3Vpa9jWELOXvJBCRzKe7HwkYDk0KgvJlPnlEHytgCbDKGkKQtqcqSM0xMwbCDGsG+vwwCdXMocrHAQWmwCUkjMCZAjaLfTrgBT6A2YSuYnQR9D59JnAd3336OG1ugrV7tsoE6HW/IaaRgNtDV8SYqmnQVONmFSJSBfSb+c2tYYC/OzPGc5pVOWKFJJlYNoO0Dny5b4C8aSvbNH3qB3kpnKFCbi14P02wEMcSeXnBT7OhU5cys0DTSE2N5tvppgAVVT1r6qhwPgtobzDwnxXAicwj56emAEUbYhTr1oURBA5m9/ve8XA/XD+SimbIcJk5wYEKja5kcpv0wGpxhxulhSJERmm2g6H1Fo12wCg9QMvulS3EkDNLQSCVWgAHNA2MkGIi04CtuPcJDdSp0uZmpP8mLxawVMdNIHXAVvxVhC3VpQ13beaETeAfICRbYWHLADnOGNeyqcUsEpBKQEkQRI5mJFvucB17OfzahSHUkpSbSdINjcdLx++As9mhltx9ToWFA+EJ0sYuVHS/nHU4CvqngiF1Dqs0Zlk+4T8wqMB+PTAZgMwGYDMBta0X5D6jAMvBbOt+n5YD6x/wAJjb75olZ0IRna8RICdrySB845YD9Df4C8MUliiccfbWMySFBaSPdTaxiZ1HKPLAfUv8N0p7ltoNkpOUKWEkpTMT4h4RyucB6ZpG2qJphLam8roTnyrScs65jNus/lOAhcTfCFOoQQUgkpKSCOevLpN9JwFa8fqihkSknMpQFpuU/H9OcYCqatkvPLWVBEA6kJtfmfT44BF4oCpw5QVa+6CdQI0nXARKZakN92QQSSYIIN+mvkYi3TAbcjSVBx5GYJvkABUqbWTrqZPkTgIXEzSuNEIbUkkaQQbDyGvl8NcAPom0IbTkuopEA+95ZdZ2uOm2AireKVVYWklSGwpIIVMydtdreXU4BSRxhannGnG1JSoqSM4UkGfCIkDpp+2AlhIaZOXcXg+e/3ywA32YVbK3VOJSQtSMqlAHwgHSba2wC69w51l7vGVpC0mxkReQRci9/p6gRp05RNShTg3KQVA9QRI/fAEAVOpAbbX3YskZFe7sDblsRNumAG1zTrXdlDSyVKUFwhSiAACCYFt7mP1CTShJRnWQkpGbKogGU33gnTTqcAJr64vuSWlFPPKojSDfyHP9wFVtMh+mLqQLBSYTf3R8d9Y59MAtJQtslOUkk8jgNTrLa5LpQibnOoI/7vp++AHnu6VxK0QsAyMpChEyIiQRA2sR0wDOzxFuvYS2qGywJ8RCZzwLTqRlvGkxfTARlNIDiFz4QtKiREABQJJOgETMwLTgDyOJoy921C0HUolQ6GUyPLQRpywHZTigxnaQoypQhKVETaRIGs6jW8YCE5RtVlOsvFKVGDCiAZSf8Amj0+GAr/AIjRppHlFCTAOoFvORaLjrgK84hSVzfEUvBeZCiViLwFHMLiYsQDOA3OJrKgr1GQC5EAzYwf389sAHfo6vNHeJBzAAyNSTB+M2wEdtxbDwaqlBaJgwQQR6GOv5YA6l1tvKaRBU0IIShJUcx97QHc8t8A3UnHw1SFCmlNqAHvIULgTAkAkzaL6wMBNoqhypYcrJKHEzlBsrzAMTra2mlsA28MqVJbCnXU5lJBIWsAyq5Bk9Y+7AWbWqrQ93DiEhBSFjMBmJmCASJgg/EHpgOadFK3PfIJdAOQAGSv+kCxkzHytpgJTRZWrK4gJOwUMvpCoP67HASlIYSVoSxPhELCCQZAMTETeLab4BO4kypDxWhCgCSAAlVxN9Ba3SI16BAS8qjIWmQQZ0M2ttf5fuBOs4k2WkkhJJQknb3gCc06X5+uAReJtor1Z0qA7oKSACLlRGgkHbb88AjcRSqkDiu8sgFQBN5AkCBedhFj0IwCDxHi7sGCTbWTryIB09PMa4Dns1WKNct5wlSVEDKdoATEdefL0wDFxWup2qgvvqSlkApCCoJhZgpOo0g7QBaTgKk7VcfdMp4fUtnklLqCoztAMg8h5xpgKadq3HXFJcfSFqUqUlxIMkkmxMnXWN5OAAcW4yeGsqpUOBxT4KlZFBZSU2hUE5SQSQDB6YABwhAqKhNS6oBKFpWQswDBJOv6HfAP3DW2nHx3a0ASCTmEaza4/wAb4D0/+F9EFLp1OJzIvCyJSfGdFaGPO3noHpNRbqS3RtNH+WA4SlCiISI1jSVbcuWAH8e4b/w4hBJAiAkk6X+fPAV+92eLAK1IUoG/uE212Hnf53wAtdAC6hQaWlKRElBAJ15CeQPngGOnomgzkXTlAWAEuLbUlPnmUAD8fyOA0DgYW6CllShzSlSh8QIPyHLbAQeL8MFMklKSFKiBlOb4a9PywCHxLhRUyhakqQpTgHiBSYIJ3v1326YAcjgjJRLrzaLT43EpvtckWidPrgFispVcRWXJKVN/0GAohJ/t1gib3tppgI44uaeldR3CytpeT/bWTZM/Of2wDh2P4q7WjKtRbJVAC5SQQTfxQb9Ok4D0D2c4k82EtLzLRbYqTHTY+cnbAMdTS1XE3VBl5LSBcAqSkxAsQevTlgOoNTw1tbLx74ODu5T4rzmmUjS2ptfpgJJ4e1UcNK0ONhwwcoWgKmCbpmfMRb54CJScKqikue1NuECwS4hZsLSASQRv+2A2rqltU7tNUkJeKyW0qsoogAEAkKUJkAgaiNowC43SqNQHFqCQVEwogAgg2GaJB1+5wCr2kYQMxMAAm8pG8XOnz254CvOK0LJoU1DZSolGZWWFZTeZy2Hr+uArx15RSpu+Q2zQSn4xHxNvQHAbOFtqbcK2klapkhsFR10OWTI5fHAWlwhLr9KoltZETIQojQ7wNIseUeeAGO0gDi9PeP8AVHy2wH4vMBmAzAZgMwG1rRfkPqMAycH99MXMac8B9R/4VOMrpabh7b7Cky40Lp190aAxfoBsdNA/RN+AtYqopeGtsJORaG1KECcxCQfoPK04D6tfhWp9LbVOsEJdAERyTmvvqOe2uA9JU9Oe4EjYaco25x67m2A11jVO3TJUoict/P4Dbp+uAqrtLVM92hDahIcXmiCYy2m/P9eeAqziFTdQnUHlysdfLztM4BZwERX/AJof9CfqrAaaxfdrSs7c+oj88APWO+1uTfyi2+g9RgI1InJXZDqkwY0so4AJxdxxFe4G58QAVHLb76YCEOGpqfG5ZSfFe4tcA2vfp+eA3Kpz3JgbWP7Db056aYBbLTweyJH8skE73JjX0jX4YAt/p7K6c5yM1tdbEG/05eYnAdaRNMtfs4ULWjlfznX99oAhTIDbr6BohZSPIEgYCI8fE8OaY9TMYAa3Qh3vFKMAJUTroB5G/SNPjgIqmKYsm4NiR1vbz+5wARSUIaIRGXOs26jAK7xIdSRrJ+ZjATFcNpq1kd8QJF5+/vrgBh4XTIJQkjKk5UxMQLDblgOyKKnaOoGbnOo01idYjAFBTMLZdQkiVtrT1zKSUges4CBRMewjuTroLG+/p8flgD9Ow8lsOByGyVeCbk7mD8fnGA4fXTLb7pSIWSnxxax/O1tpwAmv4Yw8zqNL7nyty1+OAqvjTHs6lJAslRAN9Ekjy29NMApVnG/YQ2nLn7wKmALZYGhjWdemAGjjKXVIPcmMyc0gaE3/AH/LAQa7iFN312pJOyY6TqJ8vrgDfCatCwlSAUpkiOR00k3wB555DikpdICZAG19vrodtdRgJ5q1NMjubgCAQANvTnbT64DuniVRlTb+kcuXngCnDeOqpncjpguFOUWk5ZBj/wB3P0wDs3U96WnwQQhSXD/6VBWvoZn4YAu237WvvhcXPT75an11Bkoe5UO7cICgDMz98rwMAL47QpDRcYErLiRb+0gyfkPXywC4jhQd/wB4EE7m3z8/WNdIwA3ilFTsNk5k2BH2Y+WljywCFUPNoWQ2oRedxMi59J5bYCvO0NSgqUFWSZCtRbzBHrgE1bNM/IkQbknUWj/P0wGUvC3mXXn6dzKnLKYMXAAI5ajU4CqO1/FuKJrFU6nD3eedeVrnqDrzmMBWXFalxpPeMvgumZAVefjbbWNdMAlPVLtK5/qFQ4FpEzeTN/jfT89wH+3NcUWp9lglKVZVkCxJ6z06+muAc+FoolUbra28q1tlKTEEGIvf8zy1wBfs3QvPcTSylJ7kqSJiwBMfMc/kcB7h7BcJFLQ0aECUpbURG/jUT5wSfp1wFrUrjjNaAiSSgzH9spBnfbTmRgHdPD01jALsXE6XvGvrE9fLAd63s6z3QNrpBETynl+YnQ3nAIXFeBJRAbFoLh9DbSwt+eAhtpTXNCnV7tPE3sIBBPy0wHVt3uHe4ZMkGCBfeOe1pwHar4Q5XOsZgZJBOtjJN9xttcYBV7R8EDbqGXB4UwrQWISf1Nr+uArLj1HTspNwIEEzO37csBWuZ9BXXB7wnMJm0AED4/I/HALVTVPsofXmK++c7wETYQERrbSf2tgCnZ/ilQ1DkGEqn4W2n1sOvLAehOyvaRKWU9+oAgCAbcusR9LYC0OGU1XVK/1JuqBpqkd402FTlQDlIgCxlJ54ApUvhYLX9SYJPQQmNTz8+g3Dpw+7iR5/ngCbLCKVtSmtRKhHP950+IwC1W1iHKpKn28ziU5UKjROYkQTaxJJ8+k4DHuFVVa0att4IQ2kKAnQSE6cr6a8sAoccpe5YV7QO+sZIv6GIPlaNfPAVzXKQ1TLabGRL6SpCdxNvsetpwCKgtU63ad5vPnBKRAMKURcjlHLATuF8OfQ6XWV90hW0wL335g/G2l8BafBVmnpS0bEjfXSLfvHWcAPeo87q1Qm6ib/AOcB+J3AZgMwGYDMByFFMxuIOAbuzyUqWhahOUgxoLGY/LAfU3+G3iHD6hHDu9p4/mNe54NxsB/knAfop/hzFEpPClMNqQ33TeYKJJzZefKImRbAfVnsCpaXqVTQTkBGaQDYtkan0PywHpuhSF0ec+9G1hy0wCx2hCEsHITmgzewPT525a3wFNcUpc2ZUqVmUdSeQ0mbeuARK+lBWbakf1Xtr0n5YBdq/wCSspRpJF74DGWkOLDigc0AWJAtmi3PAD+IoSSkXg635XwEJweztZm9YJGbxRaYE7YAKuoeQ4KhsgOr8SpSCJm8Jt8NsBncqeUah9PjcgSLCBf3djcH9sB27lABgHTn8vLAailwpyEDL5GfpgITjCGgYSAdfWJnSRpgBVSXiFIZIzZZEiRGqvlMHn6YBeYWU1UNGKiYkmRmB/tNvux0wDbR09eAp17J4wFKIRAvyG3lv5YCBVqcS6hKI8SoXYGQNIMWOs/WBgJIdLLKgIBcQpJBEmFJKTHKZ5+XLAAjRApKDng/8yp5csBFc4WtLRDUhJKiMxKjmOpJImPyGuAVKnh1QHOgJOl4BkiPjgJLLKHkhlOfvdJCjE32E/Dy88BqVw4JUUnOSkkE5lXIMHbAQqumaZSkqC5ObKc51EE2IHSdvyDvQNlRzAnwEKi/9N+elrzgNtUhxTnepFpnS3l67ftgJCKxvuU51KDoJBAMIAFk+HmRqcAUa9irKctupOcwpKkqyKBQQYJFwCfkcADqKerKi1SEZJtmGYxyk3O3+cAjcf4VWd2supKiCSSARBuZiPPc89jgKoq6VIUovtklE5ZtrOYxy0E/4wGhh2lSheZpMpSo+6LQCRt8vU4CKmiTVrL2RJb1sADFt+flYeWAkIhp0JoxlFgUkZjP9Xl4r7dIwDUiiZeow5VBwLzIylCii5MiQLa21wElundpkAruxsCmTFtzBPr6YCQ64hITkCQClJvBmRO4EYDDRJqnGHgD/JzA5TAlRSbjfS36G4O1FUsIZ9nUTnWC2kAxCiMom0nXbfAPdLTuU9E0WiAVgBWYSI3if31tgCNPSoLgcWVFakgmFEDQEQBb6emAJOU6O6zgErkC5JEEXtB8gdsBAXRJXqkj/pJT9BgKz7Sy28ackhJkZZvpbW8bYCq6ikrW3ahxsfyWzKpGY7kQSBEX/PbAJnFKdVctQuGxIdJNwnci1vyj0wC0vg1VTEvIfAphc5rmBfUnlGmvzIDKjtNR8PU8z3yTlSBrYkpBN5vckx9cB587W9pkVdc6lDiSnxGRE26yJ15+mApriPE6pl9T/fgU8zK78+u1tb6YCvD+IfCaytHAE1aV1DiyCCoKglUxrpcxryF8BZ3CuIo4Uz7KyphSXcq15m0KOaLQraQSSJjkLRgGqlqu+RACfGIsAOc6aefOPPAW32FYccfQAhJkjxESRcWB/eL8sB7S7O0lRScEonWFIDim1kpWkKI/mrA1ja+m+AbuDqqhVh2rQIUkoCgmBJUCIHkDzOAtZFK45SpWzbMJvO46evQRgMrjUgBGYRlAiPQiNf3nXXAK/FqSrLJcp8s92QoKTm1O06W63NxgEikYdo2q1biSp1xCpSJBJk2SNrix9L6AJvDeDKCxXLPNXdkmQNfImDy1+QG0VSkVqFFAQ2ojKFJEiITc+hMxoRa2AD9rKemqHEuAKz5RcLIE5ReI02/xgKR7WcHZNCt9IcLg08Zgz0jTrvvgKWruHpQ37KyXO4mVfzFKJvfx6jQxF7fEF7iaE0LLaW0LW0U5llRKyFZjYKJtYAgD88Bu4MsvMrfZWhLSLrQQCoibgGQRe+nwwFhcOdCmQcxFp8JAufkPvW+Avrse+6eB05S8uWwEpBUSAkuaZZgmVE9PTAN/E2H2UtKp1pQ46ylRK055USLCYtv+uA3UrFW1RJey5qmRdI8ITeTl06/Q6YCa6txtQQ1BQSM2YZidJE/H1jARq6nbU0jukJLylAqJGYgEwY5Dl+VzgJ3d09PRpaUVpDiQH/5hSbwfCYlPijTywCjxGgJl1YK6WZ8V1EG91G5i4t88BVPaNimK1OMghDZPdCbAC4kb3n7vgK6dCu/9pSlKnFDKvMnMkJFxAOhnU6kYAi28XAhIUQqUSlHhEyLQDpgLAoUrWYO5ExInzgafZvgGFNKkgSkA7/cYD8OeAzAZgMwHYpIAJiFCRe/qNRgO7bK3QsoiEDMqSBaQLczfQbYBp7NrStwNA+MbGwv1Nt8B9Pv4Zf8Aa4ee6BAdb0vERIsL/DAfov8A4dll6l4X3KSlQShMEZLhIm5toRpbAfXD8Omu7oQt8Q4lKCCDMyUjrzwHpDhnjoRlE2+xgErjS1OOutAHwKUkgi1uukXv8NsAk19LLQgAEKUSScu2nl01nAV/xNpDalEkWkjxA+fz+zfAI1VTuvKLiACmSZJixnY3/wAjAR2nkNGFyCOQn+7AD69xKgFpkpTrYzeBp564CG4RUNZWrqykQrw7Rv8AHywAtdK40Ud6AALWUFecR8vOdcAUqg0aanDU5gpWYREDKI878p/UBkgG8xvY6emAkhtooLl8ouZMHSdNTbACngmoJLF0jwnN4TmEzrqLi/XABHkuNuwIzZTvtBm/lPwwA1FOwl8uozd/M6QJtvGAL09dV5lNuJASCUiCIgG155fAzA1wHR9AbWhxzRaiE5Rm5bC411m+2kYCHUBbpSWoKUkFQJAhIImASNpj9cBvBYOhV87eeA0VTwabIQCUCSTc3MW0+/oCo848tSlIQSNCYIsdbeU+d/LAZTrpG1Zk96Ki0gtqyzf+qI257HngJGRLxW4ZkkqVeLkyQBrr++AHPN01WHG0lWdkGygQJUDoTYjw64BfKn6RwpTAQTrmGkwZ30J5x9Aa222HOHqXmQVBFrgk35E7bW2GuAUaTu3a5TaydQNCRCjaDpgDrzBpCHEypEEQkZlSqwhI8Vibmw3wGgOVzBLwaX3dibGfhFrW6fPAS1oRxNolSNEysKGUgxcQQCLnAVv2i4TQRDKSHEZ84KSACYjLaDodOnPAVY9w9oLcQMwmRZNr2vbnr+mAjsM1TS+4bCS2bTmEwen7T9cAQpuHlqu8aR3cIVM3kgFXXX6zfAPCKVtSACUpaERmIHjHuchr8MBsDDz0tLSksiACk5jHkJj711wCbXvlp5SMj4CHFJB7tYACVETcXGnp0wBfhTrr7a+5uE5M2c5IkKIEKgnQ6C2+AMIadStLqikKQoLACgRKTItz+WmAeWeOd6wzTtr/AJiIkEQBfYzf7vgHbhpW82haikqgg+IHeBpyHwHwwBdTrTaQhzNcj3QSJgAXGA6vOU1O2HHCsJO4BJ+AwFMdo6tjiHFkIpFKUAopOdJR4gCD73lzj8w6u01Oyw4h9KgHAM5CSogxsBrveZ2nAV1xzhGVtxdK2e5eSoFUZVAEXISRJIm2Ap3tm9U8JoO6WpxKHEwmASTJi4Gn5fLAeW+0ddUU6nVKdWc0GQSZzJzCSOQsQdMBWtcirep3KtBKirwAzBlUnxToLGSYG2Aoz8TOM8VpOzz1Lw8oc4kcwS2hwEgkAiVAwJI3+WA8/dhuzle9xE8bqzUCsQoqKcqykKEk3i8GRbcYD0v2eq66ucdIK8zLjbbgclshWSAE5ozAgQSJAO9sBcvCasUqWzVEgJKSrKkriL7a9PPrgPUf4XqpXn2HDOVZTBKSDfQwRYH1G56h7Eik4dw6heU/CnUyhpIn+pYuBpOWbjAMHA+Lorqtrh77RQnL3yFhBIKklIAmIEpWbehGAuJxxukpkNJPiIEDYC0eUadOgwCrxZ6sYcSFhIzRELSrwkg7efK2mAhrXxEoQMjamlJM+NMi5i07ddPjgBakBqobecQlSUKCloBBlMXEC5vI5c8Adb4Y242K9py0FXcSAOfu6jrp0wC1x5ZIZqGwhsiM6M4BTBKfd1mBM215YABVKdrUJyWiBK/ADbSVWv5DALPHuHL/ANOLK0gukH3CFg2MXE6femAo2rolUTbiqxJBGYpywu2v9I1jlGArjivEWih2m7pS23L5shBSbCAImLa+lsAFoaVxhp6pZUsU6QVOA+ExIm0Am50+uAdOD1rdQgNNlRWbAFJTfTUiBffUX3OAtzgHFqjhlElioUlIU4goCVZzlzAyQDYi9jeNMBctDVNcaNGsvENMtpUqPfzARGS5i5ubSB0GAYKmqrKN5PsrKHKbKEytQSQYH9JiTHTfzwHZgpDZDvvkHQTfYTe2nw+IZQJHtql1CkhgIJuoE7wcpudvW2+AD8QrGnap5KSosI8JOUiACNpv5eV8BArOJsVFN7I2VKtBJQUztrED79QqbtGkU6FtqMwVCRed9sAi05aCHi6D4m4b8JPiCh0kW305zpgI/DqWqXVTCe7LkiViwzDYm3X/ABgLloqdLZBUpA/9aSZH58sAfBp4EuJn/rGA/C1gMwGYDMBkkx00wBFLCwwlaZIuXIm6SDby5fHAGeBkOvJQyIcBE7SLX6/A4D6n/wALLjTbNB3wBHeta7QUz9RgP0Y/w9OsOp4SqnACAhCTAjxBIn5RgPrb2ATmpUJ5toHzT5YD0xwemHsKZsQB02voPrp1wADivCEhTr2Wc6lK6xqOvX9b4BDqeHNPlxDignICRrqTG3Ll8DYQFecY4LTBRIdk8pN+nr1G+24J9XRBmnUbaH4846+f6YBCd/3FDkSPngNDiM6FI5x8iD+WAhKPc9CPzvvtO+A6VSs6GV/3Jn44DHTDTInVZHmIE4CbT0CXkZiL5SZ10nlvyHxwAiqc7g9zJ5Dny++uvUBYWGagNj+oJX55yRsOkX5a4DrWsgAuDYfW2v6zgFtH/mD5/pgDBayDPsq5Pnf7JvgIFXXNt92hcEqUoJzDe0j7kfkHZqncqUlbclITNjqBc2PSx+MYAZVvezgkazprtz89cBpZ4g0umhyCc6gZ9IvvvH6YDu73Yo3HWUBTkpATA0KhmI8hP3GAXUVD/fEdyPhebev3GmAJnwwVCFOQSL6m955E4CUnhwbQp4gS8Lgb5ZIvzud/pBBYr6USsmwgzppudTp9MBrou4U2WO+MKJSBN4Otj9ztfASXeEt0KTVIIUDPi/IfpHkLYDXSOrr3u4StKCApQUrkgTedZGn3IEgy+6e49rbtaDl5jeL39MBt9mFGgpJuqxULzJkn1Nxb0GAXa7gK65DzqBZIlRGsKkjlyOnrgK3rOHM0q3kLSAvKoCRcEgx5nSMAtN0388W3vG+/oD8r3wBRymCHQsD+lE76Aa/v6YCU0UP/AMh1zIkjMTMXTpcXvyjytgNiq5dDZhPexpv5Dl164ATV8RdrFhL9IlAJucoE9Zmb6+tthgO7jHs6GzTGC4CXEjYiMsx5m2A6I9qUtIJMFQGp3MYCUlVVTvgyoXj038p2/O2Ae+A8dcS8ilWokjWSf6oUJ36CAd+WAtFtPfobXrJHMH9vM6YCTxSm/wCEHKN7R6W8/wBDgKRVTf8A5xoP9xXpcz8xy5zzwDi3QsvZm3ACVKREm4EGdp5flpgIva/htNw/hqXEtglKFLggXIAMevw5EYDw1+J/G6muD7LLQhgKIsLAXt8LfLAeQuLV/EaxxxKmiYURcDVNuczHw+OAWX+IcQYYcZLMpcBSZAETMHW0RG/zwFUVvCmk1q6t1XtJUSe6X4okyQEkeg/fAOFDTcK4ZTlQpGgVoC/diCoSYvsdP8YDKByneVUvUzaW0odTmCRAJIJBIFzaR9OgWf2e4aOJMEkT4SAD66/L4RfAeiuyaf8ASU0hSMuUp+FtddL/ADvgL3e443U0bKu+JdYQPBmMAi8RHI+mAb+xvG36p9D6m8qEDIF2FwoCJNzp66YC4FcfVU1TTWawER8ANJ2HlO1sBLcqvb1JJk5eZ5Rv5i/lEYDa7xBunQGVwFKEpOpiY8tTf8sAHyrcqG3VEllKwpc/23/Xz+WAIU9U6HwlJIp59Inly0+URGAXO1C2Euurbd8SimG5sCEp0GomL/HAD+FrNe0tqoHdNsoLqFgQVLSQkJJF9FG3S+mAV+L8VdbdLDKe9SklN+lv3/WcAj9pkUxp1EpTJST5WknY6mPucBSlSxTOVGQAQT+Z+P663jAdasU7FK7SoABdRlHxBJFthvvrgIXB/wDh3weUAC50vrv964CxqF1lLyXal3wLIKUkm23xtpgLc7N17VEsVCXM7TrYbSCdDmSr42IN9PhgLPTxSnfZSYBkb7dbef1vcyG3AcIaaceOZzK53RCUSRmEqM26zgAjPC+ILqqg90VU0nvF5bBMzM9TG2AEVdL3D5AG9z6z5aftbAIvatjvGyrnJ205eY5n/IIaKQFpUXiTrofW37T5YCLTOlh4DVIWLSdJHXlt53wFscM4rw99xINGszGyt7Deb8owDcl7hpSCaNwEjTKo/OcB+EzAZgMwGYDMBJYC3M6O8WEhMxnUEm4FxMHWwwDNwOkyvJUhZSqU3SopJnYkEee/oMB9Rv4bDUhrh0MIjvGgRkTJunQZY0nXAfov/hsXlp+FhxtCVQ2YSlIBBSkaACTNr7i0gYD69/h5VNtUzThShQSlNikRoBpEW2MzPxwHo2iK6yhSW1KZBAHgOQwQSPdg/U/mC9X1dQgLpDnX3JLeckkqjQySST1O2ASq5pySoKUComRmVf8AfcWvtgFirps2YqAMA6iTYEyPXaeREa4BB4i0vIQSogyYOnwn8p87YBBr6aHSkADMgERYmSbWH35WwAtFI7TupqFlSm0ZpSoqKTmBSLHwmJB9N8APfU4Hi4puUTMESmNxf7588B2TTLcIdI/lr8SUmcoSeQ0AA2TbASHadLqUpskIJIiBqI8z6euA0CqXTENpKiAQLGZBgEG9xBvrF9owEPiKU3MCc+sCdOeuAFUwClFSgFKkjMoSqBmgSbwNhtgIlYlTjiW86gkpJICiBYE8+g68sAHRRfzj/MtOmY/fPQ84wGyrDKYQah2U2IDiosIgwb30H74DqpumUhsph0gm6wFRpBBVMG94IwGFTiW1pbWtGZCkgIUU6gj+kjngAjdO4CC8VOf9ZKx5QqdbzgIz1JmqcyEhKMqfCkQmRMqKRa9pgXOvQCylez0s5RYpTEDcgTf4zr64CFKkfzi0IN5yA2OlwPn0wEptnvUZykHMMwBAME3tyN/yjSQFqp6h9+C+8lDV8odcyibWSDli3KOW+A4quHe0JGRxRyi4k+KL3g3neTeY0wCw9Smne0yxylMRMaded8ATafKwGlqUoQPColSTI5EkTrPO+pGAipQunrA62kSArwgQCCIMiACPje/LAHKZ92QTTtSZJPdon1OWT0vt1wEhSWl3W4uTcgmwOsATAANgNtsBKpKVL2dDLjgFswzFKTMxMGDvqMAA492ZSpp1wIQVBC1zlEyEki4BJjY62wFZK4YWpKmxz90TqN7H5x64CI+pLAKlhJkQSoAi2nvfCIwAvvQ4sONpSQJtAiOcaHQztflgOtZXpU13aG0pVESlKQZuYkC/WT8MBppnlrRK0ZiAR4gFRHmPp+mA1iocK1jIbG0D9bDawwG1D7gWkhCgQoGbWvrgCAbXVXJUm2swehkQb8uV7YDKZtdJX5StZICCV5jJkA6yNARvbAXD2dryt1tpTil+EmFKJmI2PKeRv6YBz7QvpTQJiEnLEjyGsa/Gd7bBT9QsOOgoCUrn3gkBW+8A69b774A/RtLXTqSpagpS21BwkhSQAqYXMi5Exy5XwFbfjL2kYouCN0TVUtTwaUlXdOKDmgEBQUFSTMGZB+YeR+O1tLVcHdSKd5Tym1BTkEuExqVlWYmSAb/LAUajs/T1NMpTjrjDgU8VZlKCxK1xJmbiCJOmAqTj7fsdQ7SsLW8rxQSpSoAJuJJjUcvPALr9KKLhy6tbCHHCCQVIQpWnNSZn4zfpgGLhjFA/w0tuoQt5aQr+YkLUnMAYBUCYSLQNOWAzhPCaNXEG3EFAZYCkPN5UpQtxSgpKnEe6ogAgFQJgkC04D0F+HvBEP1LwS02WnfClPdpypkm6RECNPSeZwFuONMcOhtTTSlJO7aCdNpE2tyvOAmcPr0BT3eNIhUCSlOkAXJEG1tuWAtvsgimFKqocd7tq4QlJKU5ydgmBNjeNJ8sBZXCXodBYbQ8ZHjcQlatdcygrkZjnvgJqS68ohJU1KjOSUbmYy5dIsLn8w4eoVoSXFurWdQVOKUQDeASZ1vE3PXAS+GcQSpaKNQSe8IbKlBJ9ZMk3+5wEmo/lPfy5IB0SSAfTkLz6+WArrtTVOorkEpMKWnNAiYAmYtoPSbYDuK1TzTLaCWgiFkIOTMIAIOXUEnQ+dzgOz/H6LhyIco6Za4ErWw0tU9VKSTPO8z5TgK04zQr4rRPv0iyVQtQRmMXvECRygROA87VTHFmK5aalDiCh3K3lKk5m+sRcmfz0jASuNKcLVK2EqSteUBQlKpyj+oQZ66mDtgN3CWVtZSslRt7xKvmSTGw5i3PANYdQSgKAOUgXAIF9pEb9AMA7UVUUsNAKKQFAgBRAkAiYB12m2AsLhFWpTaSVqItYqUfqYv53ve+AdKauQohpbhCjaSsyNudvjgGekLPCmXKxwIqc05VOAOFMgAAFYVAm8CBJO5wEaj4k5WpqwVqYQ8MqUpUUJssEQEkAabRrtgB/E2G0Mkgha+dlE21kyTJ+ml8BUvaWkdebzIcXzKc6hHSJgcxIvgE4rWaN5mClbaCrMAQo3y3Iv63wC6hpwMFZJKguZJJJEk2OvQgHzwD52crvaKptJ8CSQLW33iIEeV/kF5MUTBabJWJKR+2x2wH4McBmAzAZgMwGxBUAsgxCb9b+dvu2AZuzqXH30jvSmFiDGbQgncWjaee2A+qP8N/fpVQM997rrcKyReUjTN+fXAfof/hw7+oHDUyDkDaM2k+EH8/hgPr1+HdI73bDZTKVpSDB5JmYjoJ/awel6P8A4ehShsy5EZBqdtvqRgNlTTtKpG3VshLy28y5uc1zeRO2hwFbcWUppaEttd4FuFJvGQAHxe6bWiOuuAXK5SWkZjBUoe6TG1hudY672vgK/rA6sH+REnn8oA+Pz5AFeo4cVuF1ashSIyZZ0JMzInXlFvgEZ9lotqYKR4gPEdog6czEa/WwA+IFpDZaTTgkCM0xsR/br0nywGhsoNI0MsFLYFjeY/6RExN/lgFx2odW+GkpyBJIKpJBBsCRAj9uRwBM0iEIStS+8UYOka6bne5/TARqmiDzebvQmTmjLJ8veE7fdsAHYpQhSgHM1zHhg+t/P4YAVXNEOjxlAAIzxMCCBaRMm2sXwAlmjccf8FSSdfc+Ns3WI6DlgMrqXISXGSog3XJBWRqqItOsSSNMB1SGe7SGkwq+YC9ttBznngOQDIkHUbYDmqSkgwI033te0c8BDpgpa+7Dcgme8O07RF48/TAZUoCHAh1JDUhSlRNwZACTFiRHLlywEh6upHKcMIZghMZwb+cZfzwHNOUBoJKYGUZTqSBoTyJ11+eAgPNuBaktAkPCM39oE6DcnMRE7bzYIoS9QuthUuocWlCiRlyBagCr+qQAZi3KRgB/G2mUuFSHAoTItqPiefXAAaVHevlQXCQAIgG4tz5g/wCMARrW1oSkoV4ypIBg2BUAdDPP5YAgihqGqcP+2ZjlByd2RB0N8/M8jz3GA7rDLaEEozrUlJVcjxFMn5zuPLATqQhrxtpKJgkTIMdY2v8AH4hPeqFVKO6KYzgomSo+IZdIHOYwCTxrhC2EKUhJUmCScsCxtoTyHW9owFWcYpnnmlICC2qTcSdJsAIiOh6dcAKoQOHpCqgd6hZ7sg2gr8II105ax54CamiS7VI7tIcC4ItEchv6yB8NAlqS1SqUjuQogkE5ogybe6f0tpgJDNGw6FLICZy+HKFG87yOWA2ihZQoKIBSCCfCJgan09fhgJa6JJQVsEC0wBMabzPnprgBaeHurcLy3MipiIOibDcEyAOXrgGXhDxoahLs95CSko93WLhXi0g7dOWAsTiz6KzgZqWVy8hH+wIM2mc1zrb3bxgKxZafKw5kJOpF9ZuNLQekdL4DZxftVScKoVoeHdvqQe6HeAE5RBnwggAkWucB5O7SVlZx7iinl1JDYdzNtqBULEkCcwkGOXMxfABX3226d5Di21LbSf5fdi5HXMYB3N/kcBRPafiS0redapcpcMFKFmBlGWQQj+oJmPSTrgE+h4dSVyvaHW/+IcBbyqE5QuCVZjrliI3nbAd+NdjnGKBRQr2pC5Ib7vJl0tMrkRfaR8cAqUNC0yVVC2oCQUd0T7seCc0CBykdMBtPBnO8z0b5R7Y4lakhGYtkeECQsZtiLDAesvw84IvhHCqZxTpqX3QmAUd0ZItBzLJ12j9AZa7hi3Xy+p2CTPc5Zkg7qJ58hgOV0PeNBsfyVnUxnA63KZsAfucBY3Zdn2WkFM8736T4pAyQRoYJVNifpgLDoahVIQth0c8kfodd9N+mAcmXw81nSwG1AXIVmkxr7qYuZjbnrgIKy7UJdSpZZUDlQg3Kk6lWoiNNDrc4DXw/h6+/b7xwtuFcIUUze5mJBP3bAG2EBqrCHFd7cCcuW8+arE9N8Atdr2KQvB1zKyAUkEwoKt/6YE+flpgFJbzaWkPU4DoJDZEhMCCc0iZ92IItOADVzPtw8SO756qP0H54BAr66v4YlTTCVIRcEyYF7zA5XO2AF0HDKrjwcqnkJU2wvKt0iSkgBeXLF7EGZEgwBgBHGOEOVBU7T0xU3QAqWuCJy+A7WmZ3n0sAykZpicrjxZcmMhQDcWF8yfpywEn2F5T5CZLIPgcAPjECDl5G4gE3vuMA10VOqGWg5fMJ8JsOesj899sA/stK4ewhwLL0hJyxliY3lQ+XrgNlW+68tp+mdIUpSQW07EkbgiY5kcuuAt3hNGl7hbTNdWZVuqDwBbkhGVKYusSBlNwR5YDpxSjplNop6Sq7hYAAWlE5ovdIWLxO5I6nABjTOtIyOVJdAEAlGW//AL1Tb99JwCRxMU7br4VUhZzKHdFAARYWkrMjrA1PTAJb62imqyIiWz4gYkAgiBFvWee+AAqSlujUrXxeWsn5Cdr8hgJPBKxhDyVA5IIOo1BnWxvtG3XAWi32gIQkB0WA/q/SR88B+G/AZgMwGYDMBsQRCxNymAOZnQc8A29lkLS+kqQoDPqUkC8RcjfAfUv+HBxtVTQhLiCS63ACkk+8naZwH6Ev4ck1ffcPDOYJIQYg/wBgBPkYicB9fPw0qahp+iUtxKktxnQFAm7akiRc2KgbgfEYD1hwqla7pFU862iRORxaUkzBsFGSbCI+euA54o8ytCsjjZ1hKVJMWNoB+/jgK8qk+J5RbKwAYISSBcmbDy0wCm5SprFuZ1BOUKICiBOUSLEgyeQO5wCnVLCJzsqTr7yFJFucjQQL2wCtXKDqlKQJGQC0m8k/G4nrgFyplJKiIAAuQQNY1tgIZp01FyJn+2/xvqMAvqWhupqGCQkNrU2ASExEx8t9BgNDNO0pb7hWkFKAUyRcyZiYkiLx+eAjh1alLBCglIVEg7C0G331wEFytbS2UqdbSojQrSFeiSZv9cAKp3lqfIAUUkjxQSCJtcWItsbfUCD7LU53gAiDmKrCYI1JESSPjbABDxWionvAypzKr+hJVPWwN5+7nAd66oRWoQ4lGQOgKg2KcwkAggQQLXiOhwENihbaBUHEkrsQlSVFIGkgXEzyi3TAb+4GxJOwiZOwwAyrQtE50KT/ANSSn+3mBgIjdUlimzJAUvMq6bnb+2/72wHKqxt6nUXUGcyLQrMRmAMAgmLXIFh5YCdQNULgGdspmPesfSRPlvgIvE09ysBlJUgm2QFUCbTlHUfQwDYNneoZpQ6SkuEE5ZBUCBukeKfS8dIwAFdeHu9SpJSQheQqBFwkkAba/MRroEL2E1VGpxbgzhJME30iIMnzttytgAdAyqncWlcjxnxKsDJOhNvgT6aYA26jvikJGcATKbixnUTgJdKpbgDJBIg2gzI52j/PO+AhuJeD2VbTiUhZAKkKAgKsZIAiPTlgDpSkNNZCFWObKZjSJgnW+vLfAayVIBWEmUArFjqkT+WAmPOt1XDFqWgFzKfCR4ieiSAdOn7BTXGXUtIcSWylYUSEqSUri+U5dYIja+uhwCTT1SX6lLNQyotTJlChCk+6dNp38r7hOrC57S0qjOVIi8wBbnMD8jgCdQhsBtTik5ylJUcybkpBVN9CTz/LAY64lvuQ2UkLCsxBzRBTGmmp5fLAF2G23Wlha0JJSblaQASN5Igbz0wBCnZaZZhK0OmNEKC+UWTJ1OnMeUBoeazNlYQpKr+Agg2JA8MTJt52IscAHaU4iqSHUKbaWSkrUkpSCo6ZlAJFpsTO40wBKu4x/pC0I79DjCgJCXEqSARvBygecb+eA5oOId9S1DwQSBmWFC4gmfICDY2+eAobtd2qolcXZo6gBYyvCQrwt/zEyFkSEkkggGJ1GmAqftHWJYr6V6i8bQdQpzJ4hlCwSDEgWN5j4HAI/EK0q9qqVOBByqIbUoBRsZAEiSeg6YBEoOL0fEKp2jq2YLajmUpMCCZBkiIKSNxaPLAd6yjo1OpbonG24UFZwtGTw/0ZpCcxsQmZsYGAIEK7pLLtQybWClovItqq4++mA5qux1O5w1TlGUVCleMpYUl5QUSCbNlRFzocAy/h12AVxOtSmqpnUNtLSnM60pCUkibqWkAHr5YD0dUdm6fhLSkNutILKMzQK0CVpuMonxGf7bnlvgIz3ZZ9dL7cahsLIBS2Vozk6jKM0k9AJPwwANyldZZT3ySlwZpCgpKgAogWPNMEWEiDuMAa4S84hKiQQkNnKSCAVSIAO6omANBgDfDK19VRldS4hAMZlpUlPKcyhA2OtvPAPlPxpYcQhCFKT4UlSEkgHQyRYW/XlgDVQ6C7TVCIOVshaRc5iqbgaSDy+pwBulIqstQBkUz4o0KoEWBuT0N/jgB61vCsCylYTIObKQAJ5kWtzP5HAAO21OeIUiA25Cki+U3N525XtqPWMBXPD6j2Js0zywSJIzHUg2AnU8t+hwESv4stiVFCkpIMKKSEmOpgadfI4BE4rxgVZyrRkBsFEFIueusx++Ak8Gbr2XkusVCEcPUmX2lKALjmykgm/hygQD64CwOFuUD4qEFtKGlgh3vBlCxN4zRmkwbSY6CMAPf7G8LqKj2pktm85EFJkC+g5fPAb3uCIQnu0Uy0oQISotqggX1yjfXy6YCHS8IQw8t0/wBKZg2y+IbXI2E+XO4MbDIfbyqENxAUbJBAO/3rywELhNOGa8t1CwhtJkKcISnXYmBPIdbHAOH+vhL4aCFraaGRK0SUQL+8ARr1wBBXEmXlJUlChuVEHKkwbqVEC8CSdbaWwEWoqbE5hF5INrbzy56330gFGvYaUpyo7pxxThKjkSVDSLQDa3WwwCfVvNrQ+0lhbRSg+JaFJz6CBmAk3m35YBfdBXRKQm6pHhF1aKHui9jgAlMz3BnvUpvHiUkRpzI1NjNvLAF01qQAPa2h071H/wC2MB+MvAZgMwGYDMB2QJUJ0m+AcOFVwZLYJ/qQJ0vIBsNenrrpgPp3/DQyh16ieZEw42bX3G/P7tsH6JP4ZKtZFItyQUQgTawaSfnmtG5wH15/Chn2tKnxJyFBB2upIN9pm/XAerXKY+yU1o8KZ8oE+U25WtqcAJrWO7SpelyecwLW2t1wCyupnvGxFxH+CNZ05YBWrEmlWpxRiSfsH7H0wCvxJwPpIBmRH0nf8xGAUnW+7QtPME/E/tfAA6taG8ynE50AJlMTMkAfAkHADgC9PcHupve3lMydOXxjALNdw9Tbzy1HMorUVKvc6kmOf18sAJU73Z1AFgJ8pwHCaoFQBUkgkSI1E3HwwEHi9PTKl5hmct7Dz+zHUTsQD0Hf1LoWlXcgHuyg20Iv6yPOI54A0/TLWCHXApESRmB8o/8AVc4AIihp++N0xPXpzEbYCU/SgAhGgnLcRA/WxnbU9Qgstd2tdiJA16EwPS98BIBIMi5Fx1O2AiVilOyH5AnfyMD/ADqRrgAwp2zOQSmToRE7+vPAdHWQhBUAdRqZ1OAk0v8AR/0nAQat2oClQkwFEDS4v05ba6dMBAZW6su95NhaQP8AmnAQKgxB5JJ+GA4aqk90fIQL/Y68xywEF1YcSFD+9Q+H3+eAmJcU3SOKSrIc6QFSBqoDfAc0qH2j3/fRvroPzvyjTAFnXXnQjvJIISQeYMctB+2AKNobQ2gtxKhKo6RHyOA5UJSocwR8RGA7Ipldwb2jpMfSfvecAice4EqoddqIspKU/wDtEdN9rH5nAVjV0XszxVERKfj9n53wEfAC369Ljobn3TkjykXMCLj88AfpXG0NpK282YDKYPh53EWM/LAHWH6ZQCVNZUmxUQRAOpN4gTvfngCDa6RsyyUmNIm825735YAVXGrdqFrZcyoKUACYuEgG088BBcS+kA1TmZrMLTPi2MT54BQ7VcRpmKe6kgR05+c335WwFbu9uapDRZZrBSt5cpSpQTnAsNdzA+9QrXtBxFp9Yq2098tIWXVpEyokEGZ5ToPIYBRRx5L6ilbZQhJhZI0G5MbDn9gE2sdcreJBpu7BWBImInpbT0wDLTdnuGNmqdWpPfFtJI3Jyp6fltgF9t3h3D3VKebDzQcCUpifGZIVsRoRafngOV0v+vcQQ3QtltJgQByJgmJt0wFn9iuy4Rxpnha6h0JcUjOBmjxa2y6A8rQOeA9e0vZDhfZ1qn9jJqC82HagwTkcAACSTGxJ3vPXAAeNU7DzodLEpauREnw8/ucAMqY4jTpbpwGu4Ek6Rlva/wCfSBgBjtPS1FOlLrgW+kELOskEgX/6YHS3QYAIWlKcFI2rLlVnEGLJte28/TncDw4dU9yD3203Ik/Llb8sBspqfiFK8lvvSAqwuN42HzPK46BYFBwetWz3y3iEkjwyLiJubHmdbxHPAOnD3GWaVxhTWZ0pypXGhnUnT19JnAQ6nRfkfqcAu8UXTppzmKc2U5r79ZOsDAU7xVTIeBbjwuZrbCCOt5IFp1OAB8TrRUM91I8ImNjbcbz92vgK2bfcqghLk5e8gaaZgNNYtHxwFzUHD6ZPD6YyJLaSfOTa1/2wB6goWO7VACv+W9zIt6n1+WAYKRLNPbuLTyk/I/v1wGcWqkoYQpIyhYsNwCSNPr1OmACLo3HKRT7aZz2JAvBvPlIEeQwG+lo6kcPV4DIkzcRA/X0+uAgtJQ6wtT9nQkxNjIFtue+/rgFpXEainLrYnLnlPVIAE9d/1i2AL8N4u4pIS5IbNlHYC5HLf464BxZcpX2BcTED8xbmdNLb4CPVVjCKdVO23lW2gpKwLE30+Px1jAVFxJx1D7y3Hc6FSEpm4M3PTlfABWakZlwLkKG/I6X/AM+mAFtsrc/3hAtrb72knSLbYCV7BR7kTvBMfXAfjbwGYDMBmAzAcpJkQYm2AP09P4G1XmU7mNRMC0Qd/wBzgPqR/CQ+hfsaE3Vnb9651HP71wH6I/4eWnKcUYWYzqSqwAlJQhOvOZ+zgPsV+EDrbFIlpsAF5KQrNBMphep6p28sB6opH3KhhtLuUpShJACQIsOWAH8SzlBzRlIMAJi3Mnr+sYBUepKZOVxsLzkmSVkiL6CSPhgE3tAtQUEA2tt9/d8AqqSFNyZmI+KZOAT+JPPpUopjLAGgPpfb54AP3netKUYLlokApsR/TobA6788AIqWa5UltQFj7iAkC3kDPKfO+AGVC6kI7ty5SmFHKJMdfMX63jXAK9Y25nbIGqiFW2gfnfT4RgNL7UBHcgySAZveRzBHP8sBOSapKC2A2UkRBaSbeZHX7OAhq4StQNShwNLMiBZMgk+6LCZN7T8MBtRQqSgvVL3eIQIKUqKSZsLjS5B8vLABnFUqXyEpWLx76jEevKCD/jATc+dKYjLHh8jpJvPx54DQqnUtSQ3aVHNN7HSPn+uA2O0LzeQtkAym6hImdSNI+9JwESupFqBFS6gj/kGQEdCI+o1OAEtNNM+BpRU3mm6iTJPiuZPKOXIYCRVIpvZVEg5iUx4zfxD78gT1wAlvM2QQRkFhI23BP5/YDe8/T5QSm8X01O/0i974CAjuHUvZUkKSBF4nXX0t58r4AOtlJS93oJhDmUglMeEkaa33nTAdeG0lM4ye/CiNPfUD5WOAhcSpO6JFFPdC4CiVkqjxHMZJnloBpgNdOluqZNHUqKSo94VJUUXbObVMEAkeR0NjGA3IpGye5NQe7FozGbaXBknz13wEutqXh3LLRTkQltv3UklKEhIkxMmNdTBN8AwUQp0U4U4FFxQBJCiRYHQTAnlvM4CC/VrS4Et2SVJEQDYkDXyv9nAGmXVezTaYOwtBwGhpdK+2tmpBUZVocpIJOpEfvy0wFXdpuDL75w0ySG5m5zbzqZ1taQN4wFerPs7uR/QGCBY6c/P9t8AruqYVUEtZgS4SCVE3KjrM68v8YBy4cpaWZfg+73fhFgJn4mNfpgC6ahtf8lQAbc8CwEhPhVYwoCUmNCLjbAbFU9MwP+HzjlmcUs/MnQWvrgN5ZcWx3wPiJVYWEBRA06ayPXAAamrpsq2awmySsQsoOdM5dxuemmA879veL1C3FsttuNsgmHFEkETGpmRb57YDz12zq61fcuJeUkISn/ZJbBiAJCYHKZ2tgIXB+2dS3SroX1tKCygAraQpUJBSfERM39dT0Awa2jVSVLSQnv6llaEKESFrTAI6g3ESPrgAVL7ZRLDhYLqdcwTyvMxP3PmBSlVW1tVVVBC22HEoAbMyAlCUqm0wYJ9cAx8I4D2erEK/1B1dMoEq71bi1IUsTCMhVlBVJIOwB8sBI4Yqj4VxwJ4Yg1iEkAEJkGDGt/lpz1wHqbsl2VqGlt8crKdsVRCFtq7sBKUqSCkZAmCQDE6yJwFtB18hCYbl9Mr/AJaTdPhTH9vUDUi8nAQKzhlWElaEt5CJWC2kyIMmSLGOXqMAl1rNLTd6y2lSXnRCiFGCTaw0E7RgFNrhBZecKVOSVZruLPvAHQk26aaYCOKJ0VijClEIUYTIIMp1jUDQiPOcATDdeU5UoXliwAJjbWPvTAHMzb9c22ll2UpT/WqZj0Jvte3zBxpTxFxQbDyWmm4AbUhMqBEz1uYvfmcAZ9pq6dIZCEkOCC4W0mPIkSD9+QDqh+pvcXB/pHPy+luuAS+MvlLbpeQtU7pUpI02AjfkBEfEKhrqg94+W0rHhOUrkyrMLX313FxpGADipp0Uq3H1D2kzl8RA0JnL06z6aYBKoFO1VQltuMmczlF7K1JABG23PScBenB2y5SIbczeABKQCRFgbERPP0vgCaX3uHvtONkd2hQUtKgFSkCLyOZGusW6g7UlexWsyEoLhAvlAv5D7nXACq+mXUqyPiUIMJCRkgC+qdvy5YCXREpYcpwpCUNthQzJBM5gNT0ncHlgDlKpoUCs7rcq6J0IMenw68gCF2g4dU05zUx8MSRcj4H8uttcAmvoeep5UE98lzKICQMkJJkRBMlV/SYwHHdVU07LQAbckPjLKiACrwkiUnMBJEct7g4cGp3jTuFwq8A8NyIAnW/Qeut5wE5Sm3qZbbgAWEKEiAom8SRBmw1wFSVfDnkV1Yp4qUypBDIk2XmSef8AbIuOXLAK3/EU7ypNiSBInU2meUx1OAIOOuoaKqnLMH3UhGg5pgb/AHOAAq4zTBSgFKsSPeO3/qH0wH49cBmAzAZgMwHdvKFpK/dBk9cA30VRTOpbQkqmUD3I3AMH6YD6YfwuNCnrKDuAcveNa2mSLfActRgP0V/gRUAU/D3XZslsWBJ90HT19cB9YPwerO8XSqCiGxObNqfAoaHry2wHr+grWEspkqPhSLJ6DrgN/EFtP0iO7IzFG/h8ydx974BIed7paUrlWYwkIBUZ5kbDW8YBT7RpUkpcKVZTEQCTv6fPAJz1Wyy3lXmJ/wCVObaOd78sAs1CkVDLhTmBKlABQgkQNJmPPfALK2qhqSMsyIGaRcgfPflgNqH3GUhTw8IE2Oa2un364Aa8UVS1raQo5lE3TGsnnvrHLpoAOraQiQtJBIITA+O33rrgB9OyQV95F5y3B8rX3A8sBrWisRqE6TZf7YCI644pGVTmVUmwNoIsT+n1wE2no31MKW44ks/1DMCSSYTCd4MenpgBjnCszhUkCCZmQD8Prraw0wGGnUglIAhJKRfYWwGtaahtTfdJklRmDyiPqcB3ql1mRPgyiRJF7c9NBt9cBBfo1vIK3XDl5zNug0H1F8AKLCG5bYKli91WGZW03Fv0wEGooq4oKh3WTMmR3on3htANtfyEjASHm81NkR/uwLGwnz++mAgvGkabbQ8V95kTnyozDMBBgjkdxa2kYCIotMZHEzkcKptBITBNpm0nz5jADK+pZcKUMZpWQCVIKYzEDXYEmdPjgNa0uUlOpxUQkT4VZud7a20wA6i4iHUlxwOdxnWmchKsyTB8NtZt9OQb3hSvKK6cuIsYJQU67X57z+2AgIpXA4VKdITMyCSfrP15eYGGGwLuXEQDrbY6zcXjngDtEppfed4TlSBlgTIvNrXAA5T88BvWrhvugr7xQIRKD7xsmTsM0TgOQ+2yxkXOaDOUSBPOMBFJb9mL6cwWpah1IBIFpnrvPLTACX236thwNpQVAgwtWUkC5sdLdPK98BVvE+EvOVSgpKQZ1CgRz/zyIvgExfCHe9WpkN/y1qzBSwm6VEWm5uDv8r4CfSvuFKm1ES3lECYEzuCJuDtgJiXHCoAESSAJJAnaSTYYAiwlxJl1xreYdB8vvT4YAtTPlAIWtJpwLZVBRk+9YdZ+RwFf9qDTqU640spyHvAVDKDlvGsXnrMW0nAUBx/jx4oXKWqbZRTtkpLiFBS8unu21tud4wHnziFah919l9RCEuuIbke8hKiEankB++wJXFDTUaO8SXO9VKmilBIMETJBi1uXrgDnZN0VSDUVzuRpkhwqOqUp8RJk2Aj03N7BcLlfwqk4aHmslQVJ8MAKVJHITE7+vLAB+FVhrFOq9mcQHSQnK2cljAhUepvY21wDlwnhVIiRxFlDzSjIbKh70mCZBuASNL3k4C1exfYylrOJoqKOiQGpmRBOukBPlHywHpyoYWzTNUyW0pKUoSUiNEwLmLRF9cBJcoylmneA/wBptQciCcxMgAbiPy54ANWcRqHUuNMpIJBTDgKANdza3056YBJrqZNQ7CbVJ0kQiZMSs2AnyjzwAap4fxalUpbzbZSYhSHAsRAiIF+RvrvbAB2F1zFWX1MqU2UlO5JKiDJEaCD8epgG6i4u0lP85tKCZsoafLf16dAMJaIrUvsNIKCAZkAidbQZsd7xgCLjFa+8ioOVCWxACFTIsZVyP7c8BtVxgtrQy62e7zBK3Cn3UxE3B+7YDs6/TOJzpPhEmSmL8+nrz8sBX3aziTTdMENJBIkSNDcnz3+74Cpamr71kKW2UhCytagm+XKoaRqSRvz1wFR8e4mpziMU6yGUkghXgJuRpz1vuY3wDZ2BoHaslawgwSRKhPOBPrpr1nAXjQ0i2yDCMiCUmFD+3Qc/rgDBapX1IbcSohRAUQknbbQmI+zgJFAy1T1ADeYIBsCIgTaxj71wDBWLpggEqEqF9rm2+k9YvpgFpwDK8SohK0FKO78SiZBuBMCBY87YAS73iKctocdC5kApIAi4uD5T6YDfRcQfrWymrQskAp0Kthf0wEM0qPaySmGS3FxlJVKo8MeX+cBP4dRMtuuOP5IJPdhJCiZ6De5/PTAMLTbFNTPKIUM/u5Re4JFttdPzwCDxpx+ja75uAh0EgBV4JMEjb4ycAoN1FRWEqdHgSSST8NDynrcYALxhDcZmx4kmSSImPL7+AwCvVcRTV06oJgg6257a+fTfmCE53XeKlZmTOh+eA/JjgMwGYDMBmAzAHeFmFIPIpPwIwH03/hh4ywKuhuP91qZN9U+UfD54D9En4A1SKxrh6EXGVEjmcgtHlBI15c8B9XPwzc9jQxtpz/t0HodPsh6v4HUmop072Fjr00A8vlgDFWw+WgQSARI66/pgFCpFRTq7yM8EkA7AXkev5zgFPi3FKmpCkFrQHbTKOvIDzGAQ3K5tu70W0G2m+nxGAFVVey8c7AAQBCo0zAkk/MSNPI4AIt8rWEnc/S/0+Gg1jAZV/wCx/wCk/wDbgOvDn2A2EqAzBIBm1/z9PXAQOJBmpVDYEoJUSLTI/wA/DAKz7vcupT/zpHS52J8xr88BLqNT5H6DAAqikdcT3yNBY8pHP4+vLTAS6Lvkt5FkwdQdARy8z9nUBNwEFfvq/wCpX1OAhVT7jBZLac2ZSgR5RH1+o3wGip4hUFCQWyAQBpsbGNPh8sBFXUnuDfa3zn5fnY64AQitbCFIVGfMq5sIm1vnz0wHRK3VrBJPdkG2x1j9v8YDdgIqaUVSlqI91ShqNjy6Df44CFUsaNRZvrz0+nTlIwAJ+mhUp97VPnbTy5WE/ABBcdU2vuH5UCYgzqdN9ee9o54DdTmmQ/7KACIC46rvI1HyO4GAypdaS+GEAAwTA6A66DbkPlgNeAnI9xP/AEp+gwBGi0d8vyOA0PHKtCv7b/AzgN6Vd91Jt+d4HP44CQ2gU0qdnuTcCLA6mOQ6ydfKQiI/mVRdb/2ShaCBYSoWEdOY3wC9xuhDMvCBmvpz+Wu0+m+Arys4W+ySoEw8S4LHRZKhtvO23pgIjPDHKbMpQnvYIJkHwzP/AHDAbVUxKSIAkG4Nx1wET2M//PPy/TAS22HWWCsKK273kXgmfgbeeAqTt1xtlmhqUFQQcwGbQ2Cra6ROA8tOcSYfVUHvz75vMxeDfl8+WArztilTfdvU1khKVKykCbXPWTrraddgSFcWZrQzTqgrSFJJPMx+h+9AauG0qk062r908goWBulQOYfCdN8BZnDkMM09MwikW97ohWYg33iNepOAfG3HmEtMtUCWmyBEoIIzXJM3AnrPngLP7PdjBxlDbjyygGFQCNTpE67ga32tOA9S9iOzKez9O2ttpLvhF4E2HM6dfLANApfa1LcOoUq0TAzGdNgbAfDAaMyGlw7BbR4SDp0j0v8ApgBvE6NjiLa/YkgKKCAUiDJ8/wDBEzJ1Cv62hcplFo2fuOoPMa6HX8sBpcNWilbZWjOoSCoi5kki/kQPpoMBE9lqS2FJpwbgKtaDJ8uk/ZDSeEsumahXdHpYz9+kT1wDPwgop2lNv+JUQkm9tj8B0wHV+tqKNSkJTKX/ABp1MAeGBHUee3kAapfqX0LBayhQPiG3lB0nAdBT1Ps91GI0nS3zOv0nAJHaCjeDQW5MHY62J6aHrzwClUqpmuHOEpGYgjroSdJ0PqfqHnTjiFvV7hZJAKzEeZ+/ToMBZ/ZOnqKAoQkqBVGh0kD9Z6X8sBc1A640gJcJlZzAmJ0j6gxzgaYBu4eyhTrTqxKUkKI6EGJ5G42gc8BLdpg8/LIgTaLTf89vyGAl1XDmRTNh1yHAnxDcGSRO+n5QBgOlBQUqQ4c4chBsb7g6R+mADcSVTsuZQkCSdef+eX54DUyy+y2T3IuJHhHKfTn6fEIyEOVAczoyqSooEcoBmN9SMBvoOFVSq6nUSQ0FkrG0ZFWI3vy+eAOVLcr7iJAmRv0/X5m2AVePcHWpgkjwJFgdhr6Xnl8pwFXuVTba3WE2U2CVRMxMRO1z9ZnALFfUS5BMAkA66G2x23NsAJq2eHUx7rPAOotvvtMdPpgIJ4Xw1ZzZhe9lCPpgPyBYDMBmAzAZgMwBvhAzupSSYJI10kxPpgPpt/CvR0HDqihS6UuHvG7rhZnMP7gdL/HAfow/h2TRVaKFCIaUcmXIMlsidCkDWCJ88B9UuwFLWtLpaZpsOtu27xYCiAEFXvKuJyxtrEzgPVfZ1KltIpqpPdCAM6AEmwiykwR6RgGOtf8AZEdw3K22QUJUSSSNiSbkzzJmOeARuJPuVEpGZBBJMHLNvMfn54BEr2nAtULWCeRIFvInUTI3+OASq+mJcykW5ag+cz+mmAX61gtvoy+FHdpJAlIKsypsOkcptyOAxlxCCMyUkwYKkpOx9fXUYCE4VPPFKZI5AmPv8tMAELrrdXUNhJhDi0iAdjttHrGAk8NfJfqQ4mQG0RmEmcxnW0m35WGA2VBYUoy02ozIltBv0tsbz5XwC5XU7zrveIKwkTYKIEWta0efoMBHKlAZQSANQCYJG8C04DfSE98kTaFW2907aYDbU2zxbxDS2Ag4DskpBlSQrlIBg9J088B3UpKwU92gkiACgEToNSd8AuV1GrvMtQoNJP8AZ4ZEXsmBadxPQbgPdpKBtYDaswyg5jJMnW5M/wCcBqWyhSClhas5IIEmCAZIiSLifjgIRerKaYbCwOYBtrEnbnbAEeGuFtK3HAMzsqIIsMxJIHS5HlfpgA/EKdx2pStClgFRJAUoWMWMQCNbYAbWpUymTYpFtZJmdfv5YCMiqStoqWwhSo98tpJF+ZBNvQ+eA15PaacrQhKXc6k50pSlUJMDxJAVAGkcoG2AhhgtWcEuA2Wq6wIiAo+KL88B2wBelZLaJWJzplMiYzAEa3Fo0iNsBvYaU33yiTlWU5fQKNhsNPlysBWgQhWYqQhcJURmSlWnmDgO76ikHKwhJ/5UJSfkNJicBEFG5VpLilFIJIyEmBlt7swPgMBHqeH+ztBanChOdIlCiCCSYNiMBLFHSOMDvFFwAXC/GD08UiPvfAKXFOBuuHOgKyC6QJACAfD8BsLW0jAK3EqZ1LaEoSSWwqSBppF/IE/c4ADTuOoKkKbJ1FxMa8/zHl0Do+4sAw0B5JA09OcfOMAA4vxd+h4ZVKgBIQsjaJudRA9PUYDyPxjtDWcSfq22wHjnUrKshSYTIPhVOn+MBSnGariSKhYRTtNgkzkQlPQe6AD1nrGATq/21laUVTji0OQohTilZQu8AEmAJAA2000CUxwajYZ/1GmyuqSAXUqSFHMRIsqR++xwEuj4nUVziEttFsNqEBICQYMXCYB6yDaMBbnDHH326VowhRKRIOU66yLk+uvXAXBwbsxV8Xq6OnS66pbBQpwBazmCoUARMEQoa6W21D1ZSdlXOFcIZfQiFIDbasoi6kE5oA1GWCcA8cIS5U8MKO9WhYkSFqB0sJBkeRN952CQkqQMoUqwgkKN453vPXADOIVJaCWgnMXQSLA6GN/ObQTzwAtiqdabW1CkKdSUIUk5SCZgyCCInn5YBZ4qpTZKlqUVj+oklQPUkztz0icAHpq1x1amyVKAkBRJM6kQSZt9Y2FwNcOpXHKp4h5RincUG1OHLIUi4STAN7am8DbARWU17lWttTCFIBIClISdTvIOlr4AvQcJS+lb63lApJOUqMWOwJ9MBjlQlRWhSAe5ORJKQZAvYnYb/UTGAC1tWGmnXEAnIkkAQJg8vpa5vgBfBeLqfU+HUnKBYKgga2APrGAUO1DlW8pxQJFNm8CgSAUjWwIGoN9D8sBXfFuJ0KeGmnbWDUZ/EDfwhKgTN/6iOdumApxlk+3uOL8SSowFX3m0jrgLf7N8TqDRoJpWlHNAUWkKVsAZiRb6eWAs6mW5WIYccbSgpRk8KUpm5OaABJvE7YBwomShCVEkgAAi2nOBPrgJNcytTzHckoJInISkHSRCY5726b4DbWLDcNOEqUgAKzXM2Opudd9t+YdEvISyMsA6EgAH1jWSdb/TAB6pxpZOZKVdSlJvHMz6SfgLkCHD1NmnUhbmZShAlRJv5jly568gGKo2GHyt15SZOYALVlgmNAeYi2gFtsBIQWfaWnqapcUptUpQHFZFEpIMpmFanUHTpgCftL5MlpBPPImfjE4ANxqoK6ZSVHKqDmAkXjSBbr6jAUlWcOefqVuNDKW1KW5tKdIMRNzIBn54BaVwmuNcapUlpMkoN0Wk+7cTY6DzOADV1amqCgqnbSRN+7QD5yBry/LTAAjnmyiBsJI+mA/IzgMwGYDMBmA2IQF5pMZUyOpnAH+BshT6cysoCheJB8QmfT4dcB9NP4b2mHaygWgZ4cb8I3uNYn4XwH6Lv4cX2RS0KPYktuDJlcDhJju0f05ANZ3wH1f/AA6cqC2wEOnOUgoMXSYBO95EjbAetOziW3KVIqUDPlEuTeSORnW30wBTijTTLOZCO8EGJsSIG5n8/wBQRKlQWlZLSUa3F5vpcD6n4YBQ4gkZ1iBqn7/fAK9XSJWsqzRqYyg9Tv15fWwLPEKdK3QJj+WBpNpVppGADL4dBK++PKMgi/hGitpvrOmA6+yClHfZy4YmCkJE68z98sANLjZdcdLIJcUVEZrCTMe7f4fDAaghClKKE5CQAYvP00P3zANXlxhSQBnzKAN41MDn8xcD0wBFplxdOR3cyNZkjyGX712wC+9SuNFRIJEkzHwjnb7iMBsp0IQO+DkrFgjLZU2N5tAM6XjbAcujvJ2kzz/TAQo/nJanUkZvht++Ah1Syh8MDn70wbkjT054DU8pTCQsLMwFA3GXrqZjABH3lVK871Qpd5jKB882A1hLK3AkNgpgeImT8I/Mz64DXUN5ZQz/AClxIcAlQi5GW0hQtObAaKZDrqghx5SpIElPltP589MBvdCwooQAAglMzGbLaY2mNJ+d8BylRAOZAkAwZmbXkR0GABcRQKgg+7AJgCZjYm2sa9cBop0tlHdlsBMa2OvQgctZEmLYDa0aSldLRcvAUUQB71xed9QTrgBtYO+qJbTa5gXGka/L0wHLVA65zEiRb5a/ppgDrtOS00FeDu0ISTEkwgCTYaxO97YDc02iobUhKgktwNvFmFt9fLAdadVVSvtpTTJdbK0haispASVAKMZToJMEiee+ALv1TanO79mTeL5uYkWy6/p1OA0PNwqUK7tJE5QLSQCTMjUnAbf9ORUsEqeKxmB7spEWuVTP9ME6fPAbAxTZO6aQFuaZZjpqAddfTATHWG+5CFNAEpAJtYxFhG3z2wCJX0LdKpxJHfKqZUgKASEZDBAuqTKhOhEcsAj1LCWHf5jCU5jYayTpEgdI9OYwAapq6ZIdzsgd3JN/7Rva1/P4HAee/wAQe1SnmeI0jIFO2hsBBCySSpMnwwkA3574Dxu1xWson6uoU8pZKloCQNc5N5zW0A09DGAr3jHaLjSqhZcYWhrN/uZlGxNjBTH/AN2s4DpwyoPFlRU1SlQYgtiBuBdfK2gwFicH4C0aSryVS1IK2syS2IkpVH9ZiNrfTAT6XhtJTNPFtQDwQooGUDMuDF8xgkx64AnwXh3F+IoFY2+acU7oSG0pKwoBQvJKYmeR21GA9f8A4U0tTw+raq6kmrcqUNAoWMmQJCUyFeOTABuBc764D2oKRl/gCnBlW4tbf8iB4QUruFanLAHuiZm24ILJqaJbjIaISSbybTbSOnPXATH01DSQsNhUgG6o112P78xgAqnw88hVQ2EFAIQkKzZgTJJkCL232wHSqcAcbUlhOVKgSc2wIM+7bntt6gpccSqoByjJI2v6Gw572ubYBdpH2GJp1CX0SCSMslRJHOYBEfTkEtPt7NQl/OadhRy94CVZiYISQcsAwSbnTANqK9tLIIgLi65uT5c99ScBAbQplct1q1IUZKcgAudJzkmx9MBsrE06mS6lwpUkQpIAOZW5JkGY15354BaZWy8+lLq4Rm8ST/VPOdJ1gD6A4CNWs0lCl1xlwErBtATBI5yZ15W88BXfEuNBTTlMtYUlGYAed4m8XM6c53wFK8VW2alxSSW5zQReb6RItad525gBlM2t1RyIzawo6n5H0vG/XAPXZd6tKE062UoTm98LJIvuMo5bnyvMhenCGJZTnWSpIAEpAtANr+em8YB3Yp0hgyqAUCVBIJAkX1+NxOA71S6enS2+FlxTVw2UhOaIOsq+MGOtsArV1cuuqu8DXdB4gwFZ8sQmLgTdMzAvbAaXX3GlinDeYJTmKsxEiwuADzG/lOAEV9V3CSpUgm45mfz2Fuu+Ag0NS+rK53hAv4dtzr6cvKMARqao1rfjHdqQAjMDMj3uQj3uvnfAb+G04QC4l050glJIkgzzKpIM2P74CS9xEU/+9UqAm8JB/wD1sAGdrhWqcBJS0SQh03Kx/cU2A3sFGIwC6tltxyoZZqSla0ZSsNgkDNYxmG8DXflgA1VwviNMwpptxT4UcxWUZfDefCFKixgydOs4BSr+GtrlKEd2D/UkTAkaaT9zgAp7PMm5rFAnWGkkfNwYD8emAzAZgMwGYDsgwtP/AFAfE4Bxo2FoS0ppC1FSkTlBOpA2v89J1jAfSX+GpoUVZQpWfGXGyEKsomRYA+m1/gMB+ij+HcurboFONLbJSjKFIUklORMESLi5AI5c5wH1k/DdzuvZlRJSnTckpiLeeA9acCT31MjvP5QKUlJXCJttmAmZPOMAYrg2W0MhaVlAymFAm28ffocArcVp0t0zZQJKlqFuUTcbft8Qr3iCFZ1nKYsdNhqcAt1LraScziBY6qG4HXAK1W42p2UrQRkAsoayeuAiK8Yyo8aiQQlPiJggmAJNgCcBEq1J7vu8yc+UjLImYiInAL+Rf9iv/af0wHdtC86TkVAN/CbedsB3rKdtaQpRBUm8SDJF4HWRob/DAcM1pDRCm1BUW8J6xFj9CfkcACr6wkKQtBTqRIgQY56evywEFltHdl3vUyIGXMLyYsJnfe/lgNsECSDHOLfHADA8yawQ62ciiFQtJykG4N7EcsBEqvHW50eJAKSVJukDMrUiwwGurIcbCEkKVlggGSJG4F/8HALxolJ1MecD64CdRtst2W4iZkEqSBrpPPl54DfVUynEksNqdsSC2Cu0X92drn44AVRIWX0thKisKumDm229MBNe4U+XHFqeS2FLUrKogFMmYM3ETEbYCG4x7KDnqG3M4IACk2I6A9eX54AS6kqUmEkjQwJ1OAjVBSxJJAA0BI+Hw08sAMboxW1KqhDyCcqUlAUDlCbXEyBBtOvwwHZToZfyphwpzCEmTPUX+m3LAF6asVb+Wr0Sbk8vKfLrfAS0vPVByqZcQmcoKkKAKQSAQSBaIIM6b4DW9QOp7tdO8kZpzgEHSIBg73j1OAn0rdYAJlaU3UQmQEj3pOmgMnkNNYDQ6+yKkAuoBkCMwmQPPASax5pLQIcRIiYUJsP31wGiir3kylCC4ClQypBVYjW0yBuZEb88AX4YyhqoNQ6sSoyW1ESPMG48iBtruDA+htSFOhSS2ZJVIyi/PQEaC4MxscAtVvDhVLaqkAuIZC7pGYHMQZlM/wBvl6m4I/GmGXlh5xIbTTfzlAwnMG/ErXoPsYCje1PaKkZbrV07WdKEqKlIOaBAJJyjr5bWwHhvtv2sbrK11VM8kpdcLakpWDBQShQNzeUwRE/MYCpe0DzzDCHKRbYdU4haipQyhIkqkyL6fDmMArcTrOI8Qoglr2ZRSPEtMKA5mQq33sZwBHhj9GWUITSOMvBCErWpBSlSwAlSpKRIKgSDJB5kage4fxCooHFMJlxFUoKGS4SU2AJE3ObQ6gdMAeeS4txCUqyPHxKbJhQF7xYgYC+Pw77OVNRwF9agS4pwKCcpkiUmQNSLel8B6i7DcNapmqUPqSlYESohMkGwubxEGJMgbjAXGrjr1ApDKQpbRtABICTHiMCLaevxA2yqj4i2FpW13pElGdJWLbiZmTHTbAL9e3U5SEupISVCxmwJABM/fqcAsNsOLdzuOpJQSPeHOTqYmdvPTASat8oQUBJUkjLmAkC0SSLRzuMAHdbbUAXlJSFaZiEyDyJIwArivDqRhhupbRLywSVJiJkgGdzYQZv88APDVS/Ro705WQ6iCQRBAXF53E6a35YAo1Ql1oJaV3hAgBJCjcaGJ89LaRrgJ3D+HFxtwLUAsBUpV71uhg88ALNOFPOsqcAhREFQF41vp9iNZBc4rQqpXA42o5QZUoSUpHMq09ZF76YARVBDrEd+iCP7huI0nAKtaxwunp1OOvNF0hRV/MRM6REnaPjM4CoOImnr6pxppGRDcuh1QhKoOXKFQASZJABm3wDXw8tU7hTKFbC4N9RptgGPgPCuJ8OV7VUO94wVZisDw5SZgmSNDFunLAXJwTiaKsI7uMqFhswbFUA7aaiR66RgLgoWkJow48IRkBOYZcw5AkXPL6WwEQ+yPvZO5UpBOsSk35hMGx58tRgFmtZpkcUUhpSEpbcjKFAlIgGDBtrJBA564AVxlw0tQh1tClpcAQSgEpFs18thcRr8LYADWpZrESt5tBIMJUpIOlhBIJM7X9TgINJ/JQlLv8tV7L8J32PORgO7q1JBCQTJBAE3EASANRaJHl5hJaqFpp1tpJDyhCG/6yZBhKZkiJmJ/PAdGqunBCa1pS1CxSQZEawIJ8xB1wEivZZVToeYSWWXEymbZU8iSBBEb3Ii2ADewM0aG63v21B5fdkhaSAAM1yDrby/ICSuJ0YayhbLispEJUFEGI0n4A6G2mAUX2aZVMvxtl4AkICk552GWZ9I1tfAVfUPvpecASqAojRX6YD8euAzAZgMwGYCbRMoeL2Y3Q2FI197MBoNcA19n3ltuFNTIQm6QZgREH5T6GTgPoh/DKuiramiqH6p3vUuNkZgZtE/0+W8n4YD9Cn8PVfVOr4cmnW46y3kbKlA6hAkCQCbEYD7BfhgkuopkrkLOSBrexPPr9OmA9mUVMfY6Xw2CU9dhtoOhj4YCa/QFOZwg3kxePjgFripPdBMQAT/ANuAr/iN1ODy+mAQ+IU0JNuc66nS9rHn05YBYVTAEyDM84+X+fPAd2UBhxLgBGWd+YI2vvgBPEGsii/sefI7nfT71wEFKgtKVjRQCvOb4CQz/X/04CDUmJPKT8M2AE+1f86fhgIVYg1Ce8BBtG0W+ms/dwiJYKGSomwUkRbdaZ/L70Cav/y48v1wAFilp0uOuqgFSyoz1M/PAcpW0r2lLZBKUiY65vhyPlgBiP8AdPl+QwHSp3+/7cBxSUzT7RmO8BV5kf0/ngIa+IVFFVBhAOUhQmDYEH4CPifjgJpU0y2KpsgPGD1k6k8/ueoQEqrn1qccCsjhKwYtCjIj0MfZwEn2JtSZcgEAETMdetuk4AfUezNBaUkZilQGt1QQkD1wAB2nW4CHtCJuba/f64DdTUiGmXVU13YMxfnPpO/6nABW2y2xUVDsB4OpTfWCqDYc585+YSaeqEDTz56W11FvhrgGRh8PBIBkhKQNeQG/3vOAKopD3a1aCAdtL8h89iMBlM8G0uIVEFKgZ0gggzbcTf44CIeGU7ii+AIFz8/rr+gwEJ2nRUVJZbAKQlM36RuZ1/bAb6Jn2WtDREfy3I/9sczv97kD9FRl92cp8tJPwnyvf1wDC8zTNsmilOZYBI3mx+vwtvfADG2Vd6ihpxIuFxoIICZGvPTT6gh9uaRjhTLqHyEl9pab295JSdfjaPTAeHPxA7X8O7ONVzOVLpfQtMCVTmBFgNbD99MB4c4sn/VKo1rA9naefcUlo+GCFqlUEn3lSqZ06YANx0HhrLb75LyF5WCgGQFOgwYG4jrr5YAHTsLqUGmYV3He3g21AER0H3pAG63hVRw1dNlc71GVsrCbgeETccz5nAPfD26KrZpFJbCHm3EBWxUSDciTf8vjgLh4J2X4ZX1NcapSUunh7ndf3BeRUFPWbxf5HAeg+wfAeHUtElg1DgMZd9xpGW5vM4CxHmGuFppe6WVNhZKVEG+ZRUZnkZFvKcAfe4iHENrnVISPWJ36WEmSdMBKpOJigPekxvfpB+B629ZwDRUutv02ZkypSASBBuoZidAd/rgEtC3WXHu8hOdcpncCb/SeeA298Xf5YUk5/DAsTPXbABeLO5ainY5qSI5GR6+pwEx5Azd0/ZtCU5J0ukH6k6W+mA4bKESju+9YgwACQFyMp56TgJnD6Jx9ZLSu5n0I+I1GmAaGqVhl1ZUQTkMm0nwmbfe2AravdoP9TeDr6kELsExfqbGT964CNVDhjy0tCocVnhOVRgHeD4ZjABOK8Ppm2FFgpNjpfyt922wFVceZbNOUCO9AIUORkxrpaOXnyCvKWmcaeeW82VtlBCbb5gRpBvBPSdZwG+nDXemaeBP9quZ+OANUddVrT/pboUBNgZEg2GvIR/jANfDU1VF3aWEkoDqS5AmFwOUXyx03wFwucbcd4bT0YVleebQ2kzEKidDYael9cAMS9X04u+eUSI5T0PnM7a4CSzTOqKq1zxLdlalSDJFgSfIfvfABOIcUW2vu0IQ4rMZSo2AjUSQNes+WuAFF6oek+ztc9BO5P9Uc/XfADG26quWFgEwRoLwNjt+R+eAM0tM4p1CHBcWHOPiOojynAE6rhi6dHtaQczQCxpvA05mZ1v0wAQ8Mqn1GoCVETMiZiQbf5/PAHW+His4eWVvBKkJKVJJuIFxGunWfPAQn+EIpuGtJJ74d+oFIvAyk5raTp+tsAOpEcNQHA4yAuFATOpSQPn6eZg4Ba4fw5xdW53wMXv6nXodYt054AZU8FpC+6fDdZPx9cB+LXAZgMwGYDMAX4O0l117MYytZhcgTmAvGtp1n88AyUzDzzgTIyhQiIBgEakAEjnO3M4D6Hfw1sIZqaInu3f5jchCEp3Eg5RfeJGA/RJ/DdUJDVAlLIZTmRIypJP8ALR4rzrpblgPr3+GSm5plgQoRBBMTlNokC3lqOeA9ocDcQ/Qtd5coSAmLaD/lgEjabcwMAYeaqnW5Ck5CmU+ETlIO8STNrn0GAUeK8NeLYM3KjNtQBb4/ntGArHilLVocJzAAquMoJgHytYH84wChxRRStSU2Bvz26+WAXVgA+Yn1k4DS6CUKA1t9RgAvFFA0pbHvREDWf1nTp5YAW02EUzFiFFCZnnF/ngO1M6kOLS4RBSANvPSPLAQOKLKY7qwVYnXXXWed7emAXwA26A8ZTeYtPkREfLAEHHaMAIbQoIKQSAoqOY+9ckkaC07TvgI7imVtFltKgVKSRJJ0UDqZ5fXngNjaEFIQ6JHQkR0kEfE4BUrWVt1LyUPJS0XFwk3ISDYSRJtFze8jAd00jNMyt5peZx5EOeIqEIEixNveMxgIlOkLK1G5CTG14t+l8BJfaplUzZSCXzHeEKPr4ZiLbDl1wENYbpnkqppT/LRmklQz3zWUTvHwjTAQ3mUVDoecIDgBAXMJEi8gWvtbUzgM9nTp36Y5Zj+mALoqgppthISShAQDkTBygCZi8xN7YDs3QPVGYKUIA0SI1nkLffIDAAOKcKbp3ELAVmSoEHOspkEEWkjUaRfQ2wAquDimSoxmg3CQBPKAAP2vzwAXh1TVMrXkV7xIIUhKgRP/ADAxudpwHSrbdqFFswAsyQAACQZGnPbAbqbhht+p669bjyvfXAH2WEMhOUEKCQD4iRIAkwSRgJxrahCQgEFB94BCLRYXIka7a4Ds2qlWCFoV45SSFKAvrvbpP6YCWhNOhstpz5DsVKJ+Mz+2A1ZKGnTmp0KFWZzLUtSgRMp8CiU6dLjAc0dK47UioqJUcqgIASBmGkCBHlgCYqHaNWZghJHNKVcv7gfjr1wBZimFctNQcxfKAZzECSAfdBy66WtYDAb6Rtrg71RXVpEkhSSTYBIM2EJ1In4yNw82/jP2z4dxNNT3Va2DTtOqDaISVFCSQkEXkkRzmOWA+cf4h8QbrCXlNLWEmQSpSt9wSQTOx64Dz1xbjigf5dGs92fCtBKEW5JSQmU7mLm5k3wC+viVZxcttPNlSUqS4GyhIAyaExy/XlcDieHvOd2+0ysPpiFJKgB5oHh+RBsL64B14XwircKPbCpchMBQ0zAGNOsW0j4hYHCuyjL1XTlSSghQKci1AHqQCAYsPPScB6L4J2AALXE5UXGkJUsd4vKpCRJBRZJm82NyNsBdXBaHh9HS51MpS9EySReNhISL7dZjmGni9SmobSFFORucgSAmNYnLE6/emAGs1LrraWkq92FJkCYFr7mx3P5jASXXKx5HdrcSU9EpB+Iv+eAIUHaV9ohpfup8B8KTIFov0Hn0wE+p4i3WrbUmEEAhVhckyNvszrgJlI2ELbfWQUIUlaoJBgX6ev0GAiV1KxW1aHWkqzoUClWZUSFTcaajQgg21vgJVU0XUIRVCVAAEp8BtoPDFgmP3wBSi9hpqeFNyDA8Syecm5J/bpgNTlZQNLltKkHUw4oc72V/nAanq1RbWsrhZBAMag6WG/P/ABgE1jhqH6l999GYqcnMSrcaDTlp/nAdK+hYDqVIahCfegnYX8UyPMXwCu/VAd+2QrKgHKDJOh+NhgK9qgxUPOKfQoyTEKUBIEWCSOV/zBwGj2VCciUUynW1qCMokm95za89/pgH/hH4fscQaS+hhTKlAEBS1HXlJI9BPrgJvEfw4NK97agw+BZUkptOqfd3vaSOowC05TV/DHw266gUyyHHElpElQ8EhRSVJGURAIEjzJA7T1nDn6qjWsk9ysGO8UmYSRsob/vrgJvEK2jTKgFZAT/WrQ9Z5b+V8BBPaQIYSw0pIbSMqQQFGDJuoyo3JuSbHAKfEKlL5zjvM5UbpUpN7/2kSDHxvgJPCqWsqjCXF5dIzKsDbWb+pvGsXwFgcF4G+ycneoymLFKSTa9yJB6ifrAHanhtHQvtFxlTy1N58yFqSAMxBBAIEyJ0PXbATVK4dU06qddMsBYyzncEQQRJBHK/+MACqHFU6ixThKW5gJKUqtGsqBPz89MAsGnqkVNStKlBDyypQElJmAYG28ZYwG555VExCiSHJT4znvrPiJgiNRppcYAGxRv1r4UjQqBgJEQDfQee+An8RoapipPsxSlJJzShKtTzIMWm/UYDT/4epXf5jiVFarqIdWkE72CgB6AYD8OmAzAZgMwG5Pd5RIVMX8M/ODgJLBcBUKbwqUAFFXhESDyE3+GAY+Frq0LAdUmCUyQomxI2gfCdfQ4D6Efw31lLw+voWszzq1OtwQiUzIEZptz0iTbAfoo/h5U8+OGOpCEpKWwAlV4yjURAN+tjtgPr9+F1HVOt060FAACScy4PuxYQbeUHAew+Bd43RJSr3oF0326fPrgHanecXTtNJIzJbCTmMCeXzkT10wATjK3W2xny3UqMqp/p8vvytgKr4t3ylLMJ8MlV9BBMaXtpb6YCs+IvIecKkSQQdumnzwActrVcCLRex3wHKWVT4gMsEG86gx88AuVlDUqeUrwlsE6r5m3hj116YCHAcJZTCVMqKFZ/CkkW8JvIO1h5RgA7zL630oaAzJUColUJiIsYuZFxbAaq5l1tslWXMEkgZpuJO48sAnNvOvPAPRE85keUet8AzIZYISBMnmB+uAkGnbZQX1e6mxgSfEcoEeZGAjqBd/2d7ifDaPvl5YBW4ow1mUCpYcCiFQmQFCyoM3Fhe0i8XwEenbytrSFlRWnKM1oN7m51PxjfAdWyKVYS9/WQkZbjxWvpAuJ6YDhLLzNQ4pxxosmcgS5mVfSRAg+R+AwEcNuKKycp8aoIP9M2nrzwEWuaUKdRUSBmRdF1e8IsCCb9cBBY4auo9x0iRPjUU/ngGFtlDDaEJMuNpSkkaFSRCiFTcEix9cBwaqubcbS1khZIVKo5RtcX9MBsq8ziAX/e6Gb2jlvr1vgF+tcZS0UGc0RZM35a6aanztgANHkCjIsVGDA57j754DtxBKm2i+2AQFAWsqVGLD9/3DRTVj2/hjZRiZ3A9efKcAcQ+hWVN8xCdrSQN/XXAHqKnZCHFVOigkt5RmNgrNMxGo8/TAaXkUwVDWbMSAmUAAEmBN7CbHl88Br9nquY/wDcP0wGnJ7O8HKiSFwBl8ckWuLeWvzGANslffI0SypKiJN5AESIsbxbAcvU7izCQD6+X6HAHKXvGGQpFilA1kRAj1jX9YOApv8AEztoeGMtNVL5Q26h8KKbqMFAkCRYZjedwN8B4b7erYqEu8SZrVHvQtTSVKgFZmEqGY5UkkTY2Ohi4edO1/EX6ThhXUoS6VoMdye9PloOsR9cB5xe7R8TU+aZNEn2YKKkqWIchRlUpKTFza8EQdMAw0fEadtkuopXTVBN0hmQEH3jM3vG2mAd+y3EXa1RWpgJbSfEHRlIjmCDGnkcBYLqu+7t6kSMiSlJHuqlMAwIuJmCbYC3+yfBXa00rjoCVqy93J2gTmta4AkC/wAsB6NoWhwtllqoUcq8qSEeOeY1Gv5RgNHEK9IswHAkTYpi07XOvU64AWt9TtOkAkr8Ug2PvHznyNt8BC796lSFKSsFSggKIt4p3BGw1E26RgNlRXvUrQeeWkIIkQskx5SPrgAz/GXWRnAQQRIymTe45eu04DRR9pXqiqQygqbUTHiOVO25nAWpQ1bqG201LrUOAAhDgUohUbWny88ATZebQ6FNkFMi51tqY32+mAmVajUIzNkSQIzW0MTAm1sBBbQ9BQ5JTBPhJVBB18h5kX9MBq9icqVQ0L/81r69deXw6BJq6N9CkDvacABII765iAZGXpcE7RgJjbbKWC2CguqAV4SCmQIubeeAGOMoaQv2gKMgghAzX+UffoCbV0dO0HnFtPQsHLDegEm4JA+W3rgEs8PYq3EtsoUlwL8QWnJvPM/0kGY3OAs/s/2ZaLbSC0yt0kTnIygG8g5TJFuVgYwFv8P4LTNBDC8jbpSIyEZLcjaInkOmA6u8GU+FF1ScgkWOwty/L0wFY9qOz1E5xKkaCXFNKpz3hQ3Pi71fUXAE/PlgFys7HUjaM3Ds/f5fAHEhtJVY3Im0E6jlbkCtxahWzTlhaVd/BHhEoB0Hitbnad8Ar0/DX0oSXo6gqki52IGvX64Am2xRos6laifCkIRmhQ59IBv8hqAYeGuN0mUpSrISIhN4Pr+fryB7o2c4C21KFrTaddL7dMAYSlPdkOwtQNgoiYgGBraZM7+eAF1SloStSWFhIF1pTIAnUG46R+eAF0tI9VqW8ICEmTnOU89N9Nj54DXU1fDGAUrUe8SSFZUA+Idcwkc9BvgFTiHEOH1BbZSpebvCU5kACYNic3SxgnS2AJ8IaUheRvIo5SbG0Rpb952wG5Ty6hJsCud+fn5nlpy2CL7PxD+nu8u380i3llwH4W8BmAzAZgJ7TzKW0BQBUBB2vgJbDja1QgAEQT5TgDlNrbXKnAe9v4YQhT1GX4U73jcE6kyLgnTr5+Uh+iL+G15xtmjSozLqSmbwC2i0jlBtoZjAfZb8J6oilavsmb6+EaDXzG14wHsPs0C/TonQi5+/8aaYBwTQvISpSZykWvoPlp964BT4kXcyw4SQJiTvgEXiYzF1I1UI+II/PAVs/wAPVRgqckgTIMbacvpp8gErcQ6oluyR4SOo1+uA64AbVf1/9QwCnxYqBT7PZZPjIGptNhr++A1uOJbpqY//ABVKIWdyAkEcibze/mNgFV75VkTIOYgEcyogHyF9/wAhgBFTRBl2wy36fl5QI1G4wE5gyUHqPpgJ1V/5Fz/qR/8A9E4CHS/0f9JwEPjFEA2HYutOa2t7+l5vgFHvi0ptO5UR9P11H74CY+yH0JVoSNflPL7tgNDdPTsj+c6SAYuZ0m33+khtUplRlgy3Av8A82/LAdFZI/mXTvprtr1wA5+Qf5Fr7beURb9b3wE5rN3Teb3sic3nGAxX+6z/ANR//VwEirE5BzUkfFUYALxGmEERfTUa/DSdvywC2lGRzL6/MfflgJ6sns57wApzb85t64AY5SF67IidOQ6jofTocBLZSUOISdUhCT5pyg/MYB4o2u8YH/KE/Ei30/LfAR3aYBYI/uBHx1/bT6YDvgI9YwFtsKI/+IR8+nLXp1jAE6mmV7O1ksbbzaRPW9sBKolIZEPATN5gzpafTACO1naJnhNNKYAUibdUzrp1/PAeJ/xt40vjHBVV7TqkewJdSqDY97Ch8O68ovfAePP/ABAnifDvZFvqUtSi2jxf1KASJPQ+R+eAr3tcriNOyyyhJem0EEjU+p8v0wCceE1jyRUO0wQtQEgJIMAQnXmPmeuA1op62nUoMU4UooUkgpJOXQmOQgc98A58GYdp+HreqW+6KpNhF41gW9NvPAW52H4Iqtq2mHPE24EuX/tUkKBudY/XyD0vwvhjVItCGkAey5UmANSJB0/5b8voDO9UhxbGYyG1JJBvZNrbRyOvXATmzTP2KQb2M2nz64DXU0/D2ApQVLoF0WsdhEchPz2wCxX8QW8g0/dgNpUFhURJQCB6X2m8+eAQuMKq6wBllagm4ET5X+/jgAzNS8IS8ScvhubWtpt0P5aBOFbRMONuKUELTpe9zJPW+4MxgDI46CkVDVQYYhzWQY21+9MAf4X2mW+R4je2voSOh+PKdgs3hlYahlon+oHXU+Ij5ch52vgGVKENN96vQgJM7k39Jj8/IJFBU03e3SLm2gj/ADufjgNfEVMlY/4JY6gEiZN9N9fXARE0ynih1ppTKUJyqB1VvInkLSDgBnFa5FKCkpBWBA3JjYjf94wAZdeuoYMsjT+3kL2/e4nAAWKPPVKfCcpWsHLERAA9NJ63vGAsfgjS1uoQnUDNY6AEC/xG+4wDE87Us16AlRGx12IsLz+sGOoHhUnuVc8vppy05QOceQBbcJeqP9sOEEiSJgXtM9dJ+ZOAiVNDUocQ+tuGESpdiISQRO41i/OfLAB1cNpa966ASo2nb1tf78wEcU7HEKdcbTCFGREaQBtI1mTbfAKjHAfZ3ahbwlCGiU5o94LT09LfHARqZ+nU+pqEwmYkXEcp0/L1wBxnj7NO0rSwP5dNAZv8cBopu13Ds6w+5DpX4EkjxJixEbzItO3UYA+e07K6ZaQ0ktKR4lAXA1BJ5zr8MAhcS7WN09PU9wcoAVoTMieXKI54Cmx2lq62rd/mKyrcJFybTG2tuWAJvuVQNG5mIJeMm5sEE/Tfy9Qb+Fdo00tSG3DJKco6EiOsGfLngGCnqTOttDf4D705cwJiotcmfM/ocB+FXAZgMwGYDMBuaJGcgkGBcGNxgGThBJWmSTIvJn64D3R/D804jiVBlUpI75uwJiyhoAR6azgP0a/w1USn6XhwKlZsyNVGSO7RB1n8hawk4D7Gfhg23S0bTbjh8Xd6m+qSADqJEjXTAe2uz/sYpKSFqEpRIBImwtbkdZn0wDe+vw+Baij+nxHSRH3rgF+pcDYUSgLKoFwFEaXuDgEDizKXnVkkIi9oTPLSNN8BX3FW1PuQCSCYIm0DeDr0t9bAAVTezVQUsDKWwSCNTKrkRE6A2J89MAIr/wCbUoLcpSJskkC4OoEAz16cicBGqmVBmQTO/Meemtus/AAtPNKRlUoTznX56733nAR+LOJVTUoSAClaySAAfdG4/XWcAvnxa35E3g7EeWA0FpSrqUSeZUT9RgJDCcqkj/mnAFg2HWchsCrXaxBwEymoGrXH67j6CwGAD8Tco0F1ta7oUpBBzQItABHn84wCW8qmW4O5yqIVe2gJtHrPL9QmtAFtUgHwHUcgI+GAFEA6gHzE4DQQEupCRlFrCw0OwtgJ3dhbBECZJ+HX98AuOsr74+JQAOkmPTmZ+d9MAw0o8IBAs2kXHQTrgCikIzM+FO/9I5J6YCFxARGUAEKRHnIjABqk1ZF0pOtyAed5jz2nnywA5upKXfZ3WUZiAZyI0PIwNMBofoSXe9SbTGSTlvocuki5sP2DczlZ2Eb6XM8zHy+GAi0jJW68rYuLUCZMSokc4tYbfDAMnC+/bL+SVA5BCjIHvWgyL9BH5gW/nOEJUhICvCTABANiQcs2HXAEksop2SrKlZA1KQT6yNRv0+QB3wqobz5QkZlAACB4TEiIieY3M9cBtpQtpAUqSn3RmJIBUCN9hz+yExVK0El11YSDJuYEeU/e+uAoD8Wu11A26ikpClawgNKsD4kpCTYjmDynbAeHPxJeqDw+pZcfWEV2ZQSHFBICJBGUGAP5msYDy+00jhAzJdK87mpUpUEkaSbGb8/PTAdKZl9VU5UvOOONuGUh1algSBpnJA30/wAAbqKaoPDgsEBGZZBB8UBShE6xyFraRgFeibZVUrC3HAcizOZUWIMTJF/j88A3cAqGWny2tKnkz7qwXEkHoqRoOV8B6L4Lw99pymeaSlsKQ2oZQEwlSAQPCBYC3pHLAWuiqcpWUBYCi4JUoa2gCTEnU6/pgGThVbTFHeOBslAzQoJMkbEGbE9L29QhVLweq+8aOVEzCLJvoITAtygzfrgN1XV0RUykkF/Rc84seR8Ma2wCjx92qaqEqCAGCIGVIAk3SbeR10na2AXe+bXdZyHfYz1+nywCbU8SW6tbeQJCVKAUEgEwoidpkaz8MAHecyrSpSs0yQCZgTpc210Hzk4CU1xVpKe7tCoTYQOVxGmlt8AwcG4g2H0gEajSBb1sL/vzwFn0HaHuHEtDRBAGwvcxHn06jmFl8N46mqCWlJBkSJve3Ow11GAb6WgYUkPLUlAVc3gAHy05mI+eAH1NSLyonLYXn6k7DXbWdsBFaqH3EOtMmcyrybgxEC+g/XABKyjq215nkAoJlRUkKMXm5k9OnLAd6ZKfAMqYkWgRoOmAg1ftDdStTTaQjMAPCkSIBJ05zN/0wDXwniCkJ/mJQk5YCkpAMkjUgcrfXAHw4Kg5hBOskX+Nz6W+mAJoeQKdbZAkgxMTMR19PynAKzNNWM1Lj7ZUWyvMcyiRMDYk7fPnfAFHHamsKWVmG1eFcWEbzAO43sMBxTcKSHwc24FjECdbH125jAFeIcPBYQjPcD+4ySdCfu06bYBG4xwZtqlDiyYUspsTJ8KidNRvGk9YwFcqp6Nl5YkAyoTorXnzn18sAncc9qoG1KZhdPcqVYmPM3201+GArRdfS1NSH6N1ag14HhmVAeBKjraMpSbaeeoNtF2iWWRSEHK4MpJvpffoPL4nAQa7+fmCdCTPIzz1HST0nAKLlCKZ5byTEqKiBYCI0A2+unLAQuJcTfWKVlBXCHiZClWBQdYIkSevrgGzhtIp9tp4qIUMqgSbkiCAdyZt+cYCwg+p1Hf1kM5blKYToCR7vzNzywEM9p+Ftkozk5TE3vHrgPxE4DMBmAzAZgOyVZZtMiPgZwDXwFHeqQZjaNR6/fxwHvv+HppbvG6JjIAA614gb+8NRETHM4D9GX8NdK+Dw/ICEIQiT1CAfIbRG+2A+sv4Zd5VVlMl2UJbWmUahYCSOYgE332wHuns6pot0jPcpAISM2a9oBtEX1tvgLFreH91TpeQSUlAWEgWEgGJE2try2wCa4+iVoyhavknaRa5+G+Ar/tAktrlKikEkkAbctdNLdMAivVTHejMTBPLy639LdcAN4stD7yA2SlsspBXqQZXOvK2nywAdbFE02pw1JU6mIQUJGpAIBzEiAZ0O/mQi1TzBZ94Cw0gfOY1t/gYBcdy1CFJAyBEgHUnqb28pOAX6tDakrS44UBkFaISDmKpBSZIAiJm5PkMAJozT1C3AtxTYbzR4QcxTeLka+uAlIKHLNwo3tAGnxwG12mS00moWopXny90AIgRBzTNySCMtom+A0LfXnZpmwP52Y58xBTlBUbbzEajn0wBRDVQ0jMFyQNCSB8d9R1EfEFziLSF94taRmUSVQZ8Rgm+9+npgFlDDQU6qchSARAnMcx1uOX6WwEmndCiUGySCCrcCACY+Y00jACqp0M1AZZh5JMZjKTHOBOA71DXchLqic8A5NoItfXnNuXPAamOILiO5BHi/qM3H/T1t+gwGpRKl58l/In5xywBNCVspQtSYC0pImRAMHfz+Go1gCSltltDiVEqQCSmIGlr6/08rfLAQHCapDh9xSEqUkC8lAzJF4iSIn1wAAv1jy8iwUDmCSRpuRfe3P4ANVRTmnd71au9cKU+8MtgOYJ2+zbAcJWpQ706CRk1Him8nl5XEaYDuKYVEeMoChJgTp5nAdOGZu+cbWgJShxaAqbkJUQFQYF4k3I20wDG2ju+9XTuEk5cybJj3o0M3k/vgMaVxB5UBHgmFLCySEzBVEbC8TywBhslCMij3giJNv1/bbAd0tsujuiruyDMATryFtfry3Dk0zSiKcOGZzlUCwRcyJ5eWArn8Qu0lHwmiLVLWd6+kEFtRy3k28JJn08sB447XdoKascL60hDl5UF5vEbEyqDrc/ZwHnnttNZSOK9ucczJcKAUAdxA91PiJIVInSMvXAeZqs1AdU0tanEIVOczMT72WSNvj6YBzo6hipoWmcqkLaAulIJUQc17iOv7SAgVfE6kVHsaQoMJCISSRqkEkiNzf6ROAZ6HhlC5TF91KWVBP8AuWMkiVJi0zHy5YBu4DQcCYYXVIfRUPp/+ApISDGniBUfly6YCxWOIVgUzkS4lGVEACyUlIACb6AWGki5GAfWeKoapIqS46tYBSVJEtgSCBfQyD0+eA0McWaJUUPPJmfCUgA8gTn01vePlgDlLxlsJghJ3kqNpi8fHf6jAG2qWnrUN1udSHJJhCEqBykpAJkcupnbTACuIFTr6kuKVkS2ohKk+EqBSAdTBido521BJ4pQA066hFQpsifAEggWvckRrHz3wAFFVw2pYVmUGnG0kHKkEqKBBuSIkib6HAI/Fa9KWnnKf+appeRKT4QoKkkyJO3LY7HAQmKeoepP9QJKS2kuKaB8JAEkE2VrO2k22wB7htQ626ycs5yLSQBJHqdZ20A3uFi0lQU1YStBtkOa+6Ek9P8AE4CzOCVKlVNMhDc5lBJUTECL6TJkSLjnbAPNXxSqcNRRtjIKdJhYWZUZIuIETl2PwN8B1qnqtsJCmUmUpk5zJnfQ3JwHRiqq6V1LrSUqESUFRAnYSEnb9fMJFfxapq0EuMpbCQJyqUqQPNI1/PADqOreccCEMpMEQcxvoOXL94wGviSeIKeWlKQlIIiFE2gGbp67W/MCHDaStylTq58MgdZGukW8owDZw5b4OQoSYFyVmbchli+AmIqFOKmAkBUQCSD9P8YAwlh+ooXVMwjKcpMTKikGTblrv+QLNOeIMP5VgKazHMokyBfaCDtvF8BMp69ftWTQE6zJ1jSNZiRO9sATr3HAAoLKs0WE2+s6C8euAjvte1Ujba0hQK4M/wBMg357RfnrgEfi/ZqiZl0OrKyCcvdpiY0nNpPrHXAUn2m4dxmC22CplUjJeCPONxqfngEJPZ+rpVFTVGhpCyXXYJ8TnulRBSP6QBc7DATkpaaQUqQUugQkBMXmTfXYmb+UYCM5WLb/APhJVrEqItzMD6frgBbyu9UXFkoDpkoEFKdiATEiL9ZjAbFcKaU0l9pYcWg5lIIAABAuCM0mSP10JAgriVNw+lQtxZbWCkBsAEFUgC87noMAWKuI8XVCRlSblGYxfUTGAmJ7KVJAKqRok3JKzf4pnAfidwGYDMBmAzAcgE6AmNYE4Bu7PKCMpJAIvB1+GA94fw7V7/8A4gollleUuticpy+8DaQBPrgP0cfw28dXTOULTrZSFoQoFQixQEiJPMbafHAfXT8KFNOuNulSQpSklCZEqJg23MAH06XwHtns3c0qhdKIzEaJuNeWAtJFV7Ql2nWAG2/AlarpUANQTaNRyPPfAIlZRlmseU3K0mdLgDMbzJ8uuARePpKnEkJJAMqjYWn5YCv+Ju0eeWW8/VBB3OpAPrI8gcBBUlupZzBPd5ZTBEQdZ0BjxCeevmCtVcOKXC4XAADMTzgDXnNvhgNFXw8inKlEhIEybA9RNtyflgAbWVCFpzCBYGbERYzgF6qqWEvKCiFpIAUAQYGYyTrA64COF0gSruGiorBSSIMSIkwOtz06YDrTNeykGQqNhe3oTgI/FqxxwoShJCRlkAHSbmIBOn764CG44pTlOW1pC0DWRIkKkHcTabb+mAKTVrZGR0KI2SST8ASd+W1+oD6tWVoBxQCwkZwTBzAAGxvqDzOATa1x0WYBWSTnCAVQLkExoDJvp+QSOGIdWlzOhYUUKgEHWDFvuYwHApSye8IJUNiLzvEGScBArX3X1XQoQAmIOgm8Rvz+mA30iGkola0oVoJIBv0P11PLATkttrulzN5QcBKeLr6G20tLIbCUZgkkQkQD66/cYDc3SqDS+7lxRT4kpupJyn3gJIk6eRwEVn+TnDvgMEQqxMggAeZsMAGqnnUOS0wsiRokmPO1/lMxgNhSuopw840tJkpOYH+mwNx99dcBoU2k0yggSvMnwiJibmNdPQDAZTEBSUkgKCSCCbzgI1A/nqHkKBR/NcAJET4yJ5XwDLTcNLgdUh9CCcpAUoAqN5yidpuOuAn01PVU2YKJIVmExEg+G195+mA2EFOojzt9cBLomad5eYvoC9CgrAIF4JGsEXvE3vgB3aF5vhdC/XMOIcUn+TCVAx3siYHkTHLfAeGe2PGF1PF3lVNYhtBWTlccCQLm1yN+fpgKE7R8bYl0oGdKXFpDiYIVCiJzaXjl0vuFY8a4gaphCEIUnOlYSP79JKecTzsSOeARWOCLfcX3yCyXCQHHU5EICgfEpRgAJmVK2F5wAutoeI8Ncy01ZTOonVtYUOUSFf4m2A0stVNS+lx8946SkKU2JBywANToNfLpgLSoOFIqaJmnqW3O6W42DCTOhEmLQAb2tfzwFncD/DbgzDrTyUvracAUsgSBM6mIBG/rJEiQPVfDOJUSVpUtphCSU06XDlUW02bgE3lMG3pgFCqq+0SM6Q0p1J/2sqVEKAtKYJnbARGX+0qGnXHaN1LKUKUtfdLACALqkjSN8BKpKzirgBRTVCwYMhtZGw5edgd8Az0PHe09On2dplaWU+6HELCvEZVy/qJt8cBoq+PcfSpaqltSkFCgEpCirvCQU2Guh+sHAKnE+0daihWhTTiXDMBSVA6QBBE64BBb7RtoX3ZSQVmVTbxGZEQfWZwE1VQyt1orT3TSkKUtS4CSoERcwNOhnbAdWOPhLr1CCn2ZaS33ureVRInNdIA58jgHChfoQqmUalkAFJUc6YTBF5naNTy15g8K4zw1C2/Z1NVJGWVsrSuSAJukGQIg3Mc7YCyuD8YplU9MtCQl5LqVK5hAQqSRYgAlNzP6hyxx15XFK8upUhhc5HFjKhclXuqIg7bnXfUA1+1PV60J79EQBZQIi17GLD0wB5FOaJgkqDxX4iU+IJMRBiYPS0YBdquIZngwfCFqKTO0nlaTI1wA4cX9gqPDCiDsZ0NvXTTAdavjrj7hd79DfeFJCSoBSYAG5HKwA3NsAe4fXVDzNn0pTlkHNbXSZE6zvGumAOcMVVOLht4OXtBzHc7K+HqTgGOnSqSIM5haCTgCVRUVdIz3TYUjvE5spSRmMZZHMWidjgASXaxRUXQrKdRBn54Ac06tqsCnMyETOZfhFja5sRH74BrYqmHiVOvNpQR4VFQykAWINgRNuWA6HiDKFupZcQ6kIMBBCouOU9B0wEJpj/UnCHVBAvAVbXTWD5TbXlJCaexzFU2Qt1rPqEkjMb2ga3jSPzgE/i/YF9tUJQoyiUoSgyoSqCkCSRMjzBHLAU12g4WjhynG36R1lYkJcWgoCTIuSRyB9DrewIdQhqCrMmBvIiD8fL8uQKvEVuJJ7lKlibFIJBHTWfjrgIjNZVIbyuOezBfhSXjkDh1KEZinMYExNgCdNAYWqKirKNCXXG3n0lKu7SoKUYVPu3PLntsZwDWqsLRCWVpplHZRyx6W0+7jAbhVcZIBFakg6Gdf/uwH4nMBmAzAZgMwG1rRfkPqMAycHstJ6HAe7P4eakf6pw+DH85v4lQ6WHL98B+jj+HFpqqRwtbkZgltMk7BIOuup1uJvgPsr+FFJTIFIqE2ymbCPAR+Z9dLYD252VbpfZ0QREAW108tZiLxflgHpFODnKQSm8H6R09DrGAXa5ru1OHnI+c/L0/QK04wJKgdCQD6jAIVfT01Okm0RzF95+464BdVUt5T3ZGUE89YBM+cgenpgBpeS46lJGZJMlMEkgSb8yIzfrgJNZWtKpywWdoFjrHLr13n1BOdpgQ5lSUglXhjTpsfXbngEuqpT3zsibQYjmbjpzHTAbOH00ZhEWNtT+w+G1+QTPZf+RXxwGioQhpHiZKiATJBPkOpvpO+AX2qpp+tRTIaKFKz+KCPdQVfAwfU6aYAyD3PSP8AO1tLXtGABcRVnLitMyifiBgFQud2XDIEjfoVff7WIT+G1AUopJHitI62npAMjQW64AnUUTUf+YTvfMNfrHP54AO5SpCiEkuAAeIER5W5YDX7KTolQ8+m3rgOwV3PSPva2lhNtsAZ4dUd5IiQba/L03wBBP8AwxcsB3sDe4TPL/qjrGtzgBlUyXQpSQZCVEQdwCbb/LyjAQqKmWsjvtjcnT1np/jAd+IqQwSw3BTlBtzUL8uU/rFgh09MVNlXn0i1452+PTAaWqUh7Xy66Xj7JOA7CkaStSm4zZlTp72YyIiddCeeAmMCqbeaBByqJ2kGIET0wD4yhpdOC4BnIsN5IEc9Tc/HXAC6ilMEx8x6EdOY6a4CE1UUXC01VRVEJytyJ2MWM29NMB5l/ET8RFqp6tihclv2poEJM2ClCZ+fT6B5j7ScVp69JWSnvj70X8W/Wb+fKdgqrtAGhw5ZbPjJkxuTrNr/AH6gu8DpWqmmdeqwP5CkBvNGiwoqiTsUifTbANdHw7htahSQU2SREg6g6jysdPPXAbFdi+HVEDKk9LfY6fLATOGdkaCmqUUzNH7S8VCQlBUoZ4KbJ8xOAvqh/ATiXFeFNcUp21MZnGwKcjKqFSScpEwIjT9wYaj8KeN8JokAqWISB8vTb464CrH2S064ipbedcadWiHUqyyglJiQBlkGPrgItS0/XOMl5hDCGQUthAssKIMmCdCAAflgD9FwjvkBtYCkuQkgmQQbEKm0Gb6j5HAHT2eNKwSwwzIBiMthe/vTvN8AmcYpXaVtTqkBLhmQnSRYRfSB+2sgltJqluqefQVM3FxbMT4T8AbbTrgAHHw3kP8Aw/O+UzHO2AX3eH8PqkJWii7pSQCVFMGYubjn+euAC1PB1VlQ0lt2GG0qS6AoalQI25bbYAVxLs241UNGne8GcFwg2Cd5jz9LzzwBuk4I93P+/HhIuUi0aeu2uA703D6xh05HjlSoRcWvffqdNdOWAeKAcQchtFUWylObMVAAwYj1JmOgsIwDIxU1lMAHFl+NSLzfeJP31wDajtQuiSFdyr3UnQ6ix2Gnr6YCc32/D7SwolEHLBkXgG066a20wCxXdrAHC9nEIlRIPLTyG+AX19sU1D3vTeZ6k2G2h32nbAMFFxqmqsiVKSVDXbcn5/A77YBsRx9hhpplCvEVgEA7R9m/6DAOfBuMpp0pdmJvvESDaefr6bg1ucbaC09yoSoA2O58r3P6nXAEnuIKqaX2l54ILUNpBUBIgKkTfUx/k4DRQ1DdS044KgKKATGYGdtNtdfzjAbVU3tFh5bXJ/Mc8APWl1l1TJ9xCsonlr8ZJPLAGuGt05W6Tlnuh8M6Z2/xgGCgRTBZkjp5+Qm/LATGKr+enz03100309LYBw76mLaVvNhagjKFQdLnYaAmbcxgKx7V9maPjaXslOAVJgKg2Mg2nngPOfaDs7T0Lq6eAIkRpfTlv1J64Cru0PDjTtEsiImANo5R6TGthGARaMVL9U23UtqWhtWZAKSYUTE9LWPSZvgH3h7jTFYgdwRYSYOwGvL8/TANRp6WpPfSLE8j1/ffAdxVUyPBI8NveOA/EtgMwGYDMBmA3sAZlFUlIAKgNxPx+BGAYKKqp1qSimbLbkiSSpUiQDYlQE+V/Wwe2/wEQtniVAUSCHWzMAn3gZE8/Kd8B+jH+GNyocZ4cVqJIUgAwmw7tOwEHz6jzwH2m/CQLWqiQskpVAUNLd2rcRHO2t7xMh7a7NtoQwjKCLJHvHlPPr9MBafCFNFGV8ynKMoJI0ncET8TywC12jGU5qfwpKlA7/09R012wFYVIbdU6HxmICiBpcDpH054Cr+LpClFBnLewJGgB54AEKdpDSsoImVHxKN55kzsPhaMBBTlYqEuJEFINz4veSQbGQbGNPWb4Dap9ClZlXP/AEAfKI+74AHWOHvFlJgKWo6AeW1vLS5wCrWoSAtQHiOp9JsNBrtgBtE+4la4VYTsNB6X+uAKMvhfvGfS/laNp+GuuA2VriE06ggJBvqJueRN/nbTfAK1Iwk1iHikZhn8QEe8g7C2/S9+WAl1V83RQA2t6fngF2oQ+pS8xluTlkbTa8SYH74BZ4vkpwwEC7i1pXckEAJMdLk6aanAbaBkrRmQcpI0n89ZJ9B01wExVItfvKVrNlqH/wCtgNlM13S+5JJSLwSSZVfUkn54CVCU1KUESgoUSCTqASL64DSWad10haQUzspQn1BHx5xgCbDVJTmWkFJjmpX/AHEz8PTASVFD4vJKJI/p1HSJ0vgBrzi0WQQJSf6QTOm4+WA0tPO//EII8gP+0TPy6YCLUIbdfuCQUp3Ple+owExDSu4KGPCqZmM1hrrI+4wA5qnrC8YXJB/tTN/MfDXAaWw408tSicwcXOkE5jNvpAsPkBymrG1rQ27BWow2qAMse9IEWNtQY2wDC441TIQXTmWqMgBIhRPhMAgHxQYMz1FsBEqKpSWy44oBOWbhIte/TrGAo38Qe1dMEVNEy4A53ac0K1lFt7azgPIXFq5aVPhx0KZWuVJMEkyYIURPWxi3LQKq4q+hp1ToUUgyZKregJtuI+eATamq9tPct1AyFRzJgG8mbkT57DAH+G8Jp3WhSqfEujwgKKehkpAM33mNOWAJcJ4Crh9YtLj+dkeLIFEGBNs0BV/PU7HUHWgpm3nsrbasuYCMyifqdfqcB6E/CnsO3Wccaq3GACopu4CsQiEyErzJ22B3jngPcDFHQ0Hd0yg2SluyE+FIIAghKYE7TE89cBD4jwNjiycpQkoIMDTyEj9zqMBQvbD8KGq5p5bKGkOArKVIAQoEExJSBJ+Mk3JwHl3tJ2D7WcEeS41Uqcpkd4Sjum1ZQlQgZlIzadf3ABScV4kiWXCtKk2UotpERuCE2PUX33jAM9NWreYKTVqC4MSeX2fW98BzV8MD9HTuVC+9C1LzGSCQFqiYg6W2uNsAscVbZZQmkowlFwu4CyQkXuqTv1vGmAS66kdfBS5kUNvCkW5mB97jXAa+7plMKbWymwykAZSYEHxCPrpbzAG3QcObZrC2gtLUsKlTjhkwbjMokREGIk7bYBX/ANMqXakJRUktFZCkeEkpm4kgkHqCCPngGGm4K/GWVZdIk8tOfz5YDUvh1Q084gBUJ87SEqOpnU/XaMALcXX078BxYSDAAEfEx8piMA38J4h3aUh+VKAvmA+XzkfpGAe200dY3/McbVaI8KQNIFo6XHLngBb/AAWiLD7qE5ihVilxQAtymDrvPLQRgK4rUZ1uUiAqXSpAMmxnz+umA0o4O3SoLq0ErAN86ibaWmL/ALYCRTPJp1BxIUlSz4jmV5bmNAAQAOfmDS3V0imm3VEpdzgBRWoiQkmAJy9RacA20PFFd3DtSO7EQmEjyukfP7IFuHcaqnHsymcyUmJzDSZ56Ea+umAfBXJ4kyW3E90lKCFISsiTE5pSrYW1FhgIHBnl0TzykrUpholSkZirMmdJUZ1g68xgGBztapiS03lg65UmfjPTpHKcBupOI1fEVd+pwBDoJCMiBlAkahMzIJ1wE0Lep3CpCyMyY5yJBiPPp5WsALUtU8iSFxYHQfSPpfAT6LiIWsKVJM2sB4hpoLj7FowDIvjndJShShBTIkJ57W5j54AtTcTpXaR2UpzFFjERcb7Wn58jgKD7bU1K7VrcSiV5jcFQ384+A01wFIceZfQlSiR3IJyjKkmOUxm56nrgE5qspWFZkMBToJkmSR6SQLyI0+eAkji6VOJV3ACyQnNliAYHIDl+uAdOH09OllSFvjMRuojY+XSLdfINS+E06lEh2xO6l/rgPxO4DMBmAzAZgNrK0oUc4JSoQqNY1tp9RgGKiRR+BVNnDhUjMXEhMCRMEKUfl9MB70/AZpKuIUCgQR3re99ReB5i5jlzwH6Kf4XktqY4fGy0A2Av3aTb9v3Ifaf8J2xNHlgm0AR/YfyJj88B7U7O0j3sqF5RlASdbxl8sA5LU5T07SxbMkaG8affTAQOIKS7SBSjeTY2JVHLWcBU1eT3zoTKR4ic1gbGec2gfvgK14s8gOGyt7QOUc9t8AEVUIy93C8xFvDa5PXaL8sBCqWlhtbwKYATuc1yBpHXnseWAF94v+44CFWOJbSFLm5JsJJsD+eAX3le0tuFpKiECVSNojYnAAGHw244hSHQrxCcoyyQYMlWnpgJlMF28SdhdW5jW33z0wHNc4UJyqJPhtlvrJ6eu/zwGildaSjMQuRpbmQDaev5azgNlQhS0KWBYkESbxgIdUplFOgkHMUCYGhgSZn8oJ9cAm1jbT4BWCchUpFtDudR0jXTTACVvPMEJZMCRuRYnfz+eu8EJLbla6YSoeqiP/1TgJzDq2HAKkyuAZR4hlPu3MXwEl91JV3wkJCct7KBNhad554DSyy+tfeAAIP9RUQPhB05YAmht5VkuJtzV+3TATmWHmkOLcUlQKbZVSd5GgwA9X8xxKU7az57enlgNVUnu5ygnytF/vqdMBDZQtZ7wgwSbmZMEdMASbd7pMQQokgSLeKwk/ZwEg0lYwn2pZaLZBUAlZUoAf8ALkA9CfhgA1SQVSkFS1nN4RIJN7wbRN9Z+eAjmkqG1IeJQVat5VFREQTm8Nrxz9IjAE0u1D2UVCknJGWCTpBFiBvy05HAau0tW3R8EedU6lJS2o2Piiesc8B4S7U9oPaOK1jxdUUZUJ6ylJBkT00nbbXAUXxjtD7TxD2NtTqZJUSsBKIRc+LMqCQbWE3vzBQ7Q8QbdQKVpz/iCI8R8Ez/AHXMbmE8tsBE4Z2dqEtl1WaVJzEmQklUKlJ5GbGB9BgDHCaSpQ++StRU0pIbyqJAnNm8rgc9zOAdOENLbeWviToBWClpKVZiVGcog5RcwP1wFy9h6GjrKxDfcurJUIPdiNhc5ibCTpbTAe3uyPC+EcI4fT+F1utBUVQ0kIyqWooObOCfCRNraX3BwWhNSrvWnCXgDGawyb3E3kCOdzOA4br6llWVCgCLakjTyH0wEWvcV3SzJKlAqIiRKvEd7CfntgK+c4UeLOOUj7aFB4wkrPhSDIMkgxe49emASePfhJT0oWoN06i8CP5asxBVaxyC9+dsBS3F+xbnDakpQChIPM2+k4BI4y5xSnfTRMIWplgJJUQcpCwFkAgHQkzpH1BOrqp0VBdX4O7ZUVFZIH9MgaySRbp1wC+3xI12fuHB4CQcxi24kSI/fngGGnRROt5RmzQAZA96Lmc1xPlYSdsADr6CkSlzOpYUSSMgERf3rpvp88AApGWW6hGRzRwEAmJ6a9I31wDhRqU4sIBRJ5qgTzmPj62wE56kS2sreTmKgJKBmBMDQmJ+UXF8BBPCWn1qdU0S2QYEAqBJEGJjQG868zoA2o4XkV/KbWB1TH0Mn1v88BooppFd2+6qVEAZCSLnfMUm14/aMAYq6n2VruUO+GoT3lzpHhg8tBYeZN7gt5adBU+tSStMqSAZg+evnAPpgC7S6V9n+aepgSfLbXAD6uipEsIcQU5VSUgEZgZIM/50jfARHKRt5piCtKUvJUYBmAlQ0m+u5k9MA1NUdI9SoQytxLgFysZRpsQon43wDLwahZTTLUqqckA2A6f9eljsN8BEa4i9S1TjTTrriVqMlQIynSPeNrT026gboK96mDzj5CkuCQEnMSCQRYhPnBPxGoThVKq/9lKROmeE3PkDrGn6YA9wj2sEtpLY7uxGcgXkwJTy8usycAURxBSalxqozEhMgi4soDci3XAH6etpykmVRlAuIP1wBDhNVw18yhyL/wBSYvOup3v0wBLiAp3nmkMLCh3YBmfezKnQzoeV/ngNynG6GgeU4VZsiSMozCSpIEzHy0+gVb2iLhWHVEZXPduZgib2AFvn8MBVvaBDjrTiEKaARPvKI2nZPwuJ9BIVgz3TFQ6FArWRBIEpAzDc/pzwE5VQw2RnSkXEwBImOgv6/PAThWU6n0htVRlm8ogRP/1ORucA3NqoihJNQqSBNwL/APuwH4lsBmAzAZgMwGxpvvCRewm3n96YAiw6WFJi0FPTQibflgPeH8OtaX66hBNy63HMXHla+v7YD9Gf8Mzhaa4cBoVIVM3nIgT8Rf4RfAfan8Hake08Oze7N5v/APCV1jX8tcB9AOz9TT+wJED3QPsehE+uAMGKoEJAhI8IGsAa/CfpvgFriIWpQbT7rKsy4ECDb5n5DAV1xxaKlwopwAtMBUbxre3l564CueMUwC9PyNjv9Nr/ABAL71MEkKAuE8r2ny3/ACOAGVTsNLbG+UG//MD8fs4ATgB3E/8AbR5H/tRgALDjqErS0nMV2I8oj63wATiaqthQIRlC1AGxtmMX/K37hlPTP2uYnrvv8JwBF6lPdfzJKr3joNPWbf4wEfuUop1KGykDTmtI+f3FsBIX/wCXHl+uAFpR7ShxP9nhHpI1OnpgFRKc9TVNf/KCSN4kqGhMbfXzwEdylSXUDmtAHqoD4R53EXgYAs5RppxITBHQ7/flgIoaDjhPKBpOmv1geeAnnh5qWi2gCZCtNmznN99DPTluENdW3/5Bv/dEpJ6/L689MB3YpaiYk2id5I1HrbAGkNONsu5zMpGXpANvv64AUj/dPkfoMBMbYD9iJEcuf+f0wGxXdUh7kgAjxR/1X3wGl15txGVNjIIiNjPLAdFVxdQGMxtzjQXj7iIwA2mUmldX7RcLWooB2BMpI12Pw3wBFNOpzvHj7ioKBE2uTG3pr5YAJW1Ps4Wf7EKOse6CZj/Mm2A87fiJ2xq3GnKFpxYCwUwFEczHXAeSuPu1dK68t1R8QCpM/wBV412Jt5YCvKh+ndUHnDlVnSMwNxJv8fngBFQzRv8AEGjnmY31nl5Dl64Bx9u4k2lDDjOVgIShtQSbthICVEzukJJ19ZwBai4dVlxFVSJlokGpsTCj7s3gSM+AtThPZJjjNP7ZOVylT35FhJbBURreYjkb64D1b+FfY6jZpkV7raSQAZgSIje4Okac+uAvJdAKsCqphkaMIEC38sZFXHVOg3m2A4p23aZwlZMZFJg6HSJ+/hgIC6j+eZmSba/Y336dcBy7xZhwFCiCQMvw6a2j72DmmWy4lam47wEZYgnQ6Hz1+fLASQrKCqruEiRmvYC4v6dIPlgE/tDwKi4iyp5pAkzcAC+vIHl+t8BRvGuzpSp9KGQpQHvFMmyR/j89SQoHj/Zmqqqh9pYLTWVSgUggkg21N5BJ6W1wCrTdmKbhdK644uTfWJ01P5fTAbqDhzygopmCSQehuLzv0t9AHWuoVoZdSu6l3Sd4vv5xy5YBJY4PVKr2VpUcodSSL3AOn38MAxN0tRT1AudZkb/cR5fDASK3iVYxCAkKSmBMEk7/AFPT1wErhvFqq6nGwU5CIgzNtid7266xgNtRxdyT/L87XPIenlpffAagnhjqe+Uq6QVGSLmJPneQeWA6M1dFU58jBfDSskifDaYsk66/c4Dl9FI8y40aRTYWkpK7+Ec7oAt5jAb6XhFF3PvgeHcj7/Ox8sBFT2feffXkJNOknJrEQNNf6ptfy1wGVDLfDwG3BvliwuBPyFuWuA5abW/4mjAP0OlvS3+cAy8PpHwO7kgEaaa769ddPjgO/EqRHDEBTgPeOp71J/5Zy8r6enxwGrhrLlY2p0T3abkX0sDM+f3uBlr+REWg72m1vv4RgGDh9RkKVkn+Zc+Zt+Qsf2INdJwk8QWpxOuTMbDSQPnblgNzvCHmiQJiLgW/zNzgJXC222Ek+wqEbwRfn7tvz9DgJSqrNVoytFqExlMybquNI/UETgJdU4XWi3fxwBvoQbCbzHkBgELtkfZ22YtblB2sY/ITtOApTtGqoDZdQogO+tjb19MBXlaTwyn9teJ/4glpJPNIzTvsDrbngF2hrHeKPqShRKUqNtYE3nn9dcA+077KU90ofzVQAYuOkeYF8B3PCOJOErQpWVRlN1aek4D8ZuAzAZgMwGYDY3kk5yQI2m99LYBm4eKIpTNyCIkE3+GpMD1wHtn+H+qKeJ8PytAS63ogAG6eQnyv8cB+jz+F4GoTwxZTEZEwQIjIk9J1t+mgfav8KacoqOHqgCFJ0iCO7UJ5T9b64D3ZwgAU9KAAAQmYAE4A+665TOvEJhBWY8MCDsI6co088AvVCHHluLKSlJFjz9B5kxrHPAJfEVIacXICZtIA2F9P12wCFxl1lCFFvKtQmJvefKR+emATHK1TtOtgohRUo5iINwL+Vraa4BdUyhgKUtUmSQlRk3IEwd/n0wECpbKAXhZJI5xfXe8fXAAK5ZWG1TIVJ6X6YDmAGUkAA3uBB054APUnxBSvFlMwb6EnfywA92rddd71CSEDYWEdf31+eAkmoVUALMiBlIvEi8x6/LAaXSe7UJta3/qGA3UxJygmRlNjfAaKgBJOUZZWqYtN94wC6+3mWCkAKKlZiBBItE8wOunSScAOrGloW0pM2WlVpvCgb6XEcttMBuW8updAWSkE3uY1jnp19cBKcyMgNJIJyhexIzdddvsah1pUrFQFhSgnI5PiVF0EeWu36YDshKfaScomdYE7b64AkWVElQm5JtO58sBIZ/koczkkKAgKuBEzE+Y0HmcBzSuNKUUgJJV4bpGpgCbE+XXlbAaKdBZ4g7JsP6dhfkbW3nlgItdUJNSswDYC8fmRblAiMAMqXz3f8sDMVJFheJvoSYwGpx1wM5g3eNQm/wApP5x6wDLTNpfZYltJX3TZMpBN0Dcgk/D88BuqKdbKUsZYFQCJ/tywLEXHva79NcBR3bx5fAg/kWpZcQ4ACsmMyVAbxv6aa4Dxzx3ivEXqx94pKkjMb3A5RJjpItv5BW1TXr4ihxFSMpClplWvhUQIOlvvqFa8XKi57FTjN40rJTGiDMSOY/fTAS6dLrTKSpvxRqUSrUaTf/PlgHEO95wn2c/7qwkgkyoAwQAfeH3pgHfsmwA1S0y5KyLJJJze7qN7mROxwHp78P8AsVxniFSC02kUiylLvhSAGlSFf/bOo9IwHrns/wBnm+C0YZGWcsQQDPUAD5QPhgCriQhspACRmNgIFyToI11wA0vdw4peULlKkQRMZibxe4jAJfEWSp9TylFCSZsSkWPSIG3LAKla53SxJIk2MkdJ03nASafiie7DYXBPImSQP3/SNwaqCvQywoO+LMkjxeKP/dPywAnioU+hTrailME+EkCPIW+QmPgCJxDh4qWFKzEKIIMEjS3ntry1wFXV3Z5HePreUcndL1JN5BGsm1+nykE9PAaFTD4Uc1z7xJjWLGd516dCQFP0gQpKUtpCRAGUQMoEbC/WcBvcp0Cm8baCZGqEkxB5jfAAww2pLyUtoBUkgEJSCJJ0MWwGwcM/lSUAqE3KbxHUfX4m2A38P4C2uXXEIOebKSk3FpAUOnn0jAR3+yKzVqfbBy5VSlIGXUHQCIkb6yedw3tcICiWu7QSLXQkkxYgSOfX9wg13AC7CkNpCQbgISBA5wB8z88AHf4W+0lKadpKEhJCoSkEkHUwAJj1674AWmgrPaWu9s0FQudMt+Xp5TgDfC3PYXXGHUgtvSEqUkEQqbgkW1HL5DAc0zJpOJ1S8yi0peZIk5AFNp0GgkzaL764DbX0yOJLSkBPhOckJGgBGscjJn54Do1w5tgAZkzPMbbfem0YA7TMs92TnEjcEA2Gxmf364DomhRVFS1r7xKFZRmOaBAVAzW3mBabwZwBFhunpAFnKEpupKRZXSAL846RgCDdRRv6NDTZA0POx+HXAEuFMUzlSsKbhBNjlkDyERHUDywD+1TUjSVKacKVFABAVlMAjaw1A2OA6U6Gy6cy80GbqJ0PUH4fC+AOtst8VqlvJCUZEyEoCUpMSR4UxuP1wCpWoaVxBTjoydwC0ALCASqSBY+8dRgFni1TTuVCA0tYWCcoClAExBsDA0J88An8eWtTJzKUqAYzKJiw5k4CkuLoeXUOjMtSc5ygqVA3iJt9DgBz1KXWWWnAFJK7ZhIFjeCDHKdfngFnjTKuDpDtIkFR8RyADado6a/pgAtLx/i1SoZmcpt/SB85+BnTAHk8Q4sQDmc0/vj5FWA/H5gMwGYDMBmA3MBtTgS5MHQ9etxrgGmnNIwlBACiSmZsduXnE9b7jAe1/wABahDfEqApaQr+c3AkwBIvAtOgE6TpgP0b/wAK9eonhiCwhCSpBJCjuhPOxn8/I4D7ffhiP/IuIExkt5pItGnlvgPbHCVK9lpVZf6UmJnYHb7/ADBzqHmHWUBxGRQT4iBYkQZMnfABq2qpW6VzKAC2CsEgAqm0EWsDrH0uAqLjDzdShx0LyElQhMQNr39SMBXFS2lkHM8t2D/WBp1g6nSLYAIurSHjkYQoAayZm+sW+GvpgFfiQLlSlalqbQCSpAAI0sLxab6flAcP1LL9P3BUUiIzgAnSNCY9MAtutpJ7pSjlaJShYAzLA0KhoCbTFpnpIa1rUAhsAZTPiJIOm4iNMANr0hsAoJVm1BgET5Tz/PTAamnUtNlvuUKB3Ov0+9cBp/lpSTOUkkxFtvj10wEYvtrPdlUBWp3tcQLakQcBMYSu3dDPAi8iR6TfAdqqmhGZRIVclMCyiJI8hMc8AAypC1En3fEAQDNzb5D89MAGrKsl1H8pOULTJvoCCZi0wMB3eXTuqzBSm+iQn9dOmA1uJ8HfocUs2EKAHu/f6csB0a4g62kkMIsIJKlb2JJ+kfDAbWKhal94UAcwCdeX3f54BnbqqXu0ZlQrKnMIFlQJF72Np31wEatqGlNjuTmIzToAJFjYeeAHUL60vIUpKTCwYkiIIMTFtOuAnvvIVVKdmC5Iyg263t1AnABOKp7mXmlKcKoOU2AtpY7YDTQhx1HelIUsGA0onKQdTOth0jmMA009IalAS40hAjZROsi0gb+nXUAJtI0WqxLESkWzGLAERHloMAZ4m20EToWEqIMDVXT/ANNvMzgPIn4q8UzvrZSErUQpCMxjKpVgdNiQZ6a4Dyb2gq3qMLQSytTgIVCj4ZtIhOo1i30BCpq2sbQlVMHkFalKWXEkZ/Gc+WJiEkwMBEo+H92fbJNQqcpSsAABWpJTJERbnzvGAYcrL7QQhpPeRdM8zeDrHngJHDOHmqfBUtSMhy5EgEHKYi52I6euAtfstwpb3F6RppJUZgWFrp0ib74D6Ffhpwo8MpHC/UKbUqnOVKkIgkoMCbG8+Y22wDwupV3sIWldwIKo+g/QYDTV1CkqQ2oIBVEkEwLSD1kXOAB11Uth9KG20uyCrxEgWI5TufjAwChxmtNSkoWE0/VslVptZQiT93OAC1NB7Y0nK8AUoEEG5gASfPWxsfLALYo6piqbBggExc3AIufsjQ6YBicdfCEhSQhCRKiknQe8YIjTS/64Dh7j6G6b2dLQWIjOSc194FjHXzHQFxyup1NkKcWgyolIAgSSec78pM20wAJ80tQVtrdXCkqghIufj9bHALTnDKRtDiG1OuBZJJKEiJO0E6bfI6YAevsrWOjvAFgAZgAmZAkiSenT4QcAOf4DVqaUhaFoDehiSbR/nlgFVdAukfCSColUEKEDW0R8/TTAMLFIlxg5klPkmTcdfkOfwwEzh/DhUF1HeLbSzORSUgldsxmYi5It8zgC7DSWGVlSe8UolrKoR4TJCxqZ8I1tc8sAIdo00jiqhMrKiTkIhIvOokx1/TAa22nwlSTTtHMDBKlTCp2ynnPLAB63hC+7ceS5kXeEACDMbmDPl6nAJC6ardcLbiu7SVZVLTdSROsWk9Psh2qmHagNMMtSpr/4o99UXBIAi8c97W1Ak3wtbrSO+Utt4J8YABMySJOslMYCEph+kWpKElfhgqVI3F7WOsH7OABV9RWoJ7trOTNpUNddrfAfHAEWmqlCQCpQkDUaHUwT8B9nAFeHBLaXG3HlJzuBWaBIskRG+nn9SBI0lMVB32px1KYJbKEhKpN5gyBBm2nScA68P4bR+ypfbQHHIByEAD4iT8cAzUTXD0strcaQy+pH8xCbhJBIAkkHSNt98BqrEISM9OsybEADTWRB09NDgINIy6tZJdUNyAJ/PTr6YBu4er2Vg1gVBVILREJtyIvN9PhgIdYlh1C1ZEkujOoifCTaBzkCZN74BLquEMhRcQpRWJIGUXJi1r7xgK/42msKyz3ACLjPKpjSYiORPxwCBxPg60AuqKgFGdJ+HwtgAzlC46wEUo71xuVLCrZRdMgibyQNNOuoAHOGOuqUKpIUBJg3AiQYtt8OmABVLVNTAlozEn3U6DWw31/WJwAk8QWCQIAG1/ytgPyGYDMBmAzAZgNjSAtYClBAkSSY364BgSywUJAfQopywAoWEgzbAe0v4ee8drqB4pV3BeblyPDGYf1fmN/TAfpB/hiLRa4aWFpWsFEhJzH3E7fU73O2A+434PgGkpu/ORcIICjBIEab8z6EeQe4+DmmVR0wS42rKlJVBEAwLEjTlp8DfAOlR7MKJpaWs5LchaQCFbzN5BOpwFccYcDzLzaWy2QDEiM20DXS56dDgENdCz7OpDjqULk+FRANyYsd4+M8rYBL4nQU7eYLfQk3sowbbRtP01OAVxSoSoqQoKa1K0wQFXJBI3FvKdOQLvEl0yVE50KIIGQKEm/KNdzA+WAGkoCc5YWE/wB22k65eWAA8TmQtlJUFGYTcjSx009N+sh1zsezArcQl3+0nxSRy1Pn5YAOlLjy1haDlE3IsYAiPjptzwEVRCTCjB0g4CUinYcR/MdQhyfcUQCU2ymDFiZ5xEnTARDQUweSC8ganUcj+Wnn6YAzTLp6UCFoVG2bryvfrgNFc4lxKlJI8VwB1A+7YBPqku5gUIUR4s2UTA1/P7vgIBauCsRF4O+4Ef4OA4zNf/JV8f8A+nAcqKVIyhOUSbG5Gl9Br+UTbASBTtKplpQoFwqQQhPvkBQKoGthJPIYDaxSlIGZJHmB8Db16wOgwDA0jhpQhJKCvKAq6ZzAQZm8zr1wHSrp6cIHcpEkqzC14AjTz/S+AEtshCXDlhWReUHUqymAmBqTbnpgFSoq3m6gJWClROihBv0N9+oHW+ANtIU+ynvgUJNpVYWi46bzgJdNSlSw0yrw38adJA0kHXAEVNVNOJLsJAGth5/r120OANNIzPMPIOeGmytQFs2VM38xyJwELjtYGqasWpQT4PBeNAqwuNDHnbAeFO3/ABZL1ZVFToOUOmAqVWBNuRMenMbB5K/ETtdwjsr2e4rxviudoMMOuNKdOXOUiRlKrHkL+XLAfPf8Jfx34j+Kn4h19Jw1h9fCmKkslSAVoR3TndlRKYACiJmNPPAfRNAVTIYaS2pTbrclYFpgdSJudTgJrLdLRkVC320q3QpUH4E3tr8rDAMPBGkFwqIjvFFab2IUcwI8wRB+GA9A/hxQtNVy62pAQGFMlsuDKFTmJiTf3QDHPAemKLtA9UvIYaJbaUUtJXMJOa3QQJn7GAj8T4lXUDpUmpKkgnRRA9TOnwwERvtXWVPdJSVPuIUe8yEqKQDImJIkRf7Aa6jtFxFyuSpmndfKWlpUEJKiCcszHzPngFvifEOJPFXeU7zcybpI5/Y+XUFwcdrqYL/n+ISAMxBsdIm3LT54Ac12t4gHyX0OKv4SQSI3idtL88ASq+2yu5UlWqkkBE3JIuBzO3Iz54AWz2taV/uNwTPvfHlbz9MBoe4806+pSUkoVEEDw6QbgbGfu+Aks8Qp3YDbYW5qUp1AGpjkLSeumAbuFnhrwAeShKiBKVkSPlve/wCZwDUhachSlgkRCYSNIgGw39OeAA1TJJUh6nU1nkpzpAzAEAkCL3N/rgAa+ylNVvJcIE5gdOc2HS3+cBKd7M0jTRQlaM5Huzf0EcxI/IYAYODPU5bDLLikqJzqCZABJkqtpHPSdMAPraVbdaEJQrui2VFQBgLBAjzufgRrgI9XQOvNgNtLcjTKm/00tfy6xgIldQuMtZ+9CQB4pm1hIMdRfX6jAItU5UPvZGKgOtIBS4UGQhZuEqvE5biYMYAFV0VQl9CkL7xOaVQT6zcjUX8xfmE+hS8y4HF0zhSD7xTaB12wDKw0Kh1VQpGVty6TFgICeQ3EaT8MBsfoaMlRU4gEpITmiSox4QNZOov5dAG0vAGlvFVSjIzPhWtICTF7E69dddDNw11nDWgFd0AuJAywT085sBy9MAuVPDqjulrS04FAgAZYJFtI+HnMYCTwahW6goflCiRZeYEgmbTr9zgLB4YzU04CEtOKbAjMAY9NrYCUWnl1S1FK0oUsRIIEQBa51INx85wBlVFkZSsSc0JFt4Jtc8oMb9MB2o2UoWc4CQd1WGh8420+mA21TyW+HhpCwXBPgnxTIAt8pHLAQaRTq6dYcSoKCiAlWsW+pn64DS6h1KgsNqITew6AYBd402nuS4WvHckRB0Gw1vgK3r0OVjXdNsqUpIIUlCZIjb6GNL4ATw7ha2nKkCQtTQSUkXAzA3Hn11m2A1q7MuvrUVLKAc1jIBkR8z9xGAAVHYdpqRU/yzcQ54fkfjG2Ah/+CuF//Pp//en9MB+LPAZgMwGYDMBynUeY+uAK0+//AEjAe3/4c3wP9OZO7zaY8ymb+enM3HUP0hfwvU/s6uECAM7TaxvYpj8rYD7mfhEhK18PQv3SBM9EKP1GA93dn6Ol9gTYDwjcXgRHn19cAyVSUoo2Up90NEDywFY8Zc7skzAK1D6/HywFe19VDhvaRN+XLn1vbSRgE/jDhecsZkm1vrz9fPALFVT1iRlZCu6KZsCfFebj0+Wk4BVraNbgUlRyrMEqOogjS+8f4wAvunFJ7j2gcozDp1vpp8bTgND7ZaSlsnMUEpnnG+AFFxLayVIzgwIgmLC9sARZqEKbKQwRIKZykm4ifprblbUAr1L/ADRffp9+W3PfASkcNQ66FLcCTkSmJFwJI32nWPywGqt4e3TnvEOBRFoBvc5dOgP54AfgN7n+235D/tGAEL/q/wDV+eADv7en54CPgJTTHeIzZVG5FtLYCSyxkcCspEA3PURgJuA47rJ4j/Vef+q/yH3M4DhypASRrlm/5E6wIM/DAK1bxkMuAFQ94b6GY/wB6jAQkpNZUB7UCDvzvrO+0YBnUIpUgbSPhbAcMuON06lNzm7wC3Im/wAsAY9pQWB38Exv8TqZ0v5czgJdLVDLCRIjw+Wx9eu/TAJ/bF1TnDn8qw3CFzcJmQeewI6azpbAeAO14KuKOhb4yl0hRzf0lUG88s3zwHmf8WuzNP2toHuCqfSpl1KkEZgQUqEG1+d/84Co/wAIvwH7P/hdT8R4lTpaFU8647mBTP8AMcUsWF7Dc2wF/OVxco6VCD/MV4hucoCSfSOZ8+gcPUlS+ykgG4nTrbf8/gcBan4d8Dq619s1KT3aMoEiPCkADWdvvkHqqi4ZTUrLaafVIAcgj3gBGw1E/PlgGKkfUypAR72ZITrMyIvzny64As6pVVPfXk3n9/hgJtLT0LNC6GCg1MLKgIJufD8By/yA7hTrTJcdegLKlJMmDCtuemvSItgN9SqmfMlSd9xv9x/nAV32gapqBYuBnJOsa9LdPrrgF515lPcqQgOZkkyBMEEACRpPLX8gDcSqEKUEhkgkEBUERyNx5n7OAE4DaKtpDfdSO8SSSN7yRvGhAvpgIocrc6lMKKJBuJ93cT1sb74CTQO8X70jv1i9rm/XXmbfPfAPdN2g4knKglXhAGhiwA5jXmIvHTAGmeNVbpCnm1OZLe6bA35Gw9OeuAZWO0VM2yULbCXCiEk2hQGsn5X164B24Y9wbiFJKig1BTzElUcufSDe98AUb4dQKpwk5e9AVIMTBJyz6fG2uAR67s0aqpcSg5EgKWFTaZAA872j6YBK4pwHiNMohlxQAMAAyP3+Q1i+AB1RrEJLT7CjmEe6re0ydJ1/fABU8IDaVqS0Ud4rORESdCTzH6csAMqeHFOdUEZdT6anT4n4YDkUp7k32vp0+eh64CA08806WjZtBASqLQbnfS/y54Au73L7TeUgrQsLVvaCPO0gnlpbXASmF+0pDQvFt/Lfb87dMBKyoFu4Ji05dflgOFMMPIIWjIRoCIkc7+v2MAT4XwOnWQsADKZ2MD679f0AiFU1O97PIEGNddun5YCPxF1hsQgjMLcyZ6ba72wGmkfddTlXOQCR/wBUgfT4/IBMNgTywEyh7uvbKxTklM6AxbrG+AkhLAKgpAaIMQbTYXuPv5kNbzbCmlpQQVEWAIk3GnpfAKHGqU9wYkWPLl1/f8sAq0tEwgIUqApYlRkSSZiP0O3xwE57gbaEJqG0yXTlJAmRBVe3Qa4CKeGKAJyGwJ0O2AQuMoqXlwQq4OxidramNPjrfABhwyqIBIN+g/Q4D8ROAzAZgMwGYCTTNIdUsKVlypBSesgevPQ4AzQUqFKOZ5JA2sJAOmg1FtRIvgPZv8PzlOviXD22UBsB5uLkwZTeSfW22tr4D9H/APDNVuNnhHfKzqShtKTazYSIT4QBY5rkSeeA+5H4PViXE0Me8coSeXhPrOuv1jAe9+zHjokBVwAPodxBwDKG3nEFKyVNJBCUmLJvABifib/UEXjLNMHG++azN515hKrjKYmCPPXAVdxU0YrlZGQKfTLKoJ0BkkqN7XPO4tIAqlNCTJYBPPMux6eLr8jgF2v4k3Tq7pICEFIVl1uSRqQVbRr1A1wCdX1NO+lYCB3irSCoGZBO8aA/YEgDfpGGkl1CCHMubNnWbxrBURty88BBzIcb8XiWBJJ1mLn75jAAAp1L7oKvDaAQCBB2kTpgJSal8EALsTEZEf8A7NvTATVNIUgLUmVRrJ2B0Gm3LAR2aB2rbNUVkZVlsXKbIgxCYFgo3+JwECqaDZIMlQiCVKO8aTERzHkb3CDgJ1KhLoIcGYIjKLj6R9jzwAbiRTTqSG25zFQIBOg8z1wAhS0q96n9cxt1iduWA6903/b81frgDlIw0KELCPF3jgmVaDKRv1wHRtsLSrYjQzgIr6HEnwux5ZdJ10M/v0wAjiddUsNjK+AMoHuotYf8vMbWwC9/q9WuEozOTIWQBp5RAN1X1/MO3+mNViS68oBaQVAEmSQMwECNbDlMDATaNlTVm/CD5HTnMnn6C5icAWWHQ0JJyybDaef7W1wBKkVTpZOdIO4kkX2OvnrgIDveuOkKUVNSYSIAAPUXttc+e2APU1PkZGQEDImLkmI6/frMBWvbtqtdolpp1rTIcCgAOQ5g8vLAeIu3/AammpqqqUlwOd0+vvJVMhCiDAkTNxA15aYDz1TULlS4FvlalGPEqRpHIflvfoBSt4QtVLlS8QldimdQmQL3iOmAn8B7PCodpw65nLaVIbmYAIAIASADYamenIBbXCuxDz1S00uVU6oJQRE7+8Eg36EfqF4dnOAN8NQtKaDKRYEZzIFgRKt/zwB+lW8w+6lxsoQspMKkyEyLAzoDgDwqqNpTa1NAqSpN5UDrymNZ284wGyo4gl6zSgiYEiPzB6cvS0AJc4mqhUohz+aqApdjIjwjLBSIBj3Z3ucBoPFA60SDCioKJiJAmYsB126RgOn+pIIytrAWes36zPpzEnrgIvFqVHG32ki4bbSFAkpulABPOCZ054BB4qup4ZVIZZdKW0BWYFKVQQQBdQJFuo0vgIS681SCC4kqy3OVIM7aJsfOYnALtbXOU0lLk+QTbnqP2HkJwA+lrUPKffcMuAGCSREQBYQNOQuOpOAK8M4ymFCoWHG5ygQBBJMSUgGwBFzN7jAHOBcTp18XS0+MzBI8BJFpO4g/A7aTgHSoU25UITRFLSCYMQoRfdWadYsR03wB5TL7LLfdPJBWjMsZWzmULAklJ0BPuxM6TgAziKlbgC1FSSQDZIsTzABG2ht8TgGbh2ajbDra1NrGhkkT/wBKpBnlEdMAWT2qcZMLcJdHvL8InlaMthAsNueA6VHbCpUlPcFS1lQCsoQYRBkmBzjASaXiIrspqnQkmT4hHxtv8tcAVqqWjrwMjjWYAAEAA/SCfP10wAiq4Ae5UpTiHCB/LUMoypicspAm8m8n0wCdU8JIS8pwhSEgkjSRrFrxHUc8AL9nZy5e7GWIiVaeczgAVbQpQ44sABEghImwgDUEnWdTgBbLyS6W2RlVEKNzKZFoOaLxcRfAOnCKFuM+TxEXVKtTc7jTygaXwG80tVkWrON8vgRYbf0enpOAjcPpnX6hSKw94Ek5RASADt/Ly6ayTPW2AbuHttNt1CEJyFKSUGScpkARJM+Rn52ARU8OaLpfMd4TObOqepiYv0H0wGun4e088VPo7yTMlStgORAHnvtrgO9eGaVCAyAjxQYJMwCbyTod9NpwC69xB5JhLpE/8qTY87W5c9Y2wDXwmuXRNK/mDLA8OVJOm8gn58ttQ2qqWq9xT2WyTkO0kGZIEbH1wG540jNO46GgpxCQpICl3JIH9wuJP5csAnVVcisc7p1QZQbFJiLmLkybWidpOsHAKFbWU1LxBLEhTaFgTJhUQTBkc49cBNrO0LSAhhtWVtPiCZBgkETJkxgOGuNNOIIJlREA6XIjbeT8jywC7UoW06O+OeTBkDz2APnca2wEtFTSBKR3AMDXxX+eA/CNgMwGYDMBtSypQBBTB5k/pgNiEoaJLpVBEJyXv/zA5bfHATKR+kacGYvnMQBYHWB/eI88B7L/AAEaUzxSg7ojMXWwImPeF/sb30wH6Rf4W2lKpuGvVWVRQtCQEXOTu0G8hN5J054D7lfg0qnU1SLQlYKQkgEAf0xoCQNSJ1i1sB7+7J+OiSRyGvUHzwFgoS37GlMePJBMWJE6mZIjmMBXXG6ZKk1JciQnwdFTMnTytv5iQrHifDUKo8/h7zNqCR4QZMDaY6YBZqG6YjRXLQX66za1sAicdYbD4UlCygNJBIAN8ytpiRI31v5gorZCwVIStIBF1iLfEkmDG2w0vgItUoFBReQAknab4AMGXafxuFJQsEpCSScuomQIMbAxgIDzUkLSB4yR1kc/jbXW+AiunuMpXMSPdvvreMAWacS+0Mk6f1W29eeAgisqKNKqcXSVFZy3HigHUC8JwEJ94OpUSFZiRqLC8zM21NtfjgNTbC3BKSkToFEgn5EYCXTjuCsLuSY8N7gxvGAF8SQ6rKtoNkSZzkyBFosfrgA6faFhXhaASCTqDAEnL4TJjTaYwGltQcMCR1VYfKevwOALpqEU9EG1BSlBxaoRBsrKBrHLAQFViRTuFCu6XYjvTktuLFVyJwChWdoktulqXFKFpSAUk9DI63+R3Aa8uuq1BRQotqumZnKZI0B2i0200GAJUaCyhXdtQSBnLojnGTWYve20YAwwyw+lSlFSVJSTCfdJAkgwofPbbASaZCZ0+7/p59cAQc7tSO4Sk94LyQMvi63j4cr64Acpio/2mynOTmmTEJPiGkj4QcATS2AyEqISsCDOgO8H48vqcAw062hTpBBMIQCbbACRJ0O0+sDALPEW6eqX3Ckz3hVBUISmIuo3jWwAIscBQ3bnszT8XeRQU7aFALAqCRYtFQDmUgGVFMwCBJtO+Apzjf4X8O4e2XGGVAAE6Rr5G3LXywFevdi1VbakU6SnKVSlyU2Bi0BQ++YwDD2X/D6q75twpTlQoBQzKuJ2hN+k4D0nwjszQMoYW6hUoSM0JGu0XHM/ppgGKubRTJQlptGUhOUwAcpFiba6E3Jt1OAFPUiHCh11KZAMZBtaZkAco254AJW0zaiCnwpF72tvMfIYAU7Q1q0FVHDib2BM+Qt9/HARUUFU8ysVKcjzWZSwokeGSURaT4SD9dMBGabDlO6GwpKmxqsZZidDJvyEc8ACoKWtXUOOmC2kmYUSddhHKd8BL4pxM0jqF0bqUpCQFhRhQOXxc95EeU4BJ4pXpfbqHXVhbi7pKPFlEGZJiNhaZ8owCfTVDvd1OVUuFtwNjNfNBgAaD0M8uWADL4mEud1WIdBJicoIkGdSobXnAaVuFK31U+ZbTgT3aU3VOVIVIkQJzHU9cBqoHHUqyOJWCVd5EbCZ9bi3zIM4Bmp+I0FLVIfWtSMoEyBO+l43Fpi2AaldoWKQJWXFKKroyEKMKuNSLi3SZ2wEyg7S1nEnkhtZDSDkUXDl1NrAK28oJtAwFnUbjCafM+pK1BM5kkEC2pJKbeXzGA2u19OtsoaXKoPKLjoenmBgNIbok07b1QqVrBJCQCbKIGpG21zgJlEKJBDzIzZwW4KRoogyYJ0y+f5gTfpqXJ3jpWkGTDQuAYt7wj5zrtgB1MHLradWAk/1qgmJ5E3jrrzvgNNbx2ppmlNBS1ZiBbYxtfSNeU+eAXariFbTtpeqPGy8PEls5l5Tf3TlE+sC+Ajp4iwUZylxIifEkA/932cADqOJNPvOIQ83lmAgk94PCLFMEA+RiDPkHajpWw93hKWwpPvLskyQcqSAqSRtAkDAWFwvuEIH8xs2/pJI+BF40/LkGlsvuoWltJJkgSNp/Pl0O0YDXQlVK+v2lBzKugoEwCIvOWDIM2PngJRcW0XyCAXQookmBeRMWGml8AujiL1W6401MtSCVWSddCJka3+m4NFBIpG1ueFZQcxNhMkTOu3T54Be4o4l1RSmoaGU5iCsgwLRYayenzwCi8QpSgH2swJnxq1FreHz9cBt4XxgvpKXCu0iLX8jMmeVp3wDNQcSpmkuNhLxUpZVISMo8IAk5rEReB+mA4r68tMOOpIJSmQgnmQIgg7X+HSARXnl1bhW6sIB1CLH1FvS512jAC62lacWhaX2/BqVqPeGLm17+pv54ALVISHQvvErQRlAbJUoReSIEA6SD+wbGapluPC5P/Rb/uHXb9AEp3iDTqwpxUibxB+U/QxPLASRxLhQABQ/I1hCY9PHgPwrYDMBmAzATW/cT5YDchvvCRa17icB37jLeU2vpyvgPaH8NP8Ax1bROHVLrfObKG55/fLAfpH/AIXRI4awdMyCbWnIjkfL4YD7efhMO5VQN6ZymRp/QT8NPj54D6Cdjf8AyCfJP/acBYKP9gev/acBXnaRwttukalRA+H35YCsa+pJoyBuqL6a7Te/562wCRxN0sJURYmT6WHpH3vgEqqqql5lamkhSQSmdbgafO/ztgAYXUFCgtMJ3sbXmdLSbbfoAiq/r/6hgItX/tM//TH/AGjARGm+8CBayj5+mAjcSpxlFtBeB03+z+WAzh/+0P8ApH5YDS8822spUBOt40JOA1d40/8AywBJuOmUZpt5YDS4e56RtpO9hvf0wGBWYBX9wBPmbnAdXGw4hU/0ief393wEJqmSUuRPuL0GnhNunnv5YAC4kMX0AsDEenn89bYADX8cTw9Zdd/20pESdxz9I3tgK64v2rc4k4WaNRTmUkWt7qp2PKfryOAJ8N4c4ppL75KlESZ1+fxwB9PFHWkpbDZIbAQNRZNhaOQwHY8RW8lWdJTlEgazMz5C18BN4fUE5ha8wDaJBB5TPTAHKbb7/uwBdllLjpO9tuX18vrbAbghunqQ4oWCVi40JEA285iMBCrUqqP9omLm3psOWA3MvlLQQdUoCTe0gRz5jSdfmCzxXiHs9LVuE/zBGS8RIUYk+Q+5wAHs/Rd+r2yrhZeWEjNrCjAieeb0+QA5xrs9R1FOoFtJkRoLW6A+XTffAIjHYilSw/VhACZUPdH9KjoY574DRw88P4cw4ChIIdSmYAJJkTpP3adwY+/ZfZHdAJt+g5fL1wGsp9oQSblCY0/ttv5CNdh5gHWqVOI2bkC0bH9MAIea75SGZjvPBPLMYwBJqnqeGsSwguEDeddJj6nb6gt1nF1h8GqQEvP5UKAEHKkBKTFpMAHqPmEbiRaYZytABTozHS4jxSLaknTr6hroKqmoaB11xIkzc2jcx9+cTgFxXAWK9t58rMLUtwbABSioDUWvgKy4xweqD5ZoSVIGcOESSFAgJFrXk7YCt+Mp4zwVZfAISyS4oQQCE+K9zrH2BgBbfGG65vvq0ZYFyPjqY+WAM8C4lRiqBBz0qiAnlrCjy96R92B5qaBpaRW0yBlUckC8BV9h05gz6yC9VUPDHDNWvIdCCRG8akCcAqV6qthYBWstgwg39wEhPT3YiDgNtNx+tpUBmkJzuXJE2KbDTz+Y5XBm4d2x4tTAU1atXdPQhRJVZKrG56HT4xgGuj7ZULEF12YgmVC0cp15WwBZ7trw99lopchKpAvreDraJH+TgGrh3aKkFGHGlSoeIidRH6x5c98Bsa7YpqHC0bhNra3m/oPT5YCC/wBsE0q+7EQoweWvKw8z6bE4CXTcZar3kIN8yM/PQ689uvpfAbneIsVDxpyBla2ttb43/wA4ANxkDuFdz4bHQxAt+/z64CvV0LjJVWh1RcclSkmdRYadANvlgMpu01Yl3uXWS60jxJF9QQJNrWJjpfAWZwPtlTsNpDtCSQBMj/8ApNxaDecBZvA36eoSTljMSYgTe8T03iJ+oG3+GMvHvkJgJTlMDzIuLb/ScBXnHXFsulhBhSzlEWF7Xny31vrgBbzQ4O03UODxPASf6p326j6+YSKesrqgEJTlpCD3atfCRsdNZ+mAB8TpGUlTnenOqQq8xa+4tcfd8AmFpvvFDvVTffblrbyi/rBDmjd7lslNoGpOxv6bDXAEKDjCUlaFmVlZi8ECAPyn5aYDZXVTzpzSS3y9IH6/vgFWs4kpgmLddvhr5m/54CGSipZS+pwhTqcxE/ve1zbpO2AD1KX2yDSKKlkwsE6JA9dx0wEXvOK7i299vhgJlIy++QCowdDeT8/QfngDQ4S8RMn4E/lgPw44DMBmAzAcyeZ+OAk0zhQpRJmUxBPUYCZ7T0T8cB69/hvr3neI0SCjIO+bEgZR7wvbp5/DAfpd/hScCaKhSQCovJMnWO6bFjrtv5DAfaz8JUrD9A6ifCtBE6e5HwvoYucB9GOzD1V7HRyEAZUGAALQInX6bYBnqeJOIceQQJQpSSAIBiNNoPT64BB4jVmpW8lQHhClCRrNt/h+WuAq3iJh5wXgAmNt9BpgEPiNSMpmDMm8nlbf706AFbUlbCyAIzK20MJPpr964ATW94Er7kArhOUQOYm2mk4AP/8AmJ1QD/6U4DpWBXdtd4kBeTxiALhPIWwA5RAZGgkqHI2iIwC7WUrjqpBWQVDcx1tOmvUHAEaRsstEq/f7tpfAdFKS9JgGSRMCT5/lgILvDnCQtNrpumQYkTEaT6+k2A+hkLpA0UjMExcAm1tY2wA1mgW2Vkp3MTtHmY03HWBgBdQsNrUJ89tybx9OV7YAcvirbQKSUgGQSIFufKQJ22vgK27U9qEUgU1TELWRaD0j4/rgKvZ9v47VkvJcS0ohMnNBynrbeTbT44B9oODtcP7uEIVzUUgzI536dYtpgGd0AUpgAWGgA3wGh/h7da03lIzBCMwSb2TEWI21v57YDZTUNPRkB6+bSYNwRPONR011wE9/2Lw5RCpTEWvMDQDfWZ88BzJGhIwBmiqXGacZQCApRkyd7ifvXAbRxM1LgYUkX8Uxfwm+pPrgNlbZpUWsNLb4BZW+aZtaySAZJuTrJn7tOAr3ivEBxKraabV/tlYUlJscxAAIGulpFr74Bx4Or2RptC//AIhCR5qgA+YJkdeQwBeqJ8dz7o3OAhteNJReLmNiSdx1wC9VUjVPVF59P8o5h7o94+7IgiddvXAYKjh40zDyAH/6uAWeJLPfJKFKCVKkQSJBAInnY4CUmobZaQHElRcSYIk6ATPM3GuA6sIaqKunSEq8bzaQb2JWPTzv5icAwrR7CKq5UADAPiGmsRb5b3wCSadPEkrqCEhZW4NrZFKSLa6C0RfALtf36CaYJJUFAzBUYGv5W/IYDUzTd4IdISk7E2noDtOpj9SGVqUNt5WlTAgAH0iB974BYcq3GEPIUgDvDYlNzEgmYOx59TtgK+4rQtVLxdeMoBzLBMjLNwUnSdBIwAV3hHC3bJSkA/8AKANL2A+EYAWrglI2+U04IUNIsLgGYAAiT0+uAmv0XEaOn7xRV3BIQIJ1VOW07CfXywCs4xUtOF1ecgknxSQee+vz5DAI/HeP8QowptthbgVIzZSYEkSCZjl0GAA8F4zWe3pUpCgVgnKQfLTa/QXO9sAYrOM1RqljIoCDAg8z5c5tgFbiPF62pqG1IDgDJBVGYSBeCAeYOoPpgI3Eu0/GB/NpnwhuEhKJukpSEm02JIJ3NyZvgNnC+2XH3iGal5amUJKwEEpOYQBOVW4JO2As7g3bp2kSlLgJi0qkm8W+m2Abl/iLRPJEtybf07xfb13vecBspe3FEpCytKwQfDlzAxvcaTvO2A0/+NKFx9KUKW2pSoDhUsBMzck2y+d+W2AiV/4gooUnLWJUAJEmQY6STt964BD4n+I4qXM4rEpK1SEgwJiNB5Tve+AdOy3F2eNjuV1aE5Gu9zSASQpKSCTqDmJI5jTmFnUSaJlIBr0RaSVJnrHl1/TAMLHEGKdtRoXllVzIcVBMbX3PI9MADq+1vaGlfC23FloJuMxg3NiMw2+En1AVVfiBxt5aVZQcpEyATbe5JOuAaeG9rvamEjiV4FwRvGwM9bj5jASW+0qX3XKamqkNsNkpQglIKQQCZmDckm+3lgF7ivFwFKZFYh1TpyEBYlIInNqDtE7emATeL8QbZpPZ2qlCnjBML8ehJEg31+7jALD3G3X20UaXxnBAMLuSYGxnUbnAHqOudSWf5qSW0ZZzAkkEm97m+vlgBfHu0FeVinQohK4EhRGl9jbl+uACHj1SpvuioFURJIJ00gmfvTAF+F8YcIaZc1SAkzMG5vJtF9v3ANrhbc9jCFCXHcq73jIT+k/HbATk8PapKpLja+8K0g5M2aCUi0G3Xyna2AxK3Q+IRBmYCbesRbX6zBwDIh2oyJ8AFtCL/UYD8J+AzAZgMwGYDujLeSQY8MbmRbAS2KclQL6lttyLi89Nd/pfAezfwCqaSn4nQNtpQP5zXiIMnxDlY/PpgP0m/wAKfdOtUmR0w20h8GxlXdJ8Mcra63OA+2n4RPpc4fTPkhBC0pBTPhAMSJvMfcHAe++zFV/wdGQ+o+FAuB/aD93i08sA6VKxCykBxSySSqSZNpMfY2wCrXMtJStc5VuSCkaC02tf44CpuMktPLKfEFSCSCIEGT6TMYCtuJNysoYKnATqf26afDAamaRbNMoKVdS1KIUbpkD5WtgNLtKkMrqO98aIAQIIMqCZ56E/DXADc6ufyH6YAfWMB2CVEEyLAbi+ABvNQEJFwFK1125dR9nAbW6ZopOckGJFhsCd7k4CK4wksnKTy0HK+AHUTBzFC1K98m+sW/Q4Aso5VBlKEqKhOZUzudt7b28sBuZLbKszqo5jb7NhvrgM4jVU7DfeJIV3gzQYEFVxHMdL/EYCt+LcSomEl1x3LmKrAi2h9NfvXAVNxXjztStbXDUJfKsyBJUIJ0920gn98AIouzPEqx1NRxAKTFyiykn1VeR8SMA8eyU1LQhKGm0OIKhmSBJgCJ5ExPX4YAc1VOKHdqQCMwOczmEEG21+cRfAG3xFIDzH0OAicMWtJWSoqBWfCdAJ0574CeVZqhOdIWJOs+G+vPQX2+OAlVSW/wCWENpJKkAGTYlQEa7WIjAd00zynAjwwTrP3MfPAMdKwltoUqwkqkqzf1HPFiNLfeuAi/6aW6nO0qSlKj4gADaTJmeg5m2A4qnkCldW+SgpEQi4MGbTf7GAQuP19O3w1biHPFksCY2NjvJBuNtcBXvZekFbV1FS44oQpshMApg5jvfbT1wFpu0hIYWFKT3S0LEAQcpCsqtYBiJjbAGkUvtTZWolJIghMR0if1wGU3D0B0pLijcbD8vv0wEDjtE2GFC6oUmAQLwTyE/PTAV/mAdKFsICJPilWg8zr0jAQa806qlpvvSJAOgMEAW+X+ZwBOkDCnUsqQHEIjxqsRItYHpOmAcmqKiQlstNpKpEKgSkzqOomfT1wADiqzTKWB/M7yUnNsFaxH3rgFSnQ5SuqcaTnQolWRUhNzJAjaZ+dsByttLtQqofaSgZFCBJBJiLnywAGpaQ64UoWW7j3Y8vL72wC2tLrClElTgCle/ve2lvP11wAuvqS6W0dy2k5VCRJMyB+s66YBP4hw911wIRmPenIQN80DbX8/hgBgoE0jmR8FIm5OvM+g+74CUXKdCv5FOl1QCYcI8RJAN4MW62sMBKcbfq2A2tCsoUlwoIGWACDtNgbfHADq6jYea7ppIKwIMJH2NvsYAXxXshTNMJPdIeUtAUStIkFQkxFrEnr8TgEUdkG6J1Vb3ZKhOVvKkJIJk31tGkxqMAHf4eXHnHfZk5iDlTByzttIsdcBDHBGmGnnHEIzuAgpOiZF4Mcz5HTAIy+DBdU404xLQX4XPF4gQFE2gQDa14F74A8zwSmp2wphlOaySpUzBBJAE8wNueA4VwpR0SlPkD9DgDvBeB0laqFAgiPdAN/U67dcA3o4HQ0jyKVbIcL6S4krBzJyymABAi0/5wBFjsdRVvfH2fKlCSQpIEja36g8vQNCfws4RxNDqn11DZRcBASdjrmPIbazOARuIfhFSipUaVDrjSVeHMBJEXskiDJ2Ec72wD32b7Do4WgZqbJmQG8xKgTJCo1PKfTywDursk2UBac4kTGY6HT73J1wBVHZl+mZKm1qBynUC1tLmOf3OATOK0PGFKUw0kKSoElWikmSLWj4/GBgEY8J481WNtZCptxcKUZBAgmRFrfXTfAFwviVKe6cp2lp0JUpc7jaB56YDg1qaDvH1U2Zxy60y4EJOkJIIJEbG/PfAVrx7jqW3V1WaoZWolIS0SqTlKoOY6W6fPAUxxDtbxKh4kqtdXXOtmcrTg8F7i6TO3rM74AHR9veIDjOcNVBmPCQoJ1N9bee+2uAsThfbPiL7q3AhxGVyMi8wnwp8zBk/vgJvEu1VYshamgCm8grMz5mBExr8MAPpOJuPuhxx51JJ90QR5Xg/e+Atfg7lO9RNv98Q4lAk2kxMZrTPQDlOAb+EKbfBW6+oFMZBYgHSTO8YBy4bQJU/7Q5VOrEWQoJy2Fhz0j4a4Bgp2UvOpPdJCQZJE+djfrf54BqQxS5UzYwOX5GMB+CPAZgMwGYDMB3QnNmMgZAFX0NxacASbqBUpSw4UthIsTvGnL72wHqT8CGQeLcPPeSA80P8A7h1vOp0uL4D9LH8JjgQxThCwpKqdKQZkZy17g6+mA+2n4Llb/D6amJOfvRmTyEkiemmnWMB9Cey1Ek0VKAqcoQFQdISJB5QfUxpgLFpqVwl0qQrubltZEpUBoQZuCfngEjjaXkuqShCiMxAgWJjQX0+vywFdcUo3lFzO0oSCASNyNt5+74BRVwhxhorW2c+oSQCQdtzHy0wAh3h71VTOOuKNOpLim0oUSCQkAhUDY5iJ6X2OAW3OHVLKHFlwrbF4kkG4Fp8/kMBBUcs5rRYzgIjrra/ChaVFKiFAG4Mb4AckIWtaSQFC453P57/tgNFQh9tJhtfumCBryg/T57Ahpo2ahTR7xpYB5j4dfjgOncqZcLqklLIgFw+6FDUT0BGv5YCG/Xspd7xpxCymBAJ1Mj88BilOPpzrBbSROYkgeXPy8utwrvtP2ipkJXS09W2t1klooQskgoOUpiLEaa+eArNSOIcazNLQ6ltBnPFiFyOf/LA5aYA/wXs9RcNJccfQXDfKu5CtROt9p8uWAbHaWoepypiVJCdUiw5QRE/53wCktupCFMQpa86iQLkToIOtx8fXAR+77lEO+ByQcihCokSd9B5b4Aqt5t6nS20tK1xGVJvM6YCJSqFO53L57t1asyUKspQJEEDf9xzGAL5e775TngOUFE73WbcxETgNdK4l5SgtYGuUnaBII5CdBtqMARapalTiVJcUUjcEwRf72+sAWp0vKru6SVPQlElJJ1Gh6g/mcAW4jTPKYUhqUVBAy7Kge8BHw/bAKLy3aajdRUtqdWZgR4jM6Tr92tcKl7SqQrJQlzLUvwpumn+YQuFJAGmio+xgGbs7wlHCqZoVCe5ddylaVnKRl5i9pJ39MA992h1CS2Qq39NxGp/XpvrgDdHTgM+IZRGu2vPX98BHCCmoUsAlu0LixjX4HXrgIPEmFupKggqRmEnUa4CvOOstsIzNkFzdINwd/wB7gbDngE5FIp+uaWScgSkqOgBKQCDfYk3N5HLAMT7TdGoFKwVuiQARKskTHMgqHXAH+F1gygVCw1B8Oc69PueXLADONONurltQWAblNwMAvKqVMiI8IvO3XXAC6/iqCwUIWnOVpsDe0zp974AVROKW5mX7vym0/fXywGcTFIE+B1BUf6QZM/f5R0BSLC++CnEFKTMFQ1EjTpbyvF74AmlmjS6y4pxBDbiVqkaAEE+cfYOAVu0dA7WLUukaW4kk+JsSIvERB/K98AvcB75uvXQvUTi1NxJKRqsBUXOwV+3IHOtWllQZ9mLRcATmUANbwBB+HMbYABUUaKVYcSczioIRqc2sbnU8rYDa5SOvKQHncqSE2JIAkdZj7OAnucCYdp8qFB9ZEQm+W2l9zHXzwCVX8ATTtvBxrul5VZCpMX6Hppr0wCq12ZXWvZVvBDZiSZjc8/idT64DjjvZVnh9Kgs5XiB/upHvkyY6xMHy9cAnvUDgo0KKVNEuoSFGUgylUJEc4PwPXARV8Lq20BxZWlB0UVEA4Bt4LQNUQCwpKlETa9yAbabnp54Bmp6dPEK5p10Ze5QptEiJSTmmfO36YB+4GwguPU4QCHPAbC2s+ptgDKKFDKH0hISpYUEp3m8Db8vngNXC+Cl9X80ZT4jConU/C0feoF3uzLz7jbTYISFhcpFoiOY/u1jbAOdF2IJYT3i8sJ3+czgBD/Cmw2tHtCJGYZQZ6C3X/EScApK4MG3ipxYCCfeULR+Qtv5i84CBxDhNIWnHWXmluoEpCRebCwGpN/OMAttdmXK1wLeltJI8RFr/ACA088BM4r2W4c1RBOVLq0tklYHvG+nPrItOAorjvZtp1ZDLKZbcK7pEKEERveTb44CuuIdlHuIqLS6VtISbKKRBjzSNvyvgA1L2VpEcVgpphGvhAO4j3dR5/LAMDnCKKkqAnu21pUMxLaRAm0GB0kzeInoA7i9NQimeWlkeFIvAO6d4H1O9rYBP79hgBQZte+W3Plp6Cet8AR4Xx5KO9bLgbQVQ2gkpkRaNonTrfpgH2h4wWGKZQdACnv5hzWCIJCj0nrgLl4PxBqupk+xPIfWEArDapIEXmwIjAPvC1066UuIdQpUTE3NjbSZmYP5jADHaqrDiwlC4CrfcjAfhSwGYDMBmAzAdkqICgP6hHzwGwBTSkKjWI9fvWMB61/Ab/wDidB/9dv8A7hgP0Y/wsqqweHhnN3UNzExmyidOka7dMB90/wADFqQwFr95OU+sgWnzP6YD6Pdhf59AggapEQen2PzGAsZlLyFLQoHu0kgTrl/WPy53Bc4y004W8nvBZmLnQ67iSdzOAROM0pj8+Vt9dI3ItvyBD4jSryf+YHune3yMfle+ARuIuP06S2lZWCCrMLiTM6conXc74BeRUPrSpCySkm9zsbehgc9ehwA6q/r/AOoYAKx/vP8A/wBQ/RWA1t/+ZPp9TgCNZ7iPIYDvT/7J9PrgAVY+AhTCiAnxKg9d/lvywCJXcc4dRqW0pSQ5ciVCZBkwPISNRgEvifaysqR3FAonYBM3+HLe3LATeAdmvaZrOKpOaoAeJULysFRuZ+998Awo4fTULjoYbzpUkABN4gm9p53jQjrgIFTFx3EEyJg2mb6fG8bTyDqzXdywWZEwQLxtynfzH54CEaeEqqSBdR6afpMTywAl+lL+Z6DbXeJtI8vL6YAQ2o07xHL7uCL+v1wBTuDVEVsf7IAJmQMttNP6fSOmA2Cp9pQ4oGYSR10VHx/KJtgNVF7x9fpgHSh/2x/0/wD6xwEul/kOmpuASRI/5T9fywHFbxDvlFQcykCM1xz1uBNx8uWArzjNUqT/AMTzJvv8eX3e4VnSE8b46ipkqFG4pmQZnuVZPT3RPO0TqQuJwsqDRcgECE3Gtp5dInAb2C8FoDc5MyZiSIkTHkN+vXAN7P8A5UeR+uAGPcUSy17J3UqClK7y+iyTy2019MB2pWEFsvuPBTcEd3IEEi1pIsfL4YCqe2BWFqDPMxqZE/5/LAV7R1VSHCCTIURvsSLxH2NYwDdTOh3L7QZUkDuyYm8ZtbwD/jAdqzv8yA1MZgLX8Oa/PAQ11BYkP285+9fWfLAR6ispn6c92RmII2mxIifv5k4BQVTPOVJUQoNwo30OkAHmbwP2wG8L7n0/LXp/nTAa6inKilX92VWukiR6X8/lgIde33fcCZlCvgCP3wA8DMcvO3xtgCaaY9yb+dx69fsxtgOlBwlpt5ytAHeOa6ScsJA0H9o/xgNTlEp7iOd4fykoUQSLZ5SU/KeUeeoK3FGnH+KJaYBMRETBEn4Hkd8A1mgbZ7tT4AAQmc25sD+n3YJrzdF3bb7LqUBpBC0Ap8SjoY6R1GwwC/VVdJWBTBbCyuUd4TYTPiJjrbywAR3hgH+wnn9+Xw8zaQWeK0dUQptQUoojwxJBN7jyPlfrcAYT7Y2mgepC0Glh/vFJIlTcpi4Ak59oFvPAaOIIpi33FjAgaffnz+GAkUqaUAC1gJvvsB8pHTANFBToUFvNgENiDERJEx0/IYBw7JUhrah4A5SFEZo0gnU+nxvgGSq4Govf7o10kD89p1/SwRlr/wBNdyFU5SBmO5InkPI762wD1wNpniOUvVAYSAFglUSZ92TAJMnyjzwFjNtNUzMNOB4RFvFsRsTbl+2AUqmioqJtYqsocXmKQYEE3AE6X+HngELiDiWg413WcOkrQuLJHugDyI+OAXm+ElwqqS6EtoJUUWkiYgiRrI2wDLTUlN3EEAgbSDHy9fqeQJXHaQOKfQh7KnNZMjSB1teYn88BVlfwtTBccLmcKlMSDB1nX7+IwCkaWXVWBN77eZ8vnrgFJHDCeKG158hOY/Yv8cAeTQMttul1oLVn8JjROUW0O95tre2ATOPOUnstU13ITKIBgCCFA6x+XpgKdqK2lL5p5SDMDS06f53tvbAaKOgffrXS0klsLlOpAFiN9dRgG6kkrVTVCsgQkZCbAqzC3mN+eAsns2t7hwK2n4BBkA6zyM729DGAtvgFT7dTkId7md5jbzHmdIvgJiuCPqUSOIiCZ9//APqwH4ZsBmAzAZgMwGYDuVqVlzGQkiLCwHkMB6j/AIf3n3+0dEgOEsh5vwgDLOYXmMw8p89cB+lf+FqsbpmuHthKZK0TvMttiDJGt8B9vvwcc70UjTSMvfKQFATcRmvMxpIIH1wH0s7JtCn4ZSppx3ThQnMRcmReyiRMn/OAsVaylhKTBeyQtUAEqjUgiJ5xG9sAkcV79pSHG0lRUs5ovaPl8gdsAk8ZqqlwAIaVIubTNrjnfe+AROIuQk/8MTIJIldv/uvgE2sqG0hSFs5CoZoOY+sknl+oNzgFJ51zOUtygKOwEb8087c8BFq0uBoqm51Ij48pBH3NwHtIASFR41CVncq3J2nyAwHIpwpxJRCVT4jOo21ka+uA31eRKEhSgSAN/wBIGAXKvjKaJWUO+AE+ERECOYm2AVuP9padFIpynYzOlKgFpzk2vzi08t7ycBT7nC+J8eeVUJQ40SoEKvYE3F/DcSNND5QD/wAB7L09C2lyqYQ44ACVqUvNPooAecdPMHxbbSqdlAQAgISlKRIhIFhIg/OeuAGZQ3nyCNeukxrOAE1S1lKr3KSNE8j06D7nACxT03sxW62C+BIVKgZ6QoD5crYAe046aVSFrKk945AIGkWFgDt9jADapb6UKbYWUzlsMswTe6gTpgILbGYlTwzq/uNr87QPSLYA1RKb7pynTCW1SFImQTJBPMXN7jAa2aJLZcShACFRKTIG+5JM873nzwG9ukCCMqEiTeCT+ZwB2mzNAAm0RBjz2Eg+us2wHeodOQpQqEaxG5EnW8yL31wC/VLUQUknKVJkc/EfXAK3aGlYRT50twogknMuZyg7q54BX7BUIBrnC3dVU+oKkk3dWdjpp8sBajdIipQnMJU3PMRmjy5YCezTuNqQAvKjMkK933ZE6jlgD6w02wQmpAAFri/y+QHkb3AGtrvkEhwLkq8XhmxIjTQaeh88BFQ09TLC3FqVTkhJbMQSowNI8tr2wFbdua5NM+hLCcmYyqJM308RJuNY/cAm0NQwpYUQkknMSDudZHr5YBrZVTKeaWpIU2gKkSRdRTBIBBmxIiPPbAd11zTblQSUhPdr7gHRC8pykHoYN5k3IwCrWPOVXvrKvQCdZmAB9xgIFKwUOHMopb2STYE6kTe5Nuk2nAd3g8HIbcJa0y+He4uUz8+uuA7oZZV/vICzuSSP+0j7m+mA7PqaiwHhAA1sBYDlMX/WScAEqVd84iTmShKgBsCSm2gJt8xgBdOh1pdU4/KmwhSmQQBlUAoiIGsxrIMaYCXTvVNSMqHClJkRCfgJE336k4Aqw6umSWHG+8UgGVXkz4rRAm8YCIriQ9oKHWf5ZSYmYzAiLgz053vtgIK6NLr3f0oDbpuFiVH/AO4qHrGAlurceAS+ouFIAMwLix92BgBdWxTlGQ+EqBITmVe99+ZwHWja4eww4FJQpwoOUSokqIMDX12n0AwBRpDC2YZbSh3YyZ0t7xI1G9p88BANC2RUreQlVQkXcM5pIAT4ZCPdj+nznAKFVTuKYcWoA/zcoORKTHiJBKQOUX/I4BE4hRpCycniM7q15awItFvhgBrSHWXU94TlnQ6RPpHSTrgHzhj7YQENrCErI71EyFmIm8m4gWIHrgLI4G/S8Lb9pQEoQBneAUSFJi4JJJE8he+AaeH8T4bxJLywlBUkEpVmVYxqCFRaJ3wCjVEP17rTjudKnB3IJAgQkDLETedSfhgDcO0jDLbjiijOlSU5ssWN5GU8525ib4CyOAcVaSylLiwYTopUj6zP2CMAO7R1DNasEwpQHhIJHlASQNpv1nXAKFSH8gSVGIsCEzlknWJg/ED1GA5pqVtTK1OIzJA8V1CYPQi/la3wCS40hLH8hITaLEn6k6/d8At11FSqaLji0h5QJWStQJOwIm1tY0scBX1ezSIDwJS5IISnMfCZHisQZ2MmPXQK6CkJqVhcFN4BmPlrpOuAEM0NRUV6HGlkSq5AB30sDz+9MA+u9mX3WkKa8CVNfzQBIUsE+KTMGMo2HITJIVf2j7OdyHlPgLbCVZ0GRmGgBywQSopNiNBtgPOdbwdDNfUOLpjGYlsy4MtzABKr7azcYAhwatfpHCl5gpbBgLI94cyd4GuAN1Caasl1lYLqBnVBgpE6wDBv0O1sAU4FxhDK1M1Cy6BIAUqL6C4g+kj54CyuCcVUYaQ+UFUWCgIBtOk3mBywDgKOrWAoVS4UAffH54D8QuAzAZgMwGYDMB3QgrMCNtev30wHqb+HfJS8cacdBV3LzchFz7x0mOR+XqH6Q/4W2M7fDapZBQ6tC0p/qCMiLEaTKT8deQfeP8EFUo/09YadUoFOiU65FSNfvywH0k7GpNQxTuhCktoCZSoXIgRAEjSYn9YB9epluOOOJcbCFKKkoJOdMxAIAiR5767YABXLSlC2wkBYkBSwAnQaRmM+nwOArqtqFsOOd53SgcwGXyIHvJH56SYvgK14nXvolBYJMEWCfhy9Ii18Ao1QS6e+fQUkAJCQBMC9xMDXb4nXARF01M8y4WklKrQVgW8QmSJ8vj0OAFVTALeQQDAHQ6X064BZSoKddZAIUysoJNgSmxKd4taQPIYAfXVvs4JScpRJM2zCJGXrIIwFfcY7TrUVIQXJTPK8Cdlcx088Akorq7ijoMOJBMHPafIAkfXeTgG/h/Bn1NJeqe6VTZiC2SrvJASVGMsQQRF7mZtgDzbCAA1RtttpmSVDKTEE3SDr1jASHc6GyhREggGNPmJwGtFY2UNswsKbGUkgZSUgC15g7WwEWqWlhKVKlQcKgMu0c5jnt6xgAzriVXAMC5mAbTprzwAt9RcPg8KeR29BM72mN8BHUEpTkzJBMm/UHoT8cBpbYBeC1LQUhKpAkmyTzAHzwAirrmUOltLbsgx7qYnpCp88Bu4dmSsrX7qzmEagG4mf1P0wDK0G1kkJ1jX6n6QPhgJiWGozlbQy+KJMmLwLQTa22mAjO1LalZW0qCjzAA11kHfl88BwRCcilDOb3M+8DGgmfTywAipQoqIAMDxZot4TJHnsLYBe4+C5QqcAICAQQdTaLD54DOyFEpikclEqeBdSUgf/ABPGmZ3giflYTgGD2hynWUZVJJ1sLxa0nn6YCUl91SSpSxlAJUIIVAEkaa7a+owEtKGX6dRQpz3dzzv/AHb73jacAJbVUMrKG7oCiQCTmknlsJ6jywBEPqUlKXkLKc6dACLG2sdZ/PAVf+IXsiXmioxYW+R3HLrG4jUKjZqlM1GXxZVLOUi4yk+ExI2jmfzB2RUd1RLBXLr4SprLcJCQqc1hBJUNJG/LACX33qgU7DQWFl1IUo+4oFSZuJI62j8gMI4e80jO8tvKLgSZiNCCnb76gC4kXVuFNM62IAsoqEmByBNzv8b6B34eahBiohaSkiUiRNtzH31wHaoqAJyhUXnQcpFj9/PAQ6pxTaRJkKAIg6cp06TfY74CChyQUkElSkqSRB8ImQb2mRpa98AcfpE1dMwGoRkIU7n/AKk2zBMSZIBgGBgNbVIGTLeUHnv/ANsffxCK45UpecGdokAc50Gvh6efScAHX3zlSQ+ElASoykaKkRsmxE2mNLYCUipLIyoSq3MJ/XT1+OAykfbrCooUEQSDnIGhgxBVv8uZtgNztDTrQuqqFgop/CUoJzKCvFISYG25GuADspoaurbep26hLbDoWtK4BUkHxAQtQOm8A4Dq7xRtFb3TLLyRMSQkC5jZRvznffAF2nFOOPhSVAu5fEYAHgSL/DrgIXGKH2bhgX4XFLqU+FskrAIcMkKAAExodTvuFXcUhskqbXuYtPl72v3bXALVXWtVgPcNOtlIg5wkAxqRCla3vt9AD/6u9RVDbQK5UCReRYx0IwDQvtUpqgeQ6l4pU1CoyyB6qHxOnrgNvBO2SKJlwj2iFg5YKDEjeVjS2k/qBOj7Qu8Rr6R1pS0paXLwWQCoZyZTlJBtYzGAs7ifF0VSKdTeZKEJSFBUSVBMHRRtY/WOQdqDjDqfChDxiLiCLaD3h+/0CUjtC068AtL1yBonncHxcztgGcPsViW0tApUG5OeBeSf6SfL8sBwXkoo6tsIWClsjOAMg8aRrPneJvgI7NW2hiFkqsZtN+UHfpbALHFEtPlxaSsZySJO0QYhRFo+GArfiNA5KlNOJABlWdSvdg6GDedNPXAV7xNSgpSUGFSRPX9Oc4CZ2WRUFwKdKFQqRBUTsZuB0nS2mAt1hb66dSWwBEiTJE5egmPTmIi2Aq/tDw+tqarI49T90pXiRKwpQkmAAgAnQwYEb64Cv+0PAqJ5TaGWwhSIDhUAATIkgpkmb6gfHAKvE+zFQ+wEsIZbQlJyqUCMyY2hBm864BBqeGv8KS8UBZWpJQtZJyKAMwgzMzc2FjrgAvCXVOVSg4ooOb+o6XF7eg9euAblV9TScQQll5BBULhRiyrgwCZm8XH5Ba9Nxiv9na/4lr3B/Uf/ANnAfi5wGYDMBmAzAZgJFP73w+uA9P8A4D//AMYX/wDVR/3rwH6Tv4V5NDwJO2VuRysP28vjgPvp+BNG2GKJ5QBSnKdNZQRfWNd5wH0Y7I1jDFAmAAAlJERaAbdefWMAxJdcU46/mORZK0i+kHTa/lYfMF/iD/thU23ZTcqVGpBsAYiYJn8tICtOL0r/AHhg3BPx226cuURsFfcXXWhfuxfyP3J5fXALtUXS1Lohd/ht+eAhhWSleVE2EeecRgF+pqSJkxE777k/OB5WvgK94zx1HD3Hlblap5yDeTr+2AVajjCuKsqDZgolRIm4M/AWO0XnngFNPD3XqkEkkFxM7yJE+kH72B+ouG0jBBCE26D9o6aTfAHHkoTTBKIABVYc4TOAgUf+4P8A1f8AbgO1V/X/ANQwAJ1ZbKlD+4kHa5JH3sb7YCAqqNQcpJhFxedem354DorQ+R+mAgYCDUMOOOZkkxlA329cBHKHacd4omJCd/6jl59cBreoAtHf2KiJv1iem+p3tBwEpLIaZbO2RM76iTf6C/1wHZipIK062Ebmb/H5HlpOA5cYqlguJUoJSCogSICQSR9/pgOeHKU++mdJ1Jvy5dOu3XAF+MUrjBFQk+EoRaTcpAn46f4wEemW3U0ixAC4memp9OeAA8aph/pb8m0KtFh08/sbYDOziqxNM2lKYAZQEzyCQBbyAwBBSHnXXVPJumAkxrObMOR0+InAR1KJUGQYLhDesf7hyfnr9gNS6pfDHO5WbWBvtpp5n64DazxRpx8DKIISfkLfE/T0BtTU0LVMHX0gIkcpk6XIPntGmA89fiFxGgreJpaaPhBAEAQNdhofMWwFd1Dra3W0IAEZUzb+kRtrb5YBua4e85TsLzEgJmJ5xA+Xl03ITGVNUy0KWASlSVXiZBB85sR9MBv4jWe0MEN2lO19+nz16YBNbp385cWSRJ10EGPXT8hgD6Hm1IDYjODPWAL/AKYAXUaHzP1GAHOuF1aUE2EDW1rRHp574A3SUCXEBUaREX12tpBG9z0M4All7pCkbEa/fwjAaMAEeZc9ued/oIRGuyIPSDH0tgI1U+gq7sCFzMjUgWMkef67YCfR0iXxJE/4H66dJJ1kFVumfpalaEKMKdXYbSo/KNx1AwDBUUb4pgnNZ5OZUzsN/T9MAJo3mqFSm1xKiBpqdJI/Tbc3GAmFNMpXflKSZmTE2vGAlGraU0MgExE+sWiOX688APVVd33iqjxNBByp18VoN4vE6fAg4BKcQ3xarU2hNs2gFrn5R9iMAPc4A2y2shMGTqI0O3K0aiI2OASazgZfqQ8NGcyTa2s3Mx0sJsJwC/xirbpqd2mMFSkKQN72+M68gL+QKi+IqYYMEWtE6enyPPywDj2WrlKYYfm6wqdvdWoX9By0+YWInizjjjTc2zDebRfpEn08sA/s8UpqKkStwAkpG+8cyOZ69NcAFddLboWLSZF+pI87G2/zwDRwjiag4kkmAjU8x59PucAfR2gpFMVzLgT40FOgH9Q0+yD88BF/1Dhnc69Pl5/P8rYBdrattSVFo/yzOXy33AFxNuu2ASa6pMOXN/8AI3+F+R6kElxoPOrPKfnp5f4wDB2YpgCLCZ0Oo/cX5DAWhTLbYp3GlQVKJUPVIF7HcfpgK044y4a9LokISoyOkRv/AJnAKzlKH3zIJknUTE7/AHywE2p4XU1jCKemRHdJykxcgST9epE4BI49wEilDTyEhaVKJMC8oUI0H1jAebu0yzwSoWWvD4iJEDcfY6aRgCnZhmo4qgVK1FRF5Mnr8uc384wDp7VVNfywowi2h/XAfkCwGYDMBmAzAcpEkWm4nynAG6WrQ02Uqy+6dhMxG/P9xgL4/AZKmuNUSiTeobJv/wA4tGunMW08w/S7/Cp/xLXCQnZTYkbeBE8xbW5OA/QB+DFQKPhTTSxOZtEC97JtPofhOmA9z9iVUdTTI7wKTpuRGk9DFsBaVNTAEhsSi4TbVMGAOl5PpgB9dQqXJAAIkkgR6z+Wx5a4Cv8Airfs6lHWL6X0JuTfX5YCnuPPKqX+9c8IEk2i25Ow6a+uAWOIV1MlIOdMpbCdRqJn6iRp5ROArviXaZiiDjjSwpaZCUgkiVHKbb2Omu+ArriHHKyqdLyQoJUSbZvMTpt+2AWXayrrH1IWgxmiCDufXAN9D2eS9TqW74IQCIGWSeUxM/DbAY3wksFYbE5QqNzOUxfa/wAzgJNAw4pk94Cm1/hf4/ekYAfVU8VJDalZQE6EkTJ0vudcBLZaU2Au8Jg2B6WnkB88BuqPZ6trulrAVpY+g3tf5+WAFvNJaQhpMFKPADYyEiBJ3/XAB1geK3P88ALUSHWjP9aCb/8ANefPfASa59IdtA57D9yPPngB5Xnqgf8AkRvI3mPPAaKtWR1JsRluDpfAR/aTp4Y5ZsBuqVSlu9ihJibe6MBKaa7xtB/tmbXuBHXb4YCalwISUHQggCb+Kw+ut+WAm0LiWCCQBA1Ivr5dPXbAdeIvioqCsGU5EDmJAg9PuMBEbQVqCU2PvW/5bnTyv0wAvtC4HKYsj+2D57fl0+uA60qnkU1OlKFQGGkyJEwhI28sBLZU4XU50lMaTN9OeAlVYAyQBqNuuAWq67qpvBET5HAbW3UoSBlTMC5gHAdKqt7thaiRAEayL9P8RzwFAdqXQ/UrIG5MgXmRoev54AfS05yoMEkpSbjoLz52HO/OcA28LpFuFUFRy5Y13nb09NxrgClbw5fdkAH3TqCbn4fX0wA00imWDmsIuT8bSdL/AFOA6B1LlC2yB4gtwk2ButRA+52vyDciqdYo+6pwO+KkpJIBOQzmP0uDH5APDlNTLL9SQtZJJAINxtABvcflfAaK1KXykoEBUKERIBgifl16YCTTUy6ZlTiir+kzJ010667HARC6p5edBJ7vxRJvB5eQ6ycAcp+IrZZugb6jW2v0vrBGAC1VZ7U6tWhNiNNBGm9v15YCKyy2FrccHh7pfTxGCn6Hz9bhymuomKRyZBBN5PIxtP78zOAh8KIXnVrKioE6wZIwBl2rUw4GgJCxJtNhA3kDWcAF4lRocUKiQCjxiLEwZiPudNcAKk6TblgNTxIQYMXGAGh/uXHVKUcpQpNz1BFudjGAzhHEG/aiTl10A1Ek7ffPoBviVdQOtkRBAOnMzNo3NuZiwwCJWppjTvlHhPnBJjyjfToOmA8+dqXKtDrppgSsBWQwSCoxE7X1IwCXw7h9dUVge4glYSSP7gNbiDIt5aYC8OEM0jdHTpbVCEosJg2Wr5kyevzwDVSopwtCioeFQPvRflPT8+WAYKytL1OltoBUJAsZ0EaCI08j13BfNVxKdyNBPLbbAGuEVdXKkPSJXbUWy8457fK+APOhDS0VSlCWvHlmJJF5HK8D088BHd4il+Qki+oB28wTHnvgAr3EKRDi0LJzJMEZjAMDS2AjuV7DjbqKcSVoIWdYSSBOgi5F8AjqR7LUrdaVmWSTAMxPTYbbTMk4Cx+xoeRU+11ZHdEAQBY8t43t84wFj1AZShyopUlQUSSI3gaCx0+9iCjW0Katp6qcGVxpJUlJtMqCYjyN488AhVFMQ/umCSIFvTefr5YCQkv5S2gKhIgazfy5actsAq1/B3K1bntBUhKApScxIlREWk8r+XlgKB7dcISw6QmFiYuAq03+F/1tgIHCa5rhtO0y02ShStgQOV4HX5dJwFt0lRwxymZWtIzKQCrTW/TAfjOwGYDMBmAzAcgkGRgMkzOpnAeovwIp1v8AGOHgwgF5seHX3hOpJtqPO3LAfpb/AIT6RVE1wtQPeDM2o54A/wBtAPuxaBIJ5icB92Pwi4kHDQBKELcGUBkk5HDkIgwc1hKrG5GuA+h3YWjVU0ba1MpaJSDCCfP+ok/pPXAWu0lNI2EgKUUiDItblFzN4/TAQnagkOkIEZbhWgAN48t8BUnaPiLDbqkuKCTOgP6n88BSPa7itM0y4GinQ3BIVOsGCPvQTgPPnFON1UuIaIWkzJJVIM6C4HK2/wBATDS1VU536lOKIV/tzKDJjlmtM3I2ucA70FO17ME1DKEeEAkAk6dZ9fyOAxmgpFurKECEr8JAHiEE3+H+MARLveJLB/lJaEhSDdU+GDmkbSIGpJwEdLimFHKlLgJglc7mJ8MTafjN8AN4lxR5gFpFOykGRmGeb6XzAX57W0wAemedV4lAKJUSSZ3Fx5RpGgvgDSH0lsggAwZk3E8vmfrgA7vDmnHS77Y8gkk5U5MoPkUn54Dl4JSkICitSbBRiTaMyo59MALDZUVhVrEiPWfy6jfADX2QmFAnwkETG0kD9cANeJfVmUSD0/frf98BwgZF5xcwBB0tgNNWnvk5iYIgCNNeuAH9wP7j8BgDTDDdSlpC1qTlSkeGJsI3B+/TAF3GUUSWUNqLnfKKVZ4GUAJ0Ag73nkCMBCq0BqHAo28WUgRYzFvvlGA0orG3CM6su3hvGmxF/vywEg5lXZhaNlKIBJ30gWPTAdkOPMrC+7SZOQ3mAuxNjqNR1wAnjTaUOoJKv5kFQOxMiB188Adoy4phsdyxCW0BJvJAQAM3i1IEmN7YDU8pZcBU22juwSnJPinXNcjYRGs9MAPqaxaikFCedp2PngF6oqFOPkFKRJBtPLAd3xlSF7kARtpgFuvrVFlxCglCcqlBQJmUzA3EE9MBSNRVvV3E1sLQlLYWU50TJjcySNrQPK1sA10NFUEfzEQgABJEyUgEAmbSUweUm2Aa+EqDLqmwlKpKSSZBGWdII1nXpytgCLlap51xktNpSlKjKc0mATuSPXAL71Qqo75lSEoCZhSZkwJvJj4RtywAilaBDysx8OeBaLKHSb74CH37qw4tJylIygJ0gze51t8TgI3D2lGoKqmXUEzlc0g7CIjbf44AyWlZ8wSmAfCJsALAfDAEkFNQyqndCWpiFI96IIJ8UjWOXrgByaJihdTDi3G3FQpS4smbmwExO9vTAdlOpfQ8lKUpCEqKCJBUQJEz8LRp54BbYDji5WAlwrUClJtAJCTeTcQTfcxbAMfcttUxUq6lAIynQAzKrXJERcnWMAicVdU02tpthspUT4jmmOkW/O+s4CTwqocQiAhOgOp0iOflr+2AYKRFRxB5Sg22A3abyJgjU9L8r2nAaHaWodecacKEIQTOQ+IgdCSPIDr6BCdoW280LWYE3y9RsBgIBYQSpLyihuRkUmJMC8zI1nb6HALnEqdau9DEqbucx1kbW/T54DrwngyktKq1OuZxfKcmXnExPTe3yCSyw9WNLUhhsqQVAp8W1p97X5TtgFjiVOt1wtqHcZEKzhG5B3zT5bW0tOAp3jQdQ9UhDKHA0FEKIObUQLEDWNrc8Bs4Upp5ADzDZJA1B8ucz1+emAM01ItdQ4gFbTKVDJkgAAJB35mfhgJrWYPqZDq/CnMDabEC9o35WPngG/gjyEmHMq+RX+2mmkawNLYDpUONhCkUyy5WBR/lKjJGoEgBU678pwEjhnEO5Cm30ID+aSCFWISLASPnOuA28RqXnklIyobUDKhMATI1JgTHy88B14VTtPOJQ5UlItJBSY56g2tHL0jARuNcMpmKh9bSi94gZVFzlE3TGnQYBZYrzTmoQhlnMtooOYrkDMkgphWunSCd9AD0/eCoW4tSVgz4SbCTtBm3Xn8AsTslWtqYTTLW44AqcygM0SLWAGw+uAthmqdc7tDNI33DbUKJzyVgquYVGkXAg4BRr6kVD7oTDZbUR3aCciySBCgZJi5gRcDWLgAr6ENONKGY95cyBYmLC1hrrtgJPdmlQlSGUOZgJzg/OCNo3k9RgBvG6JdbRJXTgNPIUpakpkAjKQAc0m5OxHK2AonivZys4nUrbqQEJST4kQT0962ny0BwEml7FUzFBC0BSkJlJUE5tNDEba8ueAALp6xpam26ZkoQSlJOeSBzhUYD8dmAzAZgMwGYDMBmA9N/gDW1CuNUvdtlYYebK1DRIChcz5dY6i2A/S3/AAu1tSui4UsNqLRLY7wRlByJkazv1iTpgPuf+BvD6uoc4dXNsuONMqBWq2UAtlN781DbfpgPpb2NfqGaBEMqByjSOvXpbb6YB/c4k+0whblGqMs5yEXsZMfnrtgEjjfaZCGgG0hBKlJUBrpIBgc7amcBQPajiYeeUpb2STMEqvJ+m1736YCoO0RccQqXCRfQk6aTH6b/AACu08OecSpaG1LRnIK4MTaZmDblEctcAbpKJtNOoBIU9YBEHMZUPSwk66DXAEVUDjjHibKTAJ0nS412+vlgBlMjunHW/wCxeXnoDywGhSXFPKDaSo7gRYXvf7+oCUEpbAU+Q3/1HTziYHn0i+AD8QbRUrlgpdBMjLG+msfDfpaAjBhLLeVYCF+IweUDUibcvWRgBzlWhCozgAEa9bDbnzm50GuA2qW4lvvVJIb1z2j6YAciqQ44oZwZJggGNfKfhNsBJfcYaQklaQV5gNZMAGBbaRHrpgAz5BSIMyLesxgB/sz4E92qOdv1wGrIqJgxz2tt59MBpWC7/LbGZZNkjW0k/AXwGlVO8n3myN9v1wHelLqFKWpJDaSQVTYAEx9NRtbfAF3ahDwplhaVBKlSROnhn7/XAcVTjTgSkLBBgKN4AJuTbYTgNCuEqU2XGAVt6lSTYD1g/EaA3wHej79tru0NqXC1Xgak6XM+WAnMd888hpbakyc14Hu32nlgAfaxK0raU0glKQAVJ2gwN7RafhgJ/Dqd9dM0oOkAtIIkmwKUn5b6euuA7hh4KdBUXLDeY1Gp6/nbACahCkkEgjKDPS/TAA3UL70OZTk8Pi20jASXP5zILXjAMEjYgwReLgiMAicdaqRTuJZbUpwXKREhEnMdRYDXXywFWUrSV1i1i60khQjQ7gnmOf0wDtQV1SsFtTCgPdSYFwLAzO4H3sB2haW2+XFpKUncxHT64DCtLdQ84tQSgoVCjpof1wAdAJU84BKFZoUNDKYHztgB1PUMtB9DjgStWeEkGTJEaA64CNShKCpT3gQVC6gYOtvn8MBMqzTNtBTDiVKOoTM302j52vGAHo4q4UnKJCBBM6ZbGfvywGlvjCHn0JziUyCATMkj78gcAZqF96ybgnKb+YgmTvp9BgI3EHmaGmYDS0rdWAFIBkmSPy63wEXhrblTxFZUhWQhsgkCCciTbcXJ+YwBTiKu7c7nRNjuQY5DYfeuAXKimS9Ngdb/ABvf0PMYDRRqpmVFDjiEKzEQZm3pvpIgR8gPUK1N984yuG91aDMRbadNI06DAK3ttSOMpQtxXdOvBOpykFRtbXXQ/DAH6pCkoWsghEHxHTUn6YAGHG6pSmSpISiQFXvNzp1N+gtgBD1QineeYCkqSG1FKuoUI6zBPrgNI4qml4e4pcITcyYAiCZEb/DXAV9R9u1cP46qmQc1K4ILn9AKs02geenrgNHH+1FKHn3W6ho50kgiRMxIFrnkAI9MAlcAUrjHEHG3US08vIVwCMpJm9zoOQ36YBtoeziFVpTTJLiG1eIp0SATMzFv3F4wDSeEoZS73aMxAtYE6ek3tztgERNPVtcUqFPMrbZLKkoUqMpV3iDlEEmYBOgFifIJbFQthwkWBNibC3Ly6i/XAamapLTx4glwLqCYLEkm0gGDbQybiQDe2AJpWl8+3rUEIBCXDNkuECEKi0lMG1gDznAd6qpcfCGEGEPwhLkwNCbbjQRbQ/EI1NQVjL2bv1AW/qMW6z967YAv7SwkOt1VQnMkEFSiZJyiDoTOw/fAVfxmua9peDFSlKQCcwKgCJFrDyNxEAYBdpeIFTpHtgNyIzLJJBNiCI+FsBdHYPidIXEh1KRcC9ibxMAHUiefKcB6CbrKH2Bzu1IStQOUASpRygWIHnrE+WArtqjKqiqdehKlKKkA6qlQ0AmLXM8umA28QYS4WMgKoACo0GkiPz0wEpLLAaBdUlPhOXNvE+e/6nALzzFSt1xLQUGyCEqHukG8ATrF4I054CvuKMlNZ3DbgL2YZkCQQJEk7Wm99PKcBJreHmC2w93kiITO8cxbpyn0wAf/AMMVa/FkUZvOA/E3gMwGYDMBmAzAYNRab6c+mA9K/gPURxlxgI7iXUXiNVHe0RHlz0wH6UP4Wad9jh3A2kOFxDgbeJBkAkAZbdEg72vbTAfoI/ADiVJR8PpmXyAFJSFSR/aDr0IgYD3rwTjlN7CnuFA2EQRAty5TbUYA5U8TqaijbCSSkotBMRt8+lumAr+tbeccPeaSY3uZtG+AQeP8GNQRaCqBNrT1secR+dgS6vgbVACX1B4Jm0iTfUa+XONOWAV6+ppw0oU9NlQNbaq3OnKJ6YBbcqFhleVooVaFASB4gToOp/xgOqqmp7gTOnX6eemkbdQhUqlKW4pfvFUnzg4CK6264+A0vIQZUZiRPT1wEyopWyye8fGbKYE3mDEX5xv88Aq5KljWZ2sf311j5XwG1Di3k/zJzSU67bG/PAaqnh/8lTusFO1veFp3j6xgNS3c7PcbARE2ja3SbW/LAYhinaQgmM2UE6aiJ15df2wGirQzVNEtAE04Kjp/WCBe3KfnrgFpt/vXC0bQSNSdNxsCPlgJ66b+SqH431OnTTeddp54AMhXdgs5s9yc3PN+9t4nbAbENrzd62PEAQOsgiwHLU4CJUmq8XvEeusz+VvTngCtNTqVQKKtTBOmpBJ8ucHl0nAd2qX/AIZre6rRpZO0H6eR2wHPss/0/L/+nAFGnO6ZLPMRy87TffbzwGikpnRUnKD3ZIIsYvqet+v0wDEadlspUIDsH5+91+QAOASO0v8At/H/ALhgO/DqjLTspi4ZbHwSB5fn5jAan6/ulkRGebTG8R8Sb4CM453rbi41Qq3KEk/Ln64ASv8A8uPL9cBDpX+7aUka53PSVEi3zvbAKHG67uu+Uf6kKTrpmGvWfmN9cBXXDmMy6h4CSVKO0g/S8x5WwDRQao8h9TgGJ13u0JHMfQCd+Xw54AK+93hLYtnJT/7reeu+v5BHD3d/8PztE/Xc6ehm2A2BtltGQtZ1mVTF/FcSY0AgSY64AbVMVL6Q2GihIcSsmCbJnymZvt9cBtqmm36ZLDAHfJTBAG9hteevntfAKFQTSBTZgG49Zv539J5YDXQU2Z0ujRRBmPuNvW8YBkfcyo7vNlzJym+5Eab/ABj54CHW8N9o9nh7dNp6jS/S36nANVLQjh6AsmZQDm/9Pnt9kbAHrne+dK5kTH3pyv1wELAB100vAxqdY5n73/QAbCHkNpQ2TlWmSOvw+B3+WA1ooGi6h1Q/mJUFDnmF5j1/zrgIXEa/KCxNzII8+lhy88AGpBDi/In4onABatKFVT/eLCEhpapO8KTbz3wERqlpq6hW13yTExcHYjc7wfLrJwFN9s2GuF1ZWyACEzOl4Px66TgKSe43X8QrlMoUopC8hgk9Z/L1icBeXYmmdaQzI/mLKQkbyRb1GltOWAuThNL/AKdUBb4/3yJm0gnafP0N9MAyVSKcqdQ37wi1v6kg/nPztgEhfCHnqt4qByBJULb5gN7C3xOAXuIUHcqIAjWbEafSLc/ywC/UcILIzB4Cb68766W67zgN/CiTn4aXM/eLD1toGT55f1wBWobhxtsmO4MyB7sWB8r/AHbAcT/+n+X74ANWdxL2Z8Tcm4EWHWeX3bAVnX9yapaG3e8K/CRMwCdT8ANDrgInsXs5Dka7xHWf264CxezD3cOtqncGwJtt+4tgPRHZ13/UEBMyArKRM6pTbzg+c7DXASOLtDhz6FZSYMx/dYiL+c3EfTAa6epD5H8ifMRy1tv9jbADuMtVCUKWhJQkgkCDbpy+XzNgVk17rDTynCR3aCQYi5MeUQfznTALtJTe3VKuIBM+I31m/PkQBvv5YCyeH8I9oQXfZpjS3x2v974DcqnCCU9wBlMaR8iJ/XXAfgrwGYDMBmAzAZgOU+8nzH1wHov8F3wvtHTBdw483nvZXiGsAflpfAfoq/hd4pWoZ4a01UuJbQ4hCUDLCQGkGBmSTEmdd8B94vwRqn32aMPOqWCEgg7+C2gG8YD6FdlGVKoE5SYyjTTSw3+J+uAuGgoVr4ewVEkhkakbAzba0eYtgFqsQ1TPKNQlLiSSEBVwFRciI2tJkdMBXfaWryz3CcljGUSNOpOhjzOAq2tXUuMqLri1GDJMfDQenLe1sAqoXDS0OnN/MUbgQRCR8BEnX0vgBr60FKkpAGaJAFjBBnfl+t7YCJmJGUm3LAa0oQkkpSATcnmeeA1rZBMpACjqd+mpwGhylSvxOJzZfFc8r7K6ftgNRLdT4UpAJGsQb3+9tMBpXSNshRyDN7wMm17bxqDgBtXUraQoFRLcJGWBBJMCd7EyOuAEpQHlZ2hkI3HpznfAcrQTKXJURIJJ1O+kD4YDqhkJbe7o92FJHeCbLAJIBzHnOkb9MAMYTQNLdz0zZWQfEc0yQdYVGsenrgIrwSoZUCBewJ+EkmfpYXicBATSgEnLck3+yOfXzOAlNFbSklSvCLRaL2G/3zwG2rQVtZkQCRqAdd/pb9sAQok/yEtqEgtoKhzJFyY1nATanuKZlCQ2BmBCYmQQEzvvaZ5WOAhUzS31FQUQEkmLRa5Hwvr5aXDS9/5mNgRA5WwBameyPhEgAJSYgTcazgJNY8hICx4VAgZp/uN/jpp15SCN2qUpVNmbUQYJkRP0I1v6WwEKlYqWKZhZdXC2GlRa2ZtJvA+zOuA6LT7Q8hRTZtR7wXvmiJGkWOnPlgCboa7rI2hKSUkWJOoi8mIIMRgAj7SwmBIHLYfnf43FtJAY6gM05VlhUqJI1N97wOun5YCs+OVKHQpsGSXEz1EmZ9I+MYCPw5tsAoCQEqNxe/57YAzVNIo8ikQmUpNtLjS/n6eeAiOcVQstBQlKQQoG+pETHlz9bYDutbVQ6wKdvIS4kSmZEqHy8/PTAH08DC0d8UgrFwomD8P1G5uZkBqVS9ww84sjOgWJiQBpG2gt6TzwCuri1Q9SutIdPeBwDMAmcgmUiRvbXceuAG0VQtt8rUolc3JjfzEX0084wAutpkVS1qL+ZWdSgbakm0gaCbzNxgO9Awphl7M4XCFIyEx4QAQQI2JAO+A3UzTtRUN9+ora7wZ81hlJkzEbHXY+mAMqp6QPJh2yTKRmsII/eQT88AV9tbUDSqPepSBCjyIB1EWGl5/PABnW0IeKiR3RmEEiAZseek7nkcAv8XceaQTTuFs39363B+GA6sJfpsjlY4pzMkKhUD3kzFh1n9zAAoivWsAtNygWIiR5SdzrF9MBL9tbCCpVMjOkSCc0g7Re8W+G+ASuJ1XeVGZFMJkEe9Y9YIvp8sBhqW2m6ZWUNurkOAE3hShBB/5YAsNh5gB44gVTjTTGVClqSXCk3Ugi4VOxJmw2wE1jg9PSUYKGw2SJUQSZMCZlR9drdMB57/E2sQ0sjMAs+Gd409ZH5GTgEvsL2Z/1arcqc4ShLoCkkiFqUmc3Tla3rgPS3AuCUtErMopUtmFIO6VJ0IvFtp1vgGtxtNVlKnVLLcZJgZYOthfTW+A1VzdZTNpfQhRK4JdAkqAtf+nQBNhtprIdmq5SqVa1tZXEogrg5jJEj89J1wCrXpU/TKcU2VLkjPeRgF7iHCalRSFLVlIFrbxEjW/XpgNvCeFNUTwqFtgu7OSSUpI0F4ied8AT4hRprM6Kf+W48AkuJN51mTbbWMAOVw6mpGcryw46BqTefIGPl8NcBX/HaMqdBYWQHDJgmTteT0gWG+moCreOcP4rS1bS6FbjZUsB5SYOVvKTJnMAMwSZ66jASjXu0zKA9UKr3PDLZCZSSb2QEm2g/XAO3DKxxmqaGcpSSmU2ECdII/XrbAen+xNQyaFS0FKXu9soa/7aDN7GeoOAPcSPtLzbbw71xRGRStRuYiwJE7b4A5TCgoaPvHKVsrAmSFA2Gov56W0GAB19UxXNmG0hKwSkQQB09DuevSAUH+FtKRUhxsLQpuySTZRUkiII+E8+mAK8B4BT+xgN0yAkrCj71/FeJVbX0+WAtJqjTTsKSy2lAjQCdtLz66X1tqC85ShS1KKCSSZMAfLAfz98BmAzAZgMwGYDBcgc8BeX4Kun/wATtIkksONKWdlArOnXw7xznXAfos/hcV3dLwtxckOvJUmLkBTbaYJJAkEE22wH3y/BIFmkoXlCUkIIA1umB0+B6YD6PdhK2n9mZZcCgXAkBRjKJ57kc4HLfAXQxTuraKWqlkBCfD79wADYRPPzwCLXtLcqH0PqSEMjPJmCCY8HMmd/ywCPxsUfs63jBypVYRJgHnA29N9MBTr/ABamW2UJacJI18Ef93113tgE2sfIWrK2sAiQPDY/H0F+gjACmVKfqENAFGbNdelklUGJNyOROmAkLTkXkKkk9J/MA/LTAdCQCRIt1wGBxCPeTnnkRb4kYDlT7RSodyrQ/wBvL/qwANyqZanu21gxvEaTzM7dOelw1JrQ80pSgZkpGmgj0FjpOAGPuNuqKVJJBA5bX5jl97AFqaz2T/bacF7wEn6q+ZvytgJNM57ShLl0FSQpQVrJEn3ZGp54DW+HXJbZWlBjxFUwQbACATa8zGAhooVJS4XFJWopVBTm1gxYgfd8APlbH+4hTgH9sHTX3iOfnbScBLYW3UNhzuyi5TlWBIjyJ5+eA11iAGDkASrMi/TMJ+WA30iUutBCnEJI1KrXPK32MBMpwAVJBkJ8MjQ5TEibwdpvgOamqZWkIW0sqTISfDFxB3nYbYCA1UKZJySEk3AuqNx1J/PAdVuhx7vMpSLGDE6dJwBFplTqvakuJSiAnIZzSgRNhGtwAZ5ga4CPXuqU3lSFKIUnSIsb/HTnbAAuKlLtMEL8CgNVxHynb8tdg18MqE1SEtWCWUBu+5bASSI2ME303wE11VKwhxAQoLI94gRaf+aQP21nAAUVaW3QFyUlQFrgAmLgnSdRfT0AMB4emoYU+h9hKQJyqzZtDGiSPnHPXAJPGX6dll1lTyEqTeQFRe5NkxgKL4hXNqry2HQ4Lm07byoAfDQc8Ab4c+iQYOvSPjOA2V9SpZCVOpI0yg3A0AvrAA+FjgNQQypACUkqO4iB5yQfO0i/TAMnCEMtgJWk94s5UKEQlWylCZgHkJ6HAMy6hbDZQVpV/wBIm1tyAf230wCfxSuqEF9IacW2sJAKIjS+qhcG2on44BZpVhhLhdYdGdVlEIygmbHxTfnfeMBiabvVlaHmkdDm68kkfXygYDU1QNFaioqPiJMEwb39INhp5YAgukbbCUtkgKEqKr+QgTzPw0wEunp2UNOBbqJUkixIMkWiRsdenxwA8UAcUt1DuYNAkpBJUQNhoJ2F+XPAbKZSFNF5KHEe8mHIC5QSk6GNUkjkPkAZx91dWU94EtgKI1vBAGg5Xj9oDmpbS+gJzpFtTOvpgINZVirKMp7pDMJUXIuECDly5vejeJEaYAnQPtu07opSj+UpKXcwmVFJIKbG1tyOUYCHUO1RQ4e9ZQlKSSVAjSbiE+vL64BXoX3uI1D4S+y2liSouBULygnwwlRgxvAE+uAE8QrTUPhKDZtRBP8ASrLMlO8EjcA4COS4qpbfC7QE5TrfKfLY4A/UqqHqfK24lJAgTMaTsD920wHl/wDFSiqXKpstvtKhQJSM8nxXHuxzuSOmAO/hlTupQqUOD+YhKoEScouItGA9L8I7Pd+tKnF5EPQCpWaEA/3QDYdJMa4BrY4PwqkcS268lwixKCY12zAa6XwAztVxWmo6emoqWmcfzDIhaAghOZR98lQJgkm0/LAA6Xh76GFvVK2ltuNSltsK7xBJBGYKCUwBMwTc3ETgCLPDKZXDVOFEnTLbNNz/AJkmJ3wC5X8DrluENFt1KRmKkBWUWJuCAbAaeuxwC8fE1UNyO8Zc7tVjIVAMC0735TvgOKJfdSp5C1pTqpMbmLExpr/jAB+MO0jdS33iHXEukQEFMi496VC19pm+ARe0BLFWhSFZKZSh3YUTITacxEiZmwMkXnmC7xB5sZ1NVVO6XW8i20hRUhJglZKkRqIkGZMb4BLa4e2KgusuAqKpKXCSnW8AA79NLDlgGiiLlXxJNO2hSFJjxr9wnplk28hgLp7LV9Zw/iDNOpDq2ZSVlMBE6G6iNo5fHAXyO5q1U7yGykphRWoDKkZSPEQbfO/TASXaykeT7GqnemIDvg7uNJHizRuLTywAWraZaQWmgSpsRmEZd7i82nkD8sAAZS+t11ChmDicqY/pOYElQO0DadTtgLZ7LcKPseRQSSRMwYE73Hrb98AwVFImnaIcW2FCbXnTqI1219b4BXWysqUQ0pQmxgX664D+e3gMwGYDMBmAzAcp1HmPrgLs/BX/APut07Szfb3174D9Hv8AC0z3nDeDGP8A4rY0vog8tDPMaa4D7/8A4MMtI4dw1TglCQ0FgXMFMCQNLwT0jAfSPspwjh73DqN5uysiDyOg1g2jbY9Nge3s3D0FSFygiRJGkWIg+UxfAJvFqg1TLpassDxEG5Ewbjab8/QYCrOMN1CqJaZMHMNTNyR8h6jAVHVUy6AEuTa8wTpp+euAWqriiFKsNBBtym9v18ugCW+Jp9oSE2Uc0HSPCqD1tPn8MBCe4irvzKiLkE7dRPLTXTASk1ecAmSSJMK38pwGxNalqSoG9hMH66YDuriKCCIHiBA8I3GAC1Gp8j9BgBxdU22RBEEmdNdPv/GAH+2d26FKEgTInmkifLT564DhdWy/7yRfchP676HbngNLD5SpwJICUqITeLTby/z6Bp9q/mLk9IB0ud/nrf0wHY1QAJEmAT706dMBpbrmnj4k8tRGuu374Do++hLkIBAygwCAJ3sP84COt+UkEHb3jbXrgNrNE9UAd2vLvZREWsNTa4jAM9FSpSgJVdSUhKib+IWPzBP3cBnEG0trTliSVSBFtOXP73wEBAzLSDupI+JAwHasR3AJHpFup0vbQ/XmGikr1hAbk6qIudZtO2nT5YAgXUoQHVCUyJ31MA3+PQ64ABxke0NnuzEjQwI+BOnlPlsCt2ZrFe01DSiPA64jY+4sjn00sOlsAz8QqqVlaO+JJcmAmDEEAz8RgI5Vw59pZRZeRRRYe9lOUzM6xHqMANTU1Lae5C1wbSJi+s35emArvtfxJ2hC0dwHTkCiom5zJmLg6SAAdrWwFRGqU+FPqpg0SsALEZvET0m/ppgD/D6ggDXlta0z9/vgMLT1Q/7xIzGACZEkn4fT54B54ZwzKwpTsZvDBOuhG/2dehCSsezqlMgoMiOYNvp+WA3tVaqiyup9dd9ZF/8AGAHcTqXmgUJSFJASR6iY02J+esDAAFKerWiypISMwXPu3TMDaNfSNL4Ae7TPNaKgC0ydPn6n1i+AnU8lMnlc9YE/ngJ71whOhKbHe23z6foEM8NqlqStKyBIMSRP2NPncYDODuKaqn2XpKfENLWHWAR9LYCXxXIxShbQgKKiEi+qiCbX1B2mcAnvpUul70KyrLiQJPiggz9PvYB2R/8A+Yr54A0GuHvs5QSlUQo5YvHiuSN5P1GAhcNaTRPOstEqQ+sLPIZbeWn088Bq49UimSUlQCVAhQkDw3m30840mQHNMUFDw9yqSrxPJVMbSne86G5NxgEBp9K6xaWyVIKzETabmekk8+dtMA0rZysNLAklaRYc0qPmNMAT/wDg/f8AbgPP3auiU9xFIduC5I3kZ7WP31wFi9k6Wno006UNAZykq8M+ICJNtxaTgPRfDQwunSiIzJjNFwOf5jbXTAD6qhZD58SonUT+tzsI/PATWOANPNLqXU50tJKm5EmwnzEmdo+OAgmhDie9HhQVloC45nS1hliRe974DnhdP3teOHwSg20kC4HTTmNPTAFK7hjrNcpjh6c1OoQsmRYyFGb9Y5G3kCfxXssy0XXmBBWSt8EGO83jW2WOWlrXwCiWW2kOsKSMxBExyvptMXub9MBX1Z/xLzsz/IJjWIB0m2w2+VzgE+tbPE6pDDpIaQQJtpvM9OZ21wADivZ2lpH1KpVrW4psJWLkBNjOpB8QFt5wAGn4W6l1Rk2PLr9/4vgHPhSmUFuryjOpQBtc+m+uttLmMBfnAKemqGWSGwHHIWFECRYW5czt8cA/MVCWUp4eILtQMiDuI8dryLII09IwHYOoK/Zrd7/dEGdNTfARltHvVtKkwopUTvABOuuuAls0rTCkOKA8RjQWi+vkBNzbAWNwfiLLLQsBCRGm33PXrOAg19S5xB4PNmEAyQNI1nrvpptgJrdXToQlKkXSIPhm/wAPvkNMB/O6wGYDMBmAzAZgM1wF7/gnVJpOLOJWACVtidx4jofP72wH6Nv4T+IKPD+DsIE94W1mAdSlI/IadeWA+9n4Gv1NOKAgHNIIn/6Z+MAeUnywH0Q7NVHE3qFBSSBlFxM2HOR1uIwD0jvfZWQ8SXAgZ/8AqkTucADrqlFMkqWmQqQOQOWSTgK94p2jpWlKGUibCdNLbczt8sBWnHeKtPNqAi82tr9Leo/MK1ffSHDcXGnqfPkD6csArv1QFe3/AOoRMR4Va2++k4CLWgvyQTf11vb7icB1oWFNySSOfLqD59PM4CWioHekD+mJE66jlEcud9jgO9ZxZDQQCoAyBP6cgeWlumAGvcSSXRcQdbjT895O3TAcVXEyUJQkeEpHLU6iekTceuA6thtdOpwHxymBM6kD0sTPPACKr+r/AKhgBzqnwnwpOWDBAMRH5n7OAisIU8XQ9KYCSkmQLqVOuwgTpr6EC1BSs+JWYSAbEyD8/v4nATlgdxoNP1wAJl4Iqikk6g9L9OR/XAT6pXfgNgCSQbC/hIJI05a/C2AlUau4iTePLpv8sAfSphpHeLVBdGe5GpvbznrzjTAL9YUNOd6gpUHZ/q5Qfz+eAhmpgE+GwnXlfAdW6sP2G4O8+cffLAd1vdxITBUL9bjz+uAhPcbqQC2EkokXgxO0cj56YCKWxX++Y53i/wA5j9r7gC4PRMs1VSgkAmofTr/+lVBF9x6fmDErhIp1KdHiS9e/iAyi+8b/AHsER11LQUkwJSREgagjT71wAuv4wqhoVlCSfCYNt/Q9ef0wFC8b4i5xOqdqlyCsoQQSdEDL9BgFlX+6n/qH/ccAwo/2PT9MAw8CpWAczCSFxmUf+Ym+2kz9xgGN/wBpSpsPkxfu9rSJ38sBMb/23PI/TAbqbQeZ/PAda1guLUYkEAaTeNOk/UTywCtxFpxpoqQCVFaUwBGpvPkeW2A6UlH34ly03g266z9T6YDcywinoXy3BIWsc9FG+m30+QRaZa3u6ccEBoFIm05jI5bi303wB4KFQlJmAgAqMiwGvLaTyOAgVCKbUKA1MyPPXlr16WOAgVXc0tIKhpYU4rOCmQSAFED5a7HAJlQ/7eYcJSQsKjykaW58+uANsmnYZTKkzA5b89ydL2sMBjiqZ1aQFJkRMECZi4t11/LATnXBRoSluFB1OZShsU2AnaQfjrgK07QqQ69mJ8c2G8j1+PP4YAVVVPc0Bkn3TN94vrzjWL4BconsqkVTQzLdUZHLKop8/wCm9wN5wFmcPZ9paS8r/cIEp1MEcj8ZjQxywA7jbncNkaa7QL/S2+2Apavcbe42gNnMcyevMaXOu9z+YXp2HZSlTnfgJUSnIDElOQEm82B5SI6XwFjMhxT7iEpOVVjEwBO97DS86DAMjwDCaYkDUa3kyPn1Os7zgJI4ktLryEplIiI0jIkmw5G9t8AmV3E3VVriY1SRsYlSdvLWxvfAN/ZNbTLvevEJJjX9eX6Qd8AxcbrGWTmQoEkSIIvrGg9d8AsqrEcQUlp6AgJKTI5kn8/X6gkdoeEoQ4pulCVd6FCReLWvFrT6YCoqugqmPaZbP9QNj1vz5dPhgK5eBDrgUIUFGQefrgIjzq2klSBmKpBm9tZ+IwEWjZQ+5LhiTJ52nyjSPM6aDANvDhwsViBAMKTOg35R1mRyjAXjSFpHD0vUakpSkAKBic0DQW2MeeAJ8M9hWDWvf+aYu10UfAbRfwlW/XAMEUQR7TnT3sZimQTJ5anW/wAowAPiCqmpR3jahlMEWMxfccgD841sAE8WqKf+UtQVlJ9OZ1kDn5yMBKb7UqahJMXAmdPy5b4Aw32oZZuV3tMkAc/p6dMBJ/8AG9ILFSZHVP6YD+f7gMwGYDMBmAzAcjURrIidNd8Bcf4SFlfaVdNUFxBU6jKWIjNmP9wXA9bjysH6S/4RuHqZpuCPFaVpSG8gUbxlB8QkXmbaWv1D79fg7U0626JBSUOwgBSB4QchkyZjl5nrgPob2LWgcPRCyfCBcjlc6c+WAeXWHVtJW2MwInzHkB06flgAdZTtpaWalINjlG0xy8o3OApXtK2wHzlQkzbe3UdeRwFS8SbyLKQtRtcmL6nkPvWcAo1jLgcC25UMgnNeDJ0iBpfTpgFiqpng6HzOZEmNriNr2k6GRfa2Aho4glLmR4JA53HrM/lvgJa+JNIByQQrQqmY6x58t94wAxmuYLrilrIJAAA5ySLxax9OWA1VLSatSVJcUEghVim8GdSDaAdYwEKtQGznbWSQdDBA5mw0nUiBgOrXEE+yEPpSlYWuNRAATFyec6E+XIJNBV06leJ1QRBkZhE3jUTcxz/QJTrSX57klWa4mNtuu2A2K/ltNtqbQVJAQTB1SIM3vp9cAGfAdsP5cE+5qdReZwHVhJYJIWtQ3zEab6AftgNlRxBQbKGEoXFvFm5TsRP74AO0mpceLxQkKMCBMDWIvJ63PLYyBlsKQQ6qAQCMuxkEGf6t7GR8rhuZqG3XChZCBMSlQn/7p8+mAG8V4gU1LdKhZCE+EKBOcgQAeUwBsI26hocqSottZs6UyZJ8UGJnbQax5zgNVUoNtLKTJyK1NtNBEXwHXhJlOdZII2OnqDvp88BNqX0F4qlNgkReLCJ5yfP4HAanalC28gbakqFxmza+cH4YDspPdM94kmYBjbX7jlgFxhoNcXaQpxwNPHvVqOWQpfjITYCxVaZtrMYBpqeKlLj1MEtqaYCQ0szmWFZs2YhUWyj3QNT0ABPrq9xTsBKYm+o3gxJ5E679MAtcY4ooMlkttlMESQvMfgqLTOn1IAVpUJpl5vEpLhJJSkDLqYiRMnW52wAlFE66+IHggkGRMi4HxmbdMAxsUDikBBBgixETtz/TfAN9E4wmjUplCEvNJCDE3UkAEm+pIvGA0oNa6UrdEgmwOiQCdL72nAGWVNhtYWohRSbCNSIGo09dsBHTVFpwIASUzvrcGRYi+Alv17aWyVJOcCTGmsgb7a8iDzwCrV8WvBaQUldswVGkDfW+A7pqk93mEJMWAtHkOW2v64CIyt5ptbYSVpcJVKxcZjNoIttB2wG9KqhTRQhlsJTqYOaToR4o+u1sBjNcGUOU5QsqeSpsLgwnNaZiBFzytpgBtS2oZv5i7CdRv6fduWAiJbQhBdddcUkzKFEFIibiADJgzfngAT6+GuPQHnELucqSmNeoPTe+4nAQql1lSciX3IMwQU//ALPXp9MBzQtOF0KddWBIggi6QLagxNh1wDipdOaRagtSlIGXxkcib20/bzwFUcVQHqwPLWsJbXmITEESTuNNN8Ap9oOIlPCwtgIUsuhEKJiFFI0kXudTHTASeBUiqelp3nCV5k5ylYBSCVEwIvEnmfrgHai40zTuqUcg/lqSUEkJJkXF9bc7baYBR7VcfzpJQlqORKv/ANqdo68sBWHZmmfrePpdekgLkBN0xmJ0M6CN77YD0nRQmspQ1KHENhGQCEruLqAvmFhaBG2AtehHs7C3ahCQtaRFjAPP73wHapfVVhICUjITliRJ1gzoPu2wd236dlslwjvsvjFiARpF50AJknAKXfsP8RcBCRlSpQgH+4am8TgDrRQpEJdU3Y2QUjYRcg9P2nAdU1n+oD3ypSSQADIMbHy846jXAchsFJTUEsOTDYbgFSOZzZr5rCLAajmHejoj7WytxS3WUrOdTkHKMp5ATePmMAC41wptxFUthKVHxbCDr5Hf0vMYDz9xbhDbTrrzi3EOLUStCcuRJkgBIylUQAbnfbAAfYw4hwMELUAcwcIgCRJEReSBM6T54AF7BWpWopKEwTYTtt72kCCBPXASeGOtIeS6/wCBSCLJJAsbTmk3P3F8BYlPxStqy2qiUgMtANKbJVlWqSSo3m6VAEzFpgYC1eE0z7vD11DyUIWlIOVuZJkDQlR30wHNNw2qqajwPrSJ91ZSE/MCBHX9MBMq6SvpWqsEg92VBsA+FQyiNzN50nAV8yHQ6+8+XFOuShLcS2IUFTEZtJBkwb20OAgVJdbUVVHdsoMkQYMDlmUdQBrYX54APU8XYLRX3jkgEwIvM9NSOv6YBUX2jSFqGZRgm8m/zH0wH4ocBmAzAZgMwGYDPlgLa/CKsbo+07feoDvfqbQhZvCsxg3v4iobT8MB+kH+EoudxweauSooUG/GYlKYSLFMDz+AwH32/B59xFJSp9nXmUEQ4QLEC5JmYOnrgPe3Y6sdTQokkDKk6z6x57fHAXNwjiA9lR3xhAbGUqFiIMRF/j54BO7Q8VGdSUrGQFUEDWx2jab/AKRgKh4q+l9a1BQURJt89QP3vgKx4m4hxwlCgoQbieR5jAKta+ts+BJUnICVWgGTYz6fHnbAAHKhx0kFMNkHMqxAtAJvpp8cANHDaeoelxYSCTCrxrc2E9cBHqOHslbjbK86W1KSCJEgSBqN5PPbngAFVQuJUO7kqBMgHnYA7Wv+eAgrq6ujUEKaUASEkmNCYmxJ28+nIJXtTTishcBUTEEHU9Y2/wAYCLXsISchUEqKArKCdDN4Ei8efS9giMNoSggOeKZAuLAyZsNhPptgGDh9chqE5gtWkXnXTQbR64AjUPoUMylAEnMoQbT6baYAUPGpQR4oMmNpNvjgO3dLVYpIBsTyBscBAqmxSAlJzGefTn8dsBCb4grJYErlVgBIjQ8treV8BpRxR1dQGnZSkoWZMDRJIuNL/XXbADneIFt85ViBYQdZn9dfPngBVdVvOVbTqCVJEZyDvax0I3064CZT1SnXlrBVlSEyqbAX0mLW5HyGAnOvGoENK7yBeLQN9YERrvywHLT/AHbeQK8Ue6Debg9Pv4BjaqhZylJzkzlIEwdDroYnpgNgWttxIehAncb7aTgDDjiF00JVJgaA8/LAKnGXC2G32jK0JCSQYIIEHWCbiPSbgCAjLqXlsMPQczwUVGxPhCRBvzJ38sBHWlZQ4taSMiVqKpiAASTrNgPlbAInFni6CEHNAmAYPxMcz8+dgVBRVKz7QULykxMj+m1vEY+GnzCU1UlByJSM4EkQLZd76db8+uALUnECtQQkSQTIiL7wSAIH+MAZ4VTuIZfkKzrcWsJJBmVlUa8jboJ3wE5+tNP7OypIQohXhIGxSLnnfngJqWkONFZVC8pKBzMEjaLmwn1wAZdPWl2Qy5HPwxv/AM0676+uAkOvrp0APs+ER41ZT1iJnaIi+uAG1CqWraASEplaTmCTtNjAm838sAQRw1lTIIXMgbK89xI9NNcBpXTpagLMDQE78tFbjAavGlxKWAXCpJOQDWCBNz15ifUYDSOLIU97AaH/AIhwhqcqcyFL8OaSYseUfEYCJWIUhSkqGVWUCCRM/HAAap5KUFpagkARfW99OkzP5YBSrKJKAahtyRmAJB2VJP05T0wHZikC2u+Uv+WNVE2tcmLn5eeA1U9csOQ+S0hJICjoUgkA+EGxH2MATqOK0bVOtLVUhecSr3xChaDmSPlgE9VXSvqWF1CQFEgmFW+U4Cqu09UadCGG1ZyahKgkE3TnRfxETYfemAdeHVzr1JTNpSqC0hKY5wARt/UD+XMBvrKdxlBWvwrgKibgR5kQJGAoftt2kfpFrbYWVrSSMokn1/Py+IW3+FLQrKpD9YgMoUlKs64I93eCT52/XAeh26SkRxFt2ldS6UDRIVz1GYDXpEz6kLPoks8SaS2pSUuhMZBJMwLaEef+MAFqh3ReFIe/LM95kEZI1JkAGenIjALodL571xRR30hMzBg5DFuaYvp5YALWN+wvh0qhThyATJIN733jU6fDATWal5CApYIGxkRBESSDYADX1wEvgb9O0FLL6Tck6/G4mOonAF6mpZrX23GnUlLSShRAIEiVXkAEweZ/PATv9SpmadbXepDhRCbGSoRoYtHnvsZwCXU9oGadL7ZeQXFZgEmZJ8XQj5jz0OAp3tHXNvBw50h4qJU3uFGbG0G0HU8sAi0BrFOVBSFBPdEg5kwfGOSpm+kbdYwGmasOqlZ1O8jXeJ/Q+uAiKYK61DZJQFKGh52v5/fQLl7N8FabS1lehCilSveICiACDY620/U4C4KGkQ0poJdC2YlSfFEQYBBA3jSIi3LAFuGdlON9peKI4b2dpaqtrXcy0U9IgqUECMzjih4GWkSnO86tDSMyc605kyEDtxwztD2F4nScA7WcNqOFVLrCHkGpSlaKphS1ID7L7C3Wn0BaVNrU24ru3EKQuFggBW3GuKUfD1F1gIezpsEi4MEz4ojSNZwFQ8c4nV8ZdypUqnSk2AMTGgJB30HneJnALdfxR+np1B+nLZg65CddIBPTz1OAr93jw7xfg/qP9IP1vgPx/YDMBmAzAZgMwGYB+/D97uO0XDzI/wB9oX6KTf8AafngP0f/AMIXH22EcHQ4gLOZogwDbIkAX5GSf0Ng/QZ+DvaKmqGaFnuwkOJSM2kAIKuUySI9d9w99dlaql9hRdI8I5Hb7338sBYTBeXSpU3OQoBRGkEnXp+uAUa1l11VR3lwlJI6EEzuLR88BWHEnCw66NiFDSNQdddNowFeVGp8j9BgA77OenKupHoBf4+RtgBTNH3kpIAzG5PS8DSdLn64CNU0/s+m5jQCPvrrrgITFPnUtU+8SSfO/wBx8cB1TQ946oG8AdYBOv3fABeMcNukhOkE9Ygx8Py54ADUoYYaVYd/tpM33JmAR64AE0t9xKlVE585CZn3LFOvmRgJDfvjyV/2nASaT/f/APUP+7AMT1TTpRlVBUAAZ5xf4H66G2AHCqaKld2qDvEXG2sYDt7SRfObXuRFud8BDqF+0C+976fKdptpgIjVJCiAJ3mDEHlbp+cG2AEcQZWhxSke9BjnBkHn9eeAUHBU98bqsoxc6aX6TPpfAdqcP96rvZy5jIOmpj6b9cAyNKayZGo8YAV1gWmx0k2/fADaqsNBKUky6CgR/cqUwAPMDfAdOHVSw+gPkxImfQ68tBb4TgGWrqm23e/aIylCE67gRpO064DQhz2xQVIsdjy6cz9nAMzVNDAsSI+4O3OevK4Cv+09LWPUziqTMUtrOa5sQSDp0wHXgdQh3hobqP8AdYAmdQSOvlv164AHxOveStTbZORUpIE3Srwm35+WAWanU+SfrgNlK8wmmDbmuZRMjmbR6YAdU0zawFMDxlxAJTrlJ8WnQx9xgC1fSN0XD0vMj+eUyToSY6fQ+UnASuE1RLaSokKKEydCDAmdrnra3KcBtqU+01DStcmYTrqU6/C+502gBMeeUygJSYUQYAO50ED7G3UIPtVV/cfn/wDs4CKtVTVOltclIAM3uIBO2m3pHXAS6fuULSwlAW4JVFtEwDz+m+AMv1q2GQAxtFx9ba/LlpYFniBqVFKhICgDvABFo2nTTocBlJVPUf8ANW3n0gnadRJ+xGA61jpadar+5y51AlUaXBkiNBN+eAA1fFPaHoneJnrbX8rcjzBX4uahTqlJnIcmU3/tE/WY9dcBBIf9jcU5JQlJVB/uGnpGnwkYCNwqt7+ndYJmCQBcjQi/l1nAT3jTBInLOWBYa8zEW6+eAT+MyUj2bTKrNFjmnp8+YwCtT9+HQXCcoUCvcRv9PmeeAS+1PDq9VaxUJB7jOkzeICtrRvOonAMtJxH2ZujEwEpA5bknzvgBna7tg7RsqLUqWtBQEzsUzoL7AR8tDgKD4fxCr4rxRxdewpTKl2KhIIKjzGn7YD052Of/ANPyISICgIFoAgRpb5X5cgu7g9VmqEqmZTJ0/wAnXzHPAWbwOuSw668olKW/Eo20Bi/U6/lgJIq6ZKqhUpHtAI2EkgiOusfc4BLreJBqoboUN5UNLyhZAghRK5sOajodB1wEPitLK0P96VkJCshvAjUfrbXbYBH+o5pY/t8Mco6dQOfrgJfBKSs47xvhPBeFKQl/i/EqLhdOXFFLQqK+pbpWu8ICiEBx1JWQCQJgHcPolxfsJ+Cf4IdmeGcR7W8Dq+0lVUVTXDF8Sdon+JVNdXLYdefdTw1dfT8GoKcJacUw08pTzTSG2m362qS6+oF/8SPw1/CTtV+HtV2x7EVnCuAcQHBanjvDVMVyaSn4m3S0ztQ7w6p4VXVINJUuJp3qVkUjdM4zXpCHkPJKwA+elH2Z4p2kq0U/BqPiPF65wFSKThlLU11UpIIClJp6VDrpCSRmVkyiRJG4AO0f4c9puDVRHaPgfHeBF85mDxjhVdw5L8JP+wqrZaS6PAqe7KoKVToYD2h/CX/Dr2O47wPjXa3t72be4xWnjI4VwWh44zVscKb4eigoK08Tbo1lhniPtznEO7TUVCamkZbpSaZIdW64kFTtD2L/AA0/Fv8AGLsn2C7A/h/2n/DnhlOO1bfbDjn/AITqOHpfcp6F17s/UtUtRXv0LFBUP8HqmKd11nhrzxrXMyal9KG2gq78dP4dB+EvaTgtLwOp7Q9pOFVfAjxfiPFqzhHdUvD6kcWrKAUrlTRJdpWv5TFO8oPOocHtDRjI62VB6T/hT/CTsv2s4B2k432s4I1xekY4hScL4Ul96tYQ29T03tfEVpNFV0qnFFFVQIGcqSgd5ABUogK3/FZ7svwnt72m4V2bo6fhfCOE1bfCkU7D1Q82iq4fTsUvElh2rffeOfiTVUZLpTcZEpTCcBav4G9s+y/D+yXazg1ce1nDOIcUr2ljtR2R4dV1PEfZRT03c8Mpa6joa9fD61hxmqcQt5pTbjXEXVNOU7jIWsKx/HPtbxT8TuLI4vTdl+Psdn+ydFWcMoXKnh9bU1y00RVUcUruKvNtvMU9Q2WiapjvnPY26dSqh5bhdXgPJdbwLttxnhNV2o4f2Q7UVXZimZdeXxyn4DxR3hCKdkZnn1cQRSml7llOZTz3e900BLi0iSA9i/wcfgb2H/EDsN2j7ZdvuzdPx1FX2jPCeBJrKriVK3S0nCaNpyvqmTw+uowpFXW8SDDqni6GzwspRkKj3geBu2tC52x7a9tKn8POyXEnuyrHaHiSOD0XAaDivGGKDg5q6hrhKHH0JrnkqqKSnD81DyitZdKCpKZAIj/YHtUw6pqp7H9pad4BClNP8C4mw6kOIS42VNO0qHEhba0OIKkgLQpK0ylQJD8bWAzAZgMwGYDMBmAZezrrjPE+HuNLKF+0NjMkwfeTgP0D/wAH1e4Kfgy33VKOZsyo3IyJtt13nAfoD/ByrqXhw9TDy0AFAJSQLFJEaW19NsB9I+yNPUKo6WXlEKQjNMeKQDcW/bzuAuelqKphhNOlKihtGVIGkD9tvnvgA1RX9248KplOVacozAi9jAve33GAQOK0TNW4VtoQiVHTcHXe09N+WAT6/hDSQSEJBjbkY66xv9cArPMtsgslKVTJAM2m1/mJnbACXWu6BW0MoBFwdJIB9NueAgVqUqZzKAUcsyb6CcAJaqG2kgBACgIJgyTzwGGoBcSWhkUT4iJBIjS/5YAfxNa1JMqJMSCdjGuAVHKRLqgtxIWobnX5KE+uAiVNGgmSsNkJAgECwmCRy1G829AX65KqZpTjdQoqBSAARfMQD6X226HAdKHiOUy4CVSDJtP6HU+d5jAEkFFStxxVQSHFKUEqIsCSYHID/PPAQXX26J3wrz96rLE6FNxHS8X1g4A7SJTUNlZj3SqJ2AmNeh2nywHILI0QB8f0wG0uNhoqAAImTN426wPLALFXUkqVlUZExcTc/O1o33wAF9t1xRU2VAndPzm2/wB7YDaynvilso8SQEqJ3ULEmw1g9NhgJiqU0L1Mru86XivMDyRljQTcqPoDfXALvE1O1dekIYhDakqIAMJynNO5tY79cBsTd++xtgGJ1tDtIltKRniZGtxI9Om500OA7cKYdZdSlZMQo33gW19J5YBwYqEoTlcIIuIUdeX5TtpvgF7iLyE8PrCiAFOOmwtBWrofhgK2oX1FFSEKIJUm40jxcuW0874CKaKqqQ4vv1nKFqAkf0gkbb+uAiIoHJ/mrKyf7iNueny33wEaoTSMOltSEZgEmZvcTz+lsBFdqGUIBZhC8wAUk3AJvzjAbU1RqEhDyy4gWyq0H0P621NsBJpa2nQFJS2lOUkC0aGN/wB/TARnK95bhNMk+Gy8oOtomNdDBwHQ1Vc4pOZC1GREg6z8J/PATXK19DJT3R7y8KM5vTS2uuh6YCJTP1Zb71xa0qKlTpoFEAGRJsB09DgJVNVd1U99MulJQV3zQYB+g05b3wE2u4sstAlSoi1tx6Dl8vTAR/bquoSkO0uVGUAKykSALKnaRfTnvfAcPvIbYUFkKKlJIkzli0fPztecAC7QV9UKFsNurKEiQ2IKVAAeHSYMD8ueASKKqfqKjxMkEmNDbT7jAFaytKHFU3s6S4kI8QBk5khWt9yJ0GnlgAlWmvU0ZK0MqUAUgQki9iLnSZ0/UIgYSy3FIkNOK94tgyepmZ56HAafajUHI7TdzFivKoFUWzmbGdZGA3t09OZY8LynoVmMHJGokaEzP3YAPEmGeHuhCm0rStRBEbTEa77/AA0wFc9q36x5bPslQtDDZGdlJGWARIIIJix66DpgIdK80tl111IUlCP5YVbIoAAkcpVJPnJtgEfiaV16kkFS4qEg7wiFDKRy062wG+joqVNWhpNO2DAzADUj7+nqFvMBilaZcKEgjKCd7R1HUaXsMBcfBamhcp6ZxttAWEAKUmZJ15/KMAxe3pQ4lCVZEO+FxIsFJ1IPPSZ9MBJ9sZsJFtPELRgIHEKlhaQoBJcGi7FUiwv5W05HAIHE+MV1K4HEPOrzLyFJuMmUmCANLD6YDQOMpWiUUqQ6RdQSoqm19d7n1tgDHZt3tA3xbh6uzw4i7xlmqarOGtcMYdqa4VVGfbG3aZhhDjy3acsd/wCFCsgbUsjKknAfSrhH8T3Z5vh9Dw78Y+x3aHsRVcTb7lVTxTs3XVfZjibtMG/ayy0/THiDbaFuNOGlNFxD2Rt9kLq3I71YEe3H4HfhJ+K3Y6p7S9i6ThNHWVVBV8T4Hx3swE0tBWVbTLqkUtfQMhukVTPVTKaetQqlYr6FZeILb7TrLgSuzdPwj8A/wBb7R8O4MxVcWR2f4TxTiqykNVHFOOccqaKmQ1XVbedxVBw2s4k3TstIWlKaCjSpru6yocWsJP4R9u2v4gewvarhfbXgHDVGjrv9G4nT07biuH1bNbRGpoq6laq3Kh2jr6bK6EOJfLtPU09PWUzzbqgmnBy/A7tNWdoezvFeCVlKzTn8P+1FX+G1O+y+9Ue303ZWj4ZRs8Qe74JKXXkugLZRKAUKUkjOAA80/hP/ABIcb7Z/j1V9nKjsxQULHaVlfBHqlvide+5TM9iqbtXxKlfaadQGluVhqlsuoUEttQl1sypaSB7+Ln8WuLdmqU/hpRcJpn6Ptr2TVV1PFXKypaqqBY48/TpQxTtjuXwBwrMS6bh/IQA2oLC1PwLpG/w+/ALgXEuKBLTjHAOKdseKOOkguIqzV8bZcdVeJ4OigbhsAhttCAO9QoqD5IdqO0r1dxl51SipfEKp+pq1Ak969ULXUOrUbmVOqKlSd7nAfTv+Gsn8Of4c6rttxFS0Cpa7UdvHm1KWhYpOH07tLQtWIKxVMcBZdYSASs1iQiVEggyO8d4V+F/8NdPxntdQL43TK7IUlZxngda4aNXG+Mdtnk19dwSsS6hyEu8T7QVFFXJcadKKCmqULpqgNqYdBm/Cz8T09p/wYpfxK4/2couzPC6HhHHeIL4VSupXw1HAOyyq5seyIdZYRT0i6LhjjLFMpsMoSlPdD2daEkBH4LdiKug/h17M9lKWsTwDiPHuxtfWpr2KZFSrg1R27PEu0DT7dEpTLT1RwdntAwhqndUlDlTRpQ+e5zpwFQfj32ge/g9/AChpfwc4DR0aqrjFJ2fe7QVi26qro+I8Q4dV1D3abidMtst8b4xX/wCmrabXVJHDqFxdOwmj9gYouHAPgx2h7cdoe0vG+Jce7Qcc4nxnjXFKpdVxHinEq1+rrayoXALj9Q8tbiyEpS2gE5W2kIabSltCUgPyZ4DMBmAzAZgMwGYBg4ItCOIcPlQs+2TraVJj7+IGA+9H8Jr6V0vBUtuAEFvxbSUpt8NbR8sB+hf8CXIoaRBUC4oN5VzIBgEkyTOh23wH0q7HPOKp6NAdTOVIm8GwF7fpraMBb6eKLpkBBHeFIyymNepV11+5AHxN1VSgLUQAFEhMQoGIueUW3054BLrXltKUE2CY+f3zvgFWtqnXAQDFjr0HTofXAKT4dW/mUoEwnWY1No6feuA3v0wNIshaZhJOuywY6jlve04Bfqm5bKJEwRN4NgP879MBFTQMpZQtTqJKQSAVAzF7fpgILzbaFIyG4Ve82j49fuwQ6mn78GFoEDQyZja04AS4yW7lgkRqI+GuAgu0zTye8WhTZ0ykjQSZtz02PpgANZw9opUEhSjYwYv8eV/84BcqEop5mmdJG4I/X0wEqlDBbzqQ4CQCUyLSJjW/3tgILiWaioKUJUkouSsiPFpEE8r6W54AqhT1KgAOJyxFpBMiNxB+nngOe8P9w+WA2Z1rbyp5m9oM/v54AQ7QvlQWXEBMwQZ3MDY89/TASm6QMoC1wuZICRf57x6eeAkijaapl1qcogFRbg573ttPwwAh+pcqW232yEBsr8Ll1XCdIsNLc/ScAv09Q61UPreyuJWlYATqJSRN4G4II+eAjtvgv+4RJ36xgGekdT7QMwJQEosInSDrbb6XtgDSnmkOpIQQCCBcC5te+xwHWpKynOggWFjMj8r9P8gEeS9U0NQwlKkqUVQpXumVGbi95kflJwFeIX/pa3mKjxLeIyKQRCcmYGyjJBzDQGBgI5rKppQKFFTaiJjXLMX2054DpVVbiWlOgiIJifFp9SLn4zbAJy656reUvItIkJlQSoWtY3mTeBbAb3Wltsd8p9CrpHdgeIzpsBz362wEihK3SEgFPMn5aT8f1wB5FI20kkLDpIlQRPhJ1md9bD1wHSnUlkuFopOdSc4GoIBj8/1wBKnU47KgpCckqggkkJva0SYtgA/Eqh5l9s5kELULARE2i4HynAS3aphpkNOrSHSkKJFozjMAbToRNrnS18BGp0ModTUrfbcaVKA2jNnlWhMgCBBETM6dQNV7NIKUO50mROUSSN5uI/LnbAQKXib1WnKpTaUNjInwwSlNhECLiOf6AJ4orOpCWiQQCV6wSTYiPWMAPq3QqmQFNk9yM6p/qCRJA2kxF4HpgAwZqXD3tMppoC4SpJJ6g5QRYco9JMh0LdY46payha4ErCTBgCItJgQIjAd0LqHlqpnEhQCVLAAiCIHnfMcAPLD9K6VGmcdTyRHPqRNtvTbAFan2KqbSMqWFZRIMBU5b6bzY8vM4AI3RBjvC0lS1FQIXqE2iLwb7QPLbALNepS6lAqWlODPZSYhIuCTJ8vhobYCrK3O3xV5DrrZZcUQhFzlBnUmx6xywA7iKmmG3aZpxKlGACJgZoMaTob9ZwEXhnDFsUzr77iHAAVgJCpJmROYATe1/XAdOE05qa5VUCENNn3FTJvNiLchrgLB4u04aJCm1BEBOsybjkOsa/TANXY+odWwllSzJUAFEmAI+Pnr5RbAPVS26y6yVPJIKxJGaBG8EXA3tgOBUqUvIlU9QEx8wDgNxYqHkvkqCEM7qnxgpBJSAJGvlaN8An8RfQW0hv+asv93kTGZNleMg2gZQOZJHPAQ6I1TVSG105UFQZgW85PrAvbAOPZ3trU9iO03Be1HBXUf6nwWuarWEqCu6fCJQ/S1AQQo09ZTqepKgIUlSmXnAlSScwD6KV/4ufw2/jn2boaLt3U/6VUUqk1bfD+Lo4tQcR4PXushFSqg4xw5lVFVNHIWiQ6W6ltDL1RQsOhppoI3aT8cvwn/DfsEvsT+Ex/1ar/0+toeFNUTXEDQ8PqOIJfLvE+IcT4o225XPNvVC64M0/tXf1AbpnFUlPIQCv+F/4+fh3xr8Pmvwv/F8r4cKfhw4GriFWzWP8N4xw5hwHh611NAh6r4bxOjbbp0F51AZ7+jY4g3WtvuKZaBhX+Nv4E/gj2TruD/hnUq7T8Vq3n65qkYHEKhuq4m+02w1VcZ4zVU9Iwmiabp2m1U/D1OVKWkKbYp2F1TtWABfw0/jR2D7G9kONJ7edrWeH8b4z254l2gfDnD+K1a3266h4KlysWvh9BUtJ76qp6vMgqSsFBVkCVIzB46/DH8QOEdhfxr4R204gXXOC03HuMirqGGVuOt8O4yxxHh661unyl132ZqvFWadKA+6ltTSAHFJgPZf469pf4evxP7PHtBTdr6Cr7Y0nDKThPZ2rQe0iWqanf41T1tUazhzFCEqLLFTxNxK6qnSpBfKSla22UoC63vx4/h+f4OeA1Paagq+BmlTw/8A06q7PdoaikcoGkhlmmdYc4KptxkMttoLa0FCgkDKEZUgKo7Vdtf4Tk9nuOu8B4D+H1f2gHCeIDg1MOwCmXXuKOUzjdCO/qeAU7TSEVK23XlrebKGW3FNKLyW0KDR2z/FX8Iaj8K+zv4X8L7XUy6R53sL2Z445TcN7QNNUPZvh1Zw5/tJXJec4U045Tmk4bUUjbbIVWP+3tBumUk1KmQpv+Mr8euxfbrsd2d7HdgOOjjAXx9fF+PFnh3E6Buka4VROU/C6ZxfEqGiS6Kp/iVRUBNMHg37AjvVsJU0l4HXjH43/glQ/gBwX8JeD/iDT1NTVcG7H9ieN1bfAu0nd0vCeIV/DKft1xdzvuDsKcaY4WvjlQ23TlypcW6y0yy6tRSQSf4rf4teyvF/w6oOyX4HdvapPE+L8WFL2ge4JwzjvA6rh/ZqlonSqjp67iHC+HLpm+I1jlHTk8MeFQaOkqqV1SKSpdbfCd+Mn8R/4B/i5/DTxbsZx/t9SUXbrinYXhNe3QP9n+1BXRdvOC0VJxVujTV0/A10SPaON0T3DDVN1RpV0lc6svdw4QQ+EbofLizm1M+6q03j00wH5fcBmAzAZgMwGYDNcBNpkLaq6YzBLiCDyII+mA+4n8IVc43T8HSpRMqaOs/0I8/rHrgP0R/gZxIinoTNvBN4uEbnUR1/PAfSjsbxJRZo4UCIRJzA/wBI1uRFp3nlgLz4er2tSpIMaSbG3zt6aYCHWqAW41IhItfmduf1n0wCdxEjM5cXiOtsApVGp8j9BgF98EKzbR9JwAx6uXBbgxA57XFztpf4HAB6h9Z0CjEiBJ+g84HyvgOjTD7oCvEARYEKtpr5b+dsBzVUhpkBayPFmABMkQOvmdPOcAs1NU4hwIQFGVJAAE3MCZGwn9cB3qVVsRaeU/t19Nb3wEOHS0S6DmzHmbZfIYAa6hZcypEKIgSDyM/KcAucRZqpPu76EE/dvLpgITAUltQX7wEHzjAQ2BFU6SCBCCJtNyLTrrgIvFK5TRQkTEjTz0HT7sLYCH/qK/7V/D98AboOKJSxC0nNnUbpBMW5mdZwG2r4gHGSlKFAlSL5AP6h9xvgCdMO+p0lR1GpJF9tYPP9sAHqaxaahNEJ7syDrlsYFxbTbTACa1amlKZRJAEiLi9tp5eQwEehYDqvFAJP9Vtbfr5TgO9RSBp2UpsDqATb062M+eAl0ZJdJNrI+QP0wEvijxaZStNyFoFrnxKjT7tPlgJFO8p5hOYGSkefX6HbATVOstUjhCQSEXOUGCBebEmfjv5BSnGnDW8QSUeEMqXMSJzERYQJBTfzwHdT6G2w2QkqKQmIkybT1vfTABn3lKc7m5STE3+BHnPUnAa3mmmB3WXxQFZgIPivAttOADupcKkkqlJWlMDxbmNNPy8sA409CEUiXgklRSLASZ0MxJ++uA5Yp10yHO8M97Kki5IzHNB8tPTTAQaemWx7Y4skh1aFIk6BIXOoEa/XAdaesWlSkAKg+EkDSdTyH2dpwAzjFQou08EqAUn3b76Hz6zOA31lM3UFDiivOptuYm+VCQNNIEbD03Atw+gpw2krzkDxAQSbX09Zm0c8ARKqN4FhWYACLjTyveMAK/09TLuVpYKVKJASZsTKQALCPrbpgJFbQ9wGCtSQXEqV4tTBAtPn88AKqGUlh0BSD/LVYRJsdL4DXSUoDExAgkkiB+2kX/O4dpaabUcuYjNJSkEak6iR+htpgFhmrcd4mttlBSoMuKJIKUxmQIzERN7dAdIwE17iL1Of5iEqidQlXp+Y9ba4ANwuiqONqcfSVJQ2tcmCBZR5W8trbYAg+29T0dSGyMzKgkzYkgGIm56kTflgK4efq3O/dcHgaSpRPlyO5+7GcBVdbTOVvFB4wnMsASYOumu+/XAHqTs3TLrFIqFZlJKSqFTqlJG/KB/m4MFdw2hNMqipilLguRIBKUjKRrzIP72wEXh/ZbuaNbiZzGTAJmSJ0Amx3j1OmA28YSW6EJUCkiB4gRopI3jAEezDqWqYrzJlK0/1CfdB0nf75YB6aeVWgDNfYzYW0n5zJ23OAhLeXQPjNKo9Zvz+HQb8sB3qOMVWZJsmnqRYjWPdOnUHlI1wCdX1zdPxBCKaS4TnXIlOUi97iZI5anqMBOa4rUGtTCQQQASI36xHltaLHANfYPgfCuNduuyPCOKtrqKHi3afgXDq1hLrjSnqWu4pTU9S0l5paXGi406tHeNqC0E5kqCwDgLUrfwzd47+LHarsJ2EpqZtXCeJdrE0FFWVxaT7DwKurEN0qa2rUvO/3DTbLTtU4hK3PHU1Dbed5IDO3nYLtD2AoeAcVq6vgPEqHtA1VOcG4twLjFNxbhT71A8xTcQpzWsfyu8oXalpFS4guUwUVJbfcU08lsDv4yfhYz2G4n2ZoaXitDxlXGuAcLfdFBxej4rWvcXdpKR2uqm6SjbbXT8G4hU1iR2beIdRxKiYU+0+6sOhILPb38H+1fYPgKuK8RXwGup+HcQpuD8dY4Hx2h4vxDsxxasZdfpeH9o6WlWXOH1D4ZqG0KCnqfvmFMqqErcpw8EdP4Tdq6HsDT/iJxCs4BT9nuI8OTXcMaf4yyjjHEM3FRwp2nouFKQKl+ppXil+qCR3TNIoPF0lLiEhq7J/gP207c8L4Px/hdb2VoeG8f4rxLg3C18c7Q0vCqir4zw9dMkcJpqR9JqauvrQ+XKJijaqc7bDy31U/wDKDoduy3YLj3HOMcS7IU7XDuGcV4F/qyuPPcb4jScO4bwRjgbppuKVHEa91ZZbYpKnKytbQdzLWlSUlrM4kD3E+wXFuAdouznZfitd2eWO1TfCqrgvH+HcZo63s5W8M4pWucPb4kzxZBSymkZqmKlp9x9DRbNOtzKWVtOuAzdtfwpoeyv458H7E8PZb7RcHruO9m2KTg73aJtmuraWvqaakXwzjfFaKkZPA+IcRdDy3MlKF0FJWUtSwHm1NOLCvKDsPx3tT2+4v2P7OUFLS1VNX8dU4xVcUbXw3gXDeDu1K6t2v4y+lCVUfD2Wg0qucQF1Sw2G2lPPttqBX/E38OOM9inuFp4o5wfiFHx+hXxHgvHez3E6bjXAuLUrT66WpNBxKllt1ykqW1MVTKgh1peRWQtOsuLA7xj+F/t/wPg3HOL1VR2VqhwDg9L2hr+E0HaOjquOHs5V09PUDjrfCkJFQjh7SagpcXVCndUqmqSw08juFvAr9jf4fONdvaB3ivD+J9k+B0B4o1wOlqe1PaCk4KOK8aeaafHC+FNOh1+rrEtVFMtaA2lEVLIS4tXeBAb/AMM/wC4Nxr8Te0XYv8Q+DvPp4F2b7dmt4c3xCoo3KXj3Z7h1SWf+L4c+nvRSVrBhKXXaV+AVJeYMLDxivsKoqMNqInXKT87eltMB+RvAZgMwGYDMBmA5FiPMYDc4czjrm+cEbG87jpgPsn/BnxVLrXBkBU5UoRc/8oMH1MelsB+jL8AEpqadlGysgP8A7Z+vp1wH1C/DvhbPsDYn+lO0beZMc7z5DAXbw5AbAbGiBlHoMBFrP90eZ+hwCrxfVM6Z74ANUCn5jU8tf1vcdMAv1dM84c1Mr+XEGNMwmdDyj47AwQX6mkqkpUpxUoGo3IBtfe+n56gANRxV6gs2Da0xrGkX3g6YDfQ8Zr6q6lhKFAG5IgHTXfa/PAbF07VYtXtDqTk8SR1NrXETE+uAjLabYMNXjlrE/l8+mAjOUan198kWF7X1666/cYDKp4NtIQLwvQkdNOs7fXAKvHKwNvMKzRCFdNUqH56/QWIJ5fD7xAMyTflf79N8BpcfyuLTCfCojXkcBCrKlCWVOKyhTYJRFyTF/kJ64BSY4mqtdW28YAkIBNp1Eet9sAYp2XZH8waTrzvz8vvUNjqVN1AKiVEJSSdiBNtee04Ce9xNLNKfFopsR/6k/ZE7bYDSvjiO5Hi+dtT8unpgBLnGEO+GRy1kz1t8ORwHNNWhpThJu4EjXkTb58+uuA2KWHlBQuCQLec/XAFEVqWkFgnxERuD6gaz18sBBW73aiDF/Fcx72A7M1H8wWTodD9/5wBymqUgDS3Xbp8pHna+A5q3m6LhVUsEFTilqNxYqUo6X3PzvrgKM4jVPrJqQCUNqVz/AKriZF/djlgOWi00w3WOEDMUwTEzIjW0yfn8A6Kc7xwPj3QZsJB530++d8BzUuMvshxRE3T/AOyR8o+HlgIlE02tRDawFAE7Cw1mPl8t8AT/ANTrKDwtuAwBvFhy1ttbXywGygqy4payfEsqWSTMlRlUWnUmeu2A1V77jjiG0Cc+bNE2uImOYJmw5YCfSNtU9M8l0hJW2tMGBqmN/PS3McwCRXvpp3iWjMGBHy+e19sBIo+NPHK3BBm4m/Qx+vPTAOnC+Irac75wEIU2tEnmrLA89tuXmHWpVmdL94N5jX6aT64AIhQQtSqJYDuZRP8A1TfqNTtzwGjiB4jUrZ9vXmyJUGdbIJBVflIFrcsB0NLTBlxRUO8S2spuBKgLW8+WAlqrQjhqmSQFFJtOlgIJ+UXE664AZw9ypTQOhCoT/NyidZXJJ9SfzwAOlU6pTgfWCjvSTexXKgNSOs7HoMBt4gmn7sSoaHWAN/vTngN/ZysqqDhNSCsBKlOFM2sVEC08uX1wAGpfNQ4XH1yZVltNib64AXxBLJoqoJVJLK4EDWMBS3aOgUy+y+bQtJmLQFT5+p568wk8P4ilp9SpspKQdRMISD8YmfLATFoqH6oVFOYVudAUkgm9gRawmMBZ/ZyvpqVCRWDMoAA9I2uLzy3wEPtxwt3iKQ42sZSkECdiJHSwjAVnRMK4csocJMqzAzoBbfbAWBQ8XSloNyDmAETbS/pbWMBOqOJJ7g35iSYi1/l1664CBUcQpzQMlShOUyOZzq/UfLbAABxKjSFFRBEERIudj13+zgJPD+K0Geybg8xvzMC/LpgH3sLxyg4N277HcZ4k8afhvCu1HAOJ176WnH1sUVFxWlqal0MMhbzpbZacX3TaVuLIyoSVEDAXt2e7ddkmPxo/EHthUcTU1wHjtJ+JbXCK40VatdT/AOIm+JDhKVUrbC6qnVVGoaSS+02lhS5qVNIC1JAX2t7U9muI/hT+FnZWlri5xfs5Vdu3eNUpp6htFK3xvifDanhpRUONIp6gPs0zqimndcLJGV8JUoZgm/iP2z7F1PHPw07Y9m+NHi1fwns92MoOO9n3eFVlErhNT2O4fwimDSq+oSil4imvcp6lKfZC62whgFTq0vISkDf49fjP2Q412a7TtdjO3SeK1HbXjvDK5/snQfhhwrsw/wAOoaWp/wBUKe1faw0bdf2h4jRVYQxR1NJV1aiO9Drq2Kl4kKr7Zdu+Ccf7D/hJwzh1Yqo4j2a7H1/DOPU6qapYTRcSf7TcZ4ghpLr7bbVVnoqqmcL1Kp5oZw2pYdQptsHTsl+JvZDh/APwM4fWcUW1V9jfxR472k7TMihrnBw/gtbW9mHqaqbcbYU3WKcb4bVn2ejU7UtqaKVtJK2s4TOz/a/8KR+L34kdpu1FTQr4Px2o7cV3Y7jfGOAVnHuD8L47xTizlbwLjPGOzTbTlXxCkRTOPZqF6kfKXnm0vMIWkVFMCn+Mv4n9lO13Hfw1q+B9one0rnZjspR8C45W/wDhxHZfvuIcO7QcTrHX6Tg7LFPw6moaymqmnOHU9KEpZpg03WIp6vvWUA7dsu33ZJ/+JLsz+JHBe1bvFextR2q7JdpuNvr4HxPhzvA2uG19Iis4eqkeaFVxNykouHs1SqqlpyKldQpllDrjSluAndhu2vZbhX4j/ikO0HEayj7I/ijw7tr2cVx+ipHair4PS9oOKjiPD+Mf6Z/LqapltdOymqoklD62H1jKooLSgg/ibxvswrs/+Hf4b9hON1XanhnYVvtNW1/amr4TVcFTxPivaziFNW1FLw/h1ao1lNRcPbpUIHfgF555awVhGdYXPWfiP2NqO2f4u8WRxV5fDu1X4G0/YrgLx4bxFKqntC32Y7PcNXRLaLBdpW/bOH1LXtT6WqOEBwOlCkKUEX8Ge2H4edk+zKV8U4tS9nO19J2rp66rr6nsajtbXcW7LNM0RTwns7U1NPUUfZ7iCKtqsU9WqFE8tNQhYq3g22yyHXh/a7sfwn8Ze3nbyr4opvs7x5n8Q08Pr0cP4g6p7/xEzVjhyDSJpzWNd4X0NqU80hLapU8W0SvAeSmXKVtpCCsSkRtzJ5YD8OOAzAZgMwGYDMBmA3j/AGnv+tP1OA+sP8EqlE8Nkkw7AvoAkEfPAfpe/h4J9kZMmYRffQYD6kfh2tX+ntnMZyj9MBdvD9B5flgItZ/ujzP0OAU+M6epwFf1Di/71aka7YDKZxz2dZzGc6j6wnADqxxZCwVEghMg7yRgFuqQhXvJB8R1wAErUguBCikBSgALQALDywAylqXzVvpLqynKkxNvfI+mAaaVSlpGYk+Em/QW8vTAHqRINKTGw+g203wCnxM+JI2zT8xgEntKTDZnQW+BwCxQk99rtPrOuA01X/mX/wD6q/8AuOAX+MKITTgEgKWsKA3ECxwCnXEtFKmyUHMm41wG2nqqjN/vLtG/M3wDRRuLcpsy1FSu8UmTrAAgYCFxQn2Zdz/uN7//AKQYAKtau4BzGY5+YwEFhau8PiNj+cetueANlRhu51/JP6n7AwB2iJOWTMK/XAdagn2pIkxmFp8sBzWf7w/+m3/2jAamffHkcAepSfD1BPrgB/GVqNA4CoxKrepwCXUNtngNYopBNr72SvAJfG1qRwnh4SopBqGgY3Gdu2AmME+yKvt+eAB1Ti0sKAUQO8WLcpOAgU7zqTKXFC5FjtE4CSX3le84o+ZwDLwwkoBJuQZ664A1RoSt5WZIVlUInadcAM7QOLbICFFIuIHkMAkqUV1CQolQ6+RwBanQgVaQEgAhH0wDtUJSnh6FJABDzYkcvFbysMBzUE+ypM3yi/wwCM244h1ZSog5l3HRZwBxlxbrLpcUVlBASVXgEXj4D4YBWedcHEKdAWrKXm5TNjKsBPqFEpMk+7PrP7YCM264inqQlZSMpsPIH6k4BWYedK3AXFR3nP8A5lD6YDniDjncp8atAdd4/bAcF95PC3IcUI0g+eAX2nnVIBUtRMnU9cB2WtRSoFRIIMjngFXtcP8Ag2TvIGAr5tRzJvsD/wDdGAb+8W3RtKQopUXESREmytZwD7wBIdbSXAFki5OuuA18VqHu6cHeKgBQAm0AkfTAVshxa1uqUoqIWQCdhGmAK0q1BxIBsFJ/PAHKkkM6m4/IYBO4k64GcoWoAA2n/nOAG8HJcfdS4SodzME750j6E4BpoG0ByQkajAGyT3yb7/mcAcQtUt+I3QfkbYCBxR50NqIcUCE88ALpHnFXUtR93U+WAygSHOLVyXBmSldgbgfywbeuA2ukpqnUJsnupgaTKcBFYWrOu5sFfngBofdKFAuKIvYmdv3wEKkJDqlb95rvoN8Btq6yqQsJS+4E5gIB5G22A6cRq6lNRQ5XliYmDyCSPmScA7cNecU+slaifDeb6DAPHC1KW49mOaGEqE7HOBIwGquJSsEGDmGnmMAS40o/6GozcJVB8gmPqcBTi3XAtQC1RPM4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AQEBAQEBAQEBAQEBAQEBAQEBAQEBAQEBAQEBAQEBAQEBAQEBAQEBAQEBAQEBAQEBAQEBAQEBAQEBAQEBAQEBAf/bAEMBAQEBAQEBAQEBAQEBAQEBAQEBAQEBAQEBAQEBAQEBAQEBAQEBAQEBAQEBAQEBAQEBAQEBAQEBAQEBAQEBAQEBAf/AABEIAssCywMBEQACEQEDEQH/xAAfAAACAgIDAQEBAAAAAAAAAAAFBgQHAAMBAggJCgv/xABPEAABAwIEAwUGBAUCBAQEAgsBAgMRBCEAEjFBBVFhBhMicYEUMpGhsfAHwdHhCCNCUvEVMyRicrIWNIKSQ1NzohglY8LSFzVE4jZVk7P/xAAUAQEAAAAAAAAAAAAAAAAAAAAA/8QAFBEBAAAAAAAAAAAAAAAAAAAAAP/aAAwDAQACEQMRAD8A/n/4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mAzAZgMwGYDMBzlVExaJ9MBxrgOSCkwRBwGEEajAc5FQDFlaGRePXAYUKSJIgeY/XAdwy6RITI80/SZwGtSSkwRB9D9MBwBNhgO2RXL5j9cB10wGAEmBgOxQpNyI+H64DMiuXzH64DiDMb/AK4DCki5GA4gxO2A7BKjePpgOCkjUfTAcAEmBgMwHIBOgwHISpQJAkDW4/XAZkVy+Y/XAdcB2SlSpyiY10H1wHbunP7fmn9cB0KSklJEEWjAclCgcpBmxjz0wHGVU5YM8vLAc5FcvmP1wHABOmA5CFGYHu63Fp9cBwQQYIvgOMB2KFJCVKSQFTlJ3jXAcFJTEiJEi409MBylC1e6kn4fe2A4CVE5QCTpG9sBsLDoElBjXbb1wGsggwRB64DsG1kZgLc5H64DgIURIFueA4gzEX+P0wGFKhqkjzBGAyDyPwOA7BpxSSoIUUpsSAYE6TgOQ04oEhCiEiT4TYc8B0CVGwSSeQBwHYtrBgoUCNsp/TAdSlQ1SR5gj64DjAc5Vf2n4HAc5FQVZTAMExucBwElRhIJOAzKZiL8sB2DaycoQokbAE/SfjgOyWHlqKUtLKgCSMpmBqcBhYeBILTgI18Cv0wHKqaoQQFMugkSBkUZB8gcB39jq4B9ndgiQchuMBiKOqcWlCKd1S1GEpyGSeQkDAdnaCtZkO0zyI1lBP0nAcIoaxwAopX1AiQQ2qCNLWwG48J4klOdVFUBPMtkDAaEUVU4rKindUrkEn88By3Q1buYt0zqss5oQREa6x8sB1FJVGYYdOUwfAqx5G3XAbxwviJQp0Ub5bQJUrJYCYnnrywEMtuJMKQpJmIKSL+owHYMulKlhtRSj3iBYb39DgOgSpQJAJCRJPIYDiDEwY5xbAZlVyPwOA2op33PcacVabJOgwHXunZI7tcixGRVvlgOO7c/+Wv/ANqv0wGFtxOUFCgVXSCDJvH1wHPdOklIQrMnURcT/nbAdShYMFKgfI4DgpKTBEHAbAy6b5D8v1wGrAZgMwGYDMBmAwajfAFuHcJreM1AZomCpSiAQkEgEmNhz54C4+z/AOAna7jZaUmkcS2pQT7ijtm1jkdec7YD0h2a/gz43xJpkv0bpC4nK2oquCbSATfqORnQAxV/8DnEUVDKU0lUgGygELAItqIgz+uA2N/wLVyHX11DNUhsqJaSULgCLATaPngFat/gr4kzVEJRWBlSoRCVAfCfvWQcB0f/AIL+IICSEVYmNAsTcdd+ltdcBGqP4Oq9h4NFqqJJIHhXzjWfsdcB3c/gx4l3jYCKsBSEqFlgXJ1vE7bzgCLX8EfFFJ7woq4GoyrgyYG/XAbP/wAE3Ef/AJVV/wC1z9cBDR/BbxdL60qpatTYWQk5FwQNPPTr66YAhV/wWVhZSpunqW1IBKvAoSCN45a4APS/wZ8SqFLTkqRlB/pXtv8Al674Dt/+DHif9lV/7F/pgIq/4OeKNVEdxWLTlSr3FxMkEAEQTAkz54DSv+EXiKqhDKaWqBVJ9xQsAdxv8drnAElfwccRDOb2SqBI17tQInmfT5nAEGf4MahTLalM1OZSElXhNlESRfkcBu//AAZutpUfZ6hciBKCSOo1wGqm/g3eK1ZqSoVGgLaiPz+IBH1wHV3+Dh/vQBS1IBIkBtUfpfebcsB2rv4OgxStOliobccWUBIQoaZR53zefMzgBT38G1axVU6Siq7t5C1QUr2Sop36X6jAb/8A8HT/AP8AKqf/AGrwHU/wgVCbClqTFp7tRnrMHASGP4PXnSrNTVCYiJbImfnby3wEj/8ABytHjLD8J8R8CtE3O3IYCC7/AApNd8JpHzPJswPvb64Den+Fltuoy/6e84Mib92TqNNJtuB8bYDTU/wsJdcyN8OfQogwQ2QbCeQt5m3XAK3Ef4X3qYn/AIWoH/oIvJ0/PXlgFWm/hzqluupUzUwlxaQClUWUQAAegtp+gTmP4cHy8UmmqFJkWKFfTbyt10wD9wr+F+keSjvKN4rJEDu5lU211va1/jgCzn8KTXfD/wDLX/8A/UQPpofW9/MOr/8ACyxmWy/w19DZQksL7ojxqEkAxrP0wEal/g+CKZyoqGqkuFxPdNKQo+BUyYJvAjbAE6f+ElqB/wAG+bf/ACzfztt+WnIDj/8ACJwxplCmqN0ryJUr+XfMUgq8zJ19OuAXKj+FfISGqB9YOv8AKNhtsRflgAVT/C24ASrhz4ABk92dBvp8DtgFlf8ADo0293Hsz2sTkJ12nny/bAdnf4cmm3ix7M97qD7h0WkK1nrf6a4AxQ/w1U7biXF0rkEFMuIOWVDrInl841IGar+GJVQ0CxTkgjZuPLS5jkMBHH8LjwABpTIAB8B1jywBKi/hjqG0uNJoivvVJn+WToDbTedOnrgJbn8MdTTNrT/p5GdJH+3EzptfXpzwAxn+GWqD4/8Ay+8j/wCEepO1zpBP6SEqp/hlqO+V/wDl8GEzLd5yj/lOAH1f8MNQ6zl/09R8QMIa8Vp/5Ra+AW6j+Gh2nMf6dUDY/wAtU7a2+/ngD1J/Dr32VJ4eZCQDLdzYdBfnf6jAdeLfwy1RbQtiiUhASc4DZF5tPkJmY88Av0/8OpQVNPUxlRgQiT6afGZ+QwGlX8N6O+J9nqB4tMhj8/uMA8cJ/h3p2GmVGikqHiK2xmJzECbbDroBywFgUH8MtI9FT7AkSkCe6AmfTpz+eAZKf+GinFxwIP7A9zOmp9w6j7nATB/DFTVMrHBk+Ef/ACREjb3ekb6HAR3P4b6ZK0t/6QBFv9oGedin6/PAFaT+GBlxaFI4MnNmGX+SNb6eH7PPcGJr+FSmfM1HBhBvJZFuYun/ADvNxgOy/wCFGiYUrIyKdKYhoMCECxgEETc5tNTGAi1f8MLKmFoapfa1ASUFiIsPGD4jOg031wC1w/8AhcBqlAcG1Opa2m/9N/1nQxgN3aH+GSloFpRQcHASoDOEsgAk66I5/COWAi0n8M9P7E66rg4zBfiPdb5Qr+3efswMBCV+A9Myhxk8IScwIy9yDMdMu3S3qMBSXbH8Aszznc0Hs9zfu4j4J2/PAVc5+EFVRuKojSqVnOScnvBUDlfWPhywESr/AAXqqVlTfspbz+KyCJB20v8AtO2AN8K/BFl7hpLzEm2qBMwdAefW+ltMAz9n/wCHocQHejh4IG/d7cpy2t6XHXAWv2d/hy7wOo/0rPCimSzI90W93Yn71wBim/hfzOVDh4NpJA7kHkJ938uWAWeI/wAOBp3zHB9z/wDB66e7yOn64CHWfw6cMCKV17hrgcUgFYS1ABn3YgGPgMAFV/D3QVFa83S0Sm1JZSpRUj+nMAALcztNrjAQ6n+G8Sf+G2/sv1j9RuLnmC2v+HWkp3QX6Z4JFoKD8L87+k6YAyj8COBhCQaZZIGpSJ9cB4NwGYDMBmAzAcgSQOuAIcOpDXVzVOlNluBMdCoJ/OfzwH0A/B78GBX1NLS0tE0ipStBVUJQStUkTckgg9BzOsYD64/hB+AlFVIpEVVIhKmilDie68LikpBLmh8RmDHIYD6Hfh7/AAzU9Ytk0tOLQUfyvCPAYkECLHcx9cBfTf8ACX3yEuu0LC3ABClNAlJImRBG/wCs4BY4n/DAlFUlh6hZWkKykFoAGCNp+/LAL3Fv4V6F9aG2eFUqO7OezRF1CJMneeZ9dcArVP8ACnYxRM+EFQ/ljYSNzfTn12kBtN/CO5Wp9rdo2jk8UqaEj6ax5z64CWz/AAsUzy5cpEIU3CAEs2hNwbzBuZ1PlfAdX/4ZzTOJDTZcTcdypoBCrHXwg296J1g6YDez/DolP+5wqnP/AFNH9fn8dsBOH8OKVJSRwpgCJEM6TyvOAj1P8NzakBK+GsISSQQWoCraGDgB7f8ADNRslRZ4bSoUqZKWiCSfXfAaP/wyH/8AxtP/AP6lf/tYCI9/DLC//JMNnKLBuOdxJm/64CMP4YmA4HVUlOFJPvhoSJsd40MaHlgCTX8ONEBldZYIA0LY6ajX46/DAdFfwzU6lKUijYKFElP8oaHTfAQqn+GZ8LYNLStJTmV36UtJ8aYGUHUwDOnPAdKz+HZxgspZ4ayFlSQopaubiQbxcbefXASh/DQt4ku0jLM/1d0EwfWRAnl+4CeLfwyUbvdNOoS6pshyUoBABgjTcQZGumA11X8NlG+adSGUrLScsLaECRB2G3XzwHdf8MtMGgr2KnnWe6HU6zGmAks/w5UAaAVw+mKkpAJLdyQNTfnz1wA0/wAPNGHFj2GngRA7uYN50V9f0gOF/wAPNGpKgKKnkpIB7o6kEf34AIv+GFkq740bBSCT/t2+sj578sBo/wDw6tB4lqgYKUpAkNTJFjudDb98AMqP4eFqfyijabJB8QaGnn10kfLAA6/+HCnJPf0rDnMqbFrX0IwFUcU/AOhoHXctBTtgOOTlb1GcnWTqJ9L4Acj8F6J0S1SMIUmAohHvTME35DlzwDbwL8FGu9ZUWWjkcbI8ABELBka7xMzziMBcf/7jaV1plxNMxnUUyrIJMm8wY1nb8pCRxH+H2heQ2XmGPClKkpKEiDEyIM3NzJvgI6fwG4YpsEsU7ribAFAsN4APKOvpoBKm/Aagj/ydPsJ7u3/dpfqPkcB3Z/AvhgS939FTLIKgmUTABgAeIaWjoNcAsP8A4H06HnO5YYQhRnKGwRF430wA+r/A+nNNUFdOwoBlwkd0BICDI+XrgPP3GfwYpmOJBaaVpCM8x3dhzO/U+owBtj8GeE1SEPqoqYulISpZb8RyeBP9QAsNN8ARH4F0VUkMmlYyk5gnIAAoaEwrbzvocAYp/wABKfhyA660y63sgpBA6e95R9nAbq78FeFFTRYbDYOVSkpQIuLi4NhzwBej/BHhyu6NO20CLOEoElW0HnA0A9BuE+r/AARpDlLyWwgXUcokJ3i+saTP5YAW5+DXAB4W3Aly8Kyic3qIEA3+uAjD8DwpedKw40dFKSJIFjNhpBSLaD1ASx+CLaUShLaVR7wSk2IuDMj8+uA71f4G0Q4Yp51inU7BPeFCc06g8tb6Wm87AlcE/BrhQLvf0tOs51wVIvqYMhUbfemALn8G6JxS2TQMPNKJjMiQgchCgND92wFc9o/wM4dR1KalhtmnU0Q4G0JjMUnQyTe9wPngBdT+GfDkJYAp2A4rLmUECVSYve5vewwBSm/CQFYd9kbcZMFCS2YFhpBG8nz5QMAxUn4flx32RLKWG2kl4wkBJCCE5b8yvrpImMBYnBeydHlSwEtNrTAzZUySPMRt97hZVF+GvAk06sjdM84pJN8pOYg3sRF+nwtgIvDPwh4fV1DxqaOnSrvf5WZNyggaSdjr64B0Y/B3h1K40Es04VmGVOUbi1s0xtfr5YCSfwzYadymkZWnQDJpfofyP1wBU/hHS1DKXPZmUZxOTIBABItJk8zJ87XwA7/90dFTlxSqWnWFpKACgayDIuJsI3+JwC0r8KksVClopGkJJkZUAel7fPTTAJfaPsJR1Cwqmo2GUpIBSlFyQbmDO408+mADtdgW6imUhDKGQlwIWAiAtWUEkzqYjS1vQAB7RfhXS8PozXpbZBaQXFgJEqkRETe6hpvgPJnaTskauuqVKaSppJJCcogCTYAAeVz11wFRcQ7GNO1rZao0FTCxnUEToZkx5gdNNMBF4p2JHEnG092ltLQClnLAUAMpSrzJn0uIwBGg/D6mLXcttJNtALSNiBO/X0wHpr8LPwkQ9w9T1TRNKhJMLSbgJJ5j57b2wFk8D7EM03F3GW6JpDBJzoCDlKgCM17zli+ltJwFisfh63UrdSwy2wFggqSkA7GbzrH69QW638M6F6o9ncZZW5JBWUiZFptAiTPS98Am8c/DCkZcWwWmVdyrKg5R0Nr6CfpgF5P4UUDiwtFOylZs4sJAKk/2kyLA9OXK4bKj8J+FthJXTsTKf6ZPQHxX8/W+ADcZ/Cnhjz4KWKfIbEBIiPQ8tefPAYj8IuzmRObh9HmgT4d//fgPzE4DMBmAzAZgOySAZM6WjngHrsDQGs4y0rMkQoC8m+ZJBiCLHAfaH+G/hTnd0eYtKrCtsF4pJQdLiRmN+k/DAfbr8F+zaC1RDu6ZbiylSlKQqMxSm4sDt53PqH1j/CDstTM8NzOUbClZUkLQgymYkgmD9xOowHoFvg9E2x/5QkxsE7fZvBwCXxTs3w2qqVOoaShSCSpKgCqRJjwyNf0OuATajs7SCpfX3SUpCI8SRzAgQL/H9wDOcConHCnukRv4dYuY5zeJ3j0DHuFUTKS2xSlKDYgpSbeltOWg5YAY3QUNNmiiQoKJWSpKc0kAc94gST8sBAfpaJ10ZqRplNwVFAATryvNvTAQX+FUJ9zuAJEEJPrEJ+Mb4CSnhlI0yyMjS5QPdTp8RMfdsAQ/8L01WyHJp8qRmgpUDcdBG2AX6jhPD2FKR3IKkyAQBrBggG8T09MAI9kR/wDIT/7RgOyuCJeZNUWUZASgygf03/PARqbhHDqp4U6+7TmC5SEwfAkq1A6fTARl9m+FP1BYQkoM+8oSNdYAn73wEv8A8Job8CO6UlHhScqrgaHTAQqzgyqDusiG1F5Sk2TplAMkEX97b88Bw1wpIyqfZbXJEEI91UwJkTaxO8TGAmP8LpzPfBtYP/y0keeoFteXTALj3D6ZquWhmlDjSmkR3iQSFeLNJ5XEdMAP/wBLCUutOMtBTikrQpCSMoQcxF9zEDz1vGA11FMwhvIaZZMRICYPW5tpvtOA4boKMFCCwoqcQlW0iRN+t/8AJwEJHA2Hql9vuCgoymVgQrMVWTHKL+e+AjVfC6alOVVMpRJAGUDcxN+Wp+GA7O0tP7GtAplheWyoRAtrrfznmeoBPZpSy4tsoT7xUCRe5nz01+dsB1Rw8O1gK0oy924TAOybfqNj1mcAA4hwVNU8ptrK3E+JYJFpO0/A4BR7Qdg2KukUtKW0KQnxqUlRzKAhRTA0UQTeCZveYCjf9EYo6p+mWiDmACgk5TBULDWBI6mfgDrwbgdOEhQWkqtlSErkmxAEpAkncxteMBcHZ/g6a9pKVNFnuBKu8uDlvAyz53OAZqngdDXoypBSpICCoxBKBlsBfz0MYBUXwSnoKjKEF0wfd0jeJvrfpvOAKMU1KkQtCk20MemkwfP4YDVxDgzSE94hSMqhmgAgwUzGms9TgFxugYfcCA3ChZSiAQeog+fx20wETilDTUqCwtvvO/SpuUAQnMMsmSDAmbXjAVR2v7I01MwmqCEuZ4hKEkKBJIMzEenl0wFcU9GlioDAbVAyqm1s4kW9RtEzaTgHZugSimDiAc4yiI8W835W110OAncMp3at0tVKFFobEbfY288BMWWGXC0qkbWQopScosAYEzHSY1PLASVUgTkdSppsKEhCAoHY72MaWOA7ool1bjaYAQVBJKgYIOpsDa/XywAh7hbdPxCFttrQFbJVGsb79JgW5DAGapmmCghnKglKP5YFwSkHqLmTqdY6YCMjhzyUrfWIbyKAsTfYcjof84Bf49UFjhDpyrtmsIB00AMfG2ASuD0orVpLQLc3OfcnU2nefrG+AeEUTlKtpKQlaFJlxYBgEW3E6T564Bc49wahrlwT/MVIB/pBMRIj9z52wFd8X7LJYqKZZdbUgKHhSFTEjoBsZ+zgG+gbQlDdOijcWlCQAsBMGQCb5ptcTfAbv9ObLyl9wpolJClKAgiR4QQTrrflOtsAMqqRkKKaQKbc/uUZA62kz9OuAK8L4h7O8lIbqB7oUXCkpm1xB0MSJAOAs2gqlVlbRqS6hpCGSVTIzHNqcoiYtJwBiu4opVYgsrKfZlZlKMELiNImY10j64AnwzjTa3x34LnokQPW5wD8xxajeAZRTPkpEZpRlIN5AzTa2g1EdcBB4khxxDYp2HUqDgUoqg+GFcjzI/S+AD8QqUtNAOpDagLlSb3G8X+zgKU45TrFWlDDzZQpYKheTKuiTeI1PzwDFRcNaTRZFMqLiyHO8AATYRBBuTaxA09cBUP4j1/c0j9E0lZWWykQRB0i08psRcYDzNxLh4DDziX2H6hwGKdsK74KgwLpCZk2gztgEek4amgbfqK2mUt6pKlBhKf5rJIyhLhV4Z0V4SbEanAC3OBu1ray22abxFcuoUJGmUFIVe+b4jbAOPYfsrTKfAq3WyQoTZfMcxvzP00D1zwimZ4eyGaZtKEFIBAAEiNfgPmddwKM01Iy8tYZ/mLBOYAaxF7j6aRgOo4g5QqdGRTneeFCWwAoXncjQAjcxgIinmnl977O827M5l5d9/CdfvkMBE4lw+ncYQ+44hTjicygJKs2m41gbfngFlaadlIUG1yDeCINrevU8rYAZU0q+IA90rusvi8c7TbwyRP6XwC462pRW3C1rCdRBBPITeY+uAU3q59txbfs1QcpiREG22A/KxgMwGYDMBmAzAWf+GQJ4u1Yx3qP+4TgPt7/AA4U6VLosomVt9bSI0mTrrzi0YD7lfgtTJbTRLKYACLQJ90HWCL/AH1D6s/hNxZj2VFGUjMtIAJF7AK19L/npgL/AFOsFiAgC0+6D01+513wCO/RH2qpqDZtbi1AGYg7C4Gn1wCpxVTakrShICkzJA1Ej5demATU2eUSLXNxbScB1qa1kTYaWkC0WjUa8ueAWq7iTTa8sASmYtzO089DtzwC6/xNhcoUYSbGInW3W0a+h5YAhRJonkgk/GYsdr/rOp3wElmt4cah2nVowtTYOoOQxqT9LCd8BJc4rThK2qcwUi/UGw5nXzwC0p0OOLWY3sd489eUx1jARPbWOX0wHddXULpyhkAU5KpuAcxACoHlgNdH7BTq9pd99JI6nOMvMc5/IYAgH+GIPfwJmTAvsY1+4wHVXFWJJSAEk+HwjTa++AFcR4g04aawIStZnL0T009cB3VWs5EkpFoJsNBr8p9cBsareGumCDylQHw+/wBMB0eFCHStsJKcovYSRJ6yPM9RtgFmsrGU1ASlII2i+x5cuewtgO7S2HhBQBO5AnaP87aYALxRxNDXMKSkqSUpMAW0FiBPlvBtywEl3itOVtlDYSpXvQnWI5esfXcBHrKhh3IYSbpI0mZi2/3pOA6uuU4YMpSLchY3vJv/AJwC4KZp99TgywTGgGmvpcc+XkGmppENKzpg3y2jRVtuk8sAOrKFLTXfAXN5i/K+n5/CcAC4zVtNUgQUgFTSZmACco33PX4RgKQ4qlhuoS83TIe7xSyZCTlgix1iZP2MBtpuKllMJo20LglJOUQr+kjeQfW2At/sBxBFQl4VoAkHSPUTb9PngGquSw00t6kBDRUuLf1SQq4m0/YwCy0pKnO+cSDYpgi/iB/fa3ngO66M1F27TpeI+zHpY8sBFqitTfdqSo5ElEwZsIkW0tgIVHSAB52LpKTpFiFTr5Cw064AVVMJqn0E3KVgzoRcDYj64CDUcJRxRLrDgBDQMBQ3F7Exz0GAq2u7PNsVbqgkSkxYXhIyjW9xpPzwEZkoad7tcZYPhNtIuATf59MAezsUbQdSkSYMgcx0ifyBgDAdE0SH0qeIEmV7DW9h/jYTOAhNMrqqtDYPhbJQRsbyJ8oO8DTyBmeDNEWmxlClqSJ3BMcvnyPwwEKpokrPf2JuqSAdOcctvS+gwEahp6Soq3Equ6IBOxISmCL6wNhbrgCTlNUh9FMtI9mUeU3Huz6E3vpgFPtjw1CMtMm6Vi4AmZttMaRgFXg1AlgqMZYJ0H7dIvgGR2pQlldMUkrdugxMACNeUmfP44BKrWV0pWtSs0zEmY5ATvgANf8Az105JmSnQmPeAJ3i1/2wBOnqXKepUykJKUhIGg1QknbmY16+QTXqp1wkKSkJHiBEXMgCbTvMeQwGmkpEuuyrLyv13v56YAo/QMrWlLaRNpjc+f3rGAIpoamkpvaEZiQoJtJMEeR/a+AaOE8KNQaaofkJdUkOTyUJuNedjbynAMiOH8PZqAEnQgWg73AMn105HbAMlC20wsupgpiQDyAjSfOPjfAEFcbZC+7DQJA8UpGmlrTvr8OeACca4nwNTZNUgkwfdTv+X5RG+A85vPuJ4kguFRQXJAOmUrtMnlHrqYwFl1fHKai4Wg5UhRZkGBNp11E7TtfAeYe1fFP9QrlujxoSpRV/UIkj0iwHPlrgKpcpad3iJdpFE1JUYQfdKgbDUj1i30CfR0PEavij7T9A06UuCSQCD4EkH3b+Z+pwDRxLhdO1T07VVRt06VOhIUlKZJyKEGALRJ/fQC3BuynDwEvtjLcKsLxqNxz+74C2KanT4QCDEAaa9b3vy6nbAbKlAbfbFo7qeWqlD8vywC/xJ8MKDqSnMhUgSORGh88AFXVVtQJQQnXfLr1jS5v9YwEaudqGadsuqJKUeK8iRe20D/HPAD6OsFcFtR/tpzTGpJiJ3PSdeWuALUTCBnmLpUBMARBteJ66b9cAtM91T1TilpBAGsCDr5W8uowCxU8RpBUOgsD3z/8ADP5CMB+TXAZgMwGYDMB2Aso8gPmRgLO/DusDFSUzcKFjpdVvh+2A+0f8KXE3u7oxqc6J2BNvy5a74D7r/gvxR5w0jJkhWQxe8pAP3OnTAfRvsJxlvhqEOpUC8kApTIkqICbehOnKcBe9F2wqX2BAJMdTOw05RH5YDpxPtG65TNoJM5fEDzFojy6fXAJ6uJKKVKWIBPhmd7b8uWmAE1PEU+K43Gvnt6WG2uAQuL8TUFy1KiDIFz8+fpb6Ap19a6YqHxlISECToEzA2O5vGAX11KqgKW0rxJIIM9b9NCZ6fHAFmOKVRbDIcGkWN50018uWA7tV5bWULIzIMKvEn9ZGvPTATHuIp7sGdCRra8Xj19cAEqOJDMb7xr8babacsBG/1Ecx8sB0VxdbZyp0105/HAa1cYWsZVaEj622wEpfEk9yBO391unn5TufQO5qPammwkg5UpmL7dOfywHD/EzTobQn3gTm+A/T16YCL/rThsdDY+vpgNv+ojmPlgI9XVhxjNPPTX0v8T16YAXT1QQc1rT1iRH3P+Qmf6iOY+WAjP8AEkgG405738/hp8sAN9tCysAgwBvz2nXX88APXVBLqFCJQtKk33SQZjptzJ64AfxHizr70Qdbj0n5fCeQwGJqT7MkLmZUYnY6frO2+A307q3UZGSc0hWpsE3It+/PbAcVdTVuIDHeARsTPP1EXjl9QqjtjXvusLRclkFEjSUeGTbkCeXXAUWePOsrfB/+GRJJ0MnTqAOXluMBFVxl2tzrSCruwpcgk2SJFxYD8+mAsvsd2hSy2kvqKYg3PlGvr5fHAWertBVvsJXSvj2MkgAHRQsuwMG4IJ2nAEaGsTUpyKILhGadbDX48vshvdq009jsOZBj02/SOWA6vV9SUAhcApECf6Ytv8B/kAOVWOLZe71UmRF9B4pGvl5RtqAVvaf58JPiKgAZ3mx1J+zNjgO1S7WX8Y2PmTtrb4/sCHxJXEmeIP1SiSwpDcDmUoAUB/6gZGAQuK8VZcqc2Qh0HU6RuCSN9vXncNzXHm3mgyFAECCJG/l6bR11wG9vj+eG1kwnw3OwsPhHn9SBSir0KdAYcSCu6hN50nYxrYzgGNfDKqrSlxpYKz7sTrbLz/wIwHDi1UTRZriTaL/lI6X06xgMoeI8OQC20gJWCf8A7jI21vz9cBsqOI1iFLWlwBvKQBJtMR8vTzwFc8S4vVGpV/NB13mL6YDXQcUdhUAmZ9eo9Z5/A4Dc5xR4qKCCAZk/WddfzwHVNFT1C0vVH+2DmWP+WxNj0/SdMAA4jw7M8f8AThF7flofv4HAD1cPqWD3lVPfD39f/TrP9IT8tjgN1M8apw0yFBJSkrJNvdIB35q588AQ9hd/+an4/vgJzVW0wR3agSLEzoR98/ywDFQdplMsOtmYUoRO/hi/TfzwBWn448+0vLMqECN/hG33N8AycMZbLYqSf5tzG87Dr96icA1cLbacWt6qISFgkFXQZRrpp++AGV76U1mWnIU2D4lDTL8I1i0fWMAtdpuKssMfySku5ZItIMch8B8OeApV2qXxCqCliyVTPO978/zuMBG7ZcSbpuGMt06pecRlyzfKVQd/sg4ClOPV6eDUCQ3d6vSUrGpGaFG14iOXwGoCKHhaX2BXj/dMK5EE357R+l8A+9mqVbSk1S0wp4ZjI5Ep+g620tgGjiVEK4NFUFKXAoH/ANCh+ny3wBnhlAyygAwCBafqPX4bDAST/wAHJNvlprfaPlF5vgI7vEWKtacyhKUlGx5memt+d9MArcZpW3EqU0qFgeC+hkaQRtPnyucAlVTvGDV09MM3dSBmMgAWHMxt++Ab61tbnDCyq62kFKjzMdddeW2uAgcDcp2aR8PqSktIKkSRJVmiBpsTgBiuKuVLzrZu2kqA8gfQW1+uAC1tcllJM6fDXQfmfywABXHWwSM0XNpwH5TMBmAzAZgMwHIJAI/uifQzgHXsRKuJoRJAKk3GoIINvvfAfbD+FCro0M0aKk5XMzcBMAScsayfv0wH3Y/BhaSimqG+7BBSlIUbZQkEGAoGQTzvqOYD3D2WNQuobqVLTDRBDSZyLlJTBBJJjNIiLjU4D0jwarCaMLKG5AEyDHWBP67eYDZWON1CM6QJWJIFgDy1sJsOuAB1SUvNttJKUlKiVGQDEQBcxPpvOAWOJMrYBIcSRBmSLCLxEXv5yddcAgVXEWmXwW0qcAM+ME73mALbaeW+AG8drmaynzwGgEZCEeEyJM+KTuROlsBXn+rNsocp6dQLi4AUq5sQVERAByg/ZwEumUtCA+KhZdN8qiMszMQBm+e19oDY5xEpKnFKBdJlYm2bf/BnpgNI42pYX3wSEoAKMszOhzSTsOQPMnYIaOJsPqVmK0xJkEcjzB1529MBG/1Sn/vPxwElquaWnMCCJNzJNo5KGA7KqmlJIJCRa4kGZtcqI1j8sBDeq61CScrfcxZV80c5zAT6WnS+AKcN4qUNjMUe6MsyJECI8W29r/DARqniRLqichGxE877/Cb4COriQCVEBMgEjXUC2+A4pq4uozOKCfKR9T988Bpd4s4HPZ05C0SDJzFUnWbxAjkJ12wG8v0zdMpxTigZTPiA8RVAi1wbb764AI7xJ8KPchBTsVEm3oodMBuo61NUFipQ6kpJALZgGNSMyVW3BnTzwEI8Sbp3H0ltwAwGys+8fFOwnb47XwA1/iNWtYLTSSmQSVJWbA8wRt8LHASUVKoLz6W0kCbAxM6XJPTXAdH+Ih9jM2EAglICRExbSZE77nbfAbaCqcKCAQFwrmDAEnUzpMfXTADl1RNSoIeWXCoyFEZZG0RPzmdTa4BOKUSnytpQzBzMpZAkyo5jG25tBtgKA7T8EVQPVIYSpfeSTmvGWdICdZHytocBXNPxmr4ap5ks05C0qQCtKyYUCNlgTffcTpqBJrtBVJY8KWkED+nNPwzYBo4D2pUKVpqoqXQvvXZQhQCILhjUKMwb+KPLAXd2e48yptBZAU4UauSRlIEm0X3F7XwBfiFcpSSvwzGiZA5QASb+p9YwA/2l91AHfhJgQJ5CNzyn9RgIbtZVUTa0vlChUQWzcgZZmSDr4gf3jARKbNUFTgV4gCU5TyuJJJM4DpUKUgEvPLTFrFImfQ/t0wAiscQ6wUBalJvBJE8yDEWmYP6YCvuL0TbjLie7yGQQ4keORNpMgAyJsPPAV9SNusVqgsqyBVpPw0gfXfTAcVfEobcWjLmC1ItOyiOevr5YCZwkvPv0znfOpzA5gkgAXG2UzvryvgLko6p6kSxkeUs5k+/ztYwAPTngJlWlp8F91alO65SRknlET53M/PABULSXFL7tCJBnICLCANTF4k/EYBd41xE0yFqD65UQhIzAiTMC4mYGsj1nAVvNS/UlyscU2wdFNwDHmQr6YBq4fxbh5QUtJcUUjLKtyBGyRY6mN5ixwG1VdmeSEtpAMySFTqIi42uRHIdMBOcqu6RKSlSoJCFXBPIiQYPmPjgNlC+lxedaUpM/0yPrOv2YwHfi6e/bV3UKXlEzBNkx0OnUxprbAVyVs0NQ44tx1t8oUnKCAmCoE/0kzYbi2u+A7UXFXKt4t96sJkiQYPxMj4bYCfQoU2VLqHAq5ICSNJm+t/gNTrgCLNal9zIhpQQghKlBJk9QYi1hpscA10PEqekW20lJKlKAHeTBgHWwEfPfAOHDeJNhYcUqB/YPdvrbkN7/AKYA1U8WVVQwChpoWStkwsiJMklQ1kgxrgNaaqnoWHFlanFLQUErIUReZ8IB2Avz54CmeOcfZarHCFFQkjKu6RBi0AH4mfoQTH+PUlMhRQtAUbpJO+ugjf70wClU8T9uqxUPKCkMsqQlM+H3iqSJM6m4OlsBWnEHnON8caprd0HSjwSMoAJJGYqA05XHTANHDUuGrbouHjvadsgVJc8SkgEA5SMoBidQY+OAsKvq6Ph1LTt0ZKlhKQrvCCCcxJ90J3mPQSZnAT6aocqKRpR7tCysRcgXSTABVr6meWAkLqHqIJVUJJQYgtg3Bj/qEeenLACu1PaZumcDCEXXAgggiYG23MjfALQrEs0y6xxTiVSciRYEQDcETMkg3FokYCFR8aVxR9DQlKCopKrhQAvqZGoi+3pgDtUskI90FuyVf1Hqo9baAb6YDo/WmnpSpa2j3yZXnuQd4hQ2vvpgEuvqkuBhFK8CovkvBKhPdlB+qiAJnAbaito6NhJzjvDAJUQbnnYHWDgEvi3FEOuuMJcaEAkZVX9fFr9cBWb/ABOuQ84lHclKVEAkKJ9fGN+mA/NdgMwGYDMBmA5AKjAEnAOfYlSUcWbCjBzbztAOmA+zP8LrVJWMUryalGdKkHKMwO0C4Fvy5YD7g/guapSKZGcthJSgeKfDlSQbE63HMRywH0D7EZEBIdqRm8PgOYzYaGPUTpp0wHoGnU8nh4LYkQLgjebazJ+9MBt4bVpWFoeWAoAgg5jcDmBH3ywASrcUapz+YW0JFl7E8rAnQ2JGAVuMvZkqy1eYpBkQsaDT3Rr9dsAjf6iyphS3GxIE3E/nbT6dMAl1/E01CFhKsreZSLc/KJ3G1sAsOsMhl16mdDlWm7bNwVEkZveASITmOsECMAu03HOIJq+4WhQg5cpUInTXNpb5RzwEpyvfNS8FyP5is10wDJnQ/KfLAd18Yp2EEFQWtXhywSQReZiL9TOAht8cZbUpLqQjvJSmeapSNCbydfngOipSnMpYCeZUcBsYr0ttEpdSUBR8Uq1gSIImRbbAdaniU06lpcBAKdCZnMIEWNzgOlPx2qfSGXEQ2LZiRp8Set78+RCVUVxaSgNrkBIkpB2jmPjtHngNDvFG1Ntw7K5OdJChFhFykDnbY4DSK8qtmF7RcTPmBgJK6tbTRCVQqNj9Dpvcz5m5wA1qvEkOuDvcxITBJyn3TItcA2npGA7O8RDgFOp3KFKSoiDok5pFumAkVdYhulApVh1zL7oEGY5rCRPrp5XCA1V14bQW30pJSCtEe4qJKScpkpMixIMWJtgItTxNTRbL7iXlqJ8IBBTETNgLza/ngJLfH1BtSUUwIKFZVQmRIIm6v3trgOjVel9opWrKT06RGmgv+oOA1NOJp15FqhmZzGSJJOwBUNI0HTAY7xHuFh1lUtkhuRIjOcv9QB3jTAbK1TLTYfZdC6lYCg2CQSdYuAnTrHxEBA/1J0utqeASAgZ5UmAYAMwSZmdJBI13wClxltiufdzkZSDkOuaZmBeBYagesRgPOXbehepKxAZbIC3UixTJBUAd+vyHngFzvi02UOKyOR7p16aSNJvOm+Al8KrQh1sKTICycx0gmw9OUdIBwHojs9xOhRRtq71KFwm5SrSLjTfcRMYBmfrW6lqGXQ4YsEyB84Ok4CFW0VQCyukeLiilKlJSoDKSkFQOYgWuDE30OA21IBYaTWO5HglXdpUSZFgqMuYawDffe4AAEcUdoF+KQ3muq5Ebm1zziPjgJD1aKxoulUNkXWZFtZuAY9L4AT7QySUtuhaJgKEkT/ULgGxEHa3TARqsMqZJKkyVAQJJMzY/X6HAIXF6JbYU4wgqOsiAPne/yvtgFMUjIQUPOBLi1k5DMyVZjMA6X3+OmAfOFcPaQmlVTw4G21LcUD7sFJAIMTabRIjAM4qmluUzqFgsIeQlxYBATChMiATadEn64DY++469DErbn3gYAE2BzEH873wHZwFDagB4gBN7iRzn7vgKv46+VvFpxQSEuBYmblMgaA2v5bnlgBFVWMKYDbiwgAa5VTEf8oJt5fDAF+FL4chMtLStRAPuKAJgH+pI1jnr6YCct1LrwypCcshMRe45E7c49SJwEd32hVUwnISFOJB8QHhPO/w+eAkOVaaVWUrCCNoJMg9JHx1wEb/VXQ4otqzpWQDcCxABsqI0jlyOA4raLhdRTmofqUN1C1BOQhwkkgqN0pUBcfc2BTYoXaV8uNIKmpMLkXTNjBMn11wEgU9Yy4FNEvpJlQC0gJB2OYpuBznpGAZaPiAaUhtNKASmXPcIBBIJJzHbQdcAzUoYrnm+6bBIIzEAjL5zGhtaTvgCf8htzuUujvI90FU+U5Y+d7YAo739NTIWtJCSmQoqRMAnrm8ydgTgFqr48lpt3MtK4SbWtzVtOsfZwFE8f7SMrq3AmCcxMaam2trxz56xgK14lxVtVWhtNSCVKHh8WhPl8uVhvgDVe4mh4Op7OMziPCZkkkRbfkIgD44BR7KvLZfdrK0d0pSlKp89y4TmAAKc0DKZvFsBa3Y9NNQKqqmpUEipkhSpMTJOgJ/q2wBd5jhlStIRVtrWtRUhPjkkmwhQAF5FyNL8sBKVT92Wad18UoaUHUmSe8tGXwBUSFFVwBAjANSOIUCmEt1hSpKRAWpKr5RF7Tf7EzgK07U13DalKqltaC4m4SEqBtoLpA+OuhwCVw/jlXxRt2nXSEU7TpazlTcWSk2GfMdQdMBIXWo4Uf5LYCTdSxBKd5iQTfdIJ164DQOO1lavJTJLqjsFBG8auFI1j4aRgIfFF1rrXcvPlp1AIcbzglCoEpJSVJNuSiDrOAXW1Hh+Z0VHercGQIJJKSPFNwEzYaGRfACK2orKgkuFSUbHMIj/ANxPyvtgFE8O4jU8VLiHHFU6j7+ZMQDexIPWL+U4BiHZgrAUXtbnxK1+GA/MlgMwGYDMBmA2s++PI4Bq7ICeNNjmsj4qjAfYX+GOlTQCkQX4BU2InWI6/ITvOA+3/wCE9cKBmkKXCrOlLk6wSkDWf+XrufIPoH+Gzg4qlJKoBgZtDYTMjyjUg3wHo+gaQWRTl/YCJI0tz6+R5CcAWLNPw9lCycxUm5OpMTPX8hgFni9S0W0uNkeJRBIgSADE9AfvbAV5xGpKlKGbWQb3kiBsPhgEXiDns8sxE2gDS0Wn1nbAKimy3VHPPcqSFHlmJVm5XjT16SATiwcU+n2KY3y8ovIHK+AV+KNOUzRdSD7REzvOsTvveMAt0HGnXHVodP8AMzQuTfNvtuY131gYDtXV7zTjBab7wuLUlY1ygAEE6xF76mDgCaaVmqaDrzndLSMyUk6kCQItuAL+R3wAh+vqi8GJPiMfE6T8JwBhNIRTDvHShSiVESQSCBB133i+A4LCUMLUHc5EeGdfEL3O2vmOc4CGas05ttueun3z9MBKZ4k+QCtmWzBSoiQU7Hyjz11OAkuVLdUjwthKkSVECJkACYHQ6842wAZ2v7lxKZ/rSCJ2kW6cr77YCRUcTgGTMxF/T639MBopXi+73hvcDWbDTAbqhWR9J/5D9OuAF1PFPZyYURzvA/KOn5YCVw3iRf1MlV/Ob2mb9PngN9W13hSrUJKiB5kX9MBAW8WgoXBIPzsetvL54DrT1V9Tpra3z0P2dcBvRVRWEuqPcZEROxgzbQwf2wEXiFSC+gtGWMyJGgKswiQBGsR8PMB/G6itLjAYJiBEEzebRf5fHAa3DLaS4+UrLaS4JNlESd/7ibdNcALUsIKlBwrvzmNx5W1PTAJHHeFHiq88SpJzjU3SZEctOuvQYCouPcIqad2wV015b222j88Aut1VZRrSgNlUQZO8meRmNI/LAWDw3tDVqpUtltSBIJOmg/Pcb+WAceHcbqYF1af3HzwDXw/jFW8tKcxnqeRH+TzOAOVS3VmnLs+6rKT1LZMdJwAWusUHLmhwHLE5vEbR1wGp2o75ksLSGJEaBPQTpvGAHJYNPT902vOQtSgomZzFSteYJjXpgBCRVpqAXM3dQfe5kjLHlf54Au5R9+yDGo+vx5+Y5YCuuLcGQ0+FB4yVTE6GZ/KOpGAZuCEU6VIDmfMwo8yCCnaSN9/3wB/hdOHeGk3/AN8X5TH0nTfngJhHc9IvbrabwPy3wC3xbjHsy3LkApSNYnwgcxf1n1wCPVLFae+F5ULTzJieQ364AXX038qNNdRY29Pv0wBrhjanmwlTQbASkBUAEgCJBEE9f2jASHGk0LyUpc7zvQpRvmCYMRraQdr/ACGAx6qUVoCR4swy9Dtpvef3wAd6pIe/4gmQZvfytzwEF1bS6lakvZEHKQAYHujruQRgJSnGm0IUt3P4wCNYJGtz0167YAwmrpu4Ggm0ef2dLbjTACKqgfp3AkPK/mEKuoyAq4mTyO3pgDHDuD1CFoczFxK0FRkqIF9NY0g6gfDAPPZ/umVVCFAd5Byx/dPPW958sATNAC/7RBiZJ9fI9OkfHAS69hL9CZegpQqUzpEnT5x5zgPM/aviyuH1C2Wns5W4UFIJFrnnz5dMBWHEG6p0l8zeVC55AgnWPXSemAp6r4lUmrDhJORZHlCvX1Mx6RgCyeOcS4txChoQpRpgwC4mTGYOKm25j12wFl0/Dl1HctsD/Zyk2i4HSQMA5+yVVPQTecs7iLff5b4AFw2lrnat2pU8pDbCiUpkwAADESIgz5bGZwDvR1jTy+8dd7wpSEQT7sEczO0aC064DbxPjFMy2UggWsLTMGPM9Pz1CvKl3v2liZmRt1Pz66fHAL1Ey4284EuFtBXmIuJMAEwNbW0gD5hL4q601SuuIcDtQlIyNzJWqQLek6AxExa4J5ralkF9ZVTXkQSk89o0P15aBHd4tUup7wOKczjMFFRM3jU+W888AN/1NSS4qpQt1KUykJklJnU3BgXAjAR6fj9LVrU0Kd0kWTbQ6TY2+OANcPpamRY6ddfz/a5wDOmkq4FlacsB+WjAZgMwGYDMB3b99PngHfse7Tt8WbUtCSQoE8/eE6j4nfAfWX+HpYqzSVTasjaVtkpBiRYix/zgPst+FXEhXVFA20ohltlttaAfCXAZKiOcECRYiBtgPqD+F6WqaiC0NpSAlBIA1zGPzwHojgjKKkhQSEmxnSJ1i+4vgCvGW8raWleIIlN76YBMqihLICkpIJVEi05QbdTgK+4oFlxRQSIMmD0t5xGu3ywCNxhTr0qClZriRczrb42B38sAnPK4jkIUXXUBRuZMT/T0/U7XwHdov+zr/ld24QIcCTmSZE3vqJBO3ngAlbSvOn+YVL55r879Oh0vgFN2gp6Zx932dAUVqUpRTcqM3N9Zv+U6gvHiC3HKhDctlpKVAiQbqItboJ9MBID77lK2pTqysqSMxN5lIBt5/cDATGWlIqQt5XeKB1Vci43kc/vYGaoLdS0k92LIyi0mwMcsAFZpn1VKW0qWltWclIPhMJMbXGkeXwCY5w1AI74JUBfxX8tfpgO7Skl9qnT/ALaUhGSLECw+x6TrgBnFPaaWpKKVByuWUlAICYnW25m+tpwERujfeHevMA5TnJUkzCbkxI6nnprbADK2rbDmUNgASRbnrb7+eAI0LjBpwtLndO5lDuwQIjf162t54DopVW87lIUGyFQ6dRAMQY0OkW1tgOrPDE1Dp78B0TouDrEcsBobpzT1DqGR3aUuLSAiwCQogR0gREdMBOeNQEJV3ixEkgHWAI9DfTALlTxAoUptaCVKOXMdb+EHTSesTc4DmmcXbxH7zYA2pIcpZMFWZQk3MSNvjGA10tKpU96AtoAnKqYzASkjqDf4WwEavWpIBSogpHhI28sBBqWEOMpUEDvFJBKouSUiSdrkk+ZwCy+xUoCm2goF0pAVeRE/DUDzEDAd6uh4hQ0zB8Wd9SEFYkkZ1JTrtE6/XAK3bDgzr3DUqYJTUITK3E+8o6mT1E9La3wFMuMvsUyVOqUpxKlBSlakhRGt/KPPAdKLjC0qDKwcvUWkabRM+o0wDtw3iqIHgHwj1mLfXpgHXh3EUFScoyExcWk6k7E3/XANzdX3pbzu95lEAKMgAkfUj6YDK9xpDanUhIW2krSQLhSRIPmCLf8AMcAMZjiDZU4MyrXVczz5W01wEqkomVrNMV92tF5GpCvEmTpoR8thgNPEadpuaUOkqBCs03GWZuBG8/Pe4QKNYSsocqlFIjwlVuUbkfekQQSeO0RW6tXtCyM6ovoCZkeQMTGl9MBxwNtbPey8pwkpAJM5UnVIPI2+GAsGgIZYyJhLYOcoHu5gCZwECqecdeCUqVBNkg9f029cAsdoWEBnMpALkiVHW4G/lgE5K0tMSVFCc6RIMc4HwHngCtLVcOcTFQUOWFlwSf0352wEx8OLcQ3TuFpC8sBJgZdRtsmN/PATqvhzdMKcOJS4482VhZuoQRMHqSCfsAIZYabILiAVz4FKspJ2I2BHPy9QT+M1LfD3Zqmw6HCMmYczGu99MAn1lU+upU8w0UsrKCkAWACQLCDvOv54A/RLTUshD6A3ELzkQoqFok9CfhyAwBeiYYcUULfzJSDAJ25X1n03wDNX8MUsoV3pWQlJTJmBbTXTY6jAFeGUVY4nuTVuskwElKsvh89wTy/wDZR8KZ4cpK3Xu+dWRdRBJ3mQbDntyEYAsqpFOnMtOdvdJuk8/K0b76XwC3x6qaq6V32N40bhQcwaUEGQL2POOd/mA8pdqULbq1hChVVCnCC46cxQLnODa4IAnkYAwFV8Z7T8SaX/AKM04hL5mHkqhSf6dz+n5YCsuLVLopszTikuZlBSk6kkidP1uL4Bl7FNVClpqVqUtV0BZMmSJEHX4dcB6C7M0FWw4qqcC3UE5ghQlKgZsRGlp9NsAa47xOoRTKaZYyKvASI6a7Hz6DlIIVI7xSncU668+W6lUqYJOQAymCI9dtdsA0N0yw00+zLYcWApKbWgkkna43135YDdU8OVWISkIClGLwT6z1+NudsBqraSh4c3lWEkxB0sYjrpfXnywCwHKUOlYZQpv+qR87WB9MAF4o4w4c9MyhtaYKVoF031ny6DUzfAL3FG3K5LSEkqQmzgixGhBG83kb3wEdqkIT3DTQS22MqEpEhI3AjrePjgNnDeF1L1TVJKFFHcwExaM6QfTX5xNsAxcK7NJS/mFOhJKhm8F1SqZ9RtgHgcEZHES2y2hCNkoECZ8z5cuUYCSvglQFqAVABsJNsB+SnAZgMwGYDMB2QYUk9RgDnAVqb4q2QbZ7jmCoHy6YD6z/w49/U0tMKdfdjMgFJk8o029R53sH2a/Anh76CypxQCgsGIJKvAgyPM2HXAfVb8J3UVVOWlpLSUJSFqWQRblHWMB6R4c0KdAWy4lWkBIMgTrOhnmIjATOIKS8ylSnUhZBKgQo3OomDp/i18Ak1zYeQG0OpSUKUokg3BTEW0Np6WwCpWU6EBeZ1B8KtJ3BOvX4HnpgK1q6lls5VDNOsEeV5H5cr4AbU1TbbBSnKM0qg31jp+fnOmAEU9bJIUUqQdUp94+p+PWMBjz7S9GF/ERp8xYYBdq2EhTy1olKySEgXE3gn7+GASOIUbI7wsIKFL96biAZi2hE4CCy0VMd0FhKm5OYzBKbgC2py/PASqEvLdzOJUoTMDzk3M256jAOaGA80l5Ce7SJQWzJUVJEkyJEGflgNYCGpcAhYMeZVA+F78/WMBFrKWpeR3iHkItYEKJGp1H3OnIAIZDlHUNvOHvcuoTYyANCr118+mAOisYcU48pgnOhISFEEpKZJM8jOxvgBVRXOqUEt5UIWQkyJgKJB06fPACqzhzalZwRM3H76ctrdbnAQEstoeAyqCgBJBGXW1jeZF7b7YCU/Wuob7hCRePFAmBBtccr8/lgIbFVUNLzEKImYESenKPvlAGGEhwlxRCCrxwdZUZMxab33wG9xVOpMLdS0EnVYMKB1yxe0SSdyD5AJqW+GKCwXW1OFJCNfeIOQ6f3ERyOmAChs091HNHK2s8/P5YCdTV7Tq00xSpK7m8EQo20/L0wB991qkolLKCq6QMpT/AFGNCZHXAJXFOJoQjN3KzIsAUyfvfl1wE2nW2tlpZIGdptWUm6cyQYPUTB2wEbiAJbHsxSldyVLEgG0G1/1v6BrSmtq6ZIffaWKf+ZBSvxd348o1gqiASInALtct5TL5W2VpWlWUf2SPP9cBTHEaZbXeNvNlX8xa7CLLOYC8G089emADrp6UMylkhzOgTbQ6j1jrvGANcNYQUjQSd/IW8ugEnnfANjzSWKZLzawISmBcGY8rT9BgC/Z81DyHHHHApJLeSxzJHikG8X1Pz1wDa7QmoaVDrY8JlBklVpyiNzMA89cB2b4aWKZS0PNpIT/tkKn08p9JwA6mdR3pC0rRUAwpwkZCP6YHve7ET12wG9SaR58oVmLpSo95ICbRqNbyNtNrkgIKuCt94VpqEpEzEH8sBE4hwll9EhKhlEEqvmAGojmekgeWACUlMw04pGcMkETnvmPMRpyvzGAY2nqdISx7QiXYQFiYSVeEEjWATNvzwGtVMinXnNQ09BBIQFD/ALudjv1wCv2hqEVSgywkqWopBTIlMAa7H054BQfZbYilqQVLV48iLERuSTFs0HAdUUFOv3EqTPMz1vY/lrvgGCrpnk90plQshMAAzAAjoDsfLAT0NVdSWXn1QmnSEBJBlQJBMHSBF53OA71dIalPetOJbDQzFKwSVRqAQfrb64BP7W0Ka9qnUlIR3GVTk3zhJB8MaG0X6cxgE14OvK7unZLTaAlIzgKuEgEyIF1Akb+WAkcPQ+XVNVCCUBtSgUiBmBAFztBOhnyvgDvD2G+9P8tdjBAgedvkfrfAMPDlV3tKQ9K0ZhEgg5QdJnUDAWWGGlUzbgQUOJTqYg8zbqI5/mG+k4eupQpxypS2pIlJVJCb2Ntf388BNeruHUzBpngXnAIzoIAk2BGaCRPQx64Cs+0tVTNtKFO06mdVBQiD016TbnywFPcSoKGppK594lDwYWptwqHhXmFzztJ9J0wHl57gaPbqirXVqffS4spUgkQJJvI8tDPngEwocq1eyZSlWcy4bp97pfS+2tsBc/Yrgr6qXukJBKahBLgBAIyJkEG95ttgPUfDaFNPwhLqmwg07YLiiBCgABa5N5EYBTqgamoltAWkkeGNb76/drYDS1wvv3qhTjSQlsx3cGQAkGOWu99fQhuZps5UiQ22kQhKgbKB6DdM3m1zgD3DaNpglTriHRBIASr5SImeXT0ALX8DRxRfepaW2gK91esTJuI2tgBtf2ZZWzFMgM5RCysE5lDVQItEWjWRgEx3ghQHWCUqdWClJyqyg+8etoIt0wA2h4A8wt1t1aHC5ISQlQCbkDXpy+OAYuH8CbYCQ8lLioElIMEyTMnYDn1OAYqXg1Ohw5G0pLgyyU6Cyr9Dfy1wG9hlhirVTFvMqFEOJACARuZvPS2nrgAyHHaSv71xQdSSYCZEc5m19uUWwDCKkLAV7ua8HLacB+QLAZgMwGYDMBykEkQJuPrgDnBQTxRsDdQ+ZAwH1W/ht4gugXRoUhSgVtz4TESPTT7NsB91vwHcTxGpolpbKUdyhJ8BAzZZttMEEddRgPpn+HdArI7TtApLoABuNClU26J057XnAeieGUT1LTp7zOQALwfztEa9MBjzlMtSm1g5pIMAxMXI+uAHVNCy6glkwoAlRJi0Wi+5188BWXHKZ5t1SUqUQZuLg2I9RzGkX8wrziHCl94PEQJJvz5dfX9YBe4nQLCAlKwZQNDaSTbnI+RjAAWaZxolaiqEmbTJmwHz+uAY6GmDwBUOWuumt7dZ6YCHxKlSkuJAByqULX0OlufP4DfAJNZSgBcjYm4jnzAFtj10vgEt17uFuaQJO22oGmsYAlwLiDTziUlI13gTJA2PPnv5YCwmFoceDPhSgpBOwlUibgDAC+JZW6hDaSIUZsZFpMzpsfucBsWpPce8NOY+9xgBT7TeRtS4GYA3IE2n58ud8B3W2EspKbzmFriItpPw88ADeMFJBEgiPMSflvgNraw6YJAJ5nz2MW+V9tMB1XTIFRMapT4rQdd9ABy5dMBFq0IZ/mxIEAkCReABrG9jOAg+1N/2H/2fvgO1dULZQyUJVC0oVYE6gHYbzz8sBA4w6RSUjig4CsuTAOwRrGxn7vgEp6ubQ4lZcV4SFQSb5SDFzsR+mA4qu1CQPEQPMgfnz/cWuE7hPHaJ9AcUpHtJUoe8NBGUSFGNfLfAGF1PEH3UhRKqU3IEm4Ph0nfbbzJwG6opA+1dJJvFiTy2kz6fEYDhFE6lCEhQGVCQASZAAAEjASGqaEOha0lQywMwPOxBM36D6YCIHFMJdBmMirEG/hMjryjzMYCOHWnmSFIsRumNfgfL9cAi8e4a04lx4JABgCBBlIAm+nyF99MBXLtOhOZPhABGu5HUx6YDlCi1dM7iw1+FvLlgCBrVu0uQnQxBny/T7tgDnD+LewU9O2IJfBJi5TkgX5Tm5yeRwD3w11b+R8qlKCFqTzCfERFvuPUDbzZeQp9CwQPEWwoExyyi8X0jT44AY9w81FKK9qxUpTZSLEd0S3MAb5fn8AFU1C8XS4VEGFJlVtdfh8cAR9kdOi0n/wBRwBxVGyKeCtElsWzpmSBNpnXAI/EeGNpS68rOMpMEAgR/Ve4OnO22AE8Npad/OoqPg8VybEX3J5ftpgJr1TR0xOdUxzVP5n70wCtx95Cmqer4aCH3FELJsBlJTvIFkjl5m2AElKakocfIVWZYVBkZLZrC2oTy1AkYAnT0wNgJOunz6AX/AHnAE33kUxQXI/pgHawFgf2wB2nfaraN1aEhPdQnxCAZBMjmBpprGADhRzKbAOVRgwLDnPp6X+Ic1XD0vsGQCDoY/XXbppgE+vpGaNlISgqM3ypn+o8r/wCNcBIoaNuoYC0tkLy7pMgHfQmLdOeAKUHDUhyAnUjUHnpcbf50wB9PcMuoISLEAmAb6a/X18sAwe0pfDSW4gJhUG0zN406DkMBDrK80RCb5D70aFOkWmOUfpgFl2vpnn7hexkzb0mLfYwEDiaGqht0JIypHhG5AA1674ChO0tS6DUUbZKc+ZJidDb4YCj+N0bvZ6kcrFqK+8JMCVETJtveY54DXRcIQqgaqgiXVqCsoErhUH3QM1s0C20HAeiOxvBXEcMaebAQVkKUFDKSqALg30HpgLOp1Ohk0tQUmnWClwCPd126gYCKOGAPD2RB1EEpJETtM/D0vpgDfD+E5hVqdADpnNAuTl2jW0W522jAaUcFbQJdaVHeGAEK1vBsJ+txAnYCjPCqRAGdtaRAgqSoC/nAmNvnpgJDtPTssqKUJEJ5ARbmfyGu4nAJNTUtl5TKUTnnQTBJi5vy/TfAamezSH3m6hQSAkkkEiYIIAgwDqNeXrgB1bwRLTxKESJ2Bi1tosf0wGxjhqZHh3M2PzB6DATKulRTUq3TCYT4SbSrcDTrp9MAqgyy5VXK/EBrmOuxjp164AY233qC44ClYEwoQfgb7Xm0YCCutU2pSA4AEkgCU/mcB+SrAZgMwGYDMBtZWW1gi02n756HANHZhBe4slRA95JmLRmB+s689IOA+rf8Oqw8ujAue8bEDXb9PQ64D7tfgKr2anpUndaVWPNtI/L6+WA+mX4e1Dikthow4YyHcGJ84j72wF6K4nxE0Yp8+0EXnQ7ybeZwAtL7gADigXAIWZHvb6gnARqqo/lwYvN5Bi28R+vLAJfEakSvyMnlAMT8LW9CcBX1W4HwRGo89PjPxwCnVtd07l5pCuWpI/LAQnAtSFBswsxB9RPynAbaZqs/v0HWxHr0Hn8cBISFDvQsyqTmPMwZwC7W05fWsD+lMn1JH1wFdcW4arvdBdVxy5+UR9MBzwqiYYqUHMnXoP2Hp8DgLDDDDryFyDDaRHkVX11+fLARq+lZF0HxQBA11EkCZ/LAC/Z+qvhgNPEvZHmmm1IlTSAhVpukAGTb4/nGA6UtQx3fs7SYURBGljYfHTy+QQKzh6mlhyCJUFaWif3ifywAp/8A8wnzOAJH+a0GBrE/ECPpz/PAYhhKkGkcIGeFX/5YV+X3FwEVjCmD/KE8oFj5RMTr0wG9dQO6ZC/eCEA7QcokXHrp9RgB3GqpfsSA3eO8kf8ApTH539Z0GAo/iFQ8auCCAVgG3NV9vlpgFvjWjnr/ANpwGdmGSpKHB/8ANcHwV+U/U6YD0BwOpCUNoB/pKeskAH73Gl8Azqb7tPfc7zGnrvNufwwEBKe+q0wZKgTIvyMfP8tcANfozT1zzp0kTtN1Az5/emA5eIqoCT7kHbQGfpgNHs/VXwwA+s4e3VhTJMqgSDY3uDH0seeAr7iXZlgOlpwwnMFAwBppFx6/tgA1bRNUDOVuY2Ij0NvsYAEw6isc7ptASoEpKo1UDHwJBnpywBdNInha0KqiF+0XQeSUABWs6lQ0HxtgHPhvGqJKUoCYWohKdJlUAb9Z5yCcAw0X/CuOPGwf09RltzMyNN/XAFEe0ob7ptUIJUqP+slRMDnP3OAiPUdTlzuKlGYDL/zHQkfoT8yMBvp6YwNY5xfr66+U6awG1jhTVU9n5KvzBm9/j+YvYCnGKVCOGrYQf6AD5gW9fs4ClTUo4aqo7z3AlUiNRBkeUTfr8QX+IcSolIL2Swvy39B5dfjgADnGy/SpbYB7uVhMf9RB06ztHPbATez7b3tSnVpUElhwSZNyUnU/lzwDrw//AHR/1D8sB2r6NmpdSuQcpB53G2k67/DAEEpQimyIM5QAfgY6acsB1oEJWVoUYSqAT0OuA6VTziFinSCWpAnaDY/e+s2wGg0rAMAiLHbcT054CXRMttuLKSJLShtpmT9/5wEql/3j5/mcAUXS8MaaUpSRMEnTWOZOm+/LALRrWWS4mkT4SqVwR74FpgaxpgBb3EHHVFBBhZg/GCepFvIfMNOAD8eqmeF0JqiqFOoUSLTqUiN9Bf8AIYCgFVxr+KqdX/sKKgpRmIkb7RA13i+mAQ+06jxLjSeD0gK6Q+8pNwIIG3Q+dvQg7dmeAOP8VQoJV4AkEwdB66eXzwF1UbLzNY3RJBIcAUqBodLz0Bv5DAWM3wFDSEOOi5IMR00+9gcAbaapGGASjQCJAvbl03uRvsRgC/C+F0jyU1KSAXQV5bD3bAddL4Amimh+wASgBQA0N4AkaC9rXjAQOOue0NBvUJGmug9NB9DN8AmOM98yoQbg6eU6/c+mAF8P4Mhx5ZXAIctbUQDp6kH88AwP8Eby+EeKLD70tN/TTUO54GvudPL4fTXoecYAPV8HSw13gHjMkxE72i3X8sBXXH31lDTbjZUlDpKehyqFgQQPrgE1ziTbKo7si8XA1HWBpvygxgNTVQutrlB3Q2vpEmTyvzwEF7gzBdcJVqonQH8jgPyWYDMBmAzAZgM0wDV2UqFt8TRlCbgXIJ/qGl8B9X/4bKVZYoHacFVQXG5CvEmTGwgxrv8AKMB93vwVoa+OHZkoAU02pZANlERA8UbDXfAfST8Pk+yqZJPiAuSTElBFxbY/ruMBc7KlOEKCiZ2Gk7beuuuAF1LyhW90QIUuFc53/XfAda5se43J8OYzqPpy6+eAV6ykQvN3hWAQQYUBqNpBsdLa/DAV7xGirmHM1ElK6cGT3oKlBPQpKfkDYW1wAetQy4nvHCQ+lIQQkwjwybgg7k3nYazcBKaZ19JCZAM3Ag20uZFzvbpgI7TFc29kUf5ckTFyBv8AmQP0wBNhsKU4lRJhUEyJ0OtvpgITjCUOOlAJKkgGSDGsRoZmefwwC5xDh6HQtSgvMEqPhIEmJ5aaefPTAV8ptTTwKCqx0Ppe0fvfANVMtYpw/mV3gUpPSAARb1O/TAS2Fl0964oynSNL2Ei/O3WMAVaQ0uMxPoRE/Dz588Bofo6dJUQicylXVBseUAYAIaM9+hxjKnKtRczQQRaIEjcH0wEniVVTKQ206lRWCBLZ0MwNjaSLW56agrV1PkV3jclQNsxEacgN/PoDgM4at5x7O6AI8IIBAgAxMk8zv+RwGniFQ+mrAbCSnIozBJsknUHSdd8BI4c6appxdQlMo0y2BvF5nXXytgBdchZWC1cEzYEj0Ajp6CMBpqxFGAoSohUzcgQP2nXpgKg42hLLrqkJBUJImdToDG330wCNU97VT3qYnXIIm0bk4AlwFxmlcTRnMPGV3urxmdgLem8YC2aJS0BtTJSVZk2UM1rSYBB0wD88685QJT/KzZdgf/2jr8d9rhAp1KZWh0QXEoSDmEpkATax1HPAbn1Kqw6pwAKVE5BH92xJ3HxOAi0NIlCiBmOYwZ1uBO3xO2A31iQxOS8f3X/T88ABSpJqXH1KIWQkZZhEJEC3lE315YBf4s0zUuqLq1pgFQyKCbiSBBSTHPmJ9QRHG0VFQph5S+6BsZ8RGmptI8rHTAFU8Cpmm+9QkoIAKVJIBIixNtxF9Z0tgF+rU13mR5a15ZCApQkaTFt4Hw8sBH9oSyC42lOZAKxIJEpEg7aRfmMA+cL4keIUbXfLaStsApyApBIuJBUT53B9MAbp3H6lwLW4AbJHdmEAI8KTBKjJAvfXpgGZFOFMguLWRAIEjXYe759Nr4DfQshTkOAhE2IEH56n0jTAQuHNVLDtRMZS67lzCfDnMXkDSNNbWGA5rnXktupcykKIAEaCDO95+eApXtCwp5T6Gv8AcXnQhP8ASVGwkbiTeCMAlLdQ2j2KtQhJIynJYwepKgY3t6XwERFCinKUtDMwDmSV+InMcypIygiTa1hbAODVS2xQoLaAXcyUmxJyqCp05W+mAKcPqmQQpSVzYmLCf/abjz+N8B3fT3SvCtZC1T4jJGYzaw0BAEj0wEptt1DKu7WCHCCsuXMgRCYIgak64CZSNw06pTiQcpnKRNuRk4DY+ZYhCQTB8R1B5zI3M/MAYANStodfQ0+pwZzByqgzJiPCRERGv6ARfpnOH1gTTSttbRCu9OY3KSCCCkfXywBNr2dhPeOlQWRoCAAfIiRvvfpuEHjnEnW6YezMpJJCfEhRF7SCCL35npgB/C6R1beZ1GUv/wAwjTpbcAdZgjW84CNxFlVPUtoSE92pQCidY6HQEc49NsBCrCppvMwQTBPjuLdBl/fbAVH2+raupo6WmQ6yHlSl1ABsStUADPI8JBMyb3IGArKtZq+GcMBWW5eIQFAHOCpKlWIVtlNzad4GAH8Foe6ZXV04LtaTMvfzACZkAAIMSNCrloTcL/7JcKTTD2laVd8UgkH3SQJiImJM6zt5A6cONKmvL9S04X0rAZKLNhAH9QyqObNN5FotJwD4upW8phxISEIuEkGFQDGYTfY2tIJtgNrlQXElJaZAP9qVA/EqOA30rrNOEd332ciVJBBQkzfKnLIG9ycA2h6lFIXfGl0p8WYgJjoCkHUc/gMAvVCGHGFVGZRXJEBQKd5MAA/P0wC+hNK2IBWZ1JUJ/wC0YCbwzhqq+tCKbPlySd/ECTqI2iZG+AYhw5DDxZfUsVCZ7oSAgkf3AiSMoOhtgJXdk0zxzNZ25gbE32zdOkbm9grTi1c4lSwtF8ygrICUz/y62M6TrvfAJ9cuj9nW4+y4ozKdAM2/9J2ncX3wCRW0tM7TrqW0ISRJhUDeehOnx1wCww+wpSn2wc5mxMp3ItAM7XPQTgIbjy1LUonUzvy88B+TDAZgMwGYDMBmAYuzSkt8RbccMIlIJN/6xsJ9egwH10/hmU+xUUtQlsros7ZS7IvcEQkHNpB90fOwfcz8Fu0LqXKNLqMqCEZDB93KACBrrP5a4D6OdjK5lxgOheiQrRWphMe71iPzwF5cEWl1CFFUg7mfTnrfTAT6nh1KapL6iQkwpSghVpN9EyR5ekxgOaj/AEzMotOhZDcKzNuCLn+5AHK0n88Ai8WyBS8hlMmbRAuZix1vEeU4BJqOIobZUygBUp96Dyg3MH8+mATalttxtxZVC8yjkg6GIGn6XwAulrSy8lshUSZJbVEQTJVlIItgJ1fVoUyfZxmc5BJBPP3gBc9R5DAaeHNPrQXFohRAUsFSbGDOp/b6YCMl+nVUVDaljMhIJBCuZ0IEHTW9x64AfWOUxQuVi6FaBX9p3jWZ+fXAVs87T96IUNRolWh0Gm3XTbbAGG3GlUwbbUCcyrAEbC1x/nXngN7TTvcqCUyokQJF/ENzb7vGA3F80akpqVFtSgItm66pBE2G/wCWAnvOoyMkqEuJC0xeQRMwBI8jBGAEkIqFPNJdKHkCUpyqGYnNbNlyiI3O+AAJXWGrVTGmLqwqJJSIHOSoAETN5NoOuAmPIS2rJUeFZOkT0uUgjlb89A292yzT50kAkq2PTmJvNuuAgKpw8hTpToCB1zCB111/LAD2AqmaeQUqSVTAIJJudI+OvPXAS6SnzNhbyYJSCJM7Tsfv6AI4igrS6GvElsGYtGYHnE6becRgKf402p554ISTGu1k6xMTgF08OdSkLLSwlWhkem++AgO0LlLWCoWlSE5EGbHQSNJOkzbAE0dpXaUgoUcqLGduVje50i3xwBij7Y8RdsAcgEDxJ9dVdZ5+mAs6j4lTVDLP80F1TTRcEKssoBUNIsqRb6YBiowktuZo8WXKCNdZ8okaxgCNNROBK193ACSqSRoASdyban98AC4kpPiuPiMApulxLq1D3LQbRPS/nOAWuKqfGZSAfeiZG/rpMxFtucAp1QcT4kAletiNr/T6+mAjU/GeIrC2nWylCZSDmRtYaKOw/XmA6NUblcpx4AlLSgHDI8ObMRANzodJ6YAtTUvDXkKZcfCSpKkGUOeEKBTY5OuvTAcOcDepklVA+pxrWUqAH/tVB+V7jTAEuEv8RbCGgkqKVKkqWgG6p3IHQc/XAPNNVVZ7tt5ISLWC0qJO1kqJM8/jGAb1N9xTJdIIKhNrwbcuvQ3PxATW1DwymnQVAgFRsBpeSojeeU+mAFVlYlLAFQQhZ0FySLg3AiZPS3lgK14w28hftKEJUkL7xBzpAVBBGqhywCDxGhcqnjUlIDkzAUk312MHqZtgI7ZqSUsKRdNiSpOkyDrfpA/PAN9LTJbpwtSc65Aya+vp574Dcy+pa8jFNnMm0AQekka/cTcCVVTvlSP5d/DIBTa2muA3O0jq6cQvu1RYZkiRz15254AGluop1El0kAyQCDI5QDf9tZ1A8xUt9x/NKhv7izHwEiLWHpgNy6dhxqnqKUlToJKxlUmIWof1BINoNtNDpgAHFuOCmqGQtSgStLYORR8RTYWBg2PS1+eAKtvN1LSApcLUAQIUNQIM5R5yYvgC3GnwKRtNPTpdWkJsCkyBE6qF7fnGuAEf6s8oU+Znuu5byKERKiqeZJ87jAL3Ea92prWAkSkrAUomAkesH/HlgFntDxSppWlJYTmUAdSE36ElIM+esQcBRfEVcVqatziFVmap0rClEqSUpSABZIKidJAAOvpgF2tqK/jNQ01RzVUiFgSCEwsApPhXlIABN4i0yCRIWP2H4JVHirdPVU6ktGDfKpJggapJBOt5+uA9C0/D0KEUaQtIhJg5NNRC8sR92vgCdKw7Tud2KEP5gFKczIJQYAiCoHYGwi+AKZS+sKQgp7u6kQQBFjE6xO3L1wHMjNknxcv30+eA20dWGKhxNQzCEGAspmRE6C+/LaOmA78T44y+gU1KYXm0yqTNiIlQAIk+XpgNTSnkUEPjKVXglJtB5E3+40wEelbp617uKZzvHf7YUn5qAHwPzwDXwRTnCX3HMhVlJSogZoVlFpE7X5XGA3OOu8QrlVL2ZpKSVJUUkCMsaRzt+WACJbqO/fR3ysjhMXJkSfKx26YATXNFIDQYDriLKUSm51MyQNIGnxjACKiiW/TLb9iBMSAFIt1uofDWfO4IPEuABVOpC3CwqZKZkRJ5SNNb84BwCZVUPDqNohp4FQBtlXrt/TPrGATnHHM6oFpMWOm2uA/J9gMwGYDMBmAzAHOC3qGxzUP+4YD7D/w1PtUvCKIvRALesagD5YD7Pfg/xOieXQFrLCW0JNhrcnfXTr8Lh9JewNQw7Sd0iMy0pAFuaT6iAefKIk4D0n2epv8Ah0QJMC56jpbrF5wDRUoWllKQyCAiAY1ImD1v97YBRqs3jzN5BGvM7jr+2ATuJXLo5x9DgEKophGg10v1t6cvlzAQ7SAAr94g2TchVuV7+eAEPPvpUpHsfg3dyC0dY36kTN+oR++V/wDJH/tTgN7dSWgZEZwbQLA8owAl2m7txx//AOaCn4Sfqf8AOADVAkRzEfEKGAVneGDvUyBqee+07dfzwEgM9w4hERZKviP2wBZgwlP/AFgfEgYDZxKkD7zFv7Yt/wAsfH8t8BvqOGoZdplB3OrIklsk+EwLZbwBe0fWcAKrXalp2ocbp47lCTmCRJnMNTebfG+AXkv1iFmtLJAUbqgcwCT5fMYCeke2jvTfeY+z8bXwER57+Z7LsADE2v6zty69cB1bqC04GQnOSCcuugPPYa/TTAaqmpcmO4nl4R+kW6XnXAd6R/vcyTY6Ebg8tNpjpacBFqaRUrUAMg9+dI25TvFhvfAVd2hp0KfT7KkZgoZwmLwqSI3kWiPqcAM4i85T0rR7j+2+WQdb77fTzwEKtU3VcPDq0BLpSUxYWSPCeWhIvfoMBV3EKWoShak2TmHSL+pwERiqqWAACZHKYnn57b4Cx+DccILIKoUEInfRIkmes7Tf0wFtcF4magLuZTkOvORaJjT8r3kLApn+8YUiYzoUi02CklNtweXKxjcAtcR4c3B/nk67n9dY26XvgFWoaDCS2lWcAg5uc3wAKrR3gUnrPlBN/v8AfAL1TTXNhO4vG/157zrzBA4hVexvFF7rUNNpNxfbngDvCKvKgtgmKkpV55QR9VXtf4YBua4IpbZKB/McTCSJkrIMfAn6RcXCdR8Nq2SGHgqJg+msg2gac7eQwG6p4E41ULeQ5kTlSYBIA8IkiNyemAG0dYaXioDrxUhLbggkkZvDBvY6H5RgLTouL01cylowYEEfDT/PlgJ9bQhppKwLFAIA1iAR9dPLUkYCre1lT7NSqWIBTmg2+H5HlbrgKe4hxDiNXRlTKlEISTY8h06TpynTAaeEJq3iO/KjMe8Z5fc6b4DfW0jqKxamzCfARr/Ymfn9MBLYrqilIKhmmUwb+9pY66a/XAHaeucp098WIKjYhM/p03wBh6rJKFREhKthqJHOw3wGirS5UllSVqbQlCkkAkAkmbgG/nrFr4DplpqdtTi3s60JzBJkyU3iDM/C+50wG9PFme5/2U6chad9h6cjOA0/60pllJQyAlWaIAG5n5g/DTfADnA1XLbfqmUhsLzgkCyxMbcidfnpgN5qmV17bLMZRAAEbGBp6fG2sYCZULDAJQ6XTBOUmbm0XJ/IeWmAHipVUIW4toNpaIToPFacx9f1jAL9bxGlJVTNQKhYytRqVW0IvNvh8cBXvazjTXFWU0XDyDVUwIqMtiIgHSSdDeJ+mAq7jPGENULFESO+cBQvSSoqUBO5MRtO86HAQuzwd4e8sFvN7S3kZGv8xa0rBANpgG+onAemuxlO4nh4LrH/ABygCklIzGRoCbiNhfAPyXG6chtoQpUAxAMn9DgJ9E9U0de2XW87TrRcUCJEypMachP56YDeuvL9apDDeVsqhZAAAEwdOowGj/8AmfvngI3Ea5ynWUpZB8UAwJIjX7PkcBHdYeqW6Z5LWUqeAJAgkZFGNBN4JvaMAbqKOo9lQCDoBpcCNYvtzvfASqHh3+ns/wCoZYJnxanSbctb7YArw1x918vIWhLCjKwuDK41FjsByM8sBL4qt/wuNOtFhN3AmBI01CRudOXrgIhain7/AKTztrtsPTAC+673+ZlBz+KTJmfIRgNbjXdoUcoEiN/zwFfcZEggamw9c2ArdfDFpnvhr/dfz+/0wEc8PopMhM72H6YD8geAzAZgMwGYDkb+X5jAHeAXrETcBSbH/qHwwH1b/AB9TtPSMhSi3mRCZsdALfLXbAfZL8EVhhulbUgFS3ElKt0jIkAAxMb+pOugfUT8KqdTiGnsxIBBAPVMRrt1t6DAezOy1IFMIzIBMCbWmNtb+loIwDPWt5my2gBPdgggWjfT8ramMAk1pbGZt1KVKGb3gOtxMffTUK/4q1mWvIAm5mPKRprv9xgE6oZVc+YPw/YdOsaANdaShgqyjPnIzf1ABIMTFoM6YAWXcrSy540gXSbg3Tt6z54AS6C/JaPdcsttLTtHOL8sB0FPCU96M5FgpV53m8knrgI1U4gJbSGwoBSpEWunWL663gHAK3FHe7UkNMgEqTASIknQabyNP1kMYpap9U1NOGtbwZ6TYb7YDdV0TDSQcqXFxPeESoa+EHWBf44DQ00lTKsqQCCCCBceIadTp53wE9llSyCsZimIm/72+NjbkHd5lKlFQQO8SbKHvyOR5kgH5YCC4pxhLnf5nEvgJhe+WSBcaXvy2jALdatxxKmWgQ2QQlAskTN4A1HT5YDiiaXTMlpWpEEGxF5v936YCE/RPF32hDYVIAJi9ptInQH09cBqZDi30oLCWlwoh9IhaQEmRMf1XBHnrbASVkM2cHeyf6oPlrO2w+IwA1mlcQt14KIStanEpFgAo5gI2gWjTQbYDoiqUtTza5ykBMHRU5hvY76HfTAJ3GaRAczMIS2pREqQINzEyB9zMWwAeo4c88wQ66pwAWCiTl+u0+frgFCsp3GkqbKiQnbWx0AidOWATKxp5UoClRIUpN4OWT8LenXACA6H1ezinSF6FeWCSLXN79NvQYCUyxUMIKkrUkhcAhUGJNhgLr7GrT3LBWApTuULKolRBtmnXUxb88BdbiKdFGS22hCy0qClIkKKSAQR9zpgEitbcLKiVKKv7jMz52+nSOYKzdGtzO87UrCCSA2VnKCkkTB5+nSbYAW/ROOvkMvLygKUYUQITJ21+PnzwEUUxqVezhGVQsV3k9STy++WAVOIdnqUrUagIcUlavEpMkXNrn19OeA0UtJTspVkCVKaIyKi7chRhMe7MAwI0wDRw6rqiofz3ZQAUQo+FQiCnkQdMA/UjS3qfvnSXHcs51XXPOdem99TyCRS8NXWJU46c+YqTC/FZJyxB6DlpgE+s7KPt8TVVIaC28i0hEEplUZVARFosTpzmMBHYXW8JdK1UpCf+kgWG1rdD8rDAP1Nxo1rSW3lEkoSAFGQmwsLbaWvAwATi/AWKqmfW+A4lV0BQBAmZibTyOApmq4W5S1JTThamkruwAe7Wkf0qSLQdI0g/AIr9WxSCXmRS6+6An10Hx+uuACVnabh7STDuaRGcwSTsAf+XQaWGAUxxuofqwuneddQZ/l5pQNPFF9BYRzOAdGON1fs6UuNFYAE5hIEeceW0YCW9x5BQCoQoAelrRy+Z21wEBHaZKKltT7qgylKgUKXKSqdSLaDSOonARnu1HDGapblQsdyowJUISCdRJt84wA6u7d8OQkppF94J2III5kAWn7jAbeF9qVVjbanCQhQJS2T4U3I00vE2G9xE4ApUdoBlS0VEN5wQmfCCAbgW2PlG2uA1r400yA82gNux/uJgKt1F7bbanlgBw48oXDzgkzYkXmefPAdh2kXBaLzis97qJ+pn/OASOPdpGKJSnEJCKpMll5IhxK9ilQgpI0tB+YwCmypGR3iTT3s7r4KnlpVlW5OudQ11PP4mwJDdLVcW7UMHufaKVJKoUM7avCrxRGUeIG/npgLc7OcDdr+MJC6cJaYWA0MlkLScvhtAITPKMB6OpuGVFK4ypt1bZCUjMhRBt1G3S2AMM0jKUqccbSpQ/qUm885PxwEddeO9CFLUSElKQTom9kjlM20Ek4AbVOvhahSuLZLkyW1EE73I257DARGeJuoc7hwKU5JHemc3qqOf5aXGAKuU77qqV1x5a0LhQSokgif7et+WANd6rvmaaCG2wlYT/SFQkSBsTJ9MAwqJUwASSI3JMWP38sBDbZqnW+4cccWxNmlElG2idJjQW03wEhFApC0JulqP9sWSTJuRMG3lpAwEhfCXCtLiCpTCRLjSZhaY0KBIV4oPmNdMAMfrqZTnsLjlRTpkp8JKE8tABb4R63Cb7AlDSAy8tSAnwrUfEU6yeZM7fpADVodbeaSf56XV5ci/EAACdDzj9cAF4vwB+oqZbYShASVFKUwmwmQNiPXAVXxemqAqM645CeY1Gh+GwwAIUTn9s9SkmfXAfj1wGYDMBmAzAciTYCSbfMH8sAw9nWnHK5KEpMyDMaQRtvgPqT/AA4qWDSIebUgd43dRkAAjYX215/HAfbD8H0soFClCS8pzJCkWy5kgZSDJJBuYI19cB9Svwp4TWsppXlKHcrglORQypKTvtBjlyjfAe2+y9H3dIhZUNjEaa73+O98BtfeS1U1JUgqStxWUA6epFx5eeAQ+LsKLin0rCUqJ/lx4hadZiwsDb9ATaxaWyoFOaJ0Ma/kPsYBUqHUXGU7nUbAfSfPS+AAVrqS1ASRcnbACUpT3Li1+4NRzukDprr0wAeqClEmnBA2jfy+7QcB29rZUw2y4sIdQkIWTpnFlSLmxnecB0oqancddKqht0BIISJlJk6yTM6RGo1wAbjopmz4AM4uhUWCrhJjcAwTzHWcAEYqOIO/777a7gEJQpIvykn8hrgN9QXD/KyKVYHvP6b2jnaJO18BsZQlltWZQUq3g3uR1210g4CY1WNtxLajzgjXmLa+f5YDht9K3VLykDMVASJAJkAGPngJNW0zUobtkyZiZIJMwLW6XP02AStqkZGZTclPiMEDSToR0wC5W1TbjmdlBAmcsgnlrpOtr21N8BBXxCoLuRCFIbKRY+K+6rD5efLASnVd4xKVIDhUja4lQCtDMgfHAQ3v+HcQ28kuqXoUiAJjWZPT0wGkPJYUvOoKRKjlsCBPuzMWG/wwA91Caxc0ycmS7hJBnN7ukXseRv8AEINdw5Dja1qqm0LShSkpKFEqKQSEyCIJIgTN5wCc686GyjLfSTEX3ifL7NwAVDAWgla0lZJtBkbga7bb4BbTw5x2qCICUwsqVlJBABtFtdPPXAcVVHS06TkpiXd1iNRvBBPM29ZwEEUwqm+7QO7UblRGYAk3sIwFhdmaZTJYZziWykFUEAyRsTtBmcBcTw7unbGdK1FMQLHaBrEzb7nACKht51soTTqJIgGQRO+lvTkJwAE8KUo904ChUyRtCjIERyjnvOAO/wCgU6aAhtSW3wpBLqgYKZ8YgXuLa23wAJdC2F5EJyOg/wC6RY9QAJ+J/TAL/FOFlTS1exuyAZczCFajNoICtYvG5wFdOp9nccbDK0lRuSoEHKFCYAtr8+mAn0dQKYd84glCRmVB0CYJ25DAWHwfj1PV03d09M44VCJStMX52kXtFumAYaF12EtqbUyrMolKyCQFKkaAW3P2cAyuIBpQU5VOZkk2mUwSQPP8sAD4ky3UN5DTwoAeIgRPlF4n0wCg7SKZeSW1BEEAiDFth5Eb+uAb6BCKpnunUF33QFAgBMgzM7mNtL+eAZabsbwlxpb7jCMyUld4IBEm8con6XwCj2i/DXhnEWlFKEaEwlJ12uBsfuLYCguP/g24uod9mWltlBBCFNrUfdBVBBGpv5GI3wCk52bHAmwyaRYdQtKe/wD6SIMpyxIKoBubR1nAT2uF19a2AyzltqRvtoRbASB2I4jUJPiQi24JuLbG3Qb+eAjHsK6ltxupKSsrCkOgHKhIEKBgm5Nxp8rAtcZ7Gsu9wyEqUhC4eUkEBSB73ONDEm29tA0Uv4d07kdyckke+hSvpYxbnPwwG17spVcJdSlKfaEqICShCkxI1hXW0D11uHSr4NXoyE0juUkKBKTuL7dZ+W8YCK7RulGRTKkHTxTpa+n53+EAkOorEKVKFanY6Sb4DdRvFBU5UBQCTATztzvv9JwCT2hLfEOJU5aXkbDnjBBUCNdrCb7+eAr3tTxKq4UtFOzUd425AhAUMoJi/l6WtIjAPXYHiDbApXXlpfdU0pOQJIUlS1LjMTMkAyRa1hvgPSfY+kU0pdS+8yhC3O+TKToTOTUXIJk6WwFmv19M6tCkVLaMoAMmZNri9tMBJruIU1O3lnNKdQQBccjPK0bT0wCO/UFVWlSCVJKCoxEiFKtPOPUyOeA2NcYQHCXGF5WCCs5hBA8NoFhcH8t8AWRX8LrUeBrunTYLUpJE+QA8zvIHoEymrEF5lkqzppzlKpgK8WaQNd4A+yDs1RMV5S606hhTaAtWcZs4EDKMsRJMyZHrgCDNMh7+UX0IymJIJB1GgM/l1wBJDTTMEAOW/pIExGgM9PhgIPEG6p5Idp2VoQgZDeZMlRIjofS+A3UVY41RvgqCKgJ/lqcBUkKCgDmAIkRMXFzO1gBVa0OqLjxYW7c50tqTJOtio6ze/rOA0CpfUkNtpMCySJCT+2w5mbxgMQxWhxLwM5TmKSk3tHWLn54DTWVtZ3ucrCAElJQQZMCI5X/yTgK54n3bhzuI7kSbKv11EetvK2AB+0cNFjVJBG0G2A/GbgMwGYDMBmA2NLyLSoiY28/rgG/stVJ/1NIyCSYHh3zCPs4D6k/w407uejFWUkBbehE2I5fkNZEYD7n/AIKcNp3WuHvMJICVthQIuVBLZJEiYgjfURbAfV/8Oqhj2Ojpe7gqSlJURGUpEyVWjTc/lgPUHCiW6BOTxWEZYO1tNP3uMBrrWz3HekEKUCo2gkkQJ68v1GAQK5wrK0EG0kSCOnK5+74BK4lZTk201tt1wCk+QSYM2Ol9hgAFZZuDY8jY30tgISGw9TuNFYRmi5IGigd+Y+OA6tsJYuYXsCPF9CdbyZnywASvpKRS3HysBThKlAEiCbxlkQeY9I3wAiiQnvnQyogwM1z7skCZmfT4nAdeKUJWkKUsSPHdXIdTraPP5gHpwb2PvDY4BmaSyaVQWEheZck2MEJgX56aYAC7TLS9nBJAJOUSdQRoJ0kmeW+A6QdIvywEhgElUAmwGh1nTASqtZabRIiSrW2l7TF74BbqnypK0BQOZJSIMnxAiBfn5dMABDSqUyvMqwEEcvz/ACkb4DqupzrCQ0YygZspjlYxGl9cBOp6claHFKESCUk6XEGLefOcBK4jTgvMEeJNriSBbmLbx8fLACKrhilKWoGQVKIvzP5CxtO2t8BDpOHPpW53TyEWTnzLSCqCqICje+seuAnK4ZTKEPrSpZBggyCYPIn788Aq8W4WG0q7tBIg+6kq+YFzNoO+AQKiiX7QpZzJRAEEEaeY0J856kYCW3TpLchtRjVYSYAjZUQPjOvngNK6Bp4nMUA9SJjnciPKTfywAGnoFJqHIbWUhxYBCFRlCzcGCDIE8oPWcA3UQTT+MkJWIypMAmASYm5jeNyPPAFk8bccFlZu7kwCLFIkGBtYeWAKUHGKh8i6SZBiUnWwFpj/ADtOAaGaZT6U1DiYWbG0WFtul5jAaeKOrZpSEAlXeNgBIKlQTExqRHTADPZ/5QeWkhREyZkeYOnw253wEPiVY47SqbQlAKUFM+EaCB5zG/LrgKoVQPOVLynkzJGWx0uVQYiNPlGAnnhba2HW1Cy21pUADMKSQYA3uY3PzwBTg9GjhrSe4BQYkBYIJ3jxAD7N9sA1NVClpDzxCXCSIkCwMJMdQJ8sAQZ4mEWUoEQdSBc6HfAR6jioJJCZ3sJi/kdeemumwDeJBAShaSk5khRAIJBImLTEXB6zbAaKOtqG57kxcSNJMQOh87emAaaLjddmQytYCFqSlUqA8JIB35aDcbxqD7SVzaWAXEhYjXUfEW/LW+AD1bYq3HHUJQltcAWA0ASduYuD5YCvOL9mm6xag82lSArOFBOqhMGQI3OuATqrgdbRkiiypHWNNhBuMAwClo2aYFb6w53aSuEqACsozbCbz0/MFpT9NLtMlSlqdVIUsKBAAI8OYDWdrfLAaBQMI/lLQFF6UhRSCBmOsiYibSR9MAc4dwBkZbJjrHp+WuvLAc8X7OAOU7qO7LeYEXBiJB6WIOvpgNNZR0qW0JdQ0U5QLZSc0dNLTpywC1V9n6SpUShKRPICd9hb66fEFriPYykAPchDi4kpRCjeZkJJO52PSdgrDj/CKXh6FJcRlUQTlNjAVGnnvE7DngEBqh4a6l591SEd0CuVkJ03kkQBzJ1OAr+o4Vw7jFc9mCVpaJKCPEDc6RM6DQ76a4C0OxHYSjq+7cZlCoJIMhKSlRAmdBobxbnIwFzJ7K1jAS2KhsMDwpKXEkFewkHWJgTOuA3p7KV5hQcWRIMjMR8ROAbajsu+8pCStRsnSfnbnfywBWg7EHOC4CRkNyDA13Npn44DU92NabbrlrHhCDI3IzDTmb7fC2ADt9nWWYIbdi/9K4+OXl8vLASqfghLgW3mubJAJV6i5HlvqRgGJqlqaYpbIWkrhJBBBy6ixH7RzwBF6kfZQFoCpMaAmJm0gfPzwGlNJxNg5lO5hyCgbETp0GmnyjAEqSsq0ksuqSEEyrMQLwBN9QRblO4tgJi6nh+dDGTMt0kFSQSkWkyRCRcb/pgIVRT0XIxPXffy068zrIR2naVqEwkJTAGYgWnWT93GAPUj9IsLBLZ8NvEnW2kGB9B9AA8S4WipWVIWgCbQoD76eu2AT+PcMpWmyqoSCgAkkCRbkRIv9fOMBXKmOzxUZbcmb+BZ+YMYD8Y+AzAZgMwGYDu376fPANnZQxxUnkQfgRgPrZ/DE2xXKo3XWiR3jc2vqJ9BPPAfe78CqGkcbo+6hISpCCOoQkk8jrveR0wH08/D7hTTlMEJEqUkRG5EHXy+xpgPRXAUdy2ljTY9IHz+IPPATuKpyoKeSVDAVtWozKeV/YCr5n787aE4Ct+Jq9qcW2DMTadhb0Hx25zgFZxssaiIEyBy0ve/zGAgqp2aw96oiU+DX+29+ZvryjAQ6zh9OinWqyoy2mZ8Qix1vB9MBqD9IxTiW9tSnTnHK/M9MAIfHDnQXCm7niMAWJk+kfZwA9kUKHP5QiTB2tNovptH1tgN1dQsOt5wZITPkYnb0wAOnpjItbe3w/zzOu4CS9T+O4M5RNj16iMBjLORYVBslWxGqSNzgA7v+8fX6HAd2FPtuOrAOXOSNbiSQfL64DRVVodVlfBUESUjWFHX5AfqdcADeepQuUt+IHwggWVMz6WvP6YCEpan3h3tr32nS9/MWwGVKlM1IZbP8otoV0zGZEaA2B2wE/umwyHARnlB2m5A8+eAlvf+VPkPrgI1QtpuklChmCBItYxpOuvPAICH3aioqSsQlgpULn+oqvtrl1wBmkWKkECDkBN7iwBnfcH64Aiv/wAuPL9cBWXHi8t5xtsW1HUmT9j5XOAgt8Sdp6NdM5ZJI3va87R13wAJL4fesZk2Plf9r856YAieJvU7ZEkBIi+hy2HpA8vTALQ44ioqSH1ZS2Tlk6g6x8BJiLTOA68PrnHa55tu6XAUzMDxAg78vy1sQDzwZPcPpm0K5bj6+fPAWG5xZxASyiSAlJgaQRy131wEJyoq3AFNA55B1ix19bbXwE409Q8wO8cAJ2JjpafP8jgIL/DWSmZBkCT8JP1v88ADqeGImUAGJJ/K1tQPPfngBa0FtQbEBSjAM6GYB+zbAReLNVeWn/mbi88j+gn6ycBrfdW0sIcMrDbcnoUJI2O2A3UTqHH8rhhORRvzERsPrgOK2sUwT3Rnymbn42+HrgBP+pjcGd7DXfASGOIJKsxskEAzA1v+WAsTgVLw/iKUPPKTlQQpUwTAv5ef5HAP9KqhQO4SjMzETFgL3tYj6WwEasaYSotU3+yMuUC4BIKlD/3TN/XAbUcNCqbM5YEpI5TBi3xiDcXEHUFfiHDafMRIsfu9tPWOWAV6/s/WFBKV2IBFzYai3UEfGL4CtOP8F4tTOtPsKUcqVZkydZkDQ7emAL8DrGjQvJ4igpqEtqDajFlAWmYgW2g4Blpaql7j3hcakjlvfnynlA3AVxOvcyFtqcgmCDNje1uZN/hgAtOpIOesB7o2TO65tvyCrz+4Tg6wbMNFQPIeWh0OA0t0zHBqOo4m6QhZQ4QCQLwY1PXrHywHm/idZU8f4rVPuk+zNuqROxSTM7Dp9kYBI7SNcLyL4W0youViCyFgWSVXk32jX5YDOzPYh0lHcoJiAIB+Egfn02wF+9k+x9fSNVN8vtAsLyDlCYI1Jt+eAeKDs0tqmUxVmyHC+2NZcGaJmP6VK+XKwFqJbzau4WCGkmB5CQOVojnywDrTP0ik96W7pFyADMAE/T8tcB2/1BVWSaVQQ0we7cTpK4nQC/hIF/oLB0VXULcipb7wx4oAM84vzv54APxHjlE62aelR3Z0uADAO8a/foEXhlRT0b9O88iVrupUe94jBm2gvPS2AMcRrWKytbLSYIyknmLfmfucARP+0ny/I4Duxw5EjvrbmRp8T+vpgNPFOEUq2wtogwiDHOSYtvfS3zGAUfZ36fOUJOVJvFrcvv1wAWu4nUU5MgjLN5Omw664Bb4jxaGEuqVdQk30nl5/fUAf/iZ1tIFOsBU+K492LfO+A4/8VcQP/wAQfL9cBs4jx6pe4SA6CAUnXqNvrt1wCaivQUg29TfXzwH44MBmAzAZgMwHdv30+eAY+zTjyeLI7sAysBUpJtnAG/L7GA+0v8KaKddNSpdbSlRUj3QEnbQ3wH3Q/A+iQ17MGs4SpaVG+pypHIbAfOeeA+nf4cpcp2W3W5K0BMJV4k+KEmRabHQEbHAXxSGobeZcSBmXBUCklJ0JIEgj7E4Cfx5akd1pLoldtzExe2ArXibqmXFtojK8CleYSQIJ8JkQZ88BXtcyild7xsqKlqIVnMiCROw+uAVeLL8WVGh+NthH5eXTABm0qbTlki5ME+n5YDh1wNtqWsFaREpuZkgddCZ9MBFWo1icqEobSdlJkx6kaTHlPqAfiFDUNJQlhCVTEnLI9IOnrHngI73Ckopmn3AtDniIyqypkAESIuN4J+WAG97UEKSAChIJFiTAk6zHTTeMBERxEtnxNkRfS/OPPl+dhgCTdcwum9qdlKQpSMoISfCAZ0PP5bnQILta8+2tdAlKiCAAoZzBIBmCnY2Hl6gMfpa3u+8DjKHY/qTKZvaMwPPASWK8Nsobf7suBKUuLQMqSsDxFIJUQCZi5wEJ9+mWtBZAUVKPeZjIAtGWwymZ54AVWwlSCwhE5k5swkRMk2ItrrMYCHVgKWVRlMA+G3T6YDqwErbBN3JIBMabcjafy64CXTUjnfBT+b2eFFQRY5o8N7/1RIiT0MnASnqimbGR1Dvd6SDBMbzl+Mc8AIepFrcHc5iy6nOgKJKsiriTaSAf7b4BTcacoqqrafSA26EBMCFeErkZpOkjYxG4wE+iqKKlS4WyrMtCgQtWYSoHQBI+fPbAS/ac9ItQiQDHLQxab/ra+Ar+vXxUuOvNNsFnSVNEkFMyCc48xaRp5Aj8T4g4QsVAbBzAHIMt5EQZVz+UYCFSuOlWenidfGCdjfbAb6jiSyfYXQj2tY/lwnKLgEWJkyCN/rgK24maqnr1oeIS60TZKSlJCjuJM6c+fPANfZuoWg96AlS1KAOYEiDawkRbrgLPoXVLIWYza2EbftgHKmW33YcdSpRA2kAAaC4Plr9MBAq+0CGV9ylIRuFKSdj06n/B0CA9xbiFUMrC0RtCTm87Kj6RrOAPUy1VDKA4rxhtIVBiVBIBtJ6i/wCWA707aofChmBUmOhhVtdesDTW+AF1dEhSlLIWCJMgxBTeRYxEA3/bAK/EFBa0JccWAgynKqN95Bm9+duuA1rQw8QtSlk5Uic6TZKQkbchgOgTSsHOpSwPd98DXyB5YDpVVNM2gLaKif8AnUFfGwt+lrXwCat9OdZNpUo7iJPkcBuaq2w2ttBPiUCTIJBAIiw5EzgH/sxXNsNKSpawVgiCq15A22/x0C06PiyRTZQGoggEjxacydb8vrgN9LUFwyCnJcjnM79Jn0OuAnVHGHS17GjuwkKCj4Tn8MgXzaeIzb9cAEdT30lZN+Rj8j688BEqn6gpKSbAZRYzA00NxEc9PLALr1K7VPJClDKAQQre/XWPXXAQa7s+0sQoZEqSQru1AKIP9usEbGDgByuD0zLfdsrfJOgU4CelgkTzj1wGlHD6kJyKQC2j3SQSqCZuZvcnaw+OAhVAS8fZFJASg5wRAUSkRBN5EE2t0sMAU4flpgAppvKIjOnWdZMgT96TgEj8QeKsLWOG06j7MpIzQf5kn3gFAARawg8vIKdqENUlK8mkFyb95ClEwL2CcArssIq85fYCn792pCYVmUbHeOWvPAejvw27FVDrCKpxAQ2AD/MF7AHePWRtyNgsev4S5RPOOMutFKCMqUgECwkQFWkzbTbngFxxXEK15SGWluONJLhDaVQUAhMqAmRJA2j5YDY0/WT3NVRKAECUJKVSbXMHXyGsnqFkUHAKlNOQ4WVoWmYQnx3Am+Y3A3jACnuEUVF3gCatLrqiuEueCQMslPdzqDuI0wGIo2EUzr7oSS2kqCFxc2AB567b3wC1XcGpqkd+ylaXbnwKATttlI+f54Dmm4bUrZZD3dFtkQmEkOwFEgqVmOY3v4RtgOV5vaE5WTmRdRgxlECBa5kDfAFHawIaQEtrKpAvpPS3XAG3E1j6IdCEkpEd2kpi0T7xwEdDSKZhxuoU4XHFlaPFAKMoGkcwo+o9QDPP1DZKS22qkP8Au+A95ktEKCoBmJJSZE21wAWroeH1sy2/ePdUB8ZbMje3LTAVt2k4U0Sunpe9lBKYUuYiDB8I569dOQIv/h2obhS1KQp05UEqsTrGl7DpO07hGquz/GaNIeKkqQPEAEkkwZAkK5a21wC1xnthWsNezV1IlLNx/LaUhRT5kqjnp8sArjthwEASzWA7jvY+XdH64D8lmAzAZgMwGYDu376fPAOXZR+ja4ojvllPiAPgWr+oaQDv8emA+v38Lqn1poqhhKlUyltkrMptIPuqhQtc29dcB9//AMBkpdp6N3YFIOa0EISbAwT0NxM3nAfTX8PKijCGmyvxEptlUbgDTKI20t1wHpGlpWltsPgAtICSpRsRYTYwo9YH1AwAHtNUMOPJU0olCDHukaRMAjp++ArPixC1ocTdGYiYOyTt6/XlgEbixzzlIJTKiDbacAi1DmZwKWTlBuRyFxty++QazlqHQinOchAkHwwfFuqBoNifywGlaFpSshvPkspMgA3A1J6zgISmXHZkdxOmUgj1ifW+A6pqQ2Ay4SvuvAFESTlgTodb4CDX1XeoQgA5Qo5YSTqADIgxI6fTAa6OmSUrUtMDKo33sbCbRtfngFyuKgk93TpOsQUnQ23/AFN56EIdKwurYDL6Q0kuKgZhp4RmgE64A0ijPDaRxVOEPKAAjMkG5AOpG0/DrgEmoU/XVSm33lU4vpJA9QDf6x64CQ+1TNMhtDqlqbSEFRSoFRSIm6Rc89dZwC83UtBbyEuKKgEwIVYkmIJAF/h+YEqNxCkrL5iEqKTBMmLG0wNNdMBGdSXEqcTGQAXJg2vprgBaXlISVoBUEqIJCVagCRpp8cBHVx+szBhhoqXI8KhkGVPiUcyylNgCQJk7agYBmYrG6+mDJaBqIjLGUT1UfDvzgzgOja3mqhCXEpShlPdmCgxlhMQDt0FxpzwADjyGnHQ854UKJyqTckjWwvy1G/lgE51KTnDCyTCtfDJi11QIvf6jTATaeoVT0avaVZfCdIXbzRNo8/Q2wA9PEU1NM41TAuArcgqQpFyTPvAaaTv1wFbcYpHFOrDycoKp1mCIjSdDgILCzTe54tPu8afc4AXxniFCmrZrG3FmsbQlHd906AVBISRnKckSDcGDtIIwC/xZFRVOM1a2wlypCpGZOicsE3Me9a++AYeA07iEpCgkHOD76DuLWJM9MBZlAMgAVa0fX9MAaTxVxh0sd2FMwiFyLlQBVaQbHmL7WwA/inc1LWdKcq1KSbAjWJGh19fQ4Ddwxp1IGRIVG5IA0iLmes6+t8AboSplxYf8BUpRG+pMWTIFv83wDGyphKSVEguQUiFGQB0FiJtO/wAcBErEoShZIiUqMwRHy11vgKo46paHCtOgJNiDbyB5femAh8PqFvspCCCcygQoQbKI3On5YDK0uugU+i86VQBFkkzf97/LAb26EutAKMqiLkX530tE6/kcBHqOG060q7oyQIVYi4AnUXvv8N8AKpKBtt1RdJCUqudduQv5RpvgGLK0lAVSLKu7GYwCm428UTcaAyfXAFqHiTq0d2lSgs2ghUctSIuI3wDTwuvqG1hp/wAKZuZCjCjM2JO9h8uYNRNOsJdQuVm0Qd9bwN41wG7uHMufKI/6hPwnARXe6UCBJIBHuq1HpF7jl0vgB5ow44HMym0plJPmbHSScBsPDlVC0KacLkEGCQnf/mgdLxzwApXD6hmsBeQA2FAEhaVGJkmEknlsfywEx9tAecCUnuiEhJIMnwpkkRNjIuNb3kHAAa/gykRVtNkjvAFEQCEkGTBvqOU8+WAF8ZQun4d7SgFKEiVKNjuTY3mOgi2+AperQOIcSyrUSoAnxAwZk6kRpvOnyABV0QTxBNKkZkKBKwCCBBjaZMep5cgsXsh2U4XxHiNGhCFOLS+jvU9y4AdSQVKQExO4OuA9S8O7MFmjFOwk07YSRKQbAiNhOl7a4CG9+H1SJqPaVuNLJUnMtIMaGxhUhUiCJiL4DrQ8BbpHXkoCULLSkKUYVIKkkjlqAdbWk7YAe72eW+8SH0C5mANZF9PPz22wFh8I4E2ljOmpU8EpGYLSUxAFgFBM/t5wGt2hpal5TfcghEpUtQywZm2aJBHKbaG2ASuO8DZaXmQ6UoE5kJuDeYMA+fTlpgF2rYFJTFaAVCJFj9DHL46CMAsJqV06jUOLXkdJUlGVRA0AEBMiINtjeRgN6eJumVmk/lkZUri5IM+7OYb7AHTAMHBSxVrJqmQgSTpI57T53wEvifEA3UJyAd2DBsdJAsNYjYbHAReJOsVSGqptXgZbDazlUIWFKXEZZNlAyOe+AgMAvNLeyJVSNgl9ZIkJmLInMo5oEATHQE4Bf4hxilplFFOgFQkCUlM6QLje3lO2ArWq4qx7fVu1CspW6pWUJUoAwLeGRA119cADqa1PEn222VkJp196mElM2KdwJ1089cA4UbTFYylurcICQI8JMkbGEkwbcvywC52j4XwmuUQ5RtokGYGw8p38/LAJf/gvgCr9yi9/cP6YD8bGAzAZgMwGYDu376fPAN/ZSi7/AIqgxJzAgdcwN5H3f0D7F/wv1j1PRULIYA/mNz4RGwvr1npA3wH6A/wFpE1NJQLcPcqUEAJFpBSkgneZ+Gx3wH07/DLgFOHad8uZgg5oucxyEXtvM6HAei0NFxr2dm1oiDHIaDe82188Ao8aoi0lTa/eSVBXORz3t5WvyGAROI0ksJsLKJ66Gb311sfrgKv4u53Lqk/3HLf4C/x01wCxUUovYfOPLy29fiHHDaUB5xcaIi1z/Vc/l8Y2wAtx4d+80Jus6jlB/LXbTfAcYCGunzLUrKkySZJvfASqRimR3pqEojKMk38Ukn5DACq55CSpDFs0pAHXQeU/SBzwAVukWg/zxMRMjrt8b666YDRVU7AczpcyAJAKZIuJlUD79cAPdqm0IKUvZzZIEncibbgT6YANUtZB38bTJmL9fr9cAJRUd8VidzA63+G/6YAQpnu31K/uI9YM/KfK/TAFacZhl/uEfHKMBrqnO5PczbTbT76/TARk1aKVr2ctJWSS4CUg3XaCI6YAdUnv0kttZFlSTmAFgCCoSDPu2OkjASWq5DLWRsgPgEEgCc3p6flgIin6tSic+pJ154DW6l15lzvTmyC1wYza6+Q+9QSXnlNurQDlKjlEdbDfy2jAY08ue5f/AKrGb23/AM35XOAYU01LSUAfSAJUsk7TPM/Ax6YCuONVLNQhwpAzBaYI5Zr9frgFjAc8QpaF9pC0hJcShObScwTfpr89tyA6np2KwKbeXk9nA7u8e/Mi23hHxHXAcoo+5fZU08ciXkKICiRlSpJjXePu4wD3T1Wmsc+Wm86Gxn54DYqpKqnLP9KbGLGBb9NvPTAMrdGHmRYXg36RF+UbfHfAT2GBTgeukXt928/QO67ug8wPocAx0imkhnvYkjwk7afeuA5446wKCqLeXP7M93cC4V3Zy+V4+ETsApRRU7PfXnWeUdMBELaqZ3vmh/JMRGkx4hb/AJgbxO5wBtoNVLaXBl7yQOsbnmYicAVp6a2nnr0+vL5bAOr9AGmXFQP6jbrf0P3fAI1Q73a3RMAqnzN/uN8BKo6oBpZVdISSSeUSbbnnNpwDJSP0zdP7QIsJmx9fibD0jmEFPHgupKkKOWQBG2UBJn/H6YB04TxtBWkOGUlBAESASRbziQPW+Adi65UspLJIBkgCd+Y+yNsB2C2AADEgCfPffngNb5QWVqbjwxPzjngATNesOFtB8ajCYsJ26zrI3GAJ0WZb4D8ETJJvBmPTy6crYCbXGmQ8UgC2WLD+0E25X0wEpC6JVMEuJEKITfSSFRz67ec64Cnu2vEWgs8MYIyrkQI0025yZ5czYYCsuIKY4bTqqFgd6oFKSYmbC08yfszgF/hDNUHjXPNlxL7wyEiQEERAPptp1wHrTsLQ0lFRN15pkd4pKVA5RJURI0/f6HAXJTcWR3H+wmw0yptrv19cBGquJF1spAyiDCRtfbaNfn1gALIZU84p5YSkoIkn+rMDHXefLrgDHDuGUD6ye+Gtzpv667iN8AZfdZZWlFPAbkBQFhGh05D75BMVT8OfpVZVpRUHkYNwLmNb2+WAU3eHUYK233Ap1chtJJkkXOutpwAd/hdK+ruMog2iLTMX+7TgArnZmkcdWxkBDSikCNLBUWjnt69Axrs7Sd4KcoFtBGlwBp5+WA31/ZhVC2HGAQDGltb+XznWeWACPdm6h9YEG5G3OLcvj6jAFW+xz6mSxCvH445mIPIxA088AmcdpHezzbzLgIaUk5p0iQRPrGvlOApjilSap9RZjxGLdbfK9hMYBWq6ZWZef3pOY35fYn/BDXwqm/4lyw9wEb3zDaeW99dd8BYNDTfy9LxY67XOp+MemAWOL++PJX54AQj3R6/U4D8WOAzAZgMwGYDu376fPAOHZJ1xPFhC1ABSdFG1xgPsR/DFWZ3KJKkBSQ41Y3EkgTEED6T6HAffj8EH6l1ugW0klCEoSdQAQkSBtofLXAfTf8Oa+qQ22FZk2EqBIIEfHWPT0GA9McHqQWUqzSuAc288wddd79cBH46kVLZUkeOCVqIuSL3INyOZ2tzwFX8XcDdOWhZRKgOhjzmB9dsBSvFKZ/2krcUtSSufESREk7zHznzFg11DjcHwjlED4DrzPU4AeFwhamzk1EptPwjY9cALDaDUglCSVSSSASTlNzz03wGISkvkEAidIEbbaYAk4mnSkDumwQNQlMzG+5nrsMAKfaRUSlICQmVGBAPS3l/jTABH6LIoKzXSQs2nTQffrgAtfxFXeRFr+G0RzO20dPqECoS2ttFUqAnMUKSfdOWCSQNZzeuAFVrtMqqpkMsNICkqzFCEpkhKjsNZE7aXvgIVUSUqQSSkKACSZEeWAFutJUE9wlKFADMUgA5hqTGp2MnAR66rZpKdIUw2t1zMMxQCoZQDIIGsn46dQFcMqXVrcU4peUg5RJtYwNbRaOvUYDfVKUtRKiVEAQTcj11wEFp4F2HFFRgRmv8AXfl+2A1Vr6gkhpZQf+UkTGunQQdpwETh7zYfJdSFqkxnAO8b6/lppgCiV5nXY93MSkDQDNtyEaDbAZxBKg233ZKM2bPBIBEJiRvB+E4BSfpQXASkAhQOaLgzYzF+h288BqTQZ3xmVKpBBN7zG/w9OuAJVlN/K9nUs5MoUETaSOWh6/XbAI9fwltIWtUIQLkgWubXt+UYBOXTth7KH1xNhmI+IB+/TAd2m0ZlJIBAtMC99fXU4CaaNla2mmqdsKesVpQJEREmNpJwGqu7PvUSm3g8tQzJWUyYsQSImw8sAMdrHGHsodWBOgUYtfe31wBWiqA/UhwukyE6q0gcj6/U6HAP/CnXFVSGw+tSe7XKCo5bAQYm55csAxqccTqyhfOQD6kkX+mA5feYUUQhCVQkGEiQoi40B5zt64AihsLaSuQAhMi2sxYfIxvgA9fVp7t1gpCitC0AmCfECLXkagj6TgK4q2V97lkgE6SYPT9eWA707aSXWlgLQhsEJUJSCcpJANhOvXXAEeH0vfNuIbhCgsEKSIIAmRIGhtPlgJKqlVDZRKogXMzf/MjAQarixdpVSVCVEakWB01iPpbAD6pFGaZh8pbuhZclKTmPh16gC04BSf4lRJeCEuIQ0FQ4EkAZJ8QMQIibfGxsEZzj1FTqj2tSmJMt5/5ccssgEbdN7YDUe1fBAvK13abCCkJTeNTG5O/XAEKbtnw+jWh1SytJhOUkFIKhIMTsEmOkxgLFoO3tI5TpDdStoRohWXbaD64Ayx2jo1kKU+TMG6pBGpJvv9m9w1cS422ruzT1TjaCn+YhCylKiTbMARMCRPKcBt4bxOiKSpa/5mqVmCpKtQQSZneZB19Q3HjFOl7w1awJ1CyOvO3r64Ce3xCiqH8q6kqJIlSlTNgJN7xMT5DAFOKCjp+FuPt1ZlMFIzxBynTxG4NhG2Aod+oRxB1xx1ZU4lasrylS5rqFajyB+YwCTXd9xJ9DVQohlKrCZT4VG5BtNp58sBY/Z3s8KxVN3FQtynYypcaKpbCj4h4ZiQnc7jTAXw04eHUiacKICEJASDABCdQL31MbdcBEV2vXQCFFSkidTIEffr0FsBuR2up6ltt0rKFOXypNhBKYi39vTe83wB6lr6aqbSIzEqvmANrjXzIt9kDhTkQlVOS1Nj3Zy/8Abv8AGR64B64XTU/EqdTgQgKSjQJGoGsiNb31wAl1aGVuQ0AUKyhUC+kXj76aABb9OKhz2sAS14tNDproTB+9MBo4glLRYU2AhRKZUkQTJ3IufXAd6FhtdS4666ZWQVAnkkA689P21A4lnh6XCptDa3MtiUAqF51/P0nXAcVCC+AkklIsEk2HKBcA+WAh933RCj7wEg7iL2kDATGq8NsLWVnOmQlRMkCAYGu945ybbhR/bfiVPWqfp3SlxbgKQVwYhQNpm/hiPXa4Us7SNIe8GVN4MQnpt8xrpgIlalhKVZm21KEgqITJI0J69fSMAI4appVcAAlIJAOgzXv6aW32wFo8KYpzUhBCFJKfdMRcDVM/pb5grdrqJqjdJShAE3ATGloG1/hgExNW2Egeztm2pQJPywH4qcBmAzAZgMwHdv30+eAbeyX/APFx/wBaf+5OA+zf8MVEyDRuoyuJC2ybRAsdZP08xpgPvJ+A3ES6qko6ZgpACVKcKwoZsoBTlgEe6DrN9BGA+lH4fCrcWlCikIT7xAOw5bXi1tvPAeluDIV3SUZ7kATflPn88AVrkNUrRLr6VqVPhywU+ZJMwdOf0Cou0LKVKbfbdCgXFSgJMpATuZjppOAr7i4Q4kpSnKUzJJmTG3n18t8BXj7xK8hBE2knTr8b3ubaYDYgFCO6nOV+LMLATAiDsI1m84Da3QlTgd71IgHw5STMERM9dYjAQH0+yulc94AdAMp+c/fzDHHUuoSsKAK0yUalJP8ATIIki+1ztOAHLS6gLUDFtwYInn6EdMAOQl2oV/u5UpMkEE2Fzvr1+I0wAyvTS97qIBEyRO/367SMAvcaDi2UNU9mwAoqEkFRNxA3IA36xfADUDI0l5bSipqElRMSVHLoZ0k+Z3wHD7ZW2VggSQY/KcAMbX7OVqUkrCiSADEC5Fz57fPAQsrdU6tTqDlQAQCeZM7a2jn8sBDdaSFoSykpBUkc5lQAtbmf05hMqeHP3Majkdv19MAs1TLlNUfzBqlNogxc6k/kP1DuKP2j+YXktp93KUkmVCAZkAa6RJwAuspF0VQkB5KysyMqVIIkcyTMX2nAEqWqYkpzjMAEkb5hY4As6e+S2EJKkgHMrZEgQTrIN/gcAKrKZKUKUh5KlZFEgJIggGLzNonzmDgFlCH84WXQL6ZSTHxtfpztzCVUUz7yRUpqEgQEhrISTlFyDm3ttb0wAGqILSkP+JMixkX/AKdzv0nbAKtXRssnvUtFyQTlBg9bwf1tgFN7jbNI8UKYXC1Ee+BkEmxlN402mMA88HraB9KSXE944lJQqR/JImQdyVSNIiDfTAa6qodqHn2lOZ0NIWsLiAQAokanWI11tgEXiLXfLK0rCByIJ15QbfDTS+AHNOVFK5nDspJEJAIMjWTO95+FsA3cMrK55wKZqRTqCT4lZlDLFxAUnWMA7UfFapgDv30PHmIT9SdB5YApSu+0ud4VhEnNB8Wpm0EQb9flgGZZcdQhLSwgNJOYkE55uCIIiI3mbYAatlJWkOESo+//AGyYk8732jABeIcPShefvkLEyAEkWnScxnbfe4wEBmiUtTryVjK4AiAkmCiBMgxfLptzOAm0dO5ShYzZis6hJFjMgyevywEPiaMoK3AVdBbTb6zOmAW+KNLVSZEoNPICs6jnF4NgMpHx3wCTX1NUikVSNPF9ZBHeJSUhsiwBSSqZ5yIiPIKdr/8AU2Kr2dbqle0L7sLAUMmc5Zgkzlm4lPngJ1PSOKT3LzhWbjPcAWjQk67j0wGv/Q+7qFTUAjwmAk6EAx723yjzwDFT8OpQEh6VpBBgGII8wZi/XX1BtpKSmcaCWpajUlWbXyiBbzOAfOGNUj4Si6CkJFzMkQJtHI6mbxOAb2OGUamXArxExBmdiP3OmAhro6ZlLiUgyQQF6BMg3Ii4Bg7emAFHh6C5n9pRryJP1/bASVUpZLLiFlfe7psEwSmTrOk6zpOAX+1fFahNO1w6lqCt5x5EpBNkZFZhAJ3KQTMfLAJnE2quj4fkS5krFj3MpzEnSwM3J/xrgBPD+G8WaZS/U1CajMoHuktqQoaQJKlTHkBbaYwFydknl8JQkLCk+1KS9lUT4QlOSNBNxMiBHTAWBW8cYhClZlBIBICgBoNCR01OmACq4nR16wj2cyox/uJOulgkRP3GuAZuE0HB3i20twIdQYUgwYJMgbCYI5+WAsOm4bTPoTT0aQytkB1T6lBSXEiElCUgJiVKCpzEQCCL4As0ptoBpagSIkyL9Ym2vOMAxcHrE057tK8qDqNjMdRtz3wBPiQpF0ygmA4sZiuAQDoNN9N8AntBbLT47zvAQZASRbMNJJ/zgNNS4mp7uf5WSCc15gzbTAHuGcPaqE5huknNsSAbgbaGddOZIwEcsts1q21K7mE2cVdKzIsAIgxe5NhHXAGkttNN5++S4YFkgp08yb/IHADXHGqxtakqDKgD4FQqT5jLr5X6XgE3ivEE8NoqlT6splSkpmCsQAFAmbTI0MEYDzHxvjya/igDSiiHFCCoKmASTsLXwC/UKf7wr74RNhB8zeddo+WuAE13E0ITkzFx2IUAYhXnB0kWwARb1VTOU1SEqSl14Igm58MyenTS3PAWPwmoqUrbqQ9mBCfBBkAxMqkj4aDASu1WZxzO4sKjQAQd99NNx6aHAJwfpQBLJJ38aPzTgPxS4DMBmAzAZgO7YJWmATBv088A19lSBxSSQASIJsDcb4D66fwwcYfpDR0pQ4tKltJzhKlAAwNY0F9T1OA+/H4BNPMopn2XEkuJC4lJUCWxsL+mA+nn4WKqVNPOVC0oAggKUkEg5RaYNzf5gWwHpjgrrUI/mN2ifGm3h88Bv49UU/dqASparypKSpOmsgH/AAMBXFd3LrcAFBSSSVhSRpFs1vhNpwFWcZUpLpSgFQJg5PFY2+A3+HXAI/FEpbcGWJHK99h8fLAbqIBxguKICwtQgkAkACNTzJ5TgOXHFonIlUWuEk/t6/rgIioeJBIJOokA8jY3F/ngM7yjpY71PiTEiDrPp5m3I4DVW11PWMpbYaUgoKlE5FDMCAAATYxradZ3wAGmsVpUQkkKEKsbjkYwC/W0S1O2Xm6Ag6XkwdreW8RgBtW8mmSGrOKjMYlWsjLbQiNLkeWAgOVHe0jiA2oKKkQAk6ZxJ02g4DU4QGACQDGhIB32wEY04WykgEygSQJvEwY21F45+QA6mGVAJIuSFjcEaFQFwNY06DmGynb74pUmFQQRF4IvqL6/IbggEJtT7UE3cSNZBIFvj+5t0OAW69srSVrUla4iUkGw00kWn0vgAbtUqnpyTYd42BPhsVp52P1HrgI1WtypeYWlK1gZSSkFQ0uSQNuckYAi3T0lMouKMqJzFIOYhRMkQb2JsNR6YA5S8SaLbtOhhaS4kJzqQoAa6EgSL6gnr1Ac9SlpRWpYIXICZEQqx9RIiQMAArWy1JSCq0QL21m202Ov0wETh9Qt17uFAgDYiNTqZ0H3pfAQ+L0yFuhhK0ArKVRmTokyd/320wAirbRSsgKyrIEHxA7+YH5HAL7/AAThnEBnORKj4jcAyYKhc7E+WA0M8A9nadcp1KBaKIAJk+9oLyBG0+lxgJVQwqmoVPEKUtaFJIAJMEEEkTOhN/jgECoeXex8oPW3pv621kIqV942karzK8P9XQ5dYO1sAw0S1U7RWQU+6BmBTMzzjATTWugZiFBP9xsPibYA0eKKpl02VaQFpQbFMSUA6zvz6WwFm8JqUu0mdTiZIEypM+6ev2IwGOkLWhKVAk2sQdTGA6L4aXbKcSJ2KhJjzPxGA5RRCnSG8wgSZzAjxGdYO9temA7JaSTAUlRiSAoExztFupsMAK4uy33chSTFicwIG9z+3LlgE6uaq8hLqVLbjwhKSfDHhiAYtfp9QWu7pz3uRpSTIzZkqBm9xMTp8SMAgcVpkucTpkhlRKn2xORUCVCJtMfP5HARqulFO7KgUAGfEMogaawPQ7YADUVSDWOIStBUAgwFAkeBJ2OsW09DgNrtclltJLraFZhYrSDoSbEiJifu4HOG8RKkjKsGwnKoKHlYn9sAbZ4y8zUNpQVKGYBRTKgDyMHl6YC0aTiySw1LqQpSRmBWmZi8ifWPMYAqXUPMrJdbugyorSBprJNvXlgIQp0nR1BnSFoM/PAQOL8T/wBIoHVuQAhJDZVbNN/ATE3JHh0MzzwFU8M4g9W1rnGXgtTbOchtQJsCIVlN4sLi1xGuAMUvEGu0XGUVqsrbDRAKCQE2OpBPIGefxgLA4SKOq4kmmSWVsyPElSVIESblJIHS8es4Cxqij4a22MxbzMphsJUmcpuYAVe52BAPmMAIDFNXtuspBSpYKErMwidyTYaXJIGuAhM8IVRPgpUXACLo8U35pkDQfrgD4raSkKCWHhUGy1924Ao6AzEGBGm+uAZFO8VqaJtfDnFNrzAqMat5VWuP7osOW2AlcLq6ymV/+YrM2Ciq3OTeBsdr/LANTfaaga8SBMHUEGPO/wBk6YAg12roHWlBwpTCgkBSgkxAM3VcXj5WwEocf4QijqH87JKESEhxJJuNsxMwY5jlgNNFxjhNfAzNIPVY/M8vLAGG+MM0a+5ZKVIScoIM631G0mJ+J2ISllniGVwgEpIWctzABTeJIEx09cBqq+JU1IgNhtTihY5QpREW0FxGvLytgBDzag2altYISCrKlQm94ib8t9I2nAUx277SofHcqQrMhkohINwFqMwNfQeR5hRI7tbrjwYdCgolJW2sAG41KR16fHARal5yD4TAmfCYnYn8h5c8AIQaZ5awpCkOhRlawoJJ5gqsRa8GAQBeMBCfLpdDbjqFNtwpsBaTCtCYBk2OAf8As053qQlZyhIEZvDIF7ExO5nfob4DZ2oeWSVQojmAYOv6c7RHkFeGrRJlSQZuCpMjz8QwH4ycBmAzAZgMwHdC1IzZTEiD5a4Bw7JNNOVEuECHEwTe+YbfntOA+uP8MX/8r/8AUb/LAfef8AXsiqNG5UkjTdI/T7E4D6pfh/TB1DRUAElImb/0z9YvpGmuA9D8E4bT+G40A3+/s+gEeIoS2VNp91AUB5AG3pgK+4y13rR/5RPy+/MxgKnrXe5dWkgbxc725bfH54BD4h/un/qP54DSHg2pI3ifK5n5fYg4CcusS3TrVNgkb6gkDXnJn4gm+AEhzKvvz7uug01+/W+Ah1FSKtagk6KPLWfPpf5E4DqmsCXGGpulRGg/tgRb8sBpUyXq1ShpBOvNPPfb7jARm6U989bY8h9xvrsMAsuU7Se9Ur/c71ZvY2iORubfPbAAnKhxt6CD3YKhOgGw9JOt9cB0WO+1vO8abWnT6YAZUK4hQqJbVnbJ9wHQTpEaRbXz1wEOqcFW233LJS8SrvjFyLZeY1nAR2DUUCgCDC7bx4jHlz6/kGjiNRUQqxPXnHT8tDgAPtFR3Z8J94zY2NresnynpgBT1QSf+JRmakSk6BU+G3QwZ56m2A4fqKwMxQAoA9PLnv8A4wEZutdfU20lZTUAJS6ox/uAQvrOYfPmcA8cNoa3IFVFSClUZBmnLsY5SCJtqMBt4hRKzIPejVJIB1E8ueo3m2gwA2opiQfO9rxtv5T5YAKKJTFSqsU4Et5UpKJ/t1MbDl9MAA4tXUC1/wApI78KELFrT4hGunr1wAx9AqGQRNxcD/E/cYAOF0zBkqAKSQRaZBuJnpGgwGxXEkrKU07gESF3Av8A06Sdj6za+A393UPNqlYylKswkk5YIJv0nrgFau4aCCWEzobX8+nmfPAZR8C7qjRWuiHFLcGhnKlRAmY2+mAyqpqippjkBKUuIVMSPCZ5b/vgNb7NS9TJYymQIi5+Nvh/g4AFVt8QKm4QqGsqdDogBOnpOnXyA/w7inEcraM3dpagLBJEyPUnQ66T1wFkcM7RcPabQipgvWhVveNhe1pvt5WwDXTv0tUgPJWLXM9Ab6m2vlgJSa3h+QIWElWYjSR71vv54DQ8KYocVSIh0oUJgaf1WBJGx0+WADpog7SOl6wMmDoDAvb5/ZwEhFEXWMqQCAgAa7AAQfy01wCLxXg9Q3UIU2PDC+8+I53P0nQ4BN4jWU9E8gvUqlLQoKCikRKTM9Ivc/DALPEm/wDWpDY7rNpNtfpgE+n7LrpOJOrdOceA5xoQUJ0MbaWHMYA6rspw6vWVOqSMqCsyd0kQPmbflGATeL1COz61JpSCEm23OT96X2wC92Z47xt59feNrylxUcspVbUcryb2wFy8HeffQtx5JSpKkgTsCkn1vHM88A2J4g2zTuBwEpDZzJjW1+d/IYCZw2upK+nccbIaDCVTJj3RPyjpvgKT7a9rq7inEFcHp3g4xSOpQkg2ggKO2ylEehHkClX8fr6RDfDWazuHngltRSoglsi6ecEwTta9sAy8F4W+zTZf9XV3z1yCtQJkeZ/bAeoewnY9mkpu8qn0JcUgK8RuSUzMnWdZ88BM4nw+oRxZhDTmZjuVkkExZZA06QOg2scAq1VVxSk4gaamXLDisrhBMBJJJ0+m22A0VXHOMUIIacJjSFfoNbW+5AXxH8Q+IMUbYdaWtxoHOYBk5iQZtoI5THngF5n+IR+g7ulKCIcCTYQOtxty9bbBZXDfxboOMU6XKpIBIBMxe028/wAsByn8UODU6FnutJ1SNvvoeuACPfi12deQ4h5zuHCqERAlMa2IvmJHO3ngNNF2x4dxFwN03EYDpyhJUQDNxMmI066eobz2ifoXv5VckwYsu48vPa1/hgOjv4l8T4e/mcrUqaKhAz7aRpoeQ54CzeCfiu45TJU06ErcSEKVIEpMEjmbi35aYBrpO15WC+7UJGa8lQEzc/vHXTALfFO3y2W1N0VQFNmQYMQPIWtHrvBwFe1PaCnrCt6reSXgSEyQSAfEI6Zif8WIK/EO0LQbcbQsZSLGes/P7voC9U8cT7OfFt+W0nbT67yCvUdoUKQW8wkW5eY15evWdAXnuKlLra29130mI/X474BwpO1DzDSAZFgB52Gh0v8AvgC7/aGqrGFB0GCCPyken5XwCY44grUSJJUZMn4abaYD8emAzAZgMwGYDY2soJgA5oSZE2nAHOAurb4ihtJhJWCedlA2O3LytgPrb/DDxROejRkMFxsddgPLQ4D76/gcpIp6GqYSpLgcQiFeJMZUEmIB/q1+WA+s/wCG5z8NZzkB5xCcuwFhsbzAOA9F8Fold0lXeibRrAt5+mvrgOeLS2DfMTIJ2NrkDr5nAJFcUhhalaqBT0IABj8tcBUfFKZDzrhGaRmtJidRIA59YwFecQQ83K3o1JsIk/HqLEzrgBTaw/8AzN0qyWNjlvp5qOA7vKlhaFAqRYkJ973hEHXXztOAEv1i0t90GlBO1jMgREx15WPlgOG0FtpDzbiUqdSFKDni1Gmxt98gHDtMoFt9Cwp0k5ouBv7s6zr6YDuh2sbWXE5M0QZRaIjna2AjO1rzSlqTklespnWNLjngFyqcZyqddzBwkqsqExt4YPWb+e8gL72meSUOA8pBgzMi8HfaDbWLYDuhlP8A/LyQN1eIxveBF+WAFlbjDz0kKUXFZgsZkg5jYAxAB0HQcsBqXUKQrvAhsK/5UgD4eZnAC67iDr1ylAKIKMqYEp8QkTpYcvTAR2qg1bajUBOciQUAJAPOBN/zsNcAMqgplslITlk6p1n4c766iMAEUTUpKf5YcnNdIKYSQqCJ5adYwGtNWF/8K2ju1i2eIRNttL7adMBGd4JlWHUPAOKOZSgqApSrmN9Z3MTAtgD1KxWtoSF1BKY8IJ33/q8tD9cBteZqFw4p8lTfjSAbEpuARmuJGm+AkM+2VDedzJJ0KURBm1pPx88AucZpnClZUtxJCdEkhMbW587335YCsXFO+1FkgZJJJjx+EyPFOk6iPPW4EX6wsU4DJGYC4UM1zeYttfWx2GAr+vqXS4olXvKUoxYSokmL2vpywEUN1mZk0jgTnKi9mGaYy5YuI1PT4RgLE4RR1LjH898FOXxZZByx4gLm8SBGAKN0NOj/AG855ZlZ955DbYHAbnKNypQGSUpZBkJCYVJNzMzr0gTvuElHDkUlMQrKpskA6ZpOni5enxwEdLFGlWYIM/8AUPla2A7ucINRSOu0jaS7J95IUNdhtz6npgAFRwZpFMXHEuIqgDnDailBV/0QZ159AJ1AAxSyl4vZjkSopUDBkAkXi2n3fAMnCOLNMsdwpxUQUwVXvfrOusYBw4UimqiknMQok+9fWNY02+IGAcUMU9NBbHvAoOZWYQqJFtNIBwEKtpUdypLeaFySZO9jBAt5HTfARmKksslKWjKU5ZImYtymbfO/QBpdqa145W0BKDlUFIuSq9zblHr8QG8W4NSOIUqoYbPhJJgA8yRYwRE9LeWAq+o4c2l18ZVIaSFd0WyEnSxJi/y6YBecQ4GikkFIKoUQSsgKP9XTa2AgsLpw44h1TgHdqIhcHMCI2uLmR898Ahcb4E9xF9Qp0rWgzAJJN9AP3n10wD/wPs6ijZQalhKSEJE5QkiE7+HfedfjgDwTSIafbQlSagkdzCrQARdMXvEfkTYB7VNW5i3UFAU54WiUQ2CdCtObxC43GArv8QONV/YXhroNQwDXJUE5ED+uUiIVYyddeXMh5+4RxqqS27xJ1c1ThccQpYlKiVHLKSRIi2o5aWwAk8W4pWcSHEatsOuIWUANt5UBvNObJJvCUjNfUjfAXH2OXxLjfFGg0jI2MoIKTAv6c9/0wHqui42842hNQ8pKmkpQO6JQDkGUSBMmQTqLfIIfFe1VbSAKbIVCFBJKcxCSrQmRJ+7YBeoO01RUF1x1AKlTmVkuNScp2PKBI+eAlOcXbc95tZ+PTmk8sBGqq3h9ZQ1DAonFPtoUM5uCSJBgpvAMa/CYwFB1/ZbiNdVPPsMoTkUVCW7RMCRMT/jAPfAOynFFUHePlKFAAeBBSnTlP30wDirsv7UyUtNKzRBMzeL6D71nALJ/D55x1YfZGUqsSnxARaCfy39MBwjsDxBqrZaoCWw4uAoTmnKbpUIgjYfngJR/DrtEXr1L5vutWvL9tJ32wAzjn4cdonWVqpnnjUMHxBalLQCBm92RaP1jAdeGUfa3h9DTtVIaUtt/KooYKVBISr3jmMjpqSNsA4O8X4mmnS2suBZTl8IIIJERHLr+uATxxPiPCyWH1rJVY55Jvprca8r8r4Dawp954KdLqm3AFnKsiOmh6H688BB4xWpopUltzukgZypZJieZAmSfrfAB3OLNPseFKrjnG2u/n9jAAKvMFU66c3eAKwozEm8aRbQ63NjgOal80fdeHO4uITcwYJk7wPh6aA1cCpKjiaQahSEISCpAAymUmRc3M8tfrgGpsqWyoO5AP+UQZjntp9ZwAVbFPnVOYmbnNv8AL6YD8eeAzAZgMwGYDuhJUZH9PiPlOAO8DaWriKHUgFIUJkgHUbGJHl6YD6n/AMMteWXqIONhJ7xsQDO4A5+XLTAfoQ/h/qmnqOiU5lbAdRbcgNtmfy9IwH1a/D1wVooWqVwd2IC1E5SkBtRsFQTcaCSAdsB6f4TRqbYTLqtB7sm19xP2bjbAbeJ0Ty2UrRlKYJBUtIURzKSQQehAPSMBXnF2XvZoQEkoUVLGYRBEDeCZGArypbDKXHXYAIISQQozpfLNpt+18AgVzDlQCFgC14I+vkd56XwC45S+zA5bIJKtQSCdbTOw6YDWytK1iBm18JsDY/rgIr9UypwthpJXyggQOugOnngF+ubcK1ELUkSTlSDCegiZiCN7WjAdqVa0pIbcDigPEHPAEg/2lRAJtcAkjAblVL4OUoBBsSkFQg9QCP0wGp+ndUkrCfD5gcv0wAZ+kS5TlS/CQpSYOtgJEep13wAZNPTtJUpalBMg2BJBJAGgNtNJ5nAcLq2qYS2olOpkHe45Ek8viN8APAXVLW62JClFdyE+8Z0MYCfw7h4qjUh2AGEIUZUkDxFQGutxoPWMBoruGUrSFOHQpVlISSSSIEwLXGvmcAm908ioCQBlm5kSByib8t+e2AkcVDYYyXzZATAmQdLgET93OArsuBdT3JWtAJJkIUZKZOWQNCRBnY4AktalthpTaEJ075JBc6eFJKpvexgbDABHvbGHkJW4otFQDaiqSUf0yBdJIiQQN+uAcKdKu4aLjqhnKgiLkxBVNiREgXicBvcZISYdUVEHKOZuBPhECbG9tdMBtpXalCe7UgBemUKB+YMW+BwGivZcW2tDqQHSNJtlIMSZI0trN/PAVVX0y2alalJ1CxYbkQNOupHrbALS01HenOAGpmSoadASDr0+eAAVDSqlayzlUELUFDMAQQSIg9dMBspWXamQySk00d7m8EZ9MpVAX7hnLMCOeAZaJyobGUuGE6jURFxa1hafSMA08NfQ4QFEmDuD8xHoeuANqYZU7m74osmAAdgJNxqY26zF4CY4zTIZGd1xaSpIyoQVGTocqQT5m4G8HAdE0lKoZh3sf9EH4FMzgBD/ABxnhNahqVinPhUe7UYPUROxGnXfASa0N15S/TQtlYkk+AgmDOVXikCfh8QWKxhtnMVCEAEuQCSE2zGBMmJEX2jALIpw9VBVMqWQq5UcnOICoOgtv8sBZnAqZ5KUFASpsTfOmQRraSReY+MHAML1YO8SwJDkgkZTlgWPiiD5TeZAgYA2xD7QTqrS9oPKbDn92wHZFwpruEZgCIJF4Ouuv6xbXABA4WnnkhtKShYzQdzI1GuAXeNu1jzTqWUghTagPEAbiLSR6X9MAt8VYbTw1spSQ8AC4CIiI3Ig25T0nAVW+48uqWhASWBlAUVAEHL47TPvTtcaWwG9VC0psrJlcyYIJA3MwN4wDB2boaeodyABSwY8Qj5mL2ggYBj4rSrZygsrSgAAlKFEQLTAF/QaYAUmhpHSH2s4WwglYW2tAsQTGYDNEDSbdcAucSqkVjZS0sthSiylcFOVZsDe9uekWwHmztrRV/aPiqaSqd72npFpyZnEgEJVN5MXj0nXALdbw2m9ppuG0yT3zRQh1KUnIJ8QAcgtqlJBMKMKkEWwDarh9Hw009OxTd/WvhKC0pshASoAlXeFIRIOWxVueWA9MdhuxwpODJrnKVtipWkKSErQSJE6jS/PTpuEp+gDDwNwCoTcalRE/Enz8sAQ4pw9hiiaddQlQcQCDKVHWIgaaXBjbS+AEUdPSop1ulpICkynSTe2lxtqBy1wHCHaNxzuktgr8lAfGIwDnwxjhYpVtVFO2HXEkBQGaSeony5euAjtdnOHZXiAAVg5QEzMqkTAsLTcxOAlM9nyilUyyPFNhZIuDoTptr++AM8M4QvuStDSISDdSkgyB1INuf8AnAaHuGLrO8CUBK2iUkApggX5xaTpvytgNFEzRsqUhRcNW2ZSnuXCkq0PjCcnrIGAmNpqHXvAmTM3AF56xt9RzwDY1wUJoluqDZefQSUZkKIUfCMwBkTA1vF9IwC2rgCaVpx15lClOKUlKVFEAkZpnSbR+s4Be/0inU9NQw0lJVA8SFxJ0gEkzaD+sgAPaTsjQvkOd2A4JyiBtcSYj52na2ASz2Qrn2XA0vulNkpQlBCgpIAMqUmQkySMuuhIvOArfjnZ3iFGtZqnnHctw1lUQu+hUBAiQb6xGugIvFH62kZIYplWBnb5GD8Y6YBZRxipbXTqqhkkAlHvFNzYgExMcvlgIlV2mV/qTTaMriFEJhZyhO8wojaxjz0wFo8D4oisLbDD4Q8AlSkgwkCBICjY+QJ6YCxV927TqUyoQBPiITNupH5/CMAnuOKC1DO1ZR1Wkn4zgPyC4DMBmAzAZgNjaiFAbKhJ6gnANXDm/Zi05YEqRHSSNZPnvY6WwH0w/hwvUUJ//SNf9ycB+gv+H9pt2logtzIc6QBMSC2i/wB+WA+un4UcJQmgS+24VuJSkpAJuSQkjrrM8sB6q4CQ0wO/vYAzv+exvfAR+JredcdS2T3WYhAGyZgdd99bzgEDjLTtLTuuOTDkgDSSLnz6x9L4CqeK1JNNePf1nr+9udyeWAWqjU+R+gwCjxV4tpKf+XW0XnWfvTAAaWqhwEEm5HxEddJteOfUN1S0EDvyBoTvrrqf16zgNZfp1MNqUBJSM1tCd8BASmmfWqFhstwbEjMSY2sefzwGwPLZjI33ibAqiYFiTvoL38hIjAS1V1P3JjLIG/z89fjgEviHEUZlIRpraDcnW2p8pPlgIrae+ZXPKfQXM6+e/LALTzuepNPaM3wufXXWPjgDFCnL3if7YHwtgOpfdY9p7smFpSFQdQkqI+pwBEPNu8NHe3VBg2mdvKJ5+R2wFfcQeNO79Y/U/cnADKrizSkBDkZsum8RpoD6Dn5jALXtNKHy4Y91Y21UkgfUafScAPZecTVl1xRLBVoZjKSfpvcfDUDb7KakJdSJTAKfKJHOfQbfAOEVhLjDJPuEn1MC4HQeunXAObDAdbbIi0GTt5eX3OAkIph36bDX4naOU+kX54DtxGl/mqIA/wBtFzfbTrytN5wFXcXZbZqFLcBy3EERJNh8PMa3wFecVzOE9xa5iNgNvTADn+GN8NZQ8hwrcebQ4pMkkLcSFkXA3JB6D4hAbfqlBau77oSJMAZ9YJjltPPlgGDhVU0oFtcFbnhE6kq8Ij4/HlpgGVhPcaWg/L1iPlptgGShVSPNpcfchzMoQTrBgEgbRqfXAM1GqgZUVyHlZFBKDJ1FjGlrQYn5YCC21WGrU4GD3BJKRAiDYXHLXAaO0fZNVWlD7aYUpKVmwuVJBjpqRpgA1FQVHD2FtvkwSnuwdglKp/7hgAXEkhSXUnQoUMAut0Ty7MyJ3B3vr9+t8Acpaji/C2UDIpSASQd7qvy02Oog9TgDVJxR6qUFON5TF1Rv9YJHr9QdOHVPhF949fLl021jAEKlz2erQAY7xCSeZzJkSeXw88AKfRldeVIPeEK+Z33wAWoUEwpXugEmdIBvOAFcYYFZQqDMXSdJ5H4/nvgKJq6SpYrnWhIKSPiQFHT4Rv0nAEqJt4K/mElJQQByNh+uAaOGf8AvvRYkz+nIi/6aYBx43XEtNqNSz4m0HLCZEpGpywD+emAW6R3vW6o94hzKyseCITMWNhfzwFb161N8OfWn3kvqKYMXgxfAUVWVC6qtqGmyQ8cwSRrMH9dNDbAdeDUFW28pyoaK3mVEqUoAm5lM8xCgMBcvZLhbXFuIIqathIQ22YKgD4wpEXnz+cYD0C7Us01AinYgJSmBFtAPvrHPAK1RUN1vExSNwVJSDE7gE/UedhzwAbidY6VOUbij/KWEpHTX5TqRfe+Ai1T/ALPTsIkgLATpzT9em+Agqc7lPfzG86Exfa3P4eWANUHFi4y05PvD0spScA38J4ikuqDlx3cidJJTPTSf8YBwp66ngWTrHp035TN+WAlNL9nSUCwVPTX6C4v64CTw5iahRI8KwSetvvTXXAGaDhtA488FIR3hKspIgzM/HrgOyqGlYqBCUggk6GPLlEHztgNTVL3dXUVCnSW3FZm2yTCRlTAAHWeWsjXADK9qoqnVJqElqmSJbXoFOG2UR/ylR0ixtgF2o4dTpJUXtBOp0F7+vO97YDgIb4wwotQSAY1202m/SMBAYaXwumqEutBZU8SCRJCcqREzpIP6YBM4mw3xEOr9mSYB2Gx3+GoHngKd4zSo9qVT+zJ1I90c4M/qPPAVdxvhfD6GtLlUtLYcXKUGwTNoA2HIftgEHi/Aad6qNZTPQlCcwieYFvj6b4Bn7L8OU0hNal9UggQVaXiPjM/TAWu9T17lGvuCsEJNwbDw7dPSPlgKwf4dxzvnPG5755n88B+UjAZgMwGYDMBmAPcJccW6hKlqUARAUoqAIIiAZjQTGu+A+n38MSGlu0TlY6pD4cbytBRCSZFoBAMnQRbAfoO/h/RUvUtE4adKAhaUtgJAKkBtBCvdvcm/TW2A+uH4TVjyKNLTiA22QkKcAylIEGQqARcAaiZub4D1rwA0S2ElbuYx/UcwmOZO+wjTngOvFnGW6hCWgAgG0AAESbmNfL53wFb9qnu8QtIJICSoDYWIsNPzG+AqjiCEexE5EzmN8onQnWOd/PAKKnklokiSP6jBMRG+s/PXpgEziCS+4VSFJyhPQQTp5zE88AuvoWzK02IIkCQNQDIG+87+kgCDdQtbELSVCLAiRHkR8MBEWylhPergpcGYIMEAGSAEmw5CBfADqhal933DKZKjJCQNYjQST0wG9t+qpRDrYyqEQbiDYi45Hpyg4AfWqStJDQyA6gDLbrA/bW+uAVHmahLvhbC0RJKr3vOokaDl54Da8/U+zKaSkNSU+NuUkAKBsUgG9weYN8BxRNtIUFutoWvUqUlKiTzkgmZ+4wHaqlxZNP4Lmcnh3vITHScB0UUnuUQMxWe80lQgQDzGuvPAZXDKxlT4RkMAWEwbwOuAr/iVO88yopUoqgwZUDJGoOvwi3LTAJI4e/CnHXXFKCiIUtRMC41Onx3wGlcJ/lltO3iyja+uvrJnbAcEkiCSRyJt8MBNarS6kMIJTkSEEpMXAi0eR0nrvgN4pFMOIdUpSi4ZEk2iCfjIBOuAdqCsQhhQUZPdqy6KIITqPXyvfWIAnR1uZvMWwVATmIGY+pEjz2154CWXPaGVLUmVAqTMDNCTAg6wBNtMBVnaCiWt1zMo5DJAkwDfLvAnQRvfbAVTXtvUTqllSlIB92SRqNvv8sBJbaYcCHXnVLzJSrKolQSFAEgAmABoBEACIwHFclju0LYVZqc6BYHMBtcH3SLi04DTw0N1QWvIhssSuQkAnuxOo5x5254Bpoa1lwjvMq/+qFWnW4J+40MYCVVLQXgWgEIITATAGgmwi5nz3wDLwwDu0qjxSRm30567DANlMtcRnVHKTG+2mwwB2kUpaSFqKwBACiSANLTpa1sAIrqFNSl5UABokC392n/bufTAV/VspSH2gwhalIUlJUgEgkEAgxYjnPXrgAtO8KUhsspC9PdFukwD11tz0wE+qqC5SJSowTNpi0nTz01wAmhSsOyVKCMqoTKiJsRvE/5wB2grH23ISFLAiASTpOxt/jfAGeO8Rc9iQ+kFLiUolaZCgAACAoQemojywHHCuNMVNCUupSp1IAKlgFZkTckE69TH1AJXZ3nJSo5M10gwnLuCBYp6aRrgA9TVKYTlzqSmPdkwfTlzEbWwCBx2ppXVZkqyvSMykWUYFpUm5sBreNcBJp6plvhSu6Qh2oCk3UkKUEwqVZlXtYHcYDSwqtqaNainKRMGdD0+wcAvcR46l5SWlkygZFG8yk5fS4N972wEP/WqWgSUmrcaW8kkJbWUhQFiFAKAN7XnrGmArztD2wNMlwNHNTgFSwFWtqYuCRzMa4BJoqtridT7QyEtqJkrRCVGdbiCfU674CzOGcCeqWVPN1CyVgFX8xUmITe94AtJjlpgLf7McP8AZuFhGUBwOAleWFQAqSTrGh1mb4BsbUlIhYCh/wAwCo5mTf754BNdrAp5S2gGXcyk943CHIBI95MK/QdMAJqKsMOEukvrd8ZWs51Wgaqk7TrgIz3FULQc7ebKCU5gDlgWiRbpG+AhHiyVJyKQSk2ykAp+ERgOjlW4WkezpLabkBHhAEmbJgDc3ESd8B0PaB6nbQnvXEuBYzFKylUAGxIIJGhI+lsAaou16kCFuuE2iVqMwL6ny9JwBlfbisXUIVKigQCMxgxHppa87b4Cx+D9uqeo7pLmRtxMIgASbb2vv+uAeKXizD9QwprKCtQkpgEkibkRr6310wDI+kPNFaQMxHvEeImJmwnAQaYvtyFNJcSkHKpYkxtJIv0jpgIHEahyqSWV/wAtDZ7xIBIvGXQRsTtOuAWW6lpt1SHG0Oif60hU6jcH5euAIOtN0tCFUyEsE5iSykNkxpdEYAbVIW9TAklUoBM+KTqSZ3jnrgK9rA4y6oha0NgkKCSUg7TAgH1HXTQFTjVJQBlVQHB3xBM2Cp85neeo3wFFdoKEVjzjjiA8M5KC6AuBYSnNMRFowApjhbCmy06hKELAQISBeZvpsJG2mAaOEdnqSjRZ4rQoiG5lAJMDw3Avv+8A6UNI/RqeDi1rSEzlUoqTAnYyOUW+YwCTWcTyVL6QkABwgCBb5jAfkRwGYDMBmAzAdkpzTeIj5mMAf4OyrvAUqAVBKbb7T5csB9Qf4SuE1FQ9QucQQXXA60c10jUEWOaRp/Vrz3D9FP4GUNQprh4bq0spSEDuu6JtlBmc4AO2muA+p/4ZlxNJ7O6gupWkS6PDASArSDYlITrF53AwHp/sqlt6lcUpst93okqnOASLWEWHXblcJPEabvVIeS4G0pGbuyMxAGgzSNOYG+o1wFcdpkKbbK0/zO8lGUWyAJnMTeZ8h5xgKuq3kOsrp1Huz4iFHxTY/wBNj88BXtW4aYFs+PW8wLXsLx0ucBEp6bvqZbpWAe8UAMsmwT1HPWJwAaqbShRCk5kyJjz/ACtY7DpgCTKqFLA7yEWEyAZIGkWtHp0tgF6qbPEH1ttOBtlCyltQGYKRJymxAAI2k4DKxtVO3SNspBWhwlxYEFScoi2153j4XAbxMVVU0ktuBvJdQylRhMkgXETG8xgBVNL6cx8Mban8um2Aj1iigkJcCQBoRJnnrA6j0GAWvanlVAQFd7OYBsSkmATIN9NYynTSMBPRChLiu4/6hnI+GW/LAT26QU7ffd6Hg4MwGUpgKBIvKoN/P6kBQBU+pZMBJSQNZuZjT1PpgNz4L4S2BEwiddTEx69YwAfiFMqiSW1I76RGYeH5QqR5ET64BGr6dwvF0AtoypHdkcpk5pAOab289bBH/wBPbqWFJBDayQc5Tm0MkQCNYixwAeqoV0xIz543CSkfU4DTTU8OAoTKlkHTQqv5mN4jANLnDX+5aW4vKDJSMhJJhJsSR0j88BpTnZWlI8QzJkCxNx58/pO4wD1RJQKUuFgggHwzfnBOUT8NMBso1B9tS8hZ8ShkUc2hMqkAa+XTkMAhdrwoMLDSJWHGiFDZIXJHqPMC1tMBXSqQcRT3LiS2rTOoZgeuxj18sANradqnW3SIY7xYQEZwsJkpGUnLlVrExPQm2AFVFJUtLgMlKDdScw8Xl4YttMzMC+AjKqHqdtxDVIpJWlSVHvBBkEW8PodTb1wErh6XGmw66e6IvBM9NbfS9z1wDBTPpfZQ6g5hmWL/APKqNbxcdYn4g68JLqkJSWVBJM58wIv0jrzwDPRvoVWt0iiEBZALs5gmZ/ptzP8AUJjANTbbbCV5HkvQVAQnLMHX3jbABVvVKhUhDCsuYZiVAXMxbL8p6HACWmadSip665s2R7x2TN9ZjTrrOACV/CCuoD6WSEgzkgkxeYVaPUfE3wAup4bVVb2RLKmmwlABIJEhIk2AAk/ngNrXBlIlovBKwkmchvl1BGaf05QcAzdnKWl9oDT7aVR/VsRfYg3gjeeoE4DpxmjS4w/TpagFbmReoCSoxAjSIuDB+WAro06+FrDanJCyVAFOWwMXkmdvlNsBORxJkNqSoAqII99NrWPnp+uuAV+LvpcCoUGxEaz9IHKP3wCuhuldUEqbNQ7PihQGsxbKo+6efppgDns9HT05JIplr8MKAXAImP6Z05R+QAa2qfoqdTbDodCpIUBkgHaJUbj72wFNcX4k0VKKXMrgKs0qmFAmRaN5+l8ApVtb7UyupUsrNMFNiCIg+KelhvzN8BVXGOIVVd37Lb+RJSpHdQVFQNsoMgXjkdDtgD/ZR9xoIYcBQrQOKJ6XiAbefPAeiux/tCcrSXTUJcBAgFMSrqTN5uNRgL54dSPMUiQtkgLKfFtJkxp52BsRczgNXE210rfeAFQMnLoet7z6ASbaYCuK1yyyy2Sok7nffT6nbrgBTHfrCy82oqCoQOYjYRIv0GA5CH3Vpa9jWELOXvJBCRzKe7HwkYDk0KgvJlPnlEHytgCbDKGkKQtqcqSM0xMwbCDGsG+vwwCdXMocrHAQWmwCUkjMCZAjaLfTrgBT6A2YSuYnQR9D59JnAd3336OG1ugrV7tsoE6HW/IaaRgNtDV8SYqmnQVONmFSJSBfSb+c2tYYC/OzPGc5pVOWKFJJlYNoO0Dny5b4C8aSvbNH3qB3kpnKFCbi14P02wEMcSeXnBT7OhU5cys0DTSE2N5tvppgAVVT1r6qhwPgtobzDwnxXAicwj56emAEUbYhTr1oURBA5m9/ve8XA/XD+SimbIcJk5wYEKja5kcpv0wGpxhxulhSJERmm2g6H1Fo12wCg9QMvulS3EkDNLQSCVWgAHNA2MkGIi04CtuPcJDdSp0uZmpP8mLxawVMdNIHXAVvxVhC3VpQ13beaETeAfICRbYWHLADnOGNeyqcUsEpBKQEkQRI5mJFvucB17OfzahSHUkpSbSdINjcdLx++As9mhltx9ToWFA+EJ0sYuVHS/nHU4CvqngiF1Dqs0Zlk+4T8wqMB+PTAZgMwGYDMBta0X5D6jAMvBbOt+n5YD6x/wAJjb75olZ0IRna8RICdrySB845YD9Df4C8MUliiccfbWMySFBaSPdTaxiZ1HKPLAfUv8N0p7ltoNkpOUKWEkpTMT4h4RyucB6ZpG2qJphLam8roTnyrScs65jNus/lOAhcTfCFOoQQUgkpKSCOevLpN9JwFa8fqihkSknMpQFpuU/H9OcYCqatkvPLWVBEA6kJtfmfT44BF4oCpw5QVa+6CdQI0nXARKZakN92QQSSYIIN+mvkYi3TAbcjSVBx5GYJvkABUqbWTrqZPkTgIXEzSuNEIbUkkaQQbDyGvl8NcAPom0IbTkuopEA+95ZdZ2uOm2AireKVVYWklSGwpIIVMydtdreXU4BSRxhannGnG1JSoqSM4UkGfCIkDpp+2AlhIaZOXcXg+e/3ywA32YVbK3VOJSQtSMqlAHwgHSba2wC69w51l7vGVpC0mxkReQRci9/p6gRp05RNShTg3KQVA9QRI/fAEAVOpAbbX3YskZFe7sDblsRNumAG1zTrXdlDSyVKUFwhSiAACCYFt7mP1CTShJRnWQkpGbKogGU33gnTTqcAJr64vuSWlFPPKojSDfyHP9wFVtMh+mLqQLBSYTf3R8d9Y59MAtJQtslOUkk8jgNTrLa5LpQibnOoI/7vp++AHnu6VxK0QsAyMpChEyIiQRA2sR0wDOzxFuvYS2qGywJ8RCZzwLTqRlvGkxfTARlNIDiFz4QtKiREABQJJOgETMwLTgDyOJoy921C0HUolQ6GUyPLQRpywHZTigxnaQoypQhKVETaRIGs6jW8YCE5RtVlOsvFKVGDCiAZSf8Amj0+GAr/AIjRppHlFCTAOoFvORaLjrgK84hSVzfEUvBeZCiViLwFHMLiYsQDOA3OJrKgr1GQC5EAzYwf389sAHfo6vNHeJBzAAyNSTB+M2wEdtxbDwaqlBaJgwQQR6GOv5YA6l1tvKaRBU0IIShJUcx97QHc8t8A3UnHw1SFCmlNqAHvIULgTAkAkzaL6wMBNoqhypYcrJKHEzlBsrzAMTra2mlsA28MqVJbCnXU5lJBIWsAyq5Bk9Y+7AWbWqrQ93DiEhBSFjMBmJmCASJgg/EHpgOadFK3PfIJdAOQAGSv+kCxkzHytpgJTRZWrK4gJOwUMvpCoP67HASlIYSVoSxPhELCCQZAMTETeLab4BO4kypDxWhCgCSAAlVxN9Ba3SI16BAS8qjIWmQQZ0M2ttf5fuBOs4k2WkkhJJQknb3gCc06X5+uAReJtor1Z0qA7oKSACLlRGgkHbb88AjcRSqkDiu8sgFQBN5AkCBedhFj0IwCDxHi7sGCTbWTryIB09PMa4Dns1WKNct5wlSVEDKdoATEdefL0wDFxWup2qgvvqSlkApCCoJhZgpOo0g7QBaTgKk7VcfdMp4fUtnklLqCoztAMg8h5xpgKadq3HXFJcfSFqUqUlxIMkkmxMnXWN5OAAcW4yeGsqpUOBxT4KlZFBZSU2hUE5SQSQDB6YABwhAqKhNS6oBKFpWQswDBJOv6HfAP3DW2nHx3a0ASCTmEaza4/wAb4D0/+F9EFLp1OJzIvCyJSfGdFaGPO3noHpNRbqS3RtNH+WA4SlCiISI1jSVbcuWAH8e4b/w4hBJAiAkk6X+fPAV+92eLAK1IUoG/uE212Hnf53wAtdAC6hQaWlKRElBAJ15CeQPngGOnomgzkXTlAWAEuLbUlPnmUAD8fyOA0DgYW6CllShzSlSh8QIPyHLbAQeL8MFMklKSFKiBlOb4a9PywCHxLhRUyhakqQpTgHiBSYIJ3v1326YAcjgjJRLrzaLT43EpvtckWidPrgFispVcRWXJKVN/0GAohJ/t1gib3tppgI44uaeldR3CytpeT/bWTZM/Of2wDh2P4q7WjKtRbJVAC5SQQTfxQb9Ok4D0D2c4k82EtLzLRbYqTHTY+cnbAMdTS1XE3VBl5LSBcAqSkxAsQevTlgOoNTw1tbLx74ODu5T4rzmmUjS2ptfpgJJ4e1UcNK0ONhwwcoWgKmCbpmfMRb54CJScKqikue1NuECwS4hZsLSASQRv+2A2rqltU7tNUkJeKyW0qsoogAEAkKUJkAgaiNowC43SqNQHFqCQVEwogAgg2GaJB1+5wCr2kYQMxMAAm8pG8XOnz254CvOK0LJoU1DZSolGZWWFZTeZy2Hr+uArx15RSpu+Q2zQSn4xHxNvQHAbOFtqbcK2klapkhsFR10OWTI5fHAWlwhLr9KoltZETIQojQ7wNIseUeeAGO0gDi9PeP8AVHy2wH4vMBmAzAZgMwG1rRfkPqMAycH99MXMac8B9R/4VOMrpabh7b7Cky40Lp190aAxfoBsdNA/RN+AtYqopeGtsJORaG1KECcxCQfoPK04D6tfhWp9LbVOsEJdAERyTmvvqOe2uA9JU9Oe4EjYaco25x67m2A11jVO3TJUoict/P4Dbp+uAqrtLVM92hDahIcXmiCYy2m/P9eeAqziFTdQnUHlysdfLztM4BZwERX/AJof9CfqrAaaxfdrSs7c+oj88APWO+1uTfyi2+g9RgI1InJXZDqkwY0so4AJxdxxFe4G58QAVHLb76YCEOGpqfG5ZSfFe4tcA2vfp+eA3Kpz3JgbWP7Db056aYBbLTweyJH8skE73JjX0jX4YAt/p7K6c5yM1tdbEG/05eYnAdaRNMtfs4ULWjlfznX99oAhTIDbr6BohZSPIEgYCI8fE8OaY9TMYAa3Qh3vFKMAJUTroB5G/SNPjgIqmKYsm4NiR1vbz+5wARSUIaIRGXOs26jAK7xIdSRrJ+ZjATFcNpq1kd8QJF5+/vrgBh4XTIJQkjKk5UxMQLDblgOyKKnaOoGbnOo01idYjAFBTMLZdQkiVtrT1zKSUges4CBRMewjuTroLG+/p8flgD9Ow8lsOByGyVeCbk7mD8fnGA4fXTLb7pSIWSnxxax/O1tpwAmv4Yw8zqNL7nyty1+OAqvjTHs6lJAslRAN9Ekjy29NMApVnG/YQ2nLn7wKmALZYGhjWdemAGjjKXVIPcmMyc0gaE3/AH/LAQa7iFN312pJOyY6TqJ8vrgDfCatCwlSAUpkiOR00k3wB555DikpdICZAG19vrodtdRgJ5q1NMjubgCAQANvTnbT64DuniVRlTb+kcuXngCnDeOqpncjpguFOUWk5ZBj/wB3P0wDs3U96WnwQQhSXD/6VBWvoZn4YAu237WvvhcXPT75an11Bkoe5UO7cICgDMz98rwMAL47QpDRcYErLiRb+0gyfkPXywC4jhQd/wB4EE7m3z8/WNdIwA3ilFTsNk5k2BH2Y+WljywCFUPNoWQ2oRedxMi59J5bYCvO0NSgqUFWSZCtRbzBHrgE1bNM/IkQbknUWj/P0wGUvC3mXXn6dzKnLKYMXAAI5ajU4CqO1/FuKJrFU6nD3eedeVrnqDrzmMBWXFalxpPeMvgumZAVefjbbWNdMAlPVLtK5/qFQ4FpEzeTN/jfT89wH+3NcUWp9lglKVZVkCxJ6z06+muAc+FoolUbra28q1tlKTEEGIvf8zy1wBfs3QvPcTSylJ7kqSJiwBMfMc/kcB7h7BcJFLQ0aECUpbURG/jUT5wSfp1wFrUrjjNaAiSSgzH9spBnfbTmRgHdPD01jALsXE6XvGvrE9fLAd63s6z3QNrpBETynl+YnQ3nAIXFeBJRAbFoLh9DbSwt+eAhtpTXNCnV7tPE3sIBBPy0wHVt3uHe4ZMkGCBfeOe1pwHar4Q5XOsZgZJBOtjJN9xttcYBV7R8EDbqGXB4UwrQWISf1Nr+uArLj1HTspNwIEEzO37csBWuZ9BXXB7wnMJm0AED4/I/HALVTVPsofXmK++c7wETYQERrbSf2tgCnZ/ilQ1DkGEqn4W2n1sOvLAehOyvaRKWU9+oAgCAbcusR9LYC0OGU1XVK/1JuqBpqkd402FTlQDlIgCxlJ54ApUvhYLX9SYJPQQmNTz8+g3Dpw+7iR5/ngCbLCKVtSmtRKhHP950+IwC1W1iHKpKn28ziU5UKjROYkQTaxJJ8+k4DHuFVVa0att4IQ2kKAnQSE6cr6a8sAoccpe5YV7QO+sZIv6GIPlaNfPAVzXKQ1TLabGRL6SpCdxNvsetpwCKgtU63ad5vPnBKRAMKURcjlHLATuF8OfQ6XWV90hW0wL335g/G2l8BafBVmnpS0bEjfXSLfvHWcAPeo87q1Qm6ib/AOcB+J3AZgMwGYDMByFFMxuIOAbuzyUqWhahOUgxoLGY/LAfU3+G3iHD6hHDu9p4/mNe54NxsB/knAfop/hzFEpPClMNqQ33TeYKJJzZefKImRbAfVnsCpaXqVTQTkBGaQDYtkan0PywHpuhSF0ec+9G1hy0wCx2hCEsHITmgzewPT525a3wFNcUpc2ZUqVmUdSeQ0mbeuARK+lBWbakf1Xtr0n5YBdq/wCSspRpJF74DGWkOLDigc0AWJAtmi3PAD+IoSSkXg635XwEJweztZm9YJGbxRaYE7YAKuoeQ4KhsgOr8SpSCJm8Jt8NsBncqeUah9PjcgSLCBf3djcH9sB27lABgHTn8vLAailwpyEDL5GfpgITjCGgYSAdfWJnSRpgBVSXiFIZIzZZEiRGqvlMHn6YBeYWU1UNGKiYkmRmB/tNvux0wDbR09eAp17J4wFKIRAvyG3lv5YCBVqcS6hKI8SoXYGQNIMWOs/WBgJIdLLKgIBcQpJBEmFJKTHKZ5+XLAAjRApKDng/8yp5csBFc4WtLRDUhJKiMxKjmOpJImPyGuAVKnh1QHOgJOl4BkiPjgJLLKHkhlOfvdJCjE32E/Dy88BqVw4JUUnOSkkE5lXIMHbAQqumaZSkqC5ObKc51EE2IHSdvyDvQNlRzAnwEKi/9N+elrzgNtUhxTnepFpnS3l67ftgJCKxvuU51KDoJBAMIAFk+HmRqcAUa9irKctupOcwpKkqyKBQQYJFwCfkcADqKerKi1SEZJtmGYxyk3O3+cAjcf4VWd2supKiCSSARBuZiPPc89jgKoq6VIUovtklE5ZtrOYxy0E/4wGhh2lSheZpMpSo+6LQCRt8vU4CKmiTVrL2RJb1sADFt+flYeWAkIhp0JoxlFgUkZjP9Xl4r7dIwDUiiZeow5VBwLzIylCii5MiQLa21wElundpkAruxsCmTFtzBPr6YCQ64hITkCQClJvBmRO4EYDDRJqnGHgD/JzA5TAlRSbjfS36G4O1FUsIZ9nUTnWC2kAxCiMom0nXbfAPdLTuU9E0WiAVgBWYSI3if31tgCNPSoLgcWVFakgmFEDQEQBb6emAJOU6O6zgErkC5JEEXtB8gdsBAXRJXqkj/pJT9BgKz7Sy28ackhJkZZvpbW8bYCq6ikrW3ahxsfyWzKpGY7kQSBEX/PbAJnFKdVctQuGxIdJNwnci1vyj0wC0vg1VTEvIfAphc5rmBfUnlGmvzIDKjtNR8PU8z3yTlSBrYkpBN5vckx9cB587W9pkVdc6lDiSnxGRE26yJ15+mApriPE6pl9T/fgU8zK78+u1tb6YCvD+IfCaytHAE1aV1DiyCCoKglUxrpcxryF8BZ3CuIo4Uz7KyphSXcq15m0KOaLQraQSSJjkLRgGqlqu+RACfGIsAOc6aefOPPAW32FYccfQAhJkjxESRcWB/eL8sB7S7O0lRScEonWFIDim1kpWkKI/mrA1ja+m+AbuDqqhVh2rQIUkoCgmBJUCIHkDzOAtZFK45SpWzbMJvO46evQRgMrjUgBGYRlAiPQiNf3nXXAK/FqSrLJcp8s92QoKTm1O06W63NxgEikYdo2q1biSp1xCpSJBJk2SNrix9L6AJvDeDKCxXLPNXdkmQNfImDy1+QG0VSkVqFFAQ2ojKFJEiITc+hMxoRa2AD9rKemqHEuAKz5RcLIE5ReI02/xgKR7WcHZNCt9IcLg08Zgz0jTrvvgKWruHpQ37KyXO4mVfzFKJvfx6jQxF7fEF7iaE0LLaW0LW0U5llRKyFZjYKJtYAgD88Bu4MsvMrfZWhLSLrQQCoibgGQRe+nwwFhcOdCmQcxFp8JAufkPvW+Avrse+6eB05S8uWwEpBUSAkuaZZgmVE9PTAN/E2H2UtKp1pQ46ylRK055USLCYtv+uA3UrFW1RJey5qmRdI8ITeTl06/Q6YCa6txtQQ1BQSM2YZidJE/H1jARq6nbU0jukJLylAqJGYgEwY5Dl+VzgJ3d09PRpaUVpDiQH/5hSbwfCYlPijTywCjxGgJl1YK6WZ8V1EG91G5i4t88BVPaNimK1OMghDZPdCbAC4kb3n7vgK6dCu/9pSlKnFDKvMnMkJFxAOhnU6kYAi28XAhIUQqUSlHhEyLQDpgLAoUrWYO5ExInzgafZvgGFNKkgSkA7/cYD8OeAzAZgMwHYpIAJiFCRe/qNRgO7bK3QsoiEDMqSBaQLczfQbYBp7NrStwNA+MbGwv1Nt8B9Pv4Zf8Aa4ee6BAdb0vERIsL/DAfov8A4dll6l4X3KSlQShMEZLhIm5toRpbAfXD8Omu7oQt8Q4lKCCDMyUjrzwHpDhnjoRlE2+xgErjS1OOutAHwKUkgi1uukXv8NsAk19LLQgAEKUSScu2nl01nAV/xNpDalEkWkjxA+fz+zfAI1VTuvKLiACmSZJixnY3/wAjAR2nkNGFyCOQn+7AD69xKgFpkpTrYzeBp564CG4RUNZWrqykQrw7Rv8AHywAtdK40Ud6AALWUFecR8vOdcAUqg0aanDU5gpWYREDKI878p/UBkgG8xvY6emAkhtooLl8ouZMHSdNTbACngmoJLF0jwnN4TmEzrqLi/XABHkuNuwIzZTvtBm/lPwwA1FOwl8uozd/M6QJtvGAL09dV5lNuJASCUiCIgG155fAzA1wHR9AbWhxzRaiE5Rm5bC411m+2kYCHUBbpSWoKUkFQJAhIImASNpj9cBvBYOhV87eeA0VTwabIQCUCSTc3MW0+/oCo848tSlIQSNCYIsdbeU+d/LAZTrpG1Zk96Ki0gtqyzf+qI257HngJGRLxW4ZkkqVeLkyQBrr++AHPN01WHG0lWdkGygQJUDoTYjw64BfKn6RwpTAQTrmGkwZ30J5x9Aa222HOHqXmQVBFrgk35E7bW2GuAUaTu3a5TaydQNCRCjaDpgDrzBpCHEypEEQkZlSqwhI8Vibmw3wGgOVzBLwaX3dibGfhFrW6fPAS1oRxNolSNEysKGUgxcQQCLnAVv2i4TQRDKSHEZ84KSACYjLaDodOnPAVY9w9oLcQMwmRZNr2vbnr+mAjsM1TS+4bCS2bTmEwen7T9cAQpuHlqu8aR3cIVM3kgFXXX6zfAPCKVtSACUpaERmIHjHuchr8MBsDDz0tLSksiACk5jHkJj711wCbXvlp5SMj4CHFJB7tYACVETcXGnp0wBfhTrr7a+5uE5M2c5IkKIEKgnQ6C2+AMIadStLqikKQoLACgRKTItz+WmAeWeOd6wzTtr/AJiIkEQBfYzf7vgHbhpW82haikqgg+IHeBpyHwHwwBdTrTaQhzNcj3QSJgAXGA6vOU1O2HHCsJO4BJ+AwFMdo6tjiHFkIpFKUAopOdJR4gCD73lzj8w6u01Oyw4h9KgHAM5CSogxsBrveZ2nAV1xzhGVtxdK2e5eSoFUZVAEXISRJIm2Ap3tm9U8JoO6WpxKHEwmASTJi4Gn5fLAeW+0ddUU6nVKdWc0GQSZzJzCSOQsQdMBWtcirep3KtBKirwAzBlUnxToLGSYG2Aoz8TOM8VpOzz1Lw8oc4kcwS2hwEgkAiVAwJI3+WA8/dhuzle9xE8bqzUCsQoqKcqykKEk3i8GRbcYD0v2eq66ucdIK8zLjbbgclshWSAE5ozAgQSJAO9sBcvCasUqWzVEgJKSrKkriL7a9PPrgPUf4XqpXn2HDOVZTBKSDfQwRYH1G56h7Eik4dw6heU/CnUyhpIn+pYuBpOWbjAMHA+Lorqtrh77RQnL3yFhBIKklIAmIEpWbehGAuJxxukpkNJPiIEDYC0eUadOgwCrxZ6sYcSFhIzRELSrwkg7efK2mAhrXxEoQMjamlJM+NMi5i07ddPjgBakBqobecQlSUKCloBBlMXEC5vI5c8Adb4Y242K9py0FXcSAOfu6jrp0wC1x5ZIZqGwhsiM6M4BTBKfd1mBM215YABVKdrUJyWiBK/ADbSVWv5DALPHuHL/ANOLK0gukH3CFg2MXE6femAo2rolUTbiqxJBGYpywu2v9I1jlGArjivEWih2m7pS23L5shBSbCAImLa+lsAFoaVxhp6pZUsU6QVOA+ExIm0Am50+uAdOD1rdQgNNlRWbAFJTfTUiBffUX3OAtzgHFqjhlElioUlIU4goCVZzlzAyQDYi9jeNMBctDVNcaNGsvENMtpUqPfzARGS5i5ubSB0GAYKmqrKN5PsrKHKbKEytQSQYH9JiTHTfzwHZgpDZDvvkHQTfYTe2nw+IZQJHtql1CkhgIJuoE7wcpudvW2+AD8QrGnap5KSosI8JOUiACNpv5eV8BArOJsVFN7I2VKtBJQUztrED79QqbtGkU6FtqMwVCRed9sAi05aCHi6D4m4b8JPiCh0kW305zpgI/DqWqXVTCe7LkiViwzDYm3X/ABgLloqdLZBUpA/9aSZH58sAfBp4EuJn/rGA/C1gMwGYDMBkkx00wBFLCwwlaZIuXIm6SDby5fHAGeBkOvJQyIcBE7SLX6/A4D6n/wALLjTbNB3wBHeta7QUz9RgP0Y/w9OsOp4SqnACAhCTAjxBIn5RgPrb2ATmpUJ5toHzT5YD0xwemHsKZsQB02voPrp1wADivCEhTr2Wc6lK6xqOvX9b4BDqeHNPlxDignICRrqTG3Ll8DYQFecY4LTBRIdk8pN+nr1G+24J9XRBmnUbaH4846+f6YBCd/3FDkSPngNDiM6FI5x8iD+WAhKPc9CPzvvtO+A6VSs6GV/3Jn44DHTDTInVZHmIE4CbT0CXkZiL5SZ10nlvyHxwAiqc7g9zJ5Dny++uvUBYWGagNj+oJX55yRsOkX5a4DrWsgAuDYfW2v6zgFtH/mD5/pgDBayDPsq5Pnf7JvgIFXXNt92hcEqUoJzDe0j7kfkHZqncqUlbclITNjqBc2PSx+MYAZVvezgkazprtz89cBpZ4g0umhyCc6gZ9IvvvH6YDu73Yo3HWUBTkpATA0KhmI8hP3GAXUVD/fEdyPhebev3GmAJnwwVCFOQSL6m955E4CUnhwbQp4gS8Lgb5ZIvzud/pBBYr6USsmwgzppudTp9MBrou4U2WO+MKJSBN4Otj9ztfASXeEt0KTVIIUDPi/IfpHkLYDXSOrr3u4StKCApQUrkgTedZGn3IEgy+6e49rbtaDl5jeL39MBt9mFGgpJuqxULzJkn1Nxb0GAXa7gK65DzqBZIlRGsKkjlyOnrgK3rOHM0q3kLSAvKoCRcEgx5nSMAtN0388W3vG+/oD8r3wBRymCHQsD+lE76Aa/v6YCU0UP/AMh1zIkjMTMXTpcXvyjytgNiq5dDZhPexpv5Dl164ATV8RdrFhL9IlAJucoE9Zmb6+tthgO7jHs6GzTGC4CXEjYiMsx5m2A6I9qUtIJMFQGp3MYCUlVVTvgyoXj038p2/O2Ae+A8dcS8ilWokjWSf6oUJ36CAd+WAtFtPfobXrJHMH9vM6YCTxSm/wCEHKN7R6W8/wBDgKRVTf8A5xoP9xXpcz8xy5zzwDi3QsvZm3ACVKREm4EGdp5flpgIva/htNw/hqXEtglKFLggXIAMevw5EYDw1+J/G6muD7LLQhgKIsLAXt8LfLAeQuLV/EaxxxKmiYURcDVNuczHw+OAWX+IcQYYcZLMpcBSZAETMHW0RG/zwFUVvCmk1q6t1XtJUSe6X4okyQEkeg/fAOFDTcK4ZTlQpGgVoC/diCoSYvsdP8YDKByneVUvUzaW0odTmCRAJIJBIFzaR9OgWf2e4aOJMEkT4SAD66/L4RfAeiuyaf8ASU0hSMuUp+FtddL/ADvgL3e443U0bKu+JdYQPBmMAi8RHI+mAb+xvG36p9D6m8qEDIF2FwoCJNzp66YC4FcfVU1TTWawER8ANJ2HlO1sBLcqvb1JJk5eZ5Rv5i/lEYDa7xBunQGVwFKEpOpiY8tTf8sAHyrcqG3VEllKwpc/23/Xz+WAIU9U6HwlJIp59Inly0+URGAXO1C2Euurbd8SimG5sCEp0GomL/HAD+FrNe0tqoHdNsoLqFgQVLSQkJJF9FG3S+mAV+L8VdbdLDKe9SklN+lv3/WcAj9pkUxp1EpTJST5WknY6mPucBSlSxTOVGQAQT+Z+P663jAdasU7FK7SoABdRlHxBJFthvvrgIXB/wDh3weUAC50vrv964CxqF1lLyXal3wLIKUkm23xtpgLc7N17VEsVCXM7TrYbSCdDmSr42IN9PhgLPTxSnfZSYBkb7dbef1vcyG3AcIaaceOZzK53RCUSRmEqM26zgAjPC+ILqqg90VU0nvF5bBMzM9TG2AEVdL3D5AG9z6z5aftbAIvatjvGyrnJ205eY5n/IIaKQFpUXiTrofW37T5YCLTOlh4DVIWLSdJHXlt53wFscM4rw99xINGszGyt7Deb8owDcl7hpSCaNwEjTKo/OcB+EzAZgMwGYDMBJYC3M6O8WEhMxnUEm4FxMHWwwDNwOkyvJUhZSqU3SopJnYkEee/oMB9Rv4bDUhrh0MIjvGgRkTJunQZY0nXAfov/hsXlp+FhxtCVQ2YSlIBBSkaACTNr7i0gYD69/h5VNtUzThShQSlNikRoBpEW2MzPxwHo2iK6yhSW1KZBAHgOQwQSPdg/U/mC9X1dQgLpDnX3JLeckkqjQySST1O2ASq5pySoKUComRmVf8AfcWvtgFirps2YqAMA6iTYEyPXaeREa4BB4i0vIQSogyYOnwn8p87YBBr6aHSkADMgERYmSbWH35WwAtFI7TupqFlSm0ZpSoqKTmBSLHwmJB9N8APfU4Hi4puUTMESmNxf7588B2TTLcIdI/lr8SUmcoSeQ0AA2TbASHadLqUpskIJIiBqI8z6euA0CqXTENpKiAQLGZBgEG9xBvrF9owEPiKU3MCc+sCdOeuAFUwClFSgFKkjMoSqBmgSbwNhtgIlYlTjiW86gkpJICiBYE8+g68sAHRRfzj/MtOmY/fPQ84wGyrDKYQah2U2IDiosIgwb30H74DqpumUhsph0gm6wFRpBBVMG94IwGFTiW1pbWtGZCkgIUU6gj+kjngAjdO4CC8VOf9ZKx5QqdbzgIz1JmqcyEhKMqfCkQmRMqKRa9pgXOvQCylez0s5RYpTEDcgTf4zr64CFKkfzi0IN5yA2OlwPn0wEptnvUZykHMMwBAME3tyN/yjSQFqp6h9+C+8lDV8odcyibWSDli3KOW+A4quHe0JGRxRyi4k+KL3g3neTeY0wCw9Smne0yxylMRMaded8ATafKwGlqUoQPColSTI5EkTrPO+pGAipQunrA62kSArwgQCCIMiACPje/LAHKZ92QTTtSZJPdon1OWT0vt1wEhSWl3W4uTcgmwOsATAANgNtsBKpKVL2dDLjgFswzFKTMxMGDvqMAA492ZSpp1wIQVBC1zlEyEki4BJjY62wFZK4YWpKmxz90TqN7H5x64CI+pLAKlhJkQSoAi2nvfCIwAvvQ4sONpSQJtAiOcaHQztflgOtZXpU13aG0pVESlKQZuYkC/WT8MBppnlrRK0ZiAR4gFRHmPp+mA1iocK1jIbG0D9bDawwG1D7gWkhCgQoGbWvrgCAbXVXJUm2swehkQb8uV7YDKZtdJX5StZICCV5jJkA6yNARvbAXD2dryt1tpTil+EmFKJmI2PKeRv6YBz7QvpTQJiEnLEjyGsa/Gd7bBT9QsOOgoCUrn3gkBW+8A69b774A/RtLXTqSpagpS21BwkhSQAqYXMi5Exy5XwFbfjL2kYouCN0TVUtTwaUlXdOKDmgEBQUFSTMGZB+YeR+O1tLVcHdSKd5Tym1BTkEuExqVlWYmSAb/LAUajs/T1NMpTjrjDgU8VZlKCxK1xJmbiCJOmAqTj7fsdQ7SsLW8rxQSpSoAJuJJjUcvPALr9KKLhy6tbCHHCCQVIQpWnNSZn4zfpgGLhjFA/w0tuoQt5aQr+YkLUnMAYBUCYSLQNOWAzhPCaNXEG3EFAZYCkPN5UpQtxSgpKnEe6ogAgFQJgkC04D0F+HvBEP1LwS02WnfClPdpypkm6RECNPSeZwFuONMcOhtTTSlJO7aCdNpE2tyvOAmcPr0BT3eNIhUCSlOkAXJEG1tuWAtvsgimFKqocd7tq4QlJKU5ydgmBNjeNJ8sBZXCXodBYbQ8ZHjcQlatdcygrkZjnvgJqS68ohJU1KjOSUbmYy5dIsLn8w4eoVoSXFurWdQVOKUQDeASZ1vE3PXAS+GcQSpaKNQSe8IbKlBJ9ZMk3+5wEmo/lPfy5IB0SSAfTkLz6+WArrtTVOorkEpMKWnNAiYAmYtoPSbYDuK1TzTLaCWgiFkIOTMIAIOXUEnQ+dzgOz/H6LhyIco6Za4ErWw0tU9VKSTPO8z5TgK04zQr4rRPv0iyVQtQRmMXvECRygROA87VTHFmK5aalDiCh3K3lKk5m+sRcmfz0jASuNKcLVK2EqSteUBQlKpyj+oQZ66mDtgN3CWVtZSslRt7xKvmSTGw5i3PANYdQSgKAOUgXAIF9pEb9AMA7UVUUsNAKKQFAgBRAkAiYB12m2AsLhFWpTaSVqItYqUfqYv53ve+AdKauQohpbhCjaSsyNudvjgGekLPCmXKxwIqc05VOAOFMgAAFYVAm8CBJO5wEaj4k5WpqwVqYQ8MqUpUUJssEQEkAabRrtgB/E2G0Mkgha+dlE21kyTJ+ml8BUvaWkdebzIcXzKc6hHSJgcxIvgE4rWaN5mClbaCrMAQo3y3Iv63wC6hpwMFZJKguZJJJEk2OvQgHzwD52crvaKptJ8CSQLW33iIEeV/kF5MUTBabJWJKR+2x2wH4McBmAzAZgMwGxBUAsgxCb9b+dvu2AZuzqXH30jvSmFiDGbQgncWjaee2A+qP8N/fpVQM997rrcKyReUjTN+fXAfof/hw7+oHDUyDkDaM2k+EH8/hgPr1+HdI73bDZTKVpSDB5JmYjoJ/awel6P8A4ehShsy5EZBqdtvqRgNlTTtKpG3VshLy28y5uc1zeRO2hwFbcWUppaEttd4FuFJvGQAHxe6bWiOuuAXK5SWkZjBUoe6TG1hudY672vgK/rA6sH+REnn8oA+Pz5AFeo4cVuF1ashSIyZZ0JMzInXlFvgEZ9lotqYKR4gPEdog6czEa/WwA+IFpDZaTTgkCM0xsR/br0nywGhsoNI0MsFLYFjeY/6RExN/lgFx2odW+GkpyBJIKpJBBsCRAj9uRwBM0iEIStS+8UYOka6bne5/TARqmiDzebvQmTmjLJ8veE7fdsAHYpQhSgHM1zHhg+t/P4YAVXNEOjxlAAIzxMCCBaRMm2sXwAlmjccf8FSSdfc+Ns3WI6DlgMrqXISXGSog3XJBWRqqItOsSSNMB1SGe7SGkwq+YC9ttBznngOQDIkHUbYDmqSkgwI033te0c8BDpgpa+7Dcgme8O07RF48/TAZUoCHAh1JDUhSlRNwZACTFiRHLlywEh6upHKcMIZghMZwb+cZfzwHNOUBoJKYGUZTqSBoTyJ11+eAgPNuBaktAkPCM39oE6DcnMRE7bzYIoS9QuthUuocWlCiRlyBagCr+qQAZi3KRgB/G2mUuFSHAoTItqPiefXAAaVHevlQXCQAIgG4tz5g/wCMARrW1oSkoV4ypIBg2BUAdDPP5YAgihqGqcP+2ZjlByd2RB0N8/M8jz3GA7rDLaEEozrUlJVcjxFMn5zuPLATqQhrxtpKJgkTIMdY2v8AH4hPeqFVKO6KYzgomSo+IZdIHOYwCTxrhC2EKUhJUmCScsCxtoTyHW9owFWcYpnnmlICC2qTcSdJsAIiOh6dcAKoQOHpCqgd6hZ7sg2gr8II105ax54CamiS7VI7tIcC4ItEchv6yB8NAlqS1SqUjuQogkE5ogybe6f0tpgJDNGw6FLICZy+HKFG87yOWA2ihZQoKIBSCCfCJgan09fhgJa6JJQVsEC0wBMabzPnprgBaeHurcLy3MipiIOibDcEyAOXrgGXhDxoahLs95CSko93WLhXi0g7dOWAsTiz6KzgZqWVy8hH+wIM2mc1zrb3bxgKxZafKw5kJOpF9ZuNLQekdL4DZxftVScKoVoeHdvqQe6HeAE5RBnwggAkWucB5O7SVlZx7iinl1JDYdzNtqBULEkCcwkGOXMxfABX3226d5Di21LbSf5fdi5HXMYB3N/kcBRPafiS0redapcpcMFKFmBlGWQQj+oJmPSTrgE+h4dSVyvaHW/+IcBbyqE5QuCVZjrliI3nbAd+NdjnGKBRQr2pC5Ib7vJl0tMrkRfaR8cAqUNC0yVVC2oCQUd0T7seCc0CBykdMBtPBnO8z0b5R7Y4lakhGYtkeECQsZtiLDAesvw84IvhHCqZxTpqX3QmAUd0ZItBzLJ12j9AZa7hi3Xy+p2CTPc5Zkg7qJ58hgOV0PeNBsfyVnUxnA63KZsAfucBY3Zdn2WkFM8736T4pAyQRoYJVNifpgLDoahVIQth0c8kfodd9N+mAcmXw81nSwG1AXIVmkxr7qYuZjbnrgIKy7UJdSpZZUDlQg3Kk6lWoiNNDrc4DXw/h6+/b7xwtuFcIUUze5mJBP3bAG2EBqrCHFd7cCcuW8+arE9N8Atdr2KQvB1zKyAUkEwoKt/6YE+flpgFJbzaWkPU4DoJDZEhMCCc0iZ92IItOADVzPtw8SO756qP0H54BAr66v4YlTTCVIRcEyYF7zA5XO2AF0HDKrjwcqnkJU2wvKt0iSkgBeXLF7EGZEgwBgBHGOEOVBU7T0xU3QAqWuCJy+A7WmZ3n0sAykZpicrjxZcmMhQDcWF8yfpywEn2F5T5CZLIPgcAPjECDl5G4gE3vuMA10VOqGWg5fMJ8JsOesj899sA/stK4ewhwLL0hJyxliY3lQ+XrgNlW+68tp+mdIUpSQW07EkbgiY5kcuuAt3hNGl7hbTNdWZVuqDwBbkhGVKYusSBlNwR5YDpxSjplNop6Sq7hYAAWlE5ovdIWLxO5I6nABjTOtIyOVJdAEAlGW//AL1Tb99JwCRxMU7br4VUhZzKHdFAARYWkrMjrA1PTAJb62imqyIiWz4gYkAgiBFvWee+AAqSlujUrXxeWsn5Cdr8hgJPBKxhDyVA5IIOo1BnWxvtG3XAWi32gIQkB0WA/q/SR88B+G/AZgMwGYDMBsQRCxNymAOZnQc8A29lkLS+kqQoDPqUkC8RcjfAfUv+HBxtVTQhLiCS63ACkk+8naZwH6Ev4ck1ffcPDOYJIQYg/wBgBPkYicB9fPw0qahp+iUtxKktxnQFAm7akiRc2KgbgfEYD1hwqla7pFU862iRORxaUkzBsFGSbCI+euA54o8ytCsjjZ1hKVJMWNoB+/jgK8qk+J5RbKwAYISSBcmbDy0wCm5SprFuZ1BOUKICiBOUSLEgyeQO5wCnVLCJzsqTr7yFJFucjQQL2wCtXKDqlKQJGQC0m8k/G4nrgFyplJKiIAAuQQNY1tgIZp01FyJn+2/xvqMAvqWhupqGCQkNrU2ASExEx8t9BgNDNO0pb7hWkFKAUyRcyZiYkiLx+eAjh1alLBCglIVEg7C0G331wEFytbS2UqdbSojQrSFeiSZv9cAKp3lqfIAUUkjxQSCJtcWItsbfUCD7LU53gAiDmKrCYI1JESSPjbABDxWionvAypzKr+hJVPWwN5+7nAd66oRWoQ4lGQOgKg2KcwkAggQQLXiOhwENihbaBUHEkrsQlSVFIGkgXEzyi3TAb+4GxJOwiZOwwAyrQtE50KT/ANSSn+3mBgIjdUlimzJAUvMq6bnb+2/72wHKqxt6nUXUGcyLQrMRmAMAgmLXIFh5YCdQNULgGdspmPesfSRPlvgIvE09ysBlJUgm2QFUCbTlHUfQwDYNneoZpQ6SkuEE5ZBUCBukeKfS8dIwAFdeHu9SpJSQheQqBFwkkAba/MRroEL2E1VGpxbgzhJME30iIMnzttytgAdAyqncWlcjxnxKsDJOhNvgT6aYA26jvikJGcATKbixnUTgJdKpbgDJBIg2gzI52j/PO+AhuJeD2VbTiUhZAKkKAgKsZIAiPTlgDpSkNNZCFWObKZjSJgnW+vLfAayVIBWEmUArFjqkT+WAmPOt1XDFqWgFzKfCR4ieiSAdOn7BTXGXUtIcSWylYUSEqSUri+U5dYIja+uhwCTT1SX6lLNQyotTJlChCk+6dNp38r7hOrC57S0qjOVIi8wBbnMD8jgCdQhsBtTik5ylJUcybkpBVN9CTz/LAY64lvuQ2UkLCsxBzRBTGmmp5fLAF2G23Wlha0JJSblaQASN5Igbz0wBCnZaZZhK0OmNEKC+UWTJ1OnMeUBoeazNlYQpKr+Agg2JA8MTJt52IscAHaU4iqSHUKbaWSkrUkpSCo6ZlAJFpsTO40wBKu4x/pC0I79DjCgJCXEqSARvBygecb+eA5oOId9S1DwQSBmWFC4gmfICDY2+eAobtd2qolcXZo6gBYyvCQrwt/zEyFkSEkkggGJ1GmAqftHWJYr6V6i8bQdQpzJ4hlCwSDEgWN5j4HAI/EK0q9qqVOBByqIbUoBRsZAEiSeg6YBEoOL0fEKp2jq2YLajmUpMCCZBkiIKSNxaPLAd6yjo1OpbonG24UFZwtGTw/0ZpCcxsQmZsYGAIEK7pLLtQybWClovItqq4++mA5qux1O5w1TlGUVCleMpYUl5QUSCbNlRFzocAy/h12AVxOtSmqpnUNtLSnM60pCUkibqWkAHr5YD0dUdm6fhLSkNutILKMzQK0CVpuMonxGf7bnlvgIz3ZZ9dL7cahsLIBS2Vozk6jKM0k9AJPwwANyldZZT3ySlwZpCgpKgAogWPNMEWEiDuMAa4S84hKiQQkNnKSCAVSIAO6omANBgDfDK19VRldS4hAMZlpUlPKcyhA2OtvPAPlPxpYcQhCFKT4UlSEkgHQyRYW/XlgDVQ6C7TVCIOVshaRc5iqbgaSDy+pwBulIqstQBkUz4o0KoEWBuT0N/jgB61vCsCylYTIObKQAJ5kWtzP5HAAO21OeIUiA25Cki+U3N525XtqPWMBXPD6j2Js0zywSJIzHUg2AnU8t+hwESv4stiVFCkpIMKKSEmOpgadfI4BE4rxgVZyrRkBsFEFIueusx++Ak8Gbr2XkusVCEcPUmX2lKALjmykgm/hygQD64CwOFuUD4qEFtKGlgh3vBlCxN4zRmkwbSY6CMAPf7G8LqKj2pktm85EFJkC+g5fPAb3uCIQnu0Uy0oQISotqggX1yjfXy6YCHS8IQw8t0/wBKZg2y+IbXI2E+XO4MbDIfbyqENxAUbJBAO/3rywELhNOGa8t1CwhtJkKcISnXYmBPIdbHAOH+vhL4aCFraaGRK0SUQL+8ARr1wBBXEmXlJUlChuVEHKkwbqVEC8CSdbaWwEWoqbE5hF5INrbzy56330gFGvYaUpyo7pxxThKjkSVDSLQDa3WwwCfVvNrQ+0lhbRSg+JaFJz6CBmAk3m35YBfdBXRKQm6pHhF1aKHui9jgAlMz3BnvUpvHiUkRpzI1NjNvLAF01qQAPa2h071H/wC2MB+MvAZgMwGYDMB2QJUJ0m+AcOFVwZLYJ/qQJ0vIBsNenrrpgPp3/DQyh16ieZEw42bX3G/P7tsH6JP4ZKtZFItyQUQgTawaSfnmtG5wH15/Chn2tKnxJyFBB2upIN9pm/XAerXKY+yU1o8KZ8oE+U25WtqcAJrWO7SpelyecwLW2t1wCyupnvGxFxH+CNZ05YBWrEmlWpxRiSfsH7H0wCvxJwPpIBmRH0nf8xGAUnW+7QtPME/E/tfAA6taG8ynE50AJlMTMkAfAkHADgC9PcHupve3lMydOXxjALNdw9Tbzy1HMorUVKvc6kmOf18sAJU73Z1AFgJ8pwHCaoFQBUkgkSI1E3HwwEHi9PTKl5hmct7Dz+zHUTsQD0Hf1LoWlXcgHuyg20Iv6yPOI54A0/TLWCHXApESRmB8o/8AVc4AIihp++N0xPXpzEbYCU/SgAhGgnLcRA/WxnbU9Qgstd2tdiJA16EwPS98BIBIMi5Fx1O2AiVilOyH5AnfyMD/ADqRrgAwp2zOQSmToRE7+vPAdHWQhBUAdRqZ1OAk0v8AR/0nAQat2oClQkwFEDS4v05ba6dMBAZW6su95NhaQP8AmnAQKgxB5JJ+GA4aqk90fIQL/Y68xywEF1YcSFD+9Q+H3+eAmJcU3SOKSrIc6QFSBqoDfAc0qH2j3/fRvroPzvyjTAFnXXnQjvJIISQeYMctB+2AKNobQ2gtxKhKo6RHyOA5UJSocwR8RGA7Ipldwb2jpMfSfvecAice4EqoddqIspKU/wDtEdN9rH5nAVjV0XszxVERKfj9n53wEfAC369Ljobn3TkjykXMCLj88AfpXG0NpK282YDKYPh53EWM/LAHWH6ZQCVNZUmxUQRAOpN4gTvfngCDa6RsyyUmNIm825735YAVXGrdqFrZcyoKUACYuEgG088BBcS+kA1TmZrMLTPi2MT54BQ7VcRpmKe6kgR05+c335WwFbu9uapDRZZrBSt5cpSpQTnAsNdzA+9QrXtBxFp9Yq2098tIWXVpEyokEGZ5ToPIYBRRx5L6ilbZQhJhZI0G5MbDn9gE2sdcreJBpu7BWBImInpbT0wDLTdnuGNmqdWpPfFtJI3Jyp6fltgF9t3h3D3VKebDzQcCUpifGZIVsRoRafngOV0v+vcQQ3QtltJgQByJgmJt0wFn9iuy4Rxpnha6h0JcUjOBmjxa2y6A8rQOeA9e0vZDhfZ1qn9jJqC82HagwTkcAACSTGxJ3vPXAAeNU7DzodLEpauREnw8/ucAMqY4jTpbpwGu4Ek6Rlva/wCfSBgBjtPS1FOlLrgW+kELOskEgX/6YHS3QYAIWlKcFI2rLlVnEGLJte28/TncDw4dU9yD3203Ik/Llb8sBspqfiFK8lvvSAqwuN42HzPK46BYFBwetWz3y3iEkjwyLiJubHmdbxHPAOnD3GWaVxhTWZ0pypXGhnUnT19JnAQ6nRfkfqcAu8UXTppzmKc2U5r79ZOsDAU7xVTIeBbjwuZrbCCOt5IFp1OAB8TrRUM91I8ImNjbcbz92vgK2bfcqghLk5e8gaaZgNNYtHxwFzUHD6ZPD6YyJLaSfOTa1/2wB6goWO7VACv+W9zIt6n1+WAYKRLNPbuLTyk/I/v1wGcWqkoYQpIyhYsNwCSNPr1OmACLo3HKRT7aZz2JAvBvPlIEeQwG+lo6kcPV4DIkzcRA/X0+uAgtJQ6wtT9nQkxNjIFtue+/rgFpXEainLrYnLnlPVIAE9d/1i2AL8N4u4pIS5IbNlHYC5HLf464BxZcpX2BcTED8xbmdNLb4CPVVjCKdVO23lW2gpKwLE30+Px1jAVFxJx1D7y3Hc6FSEpm4M3PTlfABWakZlwLkKG/I6X/AM+mAFtsrc/3hAtrb72knSLbYCV7BR7kTvBMfXAfjbwGYDMBmAzAcpJkQYm2AP09P4G1XmU7mNRMC0Qd/wBzgPqR/CQ+hfsaE3Vnb9651HP71wH6I/4eWnKcUYWYzqSqwAlJQhOvOZ+zgPsV+EDrbFIlpsAF5KQrNBMphep6p28sB6opH3KhhtLuUpShJACQIsOWAH8SzlBzRlIMAJi3Mnr+sYBUepKZOVxsLzkmSVkiL6CSPhgE3tAtQUEA2tt9/d8AqqSFNyZmI+KZOAT+JPPpUopjLAGgPpfb54AP3netKUYLlokApsR/TobA6788AIqWa5UltQFj7iAkC3kDPKfO+AGVC6kI7ty5SmFHKJMdfMX63jXAK9Y25nbIGqiFW2gfnfT4RgNL7UBHcgySAZveRzBHP8sBOSapKC2A2UkRBaSbeZHX7OAhq4StQNShwNLMiBZMgk+6LCZN7T8MBtRQqSgvVL3eIQIKUqKSZsLjS5B8vLABnFUqXyEpWLx76jEevKCD/jATc+dKYjLHh8jpJvPx54DQqnUtSQ3aVHNN7HSPn+uA2O0LzeQtkAym6hImdSNI+9JwESupFqBFS6gj/kGQEdCI+o1OAEtNNM+BpRU3mm6iTJPiuZPKOXIYCRVIpvZVEg5iUx4zfxD78gT1wAlvM2QQRkFhI23BP5/YDe8/T5QSm8X01O/0i974CAjuHUvZUkKSBF4nXX0t58r4AOtlJS93oJhDmUglMeEkaa33nTAdeG0lM4ye/CiNPfUD5WOAhcSpO6JFFPdC4CiVkqjxHMZJnloBpgNdOluqZNHUqKSo94VJUUXbObVMEAkeR0NjGA3IpGye5NQe7FozGbaXBknz13wEutqXh3LLRTkQltv3UklKEhIkxMmNdTBN8AwUQp0U4U4FFxQBJCiRYHQTAnlvM4CC/VrS4Et2SVJEQDYkDXyv9nAGmXVezTaYOwtBwGhpdK+2tmpBUZVocpIJOpEfvy0wFXdpuDL75w0ySG5m5zbzqZ1taQN4wFerPs7uR/QGCBY6c/P9t8AruqYVUEtZgS4SCVE3KjrM68v8YBy4cpaWZfg+73fhFgJn4mNfpgC6ahtf8lQAbc8CwEhPhVYwoCUmNCLjbAbFU9MwP+HzjlmcUs/MnQWvrgN5ZcWx3wPiJVYWEBRA06ayPXAAamrpsq2awmySsQsoOdM5dxuemmA879veL1C3FsttuNsgmHFEkETGpmRb57YDz12zq61fcuJeUkISn/ZJbBiAJCYHKZ2tgIXB+2dS3SroX1tKCygAraQpUJBSfERM39dT0Awa2jVSVLSQnv6llaEKESFrTAI6g3ESPrgAVL7ZRLDhYLqdcwTyvMxP3PmBSlVW1tVVVBC22HEoAbMyAlCUqm0wYJ9cAx8I4D2erEK/1B1dMoEq71bi1IUsTCMhVlBVJIOwB8sBI4Yqj4VxwJ4Yg1iEkAEJkGDGt/lpz1wHqbsl2VqGlt8crKdsVRCFtq7sBKUqSCkZAmCQDE6yJwFtB18hCYbl9Mr/AJaTdPhTH9vUDUi8nAQKzhlWElaEt5CJWC2kyIMmSLGOXqMAl1rNLTd6y2lSXnRCiFGCTaw0E7RgFNrhBZecKVOSVZruLPvAHQk26aaYCOKJ0VijClEIUYTIIMp1jUDQiPOcATDdeU5UoXliwAJjbWPvTAHMzb9c22ll2UpT/WqZj0Jvte3zBxpTxFxQbDyWmm4AbUhMqBEz1uYvfmcAZ9pq6dIZCEkOCC4W0mPIkSD9+QDqh+pvcXB/pHPy+luuAS+MvlLbpeQtU7pUpI02AjfkBEfEKhrqg94+W0rHhOUrkyrMLX313FxpGADipp0Uq3H1D2kzl8RA0JnL06z6aYBKoFO1VQltuMmczlF7K1JABG23PScBenB2y5SIbczeABKQCRFgbERPP0vgCaX3uHvtONkd2hQUtKgFSkCLyOZGusW6g7UlexWsyEoLhAvlAv5D7nXACq+mXUqyPiUIMJCRkgC+qdvy5YCXREpYcpwpCUNthQzJBM5gNT0ncHlgDlKpoUCs7rcq6J0IMenw68gCF2g4dU05zUx8MSRcj4H8uttcAmvoeep5UE98lzKICQMkJJkRBMlV/SYwHHdVU07LQAbckPjLKiACrwkiUnMBJEct7g4cGp3jTuFwq8A8NyIAnW/Qeut5wE5Sm3qZbbgAWEKEiAom8SRBmw1wFSVfDnkV1Yp4qUypBDIk2XmSef8AbIuOXLAK3/EU7ypNiSBInU2meUx1OAIOOuoaKqnLMH3UhGg5pgb/AHOAAq4zTBSgFKsSPeO3/qH0wH49cBmAzAZgMwHdvKFpK/dBk9cA30VRTOpbQkqmUD3I3AMH6YD6YfwuNCnrKDuAcveNa2mSLfActRgP0V/gRUAU/D3XZslsWBJ90HT19cB9YPwerO8XSqCiGxObNqfAoaHry2wHr+grWEspkqPhSLJ6DrgN/EFtP0iO7IzFG/h8ydx974BIed7paUrlWYwkIBUZ5kbDW8YBT7RpUkpcKVZTEQCTv6fPAJz1Wyy3lXmJ/wCVObaOd78sAs1CkVDLhTmBKlABQgkQNJmPPfALK2qhqSMsyIGaRcgfPflgNqH3GUhTw8IE2Oa2un364Aa8UVS1raQo5lE3TGsnnvrHLpoAOraQiQtJBIITA+O33rrgB9OyQV95F5y3B8rX3A8sBrWisRqE6TZf7YCI644pGVTmVUmwNoIsT+n1wE2no31MKW44ks/1DMCSSYTCd4MenpgBjnCszhUkCCZmQD8Prraw0wGGnUglIAhJKRfYWwGtaahtTfdJklRmDyiPqcB3ql1mRPgyiRJF7c9NBt9cBBfo1vIK3XDl5zNug0H1F8AKLCG5bYKli91WGZW03Fv0wEGooq4oKh3WTMmR3on3htANtfyEjASHm81NkR/uwLGwnz++mAgvGkabbQ8V95kTnyozDMBBgjkdxa2kYCIotMZHEzkcKptBITBNpm0nz5jADK+pZcKUMZpWQCVIKYzEDXYEmdPjgNa0uUlOpxUQkT4VZud7a20wA6i4iHUlxwOdxnWmchKsyTB8NtZt9OQb3hSvKK6cuIsYJQU67X57z+2AgIpXA4VKdITMyCSfrP15eYGGGwLuXEQDrbY6zcXjngDtEppfed4TlSBlgTIvNrXAA5T88BvWrhvugr7xQIRKD7xsmTsM0TgOQ+2yxkXOaDOUSBPOMBFJb9mL6cwWpah1IBIFpnrvPLTACX236thwNpQVAgwtWUkC5sdLdPK98BVvE+EvOVSgpKQZ1CgRz/zyIvgExfCHe9WpkN/y1qzBSwm6VEWm5uDv8r4CfSvuFKm1ES3lECYEzuCJuDtgJiXHCoAESSAJJAnaSTYYAiwlxJl1xreYdB8vvT4YAtTPlAIWtJpwLZVBRk+9YdZ+RwFf9qDTqU640spyHvAVDKDlvGsXnrMW0nAUBx/jx4oXKWqbZRTtkpLiFBS8unu21tud4wHnziFah919l9RCEuuIbke8hKiEankB++wJXFDTUaO8SXO9VKmilBIMETJBi1uXrgDnZN0VSDUVzuRpkhwqOqUp8RJk2Aj03N7BcLlfwqk4aHmslQVJ8MAKVJHITE7+vLAB+FVhrFOq9mcQHSQnK2cljAhUepvY21wDlwnhVIiRxFlDzSjIbKh70mCZBuASNL3k4C1exfYylrOJoqKOiQGpmRBOukBPlHywHpyoYWzTNUyW0pKUoSUiNEwLmLRF9cBJcoylmneA/wBptQciCcxMgAbiPy54ANWcRqHUuNMpIJBTDgKANdza3056YBJrqZNQ7CbVJ0kQiZMSs2AnyjzwAap4fxalUpbzbZSYhSHAsRAiIF+RvrvbAB2F1zFWX1MqU2UlO5JKiDJEaCD8epgG6i4u0lP85tKCZsoafLf16dAMJaIrUvsNIKCAZkAidbQZsd7xgCLjFa+8ioOVCWxACFTIsZVyP7c8BtVxgtrQy62e7zBK3Cn3UxE3B+7YDs6/TOJzpPhEmSmL8+nrz8sBX3aziTTdMENJBIkSNDcnz3+74Cpamr71kKW2UhCytagm+XKoaRqSRvz1wFR8e4mpziMU6yGUkghXgJuRpz1vuY3wDZ2BoHaslawgwSRKhPOBPrpr1nAXjQ0i2yDCMiCUmFD+3Qc/rgDBapX1IbcSohRAUQknbbQmI+zgJFAy1T1ADeYIBsCIgTaxj71wDBWLpggEqEqF9rm2+k9YvpgFpwDK8SohK0FKO78SiZBuBMCBY87YAS73iKctocdC5kApIAi4uD5T6YDfRcQfrWymrQskAp0Kthf0wEM0qPaySmGS3FxlJVKo8MeX+cBP4dRMtuuOP5IJPdhJCiZ6De5/PTAMLTbFNTPKIUM/u5Re4JFttdPzwCDxpx+ja75uAh0EgBV4JMEjb4ycAoN1FRWEqdHgSSST8NDynrcYALxhDcZmx4kmSSImPL7+AwCvVcRTV06oJgg6257a+fTfmCE53XeKlZmTOh+eA/JjgMwGYDMBmAzAHeFmFIPIpPwIwH03/hh4ywKuhuP91qZN9U+UfD54D9En4A1SKxrh6EXGVEjmcgtHlBI15c8B9XPwzc9jQxtpz/t0HodPsh6v4HUmop072Fjr00A8vlgDFWw+WgQSARI66/pgFCpFRTq7yM8EkA7AXkev5zgFPi3FKmpCkFrQHbTKOvIDzGAQ3K5tu70W0G2m+nxGAFVVey8c7AAQBCo0zAkk/MSNPI4AIt8rWEnc/S/0+Gg1jAZV/wCx/wCk/wDbgOvDn2A2EqAzBIBm1/z9PXAQOJBmpVDYEoJUSLTI/wA/DAKz7vcupT/zpHS52J8xr88BLqNT5H6DAAqikdcT3yNBY8pHP4+vLTAS6Lvkt5FkwdQdARy8z9nUBNwEFfvq/wCpX1OAhVT7jBZLac2ZSgR5RH1+o3wGip4hUFCQWyAQBpsbGNPh8sBFXUnuDfa3zn5fnY64AQitbCFIVGfMq5sIm1vnz0wHRK3VrBJPdkG2x1j9v8YDdgIqaUVSlqI91ShqNjy6Df44CFUsaNRZvrz0+nTlIwAJ+mhUp97VPnbTy5WE/ABBcdU2vuH5UCYgzqdN9ee9o54DdTmmQ/7KACIC46rvI1HyO4GAypdaS+GEAAwTA6A66DbkPlgNeAnI9xP/AEp+gwBGi0d8vyOA0PHKtCv7b/AzgN6Vd91Jt+d4HP44CQ2gU0qdnuTcCLA6mOQ6ydfKQiI/mVRdb/2ShaCBYSoWEdOY3wC9xuhDMvCBmvpz+Wu0+m+Arys4W+ySoEw8S4LHRZKhtvO23pgIjPDHKbMpQnvYIJkHwzP/AHDAbVUxKSIAkG4Nx1wET2M//PPy/TAS22HWWCsKK273kXgmfgbeeAqTt1xtlmhqUFQQcwGbQ2Cra6ROA8tOcSYfVUHvz75vMxeDfl8+WArztilTfdvU1khKVKykCbXPWTrraddgSFcWZrQzTqgrSFJJPMx+h+9AauG0qk062r908goWBulQOYfCdN8BZnDkMM09MwikW97ohWYg33iNepOAfG3HmEtMtUCWmyBEoIIzXJM3AnrPngLP7PdjBxlDbjyygGFQCNTpE67ga32tOA9S9iOzKez9O2ttpLvhF4E2HM6dfLANApfa1LcOoUq0TAzGdNgbAfDAaMyGlw7BbR4SDp0j0v8ApgBvE6NjiLa/YkgKKCAUiDJ8/wDBEzJ1Cv62hcplFo2fuOoPMa6HX8sBpcNWilbZWjOoSCoi5kki/kQPpoMBE9lqS2FJpwbgKtaDJ8uk/ZDSeEsumahXdHpYz9+kT1wDPwgop2lNv+JUQkm9tj8B0wHV+tqKNSkJTKX/ABp1MAeGBHUee3kAapfqX0LBayhQPiG3lB0nAdBT1Ps91GI0nS3zOv0nAJHaCjeDQW5MHY62J6aHrzwClUqpmuHOEpGYgjroSdJ0PqfqHnTjiFvV7hZJAKzEeZ+/ToMBZ/ZOnqKAoQkqBVGh0kD9Z6X8sBc1A640gJcJlZzAmJ0j6gxzgaYBu4eyhTrTqxKUkKI6EGJ5G42gc8BLdpg8/LIgTaLTf89vyGAl1XDmRTNh1yHAnxDcGSRO+n5QBgOlBQUqQ4c4chBsb7g6R+mADcSVTsuZQkCSdef+eX54DUyy+y2T3IuJHhHKfTn6fEIyEOVAczoyqSooEcoBmN9SMBvoOFVSq6nUSQ0FkrG0ZFWI3vy+eAOVLcr7iJAmRv0/X5m2AVePcHWpgkjwJFgdhr6Xnl8pwFXuVTba3WE2U2CVRMxMRO1z9ZnALFfUS5BMAkA66G2x23NsAJq2eHUx7rPAOotvvtMdPpgIJ4Xw1ZzZhe9lCPpgPyBYDMBmAzAZgMwBvhAzupSSYJI10kxPpgPpt/CvR0HDqihS6UuHvG7rhZnMP7gdL/HAfow/h2TRVaKFCIaUcmXIMlsidCkDWCJ88B9UuwFLWtLpaZpsOtu27xYCiAEFXvKuJyxtrEzgPVfZ1KltIpqpPdCAM6AEmwiykwR6RgGOtf8AZEdw3K22QUJUSSSNiSbkzzJmOeARuJPuVEpGZBBJMHLNvMfn54BEr2nAtULWCeRIFvInUTI3+OASq+mJcykW5ag+cz+mmAX61gtvoy+FHdpJAlIKsypsOkcptyOAxlxCCMyUkwYKkpOx9fXUYCE4VPPFKZI5AmPv8tMAELrrdXUNhJhDi0iAdjttHrGAk8NfJfqQ4mQG0RmEmcxnW0m35WGA2VBYUoy02ozIltBv0tsbz5XwC5XU7zrveIKwkTYKIEWta0efoMBHKlAZQSANQCYJG8C04DfSE98kTaFW2907aYDbU2zxbxDS2Ag4DskpBlSQrlIBg9J088B3UpKwU92gkiACgEToNSd8AuV1GrvMtQoNJP8AZ4ZEXsmBadxPQbgPdpKBtYDaswyg5jJMnW5M/wCcBqWyhSClhas5IIEmCAZIiSLifjgIRerKaYbCwOYBtrEnbnbAEeGuFtK3HAMzsqIIsMxJIHS5HlfpgA/EKdx2pStClgFRJAUoWMWMQCNbYAbWpUymTYpFtZJmdfv5YCMiqStoqWwhSo98tpJF+ZBNvQ+eA15PaacrQhKXc6k50pSlUJMDxJAVAGkcoG2AhhgtWcEuA2Wq6wIiAo+KL88B2wBelZLaJWJzplMiYzAEa3Fo0iNsBvYaU33yiTlWU5fQKNhsNPlysBWgQhWYqQhcJURmSlWnmDgO76ikHKwhJ/5UJSfkNJicBEFG5VpLilFIJIyEmBlt7swPgMBHqeH+ztBanChOdIlCiCCSYNiMBLFHSOMDvFFwAXC/GD08UiPvfAKXFOBuuHOgKyC6QJACAfD8BsLW0jAK3EqZ1LaEoSSWwqSBppF/IE/c4ADTuOoKkKbJ1FxMa8/zHl0Do+4sAw0B5JA09OcfOMAA4vxd+h4ZVKgBIQsjaJudRA9PUYDyPxjtDWcSfq22wHjnUrKshSYTIPhVOn+MBSnGariSKhYRTtNgkzkQlPQe6AD1nrGATq/21laUVTji0OQohTilZQu8AEmAJAA2000CUxwajYZ/1GmyuqSAXUqSFHMRIsqR++xwEuj4nUVziEttFsNqEBICQYMXCYB6yDaMBbnDHH326VowhRKRIOU66yLk+uvXAXBwbsxV8Xq6OnS66pbBQpwBazmCoUARMEQoa6W21D1ZSdlXOFcIZfQiFIDbasoi6kE5oA1GWCcA8cIS5U8MKO9WhYkSFqB0sJBkeRN952CQkqQMoUqwgkKN453vPXADOIVJaCWgnMXQSLA6GN/ObQTzwAtiqdabW1CkKdSUIUk5SCZgyCCInn5YBZ4qpTZKlqUVj+oklQPUkztz0icAHpq1x1amyVKAkBRJM6kQSZt9Y2FwNcOpXHKp4h5RincUG1OHLIUi4STAN7am8DbARWU17lWttTCFIBIClISdTvIOlr4AvQcJS+lb63lApJOUqMWOwJ9MBjlQlRWhSAe5ORJKQZAvYnYb/UTGAC1tWGmnXEAnIkkAQJg8vpa5vgBfBeLqfU+HUnKBYKgga2APrGAUO1DlW8pxQJFNm8CgSAUjWwIGoN9D8sBXfFuJ0KeGmnbWDUZ/EDfwhKgTN/6iOdumApxlk+3uOL8SSowFX3m0jrgLf7N8TqDRoJpWlHNAUWkKVsAZiRb6eWAs6mW5WIYccbSgpRk8KUpm5OaABJvE7YBwomShCVEkgAAi2nOBPrgJNcytTzHckoJInISkHSRCY5726b4DbWLDcNOEqUgAKzXM2Opudd9t+YdEvISyMsA6EgAH1jWSdb/TAB6pxpZOZKVdSlJvHMz6SfgLkCHD1NmnUhbmZShAlRJv5jly568gGKo2GHyt15SZOYALVlgmNAeYi2gFtsBIQWfaWnqapcUptUpQHFZFEpIMpmFanUHTpgCftL5MlpBPPImfjE4ANxqoK6ZSVHKqDmAkXjSBbr6jAUlWcOefqVuNDKW1KW5tKdIMRNzIBn54BaVwmuNcapUlpMkoN0Wk+7cTY6DzOADV1amqCgqnbSRN+7QD5yBry/LTAAjnmyiBsJI+mA/IzgMwGYDMBmA2IQF5pMZUyOpnAH+BshT6cysoCheJB8QmfT4dcB9NP4b2mHaygWgZ4cb8I3uNYn4XwH6Lv4cX2RS0KPYktuDJlcDhJju0f05ANZ3wH1f/AA6cqC2wEOnOUgoMXSYBO95EjbAetOziW3KVIqUDPlEuTeSORnW30wBTijTTLOZCO8EGJsSIG5n8/wBQRKlQWlZLSUa3F5vpcD6n4YBQ4gkZ1iBqn7/fAK9XSJWsqzRqYyg9Tv15fWwLPEKdK3QJj+WBpNpVppGADL4dBK++PKMgi/hGitpvrOmA6+yClHfZy4YmCkJE68z98sANLjZdcdLIJcUVEZrCTMe7f4fDAaghClKKE5CQAYvP00P3zANXlxhSQBnzKAN41MDn8xcD0wBFplxdOR3cyNZkjyGX712wC+9SuNFRIJEkzHwjnb7iMBsp0IQO+DkrFgjLZU2N5tAM6XjbAcujvJ2kzz/TAQo/nJanUkZvht++Ah1Syh8MDn70wbkjT054DU8pTCQsLMwFA3GXrqZjABH3lVK871Qpd5jKB882A1hLK3AkNgpgeImT8I/Mz64DXUN5ZQz/AClxIcAlQi5GW0hQtObAaKZDrqghx5SpIElPltP589MBvdCwooQAAglMzGbLaY2mNJ+d8BylRAOZAkAwZmbXkR0GABcRQKgg+7AJgCZjYm2sa9cBop0tlHdlsBMa2OvQgctZEmLYDa0aSldLRcvAUUQB71xed9QTrgBtYO+qJbTa5gXGka/L0wHLVA65zEiRb5a/ppgDrtOS00FeDu0ISTEkwgCTYaxO97YDc02iobUhKgktwNvFmFt9fLAdadVVSvtpTTJdbK0haispASVAKMZToJMEiee+ALv1TanO79mTeL5uYkWy6/p1OA0PNwqUK7tJE5QLSQCTMjUnAbf9ORUsEqeKxmB7spEWuVTP9ME6fPAbAxTZO6aQFuaZZjpqAddfTATHWG+5CFNAEpAJtYxFhG3z2wCJX0LdKpxJHfKqZUgKASEZDBAuqTKhOhEcsAj1LCWHf5jCU5jYayTpEgdI9OYwAapq6ZIdzsgd3JN/7Rva1/P4HAee/wAQe1SnmeI0jIFO2hsBBCySSpMnwwkA3574Dxu1xWson6uoU8pZKloCQNc5N5zW0A09DGAr3jHaLjSqhZcYWhrN/uZlGxNjBTH/AN2s4DpwyoPFlRU1SlQYgtiBuBdfK2gwFicH4C0aSryVS1IK2syS2IkpVH9ZiNrfTAT6XhtJTNPFtQDwQooGUDMuDF8xgkx64AnwXh3F+IoFY2+acU7oSG0pKwoBQvJKYmeR21GA9f8A4U0tTw+raq6kmrcqUNAoWMmQJCUyFeOTABuBc764D2oKRl/gCnBlW4tbf8iB4QUruFanLAHuiZm24ILJqaJbjIaISSbybTbSOnPXATH01DSQsNhUgG6o112P78xgAqnw88hVQ2EFAIQkKzZgTJJkCL232wHSqcAcbUlhOVKgSc2wIM+7bntt6gpccSqoByjJI2v6Gw572ubYBdpH2GJp1CX0SCSMslRJHOYBEfTkEtPt7NQl/OadhRy94CVZiYISQcsAwSbnTANqK9tLIIgLi65uT5c99ScBAbQplct1q1IUZKcgAudJzkmx9MBsrE06mS6lwpUkQpIAOZW5JkGY15354BaZWy8+lLq4Rm8ST/VPOdJ1gD6A4CNWs0lCl1xlwErBtATBI5yZ15W88BXfEuNBTTlMtYUlGYAed4m8XM6c53wFK8VW2alxSSW5zQReb6RItad525gBlM2t1RyIzawo6n5H0vG/XAPXZd6tKE062UoTm98LJIvuMo5bnyvMhenCGJZTnWSpIAEpAtANr+em8YB3Yp0hgyqAUCVBIJAkX1+NxOA71S6enS2+FlxTVw2UhOaIOsq+MGOtsArV1cuuqu8DXdB4gwFZ8sQmLgTdMzAvbAaXX3GlinDeYJTmKsxEiwuADzG/lOAEV9V3CSpUgm45mfz2Fuu+Ag0NS+rK53hAv4dtzr6cvKMARqao1rfjHdqQAjMDMj3uQj3uvnfAb+G04QC4l050glJIkgzzKpIM2P74CS9xEU/+9UqAm8JB/wD1sAGdrhWqcBJS0SQh03Kx/cU2A3sFGIwC6tltxyoZZqSla0ZSsNgkDNYxmG8DXflgA1VwviNMwpptxT4UcxWUZfDefCFKixgydOs4BSr+GtrlKEd2D/UkTAkaaT9zgAp7PMm5rFAnWGkkfNwYD8emAzAZgMwGYDsgwtP/AFAfE4Bxo2FoS0ppC1FSkTlBOpA2v89J1jAfSX+GpoUVZQpWfGXGyEKsomRYA+m1/gMB+ij+HcurboFONLbJSjKFIUklORMESLi5AI5c5wH1k/DdzuvZlRJSnTckpiLeeA9acCT31MjvP5QKUlJXCJttmAmZPOMAYrg2W0MhaVlAymFAm28ffocArcVp0t0zZQJKlqFuUTcbft8Qr3iCFZ1nKYsdNhqcAt1LraScziBY6qG4HXAK1W42p2UrQRkAsoayeuAiK8Yyo8aiQQlPiJggmAJNgCcBEq1J7vu8yc+UjLImYiInAL+Rf9iv/af0wHdtC86TkVAN/CbedsB3rKdtaQpRBUm8SDJF4HWRob/DAcM1pDRCm1BUW8J6xFj9CfkcACr6wkKQtBTqRIgQY56evywEFltHdl3vUyIGXMLyYsJnfe/lgNsECSDHOLfHADA8yawQ62ciiFQtJykG4N7EcsBEqvHW50eJAKSVJukDMrUiwwGurIcbCEkKVlggGSJG4F/8HALxolJ1MecD64CdRtst2W4iZkEqSBrpPPl54DfVUynEksNqdsSC2Cu0X92drn44AVRIWX0thKisKumDm229MBNe4U+XHFqeS2FLUrKogFMmYM3ETEbYCG4x7KDnqG3M4IACk2I6A9eX54AS6kqUmEkjQwJ1OAjVBSxJJAA0BI+Hw08sAMboxW1KqhDyCcqUlAUDlCbXEyBBtOvwwHZToZfyphwpzCEmTPUX+m3LAF6asVb+Wr0Sbk8vKfLrfAS0vPVByqZcQmcoKkKAKQSAQSBaIIM6b4DW9QOp7tdO8kZpzgEHSIBg73j1OAn0rdYAJlaU3UQmQEj3pOmgMnkNNYDQ6+yKkAuoBkCMwmQPPASax5pLQIcRIiYUJsP31wGiir3kylCC4ClQypBVYjW0yBuZEb88AX4YyhqoNQ6sSoyW1ESPMG48iBtruDA+htSFOhSS2ZJVIyi/PQEaC4MxscAtVvDhVLaqkAuIZC7pGYHMQZlM/wBvl6m4I/GmGXlh5xIbTTfzlAwnMG/ErXoPsYCje1PaKkZbrV07WdKEqKlIOaBAJJyjr5bWwHhvtv2sbrK11VM8kpdcLakpWDBQShQNzeUwRE/MYCpe0DzzDCHKRbYdU4haipQyhIkqkyL6fDmMArcTrOI8Qoglr2ZRSPEtMKA5mQq33sZwBHhj9GWUITSOMvBCErWpBSlSwAlSpKRIKgSDJB5kage4fxCooHFMJlxFUoKGS4SU2AJE3ObQ6gdMAeeS4txCUqyPHxKbJhQF7xYgYC+Pw77OVNRwF9agS4pwKCcpkiUmQNSLel8B6i7DcNapmqUPqSlYESohMkGwubxEGJMgbjAXGrjr1ApDKQpbRtABICTHiMCLaevxA2yqj4i2FpW13pElGdJWLbiZmTHTbAL9e3U5SEupISVCxmwJABM/fqcAsNsOLdzuOpJQSPeHOTqYmdvPTASat8oQUBJUkjLmAkC0SSLRzuMAHdbbUAXlJSFaZiEyDyJIwArivDqRhhupbRLywSVJiJkgGdzYQZv88APDVS/Ro705WQ6iCQRBAXF53E6a35YAo1Ql1oJaV3hAgBJCjcaGJ89LaRrgJ3D+HFxtwLUAsBUpV71uhg88ALNOFPOsqcAhREFQF41vp9iNZBc4rQqpXA42o5QZUoSUpHMq09ZF76YARVBDrEd+iCP7huI0nAKtaxwunp1OOvNF0hRV/MRM6REnaPjM4CoOImnr6pxppGRDcuh1QhKoOXKFQASZJABm3wDXw8tU7hTKFbC4N9RptgGPgPCuJ8OV7VUO94wVZisDw5SZgmSNDFunLAXJwTiaKsI7uMqFhswbFUA7aaiR66RgLgoWkJow48IRkBOYZcw5AkXPL6WwEQ+yPvZO5UpBOsSk35hMGx58tRgFmtZpkcUUhpSEpbcjKFAlIgGDBtrJBA564AVxlw0tQh1tClpcAQSgEpFs18thcRr8LYADWpZrESt5tBIMJUpIOlhBIJM7X9TgINJ/JQlLv8tV7L8J32PORgO7q1JBCQTJBAE3EASANRaJHl5hJaqFpp1tpJDyhCG/6yZBhKZkiJmJ/PAdGqunBCa1pS1CxSQZEawIJ8xB1wEivZZVToeYSWWXEymbZU8iSBBEb3Ii2ADewM0aG63v21B5fdkhaSAAM1yDrby/ICSuJ0YayhbLispEJUFEGI0n4A6G2mAUX2aZVMvxtl4AkICk552GWZ9I1tfAVfUPvpecASqAojRX6YD8euAzAZgMwGYCbRMoeL2Y3Q2FI197MBoNcA19n3ltuFNTIQm6QZgREH5T6GTgPoh/DKuiramiqH6p3vUuNkZgZtE/0+W8n4YD9Cn8PVfVOr4cmnW46y3kbKlA6hAkCQCbEYD7BfhgkuopkrkLOSBrexPPr9OmA9mUVMfY6Xw2CU9dhtoOhj4YCa/QFOZwg3kxePjgFripPdBMQAT/ANuAr/iN1ODy+mAQ+IU0JNuc66nS9rHn05YBYVTAEyDM84+X+fPAd2UBhxLgBGWd+YI2vvgBPEGsii/sefI7nfT71wEFKgtKVjRQCvOb4CQz/X/04CDUmJPKT8M2AE+1f86fhgIVYg1Ce8BBtG0W+ms/dwiJYKGSomwUkRbdaZ/L70Cav/y48v1wAFilp0uOuqgFSyoz1M/PAcpW0r2lLZBKUiY65vhyPlgBiP8AdPl+QwHSp3+/7cBxSUzT7RmO8BV5kf0/ngIa+IVFFVBhAOUhQmDYEH4CPifjgJpU0y2KpsgPGD1k6k8/ueoQEqrn1qccCsjhKwYtCjIj0MfZwEn2JtSZcgEAETMdetuk4AfUezNBaUkZilQGt1QQkD1wAB2nW4CHtCJuba/f64DdTUiGmXVU13YMxfnPpO/6nABW2y2xUVDsB4OpTfWCqDYc585+YSaeqEDTz56W11FvhrgGRh8PBIBkhKQNeQG/3vOAKopD3a1aCAdtL8h89iMBlM8G0uIVEFKgZ0gggzbcTf44CIeGU7ii+AIFz8/rr+gwEJ2nRUVJZbAKQlM36RuZ1/bAb6Jn2WtDREfy3I/9sczv97kD9FRl92cp8tJPwnyvf1wDC8zTNsmilOZYBI3mx+vwtvfADG2Vd6ihpxIuFxoIICZGvPTT6gh9uaRjhTLqHyEl9pab295JSdfjaPTAeHPxA7X8O7ONVzOVLpfQtMCVTmBFgNbD99MB4c4sn/VKo1rA9naefcUlo+GCFqlUEn3lSqZ06YANx0HhrLb75LyF5WCgGQFOgwYG4jrr5YAHTsLqUGmYV3He3g21AER0H3pAG63hVRw1dNlc71GVsrCbgeETccz5nAPfD26KrZpFJbCHm3EBWxUSDciTf8vjgLh4J2X4ZX1NcapSUunh7ndf3BeRUFPWbxf5HAeg+wfAeHUtElg1DgMZd9xpGW5vM4CxHmGuFppe6WVNhZKVEG+ZRUZnkZFvKcAfe4iHENrnVISPWJ36WEmSdMBKpOJigPekxvfpB+B629ZwDRUutv02ZkypSASBBuoZidAd/rgEtC3WXHu8hOdcpncCb/SeeA298Xf5YUk5/DAsTPXbABeLO5ainY5qSI5GR6+pwEx5Azd0/ZtCU5J0ukH6k6W+mA4bKESju+9YgwACQFyMp56TgJnD6Jx9ZLSu5n0I+I1GmAaGqVhl1ZUQTkMm0nwmbfe2AravdoP9TeDr6kELsExfqbGT964CNVDhjy0tCocVnhOVRgHeD4ZjABOK8Ppm2FFgpNjpfyt922wFVceZbNOUCO9AIUORkxrpaOXnyCvKWmcaeeW82VtlBCbb5gRpBvBPSdZwG+nDXemaeBP9quZ+OANUddVrT/pboUBNgZEg2GvIR/jANfDU1VF3aWEkoDqS5AmFwOUXyx03wFwucbcd4bT0YVleebQ2kzEKidDYael9cAMS9X04u+eUSI5T0PnM7a4CSzTOqKq1zxLdlalSDJFgSfIfvfABOIcUW2vu0IQ4rMZSo2AjUSQNes+WuAFF6oek+ztc9BO5P9Uc/XfADG26quWFgEwRoLwNjt+R+eAM0tM4p1CHBcWHOPiOojynAE6rhi6dHtaQczQCxpvA05mZ1v0wAQ8Mqn1GoCVETMiZiQbf5/PAHW+His4eWVvBKkJKVJJuIFxGunWfPAQn+EIpuGtJJ74d+oFIvAyk5raTp+tsAOpEcNQHA4yAuFATOpSQPn6eZg4Ba4fw5xdW53wMXv6nXodYt054AZU8FpC+6fDdZPx9cB+LXAZgMwGYDMAX4O0l117MYytZhcgTmAvGtp1n88AyUzDzzgTIyhQiIBgEakAEjnO3M4D6Hfw1sIZqaInu3f5jchCEp3Eg5RfeJGA/RJ/DdUJDVAlLIZTmRIypJP8ALR4rzrpblgPr3+GSm5plgQoRBBMTlNokC3lqOeA9ocDcQ/Qtd5coSAmLaD/lgEjabcwMAYeaqnW5Ck5CmU+ETlIO8STNrn0GAUeK8NeLYM3KjNtQBb4/ntGArHilLVocJzAAquMoJgHytYH84wChxRRStSU2Bvz26+WAXVgA+Yn1k4DS6CUKA1t9RgAvFFA0pbHvREDWf1nTp5YAW02EUzFiFFCZnnF/ngO1M6kOLS4RBSANvPSPLAQOKLKY7qwVYnXXXWed7emAXwA26A8ZTeYtPkREfLAEHHaMAIbQoIKQSAoqOY+9ckkaC07TvgI7imVtFltKgVKSRJJ0UDqZ5fXngNjaEFIQ6JHQkR0kEfE4BUrWVt1LyUPJS0XFwk3ISDYSRJtFze8jAd00jNMyt5peZx5EOeIqEIEixNveMxgIlOkLK1G5CTG14t+l8BJfaplUzZSCXzHeEKPr4ZiLbDl1wENYbpnkqppT/LRmklQz3zWUTvHwjTAQ3mUVDoecIDgBAXMJEi8gWvtbUzgM9nTp36Y5Zj+mALoqgppthISShAQDkTBygCZi8xN7YDs3QPVGYKUIA0SI1nkLffIDAAOKcKbp3ELAVmSoEHOspkEEWkjUaRfQ2wAquDimSoxmg3CQBPKAAP2vzwAXh1TVMrXkV7xIIUhKgRP/ADAxudpwHSrbdqFFswAsyQAACQZGnPbAbqbhht+p669bjyvfXAH2WEMhOUEKCQD4iRIAkwSRgJxrahCQgEFB94BCLRYXIka7a4Ds2qlWCFoV45SSFKAvrvbpP6YCWhNOhstpz5DsVKJ+Mz+2A1ZKGnTmp0KFWZzLUtSgRMp8CiU6dLjAc0dK47UioqJUcqgIASBmGkCBHlgCYqHaNWZghJHNKVcv7gfjr1wBZimFctNQcxfKAZzECSAfdBy66WtYDAb6Rtrg71RXVpEkhSSTYBIM2EJ1In4yNw82/jP2z4dxNNT3Va2DTtOqDaISVFCSQkEXkkRzmOWA+cf4h8QbrCXlNLWEmQSpSt9wSQTOx64Dz1xbjigf5dGs92fCtBKEW5JSQmU7mLm5k3wC+viVZxcttPNlSUqS4GyhIAyaExy/XlcDieHvOd2+0ysPpiFJKgB5oHh+RBsL64B14XwircKPbCpchMBQ0zAGNOsW0j4hYHCuyjL1XTlSSghQKci1AHqQCAYsPPScB6L4J2AALXE5UXGkJUsd4vKpCRJBRZJm82NyNsBdXBaHh9HS51MpS9EySReNhISL7dZjmGni9SmobSFFORucgSAmNYnLE6/emAGs1LrraWkq92FJkCYFr7mx3P5jASXXKx5HdrcSU9EpB+Iv+eAIUHaV9ohpfup8B8KTIFov0Hn0wE+p4i3WrbUmEEAhVhckyNvszrgJlI2ELbfWQUIUlaoJBgX6ev0GAiV1KxW1aHWkqzoUClWZUSFTcaajQgg21vgJVU0XUIRVCVAAEp8BtoPDFgmP3wBSi9hpqeFNyDA8Syecm5J/bpgNTlZQNLltKkHUw4oc72V/nAanq1RbWsrhZBAMag6WG/P/ABgE1jhqH6l999GYqcnMSrcaDTlp/nAdK+hYDqVIahCfegnYX8UyPMXwCu/VAd+2QrKgHKDJOh+NhgK9qgxUPOKfQoyTEKUBIEWCSOV/zBwGj2VCciUUynW1qCMokm95za89/pgH/hH4fscQaS+hhTKlAEBS1HXlJI9BPrgJvEfw4NK97agw+BZUkptOqfd3vaSOowC05TV/DHw266gUyyHHElpElQ8EhRSVJGURAIEjzJA7T1nDn6qjWsk9ysGO8UmYSRsob/vrgJvEK2jTKgFZAT/WrQ9Z5b+V8BBPaQIYSw0pIbSMqQQFGDJuoyo3JuSbHAKfEKlL5zjvM5UbpUpN7/2kSDHxvgJPCqWsqjCXF5dIzKsDbWb+pvGsXwFgcF4G+ycneoymLFKSTa9yJB6ifrAHanhtHQvtFxlTy1N58yFqSAMxBBAIEyJ0PXbATVK4dU06qddMsBYyzncEQQRJBHK/+MACqHFU6ixThKW5gJKUqtGsqBPz89MAsGnqkVNStKlBDyypQElJmAYG28ZYwG555VExCiSHJT4znvrPiJgiNRppcYAGxRv1r4UjQqBgJEQDfQee+An8RoapipPsxSlJJzShKtTzIMWm/UYDT/4epXf5jiVFarqIdWkE72CgB6AYD8OmAzAZgMwG5Pd5RIVMX8M/ODgJLBcBUKbwqUAFFXhESDyE3+GAY+Frq0LAdUmCUyQomxI2gfCdfQ4D6Efw31lLw+voWszzq1OtwQiUzIEZptz0iTbAfoo/h5U8+OGOpCEpKWwAlV4yjURAN+tjtgPr9+F1HVOt060FAACScy4PuxYQbeUHAew+Bd43RJSr3oF0326fPrgHanecXTtNJIzJbCTmMCeXzkT10wATjK3W2xny3UqMqp/p8vvytgKr4t3ylLMJ8MlV9BBMaXtpb6YCs+IvIecKkSQQdumnzwActrVcCLRex3wHKWVT4gMsEG86gx88AuVlDUqeUrwlsE6r5m3hj116YCHAcJZTCVMqKFZ/CkkW8JvIO1h5RgA7zL630oaAzJUColUJiIsYuZFxbAaq5l1tslWXMEkgZpuJO48sAnNvOvPAPRE85keUet8AzIZYISBMnmB+uAkGnbZQX1e6mxgSfEcoEeZGAjqBd/2d7ifDaPvl5YBW4ow1mUCpYcCiFQmQFCyoM3Fhe0i8XwEenbytrSFlRWnKM1oN7m51PxjfAdWyKVYS9/WQkZbjxWvpAuJ6YDhLLzNQ4pxxosmcgS5mVfSRAg+R+AwEcNuKKycp8aoIP9M2nrzwEWuaUKdRUSBmRdF1e8IsCCb9cBBY4auo9x0iRPjUU/ngGFtlDDaEJMuNpSkkaFSRCiFTcEix9cBwaqubcbS1khZIVKo5RtcX9MBsq8ziAX/e6Gb2jlvr1vgF+tcZS0UGc0RZM35a6aanztgANHkCjIsVGDA57j754DtxBKm2i+2AQFAWsqVGLD9/3DRTVj2/hjZRiZ3A9efKcAcQ+hWVN8xCdrSQN/XXAHqKnZCHFVOigkt5RmNgrNMxGo8/TAaXkUwVDWbMSAmUAAEmBN7CbHl88Br9nquY/wDcP0wGnJ7O8HKiSFwBl8ckWuLeWvzGANslffI0SypKiJN5AESIsbxbAcvU7izCQD6+X6HAHKXvGGQpFilA1kRAj1jX9YOApv8AEztoeGMtNVL5Q26h8KKbqMFAkCRYZjedwN8B4b7erYqEu8SZrVHvQtTSVKgFZmEqGY5UkkTY2Ohi4edO1/EX6ThhXUoS6VoMdye9PloOsR9cB5xe7R8TU+aZNEn2YKKkqWIchRlUpKTFza8EQdMAw0fEadtkuopXTVBN0hmQEH3jM3vG2mAd+y3EXa1RWpgJbSfEHRlIjmCDGnkcBYLqu+7t6kSMiSlJHuqlMAwIuJmCbYC3+yfBXa00rjoCVqy93J2gTmta4AkC/wAsB6NoWhwtllqoUcq8qSEeOeY1Gv5RgNHEK9IswHAkTYpi07XOvU64AWt9TtOkAkr8Ug2PvHznyNt8BC796lSFKSsFSggKIt4p3BGw1E26RgNlRXvUrQeeWkIIkQskx5SPrgAz/GXWRnAQQRIymTe45eu04DRR9pXqiqQygqbUTHiOVO25nAWpQ1bqG201LrUOAAhDgUohUbWny88ATZebQ6FNkFMi51tqY32+mAmVajUIzNkSQIzW0MTAm1sBBbQ9BQ5JTBPhJVBB18h5kX9MBq9icqVQ0L/81r69deXw6BJq6N9CkDvacABII765iAZGXpcE7RgJjbbKWC2CguqAV4SCmQIubeeAGOMoaQv2gKMgghAzX+UffoCbV0dO0HnFtPQsHLDegEm4JA+W3rgEs8PYq3EtsoUlwL8QWnJvPM/0kGY3OAs/s/2ZaLbSC0yt0kTnIygG8g5TJFuVgYwFv8P4LTNBDC8jbpSIyEZLcjaInkOmA6u8GU+FF1ScgkWOwty/L0wFY9qOz1E5xKkaCXFNKpz3hQ3Pi71fUXAE/PlgFys7HUjaM3Ds/f5fAHEhtJVY3Im0E6jlbkCtxahWzTlhaVd/BHhEoB0Hitbnad8Ar0/DX0oSXo6gqki52IGvX64Am2xRos6laifCkIRmhQ59IBv8hqAYeGuN0mUpSrISIhN4Pr+fryB7o2c4C21KFrTaddL7dMAYSlPdkOwtQNgoiYgGBraZM7+eAF1SloStSWFhIF1pTIAnUG46R+eAF0tI9VqW8ICEmTnOU89N9Nj54DXU1fDGAUrUe8SSFZUA+Idcwkc9BvgFTiHEOH1BbZSpebvCU5kACYNic3SxgnS2AJ8IaUheRvIo5SbG0Rpb952wG5Ty6hJsCud+fn5nlpy2CL7PxD+nu8u380i3llwH4W8BmAzAZgJ7TzKW0BQBUBB2vgJbDja1QgAEQT5TgDlNrbXKnAe9v4YQhT1GX4U73jcE6kyLgnTr5+Uh+iL+G15xtmjSozLqSmbwC2i0jlBtoZjAfZb8J6oilavsmb6+EaDXzG14wHsPs0C/TonQi5+/8aaYBwTQvISpSZykWvoPlp964BT4kXcyw4SQJiTvgEXiYzF1I1UI+II/PAVs/wAPVRgqckgTIMbacvpp8gErcQ6oluyR4SOo1+uA64AbVf1/9QwCnxYqBT7PZZPjIGptNhr++A1uOJbpqY//ABVKIWdyAkEcibze/mNgFV75VkTIOYgEcyogHyF9/wAhgBFTRBl2wy36fl5QI1G4wE5gyUHqPpgJ1V/5Fz/qR/8A9E4CHS/0f9JwEPjFEA2HYutOa2t7+l5vgFHvi0ptO5UR9P11H74CY+yH0JVoSNflPL7tgNDdPTsj+c6SAYuZ0m33+khtUplRlgy3Av8A82/LAdFZI/mXTvprtr1wA5+Qf5Fr7beURb9b3wE5rN3Teb3sic3nGAxX+6z/ANR//VwEirE5BzUkfFUYALxGmEERfTUa/DSdvywC2lGRzL6/MfflgJ6sns57wApzb85t64AY5SF67IidOQ6jofTocBLZSUOISdUhCT5pyg/MYB4o2u8YH/KE/Ei30/LfAR3aYBYI/uBHx1/bT6YDvgI9YwFtsKI/+IR8+nLXp1jAE6mmV7O1ksbbzaRPW9sBKolIZEPATN5gzpafTACO1naJnhNNKYAUibdUzrp1/PAeJ/xt40vjHBVV7TqkewJdSqDY97Ch8O68ovfAePP/ABAnifDvZFvqUtSi2jxf1KASJPQ+R+eAr3tcriNOyyyhJem0EEjU+p8v0wCceE1jyRUO0wQtQEgJIMAQnXmPmeuA1op62nUoMU4UooUkgpJOXQmOQgc98A58GYdp+HreqW+6KpNhF41gW9NvPAW52H4Iqtq2mHPE24EuX/tUkKBudY/XyD0vwvhjVItCGkAey5UmANSJB0/5b8voDO9UhxbGYyG1JJBvZNrbRyOvXATmzTP2KQb2M2nz64DXU0/D2ApQVLoF0WsdhEchPz2wCxX8QW8g0/dgNpUFhURJQCB6X2m8+eAQuMKq6wBllagm4ET5X+/jgAzNS8IS8ScvhubWtpt0P5aBOFbRMONuKUELTpe9zJPW+4MxgDI46CkVDVQYYhzWQY21+9MAf4X2mW+R4je2voSOh+PKdgs3hlYahlon+oHXU+Ij5ch52vgGVKENN96vQgJM7k39Jj8/IJFBU03e3SLm2gj/ADufjgNfEVMlY/4JY6gEiZN9N9fXARE0ynih1ppTKUJyqB1VvInkLSDgBnFa5FKCkpBWBA3JjYjf94wAZdeuoYMsjT+3kL2/e4nAAWKPPVKfCcpWsHLERAA9NJ63vGAsfgjS1uoQnUDNY6AEC/xG+4wDE87Us16AlRGx12IsLz+sGOoHhUnuVc8vppy05QOceQBbcJeqP9sOEEiSJgXtM9dJ+ZOAiVNDUocQ+tuGESpdiISQRO41i/OfLAB1cNpa966ASo2nb1tf78wEcU7HEKdcbTCFGREaQBtI1mTbfAKjHAfZ3ahbwlCGiU5o94LT09LfHARqZ+nU+pqEwmYkXEcp0/L1wBxnj7NO0rSwP5dNAZv8cBopu13Ds6w+5DpX4EkjxJixEbzItO3UYA+e07K6ZaQ0ktKR4lAXA1BJ5zr8MAhcS7WN09PU9wcoAVoTMieXKI54Cmx2lq62rd/mKyrcJFybTG2tuWAJvuVQNG5mIJeMm5sEE/Tfy9Qb+Fdo00tSG3DJKco6EiOsGfLngGCnqTOttDf4D705cwJiotcmfM/ocB+FXAZgMwGYDMBuaJGcgkGBcGNxgGThBJWmSTIvJn64D3R/D804jiVBlUpI75uwJiyhoAR6azgP0a/w1USn6XhwKlZsyNVGSO7RB1n8hawk4D7Gfhg23S0bTbjh8Xd6m+qSADqJEjXTAe2uz/sYpKSFqEpRIBImwtbkdZn0wDe+vw+Baij+nxHSRH3rgF+pcDYUSgLKoFwFEaXuDgEDizKXnVkkIi9oTPLSNN8BX3FW1PuQCSCYIm0DeDr0t9bAAVTezVQUsDKWwSCNTKrkRE6A2J89MAIr/wCbUoLcpSJskkC4OoEAz16cicBGqmVBmQTO/Meemtus/AAtPNKRlUoTznX56733nAR+LOJVTUoSAClaySAAfdG4/XWcAvnxa35E3g7EeWA0FpSrqUSeZUT9RgJDCcqkj/mnAFg2HWchsCrXaxBwEymoGrXH67j6CwGAD8Tco0F1ta7oUpBBzQItABHn84wCW8qmW4O5yqIVe2gJtHrPL9QmtAFtUgHwHUcgI+GAFEA6gHzE4DQQEupCRlFrCw0OwtgJ3dhbBECZJ+HX98AuOsr74+JQAOkmPTmZ+d9MAw0o8IBAs2kXHQTrgCikIzM+FO/9I5J6YCFxARGUAEKRHnIjABqk1ZF0pOtyAed5jz2nnywA5upKXfZ3WUZiAZyI0PIwNMBofoSXe9SbTGSTlvocuki5sP2DczlZ2Eb6XM8zHy+GAi0jJW68rYuLUCZMSokc4tYbfDAMnC+/bL+SVA5BCjIHvWgyL9BH5gW/nOEJUhICvCTABANiQcs2HXAEksop2SrKlZA1KQT6yNRv0+QB3wqobz5QkZlAACB4TEiIieY3M9cBtpQtpAUqSn3RmJIBUCN9hz+yExVK0El11YSDJuYEeU/e+uAoD8Wu11A26ikpClawgNKsD4kpCTYjmDynbAeHPxJeqDw+pZcfWEV2ZQSHFBICJBGUGAP5msYDy+00jhAzJdK87mpUpUEkaSbGb8/PTAdKZl9VU5UvOOONuGUh1algSBpnJA30/wAAbqKaoPDgsEBGZZBB8UBShE6xyFraRgFeibZVUrC3HAcizOZUWIMTJF/j88A3cAqGWny2tKnkz7qwXEkHoqRoOV8B6L4Lw99pymeaSlsKQ2oZQEwlSAQPCBYC3pHLAWuiqcpWUBYCi4JUoa2gCTEnU6/pgGThVbTFHeOBslAzQoJMkbEGbE9L29QhVLweq+8aOVEzCLJvoITAtygzfrgN1XV0RUykkF/Rc84seR8Ma2wCjx92qaqEqCAGCIGVIAk3SbeR10na2AXe+bXdZyHfYz1+nywCbU8SW6tbeQJCVKAUEgEwoidpkaz8MAHecyrSpSs0yQCZgTpc210Hzk4CU1xVpKe7tCoTYQOVxGmlt8AwcG4g2H0gEajSBb1sL/vzwFn0HaHuHEtDRBAGwvcxHn06jmFl8N46mqCWlJBkSJve3Ow11GAb6WgYUkPLUlAVc3gAHy05mI+eAH1NSLyonLYXn6k7DXbWdsBFaqH3EOtMmcyrybgxEC+g/XABKyjq215nkAoJlRUkKMXm5k9OnLAd6ZKfAMqYkWgRoOmAg1ftDdStTTaQjMAPCkSIBJ05zN/0wDXwniCkJ/mJQk5YCkpAMkjUgcrfXAHw4Kg5hBOskX+Nz6W+mAJoeQKdbZAkgxMTMR19PynAKzNNWM1Lj7ZUWyvMcyiRMDYk7fPnfAFHHamsKWVmG1eFcWEbzAO43sMBxTcKSHwc24FjECdbH125jAFeIcPBYQjPcD+4ySdCfu06bYBG4xwZtqlDiyYUspsTJ8KidNRvGk9YwFcqp6Nl5YkAyoTorXnzn18sAncc9qoG1KZhdPcqVYmPM3201+GArRdfS1NSH6N1ag14HhmVAeBKjraMpSbaeeoNtF2iWWRSEHK4MpJvpffoPL4nAQa7+fmCdCTPIzz1HST0nAKLlCKZ5byTEqKiBYCI0A2+unLAQuJcTfWKVlBXCHiZClWBQdYIkSevrgGzhtIp9tp4qIUMqgSbkiCAdyZt+cYCwg+p1Hf1kM5blKYToCR7vzNzywEM9p+Ftkozk5TE3vHrgPxE4DMBmAzAZgOyVZZtMiPgZwDXwFHeqQZjaNR6/fxwHvv+HppbvG6JjIAA614gb+8NRETHM4D9GX8NdK+Dw/ICEIQiT1CAfIbRG+2A+sv4Zd5VVlMl2UJbWmUahYCSOYgE332wHuns6pot0jPcpAISM2a9oBtEX1tvgLFreH91TpeQSUlAWEgWEgGJE2try2wCa4+iVoyhavknaRa5+G+Ar/tAktrlKikEkkAbctdNLdMAivVTHejMTBPLy639LdcAN4stD7yA2SlsspBXqQZXOvK2nywAdbFE02pw1JU6mIQUJGpAIBzEiAZ0O/mQi1TzBZ94Cw0gfOY1t/gYBcdy1CFJAyBEgHUnqb28pOAX6tDakrS44UBkFaISDmKpBSZIAiJm5PkMAJozT1C3AtxTYbzR4QcxTeLka+uAlIKHLNwo3tAGnxwG12mS00moWopXny90AIgRBzTNySCMtom+A0LfXnZpmwP52Y58xBTlBUbbzEajn0wBRDVQ0jMFyQNCSB8d9R1EfEFziLSF94taRmUSVQZ8Rgm+9+npgFlDDQU6qchSARAnMcx1uOX6WwEmndCiUGySCCrcCACY+Y00jACqp0M1AZZh5JMZjKTHOBOA71DXchLqic8A5NoItfXnNuXPAamOILiO5BHi/qM3H/T1t+gwGpRKl58l/In5xywBNCVspQtSYC0pImRAMHfz+Go1gCSltltDiVEqQCSmIGlr6/08rfLAQHCapDh9xSEqUkC8lAzJF4iSIn1wAAv1jy8iwUDmCSRpuRfe3P4ANVRTmnd71au9cKU+8MtgOYJ2+zbAcJWpQ706CRk1Him8nl5XEaYDuKYVEeMoChJgTp5nAdOGZu+cbWgJShxaAqbkJUQFQYF4k3I20wDG2ju+9XTuEk5cybJj3o0M3k/vgMaVxB5UBHgmFLCySEzBVEbC8TywBhslCMij3giJNv1/bbAd0tsujuiruyDMATryFtfry3Dk0zSiKcOGZzlUCwRcyJ5eWArn8Qu0lHwmiLVLWd6+kEFtRy3k28JJn08sB447XdoKascL60hDl5UF5vEbEyqDrc/ZwHnnttNZSOK9ucczJcKAUAdxA91PiJIVInSMvXAeZqs1AdU0tanEIVOczMT72WSNvj6YBzo6hipoWmcqkLaAulIJUQc17iOv7SAgVfE6kVHsaQoMJCISSRqkEkiNzf6ROAZ6HhlC5TF91KWVBP8AuWMkiVJi0zHy5YBu4DQcCYYXVIfRUPp/+ApISDGniBUfly6YCxWOIVgUzkS4lGVEACyUlIACb6AWGki5GAfWeKoapIqS46tYBSVJEtgSCBfQyD0+eA0McWaJUUPPJmfCUgA8gTn01vePlgDlLxlsJghJ3kqNpi8fHf6jAG2qWnrUN1udSHJJhCEqBykpAJkcupnbTACuIFTr6kuKVkS2ohKk+EqBSAdTBido521BJ4pQA066hFQpsifAEggWvckRrHz3wAFFVw2pYVmUGnG0kHKkEqKBBuSIkib6HAI/Fa9KWnnKf+appeRKT4QoKkkyJO3LY7HAQmKeoepP9QJKS2kuKaB8JAEkE2VrO2k22wB7htQ626ycs5yLSQBJHqdZ20A3uFi0lQU1YStBtkOa+6Ek9P8AE4CzOCVKlVNMhDc5lBJUTECL6TJkSLjnbAPNXxSqcNRRtjIKdJhYWZUZIuIETl2PwN8B1qnqtsJCmUmUpk5zJnfQ3JwHRiqq6V1LrSUqESUFRAnYSEnb9fMJFfxapq0EuMpbCQJyqUqQPNI1/PADqOreccCEMpMEQcxvoOXL94wGviSeIKeWlKQlIIiFE2gGbp67W/MCHDaStylTq58MgdZGukW8owDZw5b4OQoSYFyVmbchli+AmIqFOKmAkBUQCSD9P8YAwlh+ooXVMwjKcpMTKikGTblrv+QLNOeIMP5VgKazHMokyBfaCDtvF8BMp69ftWTQE6zJ1jSNZiRO9sATr3HAAoLKs0WE2+s6C8euAjvte1Ujba0hQK4M/wBMg357RfnrgEfi/ZqiZl0OrKyCcvdpiY0nNpPrHXAUn2m4dxmC22CplUjJeCPONxqfngEJPZ+rpVFTVGhpCyXXYJ8TnulRBSP6QBc7DATkpaaQUqQUugQkBMXmTfXYmb+UYCM5WLb/APhJVrEqItzMD6frgBbyu9UXFkoDpkoEFKdiATEiL9ZjAbFcKaU0l9pYcWg5lIIAABAuCM0mSP10JAgriVNw+lQtxZbWCkBsAEFUgC87noMAWKuI8XVCRlSblGYxfUTGAmJ7KVJAKqRok3JKzf4pnAfidwGYDMBmAzAcgE6AmNYE4Bu7PKCMpJAIvB1+GA94fw7V7/8A4gollleUuticpy+8DaQBPrgP0cfw28dXTOULTrZSFoQoFQixQEiJPMbafHAfXT8KFNOuNulSQpSklCZEqJg23MAH06XwHtns3c0qhdKIzEaJuNeWAtJFV7Ql2nWAG2/AlarpUANQTaNRyPPfAIlZRlmseU3K0mdLgDMbzJ8uuARePpKnEkJJAMqjYWn5YCv+Ju0eeWW8/VBB3OpAPrI8gcBBUlupZzBPd5ZTBEQdZ0BjxCeevmCtVcOKXC4XAADMTzgDXnNvhgNFXw8inKlEhIEybA9RNtyflgAbWVCFpzCBYGbERYzgF6qqWEvKCiFpIAUAQYGYyTrA64COF0gSruGiorBSSIMSIkwOtz06YDrTNeykGQqNhe3oTgI/FqxxwoShJCRlkAHSbmIBOn764CG44pTlOW1pC0DWRIkKkHcTabb+mAKTVrZGR0KI2SST8ASd+W1+oD6tWVoBxQCwkZwTBzAAGxvqDzOATa1x0WYBWSTnCAVQLkExoDJvp+QSOGIdWlzOhYUUKgEHWDFvuYwHApSye8IJUNiLzvEGScBArX3X1XQoQAmIOgm8Rvz+mA30iGkola0oVoJIBv0P11PLATkttrulzN5QcBKeLr6G20tLIbCUZgkkQkQD66/cYDc3SqDS+7lxRT4kpupJyn3gJIk6eRwEVn+TnDvgMEQqxMggAeZsMAGqnnUOS0wsiRokmPO1/lMxgNhSuopw840tJkpOYH+mwNx99dcBoU2k0yggSvMnwiJibmNdPQDAZTEBSUkgKCSCCbzgI1A/nqHkKBR/NcAJET4yJ5XwDLTcNLgdUh9CCcpAUoAqN5yidpuOuAn01PVU2YKJIVmExEg+G195+mA2EFOojzt9cBLomad5eYvoC9CgrAIF4JGsEXvE3vgB3aF5vhdC/XMOIcUn+TCVAx3siYHkTHLfAeGe2PGF1PF3lVNYhtBWTlccCQLm1yN+fpgKE7R8bYl0oGdKXFpDiYIVCiJzaXjl0vuFY8a4gaphCEIUnOlYSP79JKecTzsSOeARWOCLfcX3yCyXCQHHU5EICgfEpRgAJmVK2F5wAutoeI8Ncy01ZTOonVtYUOUSFf4m2A0stVNS+lx8946SkKU2JBywANToNfLpgLSoOFIqaJmnqW3O6W42DCTOhEmLQAb2tfzwFncD/DbgzDrTyUvracAUsgSBM6mIBG/rJEiQPVfDOJUSVpUtphCSU06XDlUW02bgE3lMG3pgFCqq+0SM6Q0p1J/2sqVEKAtKYJnbARGX+0qGnXHaN1LKUKUtfdLACALqkjSN8BKpKzirgBRTVCwYMhtZGw5edgd8Az0PHe09On2dplaWU+6HELCvEZVy/qJt8cBoq+PcfSpaqltSkFCgEpCirvCQU2Guh+sHAKnE+0daihWhTTiXDMBSVA6QBBE64BBb7RtoX3ZSQVmVTbxGZEQfWZwE1VQyt1orT3TSkKUtS4CSoERcwNOhnbAdWOPhLr1CCn2ZaS33ureVRInNdIA58jgHChfoQqmUalkAFJUc6YTBF5naNTy15g8K4zw1C2/Z1NVJGWVsrSuSAJukGQIg3Mc7YCyuD8YplU9MtCQl5LqVK5hAQqSRYgAlNzP6hyxx15XFK8upUhhc5HFjKhclXuqIg7bnXfUA1+1PV60J79EQBZQIi17GLD0wB5FOaJgkqDxX4iU+IJMRBiYPS0YBdquIZngwfCFqKTO0nlaTI1wA4cX9gqPDCiDsZ0NvXTTAdavjrj7hd79DfeFJCSoBSYAG5HKwA3NsAe4fXVDzNn0pTlkHNbXSZE6zvGumAOcMVVOLht4OXtBzHc7K+HqTgGOnSqSIM5haCTgCVRUVdIz3TYUjvE5spSRmMZZHMWidjgASXaxRUXQrKdRBn54Ac06tqsCnMyETOZfhFja5sRH74BrYqmHiVOvNpQR4VFQykAWINgRNuWA6HiDKFupZcQ6kIMBBCouOU9B0wEJpj/UnCHVBAvAVbXTWD5TbXlJCaexzFU2Qt1rPqEkjMb2ga3jSPzgE/i/YF9tUJQoyiUoSgyoSqCkCSRMjzBHLAU12g4WjhynG36R1lYkJcWgoCTIuSRyB9DrewIdQhqCrMmBvIiD8fL8uQKvEVuJJ7lKlibFIJBHTWfjrgIjNZVIbyuOezBfhSXjkDh1KEZinMYExNgCdNAYWqKirKNCXXG3n0lKu7SoKUYVPu3PLntsZwDWqsLRCWVpplHZRyx6W0+7jAbhVcZIBFakg6Gdf/uwH4nMBmAzAZgMwG1rRfkPqMAycHstJ6HAe7P4eakf6pw+DH85v4lQ6WHL98B+jj+HFpqqRwtbkZgltMk7BIOuup1uJvgPsr+FFJTIFIqE2ymbCPAR+Z9dLYD252VbpfZ0QREAW108tZiLxflgHpFODnKQSm8H6R09DrGAXa5ru1OHnI+c/L0/QK04wJKgdCQD6jAIVfT01Okm0RzF95+464BdVUt5T3ZGUE89YBM+cgenpgBpeS46lJGZJMlMEkgSb8yIzfrgJNZWtKpywWdoFjrHLr13n1BOdpgQ5lSUglXhjTpsfXbngEuqpT3zsibQYjmbjpzHTAbOH00ZhEWNtT+w+G1+QTPZf+RXxwGioQhpHiZKiATJBPkOpvpO+AX2qpp+tRTIaKFKz+KCPdQVfAwfU6aYAyD3PSP8AO1tLXtGABcRVnLitMyifiBgFQud2XDIEjfoVff7WIT+G1AUopJHitI62npAMjQW64AnUUTUf+YTvfMNfrHP54AO5SpCiEkuAAeIER5W5YDX7KTolQ8+m3rgOwV3PSPva2lhNtsAZ4dUd5IiQba/L03wBBP8AwxcsB3sDe4TPL/qjrGtzgBlUyXQpSQZCVEQdwCbb/LyjAQqKmWsjvtjcnT1np/jAd+IqQwSw3BTlBtzUL8uU/rFgh09MVNlXn0i1452+PTAaWqUh7Xy66Xj7JOA7CkaStSm4zZlTp72YyIiddCeeAmMCqbeaBByqJ2kGIET0wD4yhpdOC4BnIsN5IEc9Tc/HXAC6ilMEx8x6EdOY6a4CE1UUXC01VRVEJytyJ2MWM29NMB5l/ET8RFqp6tihclv2poEJM2ClCZ+fT6B5j7ScVp69JWSnvj70X8W/Wb+fKdgqrtAGhw5ZbPjJkxuTrNr/AH6gu8DpWqmmdeqwP5CkBvNGiwoqiTsUifTbANdHw7htahSQU2SREg6g6jysdPPXAbFdi+HVEDKk9LfY6fLATOGdkaCmqUUzNH7S8VCQlBUoZ4KbJ8xOAvqh/ATiXFeFNcUp21MZnGwKcjKqFSScpEwIjT9wYaj8KeN8JokAqWISB8vTb464CrH2S064ipbedcadWiHUqyyglJiQBlkGPrgItS0/XOMl5hDCGQUthAssKIMmCdCAAflgD9FwjvkBtYCkuQkgmQQbEKm0Gb6j5HAHT2eNKwSwwzIBiMthe/vTvN8AmcYpXaVtTqkBLhmQnSRYRfSB+2sgltJqluqefQVM3FxbMT4T8AbbTrgAHHw3kP8Aw/O+UzHO2AX3eH8PqkJWii7pSQCVFMGYubjn+euAC1PB1VlQ0lt2GG0qS6AoalQI25bbYAVxLs241UNGne8GcFwg2Cd5jz9LzzwBuk4I93P+/HhIuUi0aeu2uA703D6xh05HjlSoRcWvffqdNdOWAeKAcQchtFUWylObMVAAwYj1JmOgsIwDIxU1lMAHFl+NSLzfeJP31wDajtQuiSFdyr3UnQ6ix2Gnr6YCc32/D7SwolEHLBkXgG066a20wCxXdrAHC9nEIlRIPLTyG+AX19sU1D3vTeZ6k2G2h32nbAMFFxqmqsiVKSVDXbcn5/A77YBsRx9hhpplCvEVgEA7R9m/6DAOfBuMpp0pdmJvvESDaefr6bg1ucbaC09yoSoA2O58r3P6nXAEnuIKqaX2l54ILUNpBUBIgKkTfUx/k4DRQ1DdS044KgKKATGYGdtNtdfzjAbVU3tFh5bXJ/Mc8APWl1l1TJ9xCsonlr8ZJPLAGuGt05W6Tlnuh8M6Z2/xgGCgRTBZkjp5+Qm/LATGKr+enz03100309LYBw76mLaVvNhagjKFQdLnYaAmbcxgKx7V9maPjaXslOAVJgKg2Mg2nngPOfaDs7T0Lq6eAIkRpfTlv1J64Cru0PDjTtEsiImANo5R6TGthGARaMVL9U23UtqWhtWZAKSYUTE9LWPSZvgH3h7jTFYgdwRYSYOwGvL8/TANRp6WpPfSLE8j1/ffAdxVUyPBI8NveOA/EtgMwGYDMBmA3sAZlFUlIAKgNxPx+BGAYKKqp1qSimbLbkiSSpUiQDYlQE+V/Wwe2/wEQtniVAUSCHWzMAn3gZE8/Kd8B+jH+GNyocZ4cVqJIUgAwmw7tOwEHz6jzwH2m/CQLWqiQskpVAUNLd2rcRHO2t7xMh7a7NtoQwjKCLJHvHlPPr9MBafCFNFGV8ynKMoJI0ncET8TywC12jGU5qfwpKlA7/09R012wFYVIbdU6HxmICiBpcDpH054Cr+LpClFBnLewJGgB54AEKdpDSsoImVHxKN55kzsPhaMBBTlYqEuJEFINz4veSQbGQbGNPWb4Dap9ClZlXP/AEAfKI+74AHWOHvFlJgKWo6AeW1vLS5wCrWoSAtQHiOp9JsNBrtgBtE+4la4VYTsNB6X+uAKMvhfvGfS/laNp+GuuA2VriE06ggJBvqJueRN/nbTfAK1Iwk1iHikZhn8QEe8g7C2/S9+WAl1V83RQA2t6fngF2oQ+pS8xluTlkbTa8SYH74BZ4vkpwwEC7i1pXckEAJMdLk6aanAbaBkrRmQcpI0n89ZJ9B01wExVItfvKVrNlqH/wCtgNlM13S+5JJSLwSSZVfUkn54CVCU1KUESgoUSCTqASL64DSWad10haQUzspQn1BHx5xgCbDVJTmWkFJjmpX/AHEz8PTASVFD4vJKJI/p1HSJ0vgBrzi0WQQJSf6QTOm4+WA0tPO//EII8gP+0TPy6YCLUIbdfuCQUp3Ple+owExDSu4KGPCqZmM1hrrI+4wA5qnrC8YXJB/tTN/MfDXAaWw408tSicwcXOkE5jNvpAsPkBymrG1rQ27BWow2qAMse9IEWNtQY2wDC441TIQXTmWqMgBIhRPhMAgHxQYMz1FsBEqKpSWy44oBOWbhIte/TrGAo38Qe1dMEVNEy4A53ac0K1lFt7azgPIXFq5aVPhx0KZWuVJMEkyYIURPWxi3LQKq4q+hp1ToUUgyZKregJtuI+eATamq9tPct1AyFRzJgG8mbkT57DAH+G8Jp3WhSqfEujwgKKehkpAM33mNOWAJcJ4Crh9YtLj+dkeLIFEGBNs0BV/PU7HUHWgpm3nsrbasuYCMyifqdfqcB6E/CnsO3Wccaq3GACopu4CsQiEyErzJ22B3jngPcDFHQ0Hd0yg2SluyE+FIIAghKYE7TE89cBD4jwNjiycpQkoIMDTyEj9zqMBQvbD8KGq5p5bKGkOArKVIAQoEExJSBJ+Mk3JwHl3tJ2D7WcEeS41Uqcpkd4Sjum1ZQlQgZlIzadf3ABScV4kiWXCtKk2UotpERuCE2PUX33jAM9NWreYKTVqC4MSeX2fW98BzV8MD9HTuVC+9C1LzGSCQFqiYg6W2uNsAscVbZZQmkowlFwu4CyQkXuqTv1vGmAS66kdfBS5kUNvCkW5mB97jXAa+7plMKbWymwykAZSYEHxCPrpbzAG3QcObZrC2gtLUsKlTjhkwbjMokREGIk7bYBX/ANMqXakJRUktFZCkeEkpm4kgkHqCCPngGGm4K/GWVZdIk8tOfz5YDUvh1Q084gBUJ87SEqOpnU/XaMALcXX078BxYSDAAEfEx8piMA38J4h3aUh+VKAvmA+XzkfpGAe200dY3/McbVaI8KQNIFo6XHLngBb/AAWiLD7qE5ihVilxQAtymDrvPLQRgK4rUZ1uUiAqXSpAMmxnz+umA0o4O3SoLq0ErAN86ibaWmL/ALYCRTPJp1BxIUlSz4jmV5bmNAAQAOfmDS3V0imm3VEpdzgBRWoiQkmAJy9RacA20PFFd3DtSO7EQmEjyukfP7IFuHcaqnHsymcyUmJzDSZ56Ea+umAfBXJ4kyW3E90lKCFISsiTE5pSrYW1FhgIHBnl0TzykrUpholSkZirMmdJUZ1g68xgGBztapiS03lg65UmfjPTpHKcBupOI1fEVd+pwBDoJCMiBlAkahMzIJ1wE0Lep3CpCyMyY5yJBiPPp5WsALUtU8iSFxYHQfSPpfAT6LiIWsKVJM2sB4hpoLj7FowDIvjndJShShBTIkJ57W5j54AtTcTpXaR2UpzFFjERcb7Wn58jgKD7bU1K7VrcSiV5jcFQ384+A01wFIceZfQlSiR3IJyjKkmOUxm56nrgE5qspWFZkMBToJkmSR6SQLyI0+eAkji6VOJV3ACyQnNliAYHIDl+uAdOH09OllSFvjMRuojY+XSLdfINS+E06lEh2xO6l/rgPxO4DMBmAzAZgNrK0oUc4JSoQqNY1tp9RgGKiRR+BVNnDhUjMXEhMCRMEKUfl9MB70/AZpKuIUCgQR3re99ReB5i5jlzwH6Kf4XktqY4fGy0A2Av3aTb9v3Ifaf8J2xNHlgm0AR/YfyJj88B7U7O0j3sqF5RlASdbxl8sA5LU5T07SxbMkaG8affTAQOIKS7SBSjeTY2JVHLWcBU1eT3zoTKR4ic1gbGec2gfvgK14s8gOGyt7QOUc9t8AEVUIy93C8xFvDa5PXaL8sBCqWlhtbwKYATuc1yBpHXnseWAF94v+44CFWOJbSFLm5JsJJsD+eAX3le0tuFpKiECVSNojYnAAGHw244hSHQrxCcoyyQYMlWnpgJlMF28SdhdW5jW33z0wHNc4UJyqJPhtlvrJ6eu/zwGildaSjMQuRpbmQDaev5azgNlQhS0KWBYkESbxgIdUplFOgkHMUCYGhgSZn8oJ9cAm1jbT4BWCchUpFtDudR0jXTTACVvPMEJZMCRuRYnfz+eu8EJLbla6YSoeqiP/1TgJzDq2HAKkyuAZR4hlPu3MXwEl91JV3wkJCct7KBNhad554DSyy+tfeAAIP9RUQPhB05YAmht5VkuJtzV+3TATmWHmkOLcUlQKbZVSd5GgwA9X8xxKU7az57enlgNVUnu5ygnytF/vqdMBDZQtZ7wgwSbmZMEdMASbd7pMQQokgSLeKwk/ZwEg0lYwn2pZaLZBUAlZUoAf8ALkA9CfhgA1SQVSkFS1nN4RIJN7wbRN9Z+eAjmkqG1IeJQVat5VFREQTm8Nrxz9IjAE0u1D2UVCknJGWCTpBFiBvy05HAau0tW3R8EedU6lJS2o2Piiesc8B4S7U9oPaOK1jxdUUZUJ6ylJBkT00nbbXAUXxjtD7TxD2NtTqZJUSsBKIRc+LMqCQbWE3vzBQ7Q8QbdQKVpz/iCI8R8Ez/AHXMbmE8tsBE4Z2dqEtl1WaVJzEmQklUKlJ5GbGB9BgDHCaSpQ++StRU0pIbyqJAnNm8rgc9zOAdOENLbeWviToBWClpKVZiVGcog5RcwP1wFy9h6GjrKxDfcurJUIPdiNhc5ibCTpbTAe3uyPC+EcI4fT+F1utBUVQ0kIyqWooObOCfCRNraX3BwWhNSrvWnCXgDGawyb3E3kCOdzOA4br6llWVCgCLakjTyH0wEWvcV3SzJKlAqIiRKvEd7CfntgK+c4UeLOOUj7aFB4wkrPhSDIMkgxe49emASePfhJT0oWoN06i8CP5asxBVaxyC9+dsBS3F+xbnDakpQChIPM2+k4BI4y5xSnfTRMIWplgJJUQcpCwFkAgHQkzpH1BOrqp0VBdX4O7ZUVFZIH9MgaySRbp1wC+3xI12fuHB4CQcxi24kSI/fngGGnRROt5RmzQAZA96Lmc1xPlYSdsADr6CkSlzOpYUSSMgERf3rpvp88AApGWW6hGRzRwEAmJ6a9I31wDhRqU4sIBRJ5qgTzmPj62wE56kS2sreTmKgJKBmBMDQmJ+UXF8BBPCWn1qdU0S2QYEAqBJEGJjQG868zoA2o4XkV/KbWB1TH0Mn1v88BooppFd2+6qVEAZCSLnfMUm14/aMAYq6n2VruUO+GoT3lzpHhg8tBYeZN7gt5adBU+tSStMqSAZg+evnAPpgC7S6V9n+aepgSfLbXAD6uipEsIcQU5VSUgEZgZIM/50jfARHKRt5piCtKUvJUYBmAlQ0m+u5k9MA1NUdI9SoQytxLgFysZRpsQon43wDLwahZTTLUqqckA2A6f9eljsN8BEa4i9S1TjTTrriVqMlQIynSPeNrT026gboK96mDzj5CkuCQEnMSCQRYhPnBPxGoThVKq/9lKROmeE3PkDrGn6YA9wj2sEtpLY7uxGcgXkwJTy8usycAURxBSalxqozEhMgi4soDci3XAH6etpykmVRlAuIP1wBDhNVw18yhyL/wBSYvOup3v0wBLiAp3nmkMLCh3YBmfezKnQzoeV/ngNynG6GgeU4VZsiSMozCSpIEzHy0+gVb2iLhWHVEZXPduZgib2AFvn8MBVvaBDjrTiEKaARPvKI2nZPwuJ9BIVgz3TFQ6FArWRBIEpAzDc/pzwE5VQw2RnSkXEwBImOgv6/PAThWU6n0htVRlm8ogRP/1ORucA3NqoihJNQqSBNwL/APuwH4lsBmAzAZgMwGxpvvCRewm3n96YAiw6WFJi0FPTQibflgPeH8OtaX66hBNy63HMXHla+v7YD9Gf8Mzhaa4cBoVIVM3nIgT8Rf4RfAfan8Hake08Oze7N5v/APCV1jX8tcB9AOz9TT+wJED3QPsehE+uAMGKoEJAhI8IGsAa/CfpvgFriIWpQbT7rKsy4ECDb5n5DAV1xxaKlwopwAtMBUbxre3l564CueMUwC9PyNjv9Nr/ABAL71MEkKAuE8r2ny3/ACOAGVTsNLbG+UG//MD8fs4ATgB3E/8AbR5H/tRgALDjqErS0nMV2I8oj63wATiaqthQIRlC1AGxtmMX/K37hlPTP2uYnrvv8JwBF6lPdfzJKr3joNPWbf4wEfuUop1KGykDTmtI+f3FsBIX/wCXHl+uAFpR7ShxP9nhHpI1OnpgFRKc9TVNf/KCSN4kqGhMbfXzwEdylSXUDmtAHqoD4R53EXgYAs5RppxITBHQ7/flgIoaDjhPKBpOmv1geeAnnh5qWi2gCZCtNmznN99DPTluENdW3/5Bv/dEpJ6/L689MB3YpaiYk2id5I1HrbAGkNONsu5zMpGXpANvv64AUj/dPkfoMBMbYD9iJEcuf+f0wGxXdUh7kgAjxR/1X3wGl15txGVNjIIiNjPLAdFVxdQGMxtzjQXj7iIwA2mUmldX7RcLWooB2BMpI12Pw3wBFNOpzvHj7ioKBE2uTG3pr5YAJW1Ps4Wf7EKOse6CZj/Mm2A87fiJ2xq3GnKFpxYCwUwFEczHXAeSuPu1dK68t1R8QCpM/wBV412Jt5YCvKh+ndUHnDlVnSMwNxJv8fngBFQzRv8AEGjnmY31nl5Dl64Bx9u4k2lDDjOVgIShtQSbthICVEzukJJ19ZwBai4dVlxFVSJlokGpsTCj7s3gSM+AtThPZJjjNP7ZOVylT35FhJbBURreYjkb64D1b+FfY6jZpkV7raSQAZgSIje4Okac+uAvJdAKsCqphkaMIEC38sZFXHVOg3m2A4p23aZwlZMZFJg6HSJ+/hgIC6j+eZmSba/Y336dcBy7xZhwFCiCQMvw6a2j72DmmWy4lam47wEZYgnQ6Hz1+fLASQrKCqruEiRmvYC4v6dIPlgE/tDwKi4iyp5pAkzcAC+vIHl+t8BRvGuzpSp9KGQpQHvFMmyR/j89SQoHj/Zmqqqh9pYLTWVSgUggkg21N5BJ6W1wCrTdmKbhdK644uTfWJ01P5fTAbqDhzygopmCSQehuLzv0t9AHWuoVoZdSu6l3Sd4vv5xy5YBJY4PVKr2VpUcodSSL3AOn38MAxN0tRT1AudZkb/cR5fDASK3iVYxCAkKSmBMEk7/AFPT1wErhvFqq6nGwU5CIgzNtid7266xgNtRxdyT/L87XPIenlpffAagnhjqe+Uq6QVGSLmJPneQeWA6M1dFU58jBfDSskifDaYsk66/c4Dl9FI8y40aRTYWkpK7+Ec7oAt5jAb6XhFF3PvgeHcj7/Ox8sBFT2feffXkJNOknJrEQNNf6ptfy1wGVDLfDwG3BvliwuBPyFuWuA5abW/4mjAP0OlvS3+cAy8PpHwO7kgEaaa769ddPjgO/EqRHDEBTgPeOp71J/5Zy8r6enxwGrhrLlY2p0T3abkX0sDM+f3uBlr+REWg72m1vv4RgGDh9RkKVkn+Zc+Zt+Qsf2INdJwk8QWpxOuTMbDSQPnblgNzvCHmiQJiLgW/zNzgJXC222Ek+wqEbwRfn7tvz9DgJSqrNVoytFqExlMybquNI/UETgJdU4XWi3fxwBvoQbCbzHkBgELtkfZ22YtblB2sY/ITtOApTtGqoDZdQogO+tjb19MBXlaTwyn9teJ/4glpJPNIzTvsDrbngF2hrHeKPqShRKUqNtYE3nn9dcA+077KU90ofzVQAYuOkeYF8B3PCOJOErQpWVRlN1aek4D8ZuAzAZgMwGYDY3kk5yQI2m99LYBm4eKIpTNyCIkE3+GpMD1wHtn+H+qKeJ8PytAS63ogAG6eQnyv8cB+jz+F4GoTwxZTEZEwQIjIk9J1t+mgfav8KacoqOHqgCFJ0iCO7UJ5T9b64D3ZwgAU9KAAAQmYAE4A+665TOvEJhBWY8MCDsI6co088AvVCHHluLKSlJFjz9B5kxrHPAJfEVIacXICZtIA2F9P12wCFxl1lCFFvKtQmJvefKR+emATHK1TtOtgohRUo5iINwL+Vraa4BdUyhgKUtUmSQlRk3IEwd/n0wECpbKAXhZJI5xfXe8fXAAK5ZWG1TIVJ6X6YDmAGUkAA3uBB054APUnxBSvFlMwb6EnfywA92rddd71CSEDYWEdf31+eAkmoVUALMiBlIvEi8x6/LAaXSe7UJta3/qGA3UxJygmRlNjfAaKgBJOUZZWqYtN94wC6+3mWCkAKKlZiBBItE8wOunSScAOrGloW0pM2WlVpvCgb6XEcttMBuW8updAWSkE3uY1jnp19cBKcyMgNJIJyhexIzdddvsah1pUrFQFhSgnI5PiVF0EeWu36YDshKfaScomdYE7b64AkWVElQm5JtO58sBIZ/koczkkKAgKuBEzE+Y0HmcBzSuNKUUgJJV4bpGpgCbE+XXlbAaKdBZ4g7JsP6dhfkbW3nlgItdUJNSswDYC8fmRblAiMAMqXz3f8sDMVJFheJvoSYwGpx1wM5g3eNQm/wApP5x6wDLTNpfZYltJX3TZMpBN0Dcgk/D88BuqKdbKUsZYFQCJ/tywLEXHva79NcBR3bx5fAg/kWpZcQ4ACsmMyVAbxv6aa4Dxzx3ivEXqx94pKkjMb3A5RJjpItv5BW1TXr4ihxFSMpClplWvhUQIOlvvqFa8XKi57FTjN40rJTGiDMSOY/fTAS6dLrTKSpvxRqUSrUaTf/PlgHEO95wn2c/7qwkgkyoAwQAfeH3pgHfsmwA1S0y5KyLJJJze7qN7mROxwHp78P8AsVxniFSC02kUiylLvhSAGlSFf/bOo9IwHrns/wBnm+C0YZGWcsQQDPUAD5QPhgCriQhspACRmNgIFyToI11wA0vdw4peULlKkQRMZibxe4jAJfEWSp9TylFCSZsSkWPSIG3LAKla53SxJIk2MkdJ03nASafiie7DYXBPImSQP3/SNwaqCvQywoO+LMkjxeKP/dPywAnioU+hTrailME+EkCPIW+QmPgCJxDh4qWFKzEKIIMEjS3ntry1wFXV3Z5HePreUcndL1JN5BGsm1+nykE9PAaFTD4Uc1z7xJjWLGd516dCQFP0gQpKUtpCRAGUQMoEbC/WcBvcp0Cm8baCZGqEkxB5jfAAww2pLyUtoBUkgEJSCJJ0MWwGwcM/lSUAqE3KbxHUfX4m2A38P4C2uXXEIOebKSk3FpAUOnn0jAR3+yKzVqfbBy5VSlIGXUHQCIkb6yedw3tcICiWu7QSLXQkkxYgSOfX9wg13AC7CkNpCQbgISBA5wB8z88AHf4W+0lKadpKEhJCoSkEkHUwAJj1674AWmgrPaWu9s0FQudMt+Xp5TgDfC3PYXXGHUgtvSEqUkEQqbgkW1HL5DAc0zJpOJ1S8yi0peZIk5AFNp0GgkzaL764DbX0yOJLSkBPhOckJGgBGscjJn54Do1w5tgAZkzPMbbfem0YA7TMs92TnEjcEA2Gxmf364DomhRVFS1r7xKFZRmOaBAVAzW3mBabwZwBFhunpAFnKEpupKRZXSAL846RgCDdRRv6NDTZA0POx+HXAEuFMUzlSsKbhBNjlkDyERHUDywD+1TUjSVKacKVFABAVlMAjaw1A2OA6U6Gy6cy80GbqJ0PUH4fC+AOtst8VqlvJCUZEyEoCUpMSR4UxuP1wCpWoaVxBTjoydwC0ALCASqSBY+8dRgFni1TTuVCA0tYWCcoClAExBsDA0J88An8eWtTJzKUqAYzKJiw5k4CkuLoeXUOjMtSc5ygqVA3iJt9DgBz1KXWWWnAFJK7ZhIFjeCDHKdfngFnjTKuDpDtIkFR8RyADado6a/pgAtLx/i1SoZmcpt/SB85+BnTAHk8Q4sQDmc0/vj5FWA/H5gMwGYDMBmA3MBtTgS5MHQ9etxrgGmnNIwlBACiSmZsduXnE9b7jAe1/wABahDfEqApaQr+c3AkwBIvAtOgE6TpgP0b/wAK9eonhiCwhCSpBJCjuhPOxn8/I4D7ffhiP/IuIExkt5pItGnlvgPbHCVK9lpVZf6UmJnYHb7/ADBzqHmHWUBxGRQT4iBYkQZMnfABq2qpW6VzKAC2CsEgAqm0EWsDrH0uAqLjDzdShx0LyElQhMQNr39SMBXFS2lkHM8t2D/WBp1g6nSLYAIurSHjkYQoAayZm+sW+GvpgFfiQLlSlalqbQCSpAAI0sLxab6flAcP1LL9P3BUUiIzgAnSNCY9MAtutpJ7pSjlaJShYAzLA0KhoCbTFpnpIa1rUAhsAZTPiJIOm4iNMANr0hsAoJVm1BgET5Tz/PTAamnUtNlvuUKB3Ov0+9cBp/lpSTOUkkxFtvj10wEYvtrPdlUBWp3tcQLakQcBMYSu3dDPAi8iR6TfAdqqmhGZRIVclMCyiJI8hMc8AAypC1En3fEAQDNzb5D89MAGrKsl1H8pOULTJvoCCZi0wMB3eXTuqzBSm+iQn9dOmA1uJ8HfocUs2EKAHu/f6csB0a4g62kkMIsIJKlb2JJ+kfDAbWKhal94UAcwCdeX3f54BnbqqXu0ZlQrKnMIFlQJF72Np31wEatqGlNjuTmIzToAJFjYeeAHUL60vIUpKTCwYkiIIMTFtOuAnvvIVVKdmC5Iyg263t1AnABOKp7mXmlKcKoOU2AtpY7YDTQhx1HelIUsGA0onKQdTOth0jmMA009IalAS40hAjZROsi0gb+nXUAJtI0WqxLESkWzGLAERHloMAZ4m20EToWEqIMDVXT/ANNvMzgPIn4q8UzvrZSErUQpCMxjKpVgdNiQZ6a4Dyb2gq3qMLQSytTgIVCj4ZtIhOo1i30BCpq2sbQlVMHkFalKWXEkZ/Gc+WJiEkwMBEo+H92fbJNQqcpSsAABWpJTJERbnzvGAYcrL7QQhpPeRdM8zeDrHngJHDOHmqfBUtSMhy5EgEHKYi52I6euAtfstwpb3F6RppJUZgWFrp0ib74D6Ffhpwo8MpHC/UKbUqnOVKkIgkoMCbG8+Y22wDwupV3sIWldwIKo+g/QYDTV1CkqQ2oIBVEkEwLSD1kXOAB11Uth9KG20uyCrxEgWI5TufjAwChxmtNSkoWE0/VslVptZQiT93OAC1NB7Y0nK8AUoEEG5gASfPWxsfLALYo6piqbBggExc3AIufsjQ6YBicdfCEhSQhCRKiknQe8YIjTS/64Dh7j6G6b2dLQWIjOSc194FjHXzHQFxyup1NkKcWgyolIAgSSec78pM20wAJ80tQVtrdXCkqghIufj9bHALTnDKRtDiG1OuBZJJKEiJO0E6bfI6YAevsrWOjvAFgAZgAmZAkiSenT4QcAOf4DVqaUhaFoDehiSbR/nlgFVdAukfCSColUEKEDW0R8/TTAMLFIlxg5klPkmTcdfkOfwwEzh/DhUF1HeLbSzORSUgldsxmYi5It8zgC7DSWGVlSe8UolrKoR4TJCxqZ8I1tc8sAIdo00jiqhMrKiTkIhIvOokx1/TAa22nwlSTTtHMDBKlTCp2ynnPLAB63hC+7ceS5kXeEACDMbmDPl6nAJC6ardcLbiu7SVZVLTdSROsWk9Psh2qmHagNMMtSpr/4o99UXBIAi8c97W1Ak3wtbrSO+Utt4J8YABMySJOslMYCEph+kWpKElfhgqVI3F7WOsH7OABV9RWoJ7trOTNpUNddrfAfHAEWmqlCQCpQkDUaHUwT8B9nAFeHBLaXG3HlJzuBWaBIskRG+nn9SBI0lMVB32px1KYJbKEhKpN5gyBBm2nScA68P4bR+ypfbQHHIByEAD4iT8cAzUTXD0strcaQy+pH8xCbhJBIAkkHSNt98BqrEISM9OsybEADTWRB09NDgINIy6tZJdUNyAJ/PTr6YBu4er2Vg1gVBVILREJtyIvN9PhgIdYlh1C1ZEkujOoifCTaBzkCZN74BLquEMhRcQpRWJIGUXJi1r7xgK/42msKyz3ACLjPKpjSYiORPxwCBxPg60AuqKgFGdJ+HwtgAzlC46wEUo71xuVLCrZRdMgibyQNNOuoAHOGOuqUKpIUBJg3AiQYtt8OmABVLVNTAlozEn3U6DWw31/WJwAk8QWCQIAG1/ytgPyGYDMBmAzAZgNjSAtYClBAkSSY364BgSywUJAfQopywAoWEgzbAe0v4ee8drqB4pV3BeblyPDGYf1fmN/TAfpB/hiLRa4aWFpWsFEhJzH3E7fU73O2A+434PgGkpu/ORcIICjBIEab8z6EeQe4+DmmVR0wS42rKlJVBEAwLEjTlp8DfAOlR7MKJpaWs5LchaQCFbzN5BOpwFccYcDzLzaWy2QDEiM20DXS56dDgENdCz7OpDjqULk+FRANyYsd4+M8rYBL4nQU7eYLfQk3sowbbRtP01OAVxSoSoqQoKa1K0wQFXJBI3FvKdOQLvEl0yVE50KIIGQKEm/KNdzA+WAGkoCc5YWE/wB22k65eWAA8TmQtlJUFGYTcjSx009N+sh1zsezArcQl3+0nxSRy1Pn5YAOlLjy1haDlE3IsYAiPjptzwEVRCTCjB0g4CUinYcR/MdQhyfcUQCU2ymDFiZ5xEnTARDQUweSC8ganUcj+Wnn6YAzTLp6UCFoVG2bryvfrgNFc4lxKlJI8VwB1A+7YBPqku5gUIUR4s2UTA1/P7vgIBauCsRF4O+4Ef4OA4zNf/JV8f8A+nAcqKVIyhOUSbG5Gl9Br+UTbASBTtKplpQoFwqQQhPvkBQKoGthJPIYDaxSlIGZJHmB8Db16wOgwDA0jhpQhJKCvKAq6ZzAQZm8zr1wHSrp6cIHcpEkqzC14AjTz/S+AEtshCXDlhWReUHUqymAmBqTbnpgFSoq3m6gJWClROihBv0N9+oHW+ANtIU+ynvgUJNpVYWi46bzgJdNSlSw0yrw38adJA0kHXAEVNVNOJLsJAGth5/r120OANNIzPMPIOeGmytQFs2VM38xyJwELjtYGqasWpQT4PBeNAqwuNDHnbAeFO3/ABZL1ZVFToOUOmAqVWBNuRMenMbB5K/ETtdwjsr2e4rxviudoMMOuNKdOXOUiRlKrHkL+XLAfPf8Jfx34j+Kn4h19Jw1h9fCmKkslSAVoR3TndlRKYACiJmNPPAfRNAVTIYaS2pTbrclYFpgdSJudTgJrLdLRkVC320q3QpUH4E3tr8rDAMPBGkFwqIjvFFab2IUcwI8wRB+GA9A/hxQtNVy62pAQGFMlsuDKFTmJiTf3QDHPAemKLtA9UvIYaJbaUUtJXMJOa3QQJn7GAj8T4lXUDpUmpKkgnRRA9TOnwwERvtXWVPdJSVPuIUe8yEqKQDImJIkRf7Aa6jtFxFyuSpmndfKWlpUEJKiCcszHzPngFvifEOJPFXeU7zcybpI5/Y+XUFwcdrqYL/n+ISAMxBsdIm3LT54Ac12t4gHyX0OKv4SQSI3idtL88ASq+2yu5UlWqkkBE3JIuBzO3Iz54AWz2taV/uNwTPvfHlbz9MBoe4806+pSUkoVEEDw6QbgbGfu+Aks8Qp3YDbYW5qUp1AGpjkLSeumAbuFnhrwAeShKiBKVkSPlve/wCZwDUhachSlgkRCYSNIgGw39OeAA1TJJUh6nU1nkpzpAzAEAkCL3N/rgAa+ylNVvJcIE5gdOc2HS3+cBKd7M0jTRQlaM5Huzf0EcxI/IYAYODPU5bDLLikqJzqCZABJkqtpHPSdMAPraVbdaEJQrui2VFQBgLBAjzufgRrgI9XQOvNgNtLcjTKm/00tfy6xgIldQuMtZ+9CQB4pm1hIMdRfX6jAItU5UPvZGKgOtIBS4UGQhZuEqvE5biYMYAFV0VQl9CkL7xOaVQT6zcjUX8xfmE+hS8y4HF0zhSD7xTaB12wDKw0Kh1VQpGVty6TFgICeQ3EaT8MBsfoaMlRU4gEpITmiSox4QNZOov5dAG0vAGlvFVSjIzPhWtICTF7E69dddDNw11nDWgFd0AuJAywT085sBy9MAuVPDqjulrS04FAgAZYJFtI+HnMYCTwahW6goflCiRZeYEgmbTr9zgLB4YzU04CEtOKbAjMAY9NrYCUWnl1S1FK0oUsRIIEQBa51INx85wBlVFkZSsSc0JFt4Jtc8oMb9MB2o2UoWc4CQd1WGh8420+mA21TyW+HhpCwXBPgnxTIAt8pHLAQaRTq6dYcSoKCiAlWsW+pn64DS6h1KgsNqITew6AYBd402nuS4WvHckRB0Gw1vgK3r0OVjXdNsqUpIIUlCZIjb6GNL4ATw7ha2nKkCQtTQSUkXAzA3Hn11m2A1q7MuvrUVLKAc1jIBkR8z9xGAAVHYdpqRU/yzcQ54fkfjG2Ah/+CuF//Pp//en9MB+LPAZgMwGYDMBynUeY+uAK0+//AEjAe3/4c3wP9OZO7zaY8ymb+enM3HUP0hfwvU/s6uECAM7TaxvYpj8rYD7mfhEhK18PQv3SBM9EKP1GA93dn6Ol9gTYDwjcXgRHn19cAyVSUoo2Up90NEDywFY8Zc7skzAK1D6/HywFe19VDhvaRN+XLn1vbSRgE/jDhecsZkm1vrz9fPALFVT1iRlZCu6KZsCfFebj0+Wk4BVraNbgUlRyrMEqOogjS+8f4wAvunFJ7j2gcozDp1vpp8bTgND7ZaSlsnMUEpnnG+AFFxLayVIzgwIgmLC9sARZqEKbKQwRIKZykm4ifprblbUAr1L/ADRffp9+W3PfASkcNQ66FLcCTkSmJFwJI32nWPywGqt4e3TnvEOBRFoBvc5dOgP54AfgN7n+235D/tGAEL/q/wDV+eADv7en54CPgJTTHeIzZVG5FtLYCSyxkcCspEA3PURgJuA47rJ4j/Vef+q/yH3M4DhypASRrlm/5E6wIM/DAK1bxkMuAFQ94b6GY/wB6jAQkpNZUB7UCDvzvrO+0YBnUIpUgbSPhbAcMuON06lNzm7wC3Im/wAsAY9pQWB38Exv8TqZ0v5czgJdLVDLCRIjw+Wx9eu/TAJ/bF1TnDn8qw3CFzcJmQeewI6azpbAeAO14KuKOhb4yl0hRzf0lUG88s3zwHmf8WuzNP2toHuCqfSpl1KkEZgQUqEG1+d/84Co/wAIvwH7P/hdT8R4lTpaFU8647mBTP8AMcUsWF7Dc2wF/OVxco6VCD/MV4hucoCSfSOZ8+gcPUlS+ykgG4nTrbf8/gcBan4d8Dq619s1KT3aMoEiPCkADWdvvkHqqi4ZTUrLaafVIAcgj3gBGw1E/PlgGKkfUypAR72ZITrMyIvzny64As6pVVPfXk3n9/hgJtLT0LNC6GCg1MLKgIJufD8By/yA7hTrTJcdegLKlJMmDCtuemvSItgN9SqmfMlSd9xv9x/nAV32gapqBYuBnJOsa9LdPrrgF515lPcqQgOZkkyBMEEACRpPLX8gDcSqEKUEhkgkEBUERyNx5n7OAE4DaKtpDfdSO8SSSN7yRvGhAvpgIocrc6lMKKJBuJ93cT1sb74CTQO8X70jv1i9rm/XXmbfPfAPdN2g4knKglXhAGhiwA5jXmIvHTAGmeNVbpCnm1OZLe6bA35Gw9OeuAZWO0VM2yULbCXCiEk2hQGsn5X164B24Y9wbiFJKig1BTzElUcufSDe98AUb4dQKpwk5e9AVIMTBJyz6fG2uAR67s0aqpcSg5EgKWFTaZAA872j6YBK4pwHiNMohlxQAMAAyP3+Q1i+AB1RrEJLT7CjmEe6re0ydJ1/fABU8IDaVqS0Ud4rORESdCTzH6csAMqeHFOdUEZdT6anT4n4YDkUp7k32vp0+eh64CA08806WjZtBASqLQbnfS/y54Au73L7TeUgrQsLVvaCPO0gnlpbXASmF+0pDQvFt/Lfb87dMBKyoFu4Ji05dflgOFMMPIIWjIRoCIkc7+v2MAT4XwOnWQsADKZ2MD679f0AiFU1O97PIEGNddun5YCPxF1hsQgjMLcyZ6ba72wGmkfddTlXOQCR/wBUgfT4/IBMNgTywEyh7uvbKxTklM6AxbrG+AkhLAKgpAaIMQbTYXuPv5kNbzbCmlpQQVEWAIk3GnpfAKHGqU9wYkWPLl1/f8sAq0tEwgIUqApYlRkSSZiP0O3xwE57gbaEJqG0yXTlJAmRBVe3Qa4CKeGKAJyGwJ0O2AQuMoqXlwQq4OxidramNPjrfABhwyqIBIN+g/Q4D8ROAzAZgMwGYCTTNIdUsKVlypBSesgevPQ4AzQUqFKOZ5JA2sJAOmg1FtRIvgPZv8PzlOviXD22UBsB5uLkwZTeSfW22tr4D9H/APDNVuNnhHfKzqShtKTazYSIT4QBY5rkSeeA+5H4PViXE0Me8coSeXhPrOuv1jAe9+zHjokBVwAPodxBwDKG3nEFKyVNJBCUmLJvABifib/UEXjLNMHG++azN515hKrjKYmCPPXAVdxU0YrlZGQKfTLKoJ0BkkqN7XPO4tIAqlNCTJYBPPMux6eLr8jgF2v4k3Tq7pICEFIVl1uSRqQVbRr1A1wCdX1NO+lYCB3irSCoGZBO8aA/YEgDfpGGkl1CCHMubNnWbxrBURty88BBzIcb8XiWBJJ1mLn75jAAAp1L7oKvDaAQCBB2kTpgJSal8EALsTEZEf8A7NvTATVNIUgLUmVRrJ2B0Gm3LAR2aB2rbNUVkZVlsXKbIgxCYFgo3+JwECqaDZIMlQiCVKO8aTERzHkb3CDgJ1KhLoIcGYIjKLj6R9jzwAbiRTTqSG25zFQIBOg8z1wAhS0q96n9cxt1iduWA6903/b81frgDlIw0KELCPF3jgmVaDKRv1wHRtsLSrYjQzgIr6HEnwux5ZdJ10M/v0wAjiddUsNjK+AMoHuotYf8vMbWwC9/q9WuEozOTIWQBp5RAN1X1/MO3+mNViS68oBaQVAEmSQMwECNbDlMDATaNlTVm/CD5HTnMnn6C5icAWWHQ0JJyybDaef7W1wBKkVTpZOdIO4kkX2OvnrgIDveuOkKUVNSYSIAAPUXttc+e2APU1PkZGQEDImLkmI6/frMBWvbtqtdolpp1rTIcCgAOQ5g8vLAeIu3/AammpqqqUlwOd0+vvJVMhCiDAkTNxA15aYDz1TULlS4FvlalGPEqRpHIflvfoBSt4QtVLlS8QldimdQmQL3iOmAn8B7PCodpw65nLaVIbmYAIAIASADYamenIBbXCuxDz1S00uVU6oJQRE7+8Eg36EfqF4dnOAN8NQtKaDKRYEZzIFgRKt/zwB+lW8w+6lxsoQspMKkyEyLAzoDgDwqqNpTa1NAqSpN5UDrymNZ284wGyo4gl6zSgiYEiPzB6cvS0AJc4mqhUohz+aqApdjIjwjLBSIBj3Z3ucBoPFA60SDCioKJiJAmYsB126RgOn+pIIytrAWes36zPpzEnrgIvFqVHG32ki4bbSFAkpulABPOCZ054BB4qup4ZVIZZdKW0BWYFKVQQQBdQJFuo0vgIS681SCC4kqy3OVIM7aJsfOYnALtbXOU0lLk+QTbnqP2HkJwA+lrUPKffcMuAGCSREQBYQNOQuOpOAK8M4ymFCoWHG5ygQBBJMSUgGwBFzN7jAHOBcTp18XS0+MzBI8BJFpO4g/A7aTgHSoU25UITRFLSCYMQoRfdWadYsR03wB5TL7LLfdPJBWjMsZWzmULAklJ0BPuxM6TgAziKlbgC1FSSQDZIsTzABG2ht8TgGbh2ajbDra1NrGhkkT/wBKpBnlEdMAWT2qcZMLcJdHvL8InlaMthAsNueA6VHbCpUlPcFS1lQCsoQYRBkmBzjASaXiIrspqnQkmT4hHxtv8tcAVqqWjrwMjjWYAAEAA/SCfP10wAiq4Ae5UpTiHCB/LUMoypicspAm8m8n0wCdU8JIS8pwhSEgkjSRrFrxHUc8AL9nZy5e7GWIiVaeczgAVbQpQ44sABEghImwgDUEnWdTgBbLyS6W2RlVEKNzKZFoOaLxcRfAOnCKFuM+TxEXVKtTc7jTygaXwG80tVkWrON8vgRYbf0enpOAjcPpnX6hSKw94Ek5RASADt/Ly6ayTPW2AbuHttNt1CEJyFKSUGScpkARJM+Rn52ARU8OaLpfMd4TObOqepiYv0H0wGun4e088VPo7yTMlStgORAHnvtrgO9eGaVCAyAjxQYJMwCbyTod9NpwC69xB5JhLpE/8qTY87W5c9Y2wDXwmuXRNK/mDLA8OVJOm8gn58ttQ2qqWq9xT2WyTkO0kGZIEbH1wG540jNO46GgpxCQpICl3JIH9wuJP5csAnVVcisc7p1QZQbFJiLmLkybWidpOsHAKFbWU1LxBLEhTaFgTJhUQTBkc49cBNrO0LSAhhtWVtPiCZBgkETJkxgOGuNNOIIJlREA6XIjbeT8jywC7UoW06O+OeTBkDz2APnca2wEtFTSBKR3AMDXxX+eA/CNgMwGYDMBtSypQBBTB5k/pgNiEoaJLpVBEJyXv/zA5bfHATKR+kacGYvnMQBYHWB/eI88B7L/AAEaUzxSg7ojMXWwImPeF/sb30wH6Rf4W2lKpuGvVWVRQtCQEXOTu0G8hN5J054D7lfg0qnU1SLQlYKQkgEAf0xoCQNSJ1i1sB7+7J+OiSRyGvUHzwFgoS37GlMePJBMWJE6mZIjmMBXXG6ZKk1JciQnwdFTMnTytv5iQrHifDUKo8/h7zNqCR4QZMDaY6YBZqG6YjRXLQX66za1sAicdYbD4UlCygNJBIAN8ytpiRI31v5gorZCwVIStIBF1iLfEkmDG2w0vgItUoFBReQAknab4AMGXafxuFJQsEpCSScuomQIMbAxgIDzUkLSB4yR1kc/jbXW+AiunuMpXMSPdvvreMAWacS+0Mk6f1W29eeAgisqKNKqcXSVFZy3HigHUC8JwEJ94OpUSFZiRqLC8zM21NtfjgNTbC3BKSkToFEgn5EYCXTjuCsLuSY8N7gxvGAF8SQ6rKtoNkSZzkyBFosfrgA6faFhXhaASCTqDAEnL4TJjTaYwGltQcMCR1VYfKevwOALpqEU9EG1BSlBxaoRBsrKBrHLAQFViRTuFCu6XYjvTktuLFVyJwChWdoktulqXFKFpSAUk9DI63+R3Aa8uuq1BRQotqumZnKZI0B2i0200GAJUaCyhXdtQSBnLojnGTWYve20YAwwyw+lSlFSVJSTCfdJAkgwofPbbASaZCZ0+7/p59cAQc7tSO4Sk94LyQMvi63j4cr64Acpio/2mynOTmmTEJPiGkj4QcATS2AyEqISsCDOgO8H48vqcAw062hTpBBMIQCbbACRJ0O0+sDALPEW6eqX3Ckz3hVBUISmIuo3jWwAIscBQ3bnszT8XeRQU7aFALAqCRYtFQDmUgGVFMwCBJtO+Apzjf4X8O4e2XGGVAAE6Rr5G3LXywFevdi1VbakU6SnKVSlyU2Bi0BQ++YwDD2X/D6q75twpTlQoBQzKuJ2hN+k4D0nwjszQMoYW6hUoSM0JGu0XHM/ppgGKubRTJQlptGUhOUwAcpFiba6E3Jt1OAFPUiHCh11KZAMZBtaZkAco254AJW0zaiCnwpF72tvMfIYAU7Q1q0FVHDib2BM+Qt9/HARUUFU8ysVKcjzWZSwokeGSURaT4SD9dMBGabDlO6GwpKmxqsZZidDJvyEc8ACoKWtXUOOmC2kmYUSddhHKd8BL4pxM0jqF0bqUpCQFhRhQOXxc95EeU4BJ4pXpfbqHXVhbi7pKPFlEGZJiNhaZ8owCfTVDvd1OVUuFtwNjNfNBgAaD0M8uWADL4mEud1WIdBJicoIkGdSobXnAaVuFK31U+ZbTgT3aU3VOVIVIkQJzHU9cBqoHHUqyOJWCVd5EbCZ9bi3zIM4Bmp+I0FLVIfWtSMoEyBO+l43Fpi2AaldoWKQJWXFKKroyEKMKuNSLi3SZ2wEyg7S1nEnkhtZDSDkUXDl1NrAK28oJtAwFnUbjCafM+pK1BM5kkEC2pJKbeXzGA2u19OtsoaXKoPKLjoenmBgNIbok07b1QqVrBJCQCbKIGpG21zgJlEKJBDzIzZwW4KRoogyYJ0y+f5gTfpqXJ3jpWkGTDQuAYt7wj5zrtgB1MHLradWAk/1qgmJ5E3jrrzvgNNbx2ppmlNBS1ZiBbYxtfSNeU+eAXariFbTtpeqPGy8PEls5l5Tf3TlE+sC+Ajp4iwUZylxIifEkA/932cADqOJNPvOIQ83lmAgk94PCLFMEA+RiDPkHajpWw93hKWwpPvLskyQcqSAqSRtAkDAWFwvuEIH8xs2/pJI+BF40/LkGlsvuoWltJJkgSNp/Pl0O0YDXQlVK+v2lBzKugoEwCIvOWDIM2PngJRcW0XyCAXQookmBeRMWGml8AujiL1W6401MtSCVWSddCJka3+m4NFBIpG1ueFZQcxNhMkTOu3T54Be4o4l1RSmoaGU5iCsgwLRYayenzwCi8QpSgH2swJnxq1FreHz9cBt4XxgvpKXCu0iLX8jMmeVp3wDNQcSpmkuNhLxUpZVISMo8IAk5rEReB+mA4r68tMOOpIJSmQgnmQIgg7X+HSARXnl1bhW6sIB1CLH1FvS512jAC62lacWhaX2/BqVqPeGLm17+pv54ALVISHQvvErQRlAbJUoReSIEA6SD+wbGapluPC5P/Rb/uHXb9AEp3iDTqwpxUibxB+U/QxPLASRxLhQABQ/I1hCY9PHgPwrYDMBmAzATW/cT5YDchvvCRa17icB37jLeU2vpyvgPaH8NP8Ax1bROHVLrfObKG55/fLAfpH/AIXRI4awdMyCbWnIjkfL4YD7efhMO5VQN6ZymRp/QT8NPj54D6Cdjf8AyCfJP/acBYKP9gev/acBXnaRwttukalRA+H35YCsa+pJoyBuqL6a7Te/562wCRxN0sJURYmT6WHpH3vgEqqqql5lamkhSQSmdbgafO/ztgAYXUFCgtMJ3sbXmdLSbbfoAiq/r/6hgItX/tM//TH/AGjARGm+8CBayj5+mAjcSpxlFtBeB03+z+WAzh/+0P8ApH5YDS8822spUBOt40JOA1d40/8AywBJuOmUZpt5YDS4e56RtpO9hvf0wGBWYBX9wBPmbnAdXGw4hU/0ief393wEJqmSUuRPuL0GnhNunnv5YAC4kMX0AsDEenn89bYADX8cTw9Zdd/20pESdxz9I3tgK64v2rc4k4WaNRTmUkWt7qp2PKfryOAJ8N4c4ppL75KlESZ1+fxwB9PFHWkpbDZIbAQNRZNhaOQwHY8RW8lWdJTlEgazMz5C18BN4fUE5ha8wDaJBB5TPTAHKbb7/uwBdllLjpO9tuX18vrbAbghunqQ4oWCVi40JEA285iMBCrUqqP9omLm3psOWA3MvlLQQdUoCTe0gRz5jSdfmCzxXiHs9LVuE/zBGS8RIUYk+Q+5wAHs/Rd+r2yrhZeWEjNrCjAieeb0+QA5xrs9R1FOoFtJkRoLW6A+XTffAIjHYilSw/VhACZUPdH9KjoY574DRw88P4cw4ChIIdSmYAJJkTpP3adwY+/ZfZHdAJt+g5fL1wGsp9oQSblCY0/ttv5CNdh5gHWqVOI2bkC0bH9MAIea75SGZjvPBPLMYwBJqnqeGsSwguEDeddJj6nb6gt1nF1h8GqQEvP5UKAEHKkBKTFpMAHqPmEbiRaYZytABTozHS4jxSLaknTr6hroKqmoaB11xIkzc2jcx9+cTgFxXAWK9t58rMLUtwbABSioDUWvgKy4xweqD5ZoSVIGcOESSFAgJFrXk7YCt+Mp4zwVZfAISyS4oQQCE+K9zrH2BgBbfGG65vvq0ZYFyPjqY+WAM8C4lRiqBBz0qiAnlrCjy96R92B5qaBpaRW0yBlUckC8BV9h05gz6yC9VUPDHDNWvIdCCRG8akCcAqV6qthYBWstgwg39wEhPT3YiDgNtNx+tpUBmkJzuXJE2KbDTz+Y5XBm4d2x4tTAU1atXdPQhRJVZKrG56HT4xgGuj7ZULEF12YgmVC0cp15WwBZ7trw99lopchKpAvreDraJH+TgGrh3aKkFGHGlSoeIidRH6x5c98Bsa7YpqHC0bhNra3m/oPT5YCC/wBsE0q+7EQoweWvKw8z6bE4CXTcZar3kIN8yM/PQ689uvpfAbneIsVDxpyBla2ttb43/wA4ANxkDuFdz4bHQxAt+/z64CvV0LjJVWh1RcclSkmdRYadANvlgMpu01Yl3uXWS60jxJF9QQJNrWJjpfAWZwPtlTsNpDtCSQBMj/8ApNxaDecBZvA36eoSTljMSYgTe8T03iJ+oG3+GMvHvkJgJTlMDzIuLb/ScBXnHXFsulhBhSzlEWF7Xny31vrgBbzQ4O03UODxPASf6p326j6+YSKesrqgEJTlpCD3atfCRsdNZ+mAB8TpGUlTnenOqQq8xa+4tcfd8AmFpvvFDvVTffblrbyi/rBDmjd7lslNoGpOxv6bDXAEKDjCUlaFmVlZi8ECAPyn5aYDZXVTzpzSS3y9IH6/vgFWs4kpgmLddvhr5m/54CGSipZS+pwhTqcxE/ve1zbpO2AD1KX2yDSKKlkwsE6JA9dx0wEXvOK7i299vhgJlIy++QCowdDeT8/QfngDQ4S8RMn4E/lgPw44DMBmAzAcyeZ+OAk0zhQpRJmUxBPUYCZ7T0T8cB69/hvr3neI0SCjIO+bEgZR7wvbp5/DAfpd/hScCaKhSQCovJMnWO6bFjrtv5DAfaz8JUrD9A6ifCtBE6e5HwvoYucB9GOzD1V7HRyEAZUGAALQInX6bYBnqeJOIceQQJQpSSAIBiNNoPT64BB4jVmpW8lQHhClCRrNt/h+WuAq3iJh5wXgAmNt9BpgEPiNSMpmDMm8nlbf706AFbUlbCyAIzK20MJPpr964ATW94Er7kArhOUQOYm2mk4AP/8AmJ1QD/6U4DpWBXdtd4kBeTxiALhPIWwA5RAZGgkqHI2iIwC7WUrjqpBWQVDcx1tOmvUHAEaRsstEq/f7tpfAdFKS9JgGSRMCT5/lgILvDnCQtNrpumQYkTEaT6+k2A+hkLpA0UjMExcAm1tY2wA1mgW2Vkp3MTtHmY03HWBgBdQsNrUJ89tybx9OV7YAcvirbQKSUgGQSIFufKQJ22vgK27U9qEUgU1TELWRaD0j4/rgKvZ9v47VkvJcS0ohMnNBynrbeTbT44B9oODtcP7uEIVzUUgzI536dYtpgGd0AUpgAWGgA3wGh/h7da03lIzBCMwSb2TEWI21v57YDZTUNPRkB6+bSYNwRPONR011wE9/2Lw5RCpTEWvMDQDfWZ88BzJGhIwBmiqXGacZQCApRkyd7ifvXAbRxM1LgYUkX8Uxfwm+pPrgNlbZpUWsNLb4BZW+aZtaySAZJuTrJn7tOAr3ivEBxKraabV/tlYUlJscxAAIGulpFr74Bx4Or2RptC//AIhCR5qgA+YJkdeQwBeqJ8dz7o3OAhteNJReLmNiSdx1wC9VUjVPVF59P8o5h7o94+7IgiddvXAYKjh40zDyAH/6uAWeJLPfJKFKCVKkQSJBAInnY4CUmobZaQHElRcSYIk6ATPM3GuA6sIaqKunSEq8bzaQb2JWPTzv5icAwrR7CKq5UADAPiGmsRb5b3wCSadPEkrqCEhZW4NrZFKSLa6C0RfALtf36CaYJJUFAzBUYGv5W/IYDUzTd4IdISk7E2noDtOpj9SGVqUNt5WlTAgAH0iB974BYcq3GEPIUgDvDYlNzEgmYOx59TtgK+4rQtVLxdeMoBzLBMjLNwUnSdBIwAV3hHC3bJSkA/8AKANL2A+EYAWrglI2+U04IUNIsLgGYAAiT0+uAmv0XEaOn7xRV3BIQIJ1VOW07CfXywCs4xUtOF1ecgknxSQee+vz5DAI/HeP8QowptthbgVIzZSYEkSCZjl0GAA8F4zWe3pUpCgVgnKQfLTa/QXO9sAYrOM1RqljIoCDAg8z5c5tgFbiPF62pqG1IDgDJBVGYSBeCAeYOoPpgI3Eu0/GB/NpnwhuEhKJukpSEm02JIJ3NyZvgNnC+2XH3iGal5amUJKwEEpOYQBOVW4JO2As7g3bp2kSlLgJi0qkm8W+m2Abl/iLRPJEtybf07xfb13vecBspe3FEpCytKwQfDlzAxvcaTvO2A0/+NKFx9KUKW2pSoDhUsBMzck2y+d+W2AiV/4gooUnLWJUAJEmQY6STt964BD4n+I4qXM4rEpK1SEgwJiNB5Tve+AdOy3F2eNjuV1aE5Gu9zSASQpKSCTqDmJI5jTmFnUSaJlIBr0RaSVJnrHl1/TAMLHEGKdtRoXllVzIcVBMbX3PI9MADq+1vaGlfC23FloJuMxg3NiMw2+En1AVVfiBxt5aVZQcpEyATbe5JOuAaeG9rvamEjiV4FwRvGwM9bj5jASW+0qX3XKamqkNsNkpQglIKQQCZmDckm+3lgF7ivFwFKZFYh1TpyEBYlIInNqDtE7emATeL8QbZpPZ2qlCnjBML8ehJEg31+7jALD3G3X20UaXxnBAMLuSYGxnUbnAHqOudSWf5qSW0ZZzAkkEm97m+vlgBfHu0FeVinQohK4EhRGl9jbl+uACHj1SpvuioFURJIJ00gmfvTAF+F8YcIaZc1SAkzMG5vJtF9v3ANrhbc9jCFCXHcq73jIT+k/HbATk8PapKpLja+8K0g5M2aCUi0G3Xyna2AxK3Q+IRBmYCbesRbX6zBwDIh2oyJ8AFtCL/UYD8J+AzAZgMwGYDujLeSQY8MbmRbAS2KclQL6lttyLi89Nd/pfAezfwCqaSn4nQNtpQP5zXiIMnxDlY/PpgP0m/wAKfdOtUmR0w20h8GxlXdJ8Mcra63OA+2n4RPpc4fTPkhBC0pBTPhAMSJvMfcHAe++zFV/wdGQ+o+FAuB/aD93i08sA6VKxCykBxSySSqSZNpMfY2wCrXMtJStc5VuSCkaC02tf44CpuMktPLKfEFSCSCIEGT6TMYCtuJNysoYKnATqf26afDAamaRbNMoKVdS1KIUbpkD5WtgNLtKkMrqO98aIAQIIMqCZ56E/DXADc6ufyH6YAfWMB2CVEEyLAbi+ABvNQEJFwFK1125dR9nAbW6ZopOckGJFhsCd7k4CK4wksnKTy0HK+AHUTBzFC1K98m+sW/Q4Aso5VBlKEqKhOZUzudt7b28sBuZLbKszqo5jb7NhvrgM4jVU7DfeJIV3gzQYEFVxHMdL/EYCt+LcSomEl1x3LmKrAi2h9NfvXAVNxXjztStbXDUJfKsyBJUIJ0920gn98AIouzPEqx1NRxAKTFyiykn1VeR8SMA8eyU1LQhKGm0OIKhmSBJgCJ5ExPX4YAc1VOKHdqQCMwOczmEEG21+cRfAG3xFIDzH0OAicMWtJWSoqBWfCdAJ0574CeVZqhOdIWJOs+G+vPQX2+OAlVSW/wCWENpJKkAGTYlQEa7WIjAd00zynAjwwTrP3MfPAMdKwltoUqwkqkqzf1HPFiNLfeuAi/6aW6nO0qSlKj4gADaTJmeg5m2A4qnkCldW+SgpEQi4MGbTf7GAQuP19O3w1biHPFksCY2NjvJBuNtcBXvZekFbV1FS44oQpshMApg5jvfbT1wFpu0hIYWFKT3S0LEAQcpCsqtYBiJjbAGkUvtTZWolJIghMR0if1wGU3D0B0pLijcbD8vv0wEDjtE2GFC6oUmAQLwTyE/PTAV/mAdKFsICJPilWg8zr0jAQa806qlpvvSJAOgMEAW+X+ZwBOkDCnUsqQHEIjxqsRItYHpOmAcmqKiQlstNpKpEKgSkzqOomfT1wADiqzTKWB/M7yUnNsFaxH3rgFSnQ5SuqcaTnQolWRUhNzJAjaZ+dsByttLtQqofaSgZFCBJBJiLnywAGpaQ64UoWW7j3Y8vL72wC2tLrClElTgCle/ve2lvP11wAuvqS6W0dy2k5VCRJMyB+s66YBP4hw911wIRmPenIQN80DbX8/hgBgoE0jmR8FIm5OvM+g+74CUXKdCv5FOl1QCYcI8RJAN4MW62sMBKcbfq2A2tCsoUlwoIGWACDtNgbfHADq6jYea7ppIKwIMJH2NvsYAXxXshTNMJPdIeUtAUStIkFQkxFrEnr8TgEUdkG6J1Vb3ZKhOVvKkJIJk31tGkxqMAHf4eXHnHfZk5iDlTByzttIsdcBDHBGmGnnHEIzuAgpOiZF4Mcz5HTAIy+DBdU404xLQX4XPF4gQFE2gQDa14F74A8zwSmp2wphlOaySpUzBBJAE8wNueA4VwpR0SlPkD9DgDvBeB0laqFAgiPdAN/U67dcA3o4HQ0jyKVbIcL6S4krBzJyymABAi0/5wBFjsdRVvfH2fKlCSQpIEja36g8vQNCfws4RxNDqn11DZRcBASdjrmPIbazOARuIfhFSipUaVDrjSVeHMBJEXskiDJ2Ec72wD32b7Do4WgZqbJmQG8xKgTJCo1PKfTywDursk2UBac4kTGY6HT73J1wBVHZl+mZKm1qBynUC1tLmOf3OATOK0PGFKUw0kKSoElWikmSLWj4/GBgEY8J481WNtZCptxcKUZBAgmRFrfXTfAFwviVKe6cp2lp0JUpc7jaB56YDg1qaDvH1U2Zxy60y4EJOkJIIJEbG/PfAVrx7jqW3V1WaoZWolIS0SqTlKoOY6W6fPAUxxDtbxKh4kqtdXXOtmcrTg8F7i6TO3rM74AHR9veIDjOcNVBmPCQoJ1N9bee+2uAsThfbPiL7q3AhxGVyMi8wnwp8zBk/vgJvEu1VYshamgCm8grMz5mBExr8MAPpOJuPuhxx51JJ90QR5Xg/e+Atfg7lO9RNv98Q4lAk2kxMZrTPQDlOAb+EKbfBW6+oFMZBYgHSTO8YBy4bQJU/7Q5VOrEWQoJy2Fhz0j4a4Bgp2UvOpPdJCQZJE+djfrf54BqQxS5UzYwOX5GMB+CPAZgMwGYDMB3QnNmMgZAFX0NxacASbqBUpSw4UthIsTvGnL72wHqT8CGQeLcPPeSA80P8A7h1vOp0uL4D9LH8JjgQxThCwpKqdKQZkZy17g6+mA+2n4Llb/D6amJOfvRmTyEkiemmnWMB9Cey1Ek0VKAqcoQFQdISJB5QfUxpgLFpqVwl0qQrubltZEpUBoQZuCfngEjjaXkuqShCiMxAgWJjQX0+vywFdcUo3lFzO0oSCASNyNt5+74BRVwhxhorW2c+oSQCQdtzHy0wAh3h71VTOOuKNOpLim0oUSCQkAhUDY5iJ6X2OAW3OHVLKHFlwrbF4kkG4Fp8/kMBBUcs5rRYzgIjrra/ChaVFKiFAG4Mb4AckIWtaSQFC453P57/tgNFQh9tJhtfumCBryg/T57Ahpo2ahTR7xpYB5j4dfjgOncqZcLqklLIgFw+6FDUT0BGv5YCG/Xspd7xpxCymBAJ1Mj88BilOPpzrBbSROYkgeXPy8utwrvtP2ipkJXS09W2t1klooQskgoOUpiLEaa+eArNSOIcazNLQ6ltBnPFiFyOf/LA5aYA/wXs9RcNJccfQXDfKu5CtROt9p8uWAbHaWoepypiVJCdUiw5QRE/53wCktupCFMQpa86iQLkToIOtx8fXAR+77lEO+ByQcihCokSd9B5b4Aqt5t6nS20tK1xGVJvM6YCJSqFO53L57t1asyUKspQJEEDf9xzGAL5e775TngOUFE73WbcxETgNdK4l5SgtYGuUnaBII5CdBtqMARapalTiVJcUUjcEwRf72+sAWp0vKru6SVPQlElJJ1Gh6g/mcAW4jTPKYUhqUVBAy7Kge8BHw/bAKLy3aajdRUtqdWZgR4jM6Tr92tcKl7SqQrJQlzLUvwpumn+YQuFJAGmio+xgGbs7wlHCqZoVCe5ddylaVnKRl5i9pJ39MA992h1CS2Qq39NxGp/XpvrgDdHTgM+IZRGu2vPX98BHCCmoUsAlu0LixjX4HXrgIPEmFupKggqRmEnUa4CvOOstsIzNkFzdINwd/wB7gbDngE5FIp+uaWScgSkqOgBKQCDfYk3N5HLAMT7TdGoFKwVuiQARKskTHMgqHXAH+F1gygVCw1B8Oc69PueXLADONONurltQWAblNwMAvKqVMiI8IvO3XXAC6/iqCwUIWnOVpsDe0zp974AVROKW5mX7vym0/fXywGcTFIE+B1BUf6QZM/f5R0BSLC++CnEFKTMFQ1EjTpbyvF74AmlmjS6y4pxBDbiVqkaAEE+cfYOAVu0dA7WLUukaW4kk+JsSIvERB/K98AvcB75uvXQvUTi1NxJKRqsBUXOwV+3IHOtWllQZ9mLRcATmUANbwBB+HMbYABUUaKVYcSczioIRqc2sbnU8rYDa5SOvKQHncqSE2JIAkdZj7OAnucCYdp8qFB9ZEQm+W2l9zHXzwCVX8ATTtvBxrul5VZCpMX6Hppr0wCq12ZXWvZVvBDZiSZjc8/idT64DjjvZVnh9Kgs5XiB/upHvkyY6xMHy9cAnvUDgo0KKVNEuoSFGUgylUJEc4PwPXARV8Lq20BxZWlB0UVEA4Bt4LQNUQCwpKlETa9yAbabnp54Bmp6dPEK5p10Ze5QptEiJSTmmfO36YB+4GwguPU4QCHPAbC2s+ptgDKKFDKH0hISpYUEp3m8Db8vngNXC+Cl9X80ZT4jConU/C0feoF3uzLz7jbTYISFhcpFoiOY/u1jbAOdF2IJYT3i8sJ3+czgBD/Cmw2tHtCJGYZQZ6C3X/EScApK4MG3ipxYCCfeULR+Qtv5i84CBxDhNIWnHWXmluoEpCRebCwGpN/OMAttdmXK1wLeltJI8RFr/ACA088BM4r2W4c1RBOVLq0tklYHvG+nPrItOAorjvZtp1ZDLKZbcK7pEKEERveTb44CuuIdlHuIqLS6VtISbKKRBjzSNvyvgA1L2VpEcVgpphGvhAO4j3dR5/LAMDnCKKkqAnu21pUMxLaRAm0GB0kzeInoA7i9NQimeWlkeFIvAO6d4H1O9rYBP79hgBQZte+W3Plp6Cet8AR4Xx5KO9bLgbQVQ2gkpkRaNonTrfpgH2h4wWGKZQdACnv5hzWCIJCj0nrgLl4PxBqupk+xPIfWEArDapIEXmwIjAPvC1066UuIdQpUTE3NjbSZmYP5jADHaqrDiwlC4CrfcjAfhSwGYDMBmAzAdkqICgP6hHzwGwBTSkKjWI9fvWMB61/Ab/wDidB/9dv8A7hgP0Y/wsqqweHhnN3UNzExmyidOka7dMB90/wADFqQwFr95OU+sgWnzP6YD6Pdhf59AggapEQen2PzGAsZlLyFLQoHu0kgTrl/WPy53Bc4y004W8nvBZmLnQ67iSdzOAROM0pj8+Vt9dI3ItvyBD4jSryf+YHune3yMfle+ARuIuP06S2lZWCCrMLiTM6conXc74BeRUPrSpCySkm9zsbehgc9ehwA6q/r/AOoYAKx/vP8A/wBQ/RWA1t/+ZPp9TgCNZ7iPIYDvT/7J9PrgAVY+AhTCiAnxKg9d/lvywCJXcc4dRqW0pSQ5ciVCZBkwPISNRgEvifaysqR3FAonYBM3+HLe3LATeAdmvaZrOKpOaoAeJULysFRuZ+998Awo4fTULjoYbzpUkABN4gm9p53jQjrgIFTFx3EEyJg2mb6fG8bTyDqzXdywWZEwQLxtynfzH54CEaeEqqSBdR6afpMTywAl+lL+Z6DbXeJtI8vL6YAQ2o07xHL7uCL+v1wBTuDVEVsf7IAJmQMttNP6fSOmA2Cp9pQ4oGYSR10VHx/KJtgNVF7x9fpgHSh/2x/0/wD6xwEul/kOmpuASRI/5T9fywHFbxDvlFQcykCM1xz1uBNx8uWArzjNUqT/AMTzJvv8eX3e4VnSE8b46ipkqFG4pmQZnuVZPT3RPO0TqQuJwsqDRcgECE3Gtp5dInAb2C8FoDc5MyZiSIkTHkN+vXAN7P8A5UeR+uAGPcUSy17J3UqClK7y+iyTy2019MB2pWEFsvuPBTcEd3IEEi1pIsfL4YCqe2BWFqDPMxqZE/5/LAV7R1VSHCCTIURvsSLxH2NYwDdTOh3L7QZUkDuyYm8ZtbwD/jAdqzv8yA1MZgLX8Oa/PAQ11BYkP285+9fWfLAR6ispn6c92RmII2mxIifv5k4BQVTPOVJUQoNwo30OkAHmbwP2wG8L7n0/LXp/nTAa6inKilX92VWukiR6X8/lgIde33fcCZlCvgCP3wA8DMcvO3xtgCaaY9yb+dx69fsxtgOlBwlpt5ytAHeOa6ScsJA0H9o/xgNTlEp7iOd4fykoUQSLZ5SU/KeUeeoK3FGnH+KJaYBMRETBEn4Hkd8A1mgbZ7tT4AAQmc25sD+n3YJrzdF3bb7LqUBpBC0Ap8SjoY6R1GwwC/VVdJWBTBbCyuUd4TYTPiJjrbywAR3hgH+wnn9+Xw8zaQWeK0dUQptQUoojwxJBN7jyPlfrcAYT7Y2mgepC0Glh/vFJIlTcpi4Ak59oFvPAaOIIpi33FjAgaffnz+GAkUqaUAC1gJvvsB8pHTANFBToUFvNgENiDERJEx0/IYBw7JUhrah4A5SFEZo0gnU+nxvgGSq4Govf7o10kD89p1/SwRlr/wBNdyFU5SBmO5InkPI762wD1wNpniOUvVAYSAFglUSZ92TAJMnyjzwFjNtNUzMNOB4RFvFsRsTbl+2AUqmioqJtYqsocXmKQYEE3AE6X+HngELiDiWg413WcOkrQuLJHugDyI+OAXm+ElwqqS6EtoJUUWkiYgiRrI2wDLTUlN3EEAgbSDHy9fqeQJXHaQOKfQh7KnNZMjSB1teYn88BVlfwtTBccLmcKlMSDB1nX7+IwCkaWXVWBN77eZ8vnrgFJHDCeKG158hOY/Yv8cAeTQMttul1oLVn8JjROUW0O95tre2ATOPOUnstU13ITKIBgCCFA6x+XpgKdqK2lL5p5SDMDS06f53tvbAaKOgffrXS0klsLlOpAFiN9dRgG6kkrVTVCsgQkZCbAqzC3mN+eAsns2t7hwK2n4BBkA6zyM729DGAtvgFT7dTkId7md5jbzHmdIvgJiuCPqUSOIiCZ9//APqwH4ZsBmAzAZgMwGYDuVqVlzGQkiLCwHkMB6j/AIf3n3+0dEgOEsh5vwgDLOYXmMw8p89cB+lf+FqsbpmuHthKZK0TvMttiDJGt8B9vvwcc70UjTSMvfKQFATcRmvMxpIIH1wH0s7JtCn4ZSppx3ThQnMRcmReyiRMn/OAsVaylhKTBeyQtUAEqjUgiJ5xG9sAkcV79pSHG0lRUs5ovaPl8gdsAk8ZqqlwAIaVIubTNrjnfe+AROIuQk/8MTIJIldv/uvgE2sqG0hSFs5CoZoOY+sknl+oNzgFJ51zOUtygKOwEb8087c8BFq0uBoqm51Ij48pBH3NwHtIASFR41CVncq3J2nyAwHIpwpxJRCVT4jOo21ka+uA31eRKEhSgSAN/wBIGAXKvjKaJWUO+AE+ERECOYm2AVuP9padFIpynYzOlKgFpzk2vzi08t7ycBT7nC+J8eeVUJQ40SoEKvYE3F/DcSNND5QD/wAB7L09C2lyqYQ44ACVqUvNPooAecdPMHxbbSqdlAQAgISlKRIhIFhIg/OeuAGZQ3nyCNeukxrOAE1S1lKr3KSNE8j06D7nACxT03sxW62C+BIVKgZ6QoD5crYAe046aVSFrKk945AIGkWFgDt9jADapb6UKbYWUzlsMswTe6gTpgILbGYlTwzq/uNr87QPSLYA1RKb7pynTCW1SFImQTJBPMXN7jAa2aJLZcShACFRKTIG+5JM873nzwG9ukCCMqEiTeCT+ZwB2mzNAAm0RBjz2Eg+us2wHeodOQpQqEaxG5EnW8yL31wC/VLUQUknKVJkc/EfXAK3aGlYRT50twogknMuZyg7q54BX7BUIBrnC3dVU+oKkk3dWdjpp8sBajdIipQnMJU3PMRmjy5YCezTuNqQAvKjMkK933ZE6jlgD6w02wQmpAAFri/y+QHkb3AGtrvkEhwLkq8XhmxIjTQaeh88BFQ09TLC3FqVTkhJbMQSowNI8tr2wFbdua5NM+hLCcmYyqJM308RJuNY/cAm0NQwpYUQkknMSDudZHr5YBrZVTKeaWpIU2gKkSRdRTBIBBmxIiPPbAd11zTblQSUhPdr7gHRC8pykHoYN5k3IwCrWPOVXvrKvQCdZmAB9xgIFKwUOHMopb2STYE6kTe5Nuk2nAd3g8HIbcJa0y+He4uUz8+uuA7oZZV/vICzuSSP+0j7m+mA7PqaiwHhAA1sBYDlMX/WScAEqVd84iTmShKgBsCSm2gJt8xgBdOh1pdU4/KmwhSmQQBlUAoiIGsxrIMaYCXTvVNSMqHClJkRCfgJE336k4Aqw6umSWHG+8UgGVXkz4rRAm8YCIriQ9oKHWf5ZSYmYzAiLgz053vtgIK6NLr3f0oDbpuFiVH/AO4qHrGAlurceAS+ouFIAMwLix92BgBdWxTlGQ+EqBITmVe99+ZwHWja4eww4FJQpwoOUSokqIMDX12n0AwBRpDC2YZbSh3YyZ0t7xI1G9p88BANC2RUreQlVQkXcM5pIAT4ZCPdj+nznAKFVTuKYcWoA/zcoORKTHiJBKQOUX/I4BE4hRpCycniM7q15awItFvhgBrSHWXU94TlnQ6RPpHSTrgHzhj7YQENrCErI71EyFmIm8m4gWIHrgLI4G/S8Lb9pQEoQBneAUSFJi4JJJE8he+AaeH8T4bxJLywlBUkEpVmVYxqCFRaJ3wCjVEP17rTjudKnB3IJAgQkDLETedSfhgDcO0jDLbjiijOlSU5ssWN5GU8525ib4CyOAcVaSylLiwYTopUj6zP2CMAO7R1DNasEwpQHhIJHlASQNpv1nXAKFSH8gSVGIsCEzlknWJg/ED1GA5pqVtTK1OIzJA8V1CYPQi/la3wCS40hLH8hITaLEn6k6/d8At11FSqaLji0h5QJWStQJOwIm1tY0scBX1ezSIDwJS5IISnMfCZHisQZ2MmPXQK6CkJqVhcFN4BmPlrpOuAEM0NRUV6HGlkSq5AB30sDz+9MA+u9mX3WkKa8CVNfzQBIUsE+KTMGMo2HITJIVf2j7OdyHlPgLbCVZ0GRmGgBywQSopNiNBtgPOdbwdDNfUOLpjGYlsy4MtzABKr7azcYAhwatfpHCl5gpbBgLI94cyd4GuAN1Caasl1lYLqBnVBgpE6wDBv0O1sAU4FxhDK1M1Cy6BIAUqL6C4g+kj54CyuCcVUYaQ+UFUWCgIBtOk3mBywDgKOrWAoVS4UAffH54D8QuAzAZgMwGYDMB3QgrMCNtev30wHqb+HfJS8cacdBV3LzchFz7x0mOR+XqH6Q/4W2M7fDapZBQ6tC0p/qCMiLEaTKT8deQfeP8EFUo/09YadUoFOiU65FSNfvywH0k7GpNQxTuhCktoCZSoXIgRAEjSYn9YB9epluOOOJcbCFKKkoJOdMxAIAiR5767YABXLSlC2wkBYkBSwAnQaRmM+nwOArqtqFsOOd53SgcwGXyIHvJH56SYvgK14nXvolBYJMEWCfhy9Ii18Ao1QS6e+fQUkAJCQBMC9xMDXb4nXARF01M8y4WklKrQVgW8QmSJ8vj0OAFVTALeQQDAHQ6X064BZSoKddZAIUysoJNgSmxKd4taQPIYAfXVvs4JScpRJM2zCJGXrIIwFfcY7TrUVIQXJTPK8Cdlcx088Akorq7ijoMOJBMHPafIAkfXeTgG/h/Bn1NJeqe6VTZiC2SrvJASVGMsQQRF7mZtgDzbCAA1RtttpmSVDKTEE3SDr1jASHc6GyhREggGNPmJwGtFY2UNswsKbGUkgZSUgC15g7WwEWqWlhKVKlQcKgMu0c5jnt6xgAzriVXAMC5mAbTprzwAt9RcPg8KeR29BM72mN8BHUEpTkzJBMm/UHoT8cBpbYBeC1LQUhKpAkmyTzAHzwAirrmUOltLbsgx7qYnpCp88Bu4dmSsrX7qzmEagG4mf1P0wDK0G1kkJ1jX6n6QPhgJiWGozlbQy+KJMmLwLQTa22mAjO1LalZW0qCjzAA11kHfl88BwRCcilDOb3M+8DGgmfTywAipQoqIAMDxZot4TJHnsLYBe4+C5QqcAICAQQdTaLD54DOyFEpikclEqeBdSUgf/ABPGmZ3giflYTgGD2hynWUZVJJ1sLxa0nn6YCUl91SSpSxlAJUIIVAEkaa7a+owEtKGX6dRQpz3dzzv/AHb73jacAJbVUMrKG7oCiQCTmknlsJ6jywBEPqUlKXkLKc6dACLG2sdZ/PAVf+IXsiXmioxYW+R3HLrG4jUKjZqlM1GXxZVLOUi4yk+ExI2jmfzB2RUd1RLBXLr4SprLcJCQqc1hBJUNJG/LACX33qgU7DQWFl1IUo+4oFSZuJI62j8gMI4e80jO8tvKLgSZiNCCnb76gC4kXVuFNM62IAsoqEmByBNzv8b6B34eahBiohaSkiUiRNtzH31wHaoqAJyhUXnQcpFj9/PAQ6pxTaRJkKAIg6cp06TfY74CChyQUkElSkqSRB8ImQb2mRpa98AcfpE1dMwGoRkIU7n/AKk2zBMSZIBgGBgNbVIGTLeUHnv/ANsffxCK45UpecGdokAc50Gvh6efScAHX3zlSQ+ElASoykaKkRsmxE2mNLYCUipLIyoSq3MJ/XT1+OAykfbrCooUEQSDnIGhgxBVv8uZtgNztDTrQuqqFgop/CUoJzKCvFISYG25GuADspoaurbep26hLbDoWtK4BUkHxAQtQOm8A4Dq7xRtFb3TLLyRMSQkC5jZRvznffAF2nFOOPhSVAu5fEYAHgSL/DrgIXGKH2bhgX4XFLqU+FskrAIcMkKAAExodTvuFXcUhskqbXuYtPl72v3bXALVXWtVgPcNOtlIg5wkAxqRCla3vt9AD/6u9RVDbQK5UCReRYx0IwDQvtUpqgeQ6l4pU1CoyyB6qHxOnrgNvBO2SKJlwj2iFg5YKDEjeVjS2k/qBOj7Qu8Rr6R1pS0paXLwWQCoZyZTlJBtYzGAs7ifF0VSKdTeZKEJSFBUSVBMHRRtY/WOQdqDjDqfChDxiLiCLaD3h+/0CUjtC068AtL1yBonncHxcztgGcPsViW0tApUG5OeBeSf6SfL8sBwXkoo6tsIWClsjOAMg8aRrPneJvgI7NW2hiFkqsZtN+UHfpbALHFEtPlxaSsZySJO0QYhRFo+GArfiNA5KlNOJABlWdSvdg6GDedNPXAV7xNSgpSUGFSRPX9Oc4CZ2WRUFwKdKFQqRBUTsZuB0nS2mAt1hb66dSWwBEiTJE5egmPTmIi2Aq/tDw+tqarI49T90pXiRKwpQkmAAgAnQwYEb64Cv+0PAqJ5TaGWwhSIDhUAATIkgpkmb6gfHAKvE+zFQ+wEsIZbQlJyqUCMyY2hBm864BBqeGv8KS8UBZWpJQtZJyKAMwgzMzc2FjrgAvCXVOVSg4ooOb+o6XF7eg9euAblV9TScQQll5BBULhRiyrgwCZm8XH5Ba9Nxiv9na/4lr3B/Uf/ANnAfi5wGYDMBmAzAZgJFP73w+uA9P8A4D//AMYX/wDVR/3rwH6Tv4V5NDwJO2VuRysP28vjgPvp+BNG2GKJ5QBSnKdNZQRfWNd5wH0Y7I1jDFAmAAAlJERaAbdefWMAxJdcU46/mORZK0i+kHTa/lYfMF/iD/thU23ZTcqVGpBsAYiYJn8tICtOL0r/AHhg3BPx226cuURsFfcXXWhfuxfyP3J5fXALtUXS1Lohd/ht+eAhhWSleVE2EeecRgF+pqSJkxE777k/OB5WvgK94zx1HD3Hlblap5yDeTr+2AVajjCuKsqDZgolRIm4M/AWO0XnngFNPD3XqkEkkFxM7yJE+kH72B+ouG0jBBCE26D9o6aTfAHHkoTTBKIABVYc4TOAgUf+4P8A1f8AbgO1V/X/ANQwAJ1ZbKlD+4kHa5JH3sb7YCAqqNQcpJhFxedem354DorQ+R+mAgYCDUMOOOZkkxlA329cBHKHacd4omJCd/6jl59cBreoAtHf2KiJv1iem+p3tBwEpLIaZbO2RM76iTf6C/1wHZipIK062Ebmb/H5HlpOA5cYqlguJUoJSCogSICQSR9/pgOeHKU++mdJ1Jvy5dOu3XAF+MUrjBFQk+EoRaTcpAn46f4wEemW3U0ixAC4memp9OeAA8aph/pb8m0KtFh08/sbYDOziqxNM2lKYAZQEzyCQBbyAwBBSHnXXVPJumAkxrObMOR0+InAR1KJUGQYLhDesf7hyfnr9gNS6pfDHO5WbWBvtpp5n64DazxRpx8DKIISfkLfE/T0BtTU0LVMHX0gIkcpk6XIPntGmA89fiFxGgreJpaaPhBAEAQNdhofMWwFd1Dra3W0IAEZUzb+kRtrb5YBua4e85TsLzEgJmJ5xA+Xl03ITGVNUy0KWASlSVXiZBB85sR9MBv4jWe0MEN2lO19+nz16YBNbp385cWSRJ10EGPXT8hgD6Hm1IDYjODPWAL/AKYAXUaHzP1GAHOuF1aUE2EDW1rRHp574A3SUCXEBUaREX12tpBG9z0M4All7pCkbEa/fwjAaMAEeZc9ued/oIRGuyIPSDH0tgI1U+gq7sCFzMjUgWMkef67YCfR0iXxJE/4H66dJJ1kFVumfpalaEKMKdXYbSo/KNx1AwDBUUb4pgnNZ5OZUzsN/T9MAJo3mqFSm1xKiBpqdJI/Tbc3GAmFNMpXflKSZmTE2vGAlGraU0MgExE+sWiOX688APVVd33iqjxNBByp18VoN4vE6fAg4BKcQ3xarU2hNs2gFrn5R9iMAPc4A2y2shMGTqI0O3K0aiI2OASazgZfqQ8NGcyTa2s3Mx0sJsJwC/xirbpqd2mMFSkKQN72+M68gL+QKi+IqYYMEWtE6enyPPywDj2WrlKYYfm6wqdvdWoX9By0+YWInizjjjTc2zDebRfpEn08sA/s8UpqKkStwAkpG+8cyOZ69NcAFddLboWLSZF+pI87G2/zwDRwjiag4kkmAjU8x59PucAfR2gpFMVzLgT40FOgH9Q0+yD88BF/1Dhnc69Pl5/P8rYBdrattSVFo/yzOXy33AFxNuu2ASa6pMOXN/8AI3+F+R6kElxoPOrPKfnp5f4wDB2YpgCLCZ0Oo/cX5DAWhTLbYp3GlQVKJUPVIF7HcfpgK044y4a9LokISoyOkRv/AJnAKzlKH3zIJknUTE7/AHywE2p4XU1jCKemRHdJykxcgST9epE4BI49wEilDTyEhaVKJMC8oUI0H1jAebu0yzwSoWWvD4iJEDcfY6aRgCnZhmo4qgVK1FRF5Mnr8uc384wDp7VVNfywowi2h/XAfkCwGYDMBmAzAcpEkWm4nynAG6WrQ02Uqy+6dhMxG/P9xgL4/AZKmuNUSiTeobJv/wA4tGunMW08w/S7/Cp/xLXCQnZTYkbeBE8xbW5OA/QB+DFQKPhTTSxOZtEC97JtPofhOmA9z9iVUdTTI7wKTpuRGk9DFsBaVNTAEhsSi4TbVMGAOl5PpgB9dQqXJAAIkkgR6z+Wx5a4Cv8Airfs6lHWL6X0JuTfX5YCnuPPKqX+9c8IEk2i25Ow6a+uAWOIV1MlIOdMpbCdRqJn6iRp5ROArviXaZiiDjjSwpaZCUgkiVHKbb2Omu+ArriHHKyqdLyQoJUSbZvMTpt+2AWXayrrH1IWgxmiCDufXAN9D2eS9TqW74IQCIGWSeUxM/DbAY3wksFYbE5QqNzOUxfa/wAzgJNAw4pk94Cm1/hf4/ekYAfVU8VJDalZQE6EkTJ0vudcBLZaU2Au8Jg2B6WnkB88BuqPZ6trulrAVpY+g3tf5+WAFvNJaQhpMFKPADYyEiBJ3/XAB1geK3P88ALUSHWjP9aCb/8ANefPfASa59IdtA57D9yPPngB5Xnqgf8AkRvI3mPPAaKtWR1JsRluDpfAR/aTp4Y5ZsBuqVSlu9ihJibe6MBKaa7xtB/tmbXuBHXb4YCalwISUHQggCb+Kw+ut+WAm0LiWCCQBA1Ivr5dPXbAdeIvioqCsGU5EDmJAg9PuMBEbQVqCU2PvW/5bnTyv0wAvtC4HKYsj+2D57fl0+uA60qnkU1OlKFQGGkyJEwhI28sBLZU4XU50lMaTN9OeAlVYAyQBqNuuAWq67qpvBET5HAbW3UoSBlTMC5gHAdKqt7thaiRAEayL9P8RzwFAdqXQ/UrIG5MgXmRoev54AfS05yoMEkpSbjoLz52HO/OcA28LpFuFUFRy5Y13nb09NxrgClbw5fdkAH3TqCbn4fX0wA00imWDmsIuT8bSdL/AFOA6B1LlC2yB4gtwk2ButRA+52vyDciqdYo+6pwO+KkpJIBOQzmP0uDH5APDlNTLL9SQtZJJAINxtABvcflfAaK1KXykoEBUKERIBgifl16YCTTUy6ZlTiir+kzJ010667HARC6p5edBJ7vxRJvB5eQ6ycAcp+IrZZugb6jW2v0vrBGAC1VZ7U6tWhNiNNBGm9v15YCKyy2FrccHh7pfTxGCn6Hz9bhymuomKRyZBBN5PIxtP78zOAh8KIXnVrKioE6wZIwBl2rUw4GgJCxJtNhA3kDWcAF4lRocUKiQCjxiLEwZiPudNcAKk6TblgNTxIQYMXGAGh/uXHVKUcpQpNz1BFudjGAzhHEG/aiTl10A1Ek7ffPoBviVdQOtkRBAOnMzNo3NuZiwwCJWppjTvlHhPnBJjyjfToOmA8+dqXKtDrppgSsBWQwSCoxE7X1IwCXw7h9dUVge4glYSSP7gNbiDIt5aYC8OEM0jdHTpbVCEosJg2Wr5kyevzwDVSopwtCioeFQPvRflPT8+WAYKytL1OltoBUJAsZ0EaCI08j13BfNVxKdyNBPLbbAGuEVdXKkPSJXbUWy8457fK+APOhDS0VSlCWvHlmJJF5HK8D088BHd4il+Qki+oB28wTHnvgAr3EKRDi0LJzJMEZjAMDS2AjuV7DjbqKcSVoIWdYSSBOgi5F8AjqR7LUrdaVmWSTAMxPTYbbTMk4Cx+xoeRU+11ZHdEAQBY8t43t84wFj1AZShyopUlQUSSI3gaCx0+9iCjW0Katp6qcGVxpJUlJtMqCYjyN488AhVFMQ/umCSIFvTefr5YCQkv5S2gKhIgazfy5actsAq1/B3K1bntBUhKApScxIlREWk8r+XlgKB7dcISw6QmFiYuAq03+F/1tgIHCa5rhtO0y02ShStgQOV4HX5dJwFt0lRwxymZWtIzKQCrTW/TAfjOwGYDMBmAzAcgkGRgMkzOpnAeovwIp1v8AGOHgwgF5seHX3hOpJtqPO3LAfpb/AIT6RVE1wtQPeDM2o54A/wBtAPuxaBIJ5icB92Pwi4kHDQBKELcGUBkk5HDkIgwc1hKrG5GuA+h3YWjVU0ba1MpaJSDCCfP+ok/pPXAWu0lNI2EgKUUiDItblFzN4/TAQnagkOkIEZbhWgAN48t8BUnaPiLDbqkuKCTOgP6n88BSPa7itM0y4GinQ3BIVOsGCPvQTgPPnFON1UuIaIWkzJJVIM6C4HK2/wBATDS1VU536lOKIV/tzKDJjlmtM3I2ucA70FO17ME1DKEeEAkAk6dZ9fyOAxmgpFurKECEr8JAHiEE3+H+MARLveJLB/lJaEhSDdU+GDmkbSIGpJwEdLimFHKlLgJglc7mJ8MTafjN8AN4lxR5gFpFOykGRmGeb6XzAX57W0wAemedV4lAKJUSSZ3Fx5RpGgvgDSH0lsggAwZk3E8vmfrgA7vDmnHS77Y8gkk5U5MoPkUn54Dl4JSkICitSbBRiTaMyo59MALDZUVhVrEiPWfy6jfADX2QmFAnwkETG0kD9cANeJfVmUSD0/frf98BwgZF5xcwBB0tgNNWnvk5iYIgCNNeuAH9wP7j8BgDTDDdSlpC1qTlSkeGJsI3B+/TAF3GUUSWUNqLnfKKVZ4GUAJ0Ag73nkCMBCq0BqHAo28WUgRYzFvvlGA0orG3CM6su3hvGmxF/vywEg5lXZhaNlKIBJ30gWPTAdkOPMrC+7SZOQ3mAuxNjqNR1wAnjTaUOoJKv5kFQOxMiB188Adoy4phsdyxCW0BJvJAQAM3i1IEmN7YDU8pZcBU22juwSnJPinXNcjYRGs9MAPqaxaikFCedp2PngF6oqFOPkFKRJBtPLAd3xlSF7kARtpgFuvrVFlxCglCcqlBQJmUzA3EE9MBSNRVvV3E1sLQlLYWU50TJjcySNrQPK1sA10NFUEfzEQgABJEyUgEAmbSUweUm2Aa+EqDLqmwlKpKSSZBGWdII1nXpytgCLlap51xktNpSlKjKc0mATuSPXAL71Qqo75lSEoCZhSZkwJvJj4RtywAilaBDysx8OeBaLKHSb74CH37qw4tJylIygJ0gze51t8TgI3D2lGoKqmXUEzlc0g7CIjbf44AyWlZ8wSmAfCJsALAfDAEkFNQyqndCWpiFI96IIJ8UjWOXrgByaJihdTDi3G3FQpS4smbmwExO9vTAdlOpfQ8lKUpCEqKCJBUQJEz8LRp54BbYDji5WAlwrUClJtAJCTeTcQTfcxbAMfcttUxUq6lAIynQAzKrXJERcnWMAicVdU02tpthspUT4jmmOkW/O+s4CTwqocQiAhOgOp0iOflr+2AYKRFRxB5Sg22A3abyJgjU9L8r2nAaHaWodecacKEIQTOQ+IgdCSPIDr6BCdoW280LWYE3y9RsBgIBYQSpLyihuRkUmJMC8zI1nb6HALnEqdau9DEqbucx1kbW/T54DrwngyktKq1OuZxfKcmXnExPTe3yCSyw9WNLUhhsqQVAp8W1p97X5TtgFjiVOt1wtqHcZEKzhG5B3zT5bW0tOAp3jQdQ9UhDKHA0FEKIObUQLEDWNrc8Bs4Upp5ADzDZJA1B8ucz1+emAM01ItdQ4gFbTKVDJkgAAJB35mfhgJrWYPqZDq/CnMDabEC9o35WPngG/gjyEmHMq+RX+2mmkawNLYDpUONhCkUyy5WBR/lKjJGoEgBU678pwEjhnEO5Cm30ID+aSCFWISLASPnOuA28RqXnklIyobUDKhMATI1JgTHy88B14VTtPOJQ5UlItJBSY56g2tHL0jARuNcMpmKh9bSi94gZVFzlE3TGnQYBZYrzTmoQhlnMtooOYrkDMkgphWunSCd9AD0/eCoW4tSVgz4SbCTtBm3Xn8AsTslWtqYTTLW44AqcygM0SLWAGw+uAthmqdc7tDNI33DbUKJzyVgquYVGkXAg4BRr6kVD7oTDZbUR3aCciySBCgZJi5gRcDWLgAr6ENONKGY95cyBYmLC1hrrtgJPdmlQlSGUOZgJzg/OCNo3k9RgBvG6JdbRJXTgNPIUpakpkAjKQAc0m5OxHK2AonivZys4nUrbqQEJST4kQT0962ny0BwEml7FUzFBC0BSkJlJUE5tNDEba8ueAALp6xpam26ZkoQSlJOeSBzhUYD8dmAzAZgMwGYDMBmA9N/gDW1CuNUvdtlYYebK1DRIChcz5dY6i2A/S3/AAu1tSui4UsNqLRLY7wRlByJkazv1iTpgPuf+BvD6uoc4dXNsuONMqBWq2UAtlN781DbfpgPpb2NfqGaBEMqByjSOvXpbb6YB/c4k+0whblGqMs5yEXsZMfnrtgEjjfaZCGgG0hBKlJUBrpIBgc7amcBQPajiYeeUpb2STMEqvJ+m1736YCoO0RccQqXCRfQk6aTH6b/AACu08OecSpaG1LRnIK4MTaZmDblEctcAbpKJtNOoBIU9YBEHMZUPSwk66DXAEVUDjjHibKTAJ0nS412+vlgBlMjunHW/wCxeXnoDywGhSXFPKDaSo7gRYXvf7+oCUEpbAU+Q3/1HTziYHn0i+AD8QbRUrlgpdBMjLG+msfDfpaAjBhLLeVYCF+IweUDUibcvWRgBzlWhCozgAEa9bDbnzm50GuA2qW4lvvVJIb1z2j6YAciqQ44oZwZJggGNfKfhNsBJfcYaQklaQV5gNZMAGBbaRHrpgAz5BSIMyLesxgB/sz4E92qOdv1wGrIqJgxz2tt59MBpWC7/LbGZZNkjW0k/AXwGlVO8n3myN9v1wHelLqFKWpJDaSQVTYAEx9NRtbfAF3ahDwplhaVBKlSROnhn7/XAcVTjTgSkLBBgKN4AJuTbYTgNCuEqU2XGAVt6lSTYD1g/EaA3wHej79tru0NqXC1Xgak6XM+WAnMd888hpbakyc14Hu32nlgAfaxK0raU0glKQAVJ2gwN7RafhgJ/Dqd9dM0oOkAtIIkmwKUn5b6euuA7hh4KdBUXLDeY1Gp6/nbACahCkkEgjKDPS/TAA3UL70OZTk8Pi20jASXP5zILXjAMEjYgwReLgiMAicdaqRTuJZbUpwXKREhEnMdRYDXXywFWUrSV1i1i60khQjQ7gnmOf0wDtQV1SsFtTCgPdSYFwLAzO4H3sB2haW2+XFpKUncxHT64DCtLdQ84tQSgoVCjpof1wAdAJU84BKFZoUNDKYHztgB1PUMtB9DjgStWeEkGTJEaA64CNShKCpT3gQVC6gYOtvn8MBMqzTNtBTDiVKOoTM302j52vGAHo4q4UnKJCBBM6ZbGfvywGlvjCHn0JziUyCATMkj78gcAZqF96ybgnKb+YgmTvp9BgI3EHmaGmYDS0rdWAFIBkmSPy63wEXhrblTxFZUhWQhsgkCCciTbcXJ+YwBTiKu7c7nRNjuQY5DYfeuAXKimS9Ngdb/ABvf0PMYDRRqpmVFDjiEKzEQZm3pvpIgR8gPUK1N984yuG91aDMRbadNI06DAK3ttSOMpQtxXdOvBOpykFRtbXXQ/DAH6pCkoWsghEHxHTUn6YAGHG6pSmSpISiQFXvNzp1N+gtgBD1QineeYCkqSG1FKuoUI6zBPrgNI4qml4e4pcITcyYAiCZEb/DXAV9R9u1cP46qmQc1K4ILn9AKs02geenrgNHH+1FKHn3W6ho50kgiRMxIFrnkAI9MAlcAUrjHEHG3US08vIVwCMpJm9zoOQ36YBtoeziFVpTTJLiG1eIp0SATMzFv3F4wDSeEoZS73aMxAtYE6ek3tztgERNPVtcUqFPMrbZLKkoUqMpV3iDlEEmYBOgFifIJbFQthwkWBNibC3Ly6i/XAamapLTx4glwLqCYLEkm0gGDbQybiQDe2AJpWl8+3rUEIBCXDNkuECEKi0lMG1gDznAd6qpcfCGEGEPwhLkwNCbbjQRbQ/EI1NQVjL2bv1AW/qMW6z967YAv7SwkOt1VQnMkEFSiZJyiDoTOw/fAVfxmua9peDFSlKQCcwKgCJFrDyNxEAYBdpeIFTpHtgNyIzLJJBNiCI+FsBdHYPidIXEh1KRcC9ibxMAHUiefKcB6CbrKH2Bzu1IStQOUASpRygWIHnrE+WArtqjKqiqdehKlKKkA6qlQ0AmLXM8umA28QYS4WMgKoACo0GkiPz0wEpLLAaBdUlPhOXNvE+e/6nALzzFSt1xLQUGyCEqHukG8ATrF4I054CvuKMlNZ3DbgL2YZkCQQJEk7Wm99PKcBJreHmC2w93kiITO8cxbpyn0wAf/AMMVa/FkUZvOA/E3gMwGYDMBmAzAYNRab6c+mA9K/gPURxlxgI7iXUXiNVHe0RHlz0wH6UP4Wad9jh3A2kOFxDgbeJBkAkAZbdEg72vbTAfoI/ADiVJR8PpmXyAFJSFSR/aDr0IgYD3rwTjlN7CnuFA2EQRAty5TbUYA5U8TqaijbCSSkotBMRt8+lumAr+tbeccPeaSY3uZtG+AQeP8GNQRaCqBNrT1secR+dgS6vgbVACX1B4Jm0iTfUa+XONOWAV6+ppw0oU9NlQNbaq3OnKJ6YBbcqFhleVooVaFASB4gToOp/xgOqqmp7gTOnX6eemkbdQhUqlKW4pfvFUnzg4CK6264+A0vIQZUZiRPT1wEyopWyye8fGbKYE3mDEX5xv88Aq5KljWZ2sf311j5XwG1Di3k/zJzSU67bG/PAaqnh/8lTusFO1veFp3j6xgNS3c7PcbARE2ja3SbW/LAYhinaQgmM2UE6aiJ15df2wGirQzVNEtAE04Kjp/WCBe3KfnrgFpt/vXC0bQSNSdNxsCPlgJ66b+SqH431OnTTeddp54AMhXdgs5s9yc3PN+9t4nbAbENrzd62PEAQOsgiwHLU4CJUmq8XvEeusz+VvTngCtNTqVQKKtTBOmpBJ8ucHl0nAd2qX/AIZre6rRpZO0H6eR2wHPss/0/L/+nAFGnO6ZLPMRy87TffbzwGikpnRUnKD3ZIIsYvqet+v0wDEadlspUIDsH5+91+QAOASO0v8At/H/ALhgO/DqjLTspi4ZbHwSB5fn5jAan6/ulkRGebTG8R8Sb4CM453rbi41Qq3KEk/Ln64ASv8A8uPL9cBDpX+7aUka53PSVEi3zvbAKHG67uu+Uf6kKTrpmGvWfmN9cBXXDmMy6h4CSVKO0g/S8x5WwDRQao8h9TgGJ13u0JHMfQCd+Xw54AK+93hLYtnJT/7reeu+v5BHD3d/8PztE/Xc6ehm2A2BtltGQtZ1mVTF/FcSY0AgSY64AbVMVL6Q2GihIcSsmCbJnymZvt9cBtqmm36ZLDAHfJTBAG9hteevntfAKFQTSBTZgG49Zv539J5YDXQU2Z0ujRRBmPuNvW8YBkfcyo7vNlzJym+5Eab/ABj54CHW8N9o9nh7dNp6jS/S36nANVLQjh6AsmZQDm/9Pnt9kbAHrne+dK5kTH3pyv1wELAB100vAxqdY5n73/QAbCHkNpQ2TlWmSOvw+B3+WA1ooGi6h1Q/mJUFDnmF5j1/zrgIXEa/KCxNzII8+lhy88AGpBDi/In4onABatKFVT/eLCEhpapO8KTbz3wERqlpq6hW13yTExcHYjc7wfLrJwFN9s2GuF1ZWyACEzOl4Px66TgKSe43X8QrlMoUopC8hgk9Z/L1icBeXYmmdaQzI/mLKQkbyRb1GltOWAuThNL/AKdUBb4/3yJm0gnafP0N9MAyVSKcqdQ37wi1v6kg/nPztgEhfCHnqt4qByBJULb5gN7C3xOAXuIUHcqIAjWbEafSLc/ywC/UcILIzB4Cb68766W67zgN/CiTn4aXM/eLD1toGT55f1wBWobhxtsmO4MyB7sWB8r/AHbAcT/+n+X74ANWdxL2Z8Tcm4EWHWeX3bAVnX9yapaG3e8K/CRMwCdT8ANDrgInsXs5Dka7xHWf264CxezD3cOtqncGwJtt+4tgPRHZ13/UEBMyArKRM6pTbzg+c7DXASOLtDhz6FZSYMx/dYiL+c3EfTAa6epD5H8ifMRy1tv9jbADuMtVCUKWhJQkgkCDbpy+XzNgVk17rDTynCR3aCQYi5MeUQfznTALtJTe3VKuIBM+I31m/PkQBvv5YCyeH8I9oQXfZpjS3x2v974DcqnCCU9wBlMaR8iJ/XXAfgrwGYDMBmAzAZgOU+8nzH1wHov8F3wvtHTBdw483nvZXiGsAflpfAfoq/hd4pWoZ4a01UuJbQ4hCUDLCQGkGBmSTEmdd8B94vwRqn32aMPOqWCEgg7+C2gG8YD6FdlGVKoE5SYyjTTSw3+J+uAuGgoVr4ewVEkhkakbAzba0eYtgFqsQ1TPKNQlLiSSEBVwFRciI2tJkdMBXfaWryz3CcljGUSNOpOhjzOAq2tXUuMqLri1GDJMfDQenLe1sAqoXDS0OnN/MUbgQRCR8BEnX0vgBr60FKkpAGaJAFjBBnfl+t7YCJmJGUm3LAa0oQkkpSATcnmeeA1rZBMpACjqd+mpwGhylSvxOJzZfFc8r7K6ftgNRLdT4UpAJGsQb3+9tMBpXSNshRyDN7wMm17bxqDgBtXUraQoFRLcJGWBBJMCd7EyOuAEpQHlZ2hkI3HpznfAcrQTKXJURIJJ1O+kD4YDqhkJbe7o92FJHeCbLAJIBzHnOkb9MAMYTQNLdz0zZWQfEc0yQdYVGsenrgIrwSoZUCBewJ+EkmfpYXicBATSgEnLck3+yOfXzOAlNFbSklSvCLRaL2G/3zwG2rQVtZkQCRqAdd/pb9sAQok/yEtqEgtoKhzJFyY1nATanuKZlCQ2BmBCYmQQEzvvaZ5WOAhUzS31FQUQEkmLRa5Hwvr5aXDS9/5mNgRA5WwBameyPhEgAJSYgTcazgJNY8hICx4VAgZp/uN/jpp15SCN2qUpVNmbUQYJkRP0I1v6WwEKlYqWKZhZdXC2GlRa2ZtJvA+zOuA6LT7Q8hRTZtR7wXvmiJGkWOnPlgCboa7rI2hKSUkWJOoi8mIIMRgAj7SwmBIHLYfnf43FtJAY6gM05VlhUqJI1N97wOun5YCs+OVKHQpsGSXEz1EmZ9I+MYCPw5tsAoCQEqNxe/57YAzVNIo8ikQmUpNtLjS/n6eeAiOcVQstBQlKQQoG+pETHlz9bYDutbVQ6wKdvIS4kSmZEqHy8/PTAH08DC0d8UgrFwomD8P1G5uZkBqVS9ww84sjOgWJiQBpG2gt6TzwCuri1Q9SutIdPeBwDMAmcgmUiRvbXceuAG0VQtt8rUolc3JjfzEX0084wAutpkVS1qL+ZWdSgbakm0gaCbzNxgO9Awphl7M4XCFIyEx4QAQQI2JAO+A3UzTtRUN9+ora7wZ81hlJkzEbHXY+mAMqp6QPJh2yTKRmsII/eQT88AV9tbUDSqPepSBCjyIB1EWGl5/PABnW0IeKiR3RmEEiAZseek7nkcAv8XceaQTTuFs39363B+GA6sJfpsjlY4pzMkKhUD3kzFh1n9zAAoivWsAtNygWIiR5SdzrF9MBL9tbCCpVMjOkSCc0g7Re8W+G+ASuJ1XeVGZFMJkEe9Y9YIvp8sBhqW2m6ZWUNurkOAE3hShBB/5YAsNh5gB44gVTjTTGVClqSXCk3Ugi4VOxJmw2wE1jg9PSUYKGw2SJUQSZMCZlR9drdMB57/E2sQ0sjMAs+Gd409ZH5GTgEvsL2Z/1arcqc4ShLoCkkiFqUmc3Tla3rgPS3AuCUtErMopUtmFIO6VJ0IvFtp1vgGtxtNVlKnVLLcZJgZYOthfTW+A1VzdZTNpfQhRK4JdAkqAtf+nQBNhtprIdmq5SqVa1tZXEogrg5jJEj89J1wCrXpU/TKcU2VLkjPeRgF7iHCalRSFLVlIFrbxEjW/XpgNvCeFNUTwqFtgu7OSSUpI0F4ied8AT4hRprM6Kf+W48AkuJN51mTbbWMAOVw6mpGcryw46BqTefIGPl8NcBX/HaMqdBYWQHDJgmTteT0gWG+moCreOcP4rS1bS6FbjZUsB5SYOVvKTJnMAMwSZ66jASjXu0zKA9UKr3PDLZCZSSb2QEm2g/XAO3DKxxmqaGcpSSmU2ECdII/XrbAen+xNQyaFS0FKXu9soa/7aDN7GeoOAPcSPtLzbbw71xRGRStRuYiwJE7b4A5TCgoaPvHKVsrAmSFA2Gov56W0GAB19UxXNmG0hKwSkQQB09DuevSAUH+FtKRUhxsLQpuySTZRUkiII+E8+mAK8B4BT+xgN0yAkrCj71/FeJVbX0+WAtJqjTTsKSy2lAjQCdtLz66X1tqC85ShS1KKCSSZMAfLAfz98BmAzAZgMwGYDBcgc8BeX4Kun/wATtIkksONKWdlArOnXw7xznXAfos/hcV3dLwtxckOvJUmLkBTbaYJJAkEE22wH3y/BIFmkoXlCUkIIA1umB0+B6YD6PdhK2n9mZZcCgXAkBRjKJ57kc4HLfAXQxTuraKWqlkBCfD79wADYRPPzwCLXtLcqH0PqSEMjPJmCCY8HMmd/ywCPxsUfs63jBypVYRJgHnA29N9MBTr/ABamW2UJacJI18Ef93113tgE2sfIWrK2sAiQPDY/H0F+gjACmVKfqENAFGbNdelklUGJNyOROmAkLTkXkKkk9J/MA/LTAdCQCRIt1wGBxCPeTnnkRb4kYDlT7RSodyrQ/wBvL/qwANyqZanu21gxvEaTzM7dOelw1JrQ80pSgZkpGmgj0FjpOAGPuNuqKVJJBA5bX5jl97AFqaz2T/bacF7wEn6q+ZvytgJNM57ShLl0FSQpQVrJEn3ZGp54DW+HXJbZWlBjxFUwQbACATa8zGAhooVJS4XFJWopVBTm1gxYgfd8APlbH+4hTgH9sHTX3iOfnbScBLYW3UNhzuyi5TlWBIjyJ5+eA11iAGDkASrMi/TMJ+WA30iUutBCnEJI1KrXPK32MBMpwAVJBkJ8MjQ5TEibwdpvgOamqZWkIW0sqTISfDFxB3nYbYCA1UKZJySEk3AuqNx1J/PAdVuhx7vMpSLGDE6dJwBFplTqvakuJSiAnIZzSgRNhGtwAZ5ga4CPXuqU3lSFKIUnSIsb/HTnbAAuKlLtMEL8CgNVxHynb8tdg18MqE1SEtWCWUBu+5bASSI2ME303wE11VKwhxAQoLI94gRaf+aQP21nAAUVaW3QFyUlQFrgAmLgnSdRfT0AMB4emoYU+h9hKQJyqzZtDGiSPnHPXAJPGX6dll1lTyEqTeQFRe5NkxgKL4hXNqry2HQ4Lm07byoAfDQc8Ab4c+iQYOvSPjOA2V9SpZCVOpI0yg3A0AvrAA+FjgNQQypACUkqO4iB5yQfO0i/TAMnCEMtgJWk94s5UKEQlWylCZgHkJ6HAMy6hbDZQVpV/wBIm1tyAf230wCfxSuqEF9IacW2sJAKIjS+qhcG2on44BZpVhhLhdYdGdVlEIygmbHxTfnfeMBiabvVlaHmkdDm68kkfXygYDU1QNFaioqPiJMEwb39INhp5YAgukbbCUtkgKEqKr+QgTzPw0wEunp2UNOBbqJUkixIMkWiRsdenxwA8UAcUt1DuYNAkpBJUQNhoJ2F+XPAbKZSFNF5KHEe8mHIC5QSk6GNUkjkPkAZx91dWU94EtgKI1vBAGg5Xj9oDmpbS+gJzpFtTOvpgINZVirKMp7pDMJUXIuECDly5vejeJEaYAnQPtu07opSj+UpKXcwmVFJIKbG1tyOUYCHUO1RQ4e9ZQlKSSVAjSbiE+vL64BXoX3uI1D4S+y2liSouBULygnwwlRgxvAE+uAE8QrTUPhKDZtRBP8ASrLMlO8EjcA4COS4qpbfC7QE5TrfKfLY4A/UqqHqfK24lJAgTMaTsD920wHl/wDFSiqXKpstvtKhQJSM8nxXHuxzuSOmAO/hlTupQqUOD+YhKoEScouItGA9L8I7Pd+tKnF5EPQCpWaEA/3QDYdJMa4BrY4PwqkcS268lwixKCY12zAa6XwAztVxWmo6emoqWmcfzDIhaAghOZR98lQJgkm0/LAA6Xh76GFvVK2ltuNSltsK7xBJBGYKCUwBMwTc3ETgCLPDKZXDVOFEnTLbNNz/AJkmJ3wC5X8DrluENFt1KRmKkBWUWJuCAbAaeuxwC8fE1UNyO8Zc7tVjIVAMC0735TvgOKJfdSp5C1pTqpMbmLExpr/jAB+MO0jdS33iHXEukQEFMi496VC19pm+ARe0BLFWhSFZKZSh3YUTITacxEiZmwMkXnmC7xB5sZ1NVVO6XW8i20hRUhJglZKkRqIkGZMb4BLa4e2KgusuAqKpKXCSnW8AA79NLDlgGiiLlXxJNO2hSFJjxr9wnplk28hgLp7LV9Zw/iDNOpDq2ZSVlMBE6G6iNo5fHAXyO5q1U7yGykphRWoDKkZSPEQbfO/TASXaykeT7GqnemIDvg7uNJHizRuLTywAWraZaQWmgSpsRmEZd7i82nkD8sAAZS+t11ChmDicqY/pOYElQO0DadTtgLZ7LcKPseRQSSRMwYE73Hrb98AwVFImnaIcW2FCbXnTqI1219b4BXWysqUQ0pQmxgX664D+e3gMwGYDMBmAzAcp1HmPrgLs/BX/APut07Szfb3174D9Hv8AC0z3nDeDGP8A4rY0vog8tDPMaa4D7/8A4MMtI4dw1TglCQ0FgXMFMCQNLwT0jAfSPspwjh73DqN5uysiDyOg1g2jbY9Nge3s3D0FSFygiRJGkWIg+UxfAJvFqg1TLpassDxEG5Ewbjab8/QYCrOMN1CqJaZMHMNTNyR8h6jAVHVUy6AEuTa8wTpp+euAWqriiFKsNBBtym9v18ugCW+Jp9oSE2Uc0HSPCqD1tPn8MBCe4irvzKiLkE7dRPLTXTASk1ecAmSSJMK38pwGxNalqSoG9hMH66YDuriKCCIHiBA8I3GAC1Gp8j9BgBxdU22RBEEmdNdPv/GAH+2d26FKEgTInmkifLT564DhdWy/7yRfchP676HbngNLD5SpwJICUqITeLTby/z6Bp9q/mLk9IB0ud/nrf0wHY1QAJEmAT706dMBpbrmnj4k8tRGuu374Do++hLkIBAygwCAJ3sP84COt+UkEHb3jbXrgNrNE9UAd2vLvZREWsNTa4jAM9FSpSgJVdSUhKib+IWPzBP3cBnEG0trTliSVSBFtOXP73wEBAzLSDupI+JAwHasR3AJHpFup0vbQ/XmGikr1hAbk6qIudZtO2nT5YAgXUoQHVCUyJ31MA3+PQ64ABxke0NnuzEjQwI+BOnlPlsCt2ZrFe01DSiPA64jY+4sjn00sOlsAz8QqqVlaO+JJcmAmDEEAz8RgI5Vw59pZRZeRRRYe9lOUzM6xHqMANTU1Lae5C1wbSJi+s35emArvtfxJ2hC0dwHTkCiom5zJmLg6SAAdrWwFRGqU+FPqpg0SsALEZvET0m/ppgD/D6ggDXlta0z9/vgMLT1Q/7xIzGACZEkn4fT54B54ZwzKwpTsZvDBOuhG/2dehCSsezqlMgoMiOYNvp+WA3tVaqiyup9dd9ZF/8AGAHcTqXmgUJSFJASR6iY02J+esDAAFKerWiypISMwXPu3TMDaNfSNL4Ae7TPNaKgC0ydPn6n1i+AnU8lMnlc9YE/ngJ71whOhKbHe23z6foEM8NqlqStKyBIMSRP2NPncYDODuKaqn2XpKfENLWHWAR9LYCXxXIxShbQgKKiEi+qiCbX1B2mcAnvpUul70KyrLiQJPiggz9PvYB2R/8A+Yr54A0GuHvs5QSlUQo5YvHiuSN5P1GAhcNaTRPOstEqQ+sLPIZbeWn088Bq49UimSUlQCVAhQkDw3m30840mQHNMUFDw9yqSrxPJVMbSne86G5NxgEBp9K6xaWyVIKzETabmekk8+dtMA0rZysNLAklaRYc0qPmNMAT/wDg/f8AbgPP3auiU9xFIduC5I3kZ7WP31wFi9k6Wno006UNAZykq8M+ICJNtxaTgPRfDQwunSiIzJjNFwOf5jbXTAD6qhZD58SonUT+tzsI/PATWOANPNLqXU50tJKm5EmwnzEmdo+OAgmhDie9HhQVloC45nS1hliRe974DnhdP3teOHwSg20kC4HTTmNPTAFK7hjrNcpjh6c1OoQsmRYyFGb9Y5G3kCfxXssy0XXmBBWSt8EGO83jW2WOWlrXwCiWW2kOsKSMxBExyvptMXub9MBX1Z/xLzsz/IJjWIB0m2w2+VzgE+tbPE6pDDpIaQQJtpvM9OZ21wADivZ2lpH1KpVrW4psJWLkBNjOpB8QFt5wAGn4W6l1Rk2PLr9/4vgHPhSmUFuryjOpQBtc+m+uttLmMBfnAKemqGWSGwHHIWFECRYW5czt8cA/MVCWUp4eILtQMiDuI8dryLII09IwHYOoK/Zrd7/dEGdNTfARltHvVtKkwopUTvABOuuuAls0rTCkOKA8RjQWi+vkBNzbAWNwfiLLLQsBCRGm33PXrOAg19S5xB4PNmEAyQNI1nrvpptgJrdXToQlKkXSIPhm/wAPvkNMB/O6wGYDMBmAzAZgM1wF7/gnVJpOLOJWACVtidx4jofP72wH6Nv4T+IKPD+DsIE94W1mAdSlI/IadeWA+9n4Gv1NOKAgHNIIn/6Z+MAeUnywH0Q7NVHE3qFBSSBlFxM2HOR1uIwD0jvfZWQ8SXAgZ/8AqkTucADrqlFMkqWmQqQOQOWSTgK94p2jpWlKGUibCdNLbczt8sBWnHeKtPNqAi82tr9Leo/MK1ffSHDcXGnqfPkD6csArv1QFe3/AOoRMR4Va2++k4CLWgvyQTf11vb7icB1oWFNySSOfLqD59PM4CWioHekD+mJE66jlEcud9jgO9ZxZDQQCoAyBP6cgeWlumAGvcSSXRcQdbjT895O3TAcVXEyUJQkeEpHLU6iekTceuA6thtdOpwHxymBM6kD0sTPPACKr+r/AKhgBzqnwnwpOWDBAMRH5n7OAisIU8XQ9KYCSkmQLqVOuwgTpr6EC1BSs+JWYSAbEyD8/v4nATlgdxoNP1wAJl4Iqikk6g9L9OR/XAT6pXfgNgCSQbC/hIJI05a/C2AlUau4iTePLpv8sAfSphpHeLVBdGe5GpvbznrzjTAL9YUNOd6gpUHZ/q5Qfz+eAhmpgE+GwnXlfAdW6sP2G4O8+cffLAd1vdxITBUL9bjz+uAhPcbqQC2EkokXgxO0cj56YCKWxX++Y53i/wA5j9r7gC4PRMs1VSgkAmofTr/+lVBF9x6fmDErhIp1KdHiS9e/iAyi+8b/AHsER11LQUkwJSREgagjT71wAuv4wqhoVlCSfCYNt/Q9ef0wFC8b4i5xOqdqlyCsoQQSdEDL9BgFlX+6n/qH/ccAwo/2PT9MAw8CpWAczCSFxmUf+Ym+2kz9xgGN/wBpSpsPkxfu9rSJ38sBMb/23PI/TAbqbQeZ/PAda1guLUYkEAaTeNOk/UTywCtxFpxpoqQCVFaUwBGpvPkeW2A6UlH34ly03g266z9T6YDcywinoXy3BIWsc9FG+m30+QRaZa3u6ccEBoFIm05jI5bi303wB4KFQlJmAgAqMiwGvLaTyOAgVCKbUKA1MyPPXlr16WOAgVXc0tIKhpYU4rOCmQSAFED5a7HAJlQ/7eYcJSQsKjykaW58+uANsmnYZTKkzA5b89ydL2sMBjiqZ1aQFJkRMECZi4t11/LATnXBRoSluFB1OZShsU2AnaQfjrgK07QqQ69mJ8c2G8j1+PP4YAVVVPc0Bkn3TN94vrzjWL4BconsqkVTQzLdUZHLKop8/wCm9wN5wFmcPZ9paS8r/cIEp1MEcj8ZjQxywA7jbncNkaa7QL/S2+2Apavcbe42gNnMcyevMaXOu9z+YXp2HZSlTnfgJUSnIDElOQEm82B5SI6XwFjMhxT7iEpOVVjEwBO97DS86DAMjwDCaYkDUa3kyPn1Os7zgJI4ktLryEplIiI0jIkmw5G9t8AmV3E3VVriY1SRsYlSdvLWxvfAN/ZNbTLvevEJJjX9eX6Qd8AxcbrGWTmQoEkSIIvrGg9d8AsqrEcQUlp6AgJKTI5kn8/X6gkdoeEoQ4pulCVd6FCReLWvFrT6YCoqugqmPaZbP9QNj1vz5dPhgK5eBDrgUIUFGQefrgIjzq2klSBmKpBm9tZ+IwEWjZQ+5LhiTJ52nyjSPM6aDANvDhwsViBAMKTOg35R1mRyjAXjSFpHD0vUakpSkAKBic0DQW2MeeAJ8M9hWDWvf+aYu10UfAbRfwlW/XAMEUQR7TnT3sZimQTJ5anW/wAowAPiCqmpR3jahlMEWMxfccgD841sAE8WqKf+UtQVlJ9OZ1kDn5yMBKb7UqahJMXAmdPy5b4Aw32oZZuV3tMkAc/p6dMBJ/8AG9ILFSZHVP6YD+f7gMwGYDMBmAzAcjURrIidNd8Bcf4SFlfaVdNUFxBU6jKWIjNmP9wXA9bjysH6S/4RuHqZpuCPFaVpSG8gUbxlB8QkXmbaWv1D79fg7U0626JBSUOwgBSB4QchkyZjl5nrgPob2LWgcPRCyfCBcjlc6c+WAeXWHVtJW2MwInzHkB06flgAdZTtpaWalINjlG0xy8o3OApXtK2wHzlQkzbe3UdeRwFS8SbyLKQtRtcmL6nkPvWcAo1jLgcC25UMgnNeDJ0iBpfTpgFiqpng6HzOZEmNriNr2k6GRfa2Aho4glLmR4JA53HrM/lvgJa+JNIByQQrQqmY6x58t94wAxmuYLrilrIJAAA5ySLxax9OWA1VLSatSVJcUEghVim8GdSDaAdYwEKtQGznbWSQdDBA5mw0nUiBgOrXEE+yEPpSlYWuNRAATFyec6E+XIJNBV06leJ1QRBkZhE3jUTcxz/QJTrSX57klWa4mNtuu2A2K/ltNtqbQVJAQTB1SIM3vp9cAGfAdsP5cE+5qdReZwHVhJYJIWtQ3zEab6AftgNlRxBQbKGEoXFvFm5TsRP74AO0mpceLxQkKMCBMDWIvJ63PLYyBlsKQQ6qAQCMuxkEGf6t7GR8rhuZqG3XChZCBMSlQn/7p8+mAG8V4gU1LdKhZCE+EKBOcgQAeUwBsI26hocqSottZs6UyZJ8UGJnbQax5zgNVUoNtLKTJyK1NtNBEXwHXhJlOdZII2OnqDvp88BNqX0F4qlNgkReLCJ5yfP4HAanalC28gbakqFxmza+cH4YDspPdM94kmYBjbX7jlgFxhoNcXaQpxwNPHvVqOWQpfjITYCxVaZtrMYBpqeKlLj1MEtqaYCQ0szmWFZs2YhUWyj3QNT0ABPrq9xTsBKYm+o3gxJ5E679MAtcY4ooMlkttlMESQvMfgqLTOn1IAVpUJpl5vEpLhJJSkDLqYiRMnW52wAlFE66+IHggkGRMi4HxmbdMAxsUDikBBBgixETtz/TfAN9E4wmjUplCEvNJCDE3UkAEm+pIvGA0oNa6UrdEgmwOiQCdL72nAGWVNhtYWohRSbCNSIGo09dsBHTVFpwIASUzvrcGRYi+Alv17aWyVJOcCTGmsgb7a8iDzwCrV8WvBaQUldswVGkDfW+A7pqk93mEJMWAtHkOW2v64CIyt5ptbYSVpcJVKxcZjNoIttB2wG9KqhTRQhlsJTqYOaToR4o+u1sBjNcGUOU5QsqeSpsLgwnNaZiBFzytpgBtS2oZv5i7CdRv6fduWAiJbQhBdddcUkzKFEFIibiADJgzfngAT6+GuPQHnELucqSmNeoPTe+4nAQql1lSciX3IMwQU//ALPXp9MBzQtOF0KddWBIggi6QLagxNh1wDipdOaRagtSlIGXxkcib20/bzwFUcVQHqwPLWsJbXmITEESTuNNN8Ap9oOIlPCwtgIUsuhEKJiFFI0kXudTHTASeBUiqelp3nCV5k5ylYBSCVEwIvEnmfrgHai40zTuqUcg/lqSUEkJJkXF9bc7baYBR7VcfzpJQlqORKv/ANqdo68sBWHZmmfrePpdekgLkBN0xmJ0M6CN77YD0nRQmspQ1KHENhGQCEruLqAvmFhaBG2AtehHs7C3ahCQtaRFjAPP73wHapfVVhICUjITliRJ1gzoPu2wd236dlslwjvsvjFiARpF50AJknAKXfsP8RcBCRlSpQgH+4am8TgDrRQpEJdU3Y2QUjYRcg9P2nAdU1n+oD3ypSSQADIMbHy846jXAchsFJTUEsOTDYbgFSOZzZr5rCLAajmHejoj7WytxS3WUrOdTkHKMp5ATePmMAC41wptxFUthKVHxbCDr5Hf0vMYDz9xbhDbTrrzi3EOLUStCcuRJkgBIylUQAbnfbAAfYw4hwMELUAcwcIgCRJEReSBM6T54AF7BWpWopKEwTYTtt72kCCBPXASeGOtIeS6/wCBSCLJJAsbTmk3P3F8BYlPxStqy2qiUgMtANKbJVlWqSSo3m6VAEzFpgYC1eE0z7vD11DyUIWlIOVuZJkDQlR30wHNNw2qqajwPrSJ91ZSE/MCBHX9MBMq6SvpWqsEg92VBsA+FQyiNzN50nAV8yHQ6+8+XFOuShLcS2IUFTEZtJBkwb20OAgVJdbUVVHdsoMkQYMDlmUdQBrYX54APU8XYLRX3jkgEwIvM9NSOv6YBUX2jSFqGZRgm8m/zH0wH4ocBmAzAZgMwGYDPlgLa/CKsbo+07feoDvfqbQhZvCsxg3v4iobT8MB+kH+EoudxweauSooUG/GYlKYSLFMDz+AwH32/B59xFJSp9nXmUEQ4QLEC5JmYOnrgPe3Y6sdTQokkDKk6z6x57fHAXNwjiA9lR3xhAbGUqFiIMRF/j54BO7Q8VGdSUrGQFUEDWx2jab/AKRgKh4q+l9a1BQURJt89QP3vgKx4m4hxwlCgoQbieR5jAKta+ts+BJUnICVWgGTYz6fHnbAAHKhx0kFMNkHMqxAtAJvpp8cANHDaeoelxYSCTCrxrc2E9cBHqOHslbjbK86W1KSCJEgSBqN5PPbngAFVQuJUO7kqBMgHnYA7Wv+eAgrq6ujUEKaUASEkmNCYmxJ28+nIJXtTTishcBUTEEHU9Y2/wAYCLXsISchUEqKArKCdDN4Ei8efS9giMNoSggOeKZAuLAyZsNhPptgGDh9chqE5gtWkXnXTQbR64AjUPoUMylAEnMoQbT6baYAUPGpQR4oMmNpNvjgO3dLVYpIBsTyBscBAqmxSAlJzGefTn8dsBCb4grJYErlVgBIjQ8treV8BpRxR1dQGnZSkoWZMDRJIuNL/XXbADneIFt85ViBYQdZn9dfPngBVdVvOVbTqCVJEZyDvax0I3064CZT1SnXlrBVlSEyqbAX0mLW5HyGAnOvGoENK7yBeLQN9YERrvywHLT/AHbeQK8Ue6Debg9Pv4BjaqhZylJzkzlIEwdDroYnpgNgWttxIehAncb7aTgDDjiF00JVJgaA8/LAKnGXC2G32jK0JCSQYIIEHWCbiPSbgCAjLqXlsMPQczwUVGxPhCRBvzJ38sBHWlZQ4taSMiVqKpiAASTrNgPlbAInFni6CEHNAmAYPxMcz8+dgVBRVKz7QULykxMj+m1vEY+GnzCU1UlByJSM4EkQLZd76db8+uALUnECtQQkSQTIiL7wSAIH+MAZ4VTuIZfkKzrcWsJJBmVlUa8jboJ3wE5+tNP7OypIQohXhIGxSLnnfngJqWkONFZVC8pKBzMEjaLmwn1wAZdPWl2Qy5HPwxv/AM0676+uAkOvrp0APs+ER41ZT1iJnaIi+uAG1CqWraASEplaTmCTtNjAm838sAQRw1lTIIXMgbK89xI9NNcBpXTpagLMDQE78tFbjAavGlxKWAXCpJOQDWCBNz15ifUYDSOLIU97AaH/AIhwhqcqcyFL8OaSYseUfEYCJWIUhSkqGVWUCCRM/HAAap5KUFpagkARfW99OkzP5YBSrKJKAahtyRmAJB2VJP05T0wHZikC2u+Uv+WNVE2tcmLn5eeA1U9csOQ+S0hJICjoUgkA+EGxH2MATqOK0bVOtLVUhecSr3xChaDmSPlgE9VXSvqWF1CQFEgmFW+U4Cqu09UadCGG1ZyahKgkE3TnRfxETYfemAdeHVzr1JTNpSqC0hKY5wARt/UD+XMBvrKdxlBWvwrgKibgR5kQJGAoftt2kfpFrbYWVrSSMokn1/Py+IW3+FLQrKpD9YgMoUlKs64I93eCT52/XAeh26SkRxFt2ldS6UDRIVz1GYDXpEz6kLPoks8SaS2pSUuhMZBJMwLaEef+MAFqh3ReFIe/LM95kEZI1JkAGenIjALodL571xRR30hMzBg5DFuaYvp5YALWN+wvh0qhThyATJIN733jU6fDATWal5CApYIGxkRBESSDYADX1wEvgb9O0FLL6Tck6/G4mOonAF6mpZrX23GnUlLSShRAIEiVXkAEweZ/PATv9SpmadbXepDhRCbGSoRoYtHnvsZwCXU9oGadL7ZeQXFZgEmZJ8XQj5jz0OAp3tHXNvBw50h4qJU3uFGbG0G0HU8sAi0BrFOVBSFBPdEg5kwfGOSpm+kbdYwGmasOqlZ1O8jXeJ/Q+uAiKYK61DZJQFKGh52v5/fQLl7N8FabS1lehCilSveICiACDY620/U4C4KGkQ0poJdC2YlSfFEQYBBA3jSIi3LAFuGdlON9peKI4b2dpaqtrXcy0U9IgqUECMzjih4GWkSnO86tDSMyc605kyEDtxwztD2F4nScA7WcNqOFVLrCHkGpSlaKphS1ID7L7C3Wn0BaVNrU24ru3EKQuFggBW3GuKUfD1F1gIezpsEi4MEz4ojSNZwFQ8c4nV8ZdypUqnSk2AMTGgJB30HneJnALdfxR+np1B+nLZg65CddIBPTz1OAr93jw7xfg/qP9IP1vgPx/YDMBmAzAZgMwGYB+/D97uO0XDzI/wB9oX6KTf8AafngP0f/AMIXH22EcHQ4gLOZogwDbIkAX5GSf0Ng/QZ+DvaKmqGaFnuwkOJSM2kAIKuUySI9d9w99dlaql9hRdI8I5Hb7338sBYTBeXSpU3OQoBRGkEnXp+uAUa1l11VR3lwlJI6EEzuLR88BWHEnCw66NiFDSNQdddNowFeVGp8j9BgA77OenKupHoBf4+RtgBTNH3kpIAzG5PS8DSdLn64CNU0/s+m5jQCPvrrrgITFPnUtU+8SSfO/wBx8cB1TQ946oG8AdYBOv3fABeMcNukhOkE9Ygx8Py54ADUoYYaVYd/tpM33JmAR64AE0t9xKlVE585CZn3LFOvmRgJDfvjyV/2nASaT/f/APUP+7AMT1TTpRlVBUAAZ5xf4H66G2AHCqaKld2qDvEXG2sYDt7SRfObXuRFud8BDqF+0C+976fKdptpgIjVJCiAJ3mDEHlbp+cG2AEcQZWhxSke9BjnBkHn9eeAUHBU98bqsoxc6aX6TPpfAdqcP96rvZy5jIOmpj6b9cAyNKayZGo8YAV1gWmx0k2/fADaqsNBKUky6CgR/cqUwAPMDfAdOHVSw+gPkxImfQ68tBb4TgGWrqm23e/aIylCE67gRpO064DQhz2xQVIsdjy6cz9nAMzVNDAsSI+4O3OevK4Cv+09LWPUziqTMUtrOa5sQSDp0wHXgdQh3hobqP8AdYAmdQSOvlv164AHxOveStTbZORUpIE3Srwm35+WAWanU+SfrgNlK8wmmDbmuZRMjmbR6YAdU0zawFMDxlxAJTrlJ8WnQx9xgC1fSN0XD0vMj+eUyToSY6fQ+UnASuE1RLaSokKKEydCDAmdrnra3KcBtqU+01DStcmYTrqU6/C+502gBMeeUygJSYUQYAO50ED7G3UIPtVV/cfn/wDs4CKtVTVOltclIAM3uIBO2m3pHXAS6fuULSwlAW4JVFtEwDz+m+AMv1q2GQAxtFx9ba/LlpYFniBqVFKhICgDvABFo2nTTocBlJVPUf8ANW3n0gnadRJ+xGA61jpadar+5y51AlUaXBkiNBN+eAA1fFPaHoneJnrbX8rcjzBX4uahTqlJnIcmU3/tE/WY9dcBBIf9jcU5JQlJVB/uGnpGnwkYCNwqt7+ndYJmCQBcjQi/l1nAT3jTBInLOWBYa8zEW6+eAT+MyUj2bTKrNFjmnp8+YwCtT9+HQXCcoUCvcRv9PmeeAS+1PDq9VaxUJB7jOkzeICtrRvOonAMtJxH2ZujEwEpA5bknzvgBna7tg7RsqLUqWtBQEzsUzoL7AR8tDgKD4fxCr4rxRxdewpTKl2KhIIKjzGn7YD052Of/ANPyISICgIFoAgRpb5X5cgu7g9VmqEqmZTJ0/wAnXzHPAWbwOuSw668olKW/Eo20Bi/U6/lgJIq6ZKqhUpHtAI2EkgiOusfc4BLreJBqoboUN5UNLyhZAghRK5sOajodB1wEPitLK0P96VkJCshvAjUfrbXbYBH+o5pY/t8Mco6dQOfrgJfBKSs47xvhPBeFKQl/i/EqLhdOXFFLQqK+pbpWu8ICiEBx1JWQCQJgHcPolxfsJ+Cf4IdmeGcR7W8Dq+0lVUVTXDF8Sdon+JVNdXLYdefdTw1dfT8GoKcJacUw08pTzTSG2m362qS6+oF/8SPw1/CTtV+HtV2x7EVnCuAcQHBanjvDVMVyaSn4m3S0ztQ7w6p4VXVINJUuJp3qVkUjdM4zXpCHkPJKwA+elH2Z4p2kq0U/BqPiPF65wFSKThlLU11UpIIClJp6VDrpCSRmVkyiRJG4AO0f4c9puDVRHaPgfHeBF85mDxjhVdw5L8JP+wqrZaS6PAqe7KoKVToYD2h/CX/Dr2O47wPjXa3t72be4xWnjI4VwWh44zVscKb4eigoK08Tbo1lhniPtznEO7TUVCamkZbpSaZIdW64kFTtD2L/AA0/Fv8AGLsn2C7A/h/2n/DnhlOO1bfbDjn/AITqOHpfcp6F17s/UtUtRXv0LFBUP8HqmKd11nhrzxrXMyal9KG2gq78dP4dB+EvaTgtLwOp7Q9pOFVfAjxfiPFqzhHdUvD6kcWrKAUrlTRJdpWv5TFO8oPOocHtDRjI62VB6T/hT/CTsv2s4B2k432s4I1xekY4hScL4Ul96tYQ29T03tfEVpNFV0qnFFFVQIGcqSgd5ABUogK3/FZ7svwnt72m4V2bo6fhfCOE1bfCkU7D1Q82iq4fTsUvElh2rffeOfiTVUZLpTcZEpTCcBav4G9s+y/D+yXazg1ce1nDOIcUr2ljtR2R4dV1PEfZRT03c8Mpa6joa9fD61hxmqcQt5pTbjXEXVNOU7jIWsKx/HPtbxT8TuLI4vTdl+Psdn+ydFWcMoXKnh9bU1y00RVUcUruKvNtvMU9Q2WiapjvnPY26dSqh5bhdXgPJdbwLttxnhNV2o4f2Q7UVXZimZdeXxyn4DxR3hCKdkZnn1cQRSml7llOZTz3e900BLi0iSA9i/wcfgb2H/EDsN2j7ZdvuzdPx1FX2jPCeBJrKriVK3S0nCaNpyvqmTw+uowpFXW8SDDqni6GzwspRkKj3geBu2tC52x7a9tKn8POyXEnuyrHaHiSOD0XAaDivGGKDg5q6hrhKHH0JrnkqqKSnD81DyitZdKCpKZAIj/YHtUw6pqp7H9pad4BClNP8C4mw6kOIS42VNO0qHEhba0OIKkgLQpK0ylQJD8bWAzAZgMwGYDMBmAZezrrjPE+HuNLKF+0NjMkwfeTgP0D/wAH1e4Kfgy33VKOZsyo3IyJtt13nAfoD/ByrqXhw9TDy0AFAJSQLFJEaW19NsB9I+yNPUKo6WXlEKQjNMeKQDcW/bzuAuelqKphhNOlKihtGVIGkD9tvnvgA1RX9248KplOVacozAi9jAve33GAQOK0TNW4VtoQiVHTcHXe09N+WAT6/hDSQSEJBjbkY66xv9cArPMtsgslKVTJAM2m1/mJnbACXWu6BW0MoBFwdJIB9NueAgVqUqZzKAUcsyb6CcAJaqG2kgBACgIJgyTzwGGoBcSWhkUT4iJBIjS/5YAfxNa1JMqJMSCdjGuAVHKRLqgtxIWobnX5KE+uAiVNGgmSsNkJAgECwmCRy1G829AX65KqZpTjdQoqBSAARfMQD6X226HAdKHiOUy4CVSDJtP6HU+d5jAEkFFStxxVQSHFKUEqIsCSYHID/PPAQXX26J3wrz96rLE6FNxHS8X1g4A7SJTUNlZj3SqJ2AmNeh2nywHILI0QB8f0wG0uNhoqAAImTN426wPLALFXUkqVlUZExcTc/O1o33wAF9t1xRU2VAndPzm2/wB7YDaynvilso8SQEqJ3ULEmw1g9NhgJiqU0L1Mru86XivMDyRljQTcqPoDfXALvE1O1dekIYhDakqIAMJynNO5tY79cBsTd++xtgGJ1tDtIltKRniZGtxI9Om500OA7cKYdZdSlZMQo33gW19J5YBwYqEoTlcIIuIUdeX5TtpvgF7iLyE8PrCiAFOOmwtBWrofhgK2oX1FFSEKIJUm40jxcuW0874CKaKqqQ4vv1nKFqAkf0gkbb+uAiIoHJ/mrKyf7iNueny33wEaoTSMOltSEZgEmZvcTz+lsBFdqGUIBZhC8wAUk3AJvzjAbU1RqEhDyy4gWyq0H0P621NsBJpa2nQFJS2lOUkC0aGN/wB/TARnK95bhNMk+Gy8oOtomNdDBwHQ1Vc4pOZC1GREg6z8J/PATXK19DJT3R7y8KM5vTS2uuh6YCJTP1Zb71xa0qKlTpoFEAGRJsB09DgJVNVd1U99MulJQV3zQYB+g05b3wE2u4sstAlSoi1tx6Dl8vTAR/bquoSkO0uVGUAKykSALKnaRfTnvfAcPvIbYUFkKKlJIkzli0fPztecAC7QV9UKFsNurKEiQ2IKVAAeHSYMD8ueASKKqfqKjxMkEmNDbT7jAFaytKHFU3s6S4kI8QBk5khWt9yJ0GnlgAlWmvU0ZK0MqUAUgQki9iLnSZ0/UIgYSy3FIkNOK94tgyepmZ56HAafajUHI7TdzFivKoFUWzmbGdZGA3t09OZY8LynoVmMHJGokaEzP3YAPEmGeHuhCm0rStRBEbTEa77/AA0wFc9q36x5bPslQtDDZGdlJGWARIIIJix66DpgIdK80tl111IUlCP5YVbIoAAkcpVJPnJtgEfiaV16kkFS4qEg7wiFDKRy062wG+joqVNWhpNO2DAzADUj7+nqFvMBilaZcKEgjKCd7R1HUaXsMBcfBamhcp6ZxttAWEAKUmZJ15/KMAxe3pQ4lCVZEO+FxIsFJ1IPPSZ9MBJ9sZsJFtPELRgIHEKlhaQoBJcGi7FUiwv5W05HAIHE+MV1K4HEPOrzLyFJuMmUmCANLD6YDQOMpWiUUqQ6RdQSoqm19d7n1tgDHZt3tA3xbh6uzw4i7xlmqarOGtcMYdqa4VVGfbG3aZhhDjy3acsd/wCFCsgbUsjKknAfSrhH8T3Z5vh9Dw78Y+x3aHsRVcTb7lVTxTs3XVfZjibtMG/ayy0/THiDbaFuNOGlNFxD2Rt9kLq3I71YEe3H4HfhJ+K3Y6p7S9i6ThNHWVVBV8T4Hx3swE0tBWVbTLqkUtfQMhukVTPVTKaetQqlYr6FZeILb7TrLgSuzdPwj8A/wBb7R8O4MxVcWR2f4TxTiqykNVHFOOccqaKmQ1XVbedxVBw2s4k3TstIWlKaCjSpru6yocWsJP4R9u2v4gewvarhfbXgHDVGjrv9G4nT07biuH1bNbRGpoq6laq3Kh2jr6bK6EOJfLtPU09PWUzzbqgmnBy/A7tNWdoezvFeCVlKzTn8P+1FX+G1O+y+9Ue303ZWj4ZRs8Qe74JKXXkugLZRKAUKUkjOAA80/hP/ABIcb7Z/j1V9nKjsxQULHaVlfBHqlvide+5TM9iqbtXxKlfaadQGluVhqlsuoUEttQl1sypaSB7+Ln8WuLdmqU/hpRcJpn6Ptr2TVV1PFXKypaqqBY48/TpQxTtjuXwBwrMS6bh/IQA2oLC1PwLpG/w+/ALgXEuKBLTjHAOKdseKOOkguIqzV8bZcdVeJ4OigbhsAhttCAO9QoqD5IdqO0r1dxl51SipfEKp+pq1Ak969ULXUOrUbmVOqKlSd7nAfTv+Gsn8Of4c6rttxFS0Cpa7UdvHm1KWhYpOH07tLQtWIKxVMcBZdYSASs1iQiVEggyO8d4V+F/8NdPxntdQL43TK7IUlZxngda4aNXG+Mdtnk19dwSsS6hyEu8T7QVFFXJcadKKCmqULpqgNqYdBm/Cz8T09p/wYpfxK4/2couzPC6HhHHeIL4VSupXw1HAOyyq5seyIdZYRT0i6LhjjLFMpsMoSlPdD2daEkBH4LdiKug/h17M9lKWsTwDiPHuxtfWpr2KZFSrg1R27PEu0DT7dEpTLT1RwdntAwhqndUlDlTRpQ+e5zpwFQfj32ge/g9/AChpfwc4DR0aqrjFJ2fe7QVi26qro+I8Q4dV1D3abidMtst8b4xX/wCmrabXVJHDqFxdOwmj9gYouHAPgx2h7cdoe0vG+Jce7Qcc4nxnjXFKpdVxHinEq1+rrayoXALj9Q8tbiyEpS2gE5W2kIabSltCUgPyZ4DMBmAzAZgMwGYBg4ItCOIcPlQs+2TraVJj7+IGA+9H8Jr6V0vBUtuAEFvxbSUpt8NbR8sB+hf8CXIoaRBUC4oN5VzIBgEkyTOh23wH0q7HPOKp6NAdTOVIm8GwF7fpraMBb6eKLpkBBHeFIyymNepV11+5AHxN1VSgLUQAFEhMQoGIueUW3054BLrXltKUE2CY+f3zvgFWtqnXAQDFjr0HTofXAKT4dW/mUoEwnWY1No6feuA3v0wNIshaZhJOuywY6jlve04Bfqm5bKJEwRN4NgP879MBFTQMpZQtTqJKQSAVAzF7fpgILzbaFIyG4Ve82j49fuwQ6mn78GFoEDQyZja04AS4yW7lgkRqI+GuAgu0zTye8WhTZ0ykjQSZtz02PpgANZw9opUEhSjYwYv8eV/84BcqEop5mmdJG4I/X0wEqlDBbzqQ4CQCUyLSJjW/3tgILiWaioKUJUkouSsiPFpEE8r6W54AqhT1KgAOJyxFpBMiNxB+nngOe8P9w+WA2Z1rbyp5m9oM/v54AQ7QvlQWXEBMwQZ3MDY89/TASm6QMoC1wuZICRf57x6eeAkijaapl1qcogFRbg573ttPwwAh+pcqW232yEBsr8Ll1XCdIsNLc/ScAv09Q61UPreyuJWlYATqJSRN4G4II+eAjtvgv+4RJ36xgGekdT7QMwJQEosInSDrbb6XtgDSnmkOpIQQCCBcC5te+xwHWpKynOggWFjMj8r9P8gEeS9U0NQwlKkqUVQpXumVGbi95kflJwFeIX/pa3mKjxLeIyKQRCcmYGyjJBzDQGBgI5rKppQKFFTaiJjXLMX2054DpVVbiWlOgiIJifFp9SLn4zbAJy656reUvItIkJlQSoWtY3mTeBbAb3Wltsd8p9CrpHdgeIzpsBz362wEihK3SEgFPMn5aT8f1wB5FI20kkLDpIlQRPhJ1md9bD1wHSnUlkuFopOdSc4GoIBj8/1wBKnU47KgpCckqggkkJva0SYtgA/Eqh5l9s5kELULARE2i4HynAS3aphpkNOrSHSkKJFozjMAbToRNrnS18BGp0ModTUrfbcaVKA2jNnlWhMgCBBETM6dQNV7NIKUO50mROUSSN5uI/LnbAQKXib1WnKpTaUNjInwwSlNhECLiOf6AJ4orOpCWiQQCV6wSTYiPWMAPq3QqmQFNk9yM6p/qCRJA2kxF4HpgAwZqXD3tMppoC4SpJJ6g5QRYco9JMh0LdY46payha4ErCTBgCItJgQIjAd0LqHlqpnEhQCVLAAiCIHnfMcAPLD9K6VGmcdTyRHPqRNtvTbAFan2KqbSMqWFZRIMBU5b6bzY8vM4AI3RBjvC0lS1FQIXqE2iLwb7QPLbALNepS6lAqWlODPZSYhIuCTJ8vhobYCrK3O3xV5DrrZZcUQhFzlBnUmx6xywA7iKmmG3aZpxKlGACJgZoMaTob9ZwEXhnDFsUzr77iHAAVgJCpJmROYATe1/XAdOE05qa5VUCENNn3FTJvNiLchrgLB4u04aJCm1BEBOsybjkOsa/TANXY+odWwllSzJUAFEmAI+Pnr5RbAPVS26y6yVPJIKxJGaBG8EXA3tgOBUqUvIlU9QEx8wDgNxYqHkvkqCEM7qnxgpBJSAJGvlaN8An8RfQW0hv+asv93kTGZNleMg2gZQOZJHPAQ6I1TVSG105UFQZgW85PrAvbAOPZ3trU9iO03Be1HBXUf6nwWuarWEqCu6fCJQ/S1AQQo09ZTqepKgIUlSmXnAlSScwD6KV/4ufw2/jn2boaLt3U/6VUUqk1bfD+Lo4tQcR4PXushFSqg4xw5lVFVNHIWiQ6W6ltDL1RQsOhppoI3aT8cvwn/DfsEvsT+Ex/1ar/0+toeFNUTXEDQ8PqOIJfLvE+IcT4o225XPNvVC64M0/tXf1AbpnFUlPIQCv+F/4+fh3xr8Pmvwv/F8r4cKfhw4GriFWzWP8N4xw5hwHh611NAh6r4bxOjbbp0F51AZ7+jY4g3WtvuKZaBhX+Nv4E/gj2TruD/hnUq7T8Vq3n65qkYHEKhuq4m+02w1VcZ4zVU9Iwmiabp2m1U/D1OVKWkKbYp2F1TtWABfw0/jR2D7G9kONJ7edrWeH8b4z254l2gfDnD+K1a3266h4KlysWvh9BUtJ76qp6vMgqSsFBVkCVIzB46/DH8QOEdhfxr4R204gXXOC03HuMirqGGVuOt8O4yxxHh661unyl132ZqvFWadKA+6ltTSAHFJgPZf469pf4evxP7PHtBTdr6Cr7Y0nDKThPZ2rQe0iWqanf41T1tUazhzFCEqLLFTxNxK6qnSpBfKSla22UoC63vx4/h+f4OeA1Paagq+BmlTw/8A06q7PdoaikcoGkhlmmdYc4KptxkMttoLa0FCgkDKEZUgKo7Vdtf4Tk9nuOu8B4D+H1f2gHCeIDg1MOwCmXXuKOUzjdCO/qeAU7TSEVK23XlrebKGW3FNKLyW0KDR2z/FX8Iaj8K+zv4X8L7XUy6R53sL2Z445TcN7QNNUPZvh1Zw5/tJXJec4U045Tmk4bUUjbbIVWP+3tBumUk1KmQpv+Mr8euxfbrsd2d7HdgOOjjAXx9fF+PFnh3E6Buka4VROU/C6ZxfEqGiS6Kp/iVRUBNMHg37AjvVsJU0l4HXjH43/glQ/gBwX8JeD/iDT1NTVcG7H9ieN1bfAu0nd0vCeIV/DKft1xdzvuDsKcaY4WvjlQ23TlypcW6y0yy6tRSQSf4rf4teyvF/w6oOyX4HdvapPE+L8WFL2ge4JwzjvA6rh/ZqlonSqjp67iHC+HLpm+I1jlHTk8MeFQaOkqqV1SKSpdbfCd+Mn8R/4B/i5/DTxbsZx/t9SUXbrinYXhNe3QP9n+1BXRdvOC0VJxVujTV0/A10SPaON0T3DDVN1RpV0lc6svdw4QQ+EbofLizm1M+6q03j00wH5fcBmAzAZgMwGYDNcBNpkLaq6YzBLiCDyII+mA+4n8IVc43T8HSpRMqaOs/0I8/rHrgP0R/gZxIinoTNvBN4uEbnUR1/PAfSjsbxJRZo4UCIRJzA/wBI1uRFp3nlgLz4er2tSpIMaSbG3zt6aYCHWqAW41IhItfmduf1n0wCdxEjM5cXiOtsApVGp8j9BgF98EKzbR9JwAx6uXBbgxA57XFztpf4HAB6h9Z0CjEiBJ+g84HyvgOjTD7oCvEARYEKtpr5b+dsBzVUhpkBayPFmABMkQOvmdPOcAs1NU4hwIQFGVJAAE3MCZGwn9cB3qVVsRaeU/t19Nb3wEOHS0S6DmzHmbZfIYAa6hZcypEKIgSDyM/KcAucRZqpPu76EE/dvLpgITAUltQX7wEHzjAQ2BFU6SCBCCJtNyLTrrgIvFK5TRQkTEjTz0HT7sLYCH/qK/7V/D98AboOKJSxC0nNnUbpBMW5mdZwG2r4gHGSlKFAlSL5AP6h9xvgCdMO+p0lR1GpJF9tYPP9sAHqaxaahNEJ7syDrlsYFxbTbTACa1amlKZRJAEiLi9tp5eQwEehYDqvFAJP9Vtbfr5TgO9RSBp2UpsDqATb062M+eAl0ZJdJNrI+QP0wEvijxaZStNyFoFrnxKjT7tPlgJFO8p5hOYGSkefX6HbATVOstUjhCQSEXOUGCBebEmfjv5BSnGnDW8QSUeEMqXMSJzERYQJBTfzwHdT6G2w2QkqKQmIkybT1vfTABn3lKc7m5STE3+BHnPUnAa3mmmB3WXxQFZgIPivAttOADupcKkkqlJWlMDxbmNNPy8sA409CEUiXgklRSLASZ0MxJ++uA5Yp10yHO8M97Kki5IzHNB8tPTTAQaemWx7Y4skh1aFIk6BIXOoEa/XAdaesWlSkAKg+EkDSdTyH2dpwAzjFQou08EqAUn3b76Hz6zOA31lM3UFDiivOptuYm+VCQNNIEbD03Atw+gpw2krzkDxAQSbX09Zm0c8ARKqN4FhWYACLjTyveMAK/09TLuVpYKVKJASZsTKQALCPrbpgJFbQ9wGCtSQXEqV4tTBAtPn88AKqGUlh0BSD/LVYRJsdL4DXSUoDExAgkkiB+2kX/O4dpaabUcuYjNJSkEak6iR+htpgFhmrcd4mttlBSoMuKJIKUxmQIzERN7dAdIwE17iL1Of5iEqidQlXp+Y9ba4ANwuiqONqcfSVJQ2tcmCBZR5W8trbYAg+29T0dSGyMzKgkzYkgGIm56kTflgK4efq3O/dcHgaSpRPlyO5+7GcBVdbTOVvFB4wnMsASYOumu+/XAHqTs3TLrFIqFZlJKSqFTqlJG/KB/m4MFdw2hNMqipilLguRIBKUjKRrzIP72wEXh/ZbuaNbiZzGTAJmSJ0Amx3j1OmA28YSW6EJUCkiB4gRopI3jAEezDqWqYrzJlK0/1CfdB0nf75YB6aeVWgDNfYzYW0n5zJ23OAhLeXQPjNKo9Zvz+HQb8sB3qOMVWZJsmnqRYjWPdOnUHlI1wCdX1zdPxBCKaS4TnXIlOUi97iZI5anqMBOa4rUGtTCQQQASI36xHltaLHANfYPgfCuNduuyPCOKtrqKHi3afgXDq1hLrjSnqWu4pTU9S0l5paXGi406tHeNqC0E5kqCwDgLUrfwzd47+LHarsJ2EpqZtXCeJdrE0FFWVxaT7DwKurEN0qa2rUvO/3DTbLTtU4hK3PHU1Dbed5IDO3nYLtD2AoeAcVq6vgPEqHtA1VOcG4twLjFNxbhT71A8xTcQpzWsfyu8oXalpFS4guUwUVJbfcU08lsDv4yfhYz2G4n2ZoaXitDxlXGuAcLfdFBxej4rWvcXdpKR2uqm6SjbbXT8G4hU1iR2beIdRxKiYU+0+6sOhILPb38H+1fYPgKuK8RXwGup+HcQpuD8dY4Hx2h4vxDsxxasZdfpeH9o6WlWXOH1D4ZqG0KCnqfvmFMqqErcpw8EdP4Tdq6HsDT/iJxCs4BT9nuI8OTXcMaf4yyjjHEM3FRwp2nouFKQKl+ppXil+qCR3TNIoPF0lLiEhq7J/gP207c8L4Px/hdb2VoeG8f4rxLg3C18c7Q0vCqir4zw9dMkcJpqR9JqauvrQ+XKJijaqc7bDy31U/wDKDoduy3YLj3HOMcS7IU7XDuGcV4F/qyuPPcb4jScO4bwRjgbppuKVHEa91ZZbYpKnKytbQdzLWlSUlrM4kD3E+wXFuAdouznZfitd2eWO1TfCqrgvH+HcZo63s5W8M4pWucPb4kzxZBSymkZqmKlp9x9DRbNOtzKWVtOuAzdtfwpoeyv458H7E8PZb7RcHruO9m2KTg73aJtmuraWvqaakXwzjfFaKkZPA+IcRdDy3MlKF0FJWUtSwHm1NOLCvKDsPx3tT2+4v2P7OUFLS1VNX8dU4xVcUbXw3gXDeDu1K6t2v4y+lCVUfD2Wg0qucQF1Sw2G2lPPttqBX/E38OOM9inuFp4o5wfiFHx+hXxHgvHez3E6bjXAuLUrT66WpNBxKllt1ykqW1MVTKgh1peRWQtOsuLA7xj+F/t/wPg3HOL1VR2VqhwDg9L2hr+E0HaOjquOHs5V09PUDjrfCkJFQjh7SagpcXVCndUqmqSw08juFvAr9jf4fONdvaB3ivD+J9k+B0B4o1wOlqe1PaCk4KOK8aeaafHC+FNOh1+rrEtVFMtaA2lEVLIS4tXeBAb/AMM/wC4Nxr8Te0XYv8Q+DvPp4F2b7dmt4c3xCoo3KXj3Z7h1SWf+L4c+nvRSVrBhKXXaV+AVJeYMLDxivsKoqMNqInXKT87eltMB+RvAZgMwGYDMBmA5FiPMYDc4czjrm+cEbG87jpgPsn/BnxVLrXBkBU5UoRc/8oMH1MelsB+jL8AEpqadlGysgP8A7Z+vp1wH1C/DvhbPsDYn+lO0beZMc7z5DAXbw5AbAbGiBlHoMBFrP90eZ+hwCrxfVM6Z74ANUCn5jU8tf1vcdMAv1dM84c1Mr+XEGNMwmdDyj47AwQX6mkqkpUpxUoGo3IBtfe+n56gANRxV6gs2Da0xrGkX3g6YDfQ8Zr6q6lhKFAG5IgHTXfa/PAbF07VYtXtDqTk8SR1NrXETE+uAjLabYMNXjlrE/l8+mAjOUan198kWF7X1666/cYDKp4NtIQLwvQkdNOs7fXAKvHKwNvMKzRCFdNUqH56/QWIJ5fD7xAMyTflf79N8BpcfyuLTCfCojXkcBCrKlCWVOKyhTYJRFyTF/kJ64BSY4mqtdW28YAkIBNp1Eet9sAYp2XZH8waTrzvz8vvUNjqVN1AKiVEJSSdiBNtee04Ce9xNLNKfFopsR/6k/ZE7bYDSvjiO5Hi+dtT8unpgBLnGEO+GRy1kz1t8ORwHNNWhpThJu4EjXkTb58+uuA2KWHlBQuCQLec/XAFEVqWkFgnxERuD6gaz18sBBW73aiDF/Fcx72A7M1H8wWTodD9/5wBymqUgDS3Xbp8pHna+A5q3m6LhVUsEFTilqNxYqUo6X3PzvrgKM4jVPrJqQCUNqVz/AKriZF/djlgOWi00w3WOEDMUwTEzIjW0yfn8A6Kc7xwPj3QZsJB530++d8BzUuMvshxRE3T/AOyR8o+HlgIlE02tRDawFAE7Cw1mPl8t8AT/ANTrKDwtuAwBvFhy1ttbXywGygqy4payfEsqWSTMlRlUWnUmeu2A1V77jjiG0Cc+bNE2uImOYJmw5YCfSNtU9M8l0hJW2tMGBqmN/PS3McwCRXvpp3iWjMGBHy+e19sBIo+NPHK3BBm4m/Qx+vPTAOnC+Irac75wEIU2tEnmrLA89tuXmHWpVmdL94N5jX6aT64AIhQQtSqJYDuZRP8A1TfqNTtzwGjiB4jUrZ9vXmyJUGdbIJBVflIFrcsB0NLTBlxRUO8S2spuBKgLW8+WAlqrQjhqmSQFFJtOlgIJ+UXE664AZw9ypTQOhCoT/NyidZXJJ9SfzwAOlU6pTgfWCjvSTexXKgNSOs7HoMBt4gmn7sSoaHWAN/vTngN/ZysqqDhNSCsBKlOFM2sVEC08uX1wAGpfNQ4XH1yZVltNib64AXxBLJoqoJVJLK4EDWMBS3aOgUy+y+bQtJmLQFT5+p568wk8P4ilp9SpspKQdRMISD8YmfLATFoqH6oVFOYVudAUkgm9gRawmMBZ/ZyvpqVCRWDMoAA9I2uLzy3wEPtxwt3iKQ42sZSkECdiJHSwjAVnRMK4csocJMqzAzoBbfbAWBQ8XSloNyDmAETbS/pbWMBOqOJJ7g35iSYi1/l1664CBUcQpzQMlShOUyOZzq/UfLbAABxKjSFFRBEERIudj13+zgJPD+K0Geybg8xvzMC/LpgH3sLxyg4N277HcZ4k8afhvCu1HAOJ176WnH1sUVFxWlqal0MMhbzpbZacX3TaVuLIyoSVEDAXt2e7ddkmPxo/EHthUcTU1wHjtJ+JbXCK40VatdT/AOIm+JDhKVUrbC6qnVVGoaSS+02lhS5qVNIC1JAX2t7U9muI/hT+FnZWlri5xfs5Vdu3eNUpp6htFK3xvifDanhpRUONIp6gPs0zqimndcLJGV8JUoZgm/iP2z7F1PHPw07Y9m+NHi1fwns92MoOO9n3eFVlErhNT2O4fwimDSq+oSil4imvcp6lKfZC62whgFTq0vISkDf49fjP2Q412a7TtdjO3SeK1HbXjvDK5/snQfhhwrsw/wAOoaWp/wBUKe1faw0bdf2h4jRVYQxR1NJV1aiO9Drq2Kl4kKr7Zdu+Ccf7D/hJwzh1Yqo4j2a7H1/DOPU6qapYTRcSf7TcZ4ghpLr7bbVVnoqqmcL1Kp5oZw2pYdQptsHTsl+JvZDh/APwM4fWcUW1V9jfxR472k7TMihrnBw/gtbW9mHqaqbcbYU3WKcb4bVn2ejU7UtqaKVtJK2s4TOz/a/8KR+L34kdpu1FTQr4Px2o7cV3Y7jfGOAVnHuD8L47xTizlbwLjPGOzTbTlXxCkRTOPZqF6kfKXnm0vMIWkVFMCn+Mv4n9lO13Hfw1q+B9one0rnZjspR8C45W/wDhxHZfvuIcO7QcTrHX6Tg7LFPw6moaymqmnOHU9KEpZpg03WIp6vvWUA7dsu33ZJ/+JLsz+JHBe1bvFextR2q7JdpuNvr4HxPhzvA2uG19Iis4eqkeaFVxNykouHs1SqqlpyKldQpllDrjSluAndhu2vZbhX4j/ikO0HEayj7I/ijw7tr2cVx+ipHair4PS9oOKjiPD+Mf6Z/LqapltdOymqoklD62H1jKooLSgg/ibxvswrs/+Hf4b9hON1XanhnYVvtNW1/amr4TVcFTxPivaziFNW1FLw/h1ao1lNRcPbpUIHfgF555awVhGdYXPWfiP2NqO2f4u8WRxV5fDu1X4G0/YrgLx4bxFKqntC32Y7PcNXRLaLBdpW/bOH1LXtT6WqOEBwOlCkKUEX8Ge2H4edk+zKV8U4tS9nO19J2rp66rr6nsajtbXcW7LNM0RTwns7U1NPUUfZ7iCKtqsU9WqFE8tNQhYq3g22yyHXh/a7sfwn8Ze3nbyr4opvs7x5n8Q08Pr0cP4g6p7/xEzVjhyDSJpzWNd4X0NqU80hLapU8W0SvAeSmXKVtpCCsSkRtzJ5YD8OOAzAZgMwGYDMBmA3j/AGnv+tP1OA+sP8EqlE8Nkkw7AvoAkEfPAfpe/h4J9kZMmYRffQYD6kfh2tX+ntnMZyj9MBdvD9B5flgItZ/ujzP0OAU+M6epwFf1Di/71aka7YDKZxz2dZzGc6j6wnADqxxZCwVEghMg7yRgFuqQhXvJB8R1wAErUguBCikBSgALQALDywAylqXzVvpLqynKkxNvfI+mAaaVSlpGYk+Em/QW8vTAHqRINKTGw+g203wCnxM+JI2zT8xgEntKTDZnQW+BwCxQk99rtPrOuA01X/mX/wD6q/8AuOAX+MKITTgEgKWsKA3ECxwCnXEtFKmyUHMm41wG2nqqjN/vLtG/M3wDRRuLcpsy1FSu8UmTrAAgYCFxQn2Zdz/uN7//AKQYAKtau4BzGY5+YwEFhau8PiNj+cetueANlRhu51/JP6n7AwB2iJOWTMK/XAdagn2pIkxmFp8sBzWf7w/+m3/2jAamffHkcAepSfD1BPrgB/GVqNA4CoxKrepwCXUNtngNYopBNr72SvAJfG1qRwnh4SopBqGgY3Gdu2AmME+yKvt+eAB1Ti0sKAUQO8WLcpOAgU7zqTKXFC5FjtE4CSX3le84o+ZwDLwwkoBJuQZ664A1RoSt5WZIVlUInadcAM7QOLbICFFIuIHkMAkqUV1CQolQ6+RwBanQgVaQEgAhH0wDtUJSnh6FJABDzYkcvFbysMBzUE+ypM3yi/wwCM244h1ZSog5l3HRZwBxlxbrLpcUVlBASVXgEXj4D4YBWedcHEKdAWrKXm5TNjKsBPqFEpMk+7PrP7YCM264inqQlZSMpsPIH6k4BWYedK3AXFR3nP8A5lD6YDniDjncp8atAdd4/bAcF95PC3IcUI0g+eAX2nnVIBUtRMnU9cB2WtRSoFRIIMjngFXtcP8Ag2TvIGAr5tRzJvsD/wDdGAb+8W3RtKQopUXESREmytZwD7wBIdbSXAFki5OuuA18VqHu6cHeKgBQAm0AkfTAVshxa1uqUoqIWQCdhGmAK0q1BxIBsFJ/PAHKkkM6m4/IYBO4k64GcoWoAA2n/nOAG8HJcfdS4SodzME750j6E4BpoG0ByQkajAGyT3yb7/mcAcQtUt+I3QfkbYCBxR50NqIcUCE88ALpHnFXUtR93U+WAygSHOLVyXBmSldgbgfywbeuA2ukpqnUJsnupgaTKcBFYWrOu5sFfngBofdKFAuKIvYmdv3wEKkJDqlb95rvoN8Btq6yqQsJS+4E5gIB5G22A6cRq6lNRQ5XliYmDyCSPmScA7cNecU+slaifDeb6DAPHC1KW49mOaGEqE7HOBIwGquJSsEGDmGnmMAS40o/6GozcJVB8gmPqcBTi3XAtQC1RPM4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7350" t="48"/>
          <a:stretch/>
        </p:blipFill>
        <p:spPr>
          <a:xfrm>
            <a:off x="4448989" y="808805"/>
            <a:ext cx="3246122" cy="4770122"/>
          </a:xfrm>
          <a:prstGeom prst="rect">
            <a:avLst/>
          </a:prstGeom>
        </p:spPr>
      </p:pic>
      <p:pic>
        <p:nvPicPr>
          <p:cNvPr id="12" name="CHANDRASEKHAR BHAGYALAKS (4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27870" t="357" r="5464" b="-357"/>
          <a:stretch/>
        </p:blipFill>
        <p:spPr>
          <a:xfrm>
            <a:off x="8309154" y="808805"/>
            <a:ext cx="32918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PEVT/OSR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90445"/>
          </a:xfrm>
        </p:spPr>
        <p:txBody>
          <a:bodyPr/>
          <a:lstStyle/>
          <a:p>
            <a:r>
              <a:rPr lang="en-US" dirty="0"/>
              <a:t>High initial success rate </a:t>
            </a:r>
            <a:r>
              <a:rPr lang="en-US" dirty="0" smtClean="0"/>
              <a:t>with PEVT -  </a:t>
            </a:r>
            <a:r>
              <a:rPr lang="en-US" dirty="0"/>
              <a:t>88 – 100% </a:t>
            </a:r>
          </a:p>
          <a:p>
            <a:endParaRPr lang="en-US" dirty="0"/>
          </a:p>
          <a:p>
            <a:r>
              <a:rPr lang="en-US" dirty="0" smtClean="0"/>
              <a:t>Less complications and less short term mortality with PEVT </a:t>
            </a:r>
          </a:p>
          <a:p>
            <a:endParaRPr lang="en-US" dirty="0"/>
          </a:p>
          <a:p>
            <a:r>
              <a:rPr lang="en-US" dirty="0" smtClean="0"/>
              <a:t>Similar long ter</a:t>
            </a:r>
            <a:r>
              <a:rPr lang="en-US" dirty="0" smtClean="0"/>
              <a:t>m survival </a:t>
            </a:r>
          </a:p>
          <a:p>
            <a:endParaRPr lang="en-US" dirty="0"/>
          </a:p>
          <a:p>
            <a:r>
              <a:rPr lang="en-US" dirty="0" smtClean="0"/>
              <a:t>Restenosis significantly higher with PEVT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73154" y="6176963"/>
            <a:ext cx="415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Herbert GS et al, </a:t>
            </a:r>
            <a:r>
              <a:rPr lang="en-US" dirty="0" err="1" smtClean="0"/>
              <a:t>Surg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North Am 2007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3D89E3-218E-174C-92DF-B166C1756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349"/>
            <a:ext cx="6121824" cy="227816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534" y="3132666"/>
            <a:ext cx="10371667" cy="290036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86 </a:t>
            </a:r>
            <a:r>
              <a:rPr lang="en-US" sz="2400" dirty="0" smtClean="0"/>
              <a:t>patients </a:t>
            </a:r>
            <a:r>
              <a:rPr lang="en-US" sz="2400" dirty="0"/>
              <a:t>(mean age, 70 ± 9 years; 57% </a:t>
            </a:r>
            <a:r>
              <a:rPr lang="en-US" sz="2400" dirty="0" smtClean="0"/>
              <a:t>males), 35% CMI </a:t>
            </a:r>
          </a:p>
          <a:p>
            <a:endParaRPr lang="en-US" sz="2400" dirty="0" smtClean="0"/>
          </a:p>
          <a:p>
            <a:r>
              <a:rPr lang="en-US" sz="2400" dirty="0"/>
              <a:t>96 stents were implanted, including 86 proximal CS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At 2 years, the overall </a:t>
            </a:r>
            <a:r>
              <a:rPr lang="en-US" sz="2400" dirty="0">
                <a:solidFill>
                  <a:srgbClr val="C00000"/>
                </a:solidFill>
              </a:rPr>
              <a:t>primary patency</a:t>
            </a:r>
            <a:r>
              <a:rPr lang="en-US" sz="2400" dirty="0"/>
              <a:t>, </a:t>
            </a:r>
            <a:r>
              <a:rPr lang="en-US" sz="2400" dirty="0" smtClean="0"/>
              <a:t>and </a:t>
            </a:r>
            <a:r>
              <a:rPr lang="en-US" sz="2400" dirty="0">
                <a:solidFill>
                  <a:srgbClr val="C00000"/>
                </a:solidFill>
              </a:rPr>
              <a:t>secondary patency rates </a:t>
            </a:r>
            <a:r>
              <a:rPr lang="en-US" sz="2400" dirty="0"/>
              <a:t>were </a:t>
            </a:r>
            <a:r>
              <a:rPr lang="en-US" sz="2400" dirty="0">
                <a:solidFill>
                  <a:srgbClr val="C00000"/>
                </a:solidFill>
              </a:rPr>
              <a:t>76%</a:t>
            </a:r>
            <a:r>
              <a:rPr lang="en-US" sz="2400" dirty="0"/>
              <a:t> (95% CI, 76% ± 13%), </a:t>
            </a:r>
            <a:r>
              <a:rPr lang="en-US" sz="2400" dirty="0" smtClean="0"/>
              <a:t>and </a:t>
            </a:r>
            <a:r>
              <a:rPr lang="en-US" sz="2400" dirty="0">
                <a:solidFill>
                  <a:srgbClr val="C00000"/>
                </a:solidFill>
              </a:rPr>
              <a:t>95%</a:t>
            </a:r>
            <a:r>
              <a:rPr lang="en-US" sz="2400" dirty="0"/>
              <a:t> (95% CI,95% ± 8%), respectively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de-DE" sz="2400" dirty="0"/>
              <a:t>12 patients (14%) underwent </a:t>
            </a:r>
            <a:r>
              <a:rPr lang="de-DE" sz="2400" dirty="0" smtClean="0"/>
              <a:t>reintervention at 15 months median follow up.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943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4" y="2929466"/>
            <a:ext cx="10371667" cy="2900364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225 </a:t>
            </a:r>
            <a:r>
              <a:rPr lang="en-US" sz="2000" b="1" dirty="0" smtClean="0">
                <a:solidFill>
                  <a:srgbClr val="C00000"/>
                </a:solidFill>
              </a:rPr>
              <a:t>patients </a:t>
            </a:r>
            <a:r>
              <a:rPr lang="en-US" sz="2000" b="1" dirty="0" smtClean="0"/>
              <a:t>(65 </a:t>
            </a:r>
            <a:r>
              <a:rPr lang="en-US" sz="2000" b="1" dirty="0"/>
              <a:t>male and 160 female; mean age, 72 ± 12 </a:t>
            </a:r>
            <a:r>
              <a:rPr lang="en-US" sz="2000" b="1" dirty="0" smtClean="0"/>
              <a:t>years)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Mean </a:t>
            </a:r>
            <a:r>
              <a:rPr lang="en-US" sz="2000" b="1" dirty="0"/>
              <a:t>follow-up, </a:t>
            </a:r>
            <a:r>
              <a:rPr lang="en-US" sz="2000" b="1" dirty="0">
                <a:solidFill>
                  <a:srgbClr val="C00000"/>
                </a:solidFill>
              </a:rPr>
              <a:t>29 ± 12 </a:t>
            </a:r>
            <a:r>
              <a:rPr lang="en-US" sz="2000" b="1" dirty="0" smtClean="0">
                <a:solidFill>
                  <a:srgbClr val="C00000"/>
                </a:solidFill>
              </a:rPr>
              <a:t>months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 smtClean="0"/>
              <a:t>Higher </a:t>
            </a:r>
            <a:r>
              <a:rPr lang="en-US" sz="2000" dirty="0"/>
              <a:t>freedom from restenosis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89%</a:t>
            </a:r>
            <a:r>
              <a:rPr lang="en-US" sz="2000" dirty="0"/>
              <a:t> ± </a:t>
            </a:r>
            <a:r>
              <a:rPr lang="en-US" sz="2000" dirty="0" smtClean="0"/>
              <a:t>10% </a:t>
            </a:r>
            <a:r>
              <a:rPr lang="en-US" sz="2000" dirty="0"/>
              <a:t>vs </a:t>
            </a:r>
            <a:r>
              <a:rPr lang="en-US" sz="2000" dirty="0" smtClean="0">
                <a:solidFill>
                  <a:srgbClr val="C00000"/>
                </a:solidFill>
              </a:rPr>
              <a:t>49%</a:t>
            </a:r>
            <a:r>
              <a:rPr lang="en-US" sz="2000" dirty="0"/>
              <a:t> ± </a:t>
            </a:r>
            <a:r>
              <a:rPr lang="en-US" sz="2000" dirty="0" smtClean="0"/>
              <a:t>14%;</a:t>
            </a:r>
            <a:r>
              <a:rPr lang="en-US" sz="2000" dirty="0"/>
              <a:t> </a:t>
            </a:r>
            <a:r>
              <a:rPr lang="en-US" sz="2000" i="1" dirty="0"/>
              <a:t>P</a:t>
            </a:r>
            <a:r>
              <a:rPr lang="en-US" sz="2000" dirty="0"/>
              <a:t> </a:t>
            </a:r>
            <a:r>
              <a:rPr lang="en-US" sz="2000" dirty="0" smtClean="0"/>
              <a:t>&lt; 0.04 )  at median 24months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30051"/>
            <a:ext cx="6925593" cy="22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9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0" b="51749"/>
          <a:stretch/>
        </p:blipFill>
        <p:spPr>
          <a:xfrm>
            <a:off x="648476" y="1035497"/>
            <a:ext cx="5122087" cy="2700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865" y="4582124"/>
            <a:ext cx="47159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Better primary patency at 3 years (</a:t>
            </a:r>
            <a:r>
              <a:rPr lang="en-US" sz="2000" dirty="0">
                <a:solidFill>
                  <a:srgbClr val="C00000"/>
                </a:solidFill>
              </a:rPr>
              <a:t>92% </a:t>
            </a:r>
            <a:r>
              <a:rPr lang="en-US" sz="2000" dirty="0"/>
              <a:t>± 6% vs </a:t>
            </a:r>
            <a:r>
              <a:rPr lang="en-US" sz="2000" dirty="0">
                <a:solidFill>
                  <a:srgbClr val="C00000"/>
                </a:solidFill>
              </a:rPr>
              <a:t>52% </a:t>
            </a:r>
            <a:r>
              <a:rPr lang="en-US" sz="2000" dirty="0"/>
              <a:t>± 5%; </a:t>
            </a:r>
            <a:r>
              <a:rPr lang="en-US" sz="2000" i="1" dirty="0"/>
              <a:t>P</a:t>
            </a:r>
            <a:r>
              <a:rPr lang="en-US" sz="2000" dirty="0"/>
              <a:t> &lt; .003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730" y="970328"/>
            <a:ext cx="4810749" cy="28312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41065" y="4505924"/>
            <a:ext cx="471593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Higher freedom from </a:t>
            </a:r>
            <a:r>
              <a:rPr lang="en-US" sz="2000" dirty="0" err="1"/>
              <a:t>reintervention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C00000"/>
                </a:solidFill>
              </a:rPr>
              <a:t>91%</a:t>
            </a:r>
            <a:r>
              <a:rPr lang="en-US" sz="2000" dirty="0"/>
              <a:t> ± 6% vs </a:t>
            </a:r>
            <a:r>
              <a:rPr lang="en-US" sz="2000" dirty="0">
                <a:solidFill>
                  <a:srgbClr val="C00000"/>
                </a:solidFill>
              </a:rPr>
              <a:t>56%</a:t>
            </a:r>
            <a:r>
              <a:rPr lang="en-US" sz="2000" dirty="0"/>
              <a:t> ± 5%; </a:t>
            </a:r>
            <a:r>
              <a:rPr lang="en-US" sz="2000" i="1" dirty="0"/>
              <a:t>P</a:t>
            </a:r>
            <a:r>
              <a:rPr lang="en-US" sz="2000" dirty="0"/>
              <a:t> = .005),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65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597C20-D202-524F-9B3A-6FECF5BEE9FC}"/>
              </a:ext>
            </a:extLst>
          </p:cNvPr>
          <p:cNvSpPr/>
          <p:nvPr/>
        </p:nvSpPr>
        <p:spPr>
          <a:xfrm>
            <a:off x="774346" y="3087633"/>
            <a:ext cx="7301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year-Primary patency 83-100%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2, 3 year primary patency &gt; 75%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Secondary patency approaches 100%</a:t>
            </a:r>
          </a:p>
        </p:txBody>
      </p:sp>
      <p:pic>
        <p:nvPicPr>
          <p:cNvPr id="6" name="image81.png">
            <a:extLst>
              <a:ext uri="{FF2B5EF4-FFF2-40B4-BE49-F238E27FC236}">
                <a16:creationId xmlns:a16="http://schemas.microsoft.com/office/drawing/2014/main" id="{E3E6E26F-259E-4F46-B678-5ABF993629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41004" y="985815"/>
            <a:ext cx="3675320" cy="4944141"/>
          </a:xfrm>
          <a:prstGeom prst="rect">
            <a:avLst/>
          </a:prstGeom>
          <a:ln w="127000">
            <a:solidFill>
              <a:schemeClr val="accent4"/>
            </a:solidFill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D8B915-B864-614D-AF47-E95B09205F7F}"/>
              </a:ext>
            </a:extLst>
          </p:cNvPr>
          <p:cNvSpPr/>
          <p:nvPr/>
        </p:nvSpPr>
        <p:spPr>
          <a:xfrm>
            <a:off x="774346" y="653534"/>
            <a:ext cx="59794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600" dirty="0"/>
              <a:t>Covered vs. bare-metal stents- </a:t>
            </a:r>
          </a:p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600" dirty="0"/>
              <a:t>reintervention</a:t>
            </a:r>
          </a:p>
        </p:txBody>
      </p:sp>
    </p:spTree>
    <p:extLst>
      <p:ext uri="{BB962C8B-B14F-4D97-AF65-F5344CB8AC3E}">
        <p14:creationId xmlns:p14="http://schemas.microsoft.com/office/powerpoint/2010/main" val="3237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E28059-DAEF-9449-B260-695B7FADFE1F}"/>
              </a:ext>
            </a:extLst>
          </p:cNvPr>
          <p:cNvSpPr/>
          <p:nvPr/>
        </p:nvSpPr>
        <p:spPr>
          <a:xfrm>
            <a:off x="706581" y="914834"/>
            <a:ext cx="903316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900" dist="50800" dir="5040000" rotWithShape="0">
                    <a:srgbClr val="6F94FF">
                      <a:alpha val="4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2005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900" dist="50800" dir="5040000" rotWithShape="0">
                    <a:srgbClr val="6F94FF">
                      <a:alpha val="4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ACC/AHA guidelines:</a:t>
            </a:r>
          </a:p>
          <a:p>
            <a:pPr marL="285750" lvl="0" indent="-28575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8900" dist="50800" dir="5040000" rotWithShape="0">
                  <a:srgbClr val="6F94FF">
                    <a:alpha val="45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900" dist="50800" dir="5040000" rotWithShape="0">
                    <a:srgbClr val="6F94FF">
                      <a:alpha val="4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Endo and open surgery equal weighing in the treatment of  CMI</a:t>
            </a:r>
          </a:p>
          <a:p>
            <a:pPr marL="285750" lvl="0" indent="-28575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900" dist="50800" dir="5040000" rotWithShape="0">
                    <a:srgbClr val="6F94FF">
                      <a:alpha val="4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Open surgery deserved for low risk patients</a:t>
            </a:r>
          </a:p>
          <a:p>
            <a:pPr marL="285750" lvl="0" indent="-28575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900" dist="50800" dir="5040000" rotWithShape="0">
                    <a:srgbClr val="6F94FF">
                      <a:alpha val="4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Unfavorable anatomy or failed endo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34921-468F-BE41-982C-06B595BAD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" r="2997" b="-643"/>
          <a:stretch/>
        </p:blipFill>
        <p:spPr>
          <a:xfrm>
            <a:off x="972107" y="3906981"/>
            <a:ext cx="8209753" cy="2593877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97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A8D7E6-A376-784E-B1D8-EE4F1BB9D63B}"/>
              </a:ext>
            </a:extLst>
          </p:cNvPr>
          <p:cNvSpPr/>
          <p:nvPr/>
        </p:nvSpPr>
        <p:spPr>
          <a:xfrm>
            <a:off x="547255" y="734290"/>
            <a:ext cx="11402290" cy="5695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 Narrow" panose="020B0604020202020204" pitchFamily="34" charset="0"/>
              </a:rPr>
              <a:t>Expedited workup, including a CTA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 Narrow" panose="020B0604020202020204" pitchFamily="34" charset="0"/>
                <a:sym typeface="Wingdings" pitchFamily="2" charset="2"/>
              </a:rPr>
              <a:t> 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 Narrow" panose="020B0604020202020204" pitchFamily="34" charset="0"/>
              </a:rPr>
              <a:t>xclude other potential causes. 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Arial Narrow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Arial Narrow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 Narrow" panose="020B0604020202020204" pitchFamily="34" charset="0"/>
              </a:rPr>
              <a:t>Treatment requires revascularization with the primary target being the superior mesenteric artery.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Arial Narrow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Arial Narrow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 Narrow" panose="020B0604020202020204" pitchFamily="34" charset="0"/>
              </a:rPr>
              <a:t>Endovascular revascularization with a balloon-expandable covered intraluminal stent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 Narrow" panose="020B0604020202020204" pitchFamily="34" charset="0"/>
              </a:rPr>
              <a:t>is the recommended initial treatment 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Arial Narrow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Arial Narrow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 Narrow" panose="020B0604020202020204" pitchFamily="34" charset="0"/>
              </a:rPr>
              <a:t>Patient with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 Narrow" panose="020B0604020202020204" pitchFamily="34" charset="0"/>
              </a:rPr>
              <a:t>recurrent symptoms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 Narrow" panose="020B0604020202020204" pitchFamily="34" charset="0"/>
              </a:rPr>
              <a:t>after revascularization owing to recurrent stenoses should be treated with an endovascular-first approach, similar to the de novo lesion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Arial Narrow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Arial Narrow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 Narrow" panose="020B0604020202020204" pitchFamily="34" charset="0"/>
              </a:rPr>
              <a:t>Open repair reserved for select younger patients and those who are not endovascular candidates.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01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2" y="510989"/>
            <a:ext cx="10327874" cy="4908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892" y="5903259"/>
            <a:ext cx="1016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Available in 6.5, 7, 8.5 </a:t>
            </a:r>
            <a:r>
              <a:rPr lang="en-US" sz="2800" b="1" dirty="0"/>
              <a:t>F</a:t>
            </a:r>
            <a:r>
              <a:rPr lang="en-US" sz="2800" b="1" dirty="0" smtClean="0"/>
              <a:t>r inner diameter  and 45, 55, 90 cm lengths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3071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397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9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05/2022 </a:t>
            </a:r>
          </a:p>
          <a:p>
            <a:r>
              <a:rPr lang="en-US" dirty="0"/>
              <a:t>SMA stent patent with increased velocity 624 cm/s – 724 cm/s suggestive of &gt; 50% in-stent restenosis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01/2022</a:t>
            </a:r>
          </a:p>
          <a:p>
            <a:r>
              <a:rPr lang="en-US" dirty="0"/>
              <a:t>SMA stent patent with velocity of 208/15 cm/s</a:t>
            </a:r>
          </a:p>
        </p:txBody>
      </p:sp>
    </p:spTree>
    <p:extLst>
      <p:ext uri="{BB962C8B-B14F-4D97-AF65-F5344CB8AC3E}">
        <p14:creationId xmlns:p14="http://schemas.microsoft.com/office/powerpoint/2010/main" val="166854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Acute mesenteric Ischemia </a:t>
            </a:r>
          </a:p>
          <a:p>
            <a:r>
              <a:rPr lang="en-US" sz="3600" dirty="0" smtClean="0"/>
              <a:t>Chronic mesenteric Ischemia </a:t>
            </a:r>
          </a:p>
          <a:p>
            <a:r>
              <a:rPr lang="en-US" sz="3600" dirty="0" smtClean="0"/>
              <a:t>Non occlusive mesenteric ischemia </a:t>
            </a:r>
          </a:p>
          <a:p>
            <a:r>
              <a:rPr lang="en-US" sz="3600" dirty="0" smtClean="0"/>
              <a:t>Mesenteric venous thrombosis </a:t>
            </a:r>
          </a:p>
          <a:p>
            <a:r>
              <a:rPr lang="en-US" sz="3600" dirty="0" smtClean="0"/>
              <a:t>Colonic ischemia </a:t>
            </a:r>
          </a:p>
          <a:p>
            <a:endParaRPr lang="en-US" dirty="0" smtClea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505AD8-7521-9F4D-B17D-169C384C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+mn-lt"/>
                <a:cs typeface="Arial Narrow" panose="020B0604020202020204" pitchFamily="34" charset="0"/>
              </a:rPr>
              <a:t>Clinical Spectrum of Mesenteric </a:t>
            </a:r>
            <a:r>
              <a:rPr lang="en-US" dirty="0">
                <a:latin typeface="+mn-lt"/>
                <a:cs typeface="Arial Narrow" panose="020B0604020202020204" pitchFamily="34" charset="0"/>
              </a:rPr>
              <a:t>I</a:t>
            </a:r>
            <a:r>
              <a:rPr lang="en-US" dirty="0" smtClean="0">
                <a:latin typeface="+mn-lt"/>
                <a:cs typeface="Arial Narrow" panose="020B0604020202020204" pitchFamily="34" charset="0"/>
              </a:rPr>
              <a:t>schemia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4508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CE8E-1B30-E34E-9E2B-5D6B1AF6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Chronic Arterial Mesenteric ischemia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D5027-A45C-374A-8AD0-6B2E7DCB4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1674" lvl="0" indent="0" defTabSz="877823">
              <a:lnSpc>
                <a:spcPct val="80000"/>
              </a:lnSpc>
              <a:spcBef>
                <a:spcPts val="30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3200" b="1" dirty="0"/>
          </a:p>
          <a:p>
            <a:pPr marL="588874" indent="-457200" defTabSz="877823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cs typeface="Arial Narrow" panose="020B0604020202020204" pitchFamily="34" charset="0"/>
              </a:rPr>
              <a:t>Incidence of symptomatic disease estimated 1 in 100,000 of the general population</a:t>
            </a:r>
          </a:p>
          <a:p>
            <a:pPr marL="588874" indent="-457200" defTabSz="877823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endParaRPr lang="en-US" sz="3000" dirty="0">
              <a:cs typeface="Arial Narrow" panose="020B0604020202020204" pitchFamily="34" charset="0"/>
            </a:endParaRPr>
          </a:p>
          <a:p>
            <a:pPr marL="588874" indent="-457200" defTabSz="877823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cs typeface="Arial Narrow" panose="020B0604020202020204" pitchFamily="34" charset="0"/>
              </a:rPr>
              <a:t>Stenosis or occlusion  of at least 2 out of three visceral arteries</a:t>
            </a:r>
          </a:p>
          <a:p>
            <a:pPr marL="588873" indent="-457200" defTabSz="877823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endParaRPr lang="en-US" sz="3000" dirty="0">
              <a:cs typeface="Arial Narrow" panose="020B0604020202020204" pitchFamily="34" charset="0"/>
            </a:endParaRPr>
          </a:p>
          <a:p>
            <a:pPr marL="588874" indent="-457200" defTabSz="877823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cs typeface="Arial Narrow" panose="020B0604020202020204" pitchFamily="34" charset="0"/>
              </a:rPr>
              <a:t>50-60 year of age  more common in women</a:t>
            </a:r>
          </a:p>
          <a:p>
            <a:pPr marL="588874" indent="-457200" defTabSz="877823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3000" dirty="0">
              <a:cs typeface="Arial Narrow" panose="020B0604020202020204" pitchFamily="34" charset="0"/>
            </a:endParaRPr>
          </a:p>
          <a:p>
            <a:pPr marL="588874" indent="-457200" defTabSz="877823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cs typeface="Arial Narrow" panose="020B0604020202020204" pitchFamily="34" charset="0"/>
              </a:rPr>
              <a:t>Rarely gives symptoms due to many collaterals</a:t>
            </a:r>
          </a:p>
          <a:p>
            <a:pPr marL="588873" indent="-457200" defTabSz="877823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endParaRPr lang="en-US" sz="3000" dirty="0">
              <a:cs typeface="Arial Narrow" panose="020B0604020202020204" pitchFamily="34" charset="0"/>
            </a:endParaRPr>
          </a:p>
          <a:p>
            <a:pPr marL="588874" indent="-457200" defTabSz="877823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cs typeface="Arial Narrow" panose="020B0604020202020204" pitchFamily="34" charset="0"/>
              </a:rPr>
              <a:t>Mortality /morbidity  high if left untreated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5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 descr="actue mesenteric occlusion">
            <a:extLst>
              <a:ext uri="{FF2B5EF4-FFF2-40B4-BE49-F238E27FC236}">
                <a16:creationId xmlns:a16="http://schemas.microsoft.com/office/drawing/2014/main" id="{8356E1FC-461D-4B4A-BBC9-982B69DD7A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19189" y="657342"/>
            <a:ext cx="8883278" cy="5418852"/>
          </a:xfrm>
          <a:prstGeom prst="rect">
            <a:avLst/>
          </a:prstGeom>
          <a:solidFill>
            <a:schemeClr val="accent6">
              <a:alpha val="58000"/>
            </a:schemeClr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94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75" y="153986"/>
            <a:ext cx="5992705" cy="6247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1980" y="2212223"/>
            <a:ext cx="5422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cs typeface="Microsoft Tai Le" panose="020B0502040204020203" pitchFamily="34" charset="0"/>
              </a:rPr>
              <a:t>Jejunal</a:t>
            </a:r>
            <a:r>
              <a:rPr lang="en-US" sz="2000" dirty="0" smtClean="0">
                <a:cs typeface="Microsoft Tai Le" panose="020B0502040204020203" pitchFamily="34" charset="0"/>
              </a:rPr>
              <a:t> </a:t>
            </a:r>
            <a:r>
              <a:rPr lang="en-US" sz="2000" dirty="0">
                <a:cs typeface="Microsoft Tai Le" panose="020B0502040204020203" pitchFamily="34" charset="0"/>
              </a:rPr>
              <a:t>and </a:t>
            </a:r>
            <a:r>
              <a:rPr lang="en-US" sz="2000" dirty="0" err="1">
                <a:cs typeface="Microsoft Tai Le" panose="020B0502040204020203" pitchFamily="34" charset="0"/>
              </a:rPr>
              <a:t>ileal</a:t>
            </a:r>
            <a:r>
              <a:rPr lang="en-US" sz="2000" dirty="0">
                <a:cs typeface="Microsoft Tai Le" panose="020B0502040204020203" pitchFamily="34" charset="0"/>
              </a:rPr>
              <a:t> branches supply the jejunum and </a:t>
            </a:r>
            <a:endParaRPr lang="en-US" sz="2000" dirty="0" smtClean="0">
              <a:cs typeface="Microsoft Tai Le" panose="020B0502040204020203" pitchFamily="34" charset="0"/>
            </a:endParaRPr>
          </a:p>
          <a:p>
            <a:r>
              <a:rPr lang="en-US" sz="2000" dirty="0" smtClean="0">
                <a:cs typeface="Microsoft Tai Le" panose="020B0502040204020203" pitchFamily="34" charset="0"/>
              </a:rPr>
              <a:t>ileum</a:t>
            </a:r>
            <a:endParaRPr lang="en-US" sz="2000" dirty="0">
              <a:cs typeface="Microsoft Tai Le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8339" y="315198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232323"/>
                </a:solidFill>
              </a:rPr>
              <a:t>Ileocolic </a:t>
            </a:r>
            <a:r>
              <a:rPr lang="en-US" sz="2000" dirty="0">
                <a:solidFill>
                  <a:srgbClr val="232323"/>
                </a:solidFill>
              </a:rPr>
              <a:t>artery supplies the distal ileum, cecum, and proximal ascending colon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935510" y="1030659"/>
            <a:ext cx="5399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SMA supplies entire </a:t>
            </a:r>
            <a:r>
              <a:rPr lang="en-US" sz="2000" dirty="0"/>
              <a:t>small intestine except for the </a:t>
            </a:r>
            <a:endParaRPr lang="en-US" sz="2000" dirty="0" smtClean="0"/>
          </a:p>
          <a:p>
            <a:r>
              <a:rPr lang="en-US" sz="2000" dirty="0" smtClean="0"/>
              <a:t>proximal </a:t>
            </a:r>
            <a:r>
              <a:rPr lang="en-US" sz="2000" dirty="0"/>
              <a:t>duodenum</a:t>
            </a:r>
            <a:endParaRPr lang="en-US" sz="2400" dirty="0">
              <a:cs typeface="Microsoft Tai Le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8339" y="53278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32323"/>
                </a:solidFill>
                <a:latin typeface="Noto Sans"/>
              </a:rPr>
              <a:t>Right </a:t>
            </a:r>
            <a:r>
              <a:rPr lang="en-US" dirty="0">
                <a:solidFill>
                  <a:srgbClr val="232323"/>
                </a:solidFill>
                <a:latin typeface="Noto Sans"/>
              </a:rPr>
              <a:t>colic artery supplies blood to the mid-distal ascending colon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6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9" y="426584"/>
            <a:ext cx="6779667" cy="6279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4175" y="11980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32323"/>
                </a:solidFill>
                <a:latin typeface="Noto Sans"/>
              </a:rPr>
              <a:t>Middle </a:t>
            </a:r>
            <a:r>
              <a:rPr lang="en-US" dirty="0">
                <a:solidFill>
                  <a:srgbClr val="232323"/>
                </a:solidFill>
                <a:latin typeface="Noto Sans"/>
              </a:rPr>
              <a:t>colic artery arises </a:t>
            </a:r>
            <a:r>
              <a:rPr lang="en-US" dirty="0" smtClean="0">
                <a:solidFill>
                  <a:srgbClr val="232323"/>
                </a:solidFill>
                <a:latin typeface="Noto Sans"/>
              </a:rPr>
              <a:t>supplies </a:t>
            </a:r>
            <a:r>
              <a:rPr lang="en-US" dirty="0">
                <a:solidFill>
                  <a:srgbClr val="232323"/>
                </a:solidFill>
                <a:latin typeface="Noto Sans"/>
              </a:rPr>
              <a:t>blood to the proximal </a:t>
            </a:r>
            <a:endParaRPr lang="en-US" dirty="0" smtClean="0">
              <a:solidFill>
                <a:srgbClr val="232323"/>
              </a:solidFill>
              <a:latin typeface="Noto Sans"/>
            </a:endParaRPr>
          </a:p>
          <a:p>
            <a:r>
              <a:rPr lang="en-US" dirty="0" smtClean="0">
                <a:solidFill>
                  <a:srgbClr val="232323"/>
                </a:solidFill>
                <a:latin typeface="Noto Sans"/>
              </a:rPr>
              <a:t>to </a:t>
            </a:r>
            <a:r>
              <a:rPr lang="en-US" dirty="0" err="1">
                <a:solidFill>
                  <a:srgbClr val="232323"/>
                </a:solidFill>
                <a:latin typeface="Noto Sans"/>
              </a:rPr>
              <a:t>midtransverse</a:t>
            </a:r>
            <a:r>
              <a:rPr lang="en-US" dirty="0">
                <a:solidFill>
                  <a:srgbClr val="232323"/>
                </a:solidFill>
                <a:latin typeface="Noto Sans"/>
              </a:rPr>
              <a:t> colon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94175" y="24927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32323"/>
                </a:solidFill>
                <a:latin typeface="Noto Sans"/>
              </a:rPr>
              <a:t>Right </a:t>
            </a:r>
            <a:r>
              <a:rPr lang="en-US" dirty="0">
                <a:solidFill>
                  <a:srgbClr val="232323"/>
                </a:solidFill>
                <a:latin typeface="Noto Sans"/>
              </a:rPr>
              <a:t>colic artery supplies blood to the mid-distal ascending colon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94175" y="378743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32323"/>
                </a:solidFill>
                <a:latin typeface="Noto Sans"/>
              </a:rPr>
              <a:t>IMA arising 6-7 cm below SMA -&gt;</a:t>
            </a:r>
            <a:r>
              <a:rPr lang="en-US" dirty="0"/>
              <a:t> </a:t>
            </a:r>
            <a:r>
              <a:rPr lang="en-US" sz="2000" dirty="0"/>
              <a:t>left colic artery and sigmoid arteries</a:t>
            </a:r>
            <a:r>
              <a:rPr lang="en-US" sz="2000" dirty="0" smtClean="0">
                <a:solidFill>
                  <a:srgbClr val="232323"/>
                </a:solidFill>
                <a:latin typeface="Noto Sans"/>
              </a:rPr>
              <a:t> ,</a:t>
            </a:r>
            <a:r>
              <a:rPr lang="en-US" sz="2000" dirty="0" smtClean="0">
                <a:solidFill>
                  <a:srgbClr val="232323"/>
                </a:solidFill>
              </a:rPr>
              <a:t> supplies distal to transverse colon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394175" y="52843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2323"/>
                </a:solidFill>
                <a:latin typeface="Noto Sans"/>
              </a:rPr>
              <a:t>SMA and IMA communicate via the </a:t>
            </a:r>
            <a:r>
              <a:rPr lang="en-US" b="1" dirty="0">
                <a:solidFill>
                  <a:srgbClr val="232323"/>
                </a:solidFill>
                <a:latin typeface="Noto Sans"/>
              </a:rPr>
              <a:t>marginal artery of Drummond</a:t>
            </a:r>
            <a:r>
              <a:rPr lang="en-US" dirty="0">
                <a:solidFill>
                  <a:srgbClr val="232323"/>
                </a:solidFill>
                <a:latin typeface="Noto Sans"/>
              </a:rPr>
              <a:t> and the meandering mesenteric artery.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2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1327</Words>
  <Application>Microsoft Office PowerPoint</Application>
  <PresentationFormat>Widescreen</PresentationFormat>
  <Paragraphs>214</Paragraphs>
  <Slides>38</Slides>
  <Notes>1</Notes>
  <HiddenSlides>3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Arial Narrow</vt:lpstr>
      <vt:lpstr>Calibri</vt:lpstr>
      <vt:lpstr>Calibri Light</vt:lpstr>
      <vt:lpstr>Microsoft Tai Le</vt:lpstr>
      <vt:lpstr>Noto Sans</vt:lpstr>
      <vt:lpstr>Wingdings</vt:lpstr>
      <vt:lpstr>Office Theme</vt:lpstr>
      <vt:lpstr>Live Case</vt:lpstr>
      <vt:lpstr>CLINICAL </vt:lpstr>
      <vt:lpstr>PowerPoint Presentation</vt:lpstr>
      <vt:lpstr>USG </vt:lpstr>
      <vt:lpstr>Clinical Spectrum of Mesenteric Ischemia </vt:lpstr>
      <vt:lpstr>Chronic Arterial Mesenteric ischemia</vt:lpstr>
      <vt:lpstr>PowerPoint Presentation</vt:lpstr>
      <vt:lpstr>PowerPoint Presentation</vt:lpstr>
      <vt:lpstr>PowerPoint Presentation</vt:lpstr>
      <vt:lpstr>PowerPoint Presentation</vt:lpstr>
      <vt:lpstr>Causes of CMI </vt:lpstr>
      <vt:lpstr>PowerPoint Presentation</vt:lpstr>
      <vt:lpstr>PowerPoint Presentation</vt:lpstr>
      <vt:lpstr>SMA</vt:lpstr>
      <vt:lpstr>Arcuate ligament syndrome</vt:lpstr>
      <vt:lpstr>Arcuate ligament syndrome</vt:lpstr>
      <vt:lpstr>Conservative Management </vt:lpstr>
      <vt:lpstr>Revascularization </vt:lpstr>
      <vt:lpstr> </vt:lpstr>
      <vt:lpstr>PowerPoint Presentation</vt:lpstr>
      <vt:lpstr>PowerPoint Presentation</vt:lpstr>
      <vt:lpstr>OSR </vt:lpstr>
      <vt:lpstr>PEVT </vt:lpstr>
      <vt:lpstr>Endovascular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PEVT/OSR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Case</dc:title>
  <dc:creator>Singh, Twinkle</dc:creator>
  <cp:lastModifiedBy>CVICRSCTRL6A</cp:lastModifiedBy>
  <cp:revision>18</cp:revision>
  <dcterms:created xsi:type="dcterms:W3CDTF">2022-05-25T01:33:14Z</dcterms:created>
  <dcterms:modified xsi:type="dcterms:W3CDTF">2022-05-25T11:37:52Z</dcterms:modified>
</cp:coreProperties>
</file>