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28" r:id="rId2"/>
    <p:sldMasterId id="2147483880" r:id="rId3"/>
    <p:sldMasterId id="2147484123" r:id="rId4"/>
    <p:sldMasterId id="2147484271" r:id="rId5"/>
    <p:sldMasterId id="2147484464" r:id="rId6"/>
    <p:sldMasterId id="2147484476" r:id="rId7"/>
    <p:sldMasterId id="2147484488" r:id="rId8"/>
    <p:sldMasterId id="2147484501" r:id="rId9"/>
    <p:sldMasterId id="2147484514" r:id="rId10"/>
    <p:sldMasterId id="2147484527" r:id="rId11"/>
  </p:sldMasterIdLst>
  <p:notesMasterIdLst>
    <p:notesMasterId r:id="rId84"/>
  </p:notesMasterIdLst>
  <p:sldIdLst>
    <p:sldId id="1099" r:id="rId12"/>
    <p:sldId id="1098" r:id="rId13"/>
    <p:sldId id="1100" r:id="rId14"/>
    <p:sldId id="1101" r:id="rId15"/>
    <p:sldId id="1642" r:id="rId16"/>
    <p:sldId id="1103" r:id="rId17"/>
    <p:sldId id="413" r:id="rId18"/>
    <p:sldId id="414" r:id="rId19"/>
    <p:sldId id="823" r:id="rId20"/>
    <p:sldId id="971" r:id="rId21"/>
    <p:sldId id="714" r:id="rId22"/>
    <p:sldId id="1096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7" r:id="rId31"/>
    <p:sldId id="286" r:id="rId32"/>
    <p:sldId id="285" r:id="rId33"/>
    <p:sldId id="280" r:id="rId34"/>
    <p:sldId id="281" r:id="rId35"/>
    <p:sldId id="283" r:id="rId36"/>
    <p:sldId id="284" r:id="rId37"/>
    <p:sldId id="297" r:id="rId38"/>
    <p:sldId id="302" r:id="rId39"/>
    <p:sldId id="299" r:id="rId40"/>
    <p:sldId id="298" r:id="rId41"/>
    <p:sldId id="301" r:id="rId42"/>
    <p:sldId id="303" r:id="rId43"/>
    <p:sldId id="305" r:id="rId44"/>
    <p:sldId id="306" r:id="rId45"/>
    <p:sldId id="308" r:id="rId46"/>
    <p:sldId id="309" r:id="rId47"/>
    <p:sldId id="310" r:id="rId48"/>
    <p:sldId id="311" r:id="rId49"/>
    <p:sldId id="312" r:id="rId50"/>
    <p:sldId id="313" r:id="rId51"/>
    <p:sldId id="351" r:id="rId52"/>
    <p:sldId id="353" r:id="rId53"/>
    <p:sldId id="354" r:id="rId54"/>
    <p:sldId id="355" r:id="rId55"/>
    <p:sldId id="357" r:id="rId56"/>
    <p:sldId id="358" r:id="rId57"/>
    <p:sldId id="359" r:id="rId58"/>
    <p:sldId id="360" r:id="rId59"/>
    <p:sldId id="361" r:id="rId60"/>
    <p:sldId id="362" r:id="rId61"/>
    <p:sldId id="363" r:id="rId62"/>
    <p:sldId id="1097" r:id="rId63"/>
    <p:sldId id="1067" r:id="rId64"/>
    <p:sldId id="1068" r:id="rId65"/>
    <p:sldId id="1070" r:id="rId66"/>
    <p:sldId id="1071" r:id="rId67"/>
    <p:sldId id="1072" r:id="rId68"/>
    <p:sldId id="1079" r:id="rId69"/>
    <p:sldId id="1080" r:id="rId70"/>
    <p:sldId id="1081" r:id="rId71"/>
    <p:sldId id="1085" r:id="rId72"/>
    <p:sldId id="1088" r:id="rId73"/>
    <p:sldId id="1084" r:id="rId74"/>
    <p:sldId id="1090" r:id="rId75"/>
    <p:sldId id="1091" r:id="rId76"/>
    <p:sldId id="1092" r:id="rId77"/>
    <p:sldId id="1093" r:id="rId78"/>
    <p:sldId id="1095" r:id="rId79"/>
    <p:sldId id="435" r:id="rId80"/>
    <p:sldId id="436" r:id="rId81"/>
    <p:sldId id="437" r:id="rId82"/>
    <p:sldId id="438" r:id="rId83"/>
  </p:sldIdLst>
  <p:sldSz cx="10287000" cy="6858000" type="35mm"/>
  <p:notesSz cx="7010400" cy="9296400"/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B0F0"/>
    <a:srgbClr val="000090"/>
    <a:srgbClr val="00A1DA"/>
    <a:srgbClr val="E46C0A"/>
    <a:srgbClr val="2D75B6"/>
    <a:srgbClr val="70AD47"/>
    <a:srgbClr val="2E75B6"/>
    <a:srgbClr val="CCFF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5" autoAdjust="0"/>
    <p:restoredTop sz="93103" autoAdjust="0"/>
  </p:normalViewPr>
  <p:slideViewPr>
    <p:cSldViewPr snapToGrid="0">
      <p:cViewPr varScale="1">
        <p:scale>
          <a:sx n="68" d="100"/>
          <a:sy n="68" d="100"/>
        </p:scale>
        <p:origin x="43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4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17451976904179E-2"/>
          <c:y val="0.12019389825799186"/>
          <c:w val="0.93579921259842525"/>
          <c:h val="0.681939181042823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patients (1682)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Death</c:v>
                </c:pt>
                <c:pt idx="1">
                  <c:v>MI</c:v>
                </c:pt>
                <c:pt idx="2">
                  <c:v>Revasc</c:v>
                </c:pt>
                <c:pt idx="3">
                  <c:v>Stroke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1.8</c:v>
                </c:pt>
                <c:pt idx="1">
                  <c:v>1.8</c:v>
                </c:pt>
                <c:pt idx="2">
                  <c:v>5.5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1B-4675-9FAE-A3082188E0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FFR-guided PCI (n=838)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Death</c:v>
                </c:pt>
                <c:pt idx="1">
                  <c:v>MI</c:v>
                </c:pt>
                <c:pt idx="2">
                  <c:v>Revasc</c:v>
                </c:pt>
                <c:pt idx="3">
                  <c:v>Stroke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1.3</c:v>
                </c:pt>
                <c:pt idx="1">
                  <c:v>1.9</c:v>
                </c:pt>
                <c:pt idx="2">
                  <c:v>5.7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1B-4675-9FAE-A3082188E0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IVUS-guided PCI (n=844)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Death</c:v>
                </c:pt>
                <c:pt idx="1">
                  <c:v>MI</c:v>
                </c:pt>
                <c:pt idx="2">
                  <c:v>Revasc</c:v>
                </c:pt>
                <c:pt idx="3">
                  <c:v>Stroke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2.2999999999999998</c:v>
                </c:pt>
                <c:pt idx="1">
                  <c:v>1.7</c:v>
                </c:pt>
                <c:pt idx="2">
                  <c:v>5.3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1B-4675-9FAE-A3082188E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7"/>
        <c:overlap val="-12"/>
        <c:axId val="588686336"/>
        <c:axId val="588679776"/>
      </c:barChart>
      <c:catAx>
        <c:axId val="58868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8679776"/>
        <c:crosses val="autoZero"/>
        <c:auto val="1"/>
        <c:lblAlgn val="ctr"/>
        <c:lblOffset val="10"/>
        <c:noMultiLvlLbl val="0"/>
      </c:catAx>
      <c:valAx>
        <c:axId val="588679776"/>
        <c:scaling>
          <c:orientation val="minMax"/>
          <c:max val="8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868633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7133043440819444E-2"/>
          <c:y val="0"/>
          <c:w val="0.82573380466083213"/>
          <c:h val="0.104558593691856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FFR-guided PCI2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206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Physical Limitation</c:v>
                </c:pt>
                <c:pt idx="1">
                  <c:v>Angina Stability</c:v>
                </c:pt>
                <c:pt idx="2">
                  <c:v>Anginal Frequency</c:v>
                </c:pt>
                <c:pt idx="3">
                  <c:v>Treatment Satisfaction</c:v>
                </c:pt>
                <c:pt idx="4">
                  <c:v>Quality of Life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67</c:v>
                </c:pt>
                <c:pt idx="1">
                  <c:v>74</c:v>
                </c:pt>
                <c:pt idx="2">
                  <c:v>84</c:v>
                </c:pt>
                <c:pt idx="3">
                  <c:v>72</c:v>
                </c:pt>
                <c:pt idx="4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C4-4121-AE33-B5D7CF2EFA3E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IVUS-guided PCI2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Physical Limitation</c:v>
                </c:pt>
                <c:pt idx="1">
                  <c:v>Angina Stability</c:v>
                </c:pt>
                <c:pt idx="2">
                  <c:v>Anginal Frequency</c:v>
                </c:pt>
                <c:pt idx="3">
                  <c:v>Treatment Satisfaction</c:v>
                </c:pt>
                <c:pt idx="4">
                  <c:v>Quality of Life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66</c:v>
                </c:pt>
                <c:pt idx="1">
                  <c:v>74</c:v>
                </c:pt>
                <c:pt idx="2">
                  <c:v>84</c:v>
                </c:pt>
                <c:pt idx="3">
                  <c:v>73</c:v>
                </c:pt>
                <c:pt idx="4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C4-4121-AE33-B5D7CF2EF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-15"/>
        <c:axId val="601645024"/>
        <c:axId val="601652864"/>
      </c:barChart>
      <c:catAx>
        <c:axId val="601645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1652864"/>
        <c:crosses val="autoZero"/>
        <c:auto val="1"/>
        <c:lblAlgn val="ctr"/>
        <c:lblOffset val="10"/>
        <c:noMultiLvlLbl val="0"/>
      </c:catAx>
      <c:valAx>
        <c:axId val="601652864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ysClr val="window" lastClr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164502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Culprit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206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87-4E21-A1E6-3B6AF4B270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rgbClr val="00206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87-4E21-A1E6-3B6AF4B270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47"/>
        <c:overlap val="-9"/>
        <c:axId val="1555687760"/>
        <c:axId val="1555780816"/>
      </c:barChart>
      <c:catAx>
        <c:axId val="155568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22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5780816"/>
        <c:crosses val="autoZero"/>
        <c:auto val="1"/>
        <c:lblAlgn val="ctr"/>
        <c:lblOffset val="100"/>
        <c:noMultiLvlLbl val="0"/>
      </c:catAx>
      <c:valAx>
        <c:axId val="1555780816"/>
        <c:scaling>
          <c:orientation val="minMax"/>
          <c:max val="1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en-US" sz="1600" b="1" baseline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with SAQ AF Score&lt;100</a:t>
                </a:r>
                <a:endPara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ysClr val="window" lastClr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568776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Culprit-Lesion-only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ED02AC8-C302-E844-AB8E-91C30C1E8CFC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D65-4B36-8F33-E14540CF6BF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932A3BF-AF02-F846-ACCF-33F993FD8FE9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D65-4B36-8F33-E14540CF6B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&lt; 80%</c:v>
                </c:pt>
                <c:pt idx="1">
                  <c:v>&gt;=80%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</c:v>
                </c:pt>
                <c:pt idx="1">
                  <c:v>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65-4B36-8F33-E14540CF6B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Complete Revascularization</c:v>
                </c:pt>
              </c:strCache>
            </c:strRef>
          </c:tx>
          <c:spPr>
            <a:solidFill>
              <a:srgbClr val="00B0F0"/>
            </a:solidFill>
            <a:ln w="2222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3DBE408-6181-F643-8B19-72630277FAA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D65-4B36-8F33-E14540CF6BF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289EC22-CF27-F447-B84B-80BDDBCA9B3D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D65-4B36-8F33-E14540CF6B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&lt; 80%</c:v>
                </c:pt>
                <c:pt idx="1">
                  <c:v>&gt;=80%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14</c:v>
                </c:pt>
                <c:pt idx="1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D65-4B36-8F33-E14540CF6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7"/>
        <c:overlap val="-9"/>
        <c:axId val="1555687760"/>
        <c:axId val="1555780816"/>
      </c:barChart>
      <c:catAx>
        <c:axId val="15556877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/>
                  <a:t>Stenosis Severity*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5780816"/>
        <c:crosses val="autoZero"/>
        <c:auto val="1"/>
        <c:lblAlgn val="ctr"/>
        <c:lblOffset val="100"/>
        <c:noMultiLvlLbl val="0"/>
      </c:catAx>
      <c:valAx>
        <c:axId val="1555780816"/>
        <c:scaling>
          <c:orientation val="minMax"/>
          <c:max val="1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Proportion with Residual Angina</a:t>
                </a:r>
              </a:p>
              <a:p>
                <a:pPr>
                  <a:defRPr/>
                </a:pPr>
                <a:r>
                  <a:rPr lang="en-US"/>
                  <a:t>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ysClr val="window" lastClr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5687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Culprit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206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New MI, IDR, UA or Residual Angina</c:v>
                </c:pt>
                <c:pt idx="1">
                  <c:v>New MI, IDR or Residual Angina</c:v>
                </c:pt>
                <c:pt idx="2">
                  <c:v>New MI, UA or Residual Angina</c:v>
                </c:pt>
                <c:pt idx="3">
                  <c:v>New MI or Residual Angina</c:v>
                </c:pt>
                <c:pt idx="4">
                  <c:v>Residual angina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28.6</c:v>
                </c:pt>
                <c:pt idx="1">
                  <c:v>26.5</c:v>
                </c:pt>
                <c:pt idx="2">
                  <c:v>24.5</c:v>
                </c:pt>
                <c:pt idx="3">
                  <c:v>20.9</c:v>
                </c:pt>
                <c:pt idx="4">
                  <c:v>15.7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C-4477-B843-F0E6A43E35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New MI, IDR, UA or Residual Angina</c:v>
                </c:pt>
                <c:pt idx="1">
                  <c:v>New MI, IDR or Residual Angina</c:v>
                </c:pt>
                <c:pt idx="2">
                  <c:v>New MI, UA or Residual Angina</c:v>
                </c:pt>
                <c:pt idx="3">
                  <c:v>New MI or Residual Angina</c:v>
                </c:pt>
                <c:pt idx="4">
                  <c:v>Residual angina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19.8</c:v>
                </c:pt>
                <c:pt idx="1">
                  <c:v>18.2</c:v>
                </c:pt>
                <c:pt idx="2">
                  <c:v>19.2</c:v>
                </c:pt>
                <c:pt idx="3">
                  <c:v>16.899999999999999</c:v>
                </c:pt>
                <c:pt idx="4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DC-4477-B843-F0E6A43E35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3"/>
        <c:overlap val="-19"/>
        <c:axId val="1555687760"/>
        <c:axId val="1555780816"/>
      </c:barChart>
      <c:catAx>
        <c:axId val="1555687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5780816"/>
        <c:crosses val="autoZero"/>
        <c:auto val="1"/>
        <c:lblAlgn val="ctr"/>
        <c:lblOffset val="100"/>
        <c:noMultiLvlLbl val="0"/>
      </c:catAx>
      <c:valAx>
        <c:axId val="1555780816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CA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Proportion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568776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EC1C-A874-4F2B-BC38-FF3481098D07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6749-EF86-4E7D-90E3-B87DCDA669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5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321157-089B-49D6-99DE-29986C05476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206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AA023A-05D6-4D09-84A1-57629EE6BB0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20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EAC18C-2765-4D1A-A76E-F10D372178D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003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648A6D3-8478-4DB6-9D31-A44382AFD9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7499FD86-25CB-435D-B2DC-6BCFADBD1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BDCAEB81-6B7C-4427-8472-2B342DC3A4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86CD5E-274B-4BBE-B1AC-15402BAF689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85049C-4DB7-4AA9-9DDB-551AB645F2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46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6EA1E9-0953-44BF-A1A3-21CDC04D4DD2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272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HbA1c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68DE3-EF28-4001-A656-631E5A009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33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5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27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0224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599262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9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763" indent="0">
              <a:buNone/>
              <a:defRPr sz="2363"/>
            </a:lvl2pPr>
            <a:lvl3pPr marL="771525" indent="0">
              <a:buNone/>
              <a:defRPr sz="2025"/>
            </a:lvl3pPr>
            <a:lvl4pPr marL="1157288" indent="0">
              <a:buNone/>
              <a:defRPr sz="1688"/>
            </a:lvl4pPr>
            <a:lvl5pPr marL="1543050" indent="0">
              <a:buNone/>
              <a:defRPr sz="1688"/>
            </a:lvl5pPr>
            <a:lvl6pPr marL="1928813" indent="0">
              <a:buNone/>
              <a:defRPr sz="1688"/>
            </a:lvl6pPr>
            <a:lvl7pPr marL="2314575" indent="0">
              <a:buNone/>
              <a:defRPr sz="1688"/>
            </a:lvl7pPr>
            <a:lvl8pPr marL="2700338" indent="0">
              <a:buNone/>
              <a:defRPr sz="1688"/>
            </a:lvl8pPr>
            <a:lvl9pPr marL="3086100" indent="0">
              <a:buNone/>
              <a:defRPr sz="1688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788986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206876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16747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29046288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80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73" indent="0" algn="ctr">
              <a:buNone/>
              <a:defRPr/>
            </a:lvl2pPr>
            <a:lvl3pPr marL="913545" indent="0" algn="ctr">
              <a:buNone/>
              <a:defRPr/>
            </a:lvl3pPr>
            <a:lvl4pPr marL="1370318" indent="0" algn="ctr">
              <a:buNone/>
              <a:defRPr/>
            </a:lvl4pPr>
            <a:lvl5pPr marL="1827089" indent="0" algn="ctr">
              <a:buNone/>
              <a:defRPr/>
            </a:lvl5pPr>
            <a:lvl6pPr marL="2283863" indent="0" algn="ctr">
              <a:buNone/>
              <a:defRPr/>
            </a:lvl6pPr>
            <a:lvl7pPr marL="2740634" indent="0" algn="ctr">
              <a:buNone/>
              <a:defRPr/>
            </a:lvl7pPr>
            <a:lvl8pPr marL="3197407" indent="0" algn="ctr">
              <a:buNone/>
              <a:defRPr/>
            </a:lvl8pPr>
            <a:lvl9pPr marL="36541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522186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34200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73" indent="0">
              <a:buNone/>
              <a:defRPr sz="1800"/>
            </a:lvl2pPr>
            <a:lvl3pPr marL="913545" indent="0">
              <a:buNone/>
              <a:defRPr sz="1600"/>
            </a:lvl3pPr>
            <a:lvl4pPr marL="1370318" indent="0">
              <a:buNone/>
              <a:defRPr sz="1400"/>
            </a:lvl4pPr>
            <a:lvl5pPr marL="1827089" indent="0">
              <a:buNone/>
              <a:defRPr sz="1400"/>
            </a:lvl5pPr>
            <a:lvl6pPr marL="2283863" indent="0">
              <a:buNone/>
              <a:defRPr sz="1400"/>
            </a:lvl6pPr>
            <a:lvl7pPr marL="2740634" indent="0">
              <a:buNone/>
              <a:defRPr sz="1400"/>
            </a:lvl7pPr>
            <a:lvl8pPr marL="3197407" indent="0">
              <a:buNone/>
              <a:defRPr sz="1400"/>
            </a:lvl8pPr>
            <a:lvl9pPr marL="365417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705870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6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43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74817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5668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6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3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8" indent="0">
              <a:buNone/>
              <a:defRPr sz="1600" b="1"/>
            </a:lvl4pPr>
            <a:lvl5pPr marL="1827089" indent="0">
              <a:buNone/>
              <a:defRPr sz="1600" b="1"/>
            </a:lvl5pPr>
            <a:lvl6pPr marL="2283863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6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3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8" indent="0">
              <a:buNone/>
              <a:defRPr sz="1600" b="1"/>
            </a:lvl4pPr>
            <a:lvl5pPr marL="1827089" indent="0">
              <a:buNone/>
              <a:defRPr sz="1600" b="1"/>
            </a:lvl5pPr>
            <a:lvl6pPr marL="2283863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702967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26036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20427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3051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5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4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73" indent="0">
              <a:buNone/>
              <a:defRPr sz="1200"/>
            </a:lvl2pPr>
            <a:lvl3pPr marL="913545" indent="0">
              <a:buNone/>
              <a:defRPr sz="1000"/>
            </a:lvl3pPr>
            <a:lvl4pPr marL="1370318" indent="0">
              <a:buNone/>
              <a:defRPr sz="900"/>
            </a:lvl4pPr>
            <a:lvl5pPr marL="1827089" indent="0">
              <a:buNone/>
              <a:defRPr sz="900"/>
            </a:lvl5pPr>
            <a:lvl6pPr marL="2283863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21596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73" indent="0">
              <a:buNone/>
              <a:defRPr sz="2800"/>
            </a:lvl2pPr>
            <a:lvl3pPr marL="913545" indent="0">
              <a:buNone/>
              <a:defRPr sz="2400"/>
            </a:lvl3pPr>
            <a:lvl4pPr marL="1370318" indent="0">
              <a:buNone/>
              <a:defRPr sz="2000"/>
            </a:lvl4pPr>
            <a:lvl5pPr marL="1827089" indent="0">
              <a:buNone/>
              <a:defRPr sz="2000"/>
            </a:lvl5pPr>
            <a:lvl6pPr marL="2283863" indent="0">
              <a:buNone/>
              <a:defRPr sz="2000"/>
            </a:lvl6pPr>
            <a:lvl7pPr marL="2740634" indent="0">
              <a:buNone/>
              <a:defRPr sz="2000"/>
            </a:lvl7pPr>
            <a:lvl8pPr marL="3197407" indent="0">
              <a:buNone/>
              <a:defRPr sz="2000"/>
            </a:lvl8pPr>
            <a:lvl9pPr marL="365417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3" indent="0">
              <a:buNone/>
              <a:defRPr sz="1200"/>
            </a:lvl2pPr>
            <a:lvl3pPr marL="913545" indent="0">
              <a:buNone/>
              <a:defRPr sz="1000"/>
            </a:lvl3pPr>
            <a:lvl4pPr marL="1370318" indent="0">
              <a:buNone/>
              <a:defRPr sz="900"/>
            </a:lvl4pPr>
            <a:lvl5pPr marL="1827089" indent="0">
              <a:buNone/>
              <a:defRPr sz="900"/>
            </a:lvl5pPr>
            <a:lvl6pPr marL="2283863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002910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98875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3660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58635054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560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15983" indent="0" algn="ctr">
              <a:buNone/>
              <a:defRPr/>
            </a:lvl2pPr>
            <a:lvl3pPr marL="1231965" indent="0" algn="ctr">
              <a:buNone/>
              <a:defRPr/>
            </a:lvl3pPr>
            <a:lvl4pPr marL="1847948" indent="0" algn="ctr">
              <a:buNone/>
              <a:defRPr/>
            </a:lvl4pPr>
            <a:lvl5pPr marL="2463953" indent="0" algn="ctr">
              <a:buNone/>
              <a:defRPr/>
            </a:lvl5pPr>
            <a:lvl6pPr marL="3079942" indent="0" algn="ctr">
              <a:buNone/>
              <a:defRPr/>
            </a:lvl6pPr>
            <a:lvl7pPr marL="3695895" indent="0" algn="ctr">
              <a:buNone/>
              <a:defRPr/>
            </a:lvl7pPr>
            <a:lvl8pPr marL="4311908" indent="0" algn="ctr">
              <a:buNone/>
              <a:defRPr/>
            </a:lvl8pPr>
            <a:lvl9pPr marL="492789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954810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45455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85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6466" indent="0" algn="ctr">
              <a:buNone/>
              <a:defRPr/>
            </a:lvl2pPr>
            <a:lvl3pPr marL="612795" indent="0" algn="ctr">
              <a:buNone/>
              <a:defRPr/>
            </a:lvl3pPr>
            <a:lvl4pPr marL="919254" indent="0" algn="ctr">
              <a:buNone/>
              <a:defRPr/>
            </a:lvl4pPr>
            <a:lvl5pPr marL="1225630" indent="0" algn="ctr">
              <a:buNone/>
              <a:defRPr/>
            </a:lvl5pPr>
            <a:lvl6pPr marL="1532055" indent="0" algn="ctr">
              <a:buNone/>
              <a:defRPr/>
            </a:lvl6pPr>
            <a:lvl7pPr marL="1838420" indent="0" algn="ctr">
              <a:buNone/>
              <a:defRPr/>
            </a:lvl7pPr>
            <a:lvl8pPr marL="2144838" indent="0" algn="ctr">
              <a:buNone/>
              <a:defRPr/>
            </a:lvl8pPr>
            <a:lvl9pPr marL="24512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514760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8"/>
            <a:ext cx="874395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15983" indent="0">
              <a:buNone/>
              <a:defRPr sz="2475"/>
            </a:lvl2pPr>
            <a:lvl3pPr marL="1231965" indent="0">
              <a:buNone/>
              <a:defRPr sz="2138"/>
            </a:lvl3pPr>
            <a:lvl4pPr marL="1847948" indent="0">
              <a:buNone/>
              <a:defRPr sz="1913"/>
            </a:lvl4pPr>
            <a:lvl5pPr marL="2463953" indent="0">
              <a:buNone/>
              <a:defRPr sz="1913"/>
            </a:lvl5pPr>
            <a:lvl6pPr marL="3079942" indent="0">
              <a:buNone/>
              <a:defRPr sz="1913"/>
            </a:lvl6pPr>
            <a:lvl7pPr marL="3695895" indent="0">
              <a:buNone/>
              <a:defRPr sz="1913"/>
            </a:lvl7pPr>
            <a:lvl8pPr marL="4311908" indent="0">
              <a:buNone/>
              <a:defRPr sz="1913"/>
            </a:lvl8pPr>
            <a:lvl9pPr marL="4927897" indent="0">
              <a:buNone/>
              <a:defRPr sz="19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399695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84" y="1981200"/>
            <a:ext cx="4295775" cy="4114800"/>
          </a:xfrm>
        </p:spPr>
        <p:txBody>
          <a:bodyPr/>
          <a:lstStyle>
            <a:lvl1pPr>
              <a:defRPr sz="3825"/>
            </a:lvl1pPr>
            <a:lvl2pPr>
              <a:defRPr sz="3263"/>
            </a:lvl2pPr>
            <a:lvl3pPr>
              <a:defRPr sz="2700"/>
            </a:lvl3pPr>
            <a:lvl4pPr>
              <a:defRPr sz="2475"/>
            </a:lvl4pPr>
            <a:lvl5pPr>
              <a:defRPr sz="2475"/>
            </a:lvl5pPr>
            <a:lvl6pPr>
              <a:defRPr sz="2475"/>
            </a:lvl6pPr>
            <a:lvl7pPr>
              <a:defRPr sz="2475"/>
            </a:lvl7pPr>
            <a:lvl8pPr>
              <a:defRPr sz="2475"/>
            </a:lvl8pPr>
            <a:lvl9pPr>
              <a:defRPr sz="24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805" y="1981200"/>
            <a:ext cx="4295775" cy="4114800"/>
          </a:xfrm>
        </p:spPr>
        <p:txBody>
          <a:bodyPr/>
          <a:lstStyle>
            <a:lvl1pPr>
              <a:defRPr sz="3825"/>
            </a:lvl1pPr>
            <a:lvl2pPr>
              <a:defRPr sz="3263"/>
            </a:lvl2pPr>
            <a:lvl3pPr>
              <a:defRPr sz="2700"/>
            </a:lvl3pPr>
            <a:lvl4pPr>
              <a:defRPr sz="2475"/>
            </a:lvl4pPr>
            <a:lvl5pPr>
              <a:defRPr sz="2475"/>
            </a:lvl5pPr>
            <a:lvl6pPr>
              <a:defRPr sz="2475"/>
            </a:lvl6pPr>
            <a:lvl7pPr>
              <a:defRPr sz="2475"/>
            </a:lvl7pPr>
            <a:lvl8pPr>
              <a:defRPr sz="2475"/>
            </a:lvl8pPr>
            <a:lvl9pPr>
              <a:defRPr sz="24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988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3263" b="1"/>
            </a:lvl1pPr>
            <a:lvl2pPr marL="615983" indent="0">
              <a:buNone/>
              <a:defRPr sz="2700" b="1"/>
            </a:lvl2pPr>
            <a:lvl3pPr marL="1231965" indent="0">
              <a:buNone/>
              <a:defRPr sz="2475" b="1"/>
            </a:lvl3pPr>
            <a:lvl4pPr marL="1847948" indent="0">
              <a:buNone/>
              <a:defRPr sz="2138" b="1"/>
            </a:lvl4pPr>
            <a:lvl5pPr marL="2463953" indent="0">
              <a:buNone/>
              <a:defRPr sz="2138" b="1"/>
            </a:lvl5pPr>
            <a:lvl6pPr marL="3079942" indent="0">
              <a:buNone/>
              <a:defRPr sz="2138" b="1"/>
            </a:lvl6pPr>
            <a:lvl7pPr marL="3695895" indent="0">
              <a:buNone/>
              <a:defRPr sz="2138" b="1"/>
            </a:lvl7pPr>
            <a:lvl8pPr marL="4311908" indent="0">
              <a:buNone/>
              <a:defRPr sz="2138" b="1"/>
            </a:lvl8pPr>
            <a:lvl9pPr marL="4927897" indent="0">
              <a:buNone/>
              <a:defRPr sz="2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3263"/>
            </a:lvl1pPr>
            <a:lvl2pPr>
              <a:defRPr sz="2700"/>
            </a:lvl2pPr>
            <a:lvl3pPr>
              <a:defRPr sz="2475"/>
            </a:lvl3pPr>
            <a:lvl4pPr>
              <a:defRPr sz="2138"/>
            </a:lvl4pPr>
            <a:lvl5pPr>
              <a:defRPr sz="2138"/>
            </a:lvl5pPr>
            <a:lvl6pPr>
              <a:defRPr sz="2138"/>
            </a:lvl6pPr>
            <a:lvl7pPr>
              <a:defRPr sz="2138"/>
            </a:lvl7pPr>
            <a:lvl8pPr>
              <a:defRPr sz="2138"/>
            </a:lvl8pPr>
            <a:lvl9pPr>
              <a:defRPr sz="2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3263" b="1"/>
            </a:lvl1pPr>
            <a:lvl2pPr marL="615983" indent="0">
              <a:buNone/>
              <a:defRPr sz="2700" b="1"/>
            </a:lvl2pPr>
            <a:lvl3pPr marL="1231965" indent="0">
              <a:buNone/>
              <a:defRPr sz="2475" b="1"/>
            </a:lvl3pPr>
            <a:lvl4pPr marL="1847948" indent="0">
              <a:buNone/>
              <a:defRPr sz="2138" b="1"/>
            </a:lvl4pPr>
            <a:lvl5pPr marL="2463953" indent="0">
              <a:buNone/>
              <a:defRPr sz="2138" b="1"/>
            </a:lvl5pPr>
            <a:lvl6pPr marL="3079942" indent="0">
              <a:buNone/>
              <a:defRPr sz="2138" b="1"/>
            </a:lvl6pPr>
            <a:lvl7pPr marL="3695895" indent="0">
              <a:buNone/>
              <a:defRPr sz="2138" b="1"/>
            </a:lvl7pPr>
            <a:lvl8pPr marL="4311908" indent="0">
              <a:buNone/>
              <a:defRPr sz="2138" b="1"/>
            </a:lvl8pPr>
            <a:lvl9pPr marL="4927897" indent="0">
              <a:buNone/>
              <a:defRPr sz="2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3263"/>
            </a:lvl1pPr>
            <a:lvl2pPr>
              <a:defRPr sz="2700"/>
            </a:lvl2pPr>
            <a:lvl3pPr>
              <a:defRPr sz="2475"/>
            </a:lvl3pPr>
            <a:lvl4pPr>
              <a:defRPr sz="2138"/>
            </a:lvl4pPr>
            <a:lvl5pPr>
              <a:defRPr sz="2138"/>
            </a:lvl5pPr>
            <a:lvl6pPr>
              <a:defRPr sz="2138"/>
            </a:lvl6pPr>
            <a:lvl7pPr>
              <a:defRPr sz="2138"/>
            </a:lvl7pPr>
            <a:lvl8pPr>
              <a:defRPr sz="2138"/>
            </a:lvl8pPr>
            <a:lvl9pPr>
              <a:defRPr sz="2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029713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22618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862096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76"/>
            <a:ext cx="3384550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4"/>
            <a:ext cx="5749925" cy="5853113"/>
          </a:xfrm>
        </p:spPr>
        <p:txBody>
          <a:bodyPr/>
          <a:lstStyle>
            <a:lvl1pPr>
              <a:defRPr sz="4275"/>
            </a:lvl1pPr>
            <a:lvl2pPr>
              <a:defRPr sz="3825"/>
            </a:lvl2pPr>
            <a:lvl3pPr>
              <a:defRPr sz="3263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913"/>
            </a:lvl1pPr>
            <a:lvl2pPr marL="615983" indent="0">
              <a:buNone/>
              <a:defRPr sz="1575"/>
            </a:lvl2pPr>
            <a:lvl3pPr marL="1231965" indent="0">
              <a:buNone/>
              <a:defRPr sz="1350"/>
            </a:lvl3pPr>
            <a:lvl4pPr marL="1847948" indent="0">
              <a:buNone/>
              <a:defRPr sz="1238"/>
            </a:lvl4pPr>
            <a:lvl5pPr marL="2463953" indent="0">
              <a:buNone/>
              <a:defRPr sz="1238"/>
            </a:lvl5pPr>
            <a:lvl6pPr marL="3079942" indent="0">
              <a:buNone/>
              <a:defRPr sz="1238"/>
            </a:lvl6pPr>
            <a:lvl7pPr marL="3695895" indent="0">
              <a:buNone/>
              <a:defRPr sz="1238"/>
            </a:lvl7pPr>
            <a:lvl8pPr marL="4311908" indent="0">
              <a:buNone/>
              <a:defRPr sz="1238"/>
            </a:lvl8pPr>
            <a:lvl9pPr marL="4927897" indent="0">
              <a:buNone/>
              <a:defRPr sz="12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4360534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28"/>
            <a:ext cx="6172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4275"/>
            </a:lvl1pPr>
            <a:lvl2pPr marL="615983" indent="0">
              <a:buNone/>
              <a:defRPr sz="3825"/>
            </a:lvl2pPr>
            <a:lvl3pPr marL="1231965" indent="0">
              <a:buNone/>
              <a:defRPr sz="3263"/>
            </a:lvl3pPr>
            <a:lvl4pPr marL="1847948" indent="0">
              <a:buNone/>
              <a:defRPr sz="2700"/>
            </a:lvl4pPr>
            <a:lvl5pPr marL="2463953" indent="0">
              <a:buNone/>
              <a:defRPr sz="2700"/>
            </a:lvl5pPr>
            <a:lvl6pPr marL="3079942" indent="0">
              <a:buNone/>
              <a:defRPr sz="2700"/>
            </a:lvl6pPr>
            <a:lvl7pPr marL="3695895" indent="0">
              <a:buNone/>
              <a:defRPr sz="2700"/>
            </a:lvl7pPr>
            <a:lvl8pPr marL="4311908" indent="0">
              <a:buNone/>
              <a:defRPr sz="2700"/>
            </a:lvl8pPr>
            <a:lvl9pPr marL="4927897" indent="0">
              <a:buNone/>
              <a:defRPr sz="27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70"/>
            <a:ext cx="6172200" cy="804863"/>
          </a:xfrm>
        </p:spPr>
        <p:txBody>
          <a:bodyPr/>
          <a:lstStyle>
            <a:lvl1pPr marL="0" indent="0">
              <a:buNone/>
              <a:defRPr sz="1913"/>
            </a:lvl1pPr>
            <a:lvl2pPr marL="615983" indent="0">
              <a:buNone/>
              <a:defRPr sz="1575"/>
            </a:lvl2pPr>
            <a:lvl3pPr marL="1231965" indent="0">
              <a:buNone/>
              <a:defRPr sz="1350"/>
            </a:lvl3pPr>
            <a:lvl4pPr marL="1847948" indent="0">
              <a:buNone/>
              <a:defRPr sz="1238"/>
            </a:lvl4pPr>
            <a:lvl5pPr marL="2463953" indent="0">
              <a:buNone/>
              <a:defRPr sz="1238"/>
            </a:lvl5pPr>
            <a:lvl6pPr marL="3079942" indent="0">
              <a:buNone/>
              <a:defRPr sz="1238"/>
            </a:lvl6pPr>
            <a:lvl7pPr marL="3695895" indent="0">
              <a:buNone/>
              <a:defRPr sz="1238"/>
            </a:lvl7pPr>
            <a:lvl8pPr marL="4311908" indent="0">
              <a:buNone/>
              <a:defRPr sz="1238"/>
            </a:lvl8pPr>
            <a:lvl9pPr marL="4927897" indent="0">
              <a:buNone/>
              <a:defRPr sz="12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427454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8185976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1775459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4984099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0298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6466" indent="0">
              <a:buNone/>
              <a:defRPr sz="1519"/>
            </a:lvl2pPr>
            <a:lvl3pPr marL="612795" indent="0">
              <a:buNone/>
              <a:defRPr sz="1350"/>
            </a:lvl3pPr>
            <a:lvl4pPr marL="919254" indent="0">
              <a:buNone/>
              <a:defRPr sz="1181"/>
            </a:lvl4pPr>
            <a:lvl5pPr marL="1225630" indent="0">
              <a:buNone/>
              <a:defRPr sz="1181"/>
            </a:lvl5pPr>
            <a:lvl6pPr marL="1532055" indent="0">
              <a:buNone/>
              <a:defRPr sz="1181"/>
            </a:lvl6pPr>
            <a:lvl7pPr marL="1838420" indent="0">
              <a:buNone/>
              <a:defRPr sz="1181"/>
            </a:lvl7pPr>
            <a:lvl8pPr marL="2144838" indent="0">
              <a:buNone/>
              <a:defRPr sz="1181"/>
            </a:lvl8pPr>
            <a:lvl9pPr marL="2451247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7157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8835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14030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861239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96580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5178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25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6466" indent="0">
              <a:buNone/>
              <a:defRPr sz="2363"/>
            </a:lvl2pPr>
            <a:lvl3pPr marL="612795" indent="0">
              <a:buNone/>
              <a:defRPr sz="2025"/>
            </a:lvl3pPr>
            <a:lvl4pPr marL="919254" indent="0">
              <a:buNone/>
              <a:defRPr sz="1688"/>
            </a:lvl4pPr>
            <a:lvl5pPr marL="1225630" indent="0">
              <a:buNone/>
              <a:defRPr sz="1688"/>
            </a:lvl5pPr>
            <a:lvl6pPr marL="1532055" indent="0">
              <a:buNone/>
              <a:defRPr sz="1688"/>
            </a:lvl6pPr>
            <a:lvl7pPr marL="1838420" indent="0">
              <a:buNone/>
              <a:defRPr sz="1688"/>
            </a:lvl7pPr>
            <a:lvl8pPr marL="2144838" indent="0">
              <a:buNone/>
              <a:defRPr sz="1688"/>
            </a:lvl8pPr>
            <a:lvl9pPr marL="2451247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5048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7081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2752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752939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78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8395" indent="0" algn="ctr">
              <a:buNone/>
              <a:defRPr/>
            </a:lvl2pPr>
            <a:lvl3pPr marL="616818" indent="0" algn="ctr">
              <a:buNone/>
              <a:defRPr/>
            </a:lvl3pPr>
            <a:lvl4pPr marL="925020" indent="0" algn="ctr">
              <a:buNone/>
              <a:defRPr/>
            </a:lvl4pPr>
            <a:lvl5pPr marL="1233416" indent="0" algn="ctr">
              <a:buNone/>
              <a:defRPr/>
            </a:lvl5pPr>
            <a:lvl6pPr marL="1541658" indent="0" algn="ctr">
              <a:buNone/>
              <a:defRPr/>
            </a:lvl6pPr>
            <a:lvl7pPr marL="1850070" indent="0" algn="ctr">
              <a:buNone/>
              <a:defRPr/>
            </a:lvl7pPr>
            <a:lvl8pPr marL="2158404" indent="0" algn="ctr">
              <a:buNone/>
              <a:defRPr/>
            </a:lvl8pPr>
            <a:lvl9pPr marL="24667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59605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11512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8395" indent="0">
              <a:buNone/>
              <a:defRPr sz="1519"/>
            </a:lvl2pPr>
            <a:lvl3pPr marL="616818" indent="0">
              <a:buNone/>
              <a:defRPr sz="1350"/>
            </a:lvl3pPr>
            <a:lvl4pPr marL="925020" indent="0">
              <a:buNone/>
              <a:defRPr sz="1181"/>
            </a:lvl4pPr>
            <a:lvl5pPr marL="1233416" indent="0">
              <a:buNone/>
              <a:defRPr sz="1181"/>
            </a:lvl5pPr>
            <a:lvl6pPr marL="1541658" indent="0">
              <a:buNone/>
              <a:defRPr sz="1181"/>
            </a:lvl6pPr>
            <a:lvl7pPr marL="1850070" indent="0">
              <a:buNone/>
              <a:defRPr sz="1181"/>
            </a:lvl7pPr>
            <a:lvl8pPr marL="2158404" indent="0">
              <a:buNone/>
              <a:defRPr sz="1181"/>
            </a:lvl8pPr>
            <a:lvl9pPr marL="2466755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4059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10513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508876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7929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480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753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47203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8395" indent="0">
              <a:buNone/>
              <a:defRPr sz="2363"/>
            </a:lvl2pPr>
            <a:lvl3pPr marL="616818" indent="0">
              <a:buNone/>
              <a:defRPr sz="2025"/>
            </a:lvl3pPr>
            <a:lvl4pPr marL="925020" indent="0">
              <a:buNone/>
              <a:defRPr sz="1688"/>
            </a:lvl4pPr>
            <a:lvl5pPr marL="1233416" indent="0">
              <a:buNone/>
              <a:defRPr sz="1688"/>
            </a:lvl5pPr>
            <a:lvl6pPr marL="1541658" indent="0">
              <a:buNone/>
              <a:defRPr sz="1688"/>
            </a:lvl6pPr>
            <a:lvl7pPr marL="1850070" indent="0">
              <a:buNone/>
              <a:defRPr sz="1688"/>
            </a:lvl7pPr>
            <a:lvl8pPr marL="2158404" indent="0">
              <a:buNone/>
              <a:defRPr sz="1688"/>
            </a:lvl8pPr>
            <a:lvl9pPr marL="2466755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26977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58606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63777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4423183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477" indent="0" algn="ctr">
              <a:buNone/>
              <a:defRPr/>
            </a:lvl2pPr>
            <a:lvl3pPr marL="770950" indent="0" algn="ctr">
              <a:buNone/>
              <a:defRPr/>
            </a:lvl3pPr>
            <a:lvl4pPr marL="1156422" indent="0" algn="ctr">
              <a:buNone/>
              <a:defRPr/>
            </a:lvl4pPr>
            <a:lvl5pPr marL="1541891" indent="0" algn="ctr">
              <a:buNone/>
              <a:defRPr/>
            </a:lvl5pPr>
            <a:lvl6pPr marL="1927366" indent="0" algn="ctr">
              <a:buNone/>
              <a:defRPr/>
            </a:lvl6pPr>
            <a:lvl7pPr marL="2312839" indent="0" algn="ctr">
              <a:buNone/>
              <a:defRPr/>
            </a:lvl7pPr>
            <a:lvl8pPr marL="2698311" indent="0" algn="ctr">
              <a:buNone/>
              <a:defRPr/>
            </a:lvl8pPr>
            <a:lvl9pPr marL="30837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628485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69817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477" indent="0">
              <a:buNone/>
              <a:defRPr sz="1519"/>
            </a:lvl2pPr>
            <a:lvl3pPr marL="770950" indent="0">
              <a:buNone/>
              <a:defRPr sz="1350"/>
            </a:lvl3pPr>
            <a:lvl4pPr marL="1156422" indent="0">
              <a:buNone/>
              <a:defRPr sz="1181"/>
            </a:lvl4pPr>
            <a:lvl5pPr marL="1541891" indent="0">
              <a:buNone/>
              <a:defRPr sz="1181"/>
            </a:lvl5pPr>
            <a:lvl6pPr marL="1927366" indent="0">
              <a:buNone/>
              <a:defRPr sz="1181"/>
            </a:lvl6pPr>
            <a:lvl7pPr marL="2312839" indent="0">
              <a:buNone/>
              <a:defRPr sz="1181"/>
            </a:lvl7pPr>
            <a:lvl8pPr marL="2698311" indent="0">
              <a:buNone/>
              <a:defRPr sz="1181"/>
            </a:lvl8pPr>
            <a:lvl9pPr marL="3083784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43703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51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706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178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6778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411675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67374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4" y="27306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4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65807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477" indent="0">
              <a:buNone/>
              <a:defRPr sz="2363"/>
            </a:lvl2pPr>
            <a:lvl3pPr marL="770950" indent="0">
              <a:buNone/>
              <a:defRPr sz="2025"/>
            </a:lvl3pPr>
            <a:lvl4pPr marL="1156422" indent="0">
              <a:buNone/>
              <a:defRPr sz="1688"/>
            </a:lvl4pPr>
            <a:lvl5pPr marL="1541891" indent="0">
              <a:buNone/>
              <a:defRPr sz="1688"/>
            </a:lvl5pPr>
            <a:lvl6pPr marL="1927366" indent="0">
              <a:buNone/>
              <a:defRPr sz="1688"/>
            </a:lvl6pPr>
            <a:lvl7pPr marL="2312839" indent="0">
              <a:buNone/>
              <a:defRPr sz="1688"/>
            </a:lvl7pPr>
            <a:lvl8pPr marL="2698311" indent="0">
              <a:buNone/>
              <a:defRPr sz="1688"/>
            </a:lvl8pPr>
            <a:lvl9pPr marL="3083784" indent="0">
              <a:buNone/>
              <a:defRPr sz="168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2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10397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60399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309925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21153301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763" indent="0" algn="ctr">
              <a:buNone/>
              <a:defRPr/>
            </a:lvl2pPr>
            <a:lvl3pPr marL="771525" indent="0" algn="ctr">
              <a:buNone/>
              <a:defRPr/>
            </a:lvl3pPr>
            <a:lvl4pPr marL="1157288" indent="0" algn="ctr">
              <a:buNone/>
              <a:defRPr/>
            </a:lvl4pPr>
            <a:lvl5pPr marL="1543050" indent="0" algn="ctr">
              <a:buNone/>
              <a:defRPr/>
            </a:lvl5pPr>
            <a:lvl6pPr marL="1928813" indent="0" algn="ctr">
              <a:buNone/>
              <a:defRPr/>
            </a:lvl6pPr>
            <a:lvl7pPr marL="2314575" indent="0" algn="ctr">
              <a:buNone/>
              <a:defRPr/>
            </a:lvl7pPr>
            <a:lvl8pPr marL="2700338" indent="0" algn="ctr">
              <a:buNone/>
              <a:defRPr/>
            </a:lvl8pPr>
            <a:lvl9pPr marL="30861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236861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10655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1122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47"/>
            <a:ext cx="8743950" cy="1362075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763" indent="0">
              <a:buNone/>
              <a:defRPr sz="1519"/>
            </a:lvl2pPr>
            <a:lvl3pPr marL="771525" indent="0">
              <a:buNone/>
              <a:defRPr sz="1350"/>
            </a:lvl3pPr>
            <a:lvl4pPr marL="1157288" indent="0">
              <a:buNone/>
              <a:defRPr sz="1181"/>
            </a:lvl4pPr>
            <a:lvl5pPr marL="1543050" indent="0">
              <a:buNone/>
              <a:defRPr sz="1181"/>
            </a:lvl5pPr>
            <a:lvl6pPr marL="1928813" indent="0">
              <a:buNone/>
              <a:defRPr sz="1181"/>
            </a:lvl6pPr>
            <a:lvl7pPr marL="2314575" indent="0">
              <a:buNone/>
              <a:defRPr sz="1181"/>
            </a:lvl7pPr>
            <a:lvl8pPr marL="2700338" indent="0">
              <a:buNone/>
              <a:defRPr sz="1181"/>
            </a:lvl8pPr>
            <a:lvl9pPr marL="308610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733025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2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2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81208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45092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648299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93047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49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0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82561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9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763" indent="0">
              <a:buNone/>
              <a:defRPr sz="2363"/>
            </a:lvl2pPr>
            <a:lvl3pPr marL="771525" indent="0">
              <a:buNone/>
              <a:defRPr sz="2025"/>
            </a:lvl3pPr>
            <a:lvl4pPr marL="1157288" indent="0">
              <a:buNone/>
              <a:defRPr sz="1688"/>
            </a:lvl4pPr>
            <a:lvl5pPr marL="1543050" indent="0">
              <a:buNone/>
              <a:defRPr sz="1688"/>
            </a:lvl5pPr>
            <a:lvl6pPr marL="1928813" indent="0">
              <a:buNone/>
              <a:defRPr sz="1688"/>
            </a:lvl6pPr>
            <a:lvl7pPr marL="2314575" indent="0">
              <a:buNone/>
              <a:defRPr sz="1688"/>
            </a:lvl7pPr>
            <a:lvl8pPr marL="2700338" indent="0">
              <a:buNone/>
              <a:defRPr sz="1688"/>
            </a:lvl8pPr>
            <a:lvl9pPr marL="3086100" indent="0">
              <a:buNone/>
              <a:defRPr sz="1688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872563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41680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084443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8257141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0142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0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40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637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464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337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554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680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8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415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5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346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88AA-19C0-407C-9578-E833DBED4E3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44849-F3C4-4CD9-931D-54FA878A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44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183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65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6496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812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617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84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325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3103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196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1028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6364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858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560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15983" indent="0" algn="ctr">
              <a:buNone/>
              <a:defRPr/>
            </a:lvl2pPr>
            <a:lvl3pPr marL="1231965" indent="0" algn="ctr">
              <a:buNone/>
              <a:defRPr/>
            </a:lvl3pPr>
            <a:lvl4pPr marL="1847948" indent="0" algn="ctr">
              <a:buNone/>
              <a:defRPr/>
            </a:lvl4pPr>
            <a:lvl5pPr marL="2463953" indent="0" algn="ctr">
              <a:buNone/>
              <a:defRPr/>
            </a:lvl5pPr>
            <a:lvl6pPr marL="3079942" indent="0" algn="ctr">
              <a:buNone/>
              <a:defRPr/>
            </a:lvl6pPr>
            <a:lvl7pPr marL="3695895" indent="0" algn="ctr">
              <a:buNone/>
              <a:defRPr/>
            </a:lvl7pPr>
            <a:lvl8pPr marL="4311908" indent="0" algn="ctr">
              <a:buNone/>
              <a:defRPr/>
            </a:lvl8pPr>
            <a:lvl9pPr marL="492789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039342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973500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8"/>
            <a:ext cx="874395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15983" indent="0">
              <a:buNone/>
              <a:defRPr sz="2475"/>
            </a:lvl2pPr>
            <a:lvl3pPr marL="1231965" indent="0">
              <a:buNone/>
              <a:defRPr sz="2138"/>
            </a:lvl3pPr>
            <a:lvl4pPr marL="1847948" indent="0">
              <a:buNone/>
              <a:defRPr sz="1913"/>
            </a:lvl4pPr>
            <a:lvl5pPr marL="2463953" indent="0">
              <a:buNone/>
              <a:defRPr sz="1913"/>
            </a:lvl5pPr>
            <a:lvl6pPr marL="3079942" indent="0">
              <a:buNone/>
              <a:defRPr sz="1913"/>
            </a:lvl6pPr>
            <a:lvl7pPr marL="3695895" indent="0">
              <a:buNone/>
              <a:defRPr sz="1913"/>
            </a:lvl7pPr>
            <a:lvl8pPr marL="4311908" indent="0">
              <a:buNone/>
              <a:defRPr sz="1913"/>
            </a:lvl8pPr>
            <a:lvl9pPr marL="4927897" indent="0">
              <a:buNone/>
              <a:defRPr sz="19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213317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84" y="1981200"/>
            <a:ext cx="4295775" cy="4114800"/>
          </a:xfrm>
        </p:spPr>
        <p:txBody>
          <a:bodyPr/>
          <a:lstStyle>
            <a:lvl1pPr>
              <a:defRPr sz="3825"/>
            </a:lvl1pPr>
            <a:lvl2pPr>
              <a:defRPr sz="3263"/>
            </a:lvl2pPr>
            <a:lvl3pPr>
              <a:defRPr sz="2700"/>
            </a:lvl3pPr>
            <a:lvl4pPr>
              <a:defRPr sz="2475"/>
            </a:lvl4pPr>
            <a:lvl5pPr>
              <a:defRPr sz="2475"/>
            </a:lvl5pPr>
            <a:lvl6pPr>
              <a:defRPr sz="2475"/>
            </a:lvl6pPr>
            <a:lvl7pPr>
              <a:defRPr sz="2475"/>
            </a:lvl7pPr>
            <a:lvl8pPr>
              <a:defRPr sz="2475"/>
            </a:lvl8pPr>
            <a:lvl9pPr>
              <a:defRPr sz="24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805" y="1981200"/>
            <a:ext cx="4295775" cy="4114800"/>
          </a:xfrm>
        </p:spPr>
        <p:txBody>
          <a:bodyPr/>
          <a:lstStyle>
            <a:lvl1pPr>
              <a:defRPr sz="3825"/>
            </a:lvl1pPr>
            <a:lvl2pPr>
              <a:defRPr sz="3263"/>
            </a:lvl2pPr>
            <a:lvl3pPr>
              <a:defRPr sz="2700"/>
            </a:lvl3pPr>
            <a:lvl4pPr>
              <a:defRPr sz="2475"/>
            </a:lvl4pPr>
            <a:lvl5pPr>
              <a:defRPr sz="2475"/>
            </a:lvl5pPr>
            <a:lvl6pPr>
              <a:defRPr sz="2475"/>
            </a:lvl6pPr>
            <a:lvl7pPr>
              <a:defRPr sz="2475"/>
            </a:lvl7pPr>
            <a:lvl8pPr>
              <a:defRPr sz="2475"/>
            </a:lvl8pPr>
            <a:lvl9pPr>
              <a:defRPr sz="24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087949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3263" b="1"/>
            </a:lvl1pPr>
            <a:lvl2pPr marL="615983" indent="0">
              <a:buNone/>
              <a:defRPr sz="2700" b="1"/>
            </a:lvl2pPr>
            <a:lvl3pPr marL="1231965" indent="0">
              <a:buNone/>
              <a:defRPr sz="2475" b="1"/>
            </a:lvl3pPr>
            <a:lvl4pPr marL="1847948" indent="0">
              <a:buNone/>
              <a:defRPr sz="2138" b="1"/>
            </a:lvl4pPr>
            <a:lvl5pPr marL="2463953" indent="0">
              <a:buNone/>
              <a:defRPr sz="2138" b="1"/>
            </a:lvl5pPr>
            <a:lvl6pPr marL="3079942" indent="0">
              <a:buNone/>
              <a:defRPr sz="2138" b="1"/>
            </a:lvl6pPr>
            <a:lvl7pPr marL="3695895" indent="0">
              <a:buNone/>
              <a:defRPr sz="2138" b="1"/>
            </a:lvl7pPr>
            <a:lvl8pPr marL="4311908" indent="0">
              <a:buNone/>
              <a:defRPr sz="2138" b="1"/>
            </a:lvl8pPr>
            <a:lvl9pPr marL="4927897" indent="0">
              <a:buNone/>
              <a:defRPr sz="2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3263"/>
            </a:lvl1pPr>
            <a:lvl2pPr>
              <a:defRPr sz="2700"/>
            </a:lvl2pPr>
            <a:lvl3pPr>
              <a:defRPr sz="2475"/>
            </a:lvl3pPr>
            <a:lvl4pPr>
              <a:defRPr sz="2138"/>
            </a:lvl4pPr>
            <a:lvl5pPr>
              <a:defRPr sz="2138"/>
            </a:lvl5pPr>
            <a:lvl6pPr>
              <a:defRPr sz="2138"/>
            </a:lvl6pPr>
            <a:lvl7pPr>
              <a:defRPr sz="2138"/>
            </a:lvl7pPr>
            <a:lvl8pPr>
              <a:defRPr sz="2138"/>
            </a:lvl8pPr>
            <a:lvl9pPr>
              <a:defRPr sz="2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3263" b="1"/>
            </a:lvl1pPr>
            <a:lvl2pPr marL="615983" indent="0">
              <a:buNone/>
              <a:defRPr sz="2700" b="1"/>
            </a:lvl2pPr>
            <a:lvl3pPr marL="1231965" indent="0">
              <a:buNone/>
              <a:defRPr sz="2475" b="1"/>
            </a:lvl3pPr>
            <a:lvl4pPr marL="1847948" indent="0">
              <a:buNone/>
              <a:defRPr sz="2138" b="1"/>
            </a:lvl4pPr>
            <a:lvl5pPr marL="2463953" indent="0">
              <a:buNone/>
              <a:defRPr sz="2138" b="1"/>
            </a:lvl5pPr>
            <a:lvl6pPr marL="3079942" indent="0">
              <a:buNone/>
              <a:defRPr sz="2138" b="1"/>
            </a:lvl6pPr>
            <a:lvl7pPr marL="3695895" indent="0">
              <a:buNone/>
              <a:defRPr sz="2138" b="1"/>
            </a:lvl7pPr>
            <a:lvl8pPr marL="4311908" indent="0">
              <a:buNone/>
              <a:defRPr sz="2138" b="1"/>
            </a:lvl8pPr>
            <a:lvl9pPr marL="4927897" indent="0">
              <a:buNone/>
              <a:defRPr sz="2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3263"/>
            </a:lvl1pPr>
            <a:lvl2pPr>
              <a:defRPr sz="2700"/>
            </a:lvl2pPr>
            <a:lvl3pPr>
              <a:defRPr sz="2475"/>
            </a:lvl3pPr>
            <a:lvl4pPr>
              <a:defRPr sz="2138"/>
            </a:lvl4pPr>
            <a:lvl5pPr>
              <a:defRPr sz="2138"/>
            </a:lvl5pPr>
            <a:lvl6pPr>
              <a:defRPr sz="2138"/>
            </a:lvl6pPr>
            <a:lvl7pPr>
              <a:defRPr sz="2138"/>
            </a:lvl7pPr>
            <a:lvl8pPr>
              <a:defRPr sz="2138"/>
            </a:lvl8pPr>
            <a:lvl9pPr>
              <a:defRPr sz="2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20932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379813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27115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76"/>
            <a:ext cx="3384550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4"/>
            <a:ext cx="5749925" cy="5853113"/>
          </a:xfrm>
        </p:spPr>
        <p:txBody>
          <a:bodyPr/>
          <a:lstStyle>
            <a:lvl1pPr>
              <a:defRPr sz="4275"/>
            </a:lvl1pPr>
            <a:lvl2pPr>
              <a:defRPr sz="3825"/>
            </a:lvl2pPr>
            <a:lvl3pPr>
              <a:defRPr sz="3263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913"/>
            </a:lvl1pPr>
            <a:lvl2pPr marL="615983" indent="0">
              <a:buNone/>
              <a:defRPr sz="1575"/>
            </a:lvl2pPr>
            <a:lvl3pPr marL="1231965" indent="0">
              <a:buNone/>
              <a:defRPr sz="1350"/>
            </a:lvl3pPr>
            <a:lvl4pPr marL="1847948" indent="0">
              <a:buNone/>
              <a:defRPr sz="1238"/>
            </a:lvl4pPr>
            <a:lvl5pPr marL="2463953" indent="0">
              <a:buNone/>
              <a:defRPr sz="1238"/>
            </a:lvl5pPr>
            <a:lvl6pPr marL="3079942" indent="0">
              <a:buNone/>
              <a:defRPr sz="1238"/>
            </a:lvl6pPr>
            <a:lvl7pPr marL="3695895" indent="0">
              <a:buNone/>
              <a:defRPr sz="1238"/>
            </a:lvl7pPr>
            <a:lvl8pPr marL="4311908" indent="0">
              <a:buNone/>
              <a:defRPr sz="1238"/>
            </a:lvl8pPr>
            <a:lvl9pPr marL="4927897" indent="0">
              <a:buNone/>
              <a:defRPr sz="12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89193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60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28"/>
            <a:ext cx="6172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4275"/>
            </a:lvl1pPr>
            <a:lvl2pPr marL="615983" indent="0">
              <a:buNone/>
              <a:defRPr sz="3825"/>
            </a:lvl2pPr>
            <a:lvl3pPr marL="1231965" indent="0">
              <a:buNone/>
              <a:defRPr sz="3263"/>
            </a:lvl3pPr>
            <a:lvl4pPr marL="1847948" indent="0">
              <a:buNone/>
              <a:defRPr sz="2700"/>
            </a:lvl4pPr>
            <a:lvl5pPr marL="2463953" indent="0">
              <a:buNone/>
              <a:defRPr sz="2700"/>
            </a:lvl5pPr>
            <a:lvl6pPr marL="3079942" indent="0">
              <a:buNone/>
              <a:defRPr sz="2700"/>
            </a:lvl6pPr>
            <a:lvl7pPr marL="3695895" indent="0">
              <a:buNone/>
              <a:defRPr sz="2700"/>
            </a:lvl7pPr>
            <a:lvl8pPr marL="4311908" indent="0">
              <a:buNone/>
              <a:defRPr sz="2700"/>
            </a:lvl8pPr>
            <a:lvl9pPr marL="4927897" indent="0">
              <a:buNone/>
              <a:defRPr sz="27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70"/>
            <a:ext cx="6172200" cy="804863"/>
          </a:xfrm>
        </p:spPr>
        <p:txBody>
          <a:bodyPr/>
          <a:lstStyle>
            <a:lvl1pPr marL="0" indent="0">
              <a:buNone/>
              <a:defRPr sz="1913"/>
            </a:lvl1pPr>
            <a:lvl2pPr marL="615983" indent="0">
              <a:buNone/>
              <a:defRPr sz="1575"/>
            </a:lvl2pPr>
            <a:lvl3pPr marL="1231965" indent="0">
              <a:buNone/>
              <a:defRPr sz="1350"/>
            </a:lvl3pPr>
            <a:lvl4pPr marL="1847948" indent="0">
              <a:buNone/>
              <a:defRPr sz="1238"/>
            </a:lvl4pPr>
            <a:lvl5pPr marL="2463953" indent="0">
              <a:buNone/>
              <a:defRPr sz="1238"/>
            </a:lvl5pPr>
            <a:lvl6pPr marL="3079942" indent="0">
              <a:buNone/>
              <a:defRPr sz="1238"/>
            </a:lvl6pPr>
            <a:lvl7pPr marL="3695895" indent="0">
              <a:buNone/>
              <a:defRPr sz="1238"/>
            </a:lvl7pPr>
            <a:lvl8pPr marL="4311908" indent="0">
              <a:buNone/>
              <a:defRPr sz="1238"/>
            </a:lvl8pPr>
            <a:lvl9pPr marL="4927897" indent="0">
              <a:buNone/>
              <a:defRPr sz="12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40888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223602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559311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2396250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6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763" indent="0" algn="ctr">
              <a:buNone/>
              <a:defRPr/>
            </a:lvl2pPr>
            <a:lvl3pPr marL="771525" indent="0" algn="ctr">
              <a:buNone/>
              <a:defRPr/>
            </a:lvl3pPr>
            <a:lvl4pPr marL="1157288" indent="0" algn="ctr">
              <a:buNone/>
              <a:defRPr/>
            </a:lvl4pPr>
            <a:lvl5pPr marL="1543050" indent="0" algn="ctr">
              <a:buNone/>
              <a:defRPr/>
            </a:lvl5pPr>
            <a:lvl6pPr marL="1928813" indent="0" algn="ctr">
              <a:buNone/>
              <a:defRPr/>
            </a:lvl6pPr>
            <a:lvl7pPr marL="2314575" indent="0" algn="ctr">
              <a:buNone/>
              <a:defRPr/>
            </a:lvl7pPr>
            <a:lvl8pPr marL="2700338" indent="0" algn="ctr">
              <a:buNone/>
              <a:defRPr/>
            </a:lvl8pPr>
            <a:lvl9pPr marL="30861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3079907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84504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5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763" indent="0">
              <a:buNone/>
              <a:defRPr sz="1519"/>
            </a:lvl2pPr>
            <a:lvl3pPr marL="771525" indent="0">
              <a:buNone/>
              <a:defRPr sz="1350"/>
            </a:lvl3pPr>
            <a:lvl4pPr marL="1157288" indent="0">
              <a:buNone/>
              <a:defRPr sz="1181"/>
            </a:lvl4pPr>
            <a:lvl5pPr marL="1543050" indent="0">
              <a:buNone/>
              <a:defRPr sz="1181"/>
            </a:lvl5pPr>
            <a:lvl6pPr marL="1928813" indent="0">
              <a:buNone/>
              <a:defRPr sz="1181"/>
            </a:lvl6pPr>
            <a:lvl7pPr marL="2314575" indent="0">
              <a:buNone/>
              <a:defRPr sz="1181"/>
            </a:lvl7pPr>
            <a:lvl8pPr marL="2700338" indent="0">
              <a:buNone/>
              <a:defRPr sz="1181"/>
            </a:lvl8pPr>
            <a:lvl9pPr marL="308610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12060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46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3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1253259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6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6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8620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885434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92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9" tIns="45672" rIns="91349" bIns="4567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9" tIns="45672" rIns="91349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48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  <p:sldLayoutId id="2147484525" r:id="rId11"/>
    <p:sldLayoutId id="214748452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6773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354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70318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7089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422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2248" indent="-22997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69022" indent="-22997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5795" indent="-22997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2568" indent="-22997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3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5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8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89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3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8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B5DA714-DFA0-4BC7-9A8D-EF9C72A62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496" tIns="54758" rIns="109496" bIns="5475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413C732-53D4-4125-952C-847B06B75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496" tIns="54758" rIns="109496" bIns="547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633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  <p:sldLayoutId id="214748453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Times New Roman" pitchFamily="18" charset="0"/>
        </a:defRPr>
      </a:lvl5pPr>
      <a:lvl6pPr marL="615983" algn="ctr" rtl="0" eaLnBrk="1" fontAlgn="base" hangingPunct="1">
        <a:spcBef>
          <a:spcPct val="0"/>
        </a:spcBef>
        <a:spcAft>
          <a:spcPct val="0"/>
        </a:spcAft>
        <a:defRPr sz="5625" b="1">
          <a:solidFill>
            <a:srgbClr val="FFFF00"/>
          </a:solidFill>
          <a:latin typeface="Times New Roman" pitchFamily="18" charset="0"/>
        </a:defRPr>
      </a:lvl6pPr>
      <a:lvl7pPr marL="1231965" algn="ctr" rtl="0" eaLnBrk="1" fontAlgn="base" hangingPunct="1">
        <a:spcBef>
          <a:spcPct val="0"/>
        </a:spcBef>
        <a:spcAft>
          <a:spcPct val="0"/>
        </a:spcAft>
        <a:defRPr sz="5625" b="1">
          <a:solidFill>
            <a:srgbClr val="FFFF00"/>
          </a:solidFill>
          <a:latin typeface="Times New Roman" pitchFamily="18" charset="0"/>
        </a:defRPr>
      </a:lvl7pPr>
      <a:lvl8pPr marL="1847948" algn="ctr" rtl="0" eaLnBrk="1" fontAlgn="base" hangingPunct="1">
        <a:spcBef>
          <a:spcPct val="0"/>
        </a:spcBef>
        <a:spcAft>
          <a:spcPct val="0"/>
        </a:spcAft>
        <a:defRPr sz="5625" b="1">
          <a:solidFill>
            <a:srgbClr val="FFFF00"/>
          </a:solidFill>
          <a:latin typeface="Times New Roman" pitchFamily="18" charset="0"/>
        </a:defRPr>
      </a:lvl8pPr>
      <a:lvl9pPr marL="2463953" algn="ctr" rtl="0" eaLnBrk="1" fontAlgn="base" hangingPunct="1">
        <a:spcBef>
          <a:spcPct val="0"/>
        </a:spcBef>
        <a:spcAft>
          <a:spcPct val="0"/>
        </a:spcAft>
        <a:defRPr sz="5625" b="1">
          <a:solidFill>
            <a:srgbClr val="FFFF00"/>
          </a:solidFill>
          <a:latin typeface="Times New Roman" pitchFamily="18" charset="0"/>
        </a:defRPr>
      </a:lvl9pPr>
    </p:titleStyle>
    <p:bodyStyle>
      <a:lvl1pPr marL="454025" indent="-454025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bg1"/>
          </a:solidFill>
          <a:latin typeface="+mn-lt"/>
          <a:ea typeface="+mn-ea"/>
          <a:cs typeface="+mn-cs"/>
        </a:defRPr>
      </a:lvl1pPr>
      <a:lvl2pPr marL="993775" indent="-377825" algn="l" rtl="0" eaLnBrk="0" fontAlgn="base" hangingPunct="0">
        <a:spcBef>
          <a:spcPct val="20000"/>
        </a:spcBef>
        <a:spcAft>
          <a:spcPct val="0"/>
        </a:spcAft>
        <a:buChar char="–"/>
        <a:defRPr sz="3800">
          <a:solidFill>
            <a:schemeClr val="bg1"/>
          </a:solidFill>
          <a:latin typeface="+mn-lt"/>
        </a:defRPr>
      </a:lvl2pPr>
      <a:lvl3pPr marL="1533525" indent="-301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2149475" indent="-301625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bg1"/>
          </a:solidFill>
          <a:latin typeface="+mn-lt"/>
        </a:defRPr>
      </a:lvl4pPr>
      <a:lvl5pPr marL="2765425" indent="-303213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5pPr>
      <a:lvl6pPr marL="3387959" indent="-310084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6pPr>
      <a:lvl7pPr marL="4003911" indent="-310084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7pPr>
      <a:lvl8pPr marL="4619903" indent="-310084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8pPr>
      <a:lvl9pPr marL="5235908" indent="-310084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1pPr>
      <a:lvl2pPr marL="615983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2pPr>
      <a:lvl3pPr marL="1231965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3pPr>
      <a:lvl4pPr marL="1847948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4pPr>
      <a:lvl5pPr marL="2463953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5pPr>
      <a:lvl6pPr marL="3079942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6pPr>
      <a:lvl7pPr marL="3695895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7pPr>
      <a:lvl8pPr marL="4311908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8pPr>
      <a:lvl9pPr marL="4927897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88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64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27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19254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2563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2612" indent="-8261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85121" indent="-37331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56929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8072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80598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85180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199163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29807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04466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6466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279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19254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2563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3205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3842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44838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51247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410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83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681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2502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3341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6622" indent="-8662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90465" indent="-41306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64935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9001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91203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95963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004244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31261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2090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839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681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2502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33416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4165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5007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58404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6675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47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477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09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6422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1891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106" indent="-289106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392" indent="-240919" algn="l" rtl="0" eaLnBrk="1" fontAlgn="base" hangingPunct="1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3683" indent="-192738" algn="l" rtl="0" eaLnBrk="1" fontAlgn="base" hangingPunct="1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49157" indent="-192738" algn="l" rtl="0" eaLnBrk="1" fontAlgn="base" hangingPunct="1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4627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010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5575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104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6516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477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095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6422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189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7366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2839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9831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3784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844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  <p:sldLayoutId id="214748428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763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1525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7288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30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322" indent="-28932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865" indent="-241102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4406" indent="-192881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50169" indent="-192881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5931" indent="-1942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1694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7456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3219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8981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28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81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57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488AA-19C0-407C-9578-E833DBED4E3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44849-F3C4-4CD9-931D-54FA878AF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4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496" tIns="54758" rIns="109496" bIns="5475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496" tIns="54758" rIns="109496" bIns="547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235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450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Times New Roman" pitchFamily="18" charset="0"/>
        </a:defRPr>
      </a:lvl5pPr>
      <a:lvl6pPr marL="615983" algn="ctr" rtl="0" eaLnBrk="1" fontAlgn="base" hangingPunct="1">
        <a:spcBef>
          <a:spcPct val="0"/>
        </a:spcBef>
        <a:spcAft>
          <a:spcPct val="0"/>
        </a:spcAft>
        <a:defRPr sz="5625" b="1">
          <a:solidFill>
            <a:srgbClr val="FFFF00"/>
          </a:solidFill>
          <a:latin typeface="Times New Roman" pitchFamily="18" charset="0"/>
        </a:defRPr>
      </a:lvl6pPr>
      <a:lvl7pPr marL="1231965" algn="ctr" rtl="0" eaLnBrk="1" fontAlgn="base" hangingPunct="1">
        <a:spcBef>
          <a:spcPct val="0"/>
        </a:spcBef>
        <a:spcAft>
          <a:spcPct val="0"/>
        </a:spcAft>
        <a:defRPr sz="5625" b="1">
          <a:solidFill>
            <a:srgbClr val="FFFF00"/>
          </a:solidFill>
          <a:latin typeface="Times New Roman" pitchFamily="18" charset="0"/>
        </a:defRPr>
      </a:lvl7pPr>
      <a:lvl8pPr marL="1847948" algn="ctr" rtl="0" eaLnBrk="1" fontAlgn="base" hangingPunct="1">
        <a:spcBef>
          <a:spcPct val="0"/>
        </a:spcBef>
        <a:spcAft>
          <a:spcPct val="0"/>
        </a:spcAft>
        <a:defRPr sz="5625" b="1">
          <a:solidFill>
            <a:srgbClr val="FFFF00"/>
          </a:solidFill>
          <a:latin typeface="Times New Roman" pitchFamily="18" charset="0"/>
        </a:defRPr>
      </a:lvl8pPr>
      <a:lvl9pPr marL="2463953" algn="ctr" rtl="0" eaLnBrk="1" fontAlgn="base" hangingPunct="1">
        <a:spcBef>
          <a:spcPct val="0"/>
        </a:spcBef>
        <a:spcAft>
          <a:spcPct val="0"/>
        </a:spcAft>
        <a:defRPr sz="5625" b="1">
          <a:solidFill>
            <a:srgbClr val="FFFF00"/>
          </a:solidFill>
          <a:latin typeface="Times New Roman" pitchFamily="18" charset="0"/>
        </a:defRPr>
      </a:lvl9pPr>
    </p:titleStyle>
    <p:bodyStyle>
      <a:lvl1pPr marL="454025" indent="-454025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bg1"/>
          </a:solidFill>
          <a:latin typeface="+mn-lt"/>
          <a:ea typeface="+mn-ea"/>
          <a:cs typeface="+mn-cs"/>
        </a:defRPr>
      </a:lvl1pPr>
      <a:lvl2pPr marL="993775" indent="-377825" algn="l" rtl="0" eaLnBrk="0" fontAlgn="base" hangingPunct="0">
        <a:spcBef>
          <a:spcPct val="20000"/>
        </a:spcBef>
        <a:spcAft>
          <a:spcPct val="0"/>
        </a:spcAft>
        <a:buChar char="–"/>
        <a:defRPr sz="3800">
          <a:solidFill>
            <a:schemeClr val="bg1"/>
          </a:solidFill>
          <a:latin typeface="+mn-lt"/>
        </a:defRPr>
      </a:lvl2pPr>
      <a:lvl3pPr marL="1533525" indent="-301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2149475" indent="-301625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bg1"/>
          </a:solidFill>
          <a:latin typeface="+mn-lt"/>
        </a:defRPr>
      </a:lvl4pPr>
      <a:lvl5pPr marL="2765425" indent="-303213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5pPr>
      <a:lvl6pPr marL="3387959" indent="-310084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6pPr>
      <a:lvl7pPr marL="4003911" indent="-310084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7pPr>
      <a:lvl8pPr marL="4619903" indent="-310084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8pPr>
      <a:lvl9pPr marL="5235908" indent="-310084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1pPr>
      <a:lvl2pPr marL="615983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2pPr>
      <a:lvl3pPr marL="1231965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3pPr>
      <a:lvl4pPr marL="1847948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4pPr>
      <a:lvl5pPr marL="2463953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5pPr>
      <a:lvl6pPr marL="3079942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6pPr>
      <a:lvl7pPr marL="3695895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7pPr>
      <a:lvl8pPr marL="4311908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8pPr>
      <a:lvl9pPr marL="4927897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286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  <p:sldLayoutId id="214748451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FF00"/>
          </a:solidFill>
          <a:latin typeface="Times New Roman" pitchFamily="18" charset="0"/>
        </a:defRPr>
      </a:lvl5pPr>
      <a:lvl6pPr marL="385763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152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728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305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8925" indent="-288925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5475" indent="-239713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bg1"/>
          </a:solidFill>
          <a:latin typeface="+mn-lt"/>
        </a:defRPr>
      </a:lvl2pPr>
      <a:lvl3pPr marL="963613" indent="-1920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349375" indent="-19208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1735138" indent="-1920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121694" indent="-1942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7456" indent="-1942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3219" indent="-1942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8981" indent="-1942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28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81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57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3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0" y="-33338"/>
            <a:ext cx="10287000" cy="80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652" tIns="61328" rIns="122652" bIns="61328">
            <a:spAutoFit/>
          </a:bodyPr>
          <a:lstStyle>
            <a:lvl1pPr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23229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NYS-DOH Report of PCI 2018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346865"/>
              </p:ext>
            </p:extLst>
          </p:nvPr>
        </p:nvGraphicFramePr>
        <p:xfrm>
          <a:off x="185737" y="1224122"/>
          <a:ext cx="9993313" cy="50367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3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5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1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9499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PCI Statistics 2018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# cases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All cases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Non-Emergency cases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79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r>
                        <a:rPr lang="en-US" sz="2400" b="1" baseline="0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Mount Sinai</a:t>
                      </a:r>
                      <a:r>
                        <a:rPr lang="en-US" sz="2400" b="1" baseline="0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Hospital</a:t>
                      </a:r>
                      <a:endParaRPr lang="en-US" sz="2400" b="1" dirty="0">
                        <a:solidFill>
                          <a:srgbClr val="F9BC2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3,348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0.92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0.56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825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 St. Francis Hospital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2,823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1.12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0.81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825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 North Shore University Hospital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2,334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0.85**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0.47**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825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4. NYU Hospitals Center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2,099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0.98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0.60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825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5. Columbia Presbyterian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2,098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1.42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1.15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825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6. St. Josephs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Hospital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2,012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1.28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0.77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825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7. Lenox Hill Hospital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1,759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0.73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0.55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825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8. Mount Sinai Beth Israel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1,458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0.81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0.53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7825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9. Buffalo General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Medical Center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1,397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1.36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0.64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7825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10. Stony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Brook University Hospital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1,333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1.88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1.23</a:t>
                      </a:r>
                    </a:p>
                  </a:txBody>
                  <a:tcPr marL="115734" marR="115734" marT="51447" marB="514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248" name="TextBox 5"/>
          <p:cNvSpPr txBox="1">
            <a:spLocks noChangeArrowheads="1"/>
          </p:cNvSpPr>
          <p:nvPr/>
        </p:nvSpPr>
        <p:spPr bwMode="auto">
          <a:xfrm>
            <a:off x="185738" y="6214602"/>
            <a:ext cx="98075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652" tIns="61328" rIns="122652" bIns="61328">
            <a:spAutoFit/>
          </a:bodyPr>
          <a:lstStyle>
            <a:lvl1pPr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23229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NYS Total	                                     51,435            1.38                  0.87              </a:t>
            </a:r>
          </a:p>
        </p:txBody>
      </p:sp>
      <p:sp>
        <p:nvSpPr>
          <p:cNvPr id="8249" name="Text Box 2"/>
          <p:cNvSpPr txBox="1">
            <a:spLocks noChangeArrowheads="1"/>
          </p:cNvSpPr>
          <p:nvPr/>
        </p:nvSpPr>
        <p:spPr bwMode="auto">
          <a:xfrm>
            <a:off x="0" y="713264"/>
            <a:ext cx="10287000" cy="41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652" tIns="61328" rIns="122652" bIns="61328">
            <a:spAutoFit/>
          </a:bodyPr>
          <a:lstStyle>
            <a:lvl1pPr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232297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 on Top 10 Volume Centers for PCIs in NY State 30-Day RAMR</a:t>
            </a:r>
          </a:p>
        </p:txBody>
      </p:sp>
      <p:pic>
        <p:nvPicPr>
          <p:cNvPr id="102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0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9" name="TextBox 9"/>
          <p:cNvSpPr txBox="1">
            <a:spLocks noChangeArrowheads="1"/>
          </p:cNvSpPr>
          <p:nvPr/>
        </p:nvSpPr>
        <p:spPr bwMode="auto">
          <a:xfrm>
            <a:off x="0" y="6529388"/>
            <a:ext cx="10287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595" tIns="54302" rIns="108595" bIns="54302">
            <a:spAutoFit/>
          </a:bodyPr>
          <a:lstStyle>
            <a:lvl1pPr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95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http:// www.nyhealth.gov **Risk Adjusted  Mortality Rate (RAMR) significantly lower than NY statewide rate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7774831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990" y="6491"/>
            <a:ext cx="400497" cy="36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5" name="Straight Arrow Connector 29"/>
          <p:cNvCxnSpPr>
            <a:cxnSpLocks noChangeShapeType="1"/>
          </p:cNvCxnSpPr>
          <p:nvPr/>
        </p:nvCxnSpPr>
        <p:spPr bwMode="auto">
          <a:xfrm>
            <a:off x="9002465" y="4362599"/>
            <a:ext cx="0" cy="609451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triangle" w="med" len="sm"/>
                <a:tailEnd type="triangle" w="med" len="sm"/>
              </a14:hiddenLine>
            </a:ext>
          </a:extLst>
        </p:spPr>
      </p:cxnSp>
      <p:sp>
        <p:nvSpPr>
          <p:cNvPr id="95236" name="TextBox 3"/>
          <p:cNvSpPr txBox="1">
            <a:spLocks noChangeArrowheads="1"/>
          </p:cNvSpPr>
          <p:nvPr/>
        </p:nvSpPr>
        <p:spPr bwMode="auto">
          <a:xfrm>
            <a:off x="803672" y="13551"/>
            <a:ext cx="8038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2017: One-Vessel Disease</a:t>
            </a:r>
          </a:p>
        </p:txBody>
      </p:sp>
      <p:pic>
        <p:nvPicPr>
          <p:cNvPr id="9523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721437"/>
            <a:ext cx="10046664" cy="570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486401" y="6497686"/>
            <a:ext cx="4791086" cy="34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301" tIns="33153" rIns="66301" bIns="33153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683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Patel et al., J Am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Cardiol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2017;69:2212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788860" y="3332284"/>
            <a:ext cx="615224" cy="327053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494" tIns="38214" rIns="76494" bIns="38214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91281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91281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91281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91281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0186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543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0" y="1507304"/>
            <a:ext cx="10373360" cy="421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</a:rPr>
              <a:t>Key Interventional Trials from ACC 2022: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FLAVOUR Trial- 2 Years, FAME-3 Trial QOL study,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000" b="1" dirty="0">
                <a:solidFill>
                  <a:srgbClr val="FFFFFF"/>
                </a:solidFill>
                <a:latin typeface="Arial" pitchFamily="34" charset="0"/>
              </a:rPr>
              <a:t>   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COMPLETE Trial QOL study</a:t>
            </a:r>
            <a:endParaRPr lang="en-US" altLang="en-US" sz="3000" b="1" dirty="0">
              <a:solidFill>
                <a:srgbClr val="FFFFFF"/>
              </a:solidFill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 </a:t>
            </a:r>
            <a:r>
              <a:rPr kumimoji="0" lang="en-US" altLang="en-US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   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lang="en-US" altLang="en-US" sz="3600" b="1" noProof="0" dirty="0">
                <a:solidFill>
                  <a:srgbClr val="FFFFFF"/>
                </a:solidFill>
                <a:latin typeface="Arial" pitchFamily="34" charset="0"/>
              </a:rPr>
              <a:t>2021 </a:t>
            </a: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</a:rPr>
              <a:t>Coronary Revascularization Guidelines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: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altLang="en-US" sz="3000" b="1" i="1" noProof="0" dirty="0">
                <a:solidFill>
                  <a:srgbClr val="FFFFFF"/>
                </a:solidFill>
                <a:latin typeface="Arial" pitchFamily="34" charset="0"/>
              </a:rPr>
              <a:t>Updated ACC/AHA/SCAI Guidelines for </a:t>
            </a:r>
            <a:r>
              <a:rPr lang="en-US" altLang="en-US" sz="3000" b="1" i="1" dirty="0">
                <a:solidFill>
                  <a:srgbClr val="FFFFFF"/>
                </a:solidFill>
                <a:latin typeface="Arial" pitchFamily="34" charset="0"/>
              </a:rPr>
              <a:t>Coronary 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solidFill>
                  <a:srgbClr val="FFFFFF"/>
                </a:solidFill>
                <a:latin typeface="Arial" pitchFamily="34" charset="0"/>
              </a:rPr>
              <a:t>    Artery Revascularization for PCI vs CABG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5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0" y="1609939"/>
            <a:ext cx="10373360" cy="421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</a:rPr>
              <a:t>Key Interventional Trials from ACC 2022: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FLAVOUR Trial- 2 Years, FAME-3 Trial QOL study,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000" b="1" dirty="0">
                <a:solidFill>
                  <a:srgbClr val="FFFFFF"/>
                </a:solidFill>
                <a:latin typeface="Arial" pitchFamily="34" charset="0"/>
              </a:rPr>
              <a:t>   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COMPLETE Trial QOL study</a:t>
            </a:r>
            <a:endParaRPr lang="en-US" altLang="en-US" sz="3000" b="1" dirty="0">
              <a:solidFill>
                <a:srgbClr val="FFFFFF"/>
              </a:solidFill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 </a:t>
            </a:r>
            <a:r>
              <a:rPr kumimoji="0" lang="en-US" altLang="en-US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   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lang="en-US" altLang="en-US" sz="3600" b="1" noProof="0" dirty="0">
                <a:solidFill>
                  <a:schemeClr val="bg2"/>
                </a:solidFill>
                <a:latin typeface="Arial" pitchFamily="34" charset="0"/>
              </a:rPr>
              <a:t>2021 </a:t>
            </a:r>
            <a:r>
              <a:rPr lang="en-US" altLang="en-US" sz="3600" b="1" dirty="0">
                <a:solidFill>
                  <a:schemeClr val="bg2"/>
                </a:solidFill>
                <a:latin typeface="Arial" pitchFamily="34" charset="0"/>
              </a:rPr>
              <a:t>Coronary Revascularization Guidelines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: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altLang="en-US" sz="3000" b="1" i="1" noProof="0" dirty="0">
                <a:solidFill>
                  <a:schemeClr val="bg2"/>
                </a:solidFill>
                <a:latin typeface="Arial" pitchFamily="34" charset="0"/>
              </a:rPr>
              <a:t>Updated ACC/AHA/SCAI Guidelines for </a:t>
            </a:r>
            <a:r>
              <a:rPr lang="en-US" altLang="en-US" sz="3000" b="1" i="1" dirty="0">
                <a:solidFill>
                  <a:schemeClr val="bg2"/>
                </a:solidFill>
                <a:latin typeface="Arial" pitchFamily="34" charset="0"/>
              </a:rPr>
              <a:t>Coronary 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solidFill>
                  <a:schemeClr val="bg2"/>
                </a:solidFill>
                <a:latin typeface="Arial" pitchFamily="34" charset="0"/>
              </a:rPr>
              <a:t>    Artery Revascularization for PCI vs CABG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9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51F5-9713-5C42-A286-0CCB3254AA7F}"/>
              </a:ext>
            </a:extLst>
          </p:cNvPr>
          <p:cNvSpPr txBox="1">
            <a:spLocks/>
          </p:cNvSpPr>
          <p:nvPr/>
        </p:nvSpPr>
        <p:spPr>
          <a:xfrm>
            <a:off x="493059" y="1060027"/>
            <a:ext cx="9538447" cy="3445933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Fractional Flow Reserve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versus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Intravascular Ultrasound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Guide Percutaneous Coronary Intervention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FLAVOUR trial</a:t>
            </a:r>
          </a:p>
        </p:txBody>
      </p:sp>
    </p:spTree>
    <p:extLst>
      <p:ext uri="{BB962C8B-B14F-4D97-AF65-F5344CB8AC3E}">
        <p14:creationId xmlns:p14="http://schemas.microsoft.com/office/powerpoint/2010/main" val="4043375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0" y="26415"/>
            <a:ext cx="10287000" cy="688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FLAVOUR Trial: Background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02706" y="6498515"/>
            <a:ext cx="208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 B, ACC 2022</a:t>
            </a:r>
          </a:p>
        </p:txBody>
      </p:sp>
      <p:sp>
        <p:nvSpPr>
          <p:cNvPr id="4" name="내용 개체 틀 5">
            <a:extLst>
              <a:ext uri="{FF2B5EF4-FFF2-40B4-BE49-F238E27FC236}">
                <a16:creationId xmlns:a16="http://schemas.microsoft.com/office/drawing/2014/main" id="{EB43B3F9-4BEC-48C3-A71B-605F28669194}"/>
              </a:ext>
            </a:extLst>
          </p:cNvPr>
          <p:cNvSpPr txBox="1">
            <a:spLocks/>
          </p:cNvSpPr>
          <p:nvPr/>
        </p:nvSpPr>
        <p:spPr>
          <a:xfrm>
            <a:off x="1" y="921288"/>
            <a:ext cx="10287000" cy="54690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The prognosis of patients with CAD is determined by multiple factors such as degree of luminal narrowing, plaque burden, plaque characteristics, physiologic significance and appropriateness of revascularization procedures.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Adjunctive tools</a:t>
            </a:r>
            <a:r>
              <a:rPr kumimoji="0" lang="en-US" altLang="ko-KR" sz="1600" b="1" i="1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are used to better determine the need for percutaneous coronary intervention (PCI) and its optimization.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6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16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16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16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6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6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0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An outcome-based comparison trial is needed to unravel the clinical relevance of the difference between physiology-guided PCI and imaging-guided PCI.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b="1" i="1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“Which approach can bring better clinical and patient-reported outcomes?”</a:t>
            </a:r>
            <a:endParaRPr kumimoji="0" lang="en-US" altLang="ko-KR" sz="3600" b="1" i="1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671304" y="2808514"/>
            <a:ext cx="8984724" cy="1455215"/>
            <a:chOff x="1873877" y="2550865"/>
            <a:chExt cx="8984724" cy="1455215"/>
          </a:xfrm>
        </p:grpSpPr>
        <p:sp>
          <p:nvSpPr>
            <p:cNvPr id="6" name="모서리가 둥근 직사각형 1"/>
            <p:cNvSpPr/>
            <p:nvPr/>
          </p:nvSpPr>
          <p:spPr>
            <a:xfrm>
              <a:off x="1873877" y="2550865"/>
              <a:ext cx="4320000" cy="1455215"/>
            </a:xfrm>
            <a:prstGeom prst="roundRect">
              <a:avLst/>
            </a:prstGeom>
            <a:solidFill>
              <a:srgbClr val="FFF6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Fractional Flow Reserve (FFR)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Invasive physiologic index to define ischemia-causing stenosis.</a:t>
              </a:r>
            </a:p>
          </p:txBody>
        </p:sp>
        <p:sp>
          <p:nvSpPr>
            <p:cNvPr id="7" name="모서리가 둥근 직사각형 5"/>
            <p:cNvSpPr/>
            <p:nvPr/>
          </p:nvSpPr>
          <p:spPr>
            <a:xfrm>
              <a:off x="6538601" y="2550865"/>
              <a:ext cx="4320000" cy="1455215"/>
            </a:xfrm>
            <a:prstGeom prst="roundRect">
              <a:avLst/>
            </a:prstGeom>
            <a:solidFill>
              <a:srgbClr val="DAE3F3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Intravascular Ultrasound (IVUS)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Invasive imaging tool to evaluate anatomical severity and plaque characteristics, and to optimize PCI</a:t>
              </a:r>
            </a:p>
          </p:txBody>
        </p:sp>
      </p:grpSp>
      <p:pic>
        <p:nvPicPr>
          <p:cNvPr id="8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7" t="21898" r="1" b="10735"/>
          <a:stretch/>
        </p:blipFill>
        <p:spPr bwMode="auto">
          <a:xfrm>
            <a:off x="26013" y="2768400"/>
            <a:ext cx="997026" cy="692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693" y="2801654"/>
            <a:ext cx="963327" cy="687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725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0" y="26415"/>
            <a:ext cx="10287000" cy="688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FLAVOUR Trial: Objective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02706" y="6498515"/>
            <a:ext cx="208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 B, ACC 2022</a:t>
            </a:r>
          </a:p>
        </p:txBody>
      </p:sp>
      <p:sp>
        <p:nvSpPr>
          <p:cNvPr id="4" name="내용 개체 틀 5">
            <a:extLst>
              <a:ext uri="{FF2B5EF4-FFF2-40B4-BE49-F238E27FC236}">
                <a16:creationId xmlns:a16="http://schemas.microsoft.com/office/drawing/2014/main" id="{9424EA2E-D022-447E-B936-2B6CAB1FDE41}"/>
              </a:ext>
            </a:extLst>
          </p:cNvPr>
          <p:cNvSpPr txBox="1">
            <a:spLocks/>
          </p:cNvSpPr>
          <p:nvPr/>
        </p:nvSpPr>
        <p:spPr>
          <a:xfrm>
            <a:off x="9513" y="923451"/>
            <a:ext cx="10450102" cy="792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4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To compare the efficacy of FFR-guided PCI strategy with IVUS-guided PCI strategy in patients with intermediate coronary stenosis.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4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24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3790" y="2024898"/>
            <a:ext cx="9450293" cy="1604126"/>
            <a:chOff x="433790" y="2081264"/>
            <a:chExt cx="9450293" cy="1426876"/>
          </a:xfrm>
        </p:grpSpPr>
        <p:grpSp>
          <p:nvGrpSpPr>
            <p:cNvPr id="10" name="Group 9"/>
            <p:cNvGrpSpPr/>
            <p:nvPr/>
          </p:nvGrpSpPr>
          <p:grpSpPr>
            <a:xfrm>
              <a:off x="433790" y="2185734"/>
              <a:ext cx="9450293" cy="1322406"/>
              <a:chOff x="433790" y="4417947"/>
              <a:chExt cx="9450293" cy="1322406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433790" y="4509246"/>
                <a:ext cx="9450293" cy="1231107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55812" y="4417947"/>
                <a:ext cx="9159688" cy="12867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600" b="1" i="1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1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The FFR-guided PCI strategy will be non-inferior to the IVUS-guided PCI strategy in regard to clinical outcomes at 2 years after the index procedure.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A3E0DB-5C9D-4BCD-A779-B37A9A60A1DA}"/>
                </a:ext>
              </a:extLst>
            </p:cNvPr>
            <p:cNvSpPr txBox="1"/>
            <p:nvPr/>
          </p:nvSpPr>
          <p:spPr>
            <a:xfrm>
              <a:off x="3472058" y="2081264"/>
              <a:ext cx="3327196" cy="410653"/>
            </a:xfrm>
            <a:prstGeom prst="rect">
              <a:avLst/>
            </a:prstGeom>
            <a:solidFill>
              <a:srgbClr val="00008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Working Hypothesis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1670" y="4060838"/>
            <a:ext cx="10076377" cy="2044006"/>
            <a:chOff x="71670" y="3613163"/>
            <a:chExt cx="10076377" cy="2044006"/>
          </a:xfrm>
        </p:grpSpPr>
        <p:pic>
          <p:nvPicPr>
            <p:cNvPr id="12" name="그림 2"/>
            <p:cNvPicPr>
              <a:picLocks noChangeAspect="1"/>
            </p:cNvPicPr>
            <p:nvPr/>
          </p:nvPicPr>
          <p:blipFill rotWithShape="1">
            <a:blip r:embed="rId2"/>
            <a:srcRect l="14368" t="15677" r="13341" b="11878"/>
            <a:stretch/>
          </p:blipFill>
          <p:spPr>
            <a:xfrm>
              <a:off x="3963089" y="3613163"/>
              <a:ext cx="2388763" cy="2020283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3" name="그림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7" t="21898" r="1" b="10735"/>
            <a:stretch/>
          </p:blipFill>
          <p:spPr bwMode="auto">
            <a:xfrm>
              <a:off x="71670" y="3708180"/>
              <a:ext cx="2773051" cy="192611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그림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6132" y="3708181"/>
              <a:ext cx="2731915" cy="19489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오른쪽 화살표 20"/>
            <p:cNvSpPr/>
            <p:nvPr/>
          </p:nvSpPr>
          <p:spPr>
            <a:xfrm rot="10800000">
              <a:off x="2958392" y="4327229"/>
              <a:ext cx="805933" cy="521349"/>
            </a:xfrm>
            <a:prstGeom prst="rightArrow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6" name="오른쪽 화살표 21"/>
            <p:cNvSpPr/>
            <p:nvPr/>
          </p:nvSpPr>
          <p:spPr>
            <a:xfrm>
              <a:off x="6481026" y="4326645"/>
              <a:ext cx="805933" cy="521351"/>
            </a:xfrm>
            <a:prstGeom prst="rightArrow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맑은 고딕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053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0" y="26415"/>
            <a:ext cx="10287000" cy="688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FLAVOUR: Study Design and Patient Population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2706" y="6498515"/>
            <a:ext cx="208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 B, ACC 2022</a:t>
            </a:r>
          </a:p>
        </p:txBody>
      </p:sp>
      <p:sp>
        <p:nvSpPr>
          <p:cNvPr id="4" name="내용 개체 틀 5">
            <a:extLst>
              <a:ext uri="{FF2B5EF4-FFF2-40B4-BE49-F238E27FC236}">
                <a16:creationId xmlns:a16="http://schemas.microsoft.com/office/drawing/2014/main" id="{43EACEA1-C69F-47ED-8DE9-2B4F726FD70D}"/>
              </a:ext>
            </a:extLst>
          </p:cNvPr>
          <p:cNvSpPr txBox="1">
            <a:spLocks/>
          </p:cNvSpPr>
          <p:nvPr/>
        </p:nvSpPr>
        <p:spPr>
          <a:xfrm>
            <a:off x="78255" y="1421623"/>
            <a:ext cx="4888069" cy="10285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Inclusion and Exclusion criteria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6DC83CC-82CB-4CEA-AFCD-979A16148158}"/>
              </a:ext>
            </a:extLst>
          </p:cNvPr>
          <p:cNvGraphicFramePr>
            <a:graphicFrameLocks noGrp="1"/>
          </p:cNvGraphicFramePr>
          <p:nvPr/>
        </p:nvGraphicFramePr>
        <p:xfrm>
          <a:off x="169901" y="1815955"/>
          <a:ext cx="4888070" cy="3696308"/>
        </p:xfrm>
        <a:graphic>
          <a:graphicData uri="http://schemas.openxmlformats.org/drawingml/2006/table">
            <a:tbl>
              <a:tblPr firstRow="1" bandRow="1"/>
              <a:tblGrid>
                <a:gridCol w="4888070">
                  <a:extLst>
                    <a:ext uri="{9D8B030D-6E8A-4147-A177-3AD203B41FA5}">
                      <a16:colId xmlns:a16="http://schemas.microsoft.com/office/drawing/2014/main" val="4076319991"/>
                    </a:ext>
                  </a:extLst>
                </a:gridCol>
              </a:tblGrid>
              <a:tr h="448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atinLnBrk="0"/>
                      <a:r>
                        <a:rPr lang="en-US" sz="16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Inclusion criteria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380547"/>
                  </a:ext>
                </a:extLst>
              </a:tr>
              <a:tr h="14001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≥ 19 years old</a:t>
                      </a:r>
                    </a:p>
                    <a:p>
                      <a:pPr marL="176213" indent="-176213"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Suspected to have ischemic heart disease and have intermediate coronary stenosis on coronary angiography</a:t>
                      </a:r>
                    </a:p>
                    <a:p>
                      <a:pPr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 Eligible for PCI,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arget vessel size ≥ 2.5mm</a:t>
                      </a:r>
                    </a:p>
                    <a:p>
                      <a:pPr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 Written informed consent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609487"/>
                  </a:ext>
                </a:extLst>
              </a:tr>
              <a:tr h="448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Exclusion criteria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060907"/>
                  </a:ext>
                </a:extLst>
              </a:tr>
              <a:tr h="14001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Known hypersensitivity or contraindication to key medications</a:t>
                      </a:r>
                    </a:p>
                    <a:p>
                      <a:pPr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Patients with active pathologic bleeding</a:t>
                      </a:r>
                    </a:p>
                    <a:p>
                      <a:pPr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 Target lesion in bypass graft or in left main artery</a:t>
                      </a:r>
                    </a:p>
                    <a:p>
                      <a:pPr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 History of bleeding diathesis, known coagulopathy</a:t>
                      </a:r>
                    </a:p>
                    <a:p>
                      <a:pPr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e) Co-morbid conditions with life expectancy &lt;2 years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0298062"/>
                  </a:ext>
                </a:extLst>
              </a:tr>
            </a:tbl>
          </a:graphicData>
        </a:graphic>
      </p:graphicFrame>
      <p:cxnSp>
        <p:nvCxnSpPr>
          <p:cNvPr id="11" name="Connector: Elbow 30">
            <a:extLst>
              <a:ext uri="{FF2B5EF4-FFF2-40B4-BE49-F238E27FC236}">
                <a16:creationId xmlns:a16="http://schemas.microsoft.com/office/drawing/2014/main" id="{9A908650-F58C-4589-A999-08B46C245C42}"/>
              </a:ext>
            </a:extLst>
          </p:cNvPr>
          <p:cNvCxnSpPr>
            <a:cxnSpLocks/>
            <a:stCxn id="6" idx="2"/>
          </p:cNvCxnSpPr>
          <p:nvPr/>
        </p:nvCxnSpPr>
        <p:spPr>
          <a:xfrm rot="16200000" flipH="1">
            <a:off x="7927561" y="1659741"/>
            <a:ext cx="1207395" cy="1511009"/>
          </a:xfrm>
          <a:prstGeom prst="bentConnector2">
            <a:avLst/>
          </a:prstGeom>
          <a:noFill/>
          <a:ln w="12700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5331720" y="1226774"/>
            <a:ext cx="4888605" cy="4235365"/>
            <a:chOff x="5398395" y="1045799"/>
            <a:chExt cx="4888605" cy="42353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508345-6D66-49B9-9AF4-DC4F77A9A0E8}"/>
                </a:ext>
              </a:extLst>
            </p:cNvPr>
            <p:cNvSpPr txBox="1"/>
            <p:nvPr/>
          </p:nvSpPr>
          <p:spPr>
            <a:xfrm>
              <a:off x="5398395" y="1045799"/>
              <a:ext cx="4888068" cy="584775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Patients with de novo intermediate stenosis (40-70% stenosis in major vessels) eligible for PCI</a:t>
              </a: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FF3C06-C4F3-4F9C-BB49-C8DFE0D0AFED}"/>
                </a:ext>
              </a:extLst>
            </p:cNvPr>
            <p:cNvSpPr txBox="1"/>
            <p:nvPr/>
          </p:nvSpPr>
          <p:spPr>
            <a:xfrm>
              <a:off x="5444514" y="4757944"/>
              <a:ext cx="4742520" cy="5232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Patient-oriented composite outcome* at 24 months after the index procedure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7C895B-F817-4793-A5DE-89E603AF3133}"/>
                </a:ext>
              </a:extLst>
            </p:cNvPr>
            <p:cNvSpPr txBox="1"/>
            <p:nvPr/>
          </p:nvSpPr>
          <p:spPr>
            <a:xfrm>
              <a:off x="6804022" y="2261182"/>
              <a:ext cx="20975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Randomization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2A3195-1930-4AB8-87F5-4C53786D3489}"/>
                </a:ext>
              </a:extLst>
            </p:cNvPr>
            <p:cNvSpPr txBox="1"/>
            <p:nvPr/>
          </p:nvSpPr>
          <p:spPr>
            <a:xfrm>
              <a:off x="5398395" y="2837973"/>
              <a:ext cx="203716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FFR-guided PCI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cxnSp>
          <p:nvCxnSpPr>
            <p:cNvPr id="10" name="Connector: Elbow 3">
              <a:extLst>
                <a:ext uri="{FF2B5EF4-FFF2-40B4-BE49-F238E27FC236}">
                  <a16:creationId xmlns:a16="http://schemas.microsoft.com/office/drawing/2014/main" id="{F2FDB162-E612-4C7D-8F13-CD82D99BB93B}"/>
                </a:ext>
              </a:extLst>
            </p:cNvPr>
            <p:cNvCxnSpPr>
              <a:cxnSpLocks/>
              <a:stCxn id="6" idx="2"/>
              <a:endCxn id="9" idx="0"/>
            </p:cNvCxnSpPr>
            <p:nvPr/>
          </p:nvCxnSpPr>
          <p:spPr>
            <a:xfrm rot="5400000">
              <a:off x="6526004" y="1521547"/>
              <a:ext cx="1207399" cy="1425452"/>
            </a:xfrm>
            <a:prstGeom prst="bentConnector3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  <a:tailEnd type="triangle"/>
            </a:ln>
            <a:effectLst/>
          </p:spPr>
        </p:cxnSp>
        <p:pic>
          <p:nvPicPr>
            <p:cNvPr id="12" name="그림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7" t="21898" r="1" b="10735"/>
            <a:stretch/>
          </p:blipFill>
          <p:spPr bwMode="auto">
            <a:xfrm>
              <a:off x="5444514" y="3242769"/>
              <a:ext cx="1991045" cy="138294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그림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5989" y="3223719"/>
              <a:ext cx="1991045" cy="142044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그림 14"/>
            <p:cNvPicPr>
              <a:picLocks noChangeAspect="1"/>
            </p:cNvPicPr>
            <p:nvPr/>
          </p:nvPicPr>
          <p:blipFill rotWithShape="1">
            <a:blip r:embed="rId4"/>
            <a:srcRect l="14368" t="15677" r="13341" b="11878"/>
            <a:stretch/>
          </p:blipFill>
          <p:spPr>
            <a:xfrm>
              <a:off x="9614994" y="1572402"/>
              <a:ext cx="607323" cy="513640"/>
            </a:xfrm>
            <a:prstGeom prst="rect">
              <a:avLst/>
            </a:prstGeom>
            <a:effectLst>
              <a:softEdge rad="31750"/>
            </a:effectLst>
          </p:spPr>
        </p:pic>
        <p:cxnSp>
          <p:nvCxnSpPr>
            <p:cNvPr id="15" name="Connector: Elbow 30">
              <a:extLst>
                <a:ext uri="{FF2B5EF4-FFF2-40B4-BE49-F238E27FC236}">
                  <a16:creationId xmlns:a16="http://schemas.microsoft.com/office/drawing/2014/main" id="{9A908650-F58C-4589-A999-08B46C245C4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044062" y="1471058"/>
              <a:ext cx="1145843" cy="1511009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60B585-562F-42D1-B130-4C508746C250}"/>
                </a:ext>
              </a:extLst>
            </p:cNvPr>
            <p:cNvSpPr txBox="1"/>
            <p:nvPr/>
          </p:nvSpPr>
          <p:spPr>
            <a:xfrm>
              <a:off x="8189405" y="2825814"/>
              <a:ext cx="20975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IVUS-guided PCI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DF97DB2-1000-484B-8A80-B2E784A53BC0}"/>
              </a:ext>
            </a:extLst>
          </p:cNvPr>
          <p:cNvSpPr txBox="1"/>
          <p:nvPr/>
        </p:nvSpPr>
        <p:spPr>
          <a:xfrm>
            <a:off x="5331720" y="5529227"/>
            <a:ext cx="4823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* Primary Endpoint: a composite of death, MI and any revascularization</a:t>
            </a:r>
            <a:endParaRPr kumimoji="0" lang="ko-KR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4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-14288" y="240898"/>
            <a:ext cx="10287000" cy="6884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FLAVOUR Trial: Indications for PCI and PCI Optimization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2706" y="6498515"/>
            <a:ext cx="208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 B, ACC 2022</a:t>
            </a:r>
          </a:p>
        </p:txBody>
      </p:sp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E938CB54-2605-4488-BB63-E8EA699E0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284449"/>
              </p:ext>
            </p:extLst>
          </p:nvPr>
        </p:nvGraphicFramePr>
        <p:xfrm>
          <a:off x="95249" y="1376570"/>
          <a:ext cx="10067926" cy="4227448"/>
        </p:xfrm>
        <a:graphic>
          <a:graphicData uri="http://schemas.openxmlformats.org/drawingml/2006/table">
            <a:tbl>
              <a:tblPr firstRow="1"/>
              <a:tblGrid>
                <a:gridCol w="5033963">
                  <a:extLst>
                    <a:ext uri="{9D8B030D-6E8A-4147-A177-3AD203B41FA5}">
                      <a16:colId xmlns:a16="http://schemas.microsoft.com/office/drawing/2014/main" val="709728036"/>
                    </a:ext>
                  </a:extLst>
                </a:gridCol>
                <a:gridCol w="5033963">
                  <a:extLst>
                    <a:ext uri="{9D8B030D-6E8A-4147-A177-3AD203B41FA5}">
                      <a16:colId xmlns:a16="http://schemas.microsoft.com/office/drawing/2014/main" val="2849220233"/>
                    </a:ext>
                  </a:extLst>
                </a:gridCol>
              </a:tblGrid>
              <a:tr h="6282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8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FFR-guided PCI</a:t>
                      </a:r>
                      <a:endParaRPr lang="ko-KR" altLang="ko-KR" sz="28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IVUS</a:t>
                      </a:r>
                      <a:r>
                        <a:rPr lang="en-US" altLang="ko-KR" sz="28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-guided PCI</a:t>
                      </a:r>
                      <a:endParaRPr lang="ko-KR" altLang="ko-KR" sz="28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488127"/>
                  </a:ext>
                </a:extLst>
              </a:tr>
              <a:tr h="56758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3" indent="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2400" b="1" i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Indications for PCI</a:t>
                      </a:r>
                      <a:endParaRPr lang="ko-KR" altLang="ko-KR" sz="2400" b="1" i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3" indent="0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ko-KR" altLang="ko-KR" sz="2000" b="1" i="1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649095"/>
                  </a:ext>
                </a:extLst>
              </a:tr>
              <a:tr h="1092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3" indent="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20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FFR ≤ 0.80</a:t>
                      </a:r>
                      <a:endParaRPr lang="ko-KR" altLang="ko-KR" sz="20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3" indent="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20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 lumen area (MLA) ≤ 3mm</a:t>
                      </a:r>
                      <a:r>
                        <a:rPr lang="en-US" altLang="ko-KR" sz="2000" b="1" kern="10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altLang="ko-KR" sz="20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3" indent="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20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</a:t>
                      </a:r>
                    </a:p>
                    <a:p>
                      <a:pPr marL="0" lvl="3" indent="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20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MLA 3-4mm</a:t>
                      </a:r>
                      <a:r>
                        <a:rPr lang="en-US" altLang="ko-KR" sz="2000" b="1" kern="10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R" sz="20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Plaque burden &gt; 70%</a:t>
                      </a:r>
                      <a:endParaRPr lang="ko-KR" altLang="ko-KR" sz="20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2627400"/>
                  </a:ext>
                </a:extLst>
              </a:tr>
              <a:tr h="53745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3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2400" b="1" i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Criteria for optimal PCI</a:t>
                      </a:r>
                      <a:endParaRPr lang="ko-KR" altLang="ko-KR" sz="2400" b="1" i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3" indent="0" algn="l" defTabSz="914400" rtl="0" eaLnBrk="1" fontAlgn="auto" latinLnBrk="1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ko-KR" altLang="ko-KR" sz="2000" b="1" i="1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446803"/>
                  </a:ext>
                </a:extLst>
              </a:tr>
              <a:tr h="12616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20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Post-PCI FFR ≥ 0.88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20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endParaRPr lang="ko-KR" altLang="ko-KR" sz="2000" b="1" kern="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20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Post-PCI ∆FFR (FFR across the stent) &lt; 0.05</a:t>
                      </a:r>
                      <a:endParaRPr lang="ko-KR" altLang="ko-KR" sz="2000" b="1" kern="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20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Plaque burden at stent edge ≤ 55%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8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Minimal stent area ≥ 5.5mm</a:t>
                      </a:r>
                      <a:r>
                        <a:rPr lang="en-US" altLang="ko-KR" sz="1800" b="1" kern="1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8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8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Minimal stent area ≥ distal reference lumen area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1868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044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-14288" y="31348"/>
            <a:ext cx="10287000" cy="6884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FLAVOUR Trial: 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1" dirty="0" err="1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tudy</a:t>
            </a:r>
            <a:r>
              <a:rPr lang="en-US" sz="3600" b="1" dirty="0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2706" y="6498515"/>
            <a:ext cx="208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 B, ACC 2022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03628" y="808584"/>
            <a:ext cx="9990055" cy="5632735"/>
            <a:chOff x="103628" y="808584"/>
            <a:chExt cx="9990055" cy="5632735"/>
          </a:xfrm>
        </p:grpSpPr>
        <p:grpSp>
          <p:nvGrpSpPr>
            <p:cNvPr id="37" name="Group 36"/>
            <p:cNvGrpSpPr/>
            <p:nvPr/>
          </p:nvGrpSpPr>
          <p:grpSpPr>
            <a:xfrm>
              <a:off x="103628" y="808584"/>
              <a:ext cx="9990055" cy="5632735"/>
              <a:chOff x="84578" y="665709"/>
              <a:chExt cx="9990055" cy="5632735"/>
            </a:xfrm>
          </p:grpSpPr>
          <p:sp>
            <p:nvSpPr>
              <p:cNvPr id="4" name="Text Box 42">
                <a:extLst>
                  <a:ext uri="{FF2B5EF4-FFF2-40B4-BE49-F238E27FC236}">
                    <a16:creationId xmlns:a16="http://schemas.microsoft.com/office/drawing/2014/main" id="{A9DC64E9-85A7-468B-A57E-D9E7FB16492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47805" y="665709"/>
                <a:ext cx="4267542" cy="3416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1700 eligible patients</a:t>
                </a:r>
              </a:p>
            </p:txBody>
          </p:sp>
          <p:sp>
            <p:nvSpPr>
              <p:cNvPr id="5" name="사각형: 둥근 모서리 6">
                <a:extLst>
                  <a:ext uri="{FF2B5EF4-FFF2-40B4-BE49-F238E27FC236}">
                    <a16:creationId xmlns:a16="http://schemas.microsoft.com/office/drawing/2014/main" id="{ECAD7358-4984-4940-B686-C5AAD3C8AE09}"/>
                  </a:ext>
                </a:extLst>
              </p:cNvPr>
              <p:cNvSpPr/>
              <p:nvPr/>
            </p:nvSpPr>
            <p:spPr>
              <a:xfrm>
                <a:off x="1823767" y="2587912"/>
                <a:ext cx="2988000" cy="540663"/>
              </a:xfrm>
              <a:prstGeom prst="roundRect">
                <a:avLst/>
              </a:prstGeom>
              <a:solidFill>
                <a:srgbClr val="FFF6FF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838 patients enrolled in the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FFR-guided PCI group</a:t>
                </a:r>
              </a:p>
            </p:txBody>
          </p:sp>
          <p:sp>
            <p:nvSpPr>
              <p:cNvPr id="8" name="사각형: 둥근 모서리 10">
                <a:extLst>
                  <a:ext uri="{FF2B5EF4-FFF2-40B4-BE49-F238E27FC236}">
                    <a16:creationId xmlns:a16="http://schemas.microsoft.com/office/drawing/2014/main" id="{125DABA4-7933-470B-97BC-04686D91CB22}"/>
                  </a:ext>
                </a:extLst>
              </p:cNvPr>
              <p:cNvSpPr/>
              <p:nvPr/>
            </p:nvSpPr>
            <p:spPr>
              <a:xfrm>
                <a:off x="6549118" y="1168666"/>
                <a:ext cx="3013155" cy="473035"/>
              </a:xfrm>
              <a:prstGeom prst="roundRect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18 patients excluded from randomization</a:t>
                </a:r>
              </a:p>
            </p:txBody>
          </p:sp>
          <p:cxnSp>
            <p:nvCxnSpPr>
              <p:cNvPr id="9" name="직선 화살표 연결선 11">
                <a:extLst>
                  <a:ext uri="{FF2B5EF4-FFF2-40B4-BE49-F238E27FC236}">
                    <a16:creationId xmlns:a16="http://schemas.microsoft.com/office/drawing/2014/main" id="{73934CC7-EC58-48F2-B512-450EDB7F6F20}"/>
                  </a:ext>
                </a:extLst>
              </p:cNvPr>
              <p:cNvCxnSpPr>
                <a:cxnSpLocks/>
                <a:stCxn id="4" idx="2"/>
                <a:endCxn id="17" idx="0"/>
              </p:cNvCxnSpPr>
              <p:nvPr/>
            </p:nvCxnSpPr>
            <p:spPr>
              <a:xfrm>
                <a:off x="4981576" y="1007341"/>
                <a:ext cx="0" cy="824913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6E83F5-A47E-4AE0-BBB1-9BF893B974D4}"/>
                  </a:ext>
                </a:extLst>
              </p:cNvPr>
              <p:cNvSpPr txBox="1"/>
              <p:nvPr/>
            </p:nvSpPr>
            <p:spPr>
              <a:xfrm>
                <a:off x="84578" y="3942944"/>
                <a:ext cx="2825243" cy="1092607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3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16 protocol violations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3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    12 were deferred with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3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         positive FFR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3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    4 underwent PCI with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3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       negative FFR</a:t>
                </a:r>
              </a:p>
            </p:txBody>
          </p:sp>
          <p:cxnSp>
            <p:nvCxnSpPr>
              <p:cNvPr id="11" name="직선 화살표 연결선 13">
                <a:extLst>
                  <a:ext uri="{FF2B5EF4-FFF2-40B4-BE49-F238E27FC236}">
                    <a16:creationId xmlns:a16="http://schemas.microsoft.com/office/drawing/2014/main" id="{FE70CA29-F59E-4C2C-BCFA-C597DEBA7545}"/>
                  </a:ext>
                </a:extLst>
              </p:cNvPr>
              <p:cNvCxnSpPr>
                <a:cxnSpLocks/>
                <a:stCxn id="5" idx="2"/>
                <a:endCxn id="14" idx="0"/>
              </p:cNvCxnSpPr>
              <p:nvPr/>
            </p:nvCxnSpPr>
            <p:spPr>
              <a:xfrm>
                <a:off x="3317767" y="3128575"/>
                <a:ext cx="13525" cy="2629206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029CE1-3278-42D5-9762-75CE66A3FE3B}"/>
                  </a:ext>
                </a:extLst>
              </p:cNvPr>
              <p:cNvSpPr txBox="1"/>
              <p:nvPr/>
            </p:nvSpPr>
            <p:spPr>
              <a:xfrm>
                <a:off x="6864154" y="3916676"/>
                <a:ext cx="3203771" cy="1015663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28 protocol violations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   16 were deferred with positive IVUS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   7 underwent PCI with negative IVUS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   5 received PCI with POBA or DCB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      treatment</a:t>
                </a:r>
              </a:p>
            </p:txBody>
          </p:sp>
          <p:cxnSp>
            <p:nvCxnSpPr>
              <p:cNvPr id="13" name="직선 화살표 연결선 15">
                <a:extLst>
                  <a:ext uri="{FF2B5EF4-FFF2-40B4-BE49-F238E27FC236}">
                    <a16:creationId xmlns:a16="http://schemas.microsoft.com/office/drawing/2014/main" id="{863786E1-7C0D-4E08-BE74-061C2AB415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35529" y="3118081"/>
                <a:ext cx="0" cy="2763525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4" name="사각형: 둥근 모서리 10">
                <a:extLst>
                  <a:ext uri="{FF2B5EF4-FFF2-40B4-BE49-F238E27FC236}">
                    <a16:creationId xmlns:a16="http://schemas.microsoft.com/office/drawing/2014/main" id="{305B1CE6-C62F-4E51-B3D6-A4B33C40782C}"/>
                  </a:ext>
                </a:extLst>
              </p:cNvPr>
              <p:cNvSpPr/>
              <p:nvPr/>
            </p:nvSpPr>
            <p:spPr>
              <a:xfrm>
                <a:off x="1837292" y="5757781"/>
                <a:ext cx="2988000" cy="540663"/>
              </a:xfrm>
              <a:prstGeom prst="roundRect">
                <a:avLst/>
              </a:prstGeom>
              <a:solidFill>
                <a:srgbClr val="FFF6FF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832 (99.3%) patients completed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24 months follow-up</a:t>
                </a:r>
              </a:p>
            </p:txBody>
          </p:sp>
          <p:sp>
            <p:nvSpPr>
              <p:cNvPr id="15" name="사각형: 둥근 모서리 11">
                <a:extLst>
                  <a:ext uri="{FF2B5EF4-FFF2-40B4-BE49-F238E27FC236}">
                    <a16:creationId xmlns:a16="http://schemas.microsoft.com/office/drawing/2014/main" id="{62485044-73BD-42B5-A83B-90AF9A6EE5DE}"/>
                  </a:ext>
                </a:extLst>
              </p:cNvPr>
              <p:cNvSpPr/>
              <p:nvPr/>
            </p:nvSpPr>
            <p:spPr>
              <a:xfrm>
                <a:off x="5370154" y="5757781"/>
                <a:ext cx="2988000" cy="540663"/>
              </a:xfrm>
              <a:prstGeom prst="roundRect">
                <a:avLst/>
              </a:prstGeom>
              <a:solidFill>
                <a:srgbClr val="4472C4">
                  <a:lumMod val="40000"/>
                  <a:lumOff val="60000"/>
                  <a:alpha val="20000"/>
                </a:srgbClr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836 (99.1%) patients completed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24 months follow-up</a:t>
                </a:r>
              </a:p>
            </p:txBody>
          </p:sp>
          <p:cxnSp>
            <p:nvCxnSpPr>
              <p:cNvPr id="16" name="직선 화살표 연결선 26">
                <a:extLst>
                  <a:ext uri="{FF2B5EF4-FFF2-40B4-BE49-F238E27FC236}">
                    <a16:creationId xmlns:a16="http://schemas.microsoft.com/office/drawing/2014/main" id="{99458D89-1FD7-4448-8D22-53EF0CB09F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90771" y="4261539"/>
                <a:ext cx="396000" cy="625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7" name="Text Box 42">
                <a:extLst>
                  <a:ext uri="{FF2B5EF4-FFF2-40B4-BE49-F238E27FC236}">
                    <a16:creationId xmlns:a16="http://schemas.microsoft.com/office/drawing/2014/main" id="{7D904BB7-B61E-4D3F-B82C-5474F040B76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47805" y="1832254"/>
                <a:ext cx="4267542" cy="3416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1682 patients randomized</a:t>
                </a:r>
              </a:p>
            </p:txBody>
          </p:sp>
          <p:cxnSp>
            <p:nvCxnSpPr>
              <p:cNvPr id="18" name="직선 화살표 연결선 26">
                <a:extLst>
                  <a:ext uri="{FF2B5EF4-FFF2-40B4-BE49-F238E27FC236}">
                    <a16:creationId xmlns:a16="http://schemas.microsoft.com/office/drawing/2014/main" id="{F98BB108-CA4F-4CF5-A593-ABAD93DE7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36832" y="4336873"/>
                <a:ext cx="39600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9" name="직선 화살표 연결선 26">
                <a:extLst>
                  <a:ext uri="{FF2B5EF4-FFF2-40B4-BE49-F238E27FC236}">
                    <a16:creationId xmlns:a16="http://schemas.microsoft.com/office/drawing/2014/main" id="{DFA67ED7-1F32-4BDF-B334-090A8B0BE487}"/>
                  </a:ext>
                </a:extLst>
              </p:cNvPr>
              <p:cNvCxnSpPr>
                <a:cxnSpLocks/>
                <a:endCxn id="8" idx="1"/>
              </p:cNvCxnSpPr>
              <p:nvPr/>
            </p:nvCxnSpPr>
            <p:spPr>
              <a:xfrm flipV="1">
                <a:off x="4981576" y="1405184"/>
                <a:ext cx="1567542" cy="1675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E83F5-A47E-4AE0-BBB1-9BF893B974D4}"/>
                  </a:ext>
                </a:extLst>
              </p:cNvPr>
              <p:cNvSpPr txBox="1"/>
              <p:nvPr/>
            </p:nvSpPr>
            <p:spPr>
              <a:xfrm>
                <a:off x="84578" y="3226086"/>
                <a:ext cx="2813297" cy="492443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3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3 failed to get adequate FFR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3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  results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029CE1-3278-42D5-9762-75CE66A3FE3B}"/>
                  </a:ext>
                </a:extLst>
              </p:cNvPr>
              <p:cNvSpPr txBox="1"/>
              <p:nvPr/>
            </p:nvSpPr>
            <p:spPr>
              <a:xfrm>
                <a:off x="6864154" y="3226086"/>
                <a:ext cx="3203771" cy="492443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3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16 failed to get adequate IVUS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3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    results</a:t>
                </a:r>
              </a:p>
            </p:txBody>
          </p:sp>
          <p:cxnSp>
            <p:nvCxnSpPr>
              <p:cNvPr id="22" name="직선 화살표 연결선 26">
                <a:extLst>
                  <a:ext uri="{FF2B5EF4-FFF2-40B4-BE49-F238E27FC236}">
                    <a16:creationId xmlns:a16="http://schemas.microsoft.com/office/drawing/2014/main" id="{99458D89-1FD7-4448-8D22-53EF0CB09F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09821" y="3361456"/>
                <a:ext cx="396000" cy="625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3" name="직선 화살표 연결선 26">
                <a:extLst>
                  <a:ext uri="{FF2B5EF4-FFF2-40B4-BE49-F238E27FC236}">
                    <a16:creationId xmlns:a16="http://schemas.microsoft.com/office/drawing/2014/main" id="{F98BB108-CA4F-4CF5-A593-ABAD93DE7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36832" y="3364585"/>
                <a:ext cx="39600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029CE1-3278-42D5-9762-75CE66A3FE3B}"/>
                  </a:ext>
                </a:extLst>
              </p:cNvPr>
              <p:cNvSpPr txBox="1"/>
              <p:nvPr/>
            </p:nvSpPr>
            <p:spPr>
              <a:xfrm>
                <a:off x="6864155" y="5209882"/>
                <a:ext cx="3210478" cy="292388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3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8 were lost to follow-up</a:t>
                </a:r>
              </a:p>
            </p:txBody>
          </p:sp>
          <p:cxnSp>
            <p:nvCxnSpPr>
              <p:cNvPr id="25" name="직선 화살표 연결선 26">
                <a:extLst>
                  <a:ext uri="{FF2B5EF4-FFF2-40B4-BE49-F238E27FC236}">
                    <a16:creationId xmlns:a16="http://schemas.microsoft.com/office/drawing/2014/main" id="{F98BB108-CA4F-4CF5-A593-ABAD93DE7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3758" y="5348381"/>
                <a:ext cx="39600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6" name="직선 화살표 연결선 26">
                <a:extLst>
                  <a:ext uri="{FF2B5EF4-FFF2-40B4-BE49-F238E27FC236}">
                    <a16:creationId xmlns:a16="http://schemas.microsoft.com/office/drawing/2014/main" id="{99458D89-1FD7-4448-8D22-53EF0CB09F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07222" y="5341332"/>
                <a:ext cx="396000" cy="625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0029CE1-3278-42D5-9762-75CE66A3FE3B}"/>
                  </a:ext>
                </a:extLst>
              </p:cNvPr>
              <p:cNvSpPr txBox="1"/>
              <p:nvPr/>
            </p:nvSpPr>
            <p:spPr>
              <a:xfrm>
                <a:off x="85241" y="5205169"/>
                <a:ext cx="2820679" cy="292388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3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6 were lost to follow-up</a:t>
                </a:r>
              </a:p>
            </p:txBody>
          </p:sp>
          <p:sp>
            <p:nvSpPr>
              <p:cNvPr id="28" name="사각형: 둥근 모서리 11">
                <a:extLst>
                  <a:ext uri="{FF2B5EF4-FFF2-40B4-BE49-F238E27FC236}">
                    <a16:creationId xmlns:a16="http://schemas.microsoft.com/office/drawing/2014/main" id="{62485044-73BD-42B5-A83B-90AF9A6EE5DE}"/>
                  </a:ext>
                </a:extLst>
              </p:cNvPr>
              <p:cNvSpPr/>
              <p:nvPr/>
            </p:nvSpPr>
            <p:spPr>
              <a:xfrm>
                <a:off x="5370154" y="2577418"/>
                <a:ext cx="2988000" cy="540663"/>
              </a:xfrm>
              <a:prstGeom prst="roundRect">
                <a:avLst/>
              </a:prstGeom>
              <a:solidFill>
                <a:srgbClr val="4472C4">
                  <a:lumMod val="40000"/>
                  <a:lumOff val="60000"/>
                  <a:alpha val="20000"/>
                </a:srgbClr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844 patients enrolled in the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IVUS-guided PCI group</a:t>
                </a:r>
              </a:p>
            </p:txBody>
          </p:sp>
        </p:grpSp>
        <p:cxnSp>
          <p:nvCxnSpPr>
            <p:cNvPr id="39" name="Straight Connector 38"/>
            <p:cNvCxnSpPr>
              <a:stCxn id="17" idx="2"/>
            </p:cNvCxnSpPr>
            <p:nvPr/>
          </p:nvCxnSpPr>
          <p:spPr>
            <a:xfrm>
              <a:off x="5000626" y="2316761"/>
              <a:ext cx="0" cy="18831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322272" y="2505075"/>
              <a:ext cx="356093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endCxn id="28" idx="0"/>
            </p:cNvCxnSpPr>
            <p:nvPr/>
          </p:nvCxnSpPr>
          <p:spPr>
            <a:xfrm>
              <a:off x="6883204" y="2505075"/>
              <a:ext cx="0" cy="21521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endCxn id="5" idx="0"/>
            </p:cNvCxnSpPr>
            <p:nvPr/>
          </p:nvCxnSpPr>
          <p:spPr>
            <a:xfrm>
              <a:off x="3322272" y="2505075"/>
              <a:ext cx="14545" cy="225712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678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-14288" y="31348"/>
            <a:ext cx="10287000" cy="1149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FLAVOUR Trial: Baseline Procedural Characteristics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2706" y="6498515"/>
            <a:ext cx="208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 B, ACC 2022</a:t>
            </a:r>
          </a:p>
        </p:txBody>
      </p:sp>
      <p:graphicFrame>
        <p:nvGraphicFramePr>
          <p:cNvPr id="4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440770"/>
              </p:ext>
            </p:extLst>
          </p:nvPr>
        </p:nvGraphicFramePr>
        <p:xfrm>
          <a:off x="104776" y="1161097"/>
          <a:ext cx="10077450" cy="5211126"/>
        </p:xfrm>
        <a:graphic>
          <a:graphicData uri="http://schemas.openxmlformats.org/drawingml/2006/table">
            <a:tbl>
              <a:tblPr firstRow="1" firstCol="1" bandRow="1"/>
              <a:tblGrid>
                <a:gridCol w="3627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44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39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</a:t>
                      </a:r>
                      <a:endParaRPr lang="ko-KR" sz="14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ko-KR" sz="14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FFR-guided PCI</a:t>
                      </a:r>
                      <a:endParaRPr lang="ko-KR" sz="14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IVUS-guided PCI</a:t>
                      </a:r>
                      <a:endParaRPr lang="ko-KR" sz="14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ko-KR" sz="14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 u="none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Angiographic findings</a:t>
                      </a:r>
                      <a:endParaRPr lang="ko-KR" sz="1200" b="1" i="1" u="none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u="none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n=1682</a:t>
                      </a:r>
                      <a:endParaRPr lang="ko-KR" sz="1200" b="1" i="1" u="none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u="none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n=838</a:t>
                      </a:r>
                      <a:endParaRPr lang="ko-KR" sz="1200" b="1" i="1" u="none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u="none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n=844</a:t>
                      </a:r>
                      <a:endParaRPr lang="ko-KR" sz="1200" b="1" i="1" u="none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u="none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200" b="1" i="1" u="none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Multi-vessel disease, n (%)</a:t>
                      </a:r>
                      <a:endParaRPr lang="ko-KR" sz="12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875 (52.0)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445 (53.1)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 (50.9)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0.782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Patients who received PCI, n (%)</a:t>
                      </a:r>
                      <a:endParaRPr lang="ko-KR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923 (54.9)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372 (44.4)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551 (65.3)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4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Total stent number/ total no. of pts</a:t>
                      </a:r>
                      <a:endParaRPr lang="ko-KR" sz="12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0.8±0.9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0.6±0.9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0.9±1.0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Total stent length/ total</a:t>
                      </a:r>
                      <a:r>
                        <a:rPr lang="en-US" sz="1400" b="1" kern="1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pts, mm</a:t>
                      </a:r>
                      <a:endParaRPr lang="ko-KR" sz="12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20.9±26.6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16.5±24.1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25.2±28.1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Target vessel</a:t>
                      </a:r>
                      <a:endParaRPr lang="ko-KR" sz="1200" b="1" i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n=1820</a:t>
                      </a:r>
                      <a:endParaRPr lang="ko-KR" sz="1400" b="1" i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n=919</a:t>
                      </a:r>
                      <a:endParaRPr lang="ko-KR" sz="1400" b="1" i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n=901</a:t>
                      </a:r>
                      <a:endParaRPr lang="ko-KR" sz="1400" b="1" i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400" b="1" i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Lesion length, mm</a:t>
                      </a:r>
                      <a:endParaRPr lang="ko-KR" sz="12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20.3±10.6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20.1±10.3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20.5±11.0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0.487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Reference vessel diameter, mm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3.0±0.5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3.0±0.5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3.0±0.5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0.784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Diameter stenosis, %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56.8±10.1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56.7±10.1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56.9±10.1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0.633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Target vessel PCI, n (%)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831 (45.7)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 (33.2)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 (58.4)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38493" marR="38493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IVUS findings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2E2E2E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 Minimal luminal area, mm</a:t>
                      </a:r>
                      <a:r>
                        <a:rPr lang="en-US" sz="1400" b="1" kern="100" baseline="30000" dirty="0">
                          <a:solidFill>
                            <a:srgbClr val="2E2E2E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3.4±1.3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2E2E2E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 Plaque burden, %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70.1±10.2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 Post PCI m</a:t>
                      </a:r>
                      <a:r>
                        <a:rPr lang="en-US" sz="1400" b="1" kern="100" dirty="0">
                          <a:solidFill>
                            <a:srgbClr val="2E2E2E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inimal stent area, mm</a:t>
                      </a:r>
                      <a:r>
                        <a:rPr lang="en-US" sz="1400" b="1" kern="100" baseline="30000" dirty="0">
                          <a:solidFill>
                            <a:srgbClr val="2E2E2E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7.0±2.2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FFR findings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 FFR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0.83±0.09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9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 Post PCI FFR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0.88±0.06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 </a:t>
                      </a:r>
                      <a:endParaRPr lang="ko-KR" sz="1400" b="1" kern="100" dirty="0"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92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0" y="-42452"/>
            <a:ext cx="10287000" cy="83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652" tIns="61328" rIns="122652" bIns="61328">
            <a:spAutoFit/>
          </a:bodyPr>
          <a:lstStyle>
            <a:lvl1pPr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NYS-DOH Report of PCI 2016-18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68776"/>
              </p:ext>
            </p:extLst>
          </p:nvPr>
        </p:nvGraphicFramePr>
        <p:xfrm>
          <a:off x="113379" y="1148990"/>
          <a:ext cx="10083801" cy="4887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7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7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1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4911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PCI Statistics 2016-18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# cases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All cases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Non-Emergency cases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Emergency cases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292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1. Mount Sinai</a:t>
                      </a:r>
                      <a:r>
                        <a:rPr lang="en-US" sz="2400" b="1" baseline="0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Hospital</a:t>
                      </a:r>
                      <a:endParaRPr lang="en-US" sz="2400" b="1" dirty="0">
                        <a:solidFill>
                          <a:srgbClr val="F9BC2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10,160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1.02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0.68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2.87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968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 St. Francis Hospital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8,403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1.13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0.73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3.39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968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 North Shore University Hospital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7,197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1.13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0.79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2.75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968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4. Columbia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Presbyterian Hospital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6,460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1.21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0.82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3.04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968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5.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NYU Hospitals Center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6,032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1.25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0.86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2.75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968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6. St. Josephs Hospital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5,960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1.30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0.85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3.49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968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7. Lenox Hill Hospital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5,256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0.86**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0.60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1.9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968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8. Mount Sinai Beth Israel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4,632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0.88**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0.40**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3.75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968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9. Buffalo General Medical Center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4,397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1.24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0.68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3.66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968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10.Stony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Brook University Hospital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4,291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1.50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0.83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4.58*</a:t>
                      </a:r>
                    </a:p>
                  </a:txBody>
                  <a:tcPr marL="115730" marR="115730" marT="51438" marB="5143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212" name="TextBox 5"/>
          <p:cNvSpPr txBox="1">
            <a:spLocks noChangeArrowheads="1"/>
          </p:cNvSpPr>
          <p:nvPr/>
        </p:nvSpPr>
        <p:spPr bwMode="auto">
          <a:xfrm>
            <a:off x="142875" y="5996222"/>
            <a:ext cx="100838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652" tIns="61328" rIns="122652" bIns="61328">
            <a:spAutoFit/>
          </a:bodyPr>
          <a:lstStyle>
            <a:lvl1pPr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NYS Total	                          153,201          1.25              0.83                 3.21              </a:t>
            </a:r>
          </a:p>
        </p:txBody>
      </p:sp>
      <p:sp>
        <p:nvSpPr>
          <p:cNvPr id="8261" name="Text Box 2"/>
          <p:cNvSpPr txBox="1">
            <a:spLocks noChangeArrowheads="1"/>
          </p:cNvSpPr>
          <p:nvPr/>
        </p:nvSpPr>
        <p:spPr bwMode="auto">
          <a:xfrm>
            <a:off x="15875" y="714837"/>
            <a:ext cx="102695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652" tIns="61328" rIns="122652" bIns="61328">
            <a:spAutoFit/>
          </a:bodyPr>
          <a:lstStyle>
            <a:lvl1pPr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9537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 on Top 10 Volume Centers for PCIs in NY State 30-Day RAMR</a:t>
            </a:r>
          </a:p>
        </p:txBody>
      </p:sp>
      <p:pic>
        <p:nvPicPr>
          <p:cNvPr id="826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700" y="17463"/>
            <a:ext cx="3508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5875" y="6296449"/>
            <a:ext cx="10287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275" tIns="61646" rIns="123275" bIns="61646">
            <a:spAutoFit/>
          </a:bodyPr>
          <a:lstStyle>
            <a:lvl1pPr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 www.nyhealth.gov       *</a:t>
            </a:r>
            <a:r>
              <a:rPr kumimoji="0" lang="en-US" alt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*Risk Adjusted Mortality Rate (RAMR) significantly lower than NY statewide rate </a:t>
            </a:r>
          </a:p>
          <a:p>
            <a:pPr marL="0" marR="0" lvl="0" indent="0" algn="ctr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* Risk Adjusted Mortality Rate (RAMR) significantly higher  than NY statewide rate       </a:t>
            </a:r>
          </a:p>
        </p:txBody>
      </p:sp>
    </p:spTree>
    <p:extLst>
      <p:ext uri="{BB962C8B-B14F-4D97-AF65-F5344CB8AC3E}">
        <p14:creationId xmlns:p14="http://schemas.microsoft.com/office/powerpoint/2010/main" val="350140568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-14288" y="31348"/>
            <a:ext cx="10287000" cy="787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FLAVOUR Trial: Primary Outcome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2706" y="6498515"/>
            <a:ext cx="208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 B, ACC 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771525"/>
            <a:ext cx="10058400" cy="5569373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F97DB2-1000-484B-8A80-B2E784A53BC0}"/>
              </a:ext>
            </a:extLst>
          </p:cNvPr>
          <p:cNvSpPr txBox="1"/>
          <p:nvPr/>
        </p:nvSpPr>
        <p:spPr>
          <a:xfrm>
            <a:off x="174439" y="6436960"/>
            <a:ext cx="59691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* Primary Endpoint: death from any cause, myocardial infarction, and any revascularization</a:t>
            </a:r>
            <a:endParaRPr kumimoji="0" lang="ko-KR" altLang="en-US" sz="1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686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-70274" y="31347"/>
            <a:ext cx="10287000" cy="1102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FLAVOUR Trial: Clinical Outcomes at 24 Months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2706" y="6498515"/>
            <a:ext cx="208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 B, ACC 2022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504825" y="1381124"/>
          <a:ext cx="9220199" cy="5038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91756" y="3686175"/>
            <a:ext cx="1442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=0.70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1450" y="4062829"/>
            <a:ext cx="1453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=0.32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1175" y="2171700"/>
            <a:ext cx="1485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=0.71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4926" y="3705225"/>
            <a:ext cx="1491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163" y="3514725"/>
            <a:ext cx="45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11373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4762" y="78972"/>
            <a:ext cx="10287000" cy="1102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FLAVOUR Trial: Primary Outcome According to Treatment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2706" y="6498515"/>
            <a:ext cx="208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 B, ACC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025" y="1253598"/>
            <a:ext cx="478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Medical Treatment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2100" y="1253598"/>
            <a:ext cx="478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823474"/>
            <a:ext cx="5000625" cy="4548752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987" y="1823474"/>
            <a:ext cx="5000625" cy="4548752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77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4762" y="12297"/>
            <a:ext cx="10287000" cy="692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FLAVOUR Trial: Optimal PCI vs Suboptimal PCI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2706" y="6498515"/>
            <a:ext cx="208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 B, ACC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037" y="845372"/>
            <a:ext cx="97012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Optimal PCI: FFR-guided PCI 50.1%, IVUS-guided PCI 54.8%</a:t>
            </a:r>
            <a:endParaRPr kumimoji="0" lang="ko-KR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025" y="1533525"/>
            <a:ext cx="478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FFR-guided PCI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2100" y="1533525"/>
            <a:ext cx="478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IVUS-guided PCI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" y="1995189"/>
            <a:ext cx="5000625" cy="4281785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75" y="1995188"/>
            <a:ext cx="5000625" cy="428178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614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4762" y="31347"/>
            <a:ext cx="10287000" cy="692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FLAVOUR Trial: Subgroup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2706" y="6498515"/>
            <a:ext cx="208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 B, ACC 2022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57759"/>
            <a:ext cx="9686925" cy="5468395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505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4762" y="31347"/>
            <a:ext cx="10287000" cy="834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FLAVOUR Trial: Patient-Reported Outcomes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2706" y="6498515"/>
            <a:ext cx="208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 B, ACC 2022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00B3D3-DD7F-4311-A9BC-3B0EE1979C71}"/>
              </a:ext>
            </a:extLst>
          </p:cNvPr>
          <p:cNvSpPr txBox="1">
            <a:spLocks/>
          </p:cNvSpPr>
          <p:nvPr/>
        </p:nvSpPr>
        <p:spPr>
          <a:xfrm>
            <a:off x="0" y="789992"/>
            <a:ext cx="10287000" cy="360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Seattle Angina Questionnaire (SAQ) scores at follow-up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차트 5"/>
          <p:cNvGraphicFramePr/>
          <p:nvPr/>
        </p:nvGraphicFramePr>
        <p:xfrm>
          <a:off x="488926" y="2043805"/>
          <a:ext cx="9347248" cy="4470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그룹 10"/>
          <p:cNvGrpSpPr/>
          <p:nvPr/>
        </p:nvGrpSpPr>
        <p:grpSpPr>
          <a:xfrm>
            <a:off x="1089511" y="2094982"/>
            <a:ext cx="2206021" cy="643780"/>
            <a:chOff x="9280846" y="2562505"/>
            <a:chExt cx="2206021" cy="643780"/>
          </a:xfrm>
        </p:grpSpPr>
        <p:sp>
          <p:nvSpPr>
            <p:cNvPr id="7" name="직사각형 11"/>
            <p:cNvSpPr/>
            <p:nvPr/>
          </p:nvSpPr>
          <p:spPr>
            <a:xfrm>
              <a:off x="9379324" y="2709392"/>
              <a:ext cx="180000" cy="10800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" name="직사각형 16"/>
            <p:cNvSpPr/>
            <p:nvPr/>
          </p:nvSpPr>
          <p:spPr>
            <a:xfrm>
              <a:off x="9379324" y="2962930"/>
              <a:ext cx="180000" cy="108000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" name="직사각형 19"/>
            <p:cNvSpPr/>
            <p:nvPr/>
          </p:nvSpPr>
          <p:spPr>
            <a:xfrm>
              <a:off x="9570958" y="2562505"/>
              <a:ext cx="19159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FFR-guided PCI</a:t>
              </a: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0" name="직사각형 20"/>
            <p:cNvSpPr/>
            <p:nvPr/>
          </p:nvSpPr>
          <p:spPr>
            <a:xfrm>
              <a:off x="9559324" y="2836953"/>
              <a:ext cx="1678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IVUS-guided PCI</a:t>
              </a: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직사각형 21"/>
            <p:cNvSpPr/>
            <p:nvPr/>
          </p:nvSpPr>
          <p:spPr>
            <a:xfrm>
              <a:off x="9280846" y="2607320"/>
              <a:ext cx="1264645" cy="5864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744C2F5-7513-4CEF-9C0F-CA4259792E3C}"/>
              </a:ext>
            </a:extLst>
          </p:cNvPr>
          <p:cNvSpPr txBox="1">
            <a:spLocks/>
          </p:cNvSpPr>
          <p:nvPr/>
        </p:nvSpPr>
        <p:spPr>
          <a:xfrm>
            <a:off x="4070884" y="1622924"/>
            <a:ext cx="4706785" cy="44166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No difference in SAQ scores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025" y="387667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613025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4762" y="31348"/>
            <a:ext cx="10287000" cy="854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FLAVOUR Trial: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0B3D3-DD7F-4311-A9BC-3B0EE1979C71}"/>
              </a:ext>
            </a:extLst>
          </p:cNvPr>
          <p:cNvSpPr txBox="1">
            <a:spLocks/>
          </p:cNvSpPr>
          <p:nvPr/>
        </p:nvSpPr>
        <p:spPr>
          <a:xfrm>
            <a:off x="214311" y="1118488"/>
            <a:ext cx="10077451" cy="3745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Among patients with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intermediate coronary stenosis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63538" marR="0" lvl="1" indent="-1873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FFR-guided PCI was noninferior to IVUS-guided PCI with respect to a composite of death from any cause, MI, and any revascularization at 24 months after the index procedure. </a:t>
            </a:r>
          </a:p>
          <a:p>
            <a:pPr marL="363538" marR="0" lvl="1" indent="-1873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63538" marR="0" lvl="1" indent="-1873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FFR-guided PCI was associated with a lower rate of stent implantation.</a:t>
            </a:r>
          </a:p>
          <a:p>
            <a:pPr marL="363538" marR="0" lvl="1" indent="-1873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63538" marR="0" lvl="1" indent="-1873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difference was observed in patient-reported outcomes between the two strategies.</a:t>
            </a:r>
          </a:p>
        </p:txBody>
      </p:sp>
    </p:spTree>
    <p:extLst>
      <p:ext uri="{BB962C8B-B14F-4D97-AF65-F5344CB8AC3E}">
        <p14:creationId xmlns:p14="http://schemas.microsoft.com/office/powerpoint/2010/main" val="1568684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51F5-9713-5C42-A286-0CCB3254AA7F}"/>
              </a:ext>
            </a:extLst>
          </p:cNvPr>
          <p:cNvSpPr txBox="1">
            <a:spLocks/>
          </p:cNvSpPr>
          <p:nvPr/>
        </p:nvSpPr>
        <p:spPr>
          <a:xfrm>
            <a:off x="630936" y="2395454"/>
            <a:ext cx="9043416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Quality Of Life (QOL) After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Fractional Flow Reserve-guided Stenting Compared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With Coronary Bypass Surgery in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FAME-3 Trial</a:t>
            </a:r>
          </a:p>
        </p:txBody>
      </p:sp>
    </p:spTree>
    <p:extLst>
      <p:ext uri="{BB962C8B-B14F-4D97-AF65-F5344CB8AC3E}">
        <p14:creationId xmlns:p14="http://schemas.microsoft.com/office/powerpoint/2010/main" val="563678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6">
            <a:extLst>
              <a:ext uri="{FF2B5EF4-FFF2-40B4-BE49-F238E27FC236}">
                <a16:creationId xmlns:a16="http://schemas.microsoft.com/office/drawing/2014/main" id="{EDD80FBC-330B-4172-8AF6-C515CE68C0EF}"/>
              </a:ext>
            </a:extLst>
          </p:cNvPr>
          <p:cNvSpPr/>
          <p:nvPr/>
        </p:nvSpPr>
        <p:spPr>
          <a:xfrm>
            <a:off x="5324475" y="6250534"/>
            <a:ext cx="4962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Fearon et al., N Engl J Med 2022;386:128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Zimmermann et al, Am Heart J 2015;170:619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89191C9-65DD-4174-A829-D22B11253A5D}"/>
              </a:ext>
            </a:extLst>
          </p:cNvPr>
          <p:cNvSpPr txBox="1">
            <a:spLocks/>
          </p:cNvSpPr>
          <p:nvPr/>
        </p:nvSpPr>
        <p:spPr>
          <a:xfrm>
            <a:off x="0" y="30497"/>
            <a:ext cx="10287000" cy="73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FAME-3 Trial: Study Design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910902"/>
            <a:ext cx="950595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Investigator-initiated, multicenter, randomized, controlled study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5153" y="1698171"/>
            <a:ext cx="9481796" cy="3826329"/>
            <a:chOff x="395628" y="1554606"/>
            <a:chExt cx="9481796" cy="3588894"/>
          </a:xfrm>
        </p:grpSpPr>
        <p:sp>
          <p:nvSpPr>
            <p:cNvPr id="5" name="Text Box 27">
              <a:extLst>
                <a:ext uri="{FF2B5EF4-FFF2-40B4-BE49-F238E27FC236}">
                  <a16:creationId xmlns:a16="http://schemas.microsoft.com/office/drawing/2014/main" id="{E4D7F3CD-4D1B-403B-8F18-800FBD7F2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628" y="3889130"/>
              <a:ext cx="3566771" cy="1254370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rgbClr val="4169E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no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FFR-Guided PCI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stent all lesions with FFR ≤0.80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(N=757)</a:t>
              </a:r>
            </a:p>
          </p:txBody>
        </p:sp>
        <p:sp>
          <p:nvSpPr>
            <p:cNvPr id="6" name="Text Box 28">
              <a:extLst>
                <a:ext uri="{FF2B5EF4-FFF2-40B4-BE49-F238E27FC236}">
                  <a16:creationId xmlns:a16="http://schemas.microsoft.com/office/drawing/2014/main" id="{7D91C989-8361-4066-8E3C-56A96B474E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0653" y="3889130"/>
              <a:ext cx="3566771" cy="1254370"/>
            </a:xfrm>
            <a:prstGeom prst="rect">
              <a:avLst/>
            </a:prstGeom>
            <a:solidFill>
              <a:srgbClr val="FF3B3B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anchor="t">
              <a:no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CABG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based on coronary angiogram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(N=743)</a:t>
              </a:r>
            </a:p>
          </p:txBody>
        </p:sp>
        <p:sp>
          <p:nvSpPr>
            <p:cNvPr id="7" name="Line 35">
              <a:extLst>
                <a:ext uri="{FF2B5EF4-FFF2-40B4-BE49-F238E27FC236}">
                  <a16:creationId xmlns:a16="http://schemas.microsoft.com/office/drawing/2014/main" id="{4DC3A781-6C18-42BB-AAC8-B81F46EE1A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2782095"/>
              <a:ext cx="1129053" cy="11070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Line 36">
              <a:extLst>
                <a:ext uri="{FF2B5EF4-FFF2-40B4-BE49-F238E27FC236}">
                  <a16:creationId xmlns:a16="http://schemas.microsoft.com/office/drawing/2014/main" id="{0C425480-A272-491D-AC8D-EC9ABA2D7B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62396" y="2782095"/>
              <a:ext cx="1129055" cy="110703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 Box 24">
              <a:extLst>
                <a:ext uri="{FF2B5EF4-FFF2-40B4-BE49-F238E27FC236}">
                  <a16:creationId xmlns:a16="http://schemas.microsoft.com/office/drawing/2014/main" id="{16C78BA9-06E0-4508-9AF0-66A0B2912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9899" y="1554606"/>
              <a:ext cx="7335245" cy="12274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rgbClr val="FFFFFF">
                  <a:lumMod val="50000"/>
                </a:srgb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anchor="ctr">
              <a:noAutofit/>
            </a:bodyPr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SzPct val="65000"/>
                <a:buFont typeface="Wingdings" pitchFamily="2" charset="2"/>
                <a:buChar char="n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bg2"/>
                </a:buClr>
                <a:buSzPct val="60000"/>
                <a:buFont typeface="Wingdings" pitchFamily="2" charset="2"/>
                <a:buChar char="q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C0000"/>
                </a:buClr>
                <a:buSzPct val="70000"/>
                <a:buFont typeface="Wingdings" pitchFamily="2" charset="2"/>
                <a:buChar char="q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5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All Comers with 3V-CAD </a:t>
              </a: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(not involving Left Main)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amenable to PCI or CABG by Heart Team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Arial" panose="020B0604020202020204" pitchFamily="34" charset="0"/>
                </a:rPr>
                <a:t>at 48 centers in Europe, North America, Australia and Asia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8023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576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FAME-3 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rial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FFR-Guided PCI with Second-Generation DES vs CABG in Patients with 3VD</a:t>
            </a:r>
          </a:p>
        </p:txBody>
      </p:sp>
      <p:pic>
        <p:nvPicPr>
          <p:cNvPr id="4" name="Afbeelding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704" y="2037764"/>
            <a:ext cx="8266176" cy="4375253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1CD90385-330F-4D1A-B2E6-FCF763A86C0B}"/>
              </a:ext>
            </a:extLst>
          </p:cNvPr>
          <p:cNvSpPr txBox="1"/>
          <p:nvPr/>
        </p:nvSpPr>
        <p:spPr>
          <a:xfrm>
            <a:off x="1508761" y="1160070"/>
            <a:ext cx="73060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MACCE at 1 Year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(Death, MI, Stroke, or Repeat Revascularization)</a:t>
            </a:r>
          </a:p>
        </p:txBody>
      </p:sp>
      <p:sp>
        <p:nvSpPr>
          <p:cNvPr id="6" name="Rechthoek 6">
            <a:extLst>
              <a:ext uri="{FF2B5EF4-FFF2-40B4-BE49-F238E27FC236}">
                <a16:creationId xmlns:a16="http://schemas.microsoft.com/office/drawing/2014/main" id="{89B2B23C-D1B0-447C-AA28-1455BA9A2DEE}"/>
              </a:ext>
            </a:extLst>
          </p:cNvPr>
          <p:cNvSpPr/>
          <p:nvPr/>
        </p:nvSpPr>
        <p:spPr>
          <a:xfrm>
            <a:off x="5638800" y="6498184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Fearon et al., N Engl J Med 2022;386:128</a:t>
            </a:r>
          </a:p>
        </p:txBody>
      </p:sp>
    </p:spTree>
    <p:extLst>
      <p:ext uri="{BB962C8B-B14F-4D97-AF65-F5344CB8AC3E}">
        <p14:creationId xmlns:p14="http://schemas.microsoft.com/office/powerpoint/2010/main" val="340731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0" y="31750"/>
            <a:ext cx="10287000" cy="64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57" tIns="45826" rIns="91657" bIns="45826">
            <a:spAutoFit/>
          </a:bodyPr>
          <a:lstStyle>
            <a:lvl1pPr defTabSz="1054100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54100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54100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54100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54100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54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NYS-DOH 30-day RAMR for TAVR 2016-2018</a:t>
            </a:r>
          </a:p>
        </p:txBody>
      </p:sp>
      <p:pic>
        <p:nvPicPr>
          <p:cNvPr id="122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63" y="12700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2"/>
          <p:cNvSpPr txBox="1">
            <a:spLocks noChangeArrowheads="1"/>
          </p:cNvSpPr>
          <p:nvPr/>
        </p:nvSpPr>
        <p:spPr bwMode="auto">
          <a:xfrm>
            <a:off x="0" y="633413"/>
            <a:ext cx="10269538" cy="44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652" tIns="61328" rIns="122652" bIns="61328">
            <a:spAutoFit/>
          </a:bodyPr>
          <a:lstStyle>
            <a:lvl1pPr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9537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 on Top 10 Volume Centers in NY State 30-Day RAMR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745033"/>
              </p:ext>
            </p:extLst>
          </p:nvPr>
        </p:nvGraphicFramePr>
        <p:xfrm>
          <a:off x="142875" y="1114425"/>
          <a:ext cx="10083799" cy="4928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5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4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0497">
                  <a:extLst>
                    <a:ext uri="{9D8B030D-6E8A-4147-A177-3AD203B41FA5}">
                      <a16:colId xmlns:a16="http://schemas.microsoft.com/office/drawing/2014/main" val="1172965037"/>
                    </a:ext>
                  </a:extLst>
                </a:gridCol>
              </a:tblGrid>
              <a:tr h="63466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TAVR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Statistics 2016-18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# cases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Deaths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Emergency cases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RAMR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95% CI for RAMR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945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1.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St. Francis Hospital</a:t>
                      </a:r>
                      <a:endParaRPr 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1,260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2.47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2.88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(2.03,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3.97)</a:t>
                      </a:r>
                      <a:endParaRPr 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003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 Columbia Presbyterian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1,237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2.71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1.45**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(0.88, 2.24)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380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 NYU Hospital Center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1,031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1.73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1.77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(0.94, 3.02)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945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4. Mount Sinai Hospital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862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2.61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1.84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(1.07, 2.94)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945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5. NYU Winthrop Hospital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840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2.90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2.89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(1.93, 4.15)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945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6.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Buffalo General Medical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Ctr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808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2.25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2.54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(1.53, 3.96)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00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7. North Shore University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Hosp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800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2.54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2.03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(1.18, 3.24)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003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8. Albany Medical Center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735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3.07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3.76*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(2.62, 5.24)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945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9. NYP-Weill Cornell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569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1.89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2.47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(1.23, 4.43)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800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10. St. Josephs Hospital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497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2.71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1.80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(0.86, 3.31)</a:t>
                      </a:r>
                    </a:p>
                  </a:txBody>
                  <a:tcPr marL="115730" marR="115730" marT="51445" marB="5144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395" name="TextBox 5"/>
          <p:cNvSpPr txBox="1">
            <a:spLocks noChangeArrowheads="1"/>
          </p:cNvSpPr>
          <p:nvPr/>
        </p:nvSpPr>
        <p:spPr bwMode="auto">
          <a:xfrm>
            <a:off x="0" y="6005880"/>
            <a:ext cx="1048692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2652" tIns="61328" rIns="122652" bIns="61328">
            <a:spAutoFit/>
          </a:bodyPr>
          <a:lstStyle>
            <a:lvl1pPr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NYS Total	                 12,579           305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875" y="6305780"/>
            <a:ext cx="10287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275" tIns="61646" rIns="123275" bIns="61646">
            <a:spAutoFit/>
          </a:bodyPr>
          <a:lstStyle>
            <a:lvl1pPr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 www.nyhealth.gov       *</a:t>
            </a:r>
            <a:r>
              <a:rPr kumimoji="0" lang="en-US" alt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*Risk Adjusted Mortality Rate (RAMR) significantly lower than NY statewide rate </a:t>
            </a:r>
          </a:p>
          <a:p>
            <a:pPr marL="0" marR="0" lvl="0" indent="0" algn="ctr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* Risk Adjusted Mortality Rate (RAMR) significantly higher  than NY statewide rate       </a:t>
            </a:r>
          </a:p>
        </p:txBody>
      </p:sp>
    </p:spTree>
    <p:extLst>
      <p:ext uri="{BB962C8B-B14F-4D97-AF65-F5344CB8AC3E}">
        <p14:creationId xmlns:p14="http://schemas.microsoft.com/office/powerpoint/2010/main" val="264122019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883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FAME-3 Trial QOL Outcomes: Background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4C6087D-04E0-42AC-A48D-EFAEA6A1A762}"/>
              </a:ext>
            </a:extLst>
          </p:cNvPr>
          <p:cNvSpPr txBox="1">
            <a:spLocks/>
          </p:cNvSpPr>
          <p:nvPr/>
        </p:nvSpPr>
        <p:spPr>
          <a:xfrm>
            <a:off x="516673" y="1487297"/>
            <a:ext cx="9253654" cy="4185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Previous studies have shown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quality of life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improves after coronary revascularization, more so after CABG than PCI.</a:t>
            </a:r>
            <a:r>
              <a: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1,2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However, prior studies did not use: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1. Fractional flow reserve (FFR)-guided PCI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	2. Current generation </a:t>
            </a: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drug-eluting stents (DES)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hthoek 6"/>
          <p:cNvSpPr/>
          <p:nvPr/>
        </p:nvSpPr>
        <p:spPr>
          <a:xfrm>
            <a:off x="5600700" y="6279109"/>
            <a:ext cx="4686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Cohen et al., N Engl J Med 2011;364:1016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Abdallah et al. JAMA 2013;310:1581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45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576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FAME-3 Trial QOL: Objective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0336" y="6492240"/>
            <a:ext cx="302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Zimmermann F, ACC 2022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4C6087D-04E0-42AC-A48D-EFAEA6A1A762}"/>
              </a:ext>
            </a:extLst>
          </p:cNvPr>
          <p:cNvSpPr txBox="1">
            <a:spLocks/>
          </p:cNvSpPr>
          <p:nvPr/>
        </p:nvSpPr>
        <p:spPr>
          <a:xfrm>
            <a:off x="66040" y="812762"/>
            <a:ext cx="10220960" cy="2891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light of smaller differences in clinical events, the impact of FFR-guided PCI vs CABG on quality of life, chest pain, and work status becomes more important for clinical decision-making.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goal of this study was to compare the effects of FFR-guided PCI vs CABG on these health-related quality of life outcomes:   		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EQ-5D (developed by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EuroQOL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group)</a:t>
            </a:r>
          </a:p>
          <a:p>
            <a:pPr marL="228600" marR="0" lvl="0" indent="-228600" algn="l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EQ-5D uses self reported five dimensions of health status: mobility, self-care, usual activities, pain/discomfort, anxiety/depression on a 5 level scale</a:t>
            </a:r>
          </a:p>
        </p:txBody>
      </p:sp>
    </p:spTree>
    <p:extLst>
      <p:ext uri="{BB962C8B-B14F-4D97-AF65-F5344CB8AC3E}">
        <p14:creationId xmlns:p14="http://schemas.microsoft.com/office/powerpoint/2010/main" val="2358548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89191C9-65DD-4174-A829-D22B11253A5D}"/>
              </a:ext>
            </a:extLst>
          </p:cNvPr>
          <p:cNvSpPr txBox="1">
            <a:spLocks/>
          </p:cNvSpPr>
          <p:nvPr/>
        </p:nvSpPr>
        <p:spPr>
          <a:xfrm>
            <a:off x="0" y="105145"/>
            <a:ext cx="10287000" cy="73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FAME-3 Trial: Endpoints (QOL Substudy)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60336" y="6492240"/>
            <a:ext cx="302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Zimmermann F, ACC 2022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4C6087D-04E0-42AC-A48D-EFAEA6A1A762}"/>
              </a:ext>
            </a:extLst>
          </p:cNvPr>
          <p:cNvSpPr txBox="1">
            <a:spLocks/>
          </p:cNvSpPr>
          <p:nvPr/>
        </p:nvSpPr>
        <p:spPr>
          <a:xfrm>
            <a:off x="257174" y="1249680"/>
            <a:ext cx="9801225" cy="4343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Comparison of EQ-5D Summary Index between the CABG and PCI arm at 12 months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EQ-5D Visual analog scale (VAS)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Canadian Cardiovascular Society (CCS) Angina Grade (CCS grade 2 or higher)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 status (pre-specified subgroup analysis on patients &lt;65 years old)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Pre-specified subgroup analyses: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SYNTAX category, ACS vs non-ACS, age group (&lt;65 years or ≥65 years), sex, diabetes status, LVEF (&gt;50% or ≤50%), and previous PCI.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064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89191C9-65DD-4174-A829-D22B11253A5D}"/>
              </a:ext>
            </a:extLst>
          </p:cNvPr>
          <p:cNvSpPr txBox="1">
            <a:spLocks/>
          </p:cNvSpPr>
          <p:nvPr/>
        </p:nvSpPr>
        <p:spPr>
          <a:xfrm>
            <a:off x="0" y="17939"/>
            <a:ext cx="10287000" cy="627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FAME-3 Trial QOL: Primary Endpoint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0336" y="6492240"/>
            <a:ext cx="302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Zimmermann F, ACC 2022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57275" y="1533526"/>
            <a:ext cx="8879432" cy="4781550"/>
            <a:chOff x="1057275" y="806805"/>
            <a:chExt cx="8879432" cy="5343012"/>
          </a:xfrm>
        </p:grpSpPr>
        <p:sp>
          <p:nvSpPr>
            <p:cNvPr id="9" name="Rechthoek 11"/>
            <p:cNvSpPr/>
            <p:nvPr/>
          </p:nvSpPr>
          <p:spPr>
            <a:xfrm>
              <a:off x="9125266" y="5330967"/>
              <a:ext cx="6527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mean</a:t>
              </a:r>
              <a:endPara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57275" y="806805"/>
              <a:ext cx="8087645" cy="5343012"/>
              <a:chOff x="1057275" y="806805"/>
              <a:chExt cx="8087645" cy="5343012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3733BB5C-ABFA-40E2-8850-3FC906A2B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rcRect l="602" t="6944" r="2579" b="55364"/>
              <a:stretch/>
            </p:blipFill>
            <p:spPr bwMode="auto">
              <a:xfrm>
                <a:off x="1057275" y="1545630"/>
                <a:ext cx="7581900" cy="4604187"/>
              </a:xfrm>
              <a:prstGeom prst="rect">
                <a:avLst/>
              </a:prstGeom>
              <a:ln w="38100" cap="sq">
                <a:solidFill>
                  <a:schemeClr val="accent5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5" name="Rechthoek 8"/>
              <p:cNvSpPr/>
              <p:nvPr/>
            </p:nvSpPr>
            <p:spPr>
              <a:xfrm>
                <a:off x="6813127" y="1143071"/>
                <a:ext cx="848740" cy="38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0.874</a:t>
                </a:r>
                <a:endPara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hthoek 10"/>
              <p:cNvSpPr/>
              <p:nvPr/>
            </p:nvSpPr>
            <p:spPr>
              <a:xfrm>
                <a:off x="7527799" y="1133725"/>
                <a:ext cx="848740" cy="390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0.873</a:t>
                </a:r>
                <a:endPara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hthoek 5"/>
              <p:cNvSpPr/>
              <p:nvPr/>
            </p:nvSpPr>
            <p:spPr>
              <a:xfrm>
                <a:off x="7083535" y="806805"/>
                <a:ext cx="9092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=0.95</a:t>
                </a:r>
                <a:endParaRPr kumimoji="0" 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8" name="Rechte verbindingslijn 2"/>
              <p:cNvCxnSpPr/>
              <p:nvPr/>
            </p:nvCxnSpPr>
            <p:spPr>
              <a:xfrm flipV="1">
                <a:off x="8803142" y="5290664"/>
                <a:ext cx="341778" cy="1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" name="Ovaal 3"/>
              <p:cNvSpPr/>
              <p:nvPr/>
            </p:nvSpPr>
            <p:spPr>
              <a:xfrm>
                <a:off x="8908309" y="5425155"/>
                <a:ext cx="151342" cy="146447"/>
              </a:xfrm>
              <a:prstGeom prst="ellipse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Rechthoek 13"/>
            <p:cNvSpPr/>
            <p:nvPr/>
          </p:nvSpPr>
          <p:spPr>
            <a:xfrm>
              <a:off x="9125266" y="5124248"/>
              <a:ext cx="8114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median</a:t>
              </a:r>
              <a:endPara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688277"/>
            <a:ext cx="10287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EQ-5D Summery Index in Patients Randomized to FFR-Guided PCI Compared with CABG at Each Time Point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827176" y="3666931"/>
            <a:ext cx="1968759" cy="429208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4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89191C9-65DD-4174-A829-D22B11253A5D}"/>
              </a:ext>
            </a:extLst>
          </p:cNvPr>
          <p:cNvSpPr txBox="1">
            <a:spLocks/>
          </p:cNvSpPr>
          <p:nvPr/>
        </p:nvSpPr>
        <p:spPr>
          <a:xfrm>
            <a:off x="0" y="17939"/>
            <a:ext cx="10287000" cy="627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FAME-3 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rial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QOL: Primary Endpoint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0336" y="6492240"/>
            <a:ext cx="302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Zimmermann F, ACC 2022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68135" y="2238375"/>
            <a:ext cx="8333067" cy="4097469"/>
            <a:chOff x="2201585" y="1764580"/>
            <a:chExt cx="8354974" cy="3940052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733BB5C-ABFA-40E2-8850-3FC906A2B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603" t="6471" r="2296" b="55364"/>
            <a:stretch/>
          </p:blipFill>
          <p:spPr bwMode="auto">
            <a:xfrm>
              <a:off x="2201585" y="1764580"/>
              <a:ext cx="7155793" cy="3940052"/>
            </a:xfrm>
            <a:prstGeom prst="rect">
              <a:avLst/>
            </a:prstGeom>
            <a:ln w="38100" cap="sq">
              <a:solidFill>
                <a:schemeClr val="accent5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7" name="Rechte verbindingslijn 13">
              <a:extLst>
                <a:ext uri="{FF2B5EF4-FFF2-40B4-BE49-F238E27FC236}">
                  <a16:creationId xmlns:a16="http://schemas.microsoft.com/office/drawing/2014/main" id="{BC01B4B1-82DC-FB43-9621-D1E1E14FBF61}"/>
                </a:ext>
              </a:extLst>
            </p:cNvPr>
            <p:cNvCxnSpPr/>
            <p:nvPr/>
          </p:nvCxnSpPr>
          <p:spPr>
            <a:xfrm flipV="1">
              <a:off x="9422992" y="4881089"/>
              <a:ext cx="341778" cy="1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sp>
          <p:nvSpPr>
            <p:cNvPr id="8" name="Rechthoek 14">
              <a:extLst>
                <a:ext uri="{FF2B5EF4-FFF2-40B4-BE49-F238E27FC236}">
                  <a16:creationId xmlns:a16="http://schemas.microsoft.com/office/drawing/2014/main" id="{3785D160-4846-2E4B-9691-CA3BA26A1C7A}"/>
                </a:ext>
              </a:extLst>
            </p:cNvPr>
            <p:cNvSpPr/>
            <p:nvPr/>
          </p:nvSpPr>
          <p:spPr>
            <a:xfrm>
              <a:off x="9745116" y="4921392"/>
              <a:ext cx="6527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mean</a:t>
              </a:r>
              <a:endPara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Ovaal 15">
              <a:extLst>
                <a:ext uri="{FF2B5EF4-FFF2-40B4-BE49-F238E27FC236}">
                  <a16:creationId xmlns:a16="http://schemas.microsoft.com/office/drawing/2014/main" id="{F23EDFF8-92E0-7943-8511-B13D7F391AD7}"/>
                </a:ext>
              </a:extLst>
            </p:cNvPr>
            <p:cNvSpPr/>
            <p:nvPr/>
          </p:nvSpPr>
          <p:spPr>
            <a:xfrm>
              <a:off x="9528161" y="5015580"/>
              <a:ext cx="151342" cy="146447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echthoek 16">
              <a:extLst>
                <a:ext uri="{FF2B5EF4-FFF2-40B4-BE49-F238E27FC236}">
                  <a16:creationId xmlns:a16="http://schemas.microsoft.com/office/drawing/2014/main" id="{9E973826-1A15-6B44-9AEA-A70AA5F61247}"/>
                </a:ext>
              </a:extLst>
            </p:cNvPr>
            <p:cNvSpPr/>
            <p:nvPr/>
          </p:nvSpPr>
          <p:spPr>
            <a:xfrm>
              <a:off x="9745118" y="4714673"/>
              <a:ext cx="8114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median</a:t>
              </a:r>
              <a:endPara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" name="Rechthoek 11"/>
          <p:cNvSpPr/>
          <p:nvPr/>
        </p:nvSpPr>
        <p:spPr>
          <a:xfrm>
            <a:off x="1268134" y="1432360"/>
            <a:ext cx="710661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P&lt;0.001 for the trajectory of improvement in EQ-5D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Summary Index favoring FFR-Guided PCI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88277"/>
            <a:ext cx="10287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EQ-5D Summery Index in Patients Randomized to FFR-Guided PCI Compared with CABG at Each Time Point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888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89191C9-65DD-4174-A829-D22B11253A5D}"/>
              </a:ext>
            </a:extLst>
          </p:cNvPr>
          <p:cNvSpPr txBox="1">
            <a:spLocks/>
          </p:cNvSpPr>
          <p:nvPr/>
        </p:nvSpPr>
        <p:spPr>
          <a:xfrm>
            <a:off x="0" y="46514"/>
            <a:ext cx="10287000" cy="627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FAME-3 Trial QOL: Angina Status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0336" y="6492240"/>
            <a:ext cx="302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Zimmermann F, ACC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DC6AE3-6B5E-4E1D-BE2A-9EEFCD6DF73E}"/>
              </a:ext>
            </a:extLst>
          </p:cNvPr>
          <p:cNvSpPr txBox="1">
            <a:spLocks/>
          </p:cNvSpPr>
          <p:nvPr/>
        </p:nvSpPr>
        <p:spPr>
          <a:xfrm>
            <a:off x="1523999" y="1061032"/>
            <a:ext cx="7315200" cy="492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CCS Class ≥2 Angina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581149"/>
            <a:ext cx="9048749" cy="4752975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22B66E55-0CEB-4C7F-9377-B0B7292DD7E2}"/>
              </a:ext>
            </a:extLst>
          </p:cNvPr>
          <p:cNvSpPr txBox="1">
            <a:spLocks noChangeAspect="1"/>
          </p:cNvSpPr>
          <p:nvPr/>
        </p:nvSpPr>
        <p:spPr>
          <a:xfrm>
            <a:off x="2004830" y="6431280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*OR and 95% CI for comparisons at each time point.</a:t>
            </a:r>
          </a:p>
        </p:txBody>
      </p:sp>
      <p:sp>
        <p:nvSpPr>
          <p:cNvPr id="10" name="Rechthoek 7">
            <a:extLst>
              <a:ext uri="{FF2B5EF4-FFF2-40B4-BE49-F238E27FC236}">
                <a16:creationId xmlns:a16="http://schemas.microsoft.com/office/drawing/2014/main" id="{31545A0A-567E-4D32-B4F1-60EBB3865738}"/>
              </a:ext>
            </a:extLst>
          </p:cNvPr>
          <p:cNvSpPr/>
          <p:nvPr/>
        </p:nvSpPr>
        <p:spPr>
          <a:xfrm>
            <a:off x="333375" y="576000"/>
            <a:ext cx="9696449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Percentage of Patients Randomized to FFR-Guided PCI vs CABG</a:t>
            </a:r>
            <a:endParaRPr kumimoji="0" lang="nl-NL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303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89191C9-65DD-4174-A829-D22B11253A5D}"/>
              </a:ext>
            </a:extLst>
          </p:cNvPr>
          <p:cNvSpPr txBox="1">
            <a:spLocks/>
          </p:cNvSpPr>
          <p:nvPr/>
        </p:nvSpPr>
        <p:spPr>
          <a:xfrm>
            <a:off x="0" y="46514"/>
            <a:ext cx="10287000" cy="627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FAME-3 Trial QOL: Working Full/Part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0336" y="6492240"/>
            <a:ext cx="302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Zimmermann F, ACC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49" y="1282089"/>
            <a:ext cx="8982075" cy="4601645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340AD8BA-1A7C-4072-82C1-CE5CC2E9A054}"/>
              </a:ext>
            </a:extLst>
          </p:cNvPr>
          <p:cNvSpPr txBox="1">
            <a:spLocks noChangeAspect="1"/>
          </p:cNvSpPr>
          <p:nvPr/>
        </p:nvSpPr>
        <p:spPr>
          <a:xfrm>
            <a:off x="2918647" y="2201980"/>
            <a:ext cx="5253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*OR and 95% CI for comparisons at each time point.</a:t>
            </a:r>
          </a:p>
        </p:txBody>
      </p:sp>
      <p:sp>
        <p:nvSpPr>
          <p:cNvPr id="7" name="Rechthoek 7">
            <a:extLst>
              <a:ext uri="{FF2B5EF4-FFF2-40B4-BE49-F238E27FC236}">
                <a16:creationId xmlns:a16="http://schemas.microsoft.com/office/drawing/2014/main" id="{31545A0A-567E-4D32-B4F1-60EBB3865738}"/>
              </a:ext>
            </a:extLst>
          </p:cNvPr>
          <p:cNvSpPr/>
          <p:nvPr/>
        </p:nvSpPr>
        <p:spPr>
          <a:xfrm>
            <a:off x="333375" y="715961"/>
            <a:ext cx="9696449" cy="44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Percentage of Patients Randomized to FFR-Guided PCI vs CABG</a:t>
            </a:r>
            <a:endParaRPr kumimoji="0" lang="nl-NL" sz="2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323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89191C9-65DD-4174-A829-D22B11253A5D}"/>
              </a:ext>
            </a:extLst>
          </p:cNvPr>
          <p:cNvSpPr txBox="1">
            <a:spLocks/>
          </p:cNvSpPr>
          <p:nvPr/>
        </p:nvSpPr>
        <p:spPr>
          <a:xfrm>
            <a:off x="0" y="17939"/>
            <a:ext cx="10287000" cy="1251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FAME-3 Trial QOL: Working Full/Part Time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Patients &lt;65 Years Old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0336" y="6492240"/>
            <a:ext cx="302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Zimmermann F, ACC 2022</a:t>
            </a:r>
          </a:p>
        </p:txBody>
      </p:sp>
      <p:sp>
        <p:nvSpPr>
          <p:cNvPr id="5" name="Rechthoek 7">
            <a:extLst>
              <a:ext uri="{FF2B5EF4-FFF2-40B4-BE49-F238E27FC236}">
                <a16:creationId xmlns:a16="http://schemas.microsoft.com/office/drawing/2014/main" id="{31545A0A-567E-4D32-B4F1-60EBB3865738}"/>
              </a:ext>
            </a:extLst>
          </p:cNvPr>
          <p:cNvSpPr/>
          <p:nvPr/>
        </p:nvSpPr>
        <p:spPr>
          <a:xfrm>
            <a:off x="333375" y="1121646"/>
            <a:ext cx="9696449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Percentage of Patients Randomized to FFR-Guided PCI vs CABG</a:t>
            </a:r>
            <a:endParaRPr kumimoji="0" lang="nl-NL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33176"/>
            <a:ext cx="9201150" cy="47590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32C712-7DA0-4695-9BAF-FE5287129668}"/>
              </a:ext>
            </a:extLst>
          </p:cNvPr>
          <p:cNvSpPr txBox="1">
            <a:spLocks noChangeAspect="1"/>
          </p:cNvSpPr>
          <p:nvPr/>
        </p:nvSpPr>
        <p:spPr>
          <a:xfrm>
            <a:off x="2617345" y="1768525"/>
            <a:ext cx="5253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*OR and 95% CI for comparisons at each time point.</a:t>
            </a:r>
          </a:p>
        </p:txBody>
      </p:sp>
    </p:spTree>
    <p:extLst>
      <p:ext uri="{BB962C8B-B14F-4D97-AF65-F5344CB8AC3E}">
        <p14:creationId xmlns:p14="http://schemas.microsoft.com/office/powerpoint/2010/main" val="2285538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89191C9-65DD-4174-A829-D22B11253A5D}"/>
              </a:ext>
            </a:extLst>
          </p:cNvPr>
          <p:cNvSpPr txBox="1">
            <a:spLocks/>
          </p:cNvSpPr>
          <p:nvPr/>
        </p:nvSpPr>
        <p:spPr>
          <a:xfrm>
            <a:off x="0" y="17939"/>
            <a:ext cx="10287000" cy="933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FAME-3 Trial: EQ-5D Summary Index at 12 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0336" y="6492240"/>
            <a:ext cx="302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Zimmermann F, ACC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FA929-26B4-4C81-8E09-51BC5DDA5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765111"/>
            <a:ext cx="9286874" cy="57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526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89191C9-65DD-4174-A829-D22B11253A5D}"/>
              </a:ext>
            </a:extLst>
          </p:cNvPr>
          <p:cNvSpPr txBox="1">
            <a:spLocks/>
          </p:cNvSpPr>
          <p:nvPr/>
        </p:nvSpPr>
        <p:spPr>
          <a:xfrm>
            <a:off x="0" y="17940"/>
            <a:ext cx="10287000" cy="810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FAME-3 Trial QOL Sub-study: Conclusions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4C6087D-04E0-42AC-A48D-EFAEA6A1A762}"/>
              </a:ext>
            </a:extLst>
          </p:cNvPr>
          <p:cNvSpPr txBox="1">
            <a:spLocks/>
          </p:cNvSpPr>
          <p:nvPr/>
        </p:nvSpPr>
        <p:spPr>
          <a:xfrm>
            <a:off x="152400" y="1217465"/>
            <a:ext cx="9963150" cy="3989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patients with 3V-CAD,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quality of life at 12 months is similar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after FFR-guided PCI with current generation DES compared with CABG.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FFR-guided PCI results in a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faster improvement in quality of life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 CABG during the first year after revascularization, and improved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working status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patients &lt;65 years old. </a:t>
            </a:r>
            <a:endParaRPr kumimoji="0" lang="nl-NL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rate of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significant angina was greatly reduced in both groups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not significantly different at 12 months. </a:t>
            </a:r>
          </a:p>
        </p:txBody>
      </p:sp>
    </p:spTree>
    <p:extLst>
      <p:ext uri="{BB962C8B-B14F-4D97-AF65-F5344CB8AC3E}">
        <p14:creationId xmlns:p14="http://schemas.microsoft.com/office/powerpoint/2010/main" val="2529782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4763" y="69850"/>
            <a:ext cx="10287000" cy="155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35" tIns="38568" rIns="77135" bIns="38568">
            <a:spAutoFit/>
          </a:bodyPr>
          <a:lstStyle>
            <a:lvl1pPr defTabSz="684213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4213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4213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4213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4213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7697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 Observed, Expected and Risk-Adjusted Readmission Rates for All PCIs in New York State 2018 </a:t>
            </a: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25" y="0"/>
            <a:ext cx="357188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731108"/>
              </p:ext>
            </p:extLst>
          </p:nvPr>
        </p:nvGraphicFramePr>
        <p:xfrm>
          <a:off x="161925" y="1898648"/>
          <a:ext cx="9971088" cy="29431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4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2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94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42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9505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Hospital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#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Cases</a:t>
                      </a: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Readmissions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All cases RARR %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95% CI for RARR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80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Mount Sinai</a:t>
                      </a:r>
                      <a:r>
                        <a:rPr lang="en-US" sz="2400" b="1" baseline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Hospital</a:t>
                      </a:r>
                      <a:endParaRPr lang="en-US" sz="24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2,661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178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6.83**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(5.86, 7.91)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360" name="TextBox 8"/>
          <p:cNvSpPr txBox="1">
            <a:spLocks noChangeArrowheads="1"/>
          </p:cNvSpPr>
          <p:nvPr/>
        </p:nvSpPr>
        <p:spPr bwMode="auto">
          <a:xfrm>
            <a:off x="161925" y="5134692"/>
            <a:ext cx="89963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46" tIns="38369" rIns="76746" bIns="38369">
            <a:spAutoFit/>
          </a:bodyPr>
          <a:lstStyle>
            <a:lvl1pPr defTabSz="77152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7152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7152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7152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7152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NYS Total        45,956             4,150                9.03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2680" y="5986463"/>
            <a:ext cx="104656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 www.nyhealth.gov   **Risk-adjusted readmission rate significantly lower than NY Statewide rate </a:t>
            </a:r>
          </a:p>
        </p:txBody>
      </p:sp>
    </p:spTree>
    <p:extLst>
      <p:ext uri="{BB962C8B-B14F-4D97-AF65-F5344CB8AC3E}">
        <p14:creationId xmlns:p14="http://schemas.microsoft.com/office/powerpoint/2010/main" val="3628037403"/>
      </p:ext>
    </p:ext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CD2040D-60CA-2F4D-8D49-2BF7A8293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02" y="310185"/>
            <a:ext cx="3756844" cy="610085"/>
          </a:xfrm>
          <a:prstGeom prst="rect">
            <a:avLst/>
          </a:prstGeom>
          <a:noFill/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9060FD5-1D9F-694C-9A1E-31B54AEA3794}"/>
              </a:ext>
            </a:extLst>
          </p:cNvPr>
          <p:cNvSpPr/>
          <p:nvPr/>
        </p:nvSpPr>
        <p:spPr>
          <a:xfrm>
            <a:off x="1110343" y="1289726"/>
            <a:ext cx="8472196" cy="48445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Quality of Life After Fractional Flow Reserve-Guided PCI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Compared with Coronary Bypass Surgery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William F. Fearon, MD*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1,2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Frederik M. Zimmermann, MD*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Victoria Y. Ding, MS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Jo M.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Zelis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MD, PhD,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Zsolt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Piroth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MD, PhD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Giedrius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Davidavicius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MD, PhD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Samer Mansour, MD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Rajesh Kharbanda, PhD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Nikolaos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Östlund-Papadogeorgos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MD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Keith G.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Oldroyd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MD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Olaf Wendler, MD, PhD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Michael J. Reardon, MD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Y. Joseph Woo, MD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Alan C. Yeung, MD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Nico H.J.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Pijls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MD, PhD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Bernard De Bruyne, MD, PhD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14,15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Manisha Desai, PhD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and Mark A.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Hlatky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MD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1,16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on behalf of the FAME 3 Investigators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Division of Cardiovascular Medicine and Stanford Cardiovascular Institute, Stanford University, Stanford, CA,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VA Palo Alto Health Care System, Palo Alto CA;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Catharina Hospital, Eindhoven, the Netherlands;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Quantitative Sciences Unit, Stanford University, Stanford, CA;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Gottsegen National Cardiovascular Center, Hungary;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Clinic of Cardiac and Vascular Diseases, Institute of Clinical Medicine, Vilnius University, Lithuania and Vilnius University Hospital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Santaros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Klinikos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Vilnius, Lithuania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7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Centre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Hospitalier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l'Université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 de Montréal, Canada;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Oxford University Hospital NHS Trust, Oxford, UK;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9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Danderyd University Hospital and Karolinska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Institutet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, Solna, Sweden;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10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Golden Jubilee National Hospital, Glasgow, UK; </a:t>
            </a:r>
            <a:r>
              <a:rPr kumimoji="0" lang="en-GB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11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Kings College Hospital, London, UK;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Houston Methodist Hospital, Houston, TX;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 13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Department of Cardiothoracic Surgery, Stanford University, Stanford, CA;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Cardiovascular Center Aalst, Aalst, Belgium;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15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usanne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 University Centre Hospital, Lausanne, Switzerland; and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16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Department of Health Policy, Stanford University, Stanford, CA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*These two authors contributed equally	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86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8885" y="480437"/>
            <a:ext cx="5840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COMPLETE Trial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r="73810" b="71587"/>
          <a:stretch/>
        </p:blipFill>
        <p:spPr>
          <a:xfrm>
            <a:off x="744071" y="238422"/>
            <a:ext cx="1410533" cy="1315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4166C0-9B5D-A24B-8D77-412B42ABE4C4}"/>
              </a:ext>
            </a:extLst>
          </p:cNvPr>
          <p:cNvSpPr txBox="1"/>
          <p:nvPr/>
        </p:nvSpPr>
        <p:spPr>
          <a:xfrm>
            <a:off x="566928" y="1929476"/>
            <a:ext cx="9171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Effects of Complete Revascularization on Angina-Related Quality of Life in Patients with ST-Segment Elevation Myocardial Infarction 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2F7E63-C5F1-4104-BD7C-F3DE02D6D9BD}"/>
              </a:ext>
            </a:extLst>
          </p:cNvPr>
          <p:cNvSpPr txBox="1">
            <a:spLocks/>
          </p:cNvSpPr>
          <p:nvPr/>
        </p:nvSpPr>
        <p:spPr>
          <a:xfrm>
            <a:off x="173736" y="3589777"/>
            <a:ext cx="9939528" cy="28742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To determine whether complete revascularization improves angina-related quality of life compared with culprit-lesion only PCI in patients with STEMI and multivessel CAD.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4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88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Trial: Study Design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3568" y="6483096"/>
            <a:ext cx="224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Mehta S, ACC 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685800"/>
            <a:ext cx="9935955" cy="579729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8325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88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Trial: Baseline Clinical Characteristics and SAQ Score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3568" y="6483096"/>
            <a:ext cx="224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Mehta S, ACC 2022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672" y="1166882"/>
          <a:ext cx="5059679" cy="5105899"/>
        </p:xfrm>
        <a:graphic>
          <a:graphicData uri="http://schemas.openxmlformats.org/drawingml/2006/table">
            <a:tbl>
              <a:tblPr/>
              <a:tblGrid>
                <a:gridCol w="2114561">
                  <a:extLst>
                    <a:ext uri="{9D8B030D-6E8A-4147-A177-3AD203B41FA5}">
                      <a16:colId xmlns:a16="http://schemas.microsoft.com/office/drawing/2014/main" val="3226334022"/>
                    </a:ext>
                  </a:extLst>
                </a:gridCol>
                <a:gridCol w="1409143">
                  <a:extLst>
                    <a:ext uri="{9D8B030D-6E8A-4147-A177-3AD203B41FA5}">
                      <a16:colId xmlns:a16="http://schemas.microsoft.com/office/drawing/2014/main" val="3922696412"/>
                    </a:ext>
                  </a:extLst>
                </a:gridCol>
                <a:gridCol w="1535975">
                  <a:extLst>
                    <a:ext uri="{9D8B030D-6E8A-4147-A177-3AD203B41FA5}">
                      <a16:colId xmlns:a16="http://schemas.microsoft.com/office/drawing/2014/main" val="2950186889"/>
                    </a:ext>
                  </a:extLst>
                </a:gridCol>
              </a:tblGrid>
              <a:tr h="6757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5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5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b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N=2016</a:t>
                      </a:r>
                    </a:p>
                  </a:txBody>
                  <a:tcPr marL="30259" marR="302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Culprit-only</a:t>
                      </a:r>
                      <a:b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N=2025</a:t>
                      </a:r>
                      <a:endParaRPr lang="en-US" sz="1400" b="0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69911"/>
                  </a:ext>
                </a:extLst>
              </a:tr>
              <a:tr h="43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 (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30259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61.6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62.4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868214"/>
                  </a:ext>
                </a:extLst>
              </a:tr>
              <a:tr h="43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(% male)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30259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79.1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025265"/>
                  </a:ext>
                </a:extLst>
              </a:tr>
              <a:tr h="43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921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 (%)                                                            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30259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19.1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19.9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974675"/>
                  </a:ext>
                </a:extLst>
              </a:tr>
              <a:tr h="4912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921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Chronic renal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insuff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(%)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30259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101477"/>
                  </a:ext>
                </a:extLst>
              </a:tr>
              <a:tr h="43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921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MI (%)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30259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841643"/>
                  </a:ext>
                </a:extLst>
              </a:tr>
              <a:tr h="43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921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smoker (%)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30259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40.6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38.9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885966"/>
                  </a:ext>
                </a:extLst>
              </a:tr>
              <a:tr h="43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921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Hypertension (%)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30259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48.7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50.7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37549"/>
                  </a:ext>
                </a:extLst>
              </a:tr>
              <a:tr h="43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921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Dyslipidemia (%)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30259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37.9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39.4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58536"/>
                  </a:ext>
                </a:extLst>
              </a:tr>
              <a:tr h="43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921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PCI (%)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30259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187950"/>
                  </a:ext>
                </a:extLst>
              </a:tr>
              <a:tr h="43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921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stroke (%)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30259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7645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199889" y="1166882"/>
          <a:ext cx="5059679" cy="5105907"/>
        </p:xfrm>
        <a:graphic>
          <a:graphicData uri="http://schemas.openxmlformats.org/drawingml/2006/table">
            <a:tbl>
              <a:tblPr/>
              <a:tblGrid>
                <a:gridCol w="1852841">
                  <a:extLst>
                    <a:ext uri="{9D8B030D-6E8A-4147-A177-3AD203B41FA5}">
                      <a16:colId xmlns:a16="http://schemas.microsoft.com/office/drawing/2014/main" val="3226334022"/>
                    </a:ext>
                  </a:extLst>
                </a:gridCol>
                <a:gridCol w="1639050">
                  <a:extLst>
                    <a:ext uri="{9D8B030D-6E8A-4147-A177-3AD203B41FA5}">
                      <a16:colId xmlns:a16="http://schemas.microsoft.com/office/drawing/2014/main" val="3922696412"/>
                    </a:ext>
                  </a:extLst>
                </a:gridCol>
                <a:gridCol w="1567788">
                  <a:extLst>
                    <a:ext uri="{9D8B030D-6E8A-4147-A177-3AD203B41FA5}">
                      <a16:colId xmlns:a16="http://schemas.microsoft.com/office/drawing/2014/main" val="2950186889"/>
                    </a:ext>
                  </a:extLst>
                </a:gridCol>
              </a:tblGrid>
              <a:tr h="6849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b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N=2016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Culprit-only</a:t>
                      </a:r>
                      <a:br>
                        <a:rPr lang="en-US" sz="1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N=2025</a:t>
                      </a:r>
                      <a:endParaRPr lang="en-US" sz="1400" b="0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59" marR="30259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69911"/>
                  </a:ext>
                </a:extLst>
              </a:tr>
              <a:tr h="44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SAQ score                                        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100" marR="381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100" marR="38100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868214"/>
                  </a:ext>
                </a:extLst>
              </a:tr>
              <a:tr h="44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Angina frequency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87.1±17.8</a:t>
                      </a:r>
                    </a:p>
                  </a:txBody>
                  <a:tcPr marL="38100" marR="381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87.2±18.4</a:t>
                      </a:r>
                    </a:p>
                  </a:txBody>
                  <a:tcPr marL="38100" marR="38100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025265"/>
                  </a:ext>
                </a:extLst>
              </a:tr>
              <a:tr h="44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indent="73152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Daily                                                                     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34/1905 (1.8)</a:t>
                      </a:r>
                      <a:endParaRPr lang="en-CA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39/1925 (2.0)</a:t>
                      </a:r>
                      <a:endParaRPr lang="en-CA" sz="1400" b="1">
                        <a:solidFill>
                          <a:srgbClr val="7030A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892469"/>
                  </a:ext>
                </a:extLst>
              </a:tr>
              <a:tr h="44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indent="73152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Weekly                                                                    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211/1905 (11.1)</a:t>
                      </a:r>
                      <a:endParaRPr lang="en-CA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211/1925 (11.0)</a:t>
                      </a:r>
                      <a:endParaRPr lang="en-CA" sz="1400" b="1" dirty="0">
                        <a:solidFill>
                          <a:srgbClr val="7030A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974675"/>
                  </a:ext>
                </a:extLst>
              </a:tr>
              <a:tr h="44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indent="73152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Monthly                                                                   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719/1905 (37.7)</a:t>
                      </a:r>
                      <a:endParaRPr lang="en-CA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675/1925 (35.1)</a:t>
                      </a:r>
                      <a:endParaRPr lang="en-CA" sz="1400" b="1" dirty="0">
                        <a:solidFill>
                          <a:srgbClr val="7030A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101477"/>
                  </a:ext>
                </a:extLst>
              </a:tr>
              <a:tr h="44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indent="73152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None                                                                      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941/1905 (49.4)</a:t>
                      </a:r>
                      <a:endParaRPr lang="en-CA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1000/1925 (51.9)</a:t>
                      </a:r>
                      <a:endParaRPr lang="en-CA" sz="1400" b="1" dirty="0">
                        <a:solidFill>
                          <a:srgbClr val="7030A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813195"/>
                  </a:ext>
                </a:extLst>
              </a:tr>
              <a:tr h="44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limitation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84.9±20.4</a:t>
                      </a:r>
                    </a:p>
                  </a:txBody>
                  <a:tcPr marL="38100" marR="381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84.4±20.8</a:t>
                      </a:r>
                    </a:p>
                  </a:txBody>
                  <a:tcPr marL="38100" marR="38100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841643"/>
                  </a:ext>
                </a:extLst>
              </a:tr>
              <a:tr h="44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 satisfaction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93.0±12.4</a:t>
                      </a:r>
                    </a:p>
                  </a:txBody>
                  <a:tcPr marL="38100" marR="381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92.5±12.5</a:t>
                      </a:r>
                    </a:p>
                  </a:txBody>
                  <a:tcPr marL="38100" marR="38100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885966"/>
                  </a:ext>
                </a:extLst>
              </a:tr>
              <a:tr h="44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Quality of life                        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66.9±23.0</a:t>
                      </a:r>
                    </a:p>
                  </a:txBody>
                  <a:tcPr marL="38100" marR="381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66.3±23.5</a:t>
                      </a:r>
                    </a:p>
                  </a:txBody>
                  <a:tcPr marL="38100" marR="38100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37549"/>
                  </a:ext>
                </a:extLst>
              </a:tr>
              <a:tr h="44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Summary score*                                          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79.6±15.7</a:t>
                      </a:r>
                      <a:endParaRPr lang="en-CA" sz="14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4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" pitchFamily="2" charset="0"/>
                        </a:rPr>
                        <a:t>79.3±16.7</a:t>
                      </a:r>
                      <a:endParaRPr lang="en-CA" sz="1400" b="1" dirty="0">
                        <a:solidFill>
                          <a:srgbClr val="7030A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74635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EC4BBC5-A1A3-AE43-AD9E-EBE144BFF894}"/>
              </a:ext>
            </a:extLst>
          </p:cNvPr>
          <p:cNvSpPr/>
          <p:nvPr/>
        </p:nvSpPr>
        <p:spPr>
          <a:xfrm>
            <a:off x="5199889" y="4072128"/>
            <a:ext cx="5059679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461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C45FC5D-D35D-704F-B1BA-59CC35D7DC49}"/>
              </a:ext>
            </a:extLst>
          </p:cNvPr>
          <p:cNvSpPr txBox="1">
            <a:spLocks/>
          </p:cNvSpPr>
          <p:nvPr/>
        </p:nvSpPr>
        <p:spPr>
          <a:xfrm>
            <a:off x="0" y="58268"/>
            <a:ext cx="10287000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>
              <a:defRPr sz="3600" b="1" i="0">
                <a:solidFill>
                  <a:srgbClr val="002060"/>
                </a:solidFill>
                <a:effectLst/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COMPLETE Trial: Crossover PCI of Non-culprit Lesion After Angina-Related Clinical Event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73568" y="6483096"/>
            <a:ext cx="224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Mehta S, ACC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01192"/>
            <a:ext cx="10113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Composite of NCL PCI for New MI or                 NCL PCI for New MI               NCL PCI for Hosp for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Hosp for Unstable Angina                                                                                 Unstable Angina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2017388"/>
            <a:ext cx="10058400" cy="356045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6406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C45FC5D-D35D-704F-B1BA-59CC35D7DC49}"/>
              </a:ext>
            </a:extLst>
          </p:cNvPr>
          <p:cNvSpPr txBox="1">
            <a:spLocks/>
          </p:cNvSpPr>
          <p:nvPr/>
        </p:nvSpPr>
        <p:spPr>
          <a:xfrm>
            <a:off x="0" y="22408"/>
            <a:ext cx="10287000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>
              <a:defRPr sz="3600" b="1" i="0">
                <a:solidFill>
                  <a:srgbClr val="002060"/>
                </a:solidFill>
                <a:effectLst/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COMPLETE Trial: SAQ Subscale Scores at Follow-Up (Median 3 Years)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3568" y="6483096"/>
            <a:ext cx="224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Mehta S, ACC 2022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966936"/>
              </p:ext>
            </p:extLst>
          </p:nvPr>
        </p:nvGraphicFramePr>
        <p:xfrm>
          <a:off x="286870" y="1447800"/>
          <a:ext cx="9753600" cy="4953001"/>
        </p:xfrm>
        <a:graphic>
          <a:graphicData uri="http://schemas.openxmlformats.org/drawingml/2006/table">
            <a:tbl>
              <a:tblPr/>
              <a:tblGrid>
                <a:gridCol w="2306594">
                  <a:extLst>
                    <a:ext uri="{9D8B030D-6E8A-4147-A177-3AD203B41FA5}">
                      <a16:colId xmlns:a16="http://schemas.microsoft.com/office/drawing/2014/main" val="364534616"/>
                    </a:ext>
                  </a:extLst>
                </a:gridCol>
                <a:gridCol w="1252151">
                  <a:extLst>
                    <a:ext uri="{9D8B030D-6E8A-4147-A177-3AD203B41FA5}">
                      <a16:colId xmlns:a16="http://schemas.microsoft.com/office/drawing/2014/main" val="2430256913"/>
                    </a:ext>
                  </a:extLst>
                </a:gridCol>
                <a:gridCol w="1186248">
                  <a:extLst>
                    <a:ext uri="{9D8B030D-6E8A-4147-A177-3AD203B41FA5}">
                      <a16:colId xmlns:a16="http://schemas.microsoft.com/office/drawing/2014/main" val="4017153780"/>
                    </a:ext>
                  </a:extLst>
                </a:gridCol>
                <a:gridCol w="1120346">
                  <a:extLst>
                    <a:ext uri="{9D8B030D-6E8A-4147-A177-3AD203B41FA5}">
                      <a16:colId xmlns:a16="http://schemas.microsoft.com/office/drawing/2014/main" val="3624742437"/>
                    </a:ext>
                  </a:extLst>
                </a:gridCol>
                <a:gridCol w="1134999">
                  <a:extLst>
                    <a:ext uri="{9D8B030D-6E8A-4147-A177-3AD203B41FA5}">
                      <a16:colId xmlns:a16="http://schemas.microsoft.com/office/drawing/2014/main" val="2292367971"/>
                    </a:ext>
                  </a:extLst>
                </a:gridCol>
                <a:gridCol w="1710893">
                  <a:extLst>
                    <a:ext uri="{9D8B030D-6E8A-4147-A177-3AD203B41FA5}">
                      <a16:colId xmlns:a16="http://schemas.microsoft.com/office/drawing/2014/main" val="2142755287"/>
                    </a:ext>
                  </a:extLst>
                </a:gridCol>
                <a:gridCol w="1042369">
                  <a:extLst>
                    <a:ext uri="{9D8B030D-6E8A-4147-A177-3AD203B41FA5}">
                      <a16:colId xmlns:a16="http://schemas.microsoft.com/office/drawing/2014/main" val="1831495238"/>
                    </a:ext>
                  </a:extLst>
                </a:gridCol>
              </a:tblGrid>
              <a:tr h="66117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 Subscale     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Score at Follow-up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Δ</a:t>
                      </a: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from Baseline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</a:t>
                      </a:r>
                      <a:b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364489"/>
                  </a:ext>
                </a:extLst>
              </a:tr>
              <a:tr h="473383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SAQ Subscale     </a:t>
                      </a:r>
                      <a:endParaRPr lang="en-CA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8100" marR="38100" marT="0" marB="0" anchor="b"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Complete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Culprit</a:t>
                      </a:r>
                    </a:p>
                  </a:txBody>
                  <a:tcPr marL="38100" marR="38100" marT="0" marB="0" anchor="ctr">
                    <a:lnL>
                      <a:noFill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Complete 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Culprit</a:t>
                      </a:r>
                    </a:p>
                  </a:txBody>
                  <a:tcPr marL="38100" marR="38100" marT="0" marB="0" anchor="ctr">
                    <a:lnL>
                      <a:noFill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7F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Difference</a:t>
                      </a:r>
                      <a:br>
                        <a:rPr lang="en-CA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CA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(95% CI)</a:t>
                      </a:r>
                      <a:endParaRPr lang="en-CA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8100" marR="38100" marT="0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 Value</a:t>
                      </a:r>
                      <a:endParaRPr lang="en-CA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8100" marR="38100" marT="0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609872"/>
                  </a:ext>
                </a:extLst>
              </a:tr>
              <a:tr h="763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Angina frequency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97.1±9.7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96.3±10.9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9.8±18.9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8.6±19.9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0.97 (0.27-1.67)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0.006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52355"/>
                  </a:ext>
                </a:extLst>
              </a:tr>
              <a:tr h="763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Physical limitation                               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91.1±15.7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89.9±17.4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4.2±20.0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4.3±22.3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1.41 (0.24-2.59)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0.018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72643"/>
                  </a:ext>
                </a:extLst>
              </a:tr>
              <a:tr h="763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Treatment satisfaction                                    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93.3±12.4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92.5±13.2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0.6±15.1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0.2±16.2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0.97 (0.10-1.84)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0.028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593644"/>
                  </a:ext>
                </a:extLst>
              </a:tr>
              <a:tr h="763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Quality of life score                                   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83.6±18.0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82.5±18.4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16.3±25.6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15.9±27.2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1.25 (0.01-2.48)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0.048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809682"/>
                  </a:ext>
                </a:extLst>
              </a:tr>
              <a:tr h="763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Summary score                                                        </a:t>
                      </a: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90.7±11.4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89.5±12.2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9.8±15.8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9.6±18.0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1.27 (0.44-2.11)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0.003</a:t>
                      </a:r>
                    </a:p>
                  </a:txBody>
                  <a:tcPr marL="38100" marR="38100" marT="0" marB="0" anchor="ctr">
                    <a:lnL w="19050" cap="flat" cmpd="sng" algn="ctr">
                      <a:solidFill>
                        <a:srgbClr val="4F81B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889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5143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132D1F-9BE1-4A4A-A110-2BCF3FCF9563}"/>
              </a:ext>
            </a:extLst>
          </p:cNvPr>
          <p:cNvGrpSpPr/>
          <p:nvPr/>
        </p:nvGrpSpPr>
        <p:grpSpPr>
          <a:xfrm>
            <a:off x="162239" y="1140142"/>
            <a:ext cx="5512756" cy="5029200"/>
            <a:chOff x="762000" y="990600"/>
            <a:chExt cx="6356819" cy="5029200"/>
          </a:xfrm>
        </p:grpSpPr>
        <p:graphicFrame>
          <p:nvGraphicFramePr>
            <p:cNvPr id="3" name="Content Placeholder 5">
              <a:extLst>
                <a:ext uri="{FF2B5EF4-FFF2-40B4-BE49-F238E27FC236}">
                  <a16:creationId xmlns:a16="http://schemas.microsoft.com/office/drawing/2014/main" id="{7A092F0C-1352-1546-8DF6-4F80EB5BDC0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62000" y="1668462"/>
            <a:ext cx="6356819" cy="43513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8099EB-D939-D64F-98BC-40B89CB75B25}"/>
                </a:ext>
              </a:extLst>
            </p:cNvPr>
            <p:cNvSpPr txBox="1"/>
            <p:nvPr/>
          </p:nvSpPr>
          <p:spPr>
            <a:xfrm>
              <a:off x="2633568" y="1371600"/>
              <a:ext cx="340349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Absolute Difference 3.21%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P=0.013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69B1A0-DDDC-984C-8417-449340ECD325}"/>
                </a:ext>
              </a:extLst>
            </p:cNvPr>
            <p:cNvSpPr txBox="1"/>
            <p:nvPr/>
          </p:nvSpPr>
          <p:spPr>
            <a:xfrm>
              <a:off x="3048000" y="990600"/>
              <a:ext cx="2194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Residual Angina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71C8ABF-8712-8842-9A19-C4E251C10B0C}"/>
              </a:ext>
            </a:extLst>
          </p:cNvPr>
          <p:cNvSpPr txBox="1"/>
          <p:nvPr/>
        </p:nvSpPr>
        <p:spPr>
          <a:xfrm>
            <a:off x="5833873" y="1593690"/>
            <a:ext cx="4297680" cy="39549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Proportion Angina Free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(SAQ-AF Score=100)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87.5% Complete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Revasc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84.3% Culprit-Lesion-only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ARD=3.2%  95% CI  0.7-5.7%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Number Needed to Treat=31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P=0.013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C45FC5D-D35D-704F-B1BA-59CC35D7DC49}"/>
              </a:ext>
            </a:extLst>
          </p:cNvPr>
          <p:cNvSpPr txBox="1">
            <a:spLocks/>
          </p:cNvSpPr>
          <p:nvPr/>
        </p:nvSpPr>
        <p:spPr>
          <a:xfrm>
            <a:off x="0" y="86417"/>
            <a:ext cx="10287000" cy="5628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>
              <a:defRPr sz="3600" b="1" i="0">
                <a:solidFill>
                  <a:srgbClr val="002060"/>
                </a:solidFill>
                <a:effectLst/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COMPLETE Trial: Angina Status at Study End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3568" y="6483096"/>
            <a:ext cx="224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Mehta S, ACC 2022</a:t>
            </a:r>
          </a:p>
        </p:txBody>
      </p:sp>
    </p:spTree>
    <p:extLst>
      <p:ext uri="{BB962C8B-B14F-4D97-AF65-F5344CB8AC3E}">
        <p14:creationId xmlns:p14="http://schemas.microsoft.com/office/powerpoint/2010/main" val="2445120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C45FC5D-D35D-704F-B1BA-59CC35D7DC49}"/>
              </a:ext>
            </a:extLst>
          </p:cNvPr>
          <p:cNvSpPr txBox="1">
            <a:spLocks/>
          </p:cNvSpPr>
          <p:nvPr/>
        </p:nvSpPr>
        <p:spPr>
          <a:xfrm>
            <a:off x="0" y="38792"/>
            <a:ext cx="10287000" cy="1094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3600" b="1" i="0">
                <a:solidFill>
                  <a:srgbClr val="002060"/>
                </a:solidFill>
                <a:effectLst/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COMPLETE Trial: Pre-Defined Subgroups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(SAQ-AF Score)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3568" y="6483096"/>
            <a:ext cx="224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Mehta S, ACC 2022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5BAC6AE-E197-DD4C-BD70-1AE52681A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5" r="2935" b="6456"/>
          <a:stretch/>
        </p:blipFill>
        <p:spPr>
          <a:xfrm>
            <a:off x="346262" y="1259753"/>
            <a:ext cx="9594476" cy="509706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57638B-78D1-8049-B6B2-88E5A984754A}"/>
              </a:ext>
            </a:extLst>
          </p:cNvPr>
          <p:cNvSpPr/>
          <p:nvPr/>
        </p:nvSpPr>
        <p:spPr>
          <a:xfrm>
            <a:off x="346262" y="3781425"/>
            <a:ext cx="9594476" cy="6381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123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C45FC5D-D35D-704F-B1BA-59CC35D7DC49}"/>
              </a:ext>
            </a:extLst>
          </p:cNvPr>
          <p:cNvSpPr txBox="1">
            <a:spLocks/>
          </p:cNvSpPr>
          <p:nvPr/>
        </p:nvSpPr>
        <p:spPr>
          <a:xfrm>
            <a:off x="0" y="38792"/>
            <a:ext cx="10287000" cy="1094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3600" b="1" i="0">
                <a:solidFill>
                  <a:srgbClr val="002060"/>
                </a:solidFill>
                <a:effectLst/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COMPLETE Trial: Pre-Defined Subgroups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(Angina-Free at 3 Years)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3568" y="6483096"/>
            <a:ext cx="224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Mehta S, ACC 2022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D019F35E-774A-724D-97AE-9FE71962F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7" b="5981"/>
          <a:stretch/>
        </p:blipFill>
        <p:spPr>
          <a:xfrm>
            <a:off x="333375" y="1234111"/>
            <a:ext cx="9685998" cy="52489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57638B-78D1-8049-B6B2-88E5A984754A}"/>
              </a:ext>
            </a:extLst>
          </p:cNvPr>
          <p:cNvSpPr/>
          <p:nvPr/>
        </p:nvSpPr>
        <p:spPr>
          <a:xfrm>
            <a:off x="333374" y="3785488"/>
            <a:ext cx="9685999" cy="65316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1865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C45FC5D-D35D-704F-B1BA-59CC35D7DC49}"/>
              </a:ext>
            </a:extLst>
          </p:cNvPr>
          <p:cNvSpPr txBox="1">
            <a:spLocks/>
          </p:cNvSpPr>
          <p:nvPr/>
        </p:nvSpPr>
        <p:spPr>
          <a:xfrm>
            <a:off x="-37324" y="113440"/>
            <a:ext cx="10287000" cy="9969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3600" b="1" i="0">
                <a:solidFill>
                  <a:srgbClr val="002060"/>
                </a:solidFill>
                <a:effectLst/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COMPLETE Trial: Residual Angina at Median 3 Years According to Non-Culprit Lesion Stenosis Severity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3568" y="6483096"/>
            <a:ext cx="224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Mehta S, ACC 2022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7A092F0C-1352-1546-8DF6-4F80EB5BDC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408796"/>
              </p:ext>
            </p:extLst>
          </p:nvPr>
        </p:nvGraphicFramePr>
        <p:xfrm>
          <a:off x="114300" y="2114550"/>
          <a:ext cx="9867900" cy="4368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2124075" y="2505075"/>
            <a:ext cx="8953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19425" y="2495550"/>
            <a:ext cx="0" cy="2381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24075" y="2514600"/>
            <a:ext cx="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65D722C-80DD-124B-9784-34E6D5BE6168}"/>
              </a:ext>
            </a:extLst>
          </p:cNvPr>
          <p:cNvSpPr txBox="1"/>
          <p:nvPr/>
        </p:nvSpPr>
        <p:spPr>
          <a:xfrm>
            <a:off x="1792104" y="1960602"/>
            <a:ext cx="15511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ARD= -3%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095875" y="1981200"/>
            <a:ext cx="8953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91225" y="1971675"/>
            <a:ext cx="0" cy="9525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95875" y="1990725"/>
            <a:ext cx="0" cy="2095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65D722C-80DD-124B-9784-34E6D5BE6168}"/>
              </a:ext>
            </a:extLst>
          </p:cNvPr>
          <p:cNvSpPr txBox="1"/>
          <p:nvPr/>
        </p:nvSpPr>
        <p:spPr>
          <a:xfrm>
            <a:off x="4763904" y="1522452"/>
            <a:ext cx="15511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ARD= +4.5%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C9AB81-58D0-4B4A-A5C6-7531BA2056B2}"/>
              </a:ext>
            </a:extLst>
          </p:cNvPr>
          <p:cNvSpPr txBox="1"/>
          <p:nvPr/>
        </p:nvSpPr>
        <p:spPr>
          <a:xfrm>
            <a:off x="7498037" y="2570232"/>
            <a:ext cx="1736373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Interaction 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=0.017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C98523-3B21-A745-9F58-EB82D6A0F9AB}"/>
              </a:ext>
            </a:extLst>
          </p:cNvPr>
          <p:cNvSpPr txBox="1"/>
          <p:nvPr/>
        </p:nvSpPr>
        <p:spPr>
          <a:xfrm>
            <a:off x="7303229" y="5954756"/>
            <a:ext cx="29197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*Visual estimation or 60% by QCA (angiographic core lab)</a:t>
            </a:r>
          </a:p>
        </p:txBody>
      </p:sp>
    </p:spTree>
    <p:extLst>
      <p:ext uri="{BB962C8B-B14F-4D97-AF65-F5344CB8AC3E}">
        <p14:creationId xmlns:p14="http://schemas.microsoft.com/office/powerpoint/2010/main" val="2421422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77E1B38B-9DC7-4831-BFBE-41182A37B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63"/>
            <a:ext cx="10287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275" tIns="61646" rIns="123275" bIns="61646">
            <a:spAutoFit/>
          </a:bodyPr>
          <a:lstStyle>
            <a:lvl1pPr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NYS-DOH 30-day RAMR for PCI at MSH for last 5 Reports</a:t>
            </a:r>
          </a:p>
        </p:txBody>
      </p:sp>
      <p:sp>
        <p:nvSpPr>
          <p:cNvPr id="10243" name="TextBox 7">
            <a:extLst>
              <a:ext uri="{FF2B5EF4-FFF2-40B4-BE49-F238E27FC236}">
                <a16:creationId xmlns:a16="http://schemas.microsoft.com/office/drawing/2014/main" id="{35467065-E76B-4CAA-B72E-FE11E96FB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72175"/>
            <a:ext cx="102695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275" tIns="61646" rIns="123275" bIns="61646">
            <a:spAutoFit/>
          </a:bodyPr>
          <a:lstStyle>
            <a:lvl1pPr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**Risk Adjusted Mortality Rate (RAMR) significantly lower than NY statewide rate        </a:t>
            </a:r>
          </a:p>
        </p:txBody>
      </p:sp>
      <p:pic>
        <p:nvPicPr>
          <p:cNvPr id="15364" name="Picture 1">
            <a:extLst>
              <a:ext uri="{FF2B5EF4-FFF2-40B4-BE49-F238E27FC236}">
                <a16:creationId xmlns:a16="http://schemas.microsoft.com/office/drawing/2014/main" id="{80123F48-2272-4D73-9A30-E89E430D6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700" y="20638"/>
            <a:ext cx="35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1">
            <a:extLst>
              <a:ext uri="{FF2B5EF4-FFF2-40B4-BE49-F238E27FC236}">
                <a16:creationId xmlns:a16="http://schemas.microsoft.com/office/drawing/2014/main" id="{5C391CBD-7AC1-4D75-96CA-0037DEB88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63" y="612775"/>
            <a:ext cx="50101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**Star  Interventionalists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A928CAC-D77C-4BD0-B7C1-0A520BFA8745}"/>
              </a:ext>
            </a:extLst>
          </p:cNvPr>
          <p:cNvGraphicFramePr>
            <a:graphicFrameLocks noGrp="1"/>
          </p:cNvGraphicFramePr>
          <p:nvPr/>
        </p:nvGraphicFramePr>
        <p:xfrm>
          <a:off x="122238" y="1149350"/>
          <a:ext cx="10063162" cy="45259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4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3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3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1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44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Years/ #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cases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All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cases RAMR %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Non-Emergency cases RAMR %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**Interventionalist 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28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             2684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0.60**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0.37**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Dr. Kini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378901"/>
                  </a:ext>
                </a:extLst>
              </a:tr>
              <a:tr h="57528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  763       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0.17**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0.12**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Dr. Moreno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533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3249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2555 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  725        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0.72**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0.64** 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0.21** 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0.50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0.34**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0.00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Dr. Sharma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Dr. Kini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Dr. Moreno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77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3356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2693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0.66**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0.55** 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0.41**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0.19**  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Dr. Sharma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Dr.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Kini</a:t>
                      </a:r>
                      <a:endParaRPr 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77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3566</a:t>
                      </a:r>
                    </a:p>
                    <a:p>
                      <a:pPr algn="ctr"/>
                      <a:r>
                        <a:rPr lang="en-US" sz="1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                    2714</a:t>
                      </a:r>
                      <a:endParaRPr 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0.62**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0.55**</a:t>
                      </a:r>
                      <a:endParaRPr lang="en-US" sz="1600" dirty="0"/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0.36**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0.19**</a:t>
                      </a:r>
                      <a:endParaRPr lang="en-US" sz="1600" dirty="0"/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Dr. Sharma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Dr. Kini</a:t>
                      </a:r>
                    </a:p>
                  </a:txBody>
                  <a:tcPr marL="115736" marR="115736" marT="51472" marB="51472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403" name="TextBox 5">
            <a:extLst>
              <a:ext uri="{FF2B5EF4-FFF2-40B4-BE49-F238E27FC236}">
                <a16:creationId xmlns:a16="http://schemas.microsoft.com/office/drawing/2014/main" id="{4DE7D4AD-B127-4A14-B6CA-4E2483719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5114925"/>
            <a:ext cx="14589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275" tIns="61646" rIns="123275" bIns="61646">
            <a:spAutoFit/>
          </a:bodyPr>
          <a:lstStyle>
            <a:lvl1pPr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2012-2014/  </a:t>
            </a:r>
          </a:p>
        </p:txBody>
      </p:sp>
      <p:sp>
        <p:nvSpPr>
          <p:cNvPr id="15404" name="TextBox 6">
            <a:extLst>
              <a:ext uri="{FF2B5EF4-FFF2-40B4-BE49-F238E27FC236}">
                <a16:creationId xmlns:a16="http://schemas.microsoft.com/office/drawing/2014/main" id="{417F389F-19F8-4AB7-947C-D62FF8F8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3529013"/>
            <a:ext cx="17430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275" tIns="61646" rIns="123275" bIns="61646">
            <a:spAutoFit/>
          </a:bodyPr>
          <a:lstStyle>
            <a:lvl1pPr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2014-2016/  </a:t>
            </a:r>
          </a:p>
        </p:txBody>
      </p:sp>
      <p:sp>
        <p:nvSpPr>
          <p:cNvPr id="10286" name="TextBox 2">
            <a:extLst>
              <a:ext uri="{FF2B5EF4-FFF2-40B4-BE49-F238E27FC236}">
                <a16:creationId xmlns:a16="http://schemas.microsoft.com/office/drawing/2014/main" id="{14525E88-1603-4E6C-9CFE-6DE42BEDE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550" y="7596188"/>
            <a:ext cx="12858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37" tIns="51417" rIns="102837" bIns="51417">
            <a:spAutoFit/>
          </a:bodyPr>
          <a:lstStyle>
            <a:lvl1pPr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75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2010-2012/ </a:t>
            </a:r>
            <a:endParaRPr kumimoji="0" lang="en-US" altLang="en-US" sz="1575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406" name="TextBox 6">
            <a:extLst>
              <a:ext uri="{FF2B5EF4-FFF2-40B4-BE49-F238E27FC236}">
                <a16:creationId xmlns:a16="http://schemas.microsoft.com/office/drawing/2014/main" id="{0FD978DB-C39A-4CDA-B870-2E4E23CF8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4418013"/>
            <a:ext cx="1695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275" tIns="61646" rIns="123275" bIns="61646">
            <a:spAutoFit/>
          </a:bodyPr>
          <a:lstStyle>
            <a:lvl1pPr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2013-2015/  </a:t>
            </a:r>
          </a:p>
        </p:txBody>
      </p:sp>
      <p:sp>
        <p:nvSpPr>
          <p:cNvPr id="15407" name="TextBox 6">
            <a:extLst>
              <a:ext uri="{FF2B5EF4-FFF2-40B4-BE49-F238E27FC236}">
                <a16:creationId xmlns:a16="http://schemas.microsoft.com/office/drawing/2014/main" id="{44D9193A-C4BF-4845-B90D-9E7C5D214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2697163"/>
            <a:ext cx="17430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275" tIns="61646" rIns="123275" bIns="61646">
            <a:spAutoFit/>
          </a:bodyPr>
          <a:lstStyle>
            <a:lvl1pPr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2015-2017/  </a:t>
            </a:r>
          </a:p>
        </p:txBody>
      </p:sp>
      <p:sp>
        <p:nvSpPr>
          <p:cNvPr id="15408" name="TextBox 6">
            <a:extLst>
              <a:ext uri="{FF2B5EF4-FFF2-40B4-BE49-F238E27FC236}">
                <a16:creationId xmlns:a16="http://schemas.microsoft.com/office/drawing/2014/main" id="{EB9A4A2F-211D-4B51-B75B-1D7D5AB66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3" y="2112963"/>
            <a:ext cx="17430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275" tIns="61646" rIns="123275" bIns="61646">
            <a:spAutoFit/>
          </a:bodyPr>
          <a:lstStyle>
            <a:lvl1pPr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1095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2016-2018/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C45FC5D-D35D-704F-B1BA-59CC35D7DC49}"/>
              </a:ext>
            </a:extLst>
          </p:cNvPr>
          <p:cNvSpPr txBox="1">
            <a:spLocks/>
          </p:cNvSpPr>
          <p:nvPr/>
        </p:nvSpPr>
        <p:spPr>
          <a:xfrm>
            <a:off x="0" y="38792"/>
            <a:ext cx="10287000" cy="10280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3600" b="1" i="0">
                <a:solidFill>
                  <a:srgbClr val="002060"/>
                </a:solidFill>
                <a:effectLst/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COMPLETE Trial: Total Angina Burden Randomization to Follow-Up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3568" y="6483096"/>
            <a:ext cx="224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Mehta S, ACC 2022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7A092F0C-1352-1546-8DF6-4F80EB5BDC04}"/>
              </a:ext>
            </a:extLst>
          </p:cNvPr>
          <p:cNvGraphicFramePr>
            <a:graphicFrameLocks/>
          </p:cNvGraphicFramePr>
          <p:nvPr/>
        </p:nvGraphicFramePr>
        <p:xfrm>
          <a:off x="257175" y="1980737"/>
          <a:ext cx="977265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0C112F9-7981-E548-9DFE-6273839437EF}"/>
              </a:ext>
            </a:extLst>
          </p:cNvPr>
          <p:cNvSpPr txBox="1"/>
          <p:nvPr/>
        </p:nvSpPr>
        <p:spPr>
          <a:xfrm>
            <a:off x="1082136" y="1132103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ARD 8.99%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P&lt;0.001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0E6F1-E641-4442-85C9-2BAA3DD6B7EF}"/>
              </a:ext>
            </a:extLst>
          </p:cNvPr>
          <p:cNvSpPr txBox="1"/>
          <p:nvPr/>
        </p:nvSpPr>
        <p:spPr>
          <a:xfrm>
            <a:off x="2962275" y="1143000"/>
            <a:ext cx="1308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ARD 8.56%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P&lt;0.001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EEB6D-B0A9-6E4A-AD4F-BDFBA78CE45D}"/>
              </a:ext>
            </a:extLst>
          </p:cNvPr>
          <p:cNvSpPr txBox="1"/>
          <p:nvPr/>
        </p:nvSpPr>
        <p:spPr>
          <a:xfrm>
            <a:off x="6550011" y="1142999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ARD 4.20%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P=0.003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099EB-D939-D64F-98BC-40B89CB75B25}"/>
              </a:ext>
            </a:extLst>
          </p:cNvPr>
          <p:cNvSpPr txBox="1"/>
          <p:nvPr/>
        </p:nvSpPr>
        <p:spPr>
          <a:xfrm>
            <a:off x="8430151" y="1132103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ARD 3.21%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P=0.013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FEA78-57FC-804E-AA4E-53DE837C952C}"/>
              </a:ext>
            </a:extLst>
          </p:cNvPr>
          <p:cNvSpPr txBox="1"/>
          <p:nvPr/>
        </p:nvSpPr>
        <p:spPr>
          <a:xfrm>
            <a:off x="4777258" y="1115433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ARD 5.46%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P&lt;0.001</a:t>
            </a:r>
          </a:p>
        </p:txBody>
      </p:sp>
    </p:spTree>
    <p:extLst>
      <p:ext uri="{BB962C8B-B14F-4D97-AF65-F5344CB8AC3E}">
        <p14:creationId xmlns:p14="http://schemas.microsoft.com/office/powerpoint/2010/main" val="4129359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C45FC5D-D35D-704F-B1BA-59CC35D7DC49}"/>
              </a:ext>
            </a:extLst>
          </p:cNvPr>
          <p:cNvSpPr txBox="1">
            <a:spLocks/>
          </p:cNvSpPr>
          <p:nvPr/>
        </p:nvSpPr>
        <p:spPr>
          <a:xfrm>
            <a:off x="0" y="57842"/>
            <a:ext cx="10287000" cy="6660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3600" b="1" i="0">
                <a:solidFill>
                  <a:srgbClr val="002060"/>
                </a:solidFill>
                <a:effectLst/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COMPLETE Trial QOL Sub-study: 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05" y="694192"/>
            <a:ext cx="1022761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Patients with STEMI and MVD: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Both a complete revascularization and a culprit-lesion-only strategy resulted in substantial improvements in overall angina-related quality of life compared with baseline.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a median follow-up of 3 years, a greater proportion of patients were free of angina in the complete revascularization group than in the culprit-lesion-only group, translating into a number needed to treat of 31 patients to prevent one patient from experiencing angina at follow-up of 3 years.  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benefit of CR was observed entirely in patients with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NCL stenosis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80%.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difference is remarkable given the high rates of crossover to NCL PCI in the culprit lesion only group after an angina-related ischemic event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angina burden from randomization to follow-up (including all angina-related events and residual angina at study end) was substantially reduced with complete revascularization</a:t>
            </a:r>
          </a:p>
        </p:txBody>
      </p:sp>
    </p:spTree>
    <p:extLst>
      <p:ext uri="{BB962C8B-B14F-4D97-AF65-F5344CB8AC3E}">
        <p14:creationId xmlns:p14="http://schemas.microsoft.com/office/powerpoint/2010/main" val="9783687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0" y="1488644"/>
            <a:ext cx="10373360" cy="421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Key Interventional Trials from ACC 2022:   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FLAVOUR Trial- 2 Years, FAME-3 Trial QOL study,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COMPLETE Trial QOL study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2021 Coronary Revascularization Guidelines: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Updated ACC/AHA/SCAI Guidelines for Coronary 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Artery Revascularization for PCI vs CABG</a:t>
            </a: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12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69" y="0"/>
            <a:ext cx="8121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87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723"/>
            <a:ext cx="10287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Improving Equity of Care in Revascularization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" y="1990358"/>
            <a:ext cx="5852160" cy="1008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" y="1300388"/>
            <a:ext cx="554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 to Improve Equity of Care in Revascularization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" y="3405930"/>
            <a:ext cx="5963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Shared Decision-Making and Informed Consent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3995928"/>
            <a:ext cx="5865877" cy="1525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2384" y="648865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164" y="1990358"/>
            <a:ext cx="4273116" cy="355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859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331" y="36730"/>
            <a:ext cx="10287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Preprocedural Assessment and the Heart Team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384" y="653437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935" y="669452"/>
            <a:ext cx="91531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Phases of Patient-Centric Care in the Treatment of CAD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1183082"/>
            <a:ext cx="9116568" cy="532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281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863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and Predicting Patient Risk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384" y="649851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480" y="1976326"/>
            <a:ext cx="9581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 to Predicting Patient Risk of Death with CABG: STS Risk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619" y="4982447"/>
            <a:ext cx="9565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of Risk Factors Not Qualified in the STS Score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8" y="5406887"/>
            <a:ext cx="9452112" cy="1104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8" y="2416470"/>
            <a:ext cx="9382537" cy="958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784" y="3466534"/>
            <a:ext cx="10406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 for Defining Coronary Artery Lesion Complexity: SYNTAX Score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8" y="3931335"/>
            <a:ext cx="9382537" cy="10146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6560" y="564494"/>
            <a:ext cx="9153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 for the Heart Team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>
          <a:xfrm>
            <a:off x="501245" y="985720"/>
            <a:ext cx="9278860" cy="100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669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933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Coronary Physiology to Guide Revascularization with PCI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384" y="649851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565" y="1248967"/>
            <a:ext cx="9072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the Use of Coronary Physiology to Guide Revascularization with PCI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2062034"/>
            <a:ext cx="9072282" cy="1768485"/>
          </a:xfrm>
          <a:prstGeom prst="rect">
            <a:avLst/>
          </a:prstGeom>
          <a:solidFill>
            <a:srgbClr val="84B4E4"/>
          </a:solidFill>
        </p:spPr>
      </p:pic>
      <p:sp>
        <p:nvSpPr>
          <p:cNvPr id="6" name="TextBox 5"/>
          <p:cNvSpPr txBox="1"/>
          <p:nvPr/>
        </p:nvSpPr>
        <p:spPr>
          <a:xfrm>
            <a:off x="609602" y="4219213"/>
            <a:ext cx="9072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Intravascular Ultrasound to Assess Lesion Severity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5011517"/>
            <a:ext cx="9072282" cy="1305307"/>
          </a:xfrm>
          <a:prstGeom prst="rect">
            <a:avLst/>
          </a:prstGeom>
          <a:solidFill>
            <a:srgbClr val="3C7ECC"/>
          </a:solidFill>
        </p:spPr>
      </p:pic>
    </p:spTree>
    <p:extLst>
      <p:ext uri="{BB962C8B-B14F-4D97-AF65-F5344CB8AC3E}">
        <p14:creationId xmlns:p14="http://schemas.microsoft.com/office/powerpoint/2010/main" val="36793272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68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Revascularization to Improve Survival in SIHD Compared to Medical Therapy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384" y="649851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4680" y="949380"/>
            <a:ext cx="98090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Revasc to Improve Survival in SIHD Compared with Medical Therapy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1353671"/>
            <a:ext cx="9812066" cy="514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015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68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Revascularization to Improve Survival in SIHD Compared to Medical Therapy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384" y="649851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3" y="1192696"/>
            <a:ext cx="9583465" cy="52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1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533400" y="16542"/>
            <a:ext cx="9182100" cy="107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5" rIns="91334" bIns="45665">
            <a:spAutoFit/>
          </a:bodyPr>
          <a:lstStyle>
            <a:lvl1pPr defTabSz="9128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128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128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128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128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590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62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34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06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NYS-DOH 30-day RAMR for PCI 2016-2018: Interventionalists with &gt;1000 PCI cases</a:t>
            </a:r>
            <a:endParaRPr kumimoji="0" lang="en-US" altLang="en-US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110752"/>
              </p:ext>
            </p:extLst>
          </p:nvPr>
        </p:nvGraphicFramePr>
        <p:xfrm>
          <a:off x="93377" y="1089376"/>
          <a:ext cx="10151638" cy="52927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79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970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Interventionalist</a:t>
                      </a:r>
                    </a:p>
                  </a:txBody>
                  <a:tcPr marL="91435" marR="91435" marT="45723" marB="45723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Number of cases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All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cases RAMR %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Non-Emergency cases RAMR %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Hospital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33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800" b="1" dirty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Dr. S. Sharma</a:t>
                      </a:r>
                    </a:p>
                  </a:txBody>
                  <a:tcPr marL="91435" marR="91435" marT="45723" marB="45723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3604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0.98 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0.65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Arial" pitchFamily="34" charset="0"/>
                        </a:rPr>
                        <a:t>Mount Sinai Hospital, MS Morning Side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53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2. Dr. R. Shlofmitz</a:t>
                      </a:r>
                    </a:p>
                  </a:txBody>
                  <a:tcPr marL="91435" marR="91435" marT="45723" marB="45723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2958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0.85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0.59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Arial" pitchFamily="34" charset="0"/>
                        </a:rPr>
                        <a:t>St. Francis Hospital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53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 Dr. A. Kini</a:t>
                      </a:r>
                    </a:p>
                  </a:txBody>
                  <a:tcPr marL="91435" marR="91435" marT="45723" marB="45723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2684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0.60**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0.37**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Mount Sinai Hospital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01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4. Dr. B. Kaplan</a:t>
                      </a:r>
                    </a:p>
                  </a:txBody>
                  <a:tcPr marL="91435" marR="91435" marT="45723" marB="45723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1789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0.72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0.35**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North Shore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Univ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 Hospital, LIJ Med. Ctr., 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53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5. Dr. J. Fox</a:t>
                      </a:r>
                    </a:p>
                  </a:txBody>
                  <a:tcPr marL="91435" marR="91435" marT="45723" marB="45723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1662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1.15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0.73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Mount Sinai Beth Israel, MS Morning Side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95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. Dr. R. </a:t>
                      </a:r>
                      <a:r>
                        <a:rPr lang="en-US" sz="1600" b="1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Jauhar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23" marB="45723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1556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1.40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1.13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LIJ Med. Ctr.,  North Shore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Univ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 Hosp.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53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7. Dr. M.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Attubato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23" marB="45723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1410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1.12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0.79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NYU Hospitals Center, Bellevue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 Hospital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205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8. Dr. L. Ong</a:t>
                      </a:r>
                    </a:p>
                  </a:txBody>
                  <a:tcPr marL="91435" marR="91435" marT="45723" marB="45723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1344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1.69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1.05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Rochester Gen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Hosp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, Unity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Hosp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Cayuga M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Ctr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5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9. Dr. Z. El-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Khally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23" marB="45723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1281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0.94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0.54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St. Josephs Hospital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0965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10. Dr. R. Caputo</a:t>
                      </a:r>
                    </a:p>
                  </a:txBody>
                  <a:tcPr marL="91435" marR="91435" marT="45723" marB="45723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1253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1.63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1.17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St. Josephs Hospital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2675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…17.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Dr. P. </a:t>
                      </a:r>
                      <a:r>
                        <a:rPr lang="en-US" sz="1600" b="1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Meraj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23" marB="45723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1037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1.20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0.72</a:t>
                      </a: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LIJ Medical Center, North Shore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Univ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Hosp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91435" marR="91435" marT="45723" marB="45723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7489" name="TextBox 7"/>
          <p:cNvSpPr txBox="1">
            <a:spLocks noChangeArrowheads="1"/>
          </p:cNvSpPr>
          <p:nvPr/>
        </p:nvSpPr>
        <p:spPr bwMode="auto">
          <a:xfrm>
            <a:off x="608013" y="6464863"/>
            <a:ext cx="9067800" cy="36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5" rIns="91334" bIns="45665">
            <a:spAutoFit/>
          </a:bodyPr>
          <a:lstStyle>
            <a:lvl1pPr defTabSz="9128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128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128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128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128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590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62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34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06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**Risk Adjusted Mortality Rate (RAMR) significantly lower than NY Statewide rate        </a:t>
            </a:r>
          </a:p>
        </p:txBody>
      </p:sp>
      <p:pic>
        <p:nvPicPr>
          <p:cNvPr id="174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25" y="0"/>
            <a:ext cx="357188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2990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68"/>
            <a:ext cx="10287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with Complex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Diabetes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2384" y="649851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6494" y="698763"/>
            <a:ext cx="7682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Patients with Complex Disease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1167347"/>
            <a:ext cx="9054354" cy="2383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433" y="3594369"/>
            <a:ext cx="7682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Patients with Diabetes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4025253"/>
            <a:ext cx="9036424" cy="24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362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68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Indications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PCI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384" y="649851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6494" y="738526"/>
            <a:ext cx="8328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Radial and Femoral Approach for PCI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1188800"/>
            <a:ext cx="9054354" cy="2241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494" y="3524984"/>
            <a:ext cx="8328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Use of Intravascular Imaging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3" y="3975786"/>
            <a:ext cx="9045389" cy="25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770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9390" y="1968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 of Individual Patients Subgroups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384" y="649851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347" y="2521128"/>
            <a:ext cx="9027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the Treatment of Pts with Stent Restenosis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9" y="2932043"/>
            <a:ext cx="9382148" cy="19381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590" y="563127"/>
            <a:ext cx="8328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the Treatment of Calcified Lesions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9" y="986740"/>
            <a:ext cx="9332453" cy="15278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908" y="4873473"/>
            <a:ext cx="9027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Hemodynamic Support in Complex PCI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8" y="5304359"/>
            <a:ext cx="9392089" cy="124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4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68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Best Practices in the Catheterization Laboratory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Patients with CKD Undergoing Angiography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384" y="649851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" y="1174376"/>
            <a:ext cx="10058400" cy="53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753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785"/>
            <a:ext cx="99192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Aspirin </a:t>
            </a:r>
            <a:r>
              <a:rPr lang="en-US" sz="3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Oral P2Y12 Inhibitors in Pts with PCI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384" y="649851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949" y="695729"/>
            <a:ext cx="99280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Aspirin and Oral P2Y12 Inhibitors Undergoing PCI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5" y="1235603"/>
            <a:ext cx="9808553" cy="526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063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68"/>
            <a:ext cx="1028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DAPT for Patients After PCI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384" y="649851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7" y="771409"/>
            <a:ext cx="9375984" cy="57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847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68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Antiplatelet Therapy in Pts with A-Fib on Anticoagulation After PCI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384" y="649851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882" y="1322479"/>
            <a:ext cx="9027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Antiplatelet Therapy in Pts with A-fib on Anticoagulation After PCI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5" y="2111709"/>
            <a:ext cx="9090212" cy="367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563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723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Cardiac Rehabilitation, Education and Smoking Cessation after Revascularization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384" y="649851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882" y="1213150"/>
            <a:ext cx="9027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Cardiac Rehabilitation and Education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658561"/>
            <a:ext cx="9081248" cy="22276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882" y="3962785"/>
            <a:ext cx="9027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Smoking Cessation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4397239"/>
            <a:ext cx="9063318" cy="213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432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933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Traditional and Psychosocial Risk Factors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ASCVD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2384" y="6498514"/>
            <a:ext cx="72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Lawton et al., J Am Coll Cardiol Dec. 7, 2021 Epub ahead of print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" y="1211261"/>
            <a:ext cx="9018495" cy="52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267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97260" y="124676"/>
            <a:ext cx="10412254" cy="63222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600" dirty="0">
                <a:latin typeface="Arial" pitchFamily="34" charset="0"/>
                <a:cs typeface="Arial" pitchFamily="34" charset="0"/>
              </a:rPr>
              <a:t>Take Home Message:</a:t>
            </a:r>
            <a:br>
              <a:rPr lang="en-US" altLang="en-US" sz="2600" dirty="0">
                <a:latin typeface="Arial" pitchFamily="34" charset="0"/>
                <a:cs typeface="Arial" pitchFamily="34" charset="0"/>
              </a:rPr>
            </a:br>
            <a:r>
              <a:rPr lang="en-US" altLang="en-US" sz="2100" dirty="0">
                <a:latin typeface="Arial" pitchFamily="34" charset="0"/>
                <a:cs typeface="Arial" pitchFamily="34" charset="0"/>
              </a:rPr>
              <a:t>2022 ACC Interventional Trials and 2021 Coronary Revascularization Guidelines</a:t>
            </a: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893481" y="1912966"/>
            <a:ext cx="8561784" cy="131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8421" name="Rectangle 3"/>
          <p:cNvSpPr>
            <a:spLocks noChangeArrowheads="1"/>
          </p:cNvSpPr>
          <p:nvPr/>
        </p:nvSpPr>
        <p:spPr bwMode="auto">
          <a:xfrm>
            <a:off x="897435" y="4086729"/>
            <a:ext cx="8567143" cy="232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36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285702" name="Rectangle 6"/>
          <p:cNvSpPr>
            <a:spLocks noChangeArrowheads="1"/>
          </p:cNvSpPr>
          <p:nvPr/>
        </p:nvSpPr>
        <p:spPr bwMode="auto">
          <a:xfrm>
            <a:off x="62718" y="3816356"/>
            <a:ext cx="10434218" cy="286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lvl="0" defTabSz="771525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Updated 2021 </a:t>
            </a:r>
            <a:r>
              <a:rPr lang="en-US" altLang="en-US" sz="2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coronary revascularization guidelines emphasized heavily on heart team discussion, calculation of STS/Syntax scores, equity of care and </a:t>
            </a:r>
            <a:r>
              <a:rPr lang="en-US" altLang="en-US" sz="26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pt</a:t>
            </a:r>
            <a:r>
              <a:rPr lang="en-US" altLang="en-US" sz="2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level CV risk education/aggressive modifications. In view of multiple trials comparing PCI with CABG, Class I recommendations for CABG are LM CAD and MV CAD with low EF. In other pts subgroups, PCI and CABG both have 2a/2b indications for revascularization.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-4551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48810" y="1812248"/>
            <a:ext cx="9912007" cy="7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303" y="880579"/>
            <a:ext cx="9912007" cy="817159"/>
            <a:chOff x="22303" y="880579"/>
            <a:chExt cx="9912007" cy="817159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2303" y="880579"/>
              <a:ext cx="9912007" cy="817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9985" tIns="34968" rIns="69985" bIns="34968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850804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8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FFR vs IVUS guided PCI 2-yr POCO: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altLang="en-US" sz="28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pic>
          <p:nvPicPr>
            <p:cNvPr id="19" name="Picture 28" descr="MC900441322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0090" y="1072773"/>
              <a:ext cx="654329" cy="499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9" descr="MC900441322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399" y="1174147"/>
              <a:ext cx="710913" cy="497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4172" y="1549165"/>
            <a:ext cx="10222578" cy="704020"/>
            <a:chOff x="34172" y="1549165"/>
            <a:chExt cx="10222578" cy="704020"/>
          </a:xfrm>
        </p:grpSpPr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>
              <a:off x="34172" y="1549165"/>
              <a:ext cx="9931886" cy="66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9985" tIns="34968" rIns="69985" bIns="34968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850804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QOL improvement post FFR guided </a:t>
              </a:r>
              <a:r>
                <a:rPr lang="en-US" altLang="en-US" sz="28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PCI vs CABG: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  </a:t>
              </a:r>
            </a:p>
          </p:txBody>
        </p:sp>
        <p:pic>
          <p:nvPicPr>
            <p:cNvPr id="24" name="Picture 28" descr="MC900441322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727" y="1654381"/>
              <a:ext cx="582792" cy="499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MC900441322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5837" y="1755755"/>
              <a:ext cx="710913" cy="497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1973" y="2044415"/>
            <a:ext cx="9219546" cy="509211"/>
            <a:chOff x="301973" y="2044415"/>
            <a:chExt cx="9219546" cy="509211"/>
          </a:xfrm>
        </p:grpSpPr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301973" y="2044415"/>
              <a:ext cx="9219546" cy="509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9985" tIns="34968" rIns="69985" bIns="34968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850804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lang="en-US" altLang="en-US" sz="18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      FFR guided PCI faster improvement in QOL &amp; return to work pts &lt;65 </a:t>
              </a:r>
              <a:r>
                <a:rPr lang="en-US" altLang="en-US" sz="1800" b="1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yrs</a:t>
              </a:r>
              <a:r>
                <a:rPr lang="en-US" altLang="en-US" sz="2800" b="1" noProof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:</a:t>
              </a:r>
              <a:r>
                <a:rPr lang="en-US" altLang="en-US" sz="28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pic>
          <p:nvPicPr>
            <p:cNvPr id="32" name="Picture 28" descr="MC900441322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1317" y="2099617"/>
              <a:ext cx="528241" cy="451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757" y="2628274"/>
            <a:ext cx="10103706" cy="652735"/>
            <a:chOff x="3757" y="2628274"/>
            <a:chExt cx="10103706" cy="652735"/>
          </a:xfrm>
        </p:grpSpPr>
        <p:sp>
          <p:nvSpPr>
            <p:cNvPr id="23" name="Rectangle 3"/>
            <p:cNvSpPr>
              <a:spLocks noChangeArrowheads="1"/>
            </p:cNvSpPr>
            <p:nvPr/>
          </p:nvSpPr>
          <p:spPr bwMode="auto">
            <a:xfrm>
              <a:off x="3757" y="2628274"/>
              <a:ext cx="9345616" cy="65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9985" tIns="34968" rIns="69985" bIns="34968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850804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Angina QOL with Complete vs </a:t>
              </a:r>
              <a:r>
                <a:rPr kumimoji="0" lang="en-US" alt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Culprit lesion PCI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:</a:t>
              </a:r>
            </a:p>
          </p:txBody>
        </p:sp>
        <p:pic>
          <p:nvPicPr>
            <p:cNvPr id="33" name="Picture 28" descr="MC900441322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8572" y="2680752"/>
              <a:ext cx="654329" cy="499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9" descr="MC900441322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6550" y="2782126"/>
              <a:ext cx="710913" cy="497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86420" y="3055236"/>
            <a:ext cx="8792989" cy="525022"/>
            <a:chOff x="286420" y="3055236"/>
            <a:chExt cx="8792989" cy="525022"/>
          </a:xfrm>
        </p:grpSpPr>
        <p:sp>
          <p:nvSpPr>
            <p:cNvPr id="35" name="Rectangle 3"/>
            <p:cNvSpPr>
              <a:spLocks noChangeArrowheads="1"/>
            </p:cNvSpPr>
            <p:nvPr/>
          </p:nvSpPr>
          <p:spPr bwMode="auto">
            <a:xfrm>
              <a:off x="286420" y="3055236"/>
              <a:ext cx="8792989" cy="509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9985" tIns="34968" rIns="69985" bIns="34968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850804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lang="en-US" altLang="en-US" sz="18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      Higher angina free at 3 </a:t>
              </a:r>
              <a:r>
                <a:rPr lang="en-US" altLang="en-US" sz="1800" b="1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yrs</a:t>
              </a:r>
              <a:r>
                <a:rPr lang="en-US" altLang="en-US" sz="18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with CR vs CL PCI with NCL </a:t>
              </a:r>
              <a:r>
                <a:rPr lang="en-US" altLang="en-US" sz="1800" b="1" u="sng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&gt;</a:t>
              </a:r>
              <a:r>
                <a:rPr lang="en-US" altLang="en-US" sz="18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80% stenosis</a:t>
              </a:r>
              <a:r>
                <a:rPr lang="en-US" altLang="en-US" sz="2800" b="1" noProof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:</a:t>
              </a:r>
              <a:r>
                <a:rPr lang="en-US" altLang="en-US" sz="28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pic>
          <p:nvPicPr>
            <p:cNvPr id="36" name="Picture 28" descr="MC900441322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0482" y="3129100"/>
              <a:ext cx="528241" cy="451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748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28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57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0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90023" y="0"/>
            <a:ext cx="9906953" cy="8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 Coronary Cases Supported by: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21629" y="1130398"/>
            <a:ext cx="8258028" cy="39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t" anchorCtr="0" compatLnSpc="1">
            <a:prstTxWarp prst="textNoShape">
              <a:avLst/>
            </a:prstTxWarp>
          </a:bodyPr>
          <a:lstStyle>
            <a:lvl1pPr marL="97911" indent="-9791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440" indent="-442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77858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16234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1517745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199725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36046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2723649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086775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Abbott Vascular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Boston Scientific Corp.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Terumo Vascular Corp.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Cardiovascular Systems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Abiomed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Chiesi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36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Shockwave 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Medical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36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Cardinal Health </a:t>
            </a:r>
            <a:r>
              <a:rPr lang="en-US" altLang="en-US" sz="3600" b="1" kern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Cordis</a:t>
            </a:r>
            <a:r>
              <a:rPr lang="en-US" altLang="en-US" sz="36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Inc.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3482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284710" y="2016979"/>
            <a:ext cx="9579993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Following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is the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false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statement about the 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-year results of  the FLAVOUR trial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Primary endpoints were similar between IVUS and FFR groups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Death were similar between IVUS and FFR groups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7543" marR="0" lvl="1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00616" marR="0" lvl="1" indent="-383073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Lower MI rates after FFR vs IVUS groups</a:t>
            </a:r>
            <a:endParaRPr kumimoji="0" lang="en-US" altLang="en-US" sz="225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00616" marR="0" lvl="1" indent="-383073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63164" lvl="1" indent="-345376" defTabSz="771525" fontAlgn="base">
              <a:spcBef>
                <a:spcPct val="0"/>
              </a:spcBef>
              <a:spcAft>
                <a:spcPct val="0"/>
              </a:spcAft>
              <a:buFontTx/>
              <a:buAutoNum type="alphaUcPeriod" startAt="4"/>
              <a:defRPr/>
            </a:pP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POCO event rates were higher in PCI vs MT in both strategy </a:t>
            </a:r>
            <a:r>
              <a:rPr lang="en-US" altLang="en-US" sz="2250" b="1" noProof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gps</a:t>
            </a:r>
            <a:endParaRPr lang="en-US" altLang="en-US" sz="22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63164" lvl="1" indent="-345376" defTabSz="771525" fontAlgn="base">
              <a:spcBef>
                <a:spcPct val="0"/>
              </a:spcBef>
              <a:spcAft>
                <a:spcPct val="0"/>
              </a:spcAft>
              <a:buFontTx/>
              <a:buAutoNum type="alphaUcPeriod" startAt="4"/>
              <a:defRPr/>
            </a:pPr>
            <a:endParaRPr lang="en-US" altLang="en-US" sz="22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63164" marR="0" lvl="1" indent="-345376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4"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SAQ sores were not different between IVUS and FFR groups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63164" marR="0" lvl="1" indent="-345376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4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22426" y="176768"/>
            <a:ext cx="8679656" cy="51480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pitchFamily="34" charset="0"/>
                <a:cs typeface="Arial" pitchFamily="34" charset="0"/>
              </a:rPr>
              <a:t>Question # 1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8944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72" y="63606"/>
            <a:ext cx="35629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6079570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C </a:t>
            </a:r>
          </a:p>
        </p:txBody>
      </p:sp>
    </p:spTree>
    <p:extLst>
      <p:ext uri="{BB962C8B-B14F-4D97-AF65-F5344CB8AC3E}">
        <p14:creationId xmlns:p14="http://schemas.microsoft.com/office/powerpoint/2010/main" val="12993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258600" y="2239623"/>
            <a:ext cx="9864711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Following statement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is false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regarding the FAME-3 trial health related QOL outcomes at 1-yr;</a:t>
            </a:r>
          </a:p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A.  QOL 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parameters were similar after FFR guided PCI vs CABG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 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FFR guided PCI resulted in faster improvement in QOL vs CABG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C.  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altLang="en-US" sz="225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ignificant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angina was greatly reduced after both FFR guided PCI and CABG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lvl="1" indent="-642938" defTabSz="77152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 Angina reduction was not different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between FFR guided PCI vs CABG</a:t>
            </a:r>
            <a:endParaRPr lang="en-US" altLang="en-US" sz="22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1028700" lvl="1" indent="-642938" defTabSz="77152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E.  Working status improvement in pts &lt;65ys old, was not different after FFR guided PCI </a:t>
            </a:r>
            <a:r>
              <a:rPr lang="en-US" altLang="en-US" sz="225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 CABG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3672" y="197515"/>
            <a:ext cx="8679656" cy="621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pitchFamily="34" charset="0"/>
                <a:cs typeface="Arial" pitchFamily="34" charset="0"/>
              </a:rPr>
              <a:t>Question # 2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GB" altLang="en-US" sz="1519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</a:t>
            </a:r>
          </a:p>
        </p:txBody>
      </p:sp>
      <p:pic>
        <p:nvPicPr>
          <p:cNvPr id="19149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296" y="22042"/>
            <a:ext cx="356295" cy="36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6314452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E </a:t>
            </a:r>
          </a:p>
        </p:txBody>
      </p:sp>
    </p:spTree>
    <p:extLst>
      <p:ext uri="{BB962C8B-B14F-4D97-AF65-F5344CB8AC3E}">
        <p14:creationId xmlns:p14="http://schemas.microsoft.com/office/powerpoint/2010/main" val="36508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189668" y="1925003"/>
            <a:ext cx="9853215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Following statement is false regarding QOL sub-study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of COMPLETE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trial at 3 years after complete revascularization (CR) vs Culprit-lesion (CL) only in STEMI pts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Both CR and CL only strategy resulted in improved angina QOL from baseline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There were high rates of crossover to NCL PCI in CL only </a:t>
            </a:r>
            <a:r>
              <a:rPr lang="en-US" altLang="en-US" sz="225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gp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Higher angina free in CR group vs CL only group 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Benefit of CR was seen in all pts with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NCL stenosis &lt;80%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or &gt;80%</a:t>
            </a: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Total angina burden was significantly lower in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CR vs CL only      </a:t>
            </a:r>
          </a:p>
          <a:p>
            <a:pPr marL="385762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strategy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3916" y="87612"/>
            <a:ext cx="8679656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pitchFamily="34" charset="0"/>
                <a:cs typeface="Arial" pitchFamily="34" charset="0"/>
              </a:rPr>
              <a:t>Question # 3 </a:t>
            </a: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4858294" y="5864197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046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76" y="3678"/>
            <a:ext cx="356295" cy="40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6160897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D </a:t>
            </a:r>
          </a:p>
        </p:txBody>
      </p:sp>
    </p:spTree>
    <p:extLst>
      <p:ext uri="{BB962C8B-B14F-4D97-AF65-F5344CB8AC3E}">
        <p14:creationId xmlns:p14="http://schemas.microsoft.com/office/powerpoint/2010/main" val="6249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-4550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27703"/>
            <a:ext cx="10177139" cy="83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Disclosures</a:t>
            </a:r>
            <a:endParaRPr kumimoji="0" lang="en-US" altLang="en-US" sz="4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6038" y="1382603"/>
            <a:ext cx="9838728" cy="3954939"/>
          </a:xfrm>
          <a:prstGeom prst="rect">
            <a:avLst/>
          </a:prstGeom>
        </p:spPr>
        <p:txBody>
          <a:bodyPr vert="horz" lIns="102870" tIns="51435" rIns="102870" bIns="51435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Samin K. Sharma, MD, MSCAI, FACC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Speaker’s Bureau – BSC, Abbott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Annapoorna S. Kini, MD, MRCP, FACC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Sameer Mehta, MD, FACC 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(Moderator)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41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59" y="21134"/>
            <a:ext cx="8679656" cy="784919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CCC Live Case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# 154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4230656" y="1994377"/>
            <a:ext cx="5694620" cy="124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34" tIns="38012" rIns="76034" bIns="380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cs typeface="Arial" pitchFamily="34" charset="0"/>
              </a:rPr>
              <a:t>Clinical Variables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cs typeface="Arial" pitchFamily="34" charset="0"/>
              </a:rPr>
              <a:t>Known CAD, H/o MI, s/p PCIs last in 2010, LVEF 50%, stable until recently with crescendo angina and MV ischemia on SPECT MPI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77073" y="871299"/>
            <a:ext cx="6054047" cy="955010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Clinical Presentation</a:t>
            </a:r>
          </a:p>
          <a:p>
            <a:pPr defTabSz="771525">
              <a:defRPr/>
            </a:pPr>
            <a:r>
              <a:rPr 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with new onset CCS class III angina and stress MPI positive for MV ischemia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735" y="868338"/>
            <a:ext cx="3045911" cy="1247398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Demographics</a:t>
            </a:r>
          </a:p>
          <a:p>
            <a:pPr defTabSz="771525">
              <a:defRPr/>
            </a:pPr>
            <a:r>
              <a:rPr 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yrs, Male with CAD and</a:t>
            </a:r>
          </a:p>
          <a:p>
            <a:pPr defTabSz="771525">
              <a:defRPr/>
            </a:pPr>
            <a:r>
              <a:rPr 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PCIs</a:t>
            </a:r>
          </a:p>
          <a:p>
            <a:pPr defTabSz="771525">
              <a:defRPr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20" y="1994873"/>
            <a:ext cx="2957745" cy="1247398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Risk Factors</a:t>
            </a:r>
            <a:endParaRPr lang="en-US" altLang="en-US" sz="1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Hyperlipidemia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Hypertension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Ex-smoker, SAQ-7: 62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556" y="3515410"/>
            <a:ext cx="9911404" cy="631845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Medications</a:t>
            </a:r>
          </a:p>
          <a:p>
            <a:pPr defTabSz="771525">
              <a:defRPr/>
            </a:pP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Aspirin, Clopidogrel, Metoprolol XL, Lisinopril, Amlodipine, Atorvastatin, HCTZ, Fenofibrate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77" y="5699428"/>
            <a:ext cx="10145950" cy="939621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Plan: </a:t>
            </a:r>
            <a:r>
              <a:rPr lang="en-US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planned for staged PCI of multiple lesions of RCA using Rotational Atherectomy and </a:t>
            </a:r>
            <a:r>
              <a:rPr lang="en-US" alt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</a:t>
            </a:r>
            <a:r>
              <a:rPr lang="en-US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OCT guidance.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25" y="4271622"/>
            <a:ext cx="10111129" cy="1308953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Cath: 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 on 3/8/2022 revealed 2 V CAD: 80% calcified </a:t>
            </a:r>
            <a:r>
              <a:rPr lang="en-US" alt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LAD, multiple severely calcified RCA lesions with ISR of </a:t>
            </a:r>
            <a:r>
              <a:rPr lang="en-US" alt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pRCA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RPDA, LVEF 55% and Syntax score 25. Pt underwent </a:t>
            </a:r>
            <a:r>
              <a:rPr lang="en-US" alt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RotaDES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Xience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Skypoint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of </a:t>
            </a:r>
            <a:r>
              <a:rPr lang="en-US" alt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pLAD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did well. Pt still has angina Class II symptoms,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74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0.xml><?xml version="1.0" encoding="utf-8"?>
<a:theme xmlns:a="http://schemas.openxmlformats.org/drawingml/2006/main" name="7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F2C52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F2C52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F2C52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7702</TotalTime>
  <Words>5171</Words>
  <Application>Microsoft Office PowerPoint</Application>
  <PresentationFormat>35mm Slides</PresentationFormat>
  <Paragraphs>977</Paragraphs>
  <Slides>72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72</vt:i4>
      </vt:variant>
    </vt:vector>
  </HeadingPairs>
  <TitlesOfParts>
    <vt:vector size="89" baseType="lpstr">
      <vt:lpstr>Arial</vt:lpstr>
      <vt:lpstr>Arial Narrow</vt:lpstr>
      <vt:lpstr>Calibri</vt:lpstr>
      <vt:lpstr>Calibri Light</vt:lpstr>
      <vt:lpstr>Times New Roman</vt:lpstr>
      <vt:lpstr>Wingdings</vt:lpstr>
      <vt:lpstr>Office Theme</vt:lpstr>
      <vt:lpstr>Default Design</vt:lpstr>
      <vt:lpstr>13_Default Design</vt:lpstr>
      <vt:lpstr>1_BASIC SHARMA BLUE</vt:lpstr>
      <vt:lpstr>6_BASIC SHARMA BLUE</vt:lpstr>
      <vt:lpstr>2_Office Theme</vt:lpstr>
      <vt:lpstr>3_Office Theme</vt:lpstr>
      <vt:lpstr>4_BASIC SHARMA BLUE</vt:lpstr>
      <vt:lpstr>5_Default Design</vt:lpstr>
      <vt:lpstr>7_BASIC SHARMA BLUE</vt:lpstr>
      <vt:lpstr>5_BASIC SHARMA BLUE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CCC Live Case # 154</vt:lpstr>
      <vt:lpstr>PowerPoint Presentation</vt:lpstr>
      <vt:lpstr>Latest Issues in Coronary Intervention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Message: 2022 ACC Interventional Trials and 2021 Coronary Revascularization Guidelines</vt:lpstr>
      <vt:lpstr>Question # 1</vt:lpstr>
      <vt:lpstr>Question # 2</vt:lpstr>
      <vt:lpstr>Question # 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Medinbox SBI</cp:lastModifiedBy>
  <cp:revision>866</cp:revision>
  <cp:lastPrinted>2022-04-19T11:09:14Z</cp:lastPrinted>
  <dcterms:created xsi:type="dcterms:W3CDTF">2019-05-13T14:16:18Z</dcterms:created>
  <dcterms:modified xsi:type="dcterms:W3CDTF">2022-04-19T13:28:00Z</dcterms:modified>
</cp:coreProperties>
</file>