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45" r:id="rId3"/>
    <p:sldMasterId id="2147484683" r:id="rId4"/>
    <p:sldMasterId id="2147484695" r:id="rId5"/>
    <p:sldMasterId id="2147484757" r:id="rId6"/>
    <p:sldMasterId id="2147484769" r:id="rId7"/>
    <p:sldMasterId id="2147484782" r:id="rId8"/>
    <p:sldMasterId id="2147484795" r:id="rId9"/>
  </p:sldMasterIdLst>
  <p:notesMasterIdLst>
    <p:notesMasterId r:id="rId28"/>
  </p:notesMasterIdLst>
  <p:sldIdLst>
    <p:sldId id="275" r:id="rId10"/>
    <p:sldId id="617" r:id="rId11"/>
    <p:sldId id="2210" r:id="rId12"/>
    <p:sldId id="2211" r:id="rId13"/>
    <p:sldId id="2071" r:id="rId14"/>
    <p:sldId id="2212" r:id="rId15"/>
    <p:sldId id="2214" r:id="rId16"/>
    <p:sldId id="2213" r:id="rId17"/>
    <p:sldId id="2215" r:id="rId18"/>
    <p:sldId id="2216" r:id="rId19"/>
    <p:sldId id="2218" r:id="rId20"/>
    <p:sldId id="2217" r:id="rId21"/>
    <p:sldId id="2209" r:id="rId22"/>
    <p:sldId id="2207" r:id="rId23"/>
    <p:sldId id="2208" r:id="rId24"/>
    <p:sldId id="2176" r:id="rId25"/>
    <p:sldId id="2174" r:id="rId26"/>
    <p:sldId id="2184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25" autoAdjust="0"/>
    <p:restoredTop sz="86387" autoAdjust="0"/>
  </p:normalViewPr>
  <p:slideViewPr>
    <p:cSldViewPr snapToGrid="0">
      <p:cViewPr varScale="1">
        <p:scale>
          <a:sx n="127" d="100"/>
          <a:sy n="127" d="100"/>
        </p:scale>
        <p:origin x="1080" y="126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ramos01\AppData\Local\Microsoft\Windows\INetCache\Content.Outlook\WOY7AEF8\Total%20Webcast%20Page%20Views%20-%20Nov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 years'!$D$1</c:f>
              <c:strCache>
                <c:ptCount val="1"/>
                <c:pt idx="0">
                  <c:v>Total Page Views</c:v>
                </c:pt>
              </c:strCache>
            </c:strRef>
          </c:tx>
          <c:spPr>
            <a:ln w="28575" cap="rnd">
              <a:solidFill>
                <a:srgbClr val="00FF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16409652045918E-3"/>
                  <c:y val="-3.257707969749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E-4227-8A23-8518037E899D}"/>
                </c:ext>
              </c:extLst>
            </c:dLbl>
            <c:dLbl>
              <c:idx val="6"/>
              <c:layout>
                <c:manualLayout>
                  <c:x val="9.3436106183439652E-4"/>
                  <c:y val="-2.79232111692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E-4227-8A23-8518037E899D}"/>
                </c:ext>
              </c:extLst>
            </c:dLbl>
            <c:dLbl>
              <c:idx val="14"/>
              <c:layout>
                <c:manualLayout>
                  <c:x val="1.868722123668793E-3"/>
                  <c:y val="-2.559627690517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E-4227-8A23-8518037E899D}"/>
                </c:ext>
              </c:extLst>
            </c:dLbl>
            <c:dLbl>
              <c:idx val="32"/>
              <c:layout>
                <c:manualLayout>
                  <c:x val="-5.6061663710063794E-3"/>
                  <c:y val="-2.32693426410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E-4227-8A23-8518037E899D}"/>
                </c:ext>
              </c:extLst>
            </c:dLbl>
            <c:dLbl>
              <c:idx val="36"/>
              <c:layout>
                <c:manualLayout>
                  <c:x val="-1.0277971680178362E-2"/>
                  <c:y val="-3.025014543339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E-4227-8A23-8518037E899D}"/>
                </c:ext>
              </c:extLst>
            </c:dLbl>
            <c:dLbl>
              <c:idx val="46"/>
              <c:layout>
                <c:manualLayout>
                  <c:x val="-1.3703803932725393E-16"/>
                  <c:y val="1.396160558464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E-4227-8A23-8518037E8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 years'!$A$2:$A$36</c:f>
              <c:numCache>
                <c:formatCode>mmm\-yy</c:formatCode>
                <c:ptCount val="3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</c:numCache>
            </c:numRef>
          </c:cat>
          <c:val>
            <c:numRef>
              <c:f>'2 years'!$D$2:$D$36</c:f>
              <c:numCache>
                <c:formatCode>#,##0</c:formatCode>
                <c:ptCount val="35"/>
                <c:pt idx="0">
                  <c:v>21972</c:v>
                </c:pt>
                <c:pt idx="1">
                  <c:v>22668</c:v>
                </c:pt>
                <c:pt idx="2">
                  <c:v>30131</c:v>
                </c:pt>
                <c:pt idx="3">
                  <c:v>22524</c:v>
                </c:pt>
                <c:pt idx="4">
                  <c:v>22315</c:v>
                </c:pt>
                <c:pt idx="5">
                  <c:v>17634</c:v>
                </c:pt>
                <c:pt idx="6">
                  <c:v>19684</c:v>
                </c:pt>
                <c:pt idx="7">
                  <c:v>20882</c:v>
                </c:pt>
                <c:pt idx="8">
                  <c:v>21007</c:v>
                </c:pt>
                <c:pt idx="9">
                  <c:v>27717</c:v>
                </c:pt>
                <c:pt idx="10">
                  <c:v>24779</c:v>
                </c:pt>
                <c:pt idx="11">
                  <c:v>23915</c:v>
                </c:pt>
                <c:pt idx="12">
                  <c:v>22716</c:v>
                </c:pt>
                <c:pt idx="13">
                  <c:v>23931</c:v>
                </c:pt>
                <c:pt idx="14">
                  <c:v>26140</c:v>
                </c:pt>
                <c:pt idx="15">
                  <c:v>30552</c:v>
                </c:pt>
                <c:pt idx="16">
                  <c:v>32954</c:v>
                </c:pt>
                <c:pt idx="17">
                  <c:v>22790</c:v>
                </c:pt>
                <c:pt idx="18">
                  <c:v>23666</c:v>
                </c:pt>
                <c:pt idx="19">
                  <c:v>20400</c:v>
                </c:pt>
                <c:pt idx="20">
                  <c:v>25791</c:v>
                </c:pt>
                <c:pt idx="21">
                  <c:v>25514</c:v>
                </c:pt>
                <c:pt idx="22">
                  <c:v>22883</c:v>
                </c:pt>
                <c:pt idx="23">
                  <c:v>21605</c:v>
                </c:pt>
                <c:pt idx="24">
                  <c:v>22643</c:v>
                </c:pt>
                <c:pt idx="25">
                  <c:v>21982</c:v>
                </c:pt>
                <c:pt idx="26">
                  <c:v>28249</c:v>
                </c:pt>
                <c:pt idx="27">
                  <c:v>22439</c:v>
                </c:pt>
                <c:pt idx="28">
                  <c:v>26134</c:v>
                </c:pt>
                <c:pt idx="29">
                  <c:v>18646</c:v>
                </c:pt>
                <c:pt idx="30">
                  <c:v>22631</c:v>
                </c:pt>
                <c:pt idx="31">
                  <c:v>23129</c:v>
                </c:pt>
                <c:pt idx="32">
                  <c:v>21553</c:v>
                </c:pt>
                <c:pt idx="33">
                  <c:v>24204</c:v>
                </c:pt>
                <c:pt idx="34">
                  <c:v>27590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18E-4227-8A23-8518037E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573544"/>
        <c:axId val="565573872"/>
      </c:lineChart>
      <c:dateAx>
        <c:axId val="565573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573872"/>
        <c:crosses val="autoZero"/>
        <c:auto val="1"/>
        <c:lblOffset val="100"/>
        <c:baseTimeUnit val="months"/>
      </c:dateAx>
      <c:valAx>
        <c:axId val="56557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57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8F8AF-180C-45FC-BACD-9D9F55DCE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FAA37-130A-4105-B2C2-0CDBAA9E051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9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7CA431-D06D-4545-9B64-F839F81A0B4D}" type="slidenum"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EA1E9-0953-44BF-A1A3-21CDC04D4DD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85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10325" cy="3605212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313"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64313"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64313"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64313"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64313"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8968" indent="1649" defTabSz="964313" eaLnBrk="0" fontAlgn="base" hangingPunct="0"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3706" indent="1649" defTabSz="964313" eaLnBrk="0" fontAlgn="base" hangingPunct="0"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445" indent="1649" defTabSz="964313" eaLnBrk="0" fontAlgn="base" hangingPunct="0"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3184" indent="1649" defTabSz="964313" eaLnBrk="0" fontAlgn="base" hangingPunct="0">
              <a:spcBef>
                <a:spcPct val="0"/>
              </a:spcBef>
              <a:spcAft>
                <a:spcPct val="0"/>
              </a:spcAft>
              <a:defRPr sz="3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4EA1D22E-E2B1-450A-BEAA-097497EB264C}" type="slidenum">
              <a:rPr lang="en-US" altLang="en-US" sz="1200" i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altLang="en-US" sz="1200" i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0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9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6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95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1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2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2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4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0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0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1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7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1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2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2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6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2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6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4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3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9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8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3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1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1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7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03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4136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6454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3174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5285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7187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66224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8967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5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514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43980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64143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404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945213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89322" indent="0" algn="ctr">
              <a:buNone/>
              <a:defRPr/>
            </a:lvl2pPr>
            <a:lvl3pPr marL="578644" indent="0" algn="ctr">
              <a:buNone/>
              <a:defRPr/>
            </a:lvl3pPr>
            <a:lvl4pPr marL="867966" indent="0" algn="ctr">
              <a:buNone/>
              <a:defRPr/>
            </a:lvl4pPr>
            <a:lvl5pPr marL="1157288" indent="0" algn="ctr">
              <a:buNone/>
              <a:defRPr/>
            </a:lvl5pPr>
            <a:lvl6pPr marL="1446610" indent="0" algn="ctr">
              <a:buNone/>
              <a:defRPr/>
            </a:lvl6pPr>
            <a:lvl7pPr marL="1735931" indent="0" algn="ctr">
              <a:buNone/>
              <a:defRPr/>
            </a:lvl7pPr>
            <a:lvl8pPr marL="2025254" indent="0" algn="ctr">
              <a:buNone/>
              <a:defRPr/>
            </a:lvl8pPr>
            <a:lvl9pPr marL="23145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06622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11065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1"/>
            <a:ext cx="7772400" cy="1021556"/>
          </a:xfrm>
        </p:spPr>
        <p:txBody>
          <a:bodyPr anchor="t"/>
          <a:lstStyle>
            <a:lvl1pPr algn="l">
              <a:defRPr sz="25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266"/>
            </a:lvl1pPr>
            <a:lvl2pPr marL="289322" indent="0">
              <a:buNone/>
              <a:defRPr sz="1139"/>
            </a:lvl2pPr>
            <a:lvl3pPr marL="578644" indent="0">
              <a:buNone/>
              <a:defRPr sz="1013"/>
            </a:lvl3pPr>
            <a:lvl4pPr marL="867966" indent="0">
              <a:buNone/>
              <a:defRPr sz="886"/>
            </a:lvl4pPr>
            <a:lvl5pPr marL="1157288" indent="0">
              <a:buNone/>
              <a:defRPr sz="886"/>
            </a:lvl5pPr>
            <a:lvl6pPr marL="1446610" indent="0">
              <a:buNone/>
              <a:defRPr sz="886"/>
            </a:lvl6pPr>
            <a:lvl7pPr marL="1735931" indent="0">
              <a:buNone/>
              <a:defRPr sz="886"/>
            </a:lvl7pPr>
            <a:lvl8pPr marL="2025254" indent="0">
              <a:buNone/>
              <a:defRPr sz="886"/>
            </a:lvl8pPr>
            <a:lvl9pPr marL="2314575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70953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4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8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1065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23870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11225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89292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489" cy="871538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5"/>
            <a:ext cx="5111044" cy="4389835"/>
          </a:xfrm>
        </p:spPr>
        <p:txBody>
          <a:bodyPr/>
          <a:lstStyle>
            <a:lvl1pPr>
              <a:defRPr sz="2025"/>
            </a:lvl1pPr>
            <a:lvl2pPr>
              <a:defRPr sz="1772"/>
            </a:lvl2pPr>
            <a:lvl3pPr>
              <a:defRPr sz="1519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56328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025"/>
            </a:lvl1pPr>
            <a:lvl2pPr marL="289322" indent="0">
              <a:buNone/>
              <a:defRPr sz="1772"/>
            </a:lvl2pPr>
            <a:lvl3pPr marL="578644" indent="0">
              <a:buNone/>
              <a:defRPr sz="1519"/>
            </a:lvl3pPr>
            <a:lvl4pPr marL="867966" indent="0">
              <a:buNone/>
              <a:defRPr sz="1266"/>
            </a:lvl4pPr>
            <a:lvl5pPr marL="1157288" indent="0">
              <a:buNone/>
              <a:defRPr sz="1266"/>
            </a:lvl5pPr>
            <a:lvl6pPr marL="1446610" indent="0">
              <a:buNone/>
              <a:defRPr sz="1266"/>
            </a:lvl6pPr>
            <a:lvl7pPr marL="1735931" indent="0">
              <a:buNone/>
              <a:defRPr sz="1266"/>
            </a:lvl7pPr>
            <a:lvl8pPr marL="2025254" indent="0">
              <a:buNone/>
              <a:defRPr sz="1266"/>
            </a:lvl8pPr>
            <a:lvl9pPr marL="2314575" indent="0">
              <a:buNone/>
              <a:defRPr sz="126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846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78797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7436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44485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8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8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5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5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89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9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3E9C-1D4F-4EB0-B6A2-C5B0BFA08E60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2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84" indent="-34288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297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474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652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829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006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9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  <p:sldLayoutId id="214748479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5pPr>
      <a:lvl6pPr marL="289322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6pPr>
      <a:lvl7pPr marL="578644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7pPr>
      <a:lvl8pPr marL="867966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8pPr>
      <a:lvl9pPr marL="1157288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9pPr>
    </p:titleStyle>
    <p:bodyStyle>
      <a:lvl1pPr marL="216992" indent="-216992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  <a:ea typeface="+mn-ea"/>
          <a:cs typeface="+mn-cs"/>
        </a:defRPr>
      </a:lvl1pPr>
      <a:lvl2pPr marL="470149" indent="-180827" algn="l" rtl="0" eaLnBrk="0" fontAlgn="base" hangingPunct="0">
        <a:spcBef>
          <a:spcPct val="20000"/>
        </a:spcBef>
        <a:spcAft>
          <a:spcPct val="0"/>
        </a:spcAft>
        <a:buChar char="–"/>
        <a:defRPr sz="1772">
          <a:solidFill>
            <a:schemeClr val="bg1"/>
          </a:solidFill>
          <a:latin typeface="+mn-lt"/>
        </a:defRPr>
      </a:lvl2pPr>
      <a:lvl3pPr marL="723305" indent="-144661" algn="l" rtl="0" eaLnBrk="0" fontAlgn="base" hangingPunct="0">
        <a:spcBef>
          <a:spcPct val="20000"/>
        </a:spcBef>
        <a:spcAft>
          <a:spcPct val="0"/>
        </a:spcAft>
        <a:buChar char="•"/>
        <a:defRPr sz="1519">
          <a:solidFill>
            <a:schemeClr val="bg1"/>
          </a:solidFill>
          <a:latin typeface="+mn-lt"/>
        </a:defRPr>
      </a:lvl3pPr>
      <a:lvl4pPr marL="1012627" indent="-144661" algn="l" rtl="0" eaLnBrk="0" fontAlgn="base" hangingPunct="0">
        <a:spcBef>
          <a:spcPct val="20000"/>
        </a:spcBef>
        <a:spcAft>
          <a:spcPct val="0"/>
        </a:spcAft>
        <a:buChar char="–"/>
        <a:defRPr sz="1266">
          <a:solidFill>
            <a:schemeClr val="bg1"/>
          </a:solidFill>
          <a:latin typeface="+mn-lt"/>
        </a:defRPr>
      </a:lvl4pPr>
      <a:lvl5pPr marL="1301948" indent="-145666" algn="l" rtl="0" eaLnBrk="0" fontAlgn="base" hangingPunct="0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5pPr>
      <a:lvl6pPr marL="1591271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6pPr>
      <a:lvl7pPr marL="1880592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7pPr>
      <a:lvl8pPr marL="2169914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8pPr>
      <a:lvl9pPr marL="2459236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4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7966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61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5931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25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575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11" Type="http://schemas.openxmlformats.org/officeDocument/2006/relationships/image" Target="../media/image30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0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Complex Coronary Case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1" y="1248871"/>
            <a:ext cx="8331428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4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Supported by:</a:t>
            </a:r>
          </a:p>
          <a:p>
            <a:pPr marL="0" indent="0" defTabSz="914400">
              <a:buFontTx/>
              <a:buNone/>
            </a:pPr>
            <a:endParaRPr lang="en-US" altLang="en-US" sz="40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/>
            <a:r>
              <a:rPr lang="en-US" altLang="en-US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 Pharmaceutical Industries Ltd. 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6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" y="894523"/>
            <a:ext cx="8380740" cy="393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0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6"/>
            <a:ext cx="7715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Indications for PCI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945" y="553895"/>
            <a:ext cx="6246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Radial and Femoral Approach for PCI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891600"/>
            <a:ext cx="8191815" cy="1680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945" y="2643738"/>
            <a:ext cx="6246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Use of Intravascular Imaging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2981840"/>
            <a:ext cx="8191815" cy="1908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7"/>
            <a:ext cx="771525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Complex Disease &amp; Diabetes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47" y="524073"/>
            <a:ext cx="57620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Patients with Complex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" y="875510"/>
            <a:ext cx="8209101" cy="178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01" y="2695777"/>
            <a:ext cx="57620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Patients with Diabetes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3" y="3018940"/>
            <a:ext cx="8192844" cy="1856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1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honeycomb, bowl, orange&#10;&#10;Description automatically generated">
            <a:extLst>
              <a:ext uri="{FF2B5EF4-FFF2-40B4-BE49-F238E27FC236}">
                <a16:creationId xmlns:a16="http://schemas.microsoft.com/office/drawing/2014/main" id="{142AA8C8-2AF0-8F4E-9DFC-F1AD11D6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8" y="32830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 bwMode="auto">
          <a:xfrm>
            <a:off x="4266314" y="2514602"/>
            <a:ext cx="771837" cy="771837"/>
          </a:xfrm>
          <a:prstGeom prst="ellipse">
            <a:avLst/>
          </a:prstGeom>
          <a:solidFill>
            <a:srgbClr val="769BA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auto">
          <a:xfrm rot="10800000" flipH="1" flipV="1">
            <a:off x="3625188" y="1953628"/>
            <a:ext cx="2054099" cy="1786547"/>
          </a:xfrm>
          <a:custGeom>
            <a:avLst/>
            <a:gdLst>
              <a:gd name="connsiteX0" fmla="*/ 0 w 2653990"/>
              <a:gd name="connsiteY0" fmla="*/ 1148576 h 2308303"/>
              <a:gd name="connsiteX1" fmla="*/ 680224 w 2653990"/>
              <a:gd name="connsiteY1" fmla="*/ 0 h 2308303"/>
              <a:gd name="connsiteX2" fmla="*/ 1996068 w 2653990"/>
              <a:gd name="connsiteY2" fmla="*/ 0 h 2308303"/>
              <a:gd name="connsiteX3" fmla="*/ 2653990 w 2653990"/>
              <a:gd name="connsiteY3" fmla="*/ 1170878 h 2308303"/>
              <a:gd name="connsiteX4" fmla="*/ 2007219 w 2653990"/>
              <a:gd name="connsiteY4" fmla="*/ 2308303 h 2308303"/>
              <a:gd name="connsiteX5" fmla="*/ 646770 w 2653990"/>
              <a:gd name="connsiteY5" fmla="*/ 2308303 h 2308303"/>
              <a:gd name="connsiteX6" fmla="*/ 0 w 2653990"/>
              <a:gd name="connsiteY6" fmla="*/ 1148576 h 230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990" h="2308303">
                <a:moveTo>
                  <a:pt x="0" y="1148576"/>
                </a:moveTo>
                <a:lnTo>
                  <a:pt x="680224" y="0"/>
                </a:lnTo>
                <a:lnTo>
                  <a:pt x="1996068" y="0"/>
                </a:lnTo>
                <a:lnTo>
                  <a:pt x="2653990" y="1170878"/>
                </a:lnTo>
                <a:lnTo>
                  <a:pt x="2007219" y="2308303"/>
                </a:lnTo>
                <a:lnTo>
                  <a:pt x="646770" y="2308303"/>
                </a:lnTo>
                <a:lnTo>
                  <a:pt x="0" y="114857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</a:t>
            </a:r>
          </a:p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1899CC7-C21A-DC48-8C06-576B08C78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99" y="3091051"/>
            <a:ext cx="1355261" cy="1173924"/>
          </a:xfrm>
          <a:prstGeom prst="roundRect">
            <a:avLst/>
          </a:prstGeom>
        </p:spPr>
      </p:pic>
      <p:pic>
        <p:nvPicPr>
          <p:cNvPr id="20" name="Picture 19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091" y="3961044"/>
            <a:ext cx="1117150" cy="1215278"/>
          </a:xfrm>
          <a:prstGeom prst="round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66C84F04-7E77-564B-9645-5E6A0863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4"/>
          <a:stretch/>
        </p:blipFill>
        <p:spPr>
          <a:xfrm>
            <a:off x="4064453" y="509336"/>
            <a:ext cx="1117150" cy="1363317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5597141" y="1460395"/>
            <a:ext cx="1184662" cy="128281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ardiology Ap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556" y="1607603"/>
            <a:ext cx="1230047" cy="10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45226" y="1161268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630" r="2630" b="2630"/>
          <a:stretch/>
        </p:blipFill>
        <p:spPr>
          <a:xfrm>
            <a:off x="2522894" y="3063634"/>
            <a:ext cx="1221394" cy="12213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195080" y="2207981"/>
            <a:ext cx="978118" cy="138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/>
            </a:glow>
            <a:reflection blurRad="12700" stA="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657" y="2249076"/>
            <a:ext cx="933629" cy="135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144959" y="27791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329761" y="427574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775691" y="372930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857757" y="1989953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GuidewireAID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0174" y="2011771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2329736" y="4326828"/>
            <a:ext cx="163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292546" y="1183394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75" y="1458248"/>
            <a:ext cx="1177596" cy="117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 flipH="1">
            <a:off x="890898" y="1597536"/>
            <a:ext cx="1631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 App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11672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Q:\CCC\1-KIM\1-WEBCASTS\E-BLASTS\cccll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29239" r="18461" b="20127"/>
          <a:stretch/>
        </p:blipFill>
        <p:spPr bwMode="auto">
          <a:xfrm>
            <a:off x="6351894" y="88341"/>
            <a:ext cx="1688089" cy="8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" y="1754292"/>
            <a:ext cx="6326841" cy="3389209"/>
          </a:xfrm>
          <a:prstGeom prst="rect">
            <a:avLst/>
          </a:prstGeom>
        </p:spPr>
      </p:pic>
      <p:pic>
        <p:nvPicPr>
          <p:cNvPr id="10" name="Picture 19" descr="C:\Users\kostik01\Desktop\unnamed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8" y="75009"/>
            <a:ext cx="1598360" cy="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3483" y="303456"/>
            <a:ext cx="295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www.ccclivecases.org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25" y="1489498"/>
            <a:ext cx="857250" cy="8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" y="1055113"/>
            <a:ext cx="6326841" cy="721083"/>
          </a:xfrm>
          <a:prstGeom prst="rect">
            <a:avLst/>
          </a:prstGeom>
        </p:spPr>
      </p:pic>
      <p:pic>
        <p:nvPicPr>
          <p:cNvPr id="14" name="Picture 16" descr="C:\Users\kostik01\Desktop\sc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56" b="15772"/>
          <a:stretch/>
        </p:blipFill>
        <p:spPr bwMode="auto">
          <a:xfrm>
            <a:off x="6220946" y="2916268"/>
            <a:ext cx="2238938" cy="8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75" y="77318"/>
            <a:ext cx="7715250" cy="8572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CCClivecases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Total Page Views per Month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(Past 2 Years)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750" y="1284330"/>
            <a:ext cx="346249" cy="329452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views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33832" y="1172718"/>
          <a:ext cx="7386066" cy="390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5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5,800 </a:t>
            </a:r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068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4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90500" y="2225294"/>
            <a:ext cx="842682" cy="11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Apps Coming Soon…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9" y="857250"/>
            <a:ext cx="7577418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STEMIcathAID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STEMI patient transfer platform designed to optimize communication between key members, record key performance metrics for AHA’s Mission: Lifeline program, and avoid costly false activations through direct CCL contact.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This application covers the design of coronary guidewires and the resulting properties they exhibit during use in the lab. Over two dozen teaching cases, a dense wire library with more than a hundred wires, and a robust search function provide a lot of tailored learning opportunities.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3D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animated bifurcation lesion treatment educational application and website. With two views, detailed descriptions, and more,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3D helps make clear the complex steps in techniques such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Minicrush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DK Crush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Culotte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provisional approached and bailout techniques.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0" y="3825839"/>
            <a:ext cx="844972" cy="1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15" y="1"/>
            <a:ext cx="38448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482" r="12963" b="6482"/>
          <a:stretch/>
        </p:blipFill>
        <p:spPr>
          <a:xfrm>
            <a:off x="188211" y="887358"/>
            <a:ext cx="844972" cy="9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H="1">
            <a:off x="3484470" y="2625262"/>
            <a:ext cx="422" cy="319643"/>
          </a:xfrm>
          <a:prstGeom prst="straightConnector1">
            <a:avLst/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133" y="6723"/>
            <a:ext cx="7715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for Management of Calcific Lesions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3285" y="416835"/>
            <a:ext cx="7221477" cy="4498067"/>
            <a:chOff x="-63375" y="478496"/>
            <a:chExt cx="10166599" cy="6254440"/>
          </a:xfrm>
        </p:grpSpPr>
        <p:cxnSp>
          <p:nvCxnSpPr>
            <p:cNvPr id="20" name="Straight Connector 19"/>
            <p:cNvCxnSpPr>
              <a:endCxn id="3" idx="0"/>
            </p:cNvCxnSpPr>
            <p:nvPr/>
          </p:nvCxnSpPr>
          <p:spPr>
            <a:xfrm>
              <a:off x="5490895" y="887515"/>
              <a:ext cx="279" cy="2445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683943" y="1132057"/>
              <a:ext cx="3614461" cy="3471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Moderate-severe calcification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7576" y="478496"/>
              <a:ext cx="9995648" cy="435914"/>
            </a:xfrm>
            <a:prstGeom prst="roundRect">
              <a:avLst>
                <a:gd name="adj" fmla="val 45961"/>
              </a:avLst>
            </a:prstGeom>
            <a:solidFill>
              <a:schemeClr val="accent5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Coronary Angiography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38919" y="3429532"/>
              <a:ext cx="7557814" cy="3303404"/>
              <a:chOff x="2338919" y="3429532"/>
              <a:chExt cx="7557814" cy="33034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38919" y="6391832"/>
                <a:ext cx="522698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Stent and OCT/IVUS optimization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51519" y="4203573"/>
                <a:ext cx="2645214" cy="4473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or OA  ?ELCA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90782" y="5218326"/>
                <a:ext cx="1299877" cy="7432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Suboptimal balloon expansion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78923" y="5218322"/>
                <a:ext cx="1228160" cy="7432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 balloon expansion</a:t>
                </a:r>
              </a:p>
            </p:txBody>
          </p:sp>
          <p:cxnSp>
            <p:nvCxnSpPr>
              <p:cNvPr id="108" name="Straight Arrow Connector 107"/>
              <p:cNvCxnSpPr>
                <a:endCxn id="15" idx="0"/>
              </p:cNvCxnSpPr>
              <p:nvPr/>
            </p:nvCxnSpPr>
            <p:spPr>
              <a:xfrm flipH="1">
                <a:off x="7740722" y="4650937"/>
                <a:ext cx="40337" cy="5673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6" idx="0"/>
              </p:cNvCxnSpPr>
              <p:nvPr/>
            </p:nvCxnSpPr>
            <p:spPr>
              <a:xfrm>
                <a:off x="9188527" y="4650938"/>
                <a:ext cx="4476" cy="56738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7610726" y="4780794"/>
                <a:ext cx="1770531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 balloon/CB</a:t>
                </a:r>
              </a:p>
            </p:txBody>
          </p:sp>
          <p:cxnSp>
            <p:nvCxnSpPr>
              <p:cNvPr id="124" name="Straight Connector 123"/>
              <p:cNvCxnSpPr>
                <a:stCxn id="16" idx="2"/>
              </p:cNvCxnSpPr>
              <p:nvPr/>
            </p:nvCxnSpPr>
            <p:spPr>
              <a:xfrm flipH="1">
                <a:off x="9188527" y="5961529"/>
                <a:ext cx="4476" cy="60085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endCxn id="13" idx="3"/>
              </p:cNvCxnSpPr>
              <p:nvPr/>
            </p:nvCxnSpPr>
            <p:spPr>
              <a:xfrm flipH="1">
                <a:off x="7565902" y="6562384"/>
                <a:ext cx="1622625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8522097" y="3429532"/>
                <a:ext cx="56823" cy="774043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-63375" y="3582387"/>
              <a:ext cx="7314894" cy="2979997"/>
              <a:chOff x="-63375" y="3582387"/>
              <a:chExt cx="7314894" cy="297999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196202" y="4750637"/>
                <a:ext cx="1609505" cy="5558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not cross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6074" y="5657160"/>
                <a:ext cx="296731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Lithotripsy IVL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63375" y="3582387"/>
                <a:ext cx="7314894" cy="2979997"/>
                <a:chOff x="-63375" y="3582387"/>
                <a:chExt cx="7314894" cy="2979997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2801187" y="6016190"/>
                  <a:ext cx="0" cy="37564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1313049" y="4738712"/>
                  <a:ext cx="1672199" cy="55581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Suboptimal result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21748" y="3981797"/>
                  <a:ext cx="2511102" cy="48623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High-pressure NC balloons</a:t>
                  </a:r>
                </a:p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Cutting/scoring balloon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155578" y="3981200"/>
                  <a:ext cx="1932439" cy="48322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Lithotripsy IVL (RA/OA for Ca 360°)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6" idx="2"/>
                </p:cNvCxnSpPr>
                <p:nvPr/>
              </p:nvCxnSpPr>
              <p:spPr>
                <a:xfrm>
                  <a:off x="2052637" y="3582387"/>
                  <a:ext cx="0" cy="39881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012583" y="5294526"/>
                  <a:ext cx="0" cy="36263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236256" y="4464425"/>
                  <a:ext cx="0" cy="1192735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223411" y="4464424"/>
                  <a:ext cx="3" cy="209796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endCxn id="13" idx="1"/>
                </p:cNvCxnSpPr>
                <p:nvPr/>
              </p:nvCxnSpPr>
              <p:spPr>
                <a:xfrm>
                  <a:off x="1223411" y="6562384"/>
                  <a:ext cx="1115508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11" idx="6"/>
                  <a:endCxn id="14" idx="1"/>
                </p:cNvCxnSpPr>
                <p:nvPr/>
              </p:nvCxnSpPr>
              <p:spPr>
                <a:xfrm flipV="1">
                  <a:off x="4805707" y="4427256"/>
                  <a:ext cx="2445812" cy="601288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endCxn id="12" idx="3"/>
                </p:cNvCxnSpPr>
                <p:nvPr/>
              </p:nvCxnSpPr>
              <p:spPr>
                <a:xfrm flipH="1">
                  <a:off x="4473387" y="5827712"/>
                  <a:ext cx="2689113" cy="0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2052637" y="4464424"/>
                  <a:ext cx="0" cy="259532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105"/>
                <p:cNvSpPr/>
                <p:nvPr/>
              </p:nvSpPr>
              <p:spPr>
                <a:xfrm>
                  <a:off x="-63375" y="5509244"/>
                  <a:ext cx="1166041" cy="63157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Optimal balloon expansion</a:t>
                  </a:r>
                </a:p>
              </p:txBody>
            </p: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3935791" y="4464424"/>
                  <a:ext cx="0" cy="274289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1322014" y="1006427"/>
              <a:ext cx="5971247" cy="3179438"/>
              <a:chOff x="1322014" y="1006427"/>
              <a:chExt cx="5971247" cy="317943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30346" y="1686240"/>
                <a:ext cx="3245227" cy="12648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 assessment:</a:t>
                </a:r>
              </a:p>
              <a:p>
                <a:pPr algn="ctr" defTabSz="342900"/>
                <a:endParaRPr lang="en-US" sz="37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180-270° (2points)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&gt;270° (3 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length &gt;5 mm (1 point)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Thickness &gt;0.5 mm (1 point)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22014" y="3292339"/>
                <a:ext cx="1461246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1-2 points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51093" y="3287255"/>
                <a:ext cx="1600209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3-5 points</a:t>
                </a:r>
              </a:p>
            </p:txBody>
          </p:sp>
          <p:cxnSp>
            <p:nvCxnSpPr>
              <p:cNvPr id="29" name="Straight Arrow Connector 28"/>
              <p:cNvCxnSpPr>
                <a:stCxn id="4" idx="2"/>
                <a:endCxn id="6" idx="0"/>
              </p:cNvCxnSpPr>
              <p:nvPr/>
            </p:nvCxnSpPr>
            <p:spPr>
              <a:xfrm flipH="1">
                <a:off x="2052637" y="2951127"/>
                <a:ext cx="1000323" cy="3412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4" idx="2"/>
                <a:endCxn id="7" idx="0"/>
              </p:cNvCxnSpPr>
              <p:nvPr/>
            </p:nvCxnSpPr>
            <p:spPr>
              <a:xfrm>
                <a:off x="3052960" y="2951127"/>
                <a:ext cx="898237" cy="33612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4" idx="0"/>
              </p:cNvCxnSpPr>
              <p:nvPr/>
            </p:nvCxnSpPr>
            <p:spPr>
              <a:xfrm>
                <a:off x="3052960" y="1305620"/>
                <a:ext cx="0" cy="38062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3" idx="1"/>
              </p:cNvCxnSpPr>
              <p:nvPr/>
            </p:nvCxnSpPr>
            <p:spPr>
              <a:xfrm flipH="1">
                <a:off x="3052960" y="1305620"/>
                <a:ext cx="63098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4" idx="3"/>
              </p:cNvCxnSpPr>
              <p:nvPr/>
            </p:nvCxnSpPr>
            <p:spPr>
              <a:xfrm>
                <a:off x="4675575" y="2318684"/>
                <a:ext cx="2617686" cy="1867181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5904412" y="2702480"/>
                <a:ext cx="1186371" cy="6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Calcific Nodule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70976" y="1006427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98404" y="1004519"/>
              <a:ext cx="2804820" cy="2347900"/>
              <a:chOff x="7298404" y="1004519"/>
              <a:chExt cx="2804820" cy="23479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01764" y="2367119"/>
                <a:ext cx="2801460" cy="9853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Un-crossable lesion/CTO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Angulated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Tortuous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 lesion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01764" y="1603120"/>
                <a:ext cx="2644582" cy="48554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IVUS/OCT/balloon</a:t>
                </a:r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342900"/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did not cross</a:t>
                </a:r>
              </a:p>
            </p:txBody>
          </p:sp>
          <p:cxnSp>
            <p:nvCxnSpPr>
              <p:cNvPr id="156" name="Straight Connector 155"/>
              <p:cNvCxnSpPr>
                <a:stCxn id="3" idx="3"/>
              </p:cNvCxnSpPr>
              <p:nvPr/>
            </p:nvCxnSpPr>
            <p:spPr>
              <a:xfrm>
                <a:off x="7298404" y="1305620"/>
                <a:ext cx="132085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8624051" y="1305620"/>
                <a:ext cx="0" cy="106150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360881" y="1004519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741671" y="795140"/>
            <a:ext cx="12360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ELCA, if no Rota/OA Wire could be crossed</a:t>
            </a:r>
          </a:p>
        </p:txBody>
      </p:sp>
    </p:spTree>
    <p:extLst>
      <p:ext uri="{BB962C8B-B14F-4D97-AF65-F5344CB8AC3E}">
        <p14:creationId xmlns:p14="http://schemas.microsoft.com/office/powerpoint/2010/main" val="7824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845476"/>
            <a:ext cx="9364435" cy="397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ABBOTT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Srinivasa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Rao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Maddury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MD, </a:t>
            </a:r>
            <a:r>
              <a:rPr lang="en-US" alt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DM, FSCAI, FESC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Guest Faculty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452" y="4137429"/>
            <a:ext cx="91502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Narasa</a:t>
            </a:r>
            <a:r>
              <a:rPr lang="en-US" alt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Raju </a:t>
            </a:r>
            <a:r>
              <a:rPr lang="en-US" alt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Kavalipati</a:t>
            </a:r>
            <a:r>
              <a:rPr lang="en-US" alt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MD, </a:t>
            </a:r>
            <a:r>
              <a:rPr lang="en-US" alt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DM, FACC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(Moderator)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AC.jpg"/>
          <p:cNvPicPr>
            <a:picLocks noChangeAspect="1"/>
          </p:cNvPicPr>
          <p:nvPr/>
        </p:nvPicPr>
        <p:blipFill rotWithShape="1">
          <a:blip r:embed="rId3" cstate="print"/>
          <a:srcRect l="11591" t="34415" r="76732" b="46712"/>
          <a:stretch/>
        </p:blipFill>
        <p:spPr>
          <a:xfrm>
            <a:off x="1943099" y="1771650"/>
            <a:ext cx="809466" cy="1002670"/>
          </a:xfrm>
          <a:prstGeom prst="rect">
            <a:avLst/>
          </a:prstGeom>
        </p:spPr>
      </p:pic>
      <p:pic>
        <p:nvPicPr>
          <p:cNvPr id="25" name="Picture 24" descr="MOD.jpg"/>
          <p:cNvPicPr>
            <a:picLocks noChangeAspect="1"/>
          </p:cNvPicPr>
          <p:nvPr/>
        </p:nvPicPr>
        <p:blipFill rotWithShape="1">
          <a:blip r:embed="rId4" cstate="print"/>
          <a:srcRect l="11591" t="34415" r="76732" b="46712"/>
          <a:stretch/>
        </p:blipFill>
        <p:spPr>
          <a:xfrm>
            <a:off x="4914900" y="1771650"/>
            <a:ext cx="896135" cy="968239"/>
          </a:xfrm>
          <a:prstGeom prst="rect">
            <a:avLst/>
          </a:prstGeom>
        </p:spPr>
      </p:pic>
      <p:pic>
        <p:nvPicPr>
          <p:cNvPr id="17" name="Picture 16" descr="MOD.jpg"/>
          <p:cNvPicPr>
            <a:picLocks noChangeAspect="1"/>
          </p:cNvPicPr>
          <p:nvPr/>
        </p:nvPicPr>
        <p:blipFill rotWithShape="1">
          <a:blip r:embed="rId4" cstate="print"/>
          <a:srcRect l="40359" t="33305" r="34426" b="45602"/>
          <a:stretch/>
        </p:blipFill>
        <p:spPr>
          <a:xfrm>
            <a:off x="2857500" y="1714501"/>
            <a:ext cx="1771649" cy="11035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43000" y="1"/>
            <a:ext cx="6858000" cy="5148557"/>
            <a:chOff x="0" y="0"/>
            <a:chExt cx="9144000" cy="6864743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9144000" cy="6864743"/>
              <a:chOff x="0" y="0"/>
              <a:chExt cx="9144000" cy="68647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0"/>
                <a:ext cx="9144000" cy="6864743"/>
                <a:chOff x="0" y="0"/>
                <a:chExt cx="9144000" cy="6864743"/>
              </a:xfrm>
            </p:grpSpPr>
            <p:pic>
              <p:nvPicPr>
                <p:cNvPr id="6" name="Picture 5" descr="FACULTY 2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0"/>
                  <a:ext cx="9144000" cy="6864743"/>
                </a:xfrm>
                <a:prstGeom prst="rect">
                  <a:avLst/>
                </a:prstGeom>
              </p:spPr>
            </p:pic>
            <p:pic>
              <p:nvPicPr>
                <p:cNvPr id="9" name="Picture 8" descr="MOD 2.jpg"/>
                <p:cNvPicPr>
                  <a:picLocks noChangeAspect="1"/>
                </p:cNvPicPr>
                <p:nvPr/>
              </p:nvPicPr>
              <p:blipFill rotWithShape="1">
                <a:blip r:embed="rId6" cstate="print"/>
                <a:srcRect l="7362" t="24976" r="50138" b="45705"/>
                <a:stretch/>
              </p:blipFill>
              <p:spPr>
                <a:xfrm>
                  <a:off x="4648200" y="1726533"/>
                  <a:ext cx="3962400" cy="1981200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4648200" y="3657600"/>
                  <a:ext cx="39624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324600" y="3657600"/>
                <a:ext cx="2286000" cy="0"/>
              </a:xfrm>
              <a:prstGeom prst="line">
                <a:avLst/>
              </a:prstGeom>
              <a:ln w="28575">
                <a:solidFill>
                  <a:srgbClr val="F384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228140" y="2355961"/>
              <a:ext cx="25907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975" b="1" dirty="0" err="1">
                  <a:solidFill>
                    <a:prstClr val="black"/>
                  </a:solidFill>
                  <a:latin typeface="Calibri"/>
                </a:rPr>
                <a:t>Srinivasa</a:t>
              </a:r>
              <a:r>
                <a:rPr lang="en-US" sz="975" b="1" dirty="0">
                  <a:solidFill>
                    <a:prstClr val="black"/>
                  </a:solidFill>
                  <a:latin typeface="Calibri"/>
                </a:rPr>
                <a:t> Rao </a:t>
              </a:r>
              <a:r>
                <a:rPr lang="en-US" sz="975" b="1" dirty="0" err="1">
                  <a:solidFill>
                    <a:prstClr val="black"/>
                  </a:solidFill>
                  <a:latin typeface="Calibri"/>
                </a:rPr>
                <a:t>Maddury</a:t>
              </a:r>
              <a:r>
                <a:rPr lang="en-US" sz="975" b="1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975" b="1" dirty="0" smtClean="0">
                  <a:solidFill>
                    <a:prstClr val="black"/>
                  </a:solidFill>
                  <a:latin typeface="Calibri"/>
                </a:rPr>
                <a:t>MD, DM, FSCAI, FESC </a:t>
              </a:r>
              <a:endParaRPr lang="en-US" sz="975" b="1" dirty="0">
                <a:solidFill>
                  <a:prstClr val="black"/>
                </a:solidFill>
                <a:latin typeface="Calibri"/>
              </a:endParaRP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Head, Department of Cardiology</a:t>
              </a: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Senior Interventional Cardiologist</a:t>
              </a: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Apollo Hospital, </a:t>
              </a:r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Hyderguda</a:t>
              </a:r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, Hyderabad</a:t>
              </a:r>
            </a:p>
          </p:txBody>
        </p:sp>
        <p:pic>
          <p:nvPicPr>
            <p:cNvPr id="21" name="Picture 20" descr="FAC 1.jpg"/>
            <p:cNvPicPr>
              <a:picLocks noChangeAspect="1"/>
            </p:cNvPicPr>
            <p:nvPr/>
          </p:nvPicPr>
          <p:blipFill rotWithShape="1">
            <a:blip r:embed="rId7" cstate="print"/>
            <a:srcRect l="11237" t="34375" r="76667" b="45666"/>
            <a:stretch/>
          </p:blipFill>
          <p:spPr>
            <a:xfrm>
              <a:off x="1066799" y="2337847"/>
              <a:ext cx="1143001" cy="139595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38752" y="3713963"/>
              <a:ext cx="377229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Srinivasa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Rao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Maddury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Head, Department of Cardiology and Senior Interventional Cardiologist, at Apollo Hospital, Hyderabad. He is a fellow of  Society for Cardiovascular Angiography and Interventions    (FSCAI) and   European College Of Cardiology (FESC). He is a life member of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Cardiological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Society of India and Indian College Of Cardiology. He is a gold medalist in MD (General Medicine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He 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having a vast experience of more than 30 years in this field ad actively involved in many clinical trials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ASPIRE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PARADIGM-HF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CANTOS, Triplet study, LCZ696 and many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more.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published 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renowned journals </a:t>
              </a:r>
              <a:r>
                <a:rPr lang="en-US" sz="9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has presented 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papers in various scientific meetings.                                          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9713" y="2381071"/>
              <a:ext cx="2691353" cy="103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it-IT" sz="975" b="1" dirty="0">
                  <a:solidFill>
                    <a:prstClr val="black"/>
                  </a:solidFill>
                  <a:latin typeface="Calibri"/>
                </a:rPr>
                <a:t>Narasa Raju Kavalipati, </a:t>
              </a:r>
              <a:r>
                <a:rPr lang="it-IT" sz="975" b="1" dirty="0" smtClean="0">
                  <a:solidFill>
                    <a:prstClr val="black"/>
                  </a:solidFill>
                  <a:latin typeface="Calibri"/>
                </a:rPr>
                <a:t>MD, </a:t>
              </a:r>
              <a:r>
                <a:rPr lang="it-IT" sz="975" b="1" dirty="0">
                  <a:solidFill>
                    <a:prstClr val="black"/>
                  </a:solidFill>
                  <a:latin typeface="Calibri"/>
                </a:rPr>
                <a:t>DM (Cardiology</a:t>
              </a:r>
              <a:r>
                <a:rPr lang="it-IT" sz="975" b="1" dirty="0" smtClean="0">
                  <a:solidFill>
                    <a:prstClr val="black"/>
                  </a:solidFill>
                  <a:latin typeface="Calibri"/>
                </a:rPr>
                <a:t>), FACC</a:t>
              </a:r>
              <a:endParaRPr lang="it-IT" sz="975" b="1" dirty="0">
                <a:solidFill>
                  <a:prstClr val="black"/>
                </a:solidFill>
                <a:latin typeface="Calibri"/>
              </a:endParaRPr>
            </a:p>
            <a:p>
              <a:pPr defTabSz="685800"/>
              <a:r>
                <a:rPr lang="en-US" sz="825" dirty="0">
                  <a:solidFill>
                    <a:prstClr val="black"/>
                  </a:solidFill>
                  <a:latin typeface="Calibri"/>
                </a:rPr>
                <a:t>Director, </a:t>
              </a:r>
              <a:r>
                <a:rPr lang="en-US" sz="825" dirty="0" err="1">
                  <a:solidFill>
                    <a:prstClr val="black"/>
                  </a:solidFill>
                  <a:latin typeface="Calibri"/>
                </a:rPr>
                <a:t>Cath</a:t>
              </a:r>
              <a:r>
                <a:rPr lang="en-US" sz="825" dirty="0">
                  <a:solidFill>
                    <a:prstClr val="black"/>
                  </a:solidFill>
                  <a:latin typeface="Calibri"/>
                </a:rPr>
                <a:t> Lab &amp; Sr. Interventional Cardiologist</a:t>
              </a:r>
            </a:p>
            <a:p>
              <a:pPr defTabSz="685800"/>
              <a:r>
                <a:rPr lang="en-US" sz="825" dirty="0">
                  <a:solidFill>
                    <a:prstClr val="black"/>
                  </a:solidFill>
                  <a:latin typeface="Calibri"/>
                </a:rPr>
                <a:t>Apollo Hospital, </a:t>
              </a:r>
              <a:r>
                <a:rPr lang="en-US" sz="825" dirty="0" err="1">
                  <a:solidFill>
                    <a:prstClr val="black"/>
                  </a:solidFill>
                  <a:latin typeface="Calibri"/>
                </a:rPr>
                <a:t>Hyderguda</a:t>
              </a:r>
              <a:r>
                <a:rPr lang="en-US" sz="825" dirty="0">
                  <a:solidFill>
                    <a:prstClr val="black"/>
                  </a:solidFill>
                  <a:latin typeface="Calibri"/>
                </a:rPr>
                <a:t>, Hyderabad</a:t>
              </a:r>
            </a:p>
          </p:txBody>
        </p:sp>
        <p:pic>
          <p:nvPicPr>
            <p:cNvPr id="28" name="Picture 27" descr="FAC 2.jpg"/>
            <p:cNvPicPr>
              <a:picLocks noChangeAspect="1"/>
            </p:cNvPicPr>
            <p:nvPr/>
          </p:nvPicPr>
          <p:blipFill rotWithShape="1">
            <a:blip r:embed="rId8" cstate="print"/>
            <a:srcRect l="11031" t="33998" r="76667" b="46042"/>
            <a:stretch/>
          </p:blipFill>
          <p:spPr>
            <a:xfrm>
              <a:off x="5029200" y="2344846"/>
              <a:ext cx="1194846" cy="13716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52999" y="3758360"/>
              <a:ext cx="369609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Narasa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Kavalipati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Director,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 &amp; Senior Interventional Cardiologist at Apollo Hospital, Hyderabad. He completed his MBBS from Andhra University, MD (General Medicine) from Andhra Medical College and DM (Cardiology) from AIIMS, New Delhi. He is a fellow of American College of Cardiology. He is involved as a Principal Investigator in two international multi-center clinical trials The RED-HF and The ATLAS ACS 2 TIMI 51 trial. He is the President of CSI, </a:t>
              </a:r>
              <a:r>
                <a:rPr lang="en-US" sz="9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Telangana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chapter.</a:t>
              </a:r>
            </a:p>
            <a:p>
              <a:pPr algn="just" defTabSz="685800"/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just" defTabSz="685800"/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2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E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5160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700" y="3240535"/>
            <a:ext cx="4286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70C0"/>
                </a:solidFill>
                <a:latin typeface="Calibri"/>
              </a:rPr>
              <a:t>India Case Title – Will Share Soon</a:t>
            </a:r>
          </a:p>
        </p:txBody>
      </p:sp>
    </p:spTree>
    <p:extLst>
      <p:ext uri="{BB962C8B-B14F-4D97-AF65-F5344CB8AC3E}">
        <p14:creationId xmlns:p14="http://schemas.microsoft.com/office/powerpoint/2010/main" val="22887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Live Case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#18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645956" y="1858856"/>
            <a:ext cx="5286447" cy="6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No known CAD prior to current presentation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3678" y="509089"/>
            <a:ext cx="5473644" cy="1177193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onset CCS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lass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angina and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cCTA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revealing moderate 40-75% 3 V disease with soft coronary plaques, Ca++ score 1001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82" y="507789"/>
            <a:ext cx="2574961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86" y="1438560"/>
            <a:ext cx="3049450" cy="1454192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 hypertension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Ex-smoker, + F/H,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?Aspirin allergy,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SAQ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-7: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48" y="2907123"/>
            <a:ext cx="6250923" cy="50008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lvl="0" defTabSz="685800"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Amlodipine,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Metoprolol XL, </a:t>
            </a: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Atorvastatin, </a:t>
            </a:r>
            <a:r>
              <a:rPr lang="en-US" altLang="en-US" sz="12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Prasugrel</a:t>
            </a: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10mg (started after recent PCI)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90" y="4625833"/>
            <a:ext cx="8663961" cy="37697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FFR guided staged PCI of multiple LAD/Diagonal lesions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39" y="3454087"/>
            <a:ext cx="8984723" cy="1115638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lvl="0" defTabSz="685800"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 on Feb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25th 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 3V CAD: 90% RCA-AV </a:t>
            </a:r>
            <a:r>
              <a:rPr lang="en-US" altLang="en-US" sz="17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80-90% multiple LAD-D1 lesions, 95% LCx-OM2 with LVEF 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and Syntax score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underwent successful PCI of RCA-AV </a:t>
            </a:r>
            <a:r>
              <a:rPr lang="en-US" altLang="en-US" sz="17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1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LCx-OM2 using 2 Promus Elite DES. Pt was also was desensitized for aspirin allergy and can receive low dose aspirin now (given today).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9" y="4869"/>
            <a:ext cx="300373" cy="2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5" name="Straight Arrow Connector 29"/>
          <p:cNvCxnSpPr>
            <a:cxnSpLocks noChangeShapeType="1"/>
          </p:cNvCxnSpPr>
          <p:nvPr/>
        </p:nvCxnSpPr>
        <p:spPr bwMode="auto">
          <a:xfrm>
            <a:off x="7466224" y="3271950"/>
            <a:ext cx="0" cy="4570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triangle" w="med" len="sm"/>
                <a:tailEnd type="triangle" w="med" len="sm"/>
              </a14:hiddenLine>
            </a:ext>
          </a:extLst>
        </p:spPr>
      </p:cxn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982414" y="10163"/>
            <a:ext cx="7602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786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2017: One-Vessel Disease</a:t>
            </a:r>
          </a:p>
        </p:txBody>
      </p:sp>
      <p:pic>
        <p:nvPicPr>
          <p:cNvPr id="9523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6" y="541078"/>
            <a:ext cx="8713249" cy="42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345523" y="4841393"/>
            <a:ext cx="4821146" cy="3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26" tIns="24865" rIns="49726" bIns="24865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50129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2017;69:2212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14098" y="2892177"/>
            <a:ext cx="461418" cy="2452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371" tIns="28661" rIns="57371" bIns="28661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577640" fontAlgn="base">
              <a:spcAft>
                <a:spcPct val="0"/>
              </a:spcAft>
              <a:buNone/>
              <a:defRPr/>
            </a:pPr>
            <a:endParaRPr lang="en-US" altLang="en-US" sz="2025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200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Coronary Physiology to Guide Revascularization with PCI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53" y="936725"/>
            <a:ext cx="6804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the Use of Coronary Physiology to Guide Revascularization with PCI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" y="1546526"/>
            <a:ext cx="7995332" cy="1326364"/>
          </a:xfrm>
          <a:prstGeom prst="rect">
            <a:avLst/>
          </a:prstGeom>
          <a:solidFill>
            <a:srgbClr val="84B4E4"/>
          </a:solidFill>
        </p:spPr>
      </p:pic>
      <p:sp>
        <p:nvSpPr>
          <p:cNvPr id="6" name="TextBox 5"/>
          <p:cNvSpPr txBox="1"/>
          <p:nvPr/>
        </p:nvSpPr>
        <p:spPr>
          <a:xfrm>
            <a:off x="672814" y="3164410"/>
            <a:ext cx="6804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Intravascular Ultrasound to Assess Lesion Severity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3758638"/>
            <a:ext cx="7908190" cy="978980"/>
          </a:xfrm>
          <a:prstGeom prst="rect">
            <a:avLst/>
          </a:prstGeom>
          <a:solidFill>
            <a:srgbClr val="3C7ECC"/>
          </a:solidFill>
        </p:spPr>
      </p:pic>
    </p:spTree>
    <p:extLst>
      <p:ext uri="{BB962C8B-B14F-4D97-AF65-F5344CB8AC3E}">
        <p14:creationId xmlns:p14="http://schemas.microsoft.com/office/powerpoint/2010/main" val="189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21648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Predicting Patient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368" y="1482245"/>
            <a:ext cx="7185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5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to Predicting Patient Risk of Death with CABG: STS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438" y="3736836"/>
            <a:ext cx="71740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5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Risk Factors Not Qualified in the STS Score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" y="4055165"/>
            <a:ext cx="7997900" cy="828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" y="1812353"/>
            <a:ext cx="7997900" cy="718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828" y="2599901"/>
            <a:ext cx="78047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5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for Defining Coronary Artery Lesion Complexity: SYNTAX Score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6" y="2948502"/>
            <a:ext cx="7997601" cy="761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678" y="423371"/>
            <a:ext cx="686485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for the Heart Team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>
          <a:xfrm>
            <a:off x="527577" y="727084"/>
            <a:ext cx="7997900" cy="755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2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6"/>
            <a:ext cx="77117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167" y="712035"/>
            <a:ext cx="811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Revasc to Improve Survival in SIHD Compared with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1" y="1015254"/>
            <a:ext cx="8167595" cy="385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2022:79;e21-129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7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6506</TotalTime>
  <Words>1182</Words>
  <Application>Microsoft Office PowerPoint</Application>
  <PresentationFormat>On-screen Show (16:9)</PresentationFormat>
  <Paragraphs>176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Theme</vt:lpstr>
      <vt:lpstr>BASIC SHARMA BLUE</vt:lpstr>
      <vt:lpstr>7_BASIC SHARMA BLUE</vt:lpstr>
      <vt:lpstr>1_Office Theme</vt:lpstr>
      <vt:lpstr>2_Office Theme</vt:lpstr>
      <vt:lpstr>5_Office Theme</vt:lpstr>
      <vt:lpstr>1_BASIC SHARMA BLUE</vt:lpstr>
      <vt:lpstr>6_BASIC SHARMA BLUE</vt:lpstr>
      <vt:lpstr>3_Office Theme</vt:lpstr>
      <vt:lpstr>PowerPoint Presentation</vt:lpstr>
      <vt:lpstr>PowerPoint Presentation</vt:lpstr>
      <vt:lpstr>PowerPoint Presentation</vt:lpstr>
      <vt:lpstr>PowerPoint Presentation</vt:lpstr>
      <vt:lpstr> Live Case #18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than 35,800 unique downloads</vt:lpstr>
      <vt:lpstr>Apps Coming Soon…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693</cp:revision>
  <cp:lastPrinted>2022-04-21T16:02:04Z</cp:lastPrinted>
  <dcterms:created xsi:type="dcterms:W3CDTF">2019-05-13T14:16:18Z</dcterms:created>
  <dcterms:modified xsi:type="dcterms:W3CDTF">2022-04-22T13:11:20Z</dcterms:modified>
</cp:coreProperties>
</file>