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4695" r:id="rId3"/>
    <p:sldMasterId id="2147484707" r:id="rId4"/>
    <p:sldMasterId id="2147484720" r:id="rId5"/>
  </p:sldMasterIdLst>
  <p:notesMasterIdLst>
    <p:notesMasterId r:id="rId20"/>
  </p:notesMasterIdLst>
  <p:sldIdLst>
    <p:sldId id="275" r:id="rId6"/>
    <p:sldId id="617" r:id="rId7"/>
    <p:sldId id="2071" r:id="rId8"/>
    <p:sldId id="2185" r:id="rId9"/>
    <p:sldId id="2184" r:id="rId10"/>
    <p:sldId id="2187" r:id="rId11"/>
    <p:sldId id="2188" r:id="rId12"/>
    <p:sldId id="2189" r:id="rId13"/>
    <p:sldId id="2191" r:id="rId14"/>
    <p:sldId id="2194" r:id="rId15"/>
    <p:sldId id="2195" r:id="rId16"/>
    <p:sldId id="2196" r:id="rId17"/>
    <p:sldId id="2197" r:id="rId18"/>
    <p:sldId id="2198" r:id="rId19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009999"/>
    <a:srgbClr val="000099"/>
    <a:srgbClr val="0000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41" autoAdjust="0"/>
    <p:restoredTop sz="86387" autoAdjust="0"/>
  </p:normalViewPr>
  <p:slideViewPr>
    <p:cSldViewPr snapToGrid="0">
      <p:cViewPr varScale="1">
        <p:scale>
          <a:sx n="127" d="100"/>
          <a:sy n="127" d="100"/>
        </p:scale>
        <p:origin x="666" y="108"/>
      </p:cViewPr>
      <p:guideLst/>
    </p:cSldViewPr>
  </p:slideViewPr>
  <p:outlineViewPr>
    <p:cViewPr>
      <p:scale>
        <a:sx n="33" d="100"/>
        <a:sy n="33" d="100"/>
      </p:scale>
      <p:origin x="0" y="-537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E854C0D-8A04-4E0F-B2BD-D9FE8154408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FA68DE3-EF28-4001-A656-631E5A009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87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1800" y="708025"/>
            <a:ext cx="6302375" cy="35448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3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7066" indent="-291179" defTabSz="94633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4717" indent="-232943" defTabSz="94633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0604" indent="-232943" defTabSz="94633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6491" indent="-232943" defTabSz="94633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2377" indent="-232943" defTabSz="9463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8264" indent="-232943" defTabSz="9463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94151" indent="-232943" defTabSz="9463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60038" indent="-232943" defTabSz="9463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77CA431-D06D-4545-9B64-F839F81A0B4D}" type="slidenum">
              <a:rPr lang="en-US" altLang="en-US" b="1">
                <a:solidFill>
                  <a:srgbClr val="FFFFFF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en-US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294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6EA1E9-0953-44BF-A1A3-21CDC04D4DD2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86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801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1143000"/>
            <a:ext cx="46291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addition to the hundreds of possible treatment paths, CalcificAID has an educational background section with information about the imaging techniques, devices, and pharmacology of treating calcified lesions.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B861C0-A661-0244-B3F1-C5B39F9D0A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420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B861C0-A661-0244-B3F1-C5B39F9D0A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50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928688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928688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928688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928688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62188" indent="1588" defTabSz="928688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19388" indent="1588" defTabSz="928688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76588" indent="1588" defTabSz="928688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33788" indent="1588" defTabSz="928688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1D22E-E2B1-450A-BEAA-097497EB264C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286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66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928688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928688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928688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928688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62188" indent="1588" defTabSz="928688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19388" indent="1588" defTabSz="928688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76588" indent="1588" defTabSz="928688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33788" indent="1588" defTabSz="928688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1D22E-E2B1-450A-BEAA-097497EB264C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286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567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8DE3-EF28-4001-A656-631E5A0099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22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928688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928688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928688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928688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62188" indent="1588" defTabSz="928688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19388" indent="1588" defTabSz="928688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76588" indent="1588" defTabSz="928688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33788" indent="1588" defTabSz="928688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1D22E-E2B1-450A-BEAA-097497EB264C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286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179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01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33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71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5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646" indent="0" algn="ctr">
              <a:buNone/>
              <a:defRPr/>
            </a:lvl2pPr>
            <a:lvl3pPr marL="685289" indent="0" algn="ctr">
              <a:buNone/>
              <a:defRPr/>
            </a:lvl3pPr>
            <a:lvl4pPr marL="1027931" indent="0" algn="ctr">
              <a:buNone/>
              <a:defRPr/>
            </a:lvl4pPr>
            <a:lvl5pPr marL="1370570" indent="0" algn="ctr">
              <a:buNone/>
              <a:defRPr/>
            </a:lvl5pPr>
            <a:lvl6pPr marL="1713214" indent="0" algn="ctr">
              <a:buNone/>
              <a:defRPr/>
            </a:lvl6pPr>
            <a:lvl7pPr marL="2055857" indent="0" algn="ctr">
              <a:buNone/>
              <a:defRPr/>
            </a:lvl7pPr>
            <a:lvl8pPr marL="2398499" indent="0" algn="ctr">
              <a:buNone/>
              <a:defRPr/>
            </a:lvl8pPr>
            <a:lvl9pPr marL="274114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6581896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94435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3305177"/>
            <a:ext cx="7772400" cy="1021557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646" indent="0">
              <a:buNone/>
              <a:defRPr sz="1350"/>
            </a:lvl2pPr>
            <a:lvl3pPr marL="685289" indent="0">
              <a:buNone/>
              <a:defRPr sz="1200"/>
            </a:lvl3pPr>
            <a:lvl4pPr marL="1027931" indent="0">
              <a:buNone/>
              <a:defRPr sz="1050"/>
            </a:lvl4pPr>
            <a:lvl5pPr marL="1370570" indent="0">
              <a:buNone/>
              <a:defRPr sz="1050"/>
            </a:lvl5pPr>
            <a:lvl6pPr marL="1713214" indent="0">
              <a:buNone/>
              <a:defRPr sz="1050"/>
            </a:lvl6pPr>
            <a:lvl7pPr marL="2055857" indent="0">
              <a:buNone/>
              <a:defRPr sz="1050"/>
            </a:lvl7pPr>
            <a:lvl8pPr marL="2398499" indent="0">
              <a:buNone/>
              <a:defRPr sz="1050"/>
            </a:lvl8pPr>
            <a:lvl9pPr marL="2741141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010743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26" y="1485900"/>
            <a:ext cx="3818467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78" y="1485900"/>
            <a:ext cx="3818467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072203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012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46" indent="0">
              <a:buNone/>
              <a:defRPr sz="1500" b="1"/>
            </a:lvl2pPr>
            <a:lvl3pPr marL="685289" indent="0">
              <a:buNone/>
              <a:defRPr sz="1350" b="1"/>
            </a:lvl3pPr>
            <a:lvl4pPr marL="1027931" indent="0">
              <a:buNone/>
              <a:defRPr sz="1200" b="1"/>
            </a:lvl4pPr>
            <a:lvl5pPr marL="1370570" indent="0">
              <a:buNone/>
              <a:defRPr sz="1200" b="1"/>
            </a:lvl5pPr>
            <a:lvl6pPr marL="1713214" indent="0">
              <a:buNone/>
              <a:defRPr sz="1200" b="1"/>
            </a:lvl6pPr>
            <a:lvl7pPr marL="2055857" indent="0">
              <a:buNone/>
              <a:defRPr sz="1200" b="1"/>
            </a:lvl7pPr>
            <a:lvl8pPr marL="2398499" indent="0">
              <a:buNone/>
              <a:defRPr sz="1200" b="1"/>
            </a:lvl8pPr>
            <a:lvl9pPr marL="274114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012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151338"/>
            <a:ext cx="4041422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46" indent="0">
              <a:buNone/>
              <a:defRPr sz="1500" b="1"/>
            </a:lvl2pPr>
            <a:lvl3pPr marL="685289" indent="0">
              <a:buNone/>
              <a:defRPr sz="1350" b="1"/>
            </a:lvl3pPr>
            <a:lvl4pPr marL="1027931" indent="0">
              <a:buNone/>
              <a:defRPr sz="1200" b="1"/>
            </a:lvl4pPr>
            <a:lvl5pPr marL="1370570" indent="0">
              <a:buNone/>
              <a:defRPr sz="1200" b="1"/>
            </a:lvl5pPr>
            <a:lvl6pPr marL="1713214" indent="0">
              <a:buNone/>
              <a:defRPr sz="1200" b="1"/>
            </a:lvl6pPr>
            <a:lvl7pPr marL="2055857" indent="0">
              <a:buNone/>
              <a:defRPr sz="1200" b="1"/>
            </a:lvl7pPr>
            <a:lvl8pPr marL="2398499" indent="0">
              <a:buNone/>
              <a:defRPr sz="1200" b="1"/>
            </a:lvl8pPr>
            <a:lvl9pPr marL="274114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1631156"/>
            <a:ext cx="4041422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505348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144826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158423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2" y="204800"/>
            <a:ext cx="3008489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04805"/>
            <a:ext cx="5111044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2" y="1076328"/>
            <a:ext cx="3008489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646" indent="0">
              <a:buNone/>
              <a:defRPr sz="900"/>
            </a:lvl2pPr>
            <a:lvl3pPr marL="685289" indent="0">
              <a:buNone/>
              <a:defRPr sz="750"/>
            </a:lvl3pPr>
            <a:lvl4pPr marL="1027931" indent="0">
              <a:buNone/>
              <a:defRPr sz="600"/>
            </a:lvl4pPr>
            <a:lvl5pPr marL="1370570" indent="0">
              <a:buNone/>
              <a:defRPr sz="600"/>
            </a:lvl5pPr>
            <a:lvl6pPr marL="1713214" indent="0">
              <a:buNone/>
              <a:defRPr sz="600"/>
            </a:lvl6pPr>
            <a:lvl7pPr marL="2055857" indent="0">
              <a:buNone/>
              <a:defRPr sz="600"/>
            </a:lvl7pPr>
            <a:lvl8pPr marL="2398499" indent="0">
              <a:buNone/>
              <a:defRPr sz="600"/>
            </a:lvl8pPr>
            <a:lvl9pPr marL="2741141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482895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07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3600454"/>
            <a:ext cx="5486400" cy="42505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646" indent="0">
              <a:buNone/>
              <a:defRPr sz="2100"/>
            </a:lvl2pPr>
            <a:lvl3pPr marL="685289" indent="0">
              <a:buNone/>
              <a:defRPr sz="1800"/>
            </a:lvl3pPr>
            <a:lvl4pPr marL="1027931" indent="0">
              <a:buNone/>
              <a:defRPr sz="1500"/>
            </a:lvl4pPr>
            <a:lvl5pPr marL="1370570" indent="0">
              <a:buNone/>
              <a:defRPr sz="1500"/>
            </a:lvl5pPr>
            <a:lvl6pPr marL="1713214" indent="0">
              <a:buNone/>
              <a:defRPr sz="1500"/>
            </a:lvl6pPr>
            <a:lvl7pPr marL="2055857" indent="0">
              <a:buNone/>
              <a:defRPr sz="1500"/>
            </a:lvl7pPr>
            <a:lvl8pPr marL="2398499" indent="0">
              <a:buNone/>
              <a:defRPr sz="1500"/>
            </a:lvl8pPr>
            <a:lvl9pPr marL="2741141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4025536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646" indent="0">
              <a:buNone/>
              <a:defRPr sz="900"/>
            </a:lvl2pPr>
            <a:lvl3pPr marL="685289" indent="0">
              <a:buNone/>
              <a:defRPr sz="750"/>
            </a:lvl3pPr>
            <a:lvl4pPr marL="1027931" indent="0">
              <a:buNone/>
              <a:defRPr sz="600"/>
            </a:lvl4pPr>
            <a:lvl5pPr marL="1370570" indent="0">
              <a:buNone/>
              <a:defRPr sz="600"/>
            </a:lvl5pPr>
            <a:lvl6pPr marL="1713214" indent="0">
              <a:buNone/>
              <a:defRPr sz="600"/>
            </a:lvl6pPr>
            <a:lvl7pPr marL="2055857" indent="0">
              <a:buNone/>
              <a:defRPr sz="600"/>
            </a:lvl7pPr>
            <a:lvl8pPr marL="2398499" indent="0">
              <a:buNone/>
              <a:defRPr sz="600"/>
            </a:lvl8pPr>
            <a:lvl9pPr marL="2741141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686894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907213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93834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872757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52079755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8AA-19C0-407C-9578-E833DBED4E34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4849-F3C4-4CD9-931D-54FA878AF23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1" t="12083" r="35853" b="19444"/>
          <a:stretch/>
        </p:blipFill>
        <p:spPr>
          <a:xfrm>
            <a:off x="8815501" y="14288"/>
            <a:ext cx="303100" cy="29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071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8AA-19C0-407C-9578-E833DBED4E34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4849-F3C4-4CD9-931D-54FA878AF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012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8AA-19C0-407C-9578-E833DBED4E34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4849-F3C4-4CD9-931D-54FA878AF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22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8AA-19C0-407C-9578-E833DBED4E34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4849-F3C4-4CD9-931D-54FA878AF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729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8AA-19C0-407C-9578-E833DBED4E34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4849-F3C4-4CD9-931D-54FA878AF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751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8AA-19C0-407C-9578-E833DBED4E34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4849-F3C4-4CD9-931D-54FA878AF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12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620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8AA-19C0-407C-9578-E833DBED4E34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4849-F3C4-4CD9-931D-54FA878AF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461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8AA-19C0-407C-9578-E833DBED4E34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4849-F3C4-4CD9-931D-54FA878AF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221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8AA-19C0-407C-9578-E833DBED4E34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4849-F3C4-4CD9-931D-54FA878AF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369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8AA-19C0-407C-9578-E833DBED4E34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4849-F3C4-4CD9-931D-54FA878AF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949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8AA-19C0-407C-9578-E833DBED4E34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4849-F3C4-4CD9-931D-54FA878AF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051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55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289322" indent="0" algn="ctr">
              <a:buNone/>
              <a:defRPr/>
            </a:lvl2pPr>
            <a:lvl3pPr marL="578644" indent="0" algn="ctr">
              <a:buNone/>
              <a:defRPr/>
            </a:lvl3pPr>
            <a:lvl4pPr marL="867966" indent="0" algn="ctr">
              <a:buNone/>
              <a:defRPr/>
            </a:lvl4pPr>
            <a:lvl5pPr marL="1157288" indent="0" algn="ctr">
              <a:buNone/>
              <a:defRPr/>
            </a:lvl5pPr>
            <a:lvl6pPr marL="1446610" indent="0" algn="ctr">
              <a:buNone/>
              <a:defRPr/>
            </a:lvl6pPr>
            <a:lvl7pPr marL="1735931" indent="0" algn="ctr">
              <a:buNone/>
              <a:defRPr/>
            </a:lvl7pPr>
            <a:lvl8pPr marL="2025254" indent="0" algn="ctr">
              <a:buNone/>
              <a:defRPr/>
            </a:lvl8pPr>
            <a:lvl9pPr marL="231457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70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3610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3305211"/>
            <a:ext cx="7772400" cy="1021556"/>
          </a:xfrm>
        </p:spPr>
        <p:txBody>
          <a:bodyPr anchor="t"/>
          <a:lstStyle>
            <a:lvl1pPr algn="l">
              <a:defRPr sz="2531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180035"/>
            <a:ext cx="7772400" cy="1125140"/>
          </a:xfrm>
        </p:spPr>
        <p:txBody>
          <a:bodyPr anchor="b"/>
          <a:lstStyle>
            <a:lvl1pPr marL="0" indent="0">
              <a:buNone/>
              <a:defRPr sz="1266"/>
            </a:lvl1pPr>
            <a:lvl2pPr marL="289322" indent="0">
              <a:buNone/>
              <a:defRPr sz="1139"/>
            </a:lvl2pPr>
            <a:lvl3pPr marL="578644" indent="0">
              <a:buNone/>
              <a:defRPr sz="1013"/>
            </a:lvl3pPr>
            <a:lvl4pPr marL="867966" indent="0">
              <a:buNone/>
              <a:defRPr sz="886"/>
            </a:lvl4pPr>
            <a:lvl5pPr marL="1157288" indent="0">
              <a:buNone/>
              <a:defRPr sz="886"/>
            </a:lvl5pPr>
            <a:lvl6pPr marL="1446610" indent="0">
              <a:buNone/>
              <a:defRPr sz="886"/>
            </a:lvl6pPr>
            <a:lvl7pPr marL="1735931" indent="0">
              <a:buNone/>
              <a:defRPr sz="886"/>
            </a:lvl7pPr>
            <a:lvl8pPr marL="2025254" indent="0">
              <a:buNone/>
              <a:defRPr sz="886"/>
            </a:lvl8pPr>
            <a:lvl9pPr marL="2314575" indent="0">
              <a:buNone/>
              <a:defRPr sz="88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995856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24" y="1485900"/>
            <a:ext cx="3818467" cy="3086100"/>
          </a:xfrm>
        </p:spPr>
        <p:txBody>
          <a:bodyPr/>
          <a:lstStyle>
            <a:lvl1pPr>
              <a:defRPr sz="1772"/>
            </a:lvl1pPr>
            <a:lvl2pPr>
              <a:defRPr sz="1519"/>
            </a:lvl2pPr>
            <a:lvl3pPr>
              <a:defRPr sz="1266"/>
            </a:lvl3pPr>
            <a:lvl4pPr>
              <a:defRPr sz="1139"/>
            </a:lvl4pPr>
            <a:lvl5pPr>
              <a:defRPr sz="1139"/>
            </a:lvl5pPr>
            <a:lvl6pPr>
              <a:defRPr sz="1139"/>
            </a:lvl6pPr>
            <a:lvl7pPr>
              <a:defRPr sz="1139"/>
            </a:lvl7pPr>
            <a:lvl8pPr>
              <a:defRPr sz="1139"/>
            </a:lvl8pPr>
            <a:lvl9pPr>
              <a:defRPr sz="11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58" y="1485900"/>
            <a:ext cx="3818467" cy="3086100"/>
          </a:xfrm>
        </p:spPr>
        <p:txBody>
          <a:bodyPr/>
          <a:lstStyle>
            <a:lvl1pPr>
              <a:defRPr sz="1772"/>
            </a:lvl1pPr>
            <a:lvl2pPr>
              <a:defRPr sz="1519"/>
            </a:lvl2pPr>
            <a:lvl3pPr>
              <a:defRPr sz="1266"/>
            </a:lvl3pPr>
            <a:lvl4pPr>
              <a:defRPr sz="1139"/>
            </a:lvl4pPr>
            <a:lvl5pPr>
              <a:defRPr sz="1139"/>
            </a:lvl5pPr>
            <a:lvl6pPr>
              <a:defRPr sz="1139"/>
            </a:lvl6pPr>
            <a:lvl7pPr>
              <a:defRPr sz="1139"/>
            </a:lvl7pPr>
            <a:lvl8pPr>
              <a:defRPr sz="1139"/>
            </a:lvl8pPr>
            <a:lvl9pPr>
              <a:defRPr sz="11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88441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012" cy="479822"/>
          </a:xfrm>
        </p:spPr>
        <p:txBody>
          <a:bodyPr anchor="b"/>
          <a:lstStyle>
            <a:lvl1pPr marL="0" indent="0">
              <a:buNone/>
              <a:defRPr sz="1519" b="1"/>
            </a:lvl1pPr>
            <a:lvl2pPr marL="289322" indent="0">
              <a:buNone/>
              <a:defRPr sz="1266" b="1"/>
            </a:lvl2pPr>
            <a:lvl3pPr marL="578644" indent="0">
              <a:buNone/>
              <a:defRPr sz="1139" b="1"/>
            </a:lvl3pPr>
            <a:lvl4pPr marL="867966" indent="0">
              <a:buNone/>
              <a:defRPr sz="1013" b="1"/>
            </a:lvl4pPr>
            <a:lvl5pPr marL="1157288" indent="0">
              <a:buNone/>
              <a:defRPr sz="1013" b="1"/>
            </a:lvl5pPr>
            <a:lvl6pPr marL="1446610" indent="0">
              <a:buNone/>
              <a:defRPr sz="1013" b="1"/>
            </a:lvl6pPr>
            <a:lvl7pPr marL="1735931" indent="0">
              <a:buNone/>
              <a:defRPr sz="1013" b="1"/>
            </a:lvl7pPr>
            <a:lvl8pPr marL="2025254" indent="0">
              <a:buNone/>
              <a:defRPr sz="1013" b="1"/>
            </a:lvl8pPr>
            <a:lvl9pPr marL="2314575" indent="0">
              <a:buNone/>
              <a:defRPr sz="101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012" cy="2963466"/>
          </a:xfrm>
        </p:spPr>
        <p:txBody>
          <a:bodyPr/>
          <a:lstStyle>
            <a:lvl1pPr>
              <a:defRPr sz="1519"/>
            </a:lvl1pPr>
            <a:lvl2pPr>
              <a:defRPr sz="1266"/>
            </a:lvl2pPr>
            <a:lvl3pPr>
              <a:defRPr sz="1139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151335"/>
            <a:ext cx="4041422" cy="479822"/>
          </a:xfrm>
        </p:spPr>
        <p:txBody>
          <a:bodyPr anchor="b"/>
          <a:lstStyle>
            <a:lvl1pPr marL="0" indent="0">
              <a:buNone/>
              <a:defRPr sz="1519" b="1"/>
            </a:lvl1pPr>
            <a:lvl2pPr marL="289322" indent="0">
              <a:buNone/>
              <a:defRPr sz="1266" b="1"/>
            </a:lvl2pPr>
            <a:lvl3pPr marL="578644" indent="0">
              <a:buNone/>
              <a:defRPr sz="1139" b="1"/>
            </a:lvl3pPr>
            <a:lvl4pPr marL="867966" indent="0">
              <a:buNone/>
              <a:defRPr sz="1013" b="1"/>
            </a:lvl4pPr>
            <a:lvl5pPr marL="1157288" indent="0">
              <a:buNone/>
              <a:defRPr sz="1013" b="1"/>
            </a:lvl5pPr>
            <a:lvl6pPr marL="1446610" indent="0">
              <a:buNone/>
              <a:defRPr sz="1013" b="1"/>
            </a:lvl6pPr>
            <a:lvl7pPr marL="1735931" indent="0">
              <a:buNone/>
              <a:defRPr sz="1013" b="1"/>
            </a:lvl7pPr>
            <a:lvl8pPr marL="2025254" indent="0">
              <a:buNone/>
              <a:defRPr sz="1013" b="1"/>
            </a:lvl8pPr>
            <a:lvl9pPr marL="2314575" indent="0">
              <a:buNone/>
              <a:defRPr sz="101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1631156"/>
            <a:ext cx="4041422" cy="2963466"/>
          </a:xfrm>
        </p:spPr>
        <p:txBody>
          <a:bodyPr/>
          <a:lstStyle>
            <a:lvl1pPr>
              <a:defRPr sz="1519"/>
            </a:lvl1pPr>
            <a:lvl2pPr>
              <a:defRPr sz="1266"/>
            </a:lvl2pPr>
            <a:lvl3pPr>
              <a:defRPr sz="1139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4097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583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93777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107851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489" cy="871538"/>
          </a:xfrm>
        </p:spPr>
        <p:txBody>
          <a:bodyPr anchor="b"/>
          <a:lstStyle>
            <a:lvl1pPr algn="l">
              <a:defRPr sz="126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04795"/>
            <a:ext cx="5111044" cy="4389835"/>
          </a:xfrm>
        </p:spPr>
        <p:txBody>
          <a:bodyPr/>
          <a:lstStyle>
            <a:lvl1pPr>
              <a:defRPr sz="2025"/>
            </a:lvl1pPr>
            <a:lvl2pPr>
              <a:defRPr sz="1772"/>
            </a:lvl2pPr>
            <a:lvl3pPr>
              <a:defRPr sz="1519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489" cy="3518297"/>
          </a:xfrm>
        </p:spPr>
        <p:txBody>
          <a:bodyPr/>
          <a:lstStyle>
            <a:lvl1pPr marL="0" indent="0">
              <a:buNone/>
              <a:defRPr sz="886"/>
            </a:lvl1pPr>
            <a:lvl2pPr marL="289322" indent="0">
              <a:buNone/>
              <a:defRPr sz="760"/>
            </a:lvl2pPr>
            <a:lvl3pPr marL="578644" indent="0">
              <a:buNone/>
              <a:defRPr sz="633"/>
            </a:lvl3pPr>
            <a:lvl4pPr marL="867966" indent="0">
              <a:buNone/>
              <a:defRPr sz="569"/>
            </a:lvl4pPr>
            <a:lvl5pPr marL="1157288" indent="0">
              <a:buNone/>
              <a:defRPr sz="569"/>
            </a:lvl5pPr>
            <a:lvl6pPr marL="1446610" indent="0">
              <a:buNone/>
              <a:defRPr sz="569"/>
            </a:lvl6pPr>
            <a:lvl7pPr marL="1735931" indent="0">
              <a:buNone/>
              <a:defRPr sz="569"/>
            </a:lvl7pPr>
            <a:lvl8pPr marL="2025254" indent="0">
              <a:buNone/>
              <a:defRPr sz="569"/>
            </a:lvl8pPr>
            <a:lvl9pPr marL="2314575" indent="0">
              <a:buNone/>
              <a:defRPr sz="56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316323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3600451"/>
            <a:ext cx="5486400" cy="425054"/>
          </a:xfrm>
        </p:spPr>
        <p:txBody>
          <a:bodyPr anchor="b"/>
          <a:lstStyle>
            <a:lvl1pPr algn="l">
              <a:defRPr sz="126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459581"/>
            <a:ext cx="5486400" cy="3086100"/>
          </a:xfrm>
        </p:spPr>
        <p:txBody>
          <a:bodyPr/>
          <a:lstStyle>
            <a:lvl1pPr marL="0" indent="0">
              <a:buNone/>
              <a:defRPr sz="2025"/>
            </a:lvl1pPr>
            <a:lvl2pPr marL="289322" indent="0">
              <a:buNone/>
              <a:defRPr sz="1772"/>
            </a:lvl2pPr>
            <a:lvl3pPr marL="578644" indent="0">
              <a:buNone/>
              <a:defRPr sz="1519"/>
            </a:lvl3pPr>
            <a:lvl4pPr marL="867966" indent="0">
              <a:buNone/>
              <a:defRPr sz="1266"/>
            </a:lvl4pPr>
            <a:lvl5pPr marL="1157288" indent="0">
              <a:buNone/>
              <a:defRPr sz="1266"/>
            </a:lvl5pPr>
            <a:lvl6pPr marL="1446610" indent="0">
              <a:buNone/>
              <a:defRPr sz="1266"/>
            </a:lvl6pPr>
            <a:lvl7pPr marL="1735931" indent="0">
              <a:buNone/>
              <a:defRPr sz="1266"/>
            </a:lvl7pPr>
            <a:lvl8pPr marL="2025254" indent="0">
              <a:buNone/>
              <a:defRPr sz="1266"/>
            </a:lvl8pPr>
            <a:lvl9pPr marL="2314575" indent="0">
              <a:buNone/>
              <a:defRPr sz="1266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4025504"/>
            <a:ext cx="5486400" cy="603647"/>
          </a:xfrm>
        </p:spPr>
        <p:txBody>
          <a:bodyPr/>
          <a:lstStyle>
            <a:lvl1pPr marL="0" indent="0">
              <a:buNone/>
              <a:defRPr sz="886"/>
            </a:lvl1pPr>
            <a:lvl2pPr marL="289322" indent="0">
              <a:buNone/>
              <a:defRPr sz="760"/>
            </a:lvl2pPr>
            <a:lvl3pPr marL="578644" indent="0">
              <a:buNone/>
              <a:defRPr sz="633"/>
            </a:lvl3pPr>
            <a:lvl4pPr marL="867966" indent="0">
              <a:buNone/>
              <a:defRPr sz="569"/>
            </a:lvl4pPr>
            <a:lvl5pPr marL="1157288" indent="0">
              <a:buNone/>
              <a:defRPr sz="569"/>
            </a:lvl5pPr>
            <a:lvl6pPr marL="1446610" indent="0">
              <a:buNone/>
              <a:defRPr sz="569"/>
            </a:lvl6pPr>
            <a:lvl7pPr marL="1735931" indent="0">
              <a:buNone/>
              <a:defRPr sz="569"/>
            </a:lvl7pPr>
            <a:lvl8pPr marL="2025254" indent="0">
              <a:buNone/>
              <a:defRPr sz="569"/>
            </a:lvl8pPr>
            <a:lvl9pPr marL="2314575" indent="0">
              <a:buNone/>
              <a:defRPr sz="56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0756570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518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457200"/>
            <a:ext cx="1943100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93834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0600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320857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8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88" indent="0" algn="ctr">
              <a:buNone/>
              <a:defRPr/>
            </a:lvl2pPr>
            <a:lvl3pPr marL="914575" indent="0" algn="ctr">
              <a:buNone/>
              <a:defRPr/>
            </a:lvl3pPr>
            <a:lvl4pPr marL="1371862" indent="0" algn="ctr">
              <a:buNone/>
              <a:defRPr/>
            </a:lvl4pPr>
            <a:lvl5pPr marL="1829147" indent="0" algn="ctr">
              <a:buNone/>
              <a:defRPr/>
            </a:lvl5pPr>
            <a:lvl6pPr marL="2286434" indent="0" algn="ctr">
              <a:buNone/>
              <a:defRPr/>
            </a:lvl6pPr>
            <a:lvl7pPr marL="2743721" indent="0" algn="ctr">
              <a:buNone/>
              <a:defRPr/>
            </a:lvl7pPr>
            <a:lvl8pPr marL="3201008" indent="0" algn="ctr">
              <a:buNone/>
              <a:defRPr/>
            </a:lvl8pPr>
            <a:lvl9pPr marL="365829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4742209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0215531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3305193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88" indent="0">
              <a:buNone/>
              <a:defRPr sz="1800"/>
            </a:lvl2pPr>
            <a:lvl3pPr marL="914575" indent="0">
              <a:buNone/>
              <a:defRPr sz="1600"/>
            </a:lvl3pPr>
            <a:lvl4pPr marL="1371862" indent="0">
              <a:buNone/>
              <a:defRPr sz="1400"/>
            </a:lvl4pPr>
            <a:lvl5pPr marL="1829147" indent="0">
              <a:buNone/>
              <a:defRPr sz="1400"/>
            </a:lvl5pPr>
            <a:lvl6pPr marL="2286434" indent="0">
              <a:buNone/>
              <a:defRPr sz="1400"/>
            </a:lvl6pPr>
            <a:lvl7pPr marL="2743721" indent="0">
              <a:buNone/>
              <a:defRPr sz="1400"/>
            </a:lvl7pPr>
            <a:lvl8pPr marL="3201008" indent="0">
              <a:buNone/>
              <a:defRPr sz="1400"/>
            </a:lvl8pPr>
            <a:lvl9pPr marL="365829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17419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168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12" y="1485900"/>
            <a:ext cx="3818467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46" y="1485900"/>
            <a:ext cx="3818467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4229811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8"/>
            <a:ext cx="4040012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88" indent="0">
              <a:buNone/>
              <a:defRPr sz="2000" b="1"/>
            </a:lvl2pPr>
            <a:lvl3pPr marL="914575" indent="0">
              <a:buNone/>
              <a:defRPr sz="1800" b="1"/>
            </a:lvl3pPr>
            <a:lvl4pPr marL="1371862" indent="0">
              <a:buNone/>
              <a:defRPr sz="1600" b="1"/>
            </a:lvl4pPr>
            <a:lvl5pPr marL="1829147" indent="0">
              <a:buNone/>
              <a:defRPr sz="1600" b="1"/>
            </a:lvl5pPr>
            <a:lvl6pPr marL="2286434" indent="0">
              <a:buNone/>
              <a:defRPr sz="1600" b="1"/>
            </a:lvl6pPr>
            <a:lvl7pPr marL="2743721" indent="0">
              <a:buNone/>
              <a:defRPr sz="1600" b="1"/>
            </a:lvl7pPr>
            <a:lvl8pPr marL="3201008" indent="0">
              <a:buNone/>
              <a:defRPr sz="1600" b="1"/>
            </a:lvl8pPr>
            <a:lvl9pPr marL="365829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012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151338"/>
            <a:ext cx="4041422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88" indent="0">
              <a:buNone/>
              <a:defRPr sz="2000" b="1"/>
            </a:lvl2pPr>
            <a:lvl3pPr marL="914575" indent="0">
              <a:buNone/>
              <a:defRPr sz="1800" b="1"/>
            </a:lvl3pPr>
            <a:lvl4pPr marL="1371862" indent="0">
              <a:buNone/>
              <a:defRPr sz="1600" b="1"/>
            </a:lvl4pPr>
            <a:lvl5pPr marL="1829147" indent="0">
              <a:buNone/>
              <a:defRPr sz="1600" b="1"/>
            </a:lvl5pPr>
            <a:lvl6pPr marL="2286434" indent="0">
              <a:buNone/>
              <a:defRPr sz="1600" b="1"/>
            </a:lvl6pPr>
            <a:lvl7pPr marL="2743721" indent="0">
              <a:buNone/>
              <a:defRPr sz="1600" b="1"/>
            </a:lvl7pPr>
            <a:lvl8pPr marL="3201008" indent="0">
              <a:buNone/>
              <a:defRPr sz="1600" b="1"/>
            </a:lvl8pPr>
            <a:lvl9pPr marL="365829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1631156"/>
            <a:ext cx="4041422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3976400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4534047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564684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92"/>
            <a:ext cx="3008489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7" y="204807"/>
            <a:ext cx="5111044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489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88" indent="0">
              <a:buNone/>
              <a:defRPr sz="1200"/>
            </a:lvl2pPr>
            <a:lvl3pPr marL="914575" indent="0">
              <a:buNone/>
              <a:defRPr sz="1000"/>
            </a:lvl3pPr>
            <a:lvl4pPr marL="1371862" indent="0">
              <a:buNone/>
              <a:defRPr sz="901"/>
            </a:lvl4pPr>
            <a:lvl5pPr marL="1829147" indent="0">
              <a:buNone/>
              <a:defRPr sz="901"/>
            </a:lvl5pPr>
            <a:lvl6pPr marL="2286434" indent="0">
              <a:buNone/>
              <a:defRPr sz="901"/>
            </a:lvl6pPr>
            <a:lvl7pPr marL="2743721" indent="0">
              <a:buNone/>
              <a:defRPr sz="901"/>
            </a:lvl7pPr>
            <a:lvl8pPr marL="3201008" indent="0">
              <a:buNone/>
              <a:defRPr sz="901"/>
            </a:lvl8pPr>
            <a:lvl9pPr marL="3658297" indent="0">
              <a:buNone/>
              <a:defRPr sz="9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6267658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3600455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88" indent="0">
              <a:buNone/>
              <a:defRPr sz="2800"/>
            </a:lvl2pPr>
            <a:lvl3pPr marL="914575" indent="0">
              <a:buNone/>
              <a:defRPr sz="2400"/>
            </a:lvl3pPr>
            <a:lvl4pPr marL="1371862" indent="0">
              <a:buNone/>
              <a:defRPr sz="2000"/>
            </a:lvl4pPr>
            <a:lvl5pPr marL="1829147" indent="0">
              <a:buNone/>
              <a:defRPr sz="2000"/>
            </a:lvl5pPr>
            <a:lvl6pPr marL="2286434" indent="0">
              <a:buNone/>
              <a:defRPr sz="2000"/>
            </a:lvl6pPr>
            <a:lvl7pPr marL="2743721" indent="0">
              <a:buNone/>
              <a:defRPr sz="2000"/>
            </a:lvl7pPr>
            <a:lvl8pPr marL="3201008" indent="0">
              <a:buNone/>
              <a:defRPr sz="2000"/>
            </a:lvl8pPr>
            <a:lvl9pPr marL="3658297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88" indent="0">
              <a:buNone/>
              <a:defRPr sz="1200"/>
            </a:lvl2pPr>
            <a:lvl3pPr marL="914575" indent="0">
              <a:buNone/>
              <a:defRPr sz="1000"/>
            </a:lvl3pPr>
            <a:lvl4pPr marL="1371862" indent="0">
              <a:buNone/>
              <a:defRPr sz="901"/>
            </a:lvl4pPr>
            <a:lvl5pPr marL="1829147" indent="0">
              <a:buNone/>
              <a:defRPr sz="901"/>
            </a:lvl5pPr>
            <a:lvl6pPr marL="2286434" indent="0">
              <a:buNone/>
              <a:defRPr sz="901"/>
            </a:lvl6pPr>
            <a:lvl7pPr marL="2743721" indent="0">
              <a:buNone/>
              <a:defRPr sz="901"/>
            </a:lvl7pPr>
            <a:lvl8pPr marL="3201008" indent="0">
              <a:buNone/>
              <a:defRPr sz="901"/>
            </a:lvl8pPr>
            <a:lvl9pPr marL="3658297" indent="0">
              <a:buNone/>
              <a:defRPr sz="9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6225111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3963446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1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93835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1898364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71691185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81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01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99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85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F3581-2013-4528-AF84-AFDD64199DA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977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>
                <a:gamma/>
                <a:shade val="25882"/>
                <a:invGamma/>
              </a:srgbClr>
            </a:gs>
            <a:gs pos="50000">
              <a:srgbClr val="000099"/>
            </a:gs>
            <a:gs pos="100000">
              <a:srgbClr val="000099">
                <a:gamma/>
                <a:shade val="25882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6" tIns="45680" rIns="91366" bIns="4568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6" tIns="45680" rIns="91366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027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5pPr>
      <a:lvl6pPr marL="342646"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6pPr>
      <a:lvl7pPr marL="685289"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7pPr>
      <a:lvl8pPr marL="1027931"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8pPr>
      <a:lvl9pPr marL="1370570"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9pPr>
    </p:titleStyle>
    <p:bodyStyle>
      <a:lvl1pPr marL="256983" indent="-256983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556793" indent="-214150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bg1"/>
          </a:solidFill>
          <a:latin typeface="+mn-lt"/>
        </a:defRPr>
      </a:lvl2pPr>
      <a:lvl3pPr marL="856607" indent="-171323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bg1"/>
          </a:solidFill>
          <a:latin typeface="+mn-lt"/>
        </a:defRPr>
      </a:lvl3pPr>
      <a:lvl4pPr marL="1199251" indent="-171323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bg1"/>
          </a:solidFill>
          <a:latin typeface="+mn-lt"/>
        </a:defRPr>
      </a:lvl4pPr>
      <a:lvl5pPr marL="1541891" indent="-17251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5pPr>
      <a:lvl6pPr marL="1884534" indent="-17251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6pPr>
      <a:lvl7pPr marL="2227178" indent="-17251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7pPr>
      <a:lvl8pPr marL="2569814" indent="-17251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8pPr>
      <a:lvl9pPr marL="2912459" indent="-17251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646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289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7931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0570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214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5857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8499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1141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488AA-19C0-407C-9578-E833DBED4E34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44849-F3C4-4CD9-931D-54FA878AF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75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6" r:id="rId1"/>
    <p:sldLayoutId id="2147484697" r:id="rId2"/>
    <p:sldLayoutId id="2147484698" r:id="rId3"/>
    <p:sldLayoutId id="2147484699" r:id="rId4"/>
    <p:sldLayoutId id="2147484700" r:id="rId5"/>
    <p:sldLayoutId id="2147484701" r:id="rId6"/>
    <p:sldLayoutId id="2147484702" r:id="rId7"/>
    <p:sldLayoutId id="2147484703" r:id="rId8"/>
    <p:sldLayoutId id="2147484704" r:id="rId9"/>
    <p:sldLayoutId id="2147484705" r:id="rId10"/>
    <p:sldLayoutId id="214748470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8"/>
            </a:gs>
            <a:gs pos="50000">
              <a:srgbClr val="000099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1411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8" r:id="rId1"/>
    <p:sldLayoutId id="2147484709" r:id="rId2"/>
    <p:sldLayoutId id="2147484710" r:id="rId3"/>
    <p:sldLayoutId id="2147484711" r:id="rId4"/>
    <p:sldLayoutId id="2147484712" r:id="rId5"/>
    <p:sldLayoutId id="2147484713" r:id="rId6"/>
    <p:sldLayoutId id="2147484714" r:id="rId7"/>
    <p:sldLayoutId id="2147484715" r:id="rId8"/>
    <p:sldLayoutId id="2147484716" r:id="rId9"/>
    <p:sldLayoutId id="2147484717" r:id="rId10"/>
    <p:sldLayoutId id="2147484718" r:id="rId11"/>
    <p:sldLayoutId id="2147484719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58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58" b="1">
          <a:solidFill>
            <a:srgbClr val="FFFF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58" b="1">
          <a:solidFill>
            <a:srgbClr val="FFFF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58" b="1">
          <a:solidFill>
            <a:srgbClr val="FFFF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58" b="1">
          <a:solidFill>
            <a:srgbClr val="FFFF00"/>
          </a:solidFill>
          <a:latin typeface="Times New Roman" pitchFamily="18" charset="0"/>
        </a:defRPr>
      </a:lvl5pPr>
      <a:lvl6pPr marL="289322" algn="ctr" rtl="0" eaLnBrk="1" fontAlgn="base" hangingPunct="1">
        <a:spcBef>
          <a:spcPct val="0"/>
        </a:spcBef>
        <a:spcAft>
          <a:spcPct val="0"/>
        </a:spcAft>
        <a:defRPr sz="2658" b="1">
          <a:solidFill>
            <a:srgbClr val="FFFF00"/>
          </a:solidFill>
          <a:latin typeface="Times New Roman" pitchFamily="18" charset="0"/>
        </a:defRPr>
      </a:lvl6pPr>
      <a:lvl7pPr marL="578644" algn="ctr" rtl="0" eaLnBrk="1" fontAlgn="base" hangingPunct="1">
        <a:spcBef>
          <a:spcPct val="0"/>
        </a:spcBef>
        <a:spcAft>
          <a:spcPct val="0"/>
        </a:spcAft>
        <a:defRPr sz="2658" b="1">
          <a:solidFill>
            <a:srgbClr val="FFFF00"/>
          </a:solidFill>
          <a:latin typeface="Times New Roman" pitchFamily="18" charset="0"/>
        </a:defRPr>
      </a:lvl7pPr>
      <a:lvl8pPr marL="867966" algn="ctr" rtl="0" eaLnBrk="1" fontAlgn="base" hangingPunct="1">
        <a:spcBef>
          <a:spcPct val="0"/>
        </a:spcBef>
        <a:spcAft>
          <a:spcPct val="0"/>
        </a:spcAft>
        <a:defRPr sz="2658" b="1">
          <a:solidFill>
            <a:srgbClr val="FFFF00"/>
          </a:solidFill>
          <a:latin typeface="Times New Roman" pitchFamily="18" charset="0"/>
        </a:defRPr>
      </a:lvl8pPr>
      <a:lvl9pPr marL="1157288" algn="ctr" rtl="0" eaLnBrk="1" fontAlgn="base" hangingPunct="1">
        <a:spcBef>
          <a:spcPct val="0"/>
        </a:spcBef>
        <a:spcAft>
          <a:spcPct val="0"/>
        </a:spcAft>
        <a:defRPr sz="2658" b="1">
          <a:solidFill>
            <a:srgbClr val="FFFF00"/>
          </a:solidFill>
          <a:latin typeface="Times New Roman" pitchFamily="18" charset="0"/>
        </a:defRPr>
      </a:lvl9pPr>
    </p:titleStyle>
    <p:bodyStyle>
      <a:lvl1pPr marL="216992" indent="-216992" algn="l" rtl="0" eaLnBrk="0" fontAlgn="base" hangingPunct="0">
        <a:spcBef>
          <a:spcPct val="20000"/>
        </a:spcBef>
        <a:spcAft>
          <a:spcPct val="0"/>
        </a:spcAft>
        <a:buChar char="•"/>
        <a:defRPr sz="2025">
          <a:solidFill>
            <a:schemeClr val="bg1"/>
          </a:solidFill>
          <a:latin typeface="+mn-lt"/>
          <a:ea typeface="+mn-ea"/>
          <a:cs typeface="+mn-cs"/>
        </a:defRPr>
      </a:lvl1pPr>
      <a:lvl2pPr marL="470149" indent="-180827" algn="l" rtl="0" eaLnBrk="0" fontAlgn="base" hangingPunct="0">
        <a:spcBef>
          <a:spcPct val="20000"/>
        </a:spcBef>
        <a:spcAft>
          <a:spcPct val="0"/>
        </a:spcAft>
        <a:buChar char="–"/>
        <a:defRPr sz="1772">
          <a:solidFill>
            <a:schemeClr val="bg1"/>
          </a:solidFill>
          <a:latin typeface="+mn-lt"/>
        </a:defRPr>
      </a:lvl2pPr>
      <a:lvl3pPr marL="723305" indent="-144661" algn="l" rtl="0" eaLnBrk="0" fontAlgn="base" hangingPunct="0">
        <a:spcBef>
          <a:spcPct val="20000"/>
        </a:spcBef>
        <a:spcAft>
          <a:spcPct val="0"/>
        </a:spcAft>
        <a:buChar char="•"/>
        <a:defRPr sz="1519">
          <a:solidFill>
            <a:schemeClr val="bg1"/>
          </a:solidFill>
          <a:latin typeface="+mn-lt"/>
        </a:defRPr>
      </a:lvl3pPr>
      <a:lvl4pPr marL="1012627" indent="-144661" algn="l" rtl="0" eaLnBrk="0" fontAlgn="base" hangingPunct="0">
        <a:spcBef>
          <a:spcPct val="20000"/>
        </a:spcBef>
        <a:spcAft>
          <a:spcPct val="0"/>
        </a:spcAft>
        <a:buChar char="–"/>
        <a:defRPr sz="1266">
          <a:solidFill>
            <a:schemeClr val="bg1"/>
          </a:solidFill>
          <a:latin typeface="+mn-lt"/>
        </a:defRPr>
      </a:lvl4pPr>
      <a:lvl5pPr marL="1301948" indent="-145666" algn="l" rtl="0" eaLnBrk="0" fontAlgn="base" hangingPunct="0">
        <a:spcBef>
          <a:spcPct val="20000"/>
        </a:spcBef>
        <a:spcAft>
          <a:spcPct val="0"/>
        </a:spcAft>
        <a:buChar char="»"/>
        <a:defRPr sz="1266">
          <a:solidFill>
            <a:schemeClr val="bg1"/>
          </a:solidFill>
          <a:latin typeface="+mn-lt"/>
        </a:defRPr>
      </a:lvl5pPr>
      <a:lvl6pPr marL="1591271" indent="-145666" algn="l" rtl="0" eaLnBrk="1" fontAlgn="base" hangingPunct="1">
        <a:spcBef>
          <a:spcPct val="20000"/>
        </a:spcBef>
        <a:spcAft>
          <a:spcPct val="0"/>
        </a:spcAft>
        <a:buChar char="»"/>
        <a:defRPr sz="1266">
          <a:solidFill>
            <a:schemeClr val="bg1"/>
          </a:solidFill>
          <a:latin typeface="+mn-lt"/>
        </a:defRPr>
      </a:lvl6pPr>
      <a:lvl7pPr marL="1880592" indent="-145666" algn="l" rtl="0" eaLnBrk="1" fontAlgn="base" hangingPunct="1">
        <a:spcBef>
          <a:spcPct val="20000"/>
        </a:spcBef>
        <a:spcAft>
          <a:spcPct val="0"/>
        </a:spcAft>
        <a:buChar char="»"/>
        <a:defRPr sz="1266">
          <a:solidFill>
            <a:schemeClr val="bg1"/>
          </a:solidFill>
          <a:latin typeface="+mn-lt"/>
        </a:defRPr>
      </a:lvl7pPr>
      <a:lvl8pPr marL="2169914" indent="-145666" algn="l" rtl="0" eaLnBrk="1" fontAlgn="base" hangingPunct="1">
        <a:spcBef>
          <a:spcPct val="20000"/>
        </a:spcBef>
        <a:spcAft>
          <a:spcPct val="0"/>
        </a:spcAft>
        <a:buChar char="»"/>
        <a:defRPr sz="1266">
          <a:solidFill>
            <a:schemeClr val="bg1"/>
          </a:solidFill>
          <a:latin typeface="+mn-lt"/>
        </a:defRPr>
      </a:lvl8pPr>
      <a:lvl9pPr marL="2459236" indent="-145666" algn="l" rtl="0" eaLnBrk="1" fontAlgn="base" hangingPunct="1">
        <a:spcBef>
          <a:spcPct val="20000"/>
        </a:spcBef>
        <a:spcAft>
          <a:spcPct val="0"/>
        </a:spcAft>
        <a:buChar char="»"/>
        <a:defRPr sz="1266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578644" rtl="0" eaLnBrk="1" latinLnBrk="0" hangingPunct="1">
        <a:defRPr sz="1139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algn="l" defTabSz="578644" rtl="0" eaLnBrk="1" latinLnBrk="0" hangingPunct="1">
        <a:defRPr sz="1139" kern="1200">
          <a:solidFill>
            <a:schemeClr val="tx1"/>
          </a:solidFill>
          <a:latin typeface="+mn-lt"/>
          <a:ea typeface="+mn-ea"/>
          <a:cs typeface="+mn-cs"/>
        </a:defRPr>
      </a:lvl2pPr>
      <a:lvl3pPr marL="578644" algn="l" defTabSz="578644" rtl="0" eaLnBrk="1" latinLnBrk="0" hangingPunct="1">
        <a:defRPr sz="1139" kern="1200">
          <a:solidFill>
            <a:schemeClr val="tx1"/>
          </a:solidFill>
          <a:latin typeface="+mn-lt"/>
          <a:ea typeface="+mn-ea"/>
          <a:cs typeface="+mn-cs"/>
        </a:defRPr>
      </a:lvl3pPr>
      <a:lvl4pPr marL="867966" algn="l" defTabSz="578644" rtl="0" eaLnBrk="1" latinLnBrk="0" hangingPunct="1">
        <a:defRPr sz="1139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algn="l" defTabSz="578644" rtl="0" eaLnBrk="1" latinLnBrk="0" hangingPunct="1">
        <a:defRPr sz="1139" kern="1200">
          <a:solidFill>
            <a:schemeClr val="tx1"/>
          </a:solidFill>
          <a:latin typeface="+mn-lt"/>
          <a:ea typeface="+mn-ea"/>
          <a:cs typeface="+mn-cs"/>
        </a:defRPr>
      </a:lvl5pPr>
      <a:lvl6pPr marL="1446610" algn="l" defTabSz="578644" rtl="0" eaLnBrk="1" latinLnBrk="0" hangingPunct="1">
        <a:defRPr sz="1139" kern="1200">
          <a:solidFill>
            <a:schemeClr val="tx1"/>
          </a:solidFill>
          <a:latin typeface="+mn-lt"/>
          <a:ea typeface="+mn-ea"/>
          <a:cs typeface="+mn-cs"/>
        </a:defRPr>
      </a:lvl6pPr>
      <a:lvl7pPr marL="1735931" algn="l" defTabSz="578644" rtl="0" eaLnBrk="1" latinLnBrk="0" hangingPunct="1">
        <a:defRPr sz="1139" kern="1200">
          <a:solidFill>
            <a:schemeClr val="tx1"/>
          </a:solidFill>
          <a:latin typeface="+mn-lt"/>
          <a:ea typeface="+mn-ea"/>
          <a:cs typeface="+mn-cs"/>
        </a:defRPr>
      </a:lvl7pPr>
      <a:lvl8pPr marL="2025254" algn="l" defTabSz="578644" rtl="0" eaLnBrk="1" latinLnBrk="0" hangingPunct="1">
        <a:defRPr sz="1139" kern="1200">
          <a:solidFill>
            <a:schemeClr val="tx1"/>
          </a:solidFill>
          <a:latin typeface="+mn-lt"/>
          <a:ea typeface="+mn-ea"/>
          <a:cs typeface="+mn-cs"/>
        </a:defRPr>
      </a:lvl8pPr>
      <a:lvl9pPr marL="2314575" algn="l" defTabSz="578644" rtl="0" eaLnBrk="1" latinLnBrk="0" hangingPunct="1">
        <a:defRPr sz="11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99">
                <a:gamma/>
                <a:shade val="25882"/>
                <a:invGamma/>
              </a:srgbClr>
            </a:gs>
            <a:gs pos="50000">
              <a:srgbClr val="000099"/>
            </a:gs>
            <a:gs pos="100000">
              <a:srgbClr val="000099">
                <a:gamma/>
                <a:shade val="25882"/>
                <a:invGamma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3597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1" r:id="rId1"/>
    <p:sldLayoutId id="2147484722" r:id="rId2"/>
    <p:sldLayoutId id="2147484723" r:id="rId3"/>
    <p:sldLayoutId id="2147484724" r:id="rId4"/>
    <p:sldLayoutId id="2147484725" r:id="rId5"/>
    <p:sldLayoutId id="2147484726" r:id="rId6"/>
    <p:sldLayoutId id="2147484727" r:id="rId7"/>
    <p:sldLayoutId id="2147484728" r:id="rId8"/>
    <p:sldLayoutId id="2147484729" r:id="rId9"/>
    <p:sldLayoutId id="2147484730" r:id="rId10"/>
    <p:sldLayoutId id="2147484731" r:id="rId11"/>
    <p:sldLayoutId id="2147484732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5pPr>
      <a:lvl6pPr marL="457288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6pPr>
      <a:lvl7pPr marL="914575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7pPr>
      <a:lvl8pPr marL="1371862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8pPr>
      <a:lvl9pPr marL="1829147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9pPr>
    </p:titleStyle>
    <p:bodyStyle>
      <a:lvl1pPr marL="342966" indent="-342966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3091" indent="-285803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217" indent="-228643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505" indent="-228643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791" indent="-230232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5079" indent="-230232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2366" indent="-230232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653" indent="-230232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937" indent="-230232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5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88" algn="l" defTabSz="9145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75" algn="l" defTabSz="9145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62" algn="l" defTabSz="9145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147" algn="l" defTabSz="9145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434" algn="l" defTabSz="9145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721" algn="l" defTabSz="9145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08" algn="l" defTabSz="9145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97" algn="l" defTabSz="9145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0.png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3" Type="http://schemas.openxmlformats.org/officeDocument/2006/relationships/image" Target="../media/image29.png"/><Relationship Id="rId7" Type="http://schemas.openxmlformats.org/officeDocument/2006/relationships/image" Target="../media/image42.svg"/><Relationship Id="rId12" Type="http://schemas.openxmlformats.org/officeDocument/2006/relationships/image" Target="../media/image42.jpeg"/><Relationship Id="rId17" Type="http://schemas.openxmlformats.org/officeDocument/2006/relationships/image" Target="../media/image47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6.jpe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7.png"/><Relationship Id="rId11" Type="http://schemas.openxmlformats.org/officeDocument/2006/relationships/image" Target="../media/image41.jpeg"/><Relationship Id="rId5" Type="http://schemas.openxmlformats.org/officeDocument/2006/relationships/image" Target="../media/image36.jpeg"/><Relationship Id="rId15" Type="http://schemas.openxmlformats.org/officeDocument/2006/relationships/image" Target="../media/image45.jpeg"/><Relationship Id="rId10" Type="http://schemas.openxmlformats.org/officeDocument/2006/relationships/image" Target="../media/image40.jpeg"/><Relationship Id="rId4" Type="http://schemas.openxmlformats.org/officeDocument/2006/relationships/image" Target="../media/image35.jpeg"/><Relationship Id="rId9" Type="http://schemas.openxmlformats.org/officeDocument/2006/relationships/image" Target="../media/image39.jpeg"/><Relationship Id="rId1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28"/>
            </a:gs>
            <a:gs pos="50000">
              <a:srgbClr val="000099"/>
            </a:gs>
            <a:gs pos="100000">
              <a:srgbClr val="000099">
                <a:gamma/>
                <a:shade val="25882"/>
                <a:invGamma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180" y="0"/>
            <a:ext cx="33782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73888" y="1436911"/>
            <a:ext cx="8806180" cy="77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661" tIns="36303" rIns="72661" bIns="3630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5pPr>
            <a:lvl6pPr marL="363219"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6pPr>
            <a:lvl7pPr marL="726276"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7pPr>
            <a:lvl8pPr marL="1089487"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8pPr>
            <a:lvl9pPr marL="1452598"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Complex PCI of a Calcified Lesion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kern="0" dirty="0" smtClean="0">
                <a:latin typeface="Arial" pitchFamily="34" charset="0"/>
                <a:cs typeface="Arial" pitchFamily="34" charset="0"/>
              </a:rPr>
              <a:t>Mount Sinai Hospital, NY, USA</a:t>
            </a:r>
            <a:endParaRPr kumimoji="0" lang="en-US" altLang="en-US" sz="4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2482" y="220436"/>
            <a:ext cx="146706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TIO 2022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96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14375" y="427801"/>
            <a:ext cx="7429501" cy="857250"/>
          </a:xfrm>
        </p:spPr>
        <p:txBody>
          <a:bodyPr/>
          <a:lstStyle/>
          <a:p>
            <a:r>
              <a:rPr lang="en-US" altLang="en-US" sz="1800" i="1" dirty="0">
                <a:solidFill>
                  <a:srgbClr val="00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54,362</a:t>
            </a:r>
            <a:r>
              <a:rPr lang="en-US" altLang="en-US" sz="1800" i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unique downloads and counting!</a:t>
            </a:r>
            <a:br>
              <a:rPr lang="en-US" altLang="en-US" sz="1800" i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200" i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(Up 14,000 in 2021)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43790F-6D45-0445-B1FC-C09F75F554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6618" y="2093205"/>
            <a:ext cx="1371600" cy="1371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2ACF66-9E25-4D4F-B167-442A99F8F0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7" r="667"/>
          <a:stretch/>
        </p:blipFill>
        <p:spPr>
          <a:xfrm>
            <a:off x="7374417" y="2093205"/>
            <a:ext cx="1371600" cy="1371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103" name="Title 1"/>
          <p:cNvSpPr txBox="1">
            <a:spLocks/>
          </p:cNvSpPr>
          <p:nvPr/>
        </p:nvSpPr>
        <p:spPr bwMode="auto">
          <a:xfrm>
            <a:off x="550837" y="3611312"/>
            <a:ext cx="1103709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3" rIns="57865" bIns="28933" anchor="ctr"/>
          <a:lstStyle/>
          <a:p>
            <a:pPr algn="ctr" defTabSz="914420">
              <a:lnSpc>
                <a:spcPct val="90000"/>
              </a:lnSpc>
            </a:pPr>
            <a:r>
              <a:rPr lang="en-US" altLang="en-US" sz="13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BifurcAID</a:t>
            </a:r>
          </a:p>
        </p:txBody>
      </p:sp>
      <p:sp>
        <p:nvSpPr>
          <p:cNvPr id="4104" name="Title 1"/>
          <p:cNvSpPr txBox="1">
            <a:spLocks/>
          </p:cNvSpPr>
          <p:nvPr/>
        </p:nvSpPr>
        <p:spPr bwMode="auto">
          <a:xfrm>
            <a:off x="2293937" y="3601895"/>
            <a:ext cx="1103709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3" rIns="57865" bIns="28933" anchor="ctr"/>
          <a:lstStyle/>
          <a:p>
            <a:pPr algn="ctr" defTabSz="914420">
              <a:lnSpc>
                <a:spcPct val="90000"/>
              </a:lnSpc>
            </a:pPr>
            <a:r>
              <a:rPr lang="en-US" altLang="en-US" sz="13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OCTAID</a:t>
            </a:r>
          </a:p>
        </p:txBody>
      </p:sp>
      <p:sp>
        <p:nvSpPr>
          <p:cNvPr id="4105" name="Title 1"/>
          <p:cNvSpPr txBox="1">
            <a:spLocks/>
          </p:cNvSpPr>
          <p:nvPr/>
        </p:nvSpPr>
        <p:spPr bwMode="auto">
          <a:xfrm>
            <a:off x="5582503" y="3611312"/>
            <a:ext cx="1326356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3" rIns="57865" bIns="28933" anchor="ctr"/>
          <a:lstStyle/>
          <a:p>
            <a:pPr algn="ctr" defTabSz="914420">
              <a:lnSpc>
                <a:spcPct val="90000"/>
              </a:lnSpc>
            </a:pPr>
            <a:r>
              <a:rPr lang="en-US" altLang="en-US" sz="135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TranseptAID</a:t>
            </a:r>
            <a:endParaRPr lang="en-US" altLang="en-US" sz="135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6" name="Title 1"/>
          <p:cNvSpPr txBox="1">
            <a:spLocks/>
          </p:cNvSpPr>
          <p:nvPr/>
        </p:nvSpPr>
        <p:spPr bwMode="auto">
          <a:xfrm>
            <a:off x="3902843" y="3601895"/>
            <a:ext cx="138231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3" rIns="57865" bIns="28933" anchor="ctr"/>
          <a:lstStyle/>
          <a:p>
            <a:pPr algn="ctr" defTabSz="914420">
              <a:lnSpc>
                <a:spcPct val="90000"/>
              </a:lnSpc>
            </a:pPr>
            <a:r>
              <a:rPr lang="en-US" altLang="en-US" sz="135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TAVRcathAID</a:t>
            </a:r>
            <a:endParaRPr lang="en-US" altLang="en-US" sz="135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7" name="Title 1"/>
          <p:cNvSpPr txBox="1">
            <a:spLocks/>
          </p:cNvSpPr>
          <p:nvPr/>
        </p:nvSpPr>
        <p:spPr bwMode="auto">
          <a:xfrm>
            <a:off x="7389502" y="3611312"/>
            <a:ext cx="1326356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3" rIns="57865" bIns="28933" anchor="ctr"/>
          <a:lstStyle/>
          <a:p>
            <a:pPr algn="ctr" defTabSz="914420">
              <a:lnSpc>
                <a:spcPct val="90000"/>
              </a:lnSpc>
            </a:pPr>
            <a:r>
              <a:rPr lang="en-US" altLang="en-US" sz="135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CalcificAID</a:t>
            </a:r>
            <a:endParaRPr lang="en-US" altLang="en-US" sz="135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1019" y="2093205"/>
            <a:ext cx="1371600" cy="1371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109" name="Text Box 2"/>
          <p:cNvSpPr txBox="1">
            <a:spLocks noChangeArrowheads="1"/>
          </p:cNvSpPr>
          <p:nvPr/>
        </p:nvSpPr>
        <p:spPr bwMode="auto">
          <a:xfrm>
            <a:off x="593481" y="1219502"/>
            <a:ext cx="1099872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4420">
              <a:lnSpc>
                <a:spcPct val="107000"/>
              </a:lnSpc>
            </a:pPr>
            <a:r>
              <a:rPr lang="en-US" altLang="en-US" sz="1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★ 5/5</a:t>
            </a:r>
          </a:p>
          <a:p>
            <a:pPr defTabSz="914420">
              <a:lnSpc>
                <a:spcPct val="107000"/>
              </a:lnSpc>
            </a:pPr>
            <a:r>
              <a:rPr lang="en-US" altLang="en-US" sz="1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12,227 downloads</a:t>
            </a:r>
          </a:p>
          <a:p>
            <a:pPr defTabSz="914420">
              <a:lnSpc>
                <a:spcPct val="107000"/>
              </a:lnSpc>
            </a:pPr>
            <a:r>
              <a:rPr lang="en-US" altLang="en-US" sz="1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Android ★ 4.96/5</a:t>
            </a:r>
          </a:p>
          <a:p>
            <a:pPr defTabSz="914420">
              <a:lnSpc>
                <a:spcPct val="107000"/>
              </a:lnSpc>
            </a:pPr>
            <a:r>
              <a:rPr lang="en-US" altLang="en-US" sz="1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9,372 downloads</a:t>
            </a:r>
          </a:p>
          <a:p>
            <a:pPr defTabSz="914420">
              <a:lnSpc>
                <a:spcPct val="107000"/>
              </a:lnSpc>
            </a:pPr>
            <a:r>
              <a:rPr lang="en-US" altLang="en-US" sz="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Released sept 2017</a:t>
            </a:r>
          </a:p>
          <a:p>
            <a:pPr defTabSz="914420">
              <a:lnSpc>
                <a:spcPct val="107000"/>
              </a:lnSpc>
              <a:spcAft>
                <a:spcPts val="600"/>
              </a:spcAft>
            </a:pPr>
            <a:r>
              <a:rPr lang="en-US" altLang="en-US" sz="8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110" name="Text Box 2"/>
          <p:cNvSpPr txBox="1">
            <a:spLocks noChangeArrowheads="1"/>
          </p:cNvSpPr>
          <p:nvPr/>
        </p:nvSpPr>
        <p:spPr bwMode="auto">
          <a:xfrm>
            <a:off x="2325980" y="1219500"/>
            <a:ext cx="1448991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4420">
              <a:lnSpc>
                <a:spcPct val="107000"/>
              </a:lnSpc>
            </a:pPr>
            <a:r>
              <a:rPr lang="en-US" altLang="en-US" sz="1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★ 4.6/5</a:t>
            </a:r>
          </a:p>
          <a:p>
            <a:pPr defTabSz="914420">
              <a:lnSpc>
                <a:spcPct val="107000"/>
              </a:lnSpc>
            </a:pPr>
            <a:r>
              <a:rPr lang="en-US" altLang="en-US" sz="1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7,943 downloads</a:t>
            </a:r>
          </a:p>
          <a:p>
            <a:pPr defTabSz="914420">
              <a:lnSpc>
                <a:spcPct val="107000"/>
              </a:lnSpc>
            </a:pPr>
            <a:r>
              <a:rPr lang="en-US" altLang="en-US" sz="1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Android ★ 4.29/5</a:t>
            </a:r>
          </a:p>
          <a:p>
            <a:pPr defTabSz="914420">
              <a:lnSpc>
                <a:spcPct val="107000"/>
              </a:lnSpc>
            </a:pPr>
            <a:r>
              <a:rPr lang="en-US" altLang="en-US" sz="1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6,120 downloads</a:t>
            </a:r>
          </a:p>
          <a:p>
            <a:pPr defTabSz="914420">
              <a:lnSpc>
                <a:spcPct val="107000"/>
              </a:lnSpc>
            </a:pPr>
            <a:r>
              <a:rPr lang="en-US" altLang="en-US" sz="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Released June 2018</a:t>
            </a:r>
          </a:p>
          <a:p>
            <a:pPr defTabSz="914420">
              <a:lnSpc>
                <a:spcPct val="107000"/>
              </a:lnSpc>
              <a:spcAft>
                <a:spcPts val="600"/>
              </a:spcAft>
            </a:pPr>
            <a:r>
              <a:rPr lang="en-US" altLang="en-US" sz="8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111" name="Text Box 2"/>
          <p:cNvSpPr txBox="1">
            <a:spLocks noChangeArrowheads="1"/>
          </p:cNvSpPr>
          <p:nvPr/>
        </p:nvSpPr>
        <p:spPr bwMode="auto">
          <a:xfrm>
            <a:off x="5806880" y="1219502"/>
            <a:ext cx="1369219" cy="85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4420">
              <a:lnSpc>
                <a:spcPct val="107000"/>
              </a:lnSpc>
            </a:pPr>
            <a:r>
              <a:rPr lang="en-US" altLang="en-US" sz="1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★ 4.67/5</a:t>
            </a:r>
          </a:p>
          <a:p>
            <a:pPr defTabSz="914420">
              <a:lnSpc>
                <a:spcPct val="107000"/>
              </a:lnSpc>
            </a:pPr>
            <a:r>
              <a:rPr lang="en-US" altLang="en-US" sz="1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2,111 downloads</a:t>
            </a:r>
          </a:p>
          <a:p>
            <a:pPr defTabSz="914420">
              <a:lnSpc>
                <a:spcPct val="107000"/>
              </a:lnSpc>
            </a:pPr>
            <a:r>
              <a:rPr lang="en-US" altLang="en-US" sz="1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Android ★ 4.6/5</a:t>
            </a:r>
          </a:p>
          <a:p>
            <a:pPr defTabSz="914420">
              <a:lnSpc>
                <a:spcPct val="107000"/>
              </a:lnSpc>
            </a:pPr>
            <a:r>
              <a:rPr lang="en-US" altLang="en-US" sz="1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969 downloads</a:t>
            </a:r>
          </a:p>
          <a:p>
            <a:pPr defTabSz="914420">
              <a:lnSpc>
                <a:spcPct val="107000"/>
              </a:lnSpc>
            </a:pPr>
            <a:r>
              <a:rPr lang="en-US" altLang="en-US" sz="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Released Sept 2018</a:t>
            </a:r>
          </a:p>
          <a:p>
            <a:pPr defTabSz="914420">
              <a:lnSpc>
                <a:spcPct val="107000"/>
              </a:lnSpc>
              <a:spcAft>
                <a:spcPts val="600"/>
              </a:spcAft>
            </a:pPr>
            <a:r>
              <a:rPr lang="en-US" altLang="en-US" sz="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112" name="Text Box 2"/>
          <p:cNvSpPr txBox="1">
            <a:spLocks noChangeArrowheads="1"/>
          </p:cNvSpPr>
          <p:nvPr/>
        </p:nvSpPr>
        <p:spPr bwMode="auto">
          <a:xfrm>
            <a:off x="4053470" y="1219504"/>
            <a:ext cx="1210866" cy="85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4420">
              <a:lnSpc>
                <a:spcPct val="107000"/>
              </a:lnSpc>
            </a:pPr>
            <a:r>
              <a:rPr lang="en-US" altLang="en-US" sz="1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★ 5/5</a:t>
            </a:r>
          </a:p>
          <a:p>
            <a:pPr defTabSz="914420">
              <a:lnSpc>
                <a:spcPct val="107000"/>
              </a:lnSpc>
            </a:pPr>
            <a:r>
              <a:rPr lang="en-US" altLang="en-US" sz="1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4,265 downloads</a:t>
            </a:r>
          </a:p>
          <a:p>
            <a:pPr defTabSz="914420">
              <a:lnSpc>
                <a:spcPct val="107000"/>
              </a:lnSpc>
            </a:pPr>
            <a:r>
              <a:rPr lang="en-US" altLang="en-US" sz="1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Android ★ 5/5</a:t>
            </a:r>
          </a:p>
          <a:p>
            <a:pPr defTabSz="914420">
              <a:lnSpc>
                <a:spcPct val="107000"/>
              </a:lnSpc>
            </a:pPr>
            <a:r>
              <a:rPr lang="en-US" altLang="en-US" sz="1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1,472 downloads</a:t>
            </a:r>
          </a:p>
          <a:p>
            <a:pPr defTabSz="914420">
              <a:lnSpc>
                <a:spcPct val="107000"/>
              </a:lnSpc>
            </a:pPr>
            <a:r>
              <a:rPr lang="en-US" altLang="en-US" sz="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Released March 2019</a:t>
            </a:r>
          </a:p>
          <a:p>
            <a:pPr defTabSz="914420">
              <a:lnSpc>
                <a:spcPct val="107000"/>
              </a:lnSpc>
              <a:spcAft>
                <a:spcPts val="600"/>
              </a:spcAft>
            </a:pPr>
            <a:r>
              <a:rPr lang="en-US" altLang="en-US" sz="8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113" name="Text Box 2"/>
          <p:cNvSpPr txBox="1">
            <a:spLocks noChangeArrowheads="1"/>
          </p:cNvSpPr>
          <p:nvPr/>
        </p:nvSpPr>
        <p:spPr bwMode="auto">
          <a:xfrm>
            <a:off x="7544679" y="1219502"/>
            <a:ext cx="1171179" cy="85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4420">
              <a:lnSpc>
                <a:spcPct val="107000"/>
              </a:lnSpc>
            </a:pPr>
            <a:r>
              <a:rPr lang="en-US" altLang="en-US" sz="1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★ 4.86/5</a:t>
            </a:r>
          </a:p>
          <a:p>
            <a:pPr defTabSz="914420">
              <a:lnSpc>
                <a:spcPct val="107000"/>
              </a:lnSpc>
            </a:pPr>
            <a:r>
              <a:rPr lang="en-US" altLang="en-US" sz="1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2,058 downloads</a:t>
            </a:r>
          </a:p>
          <a:p>
            <a:pPr defTabSz="914420">
              <a:lnSpc>
                <a:spcPct val="107000"/>
              </a:lnSpc>
            </a:pPr>
            <a:r>
              <a:rPr lang="en-US" altLang="en-US" sz="1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Android ★ 5/5</a:t>
            </a:r>
          </a:p>
          <a:p>
            <a:pPr defTabSz="914420">
              <a:lnSpc>
                <a:spcPct val="107000"/>
              </a:lnSpc>
            </a:pPr>
            <a:r>
              <a:rPr lang="en-US" altLang="en-US" sz="1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1,974 downloads</a:t>
            </a:r>
            <a:endParaRPr lang="en-US" altLang="en-US" sz="1000" b="1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914420">
              <a:lnSpc>
                <a:spcPct val="107000"/>
              </a:lnSpc>
            </a:pPr>
            <a:r>
              <a:rPr lang="en-US" altLang="en-US" sz="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Released June 2019</a:t>
            </a:r>
          </a:p>
        </p:txBody>
      </p:sp>
      <p:sp>
        <p:nvSpPr>
          <p:cNvPr id="4114" name="Rectangle 2"/>
          <p:cNvSpPr>
            <a:spLocks noChangeArrowheads="1"/>
          </p:cNvSpPr>
          <p:nvPr/>
        </p:nvSpPr>
        <p:spPr bwMode="auto">
          <a:xfrm>
            <a:off x="979343" y="80832"/>
            <a:ext cx="7264004" cy="54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20">
              <a:buNone/>
            </a:pP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Cath Lab Apps 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CardiologyApps.com</a:t>
            </a:r>
          </a:p>
        </p:txBody>
      </p:sp>
      <p:pic>
        <p:nvPicPr>
          <p:cNvPr id="4118" name="Picture 29" descr="Get it on Google Play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8005" y="4147748"/>
            <a:ext cx="2130088" cy="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9" name="TextBox 2"/>
          <p:cNvSpPr txBox="1">
            <a:spLocks noChangeArrowheads="1"/>
          </p:cNvSpPr>
          <p:nvPr/>
        </p:nvSpPr>
        <p:spPr bwMode="auto">
          <a:xfrm>
            <a:off x="2543155" y="4844268"/>
            <a:ext cx="173047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20"/>
            <a:r>
              <a:rPr lang="en-US" altLang="en-US" sz="675" dirty="0">
                <a:solidFill>
                  <a:srgbClr val="FFFFF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Apple</a:t>
            </a:r>
            <a:r>
              <a:rPr lang="en-US" altLang="en-US" sz="675" baseline="30000" dirty="0">
                <a:solidFill>
                  <a:srgbClr val="FFFFF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®</a:t>
            </a:r>
            <a:r>
              <a:rPr lang="en-US" altLang="en-US" sz="675" dirty="0">
                <a:solidFill>
                  <a:srgbClr val="FFFFF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App Store</a:t>
            </a:r>
            <a:r>
              <a:rPr lang="en-US" altLang="en-US" sz="675" baseline="30000" dirty="0">
                <a:solidFill>
                  <a:srgbClr val="FFFFF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altLang="en-US" sz="675" dirty="0">
                <a:solidFill>
                  <a:srgbClr val="FFFFF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registered trademarks of Apple Inc.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8634413" y="43701"/>
            <a:ext cx="476250" cy="669131"/>
          </a:xfrm>
          <a:prstGeom prst="round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30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120" name="TextBox 5"/>
          <p:cNvSpPr txBox="1">
            <a:spLocks noChangeArrowheads="1"/>
          </p:cNvSpPr>
          <p:nvPr/>
        </p:nvSpPr>
        <p:spPr bwMode="auto">
          <a:xfrm>
            <a:off x="268685" y="4217905"/>
            <a:ext cx="19928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20"/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Apps</a:t>
            </a:r>
          </a:p>
          <a:p>
            <a:pPr defTabSz="914420"/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Free on Both: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21" name="Pictur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2294" y="4280015"/>
            <a:ext cx="1672197" cy="55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219" y="2093205"/>
            <a:ext cx="1371600" cy="1371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8" name="Picture 27" descr="Mt Sinai Heart – Cardiac Vascular News">
            <a:extLst>
              <a:ext uri="{FF2B5EF4-FFF2-40B4-BE49-F238E27FC236}">
                <a16:creationId xmlns:a16="http://schemas.microsoft.com/office/drawing/2014/main" id="{920F33E7-6F74-445F-B3FB-0DEA9481D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2521" y="96580"/>
            <a:ext cx="385762" cy="57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6550835" y="4266196"/>
            <a:ext cx="2484719" cy="55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20"/>
            <a:r>
              <a:rPr lang="en-US" altLang="en-US" sz="150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WebApps</a:t>
            </a:r>
            <a:r>
              <a:rPr lang="en-US" altLang="en-US" sz="150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available free on</a:t>
            </a:r>
          </a:p>
          <a:p>
            <a:pPr defTabSz="914420"/>
            <a:r>
              <a:rPr lang="en-US" altLang="en-US" sz="150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www.CardiologyApps.com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 bwMode="auto">
          <a:xfrm>
            <a:off x="2462513" y="3856430"/>
            <a:ext cx="8688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3" rIns="57865" bIns="28933" anchor="ctr"/>
          <a:lstStyle/>
          <a:p>
            <a:pPr defTabSz="914420">
              <a:lnSpc>
                <a:spcPct val="90000"/>
              </a:lnSpc>
            </a:pPr>
            <a:r>
              <a:rPr lang="en-US" altLang="en-US" sz="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*Also available</a:t>
            </a:r>
          </a:p>
          <a:p>
            <a:pPr defTabSz="914420">
              <a:lnSpc>
                <a:spcPct val="90000"/>
              </a:lnSpc>
            </a:pPr>
            <a:r>
              <a:rPr lang="en-US" altLang="en-US" sz="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altLang="en-US" sz="8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WebApp</a:t>
            </a:r>
            <a:endParaRPr lang="en-US" altLang="en-US" sz="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 bwMode="auto">
          <a:xfrm>
            <a:off x="4176913" y="3856430"/>
            <a:ext cx="8688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3" rIns="57865" bIns="28933" anchor="ctr"/>
          <a:lstStyle/>
          <a:p>
            <a:pPr defTabSz="914420">
              <a:lnSpc>
                <a:spcPct val="90000"/>
              </a:lnSpc>
            </a:pPr>
            <a:r>
              <a:rPr lang="en-US" altLang="en-US" sz="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*Also available</a:t>
            </a:r>
          </a:p>
          <a:p>
            <a:pPr defTabSz="914420">
              <a:lnSpc>
                <a:spcPct val="90000"/>
              </a:lnSpc>
            </a:pPr>
            <a:r>
              <a:rPr lang="en-US" altLang="en-US" sz="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altLang="en-US" sz="8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WebApp</a:t>
            </a:r>
            <a:endParaRPr lang="en-US" altLang="en-US" sz="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8818" y="2093205"/>
            <a:ext cx="1371600" cy="1371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38010" y="158833"/>
            <a:ext cx="105626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05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Updated on Feb 14 2022*</a:t>
            </a:r>
            <a:endParaRPr lang="en-US" sz="10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 bwMode="auto">
          <a:xfrm>
            <a:off x="4069080" y="3374087"/>
            <a:ext cx="138231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3" rIns="57865" bIns="28933" anchor="ctr"/>
          <a:lstStyle/>
          <a:p>
            <a:pPr defTabSz="914420">
              <a:lnSpc>
                <a:spcPct val="90000"/>
              </a:lnSpc>
            </a:pPr>
            <a:r>
              <a:rPr lang="en-US" altLang="en-US" sz="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Update Q1 21</a:t>
            </a:r>
          </a:p>
        </p:txBody>
      </p:sp>
      <p:sp>
        <p:nvSpPr>
          <p:cNvPr id="38" name="Title 1"/>
          <p:cNvSpPr txBox="1">
            <a:spLocks/>
          </p:cNvSpPr>
          <p:nvPr/>
        </p:nvSpPr>
        <p:spPr bwMode="auto">
          <a:xfrm>
            <a:off x="2325981" y="3374087"/>
            <a:ext cx="138231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3" rIns="57865" bIns="28933" anchor="ctr"/>
          <a:lstStyle/>
          <a:p>
            <a:pPr defTabSz="914420">
              <a:lnSpc>
                <a:spcPct val="90000"/>
              </a:lnSpc>
            </a:pPr>
            <a:r>
              <a:rPr lang="en-US" altLang="en-US" sz="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Update Q3 19</a:t>
            </a:r>
          </a:p>
        </p:txBody>
      </p:sp>
    </p:spTree>
    <p:extLst>
      <p:ext uri="{BB962C8B-B14F-4D97-AF65-F5344CB8AC3E}">
        <p14:creationId xmlns:p14="http://schemas.microsoft.com/office/powerpoint/2010/main" val="1146804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90" t="-5886" r="-15945" b="-5886"/>
          <a:stretch/>
        </p:blipFill>
        <p:spPr>
          <a:xfrm>
            <a:off x="4582529" y="2149218"/>
            <a:ext cx="1371600" cy="1371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14375" y="427801"/>
            <a:ext cx="7429501" cy="857250"/>
          </a:xfrm>
        </p:spPr>
        <p:txBody>
          <a:bodyPr/>
          <a:lstStyle/>
          <a:p>
            <a:r>
              <a:rPr lang="en-US" altLang="en-US" sz="1800" i="1" dirty="0">
                <a:solidFill>
                  <a:srgbClr val="00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54,362</a:t>
            </a:r>
            <a:r>
              <a:rPr lang="en-US" altLang="en-US" sz="1800" i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unique downloads and counting!</a:t>
            </a:r>
            <a:br>
              <a:rPr lang="en-US" altLang="en-US" sz="1800" i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200" i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(Up 14,000 in 2021)</a:t>
            </a:r>
            <a:endParaRPr lang="en-US" altLang="en-US" sz="1800" i="1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14" name="Rectangle 2"/>
          <p:cNvSpPr>
            <a:spLocks noChangeArrowheads="1"/>
          </p:cNvSpPr>
          <p:nvPr/>
        </p:nvSpPr>
        <p:spPr bwMode="auto">
          <a:xfrm>
            <a:off x="979343" y="80832"/>
            <a:ext cx="7264004" cy="54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20">
              <a:buNone/>
            </a:pP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Cath Lab Apps 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CardiologyApps.com</a:t>
            </a:r>
          </a:p>
        </p:txBody>
      </p:sp>
      <p:sp>
        <p:nvSpPr>
          <p:cNvPr id="4116" name="Title 1"/>
          <p:cNvSpPr txBox="1">
            <a:spLocks/>
          </p:cNvSpPr>
          <p:nvPr/>
        </p:nvSpPr>
        <p:spPr bwMode="auto">
          <a:xfrm>
            <a:off x="841883" y="3611312"/>
            <a:ext cx="1363799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3" rIns="57865" bIns="28933" anchor="ctr"/>
          <a:lstStyle/>
          <a:p>
            <a:pPr algn="ctr" defTabSz="914420">
              <a:lnSpc>
                <a:spcPct val="90000"/>
              </a:lnSpc>
            </a:pPr>
            <a:r>
              <a:rPr lang="en-US" altLang="en-US" sz="135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ComplicAID</a:t>
            </a:r>
            <a:endParaRPr lang="en-US" altLang="en-US" sz="135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18" name="Picture 29" descr="Get it on Google Play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8005" y="4147748"/>
            <a:ext cx="2130088" cy="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9" name="TextBox 2"/>
          <p:cNvSpPr txBox="1">
            <a:spLocks noChangeArrowheads="1"/>
          </p:cNvSpPr>
          <p:nvPr/>
        </p:nvSpPr>
        <p:spPr bwMode="auto">
          <a:xfrm>
            <a:off x="2543155" y="4844268"/>
            <a:ext cx="173047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20"/>
            <a:r>
              <a:rPr lang="en-US" altLang="en-US" sz="675" dirty="0">
                <a:solidFill>
                  <a:srgbClr val="FFFFF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Apple</a:t>
            </a:r>
            <a:r>
              <a:rPr lang="en-US" altLang="en-US" sz="675" baseline="30000" dirty="0">
                <a:solidFill>
                  <a:srgbClr val="FFFFF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®</a:t>
            </a:r>
            <a:r>
              <a:rPr lang="en-US" altLang="en-US" sz="675" dirty="0">
                <a:solidFill>
                  <a:srgbClr val="FFFFF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App Store</a:t>
            </a:r>
            <a:r>
              <a:rPr lang="en-US" altLang="en-US" sz="675" baseline="30000" dirty="0">
                <a:solidFill>
                  <a:srgbClr val="FFFFF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altLang="en-US" sz="675" dirty="0">
                <a:solidFill>
                  <a:srgbClr val="FFFFF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registered trademarks of Apple Inc.</a:t>
            </a:r>
          </a:p>
        </p:txBody>
      </p:sp>
      <p:sp>
        <p:nvSpPr>
          <p:cNvPr id="4120" name="TextBox 5"/>
          <p:cNvSpPr txBox="1">
            <a:spLocks noChangeArrowheads="1"/>
          </p:cNvSpPr>
          <p:nvPr/>
        </p:nvSpPr>
        <p:spPr bwMode="auto">
          <a:xfrm>
            <a:off x="268685" y="4217905"/>
            <a:ext cx="19928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20"/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Apps</a:t>
            </a:r>
          </a:p>
          <a:p>
            <a:pPr defTabSz="914420"/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Free on Both: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21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2294" y="4280015"/>
            <a:ext cx="1672197" cy="55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Cardiology App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92" r="-2927"/>
          <a:stretch/>
        </p:blipFill>
        <p:spPr bwMode="auto">
          <a:xfrm>
            <a:off x="819486" y="2149218"/>
            <a:ext cx="1371600" cy="1371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1021401" y="1866316"/>
            <a:ext cx="1171179" cy="22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4420">
              <a:lnSpc>
                <a:spcPct val="107000"/>
              </a:lnSpc>
            </a:pPr>
            <a:r>
              <a:rPr lang="en-US" altLang="en-US" sz="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Released August 2020</a:t>
            </a: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995494" y="1219502"/>
            <a:ext cx="1274504" cy="85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4420">
              <a:lnSpc>
                <a:spcPct val="107000"/>
              </a:lnSpc>
            </a:pPr>
            <a:r>
              <a:rPr lang="en-US" altLang="en-US" sz="1000" b="1" dirty="0" err="1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WebApp</a:t>
            </a:r>
            <a:r>
              <a:rPr lang="en-US" altLang="en-US" sz="1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Only*</a:t>
            </a:r>
          </a:p>
          <a:p>
            <a:pPr defTabSz="914420">
              <a:lnSpc>
                <a:spcPct val="107000"/>
              </a:lnSpc>
            </a:pPr>
            <a:r>
              <a:rPr lang="en-US" altLang="en-US" sz="1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26,940 page views</a:t>
            </a:r>
          </a:p>
          <a:p>
            <a:pPr defTabSz="914420">
              <a:lnSpc>
                <a:spcPct val="107000"/>
              </a:lnSpc>
            </a:pPr>
            <a:r>
              <a:rPr lang="en-US" altLang="en-US" sz="1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www.cardiologyapps.com/ComplicAID</a:t>
            </a:r>
          </a:p>
          <a:p>
            <a:pPr defTabSz="914420">
              <a:lnSpc>
                <a:spcPct val="107000"/>
              </a:lnSpc>
            </a:pPr>
            <a:endParaRPr lang="en-US" altLang="en-US" sz="1100" b="1" dirty="0">
              <a:solidFill>
                <a:srgbClr val="FFFF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914420">
              <a:lnSpc>
                <a:spcPct val="107000"/>
              </a:lnSpc>
            </a:pPr>
            <a:endParaRPr lang="en-US" altLang="en-US" sz="800" b="1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6550835" y="4266196"/>
            <a:ext cx="2484719" cy="55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20"/>
            <a:r>
              <a:rPr lang="en-US" altLang="en-US" sz="150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WebApps</a:t>
            </a:r>
            <a:r>
              <a:rPr lang="en-US" altLang="en-US" sz="150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available free on</a:t>
            </a:r>
          </a:p>
          <a:p>
            <a:pPr defTabSz="914420"/>
            <a:r>
              <a:rPr lang="en-US" altLang="en-US" sz="150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www.CardiologyApps.com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7090" y="2149218"/>
            <a:ext cx="1371600" cy="1371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6" name="Title 1"/>
          <p:cNvSpPr txBox="1">
            <a:spLocks/>
          </p:cNvSpPr>
          <p:nvPr/>
        </p:nvSpPr>
        <p:spPr bwMode="auto">
          <a:xfrm>
            <a:off x="2744143" y="3611312"/>
            <a:ext cx="1363799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3" rIns="57865" bIns="28933" anchor="ctr"/>
          <a:lstStyle/>
          <a:p>
            <a:pPr algn="ctr" defTabSz="914420">
              <a:lnSpc>
                <a:spcPct val="90000"/>
              </a:lnSpc>
            </a:pPr>
            <a:r>
              <a:rPr lang="en-US" altLang="en-US" sz="13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BifurcAID 3D</a:t>
            </a: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2927159" y="1217644"/>
            <a:ext cx="1171179" cy="85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4420">
              <a:lnSpc>
                <a:spcPct val="107000"/>
              </a:lnSpc>
            </a:pPr>
            <a:r>
              <a:rPr lang="en-US" altLang="en-US" sz="1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★ 5/5</a:t>
            </a:r>
          </a:p>
          <a:p>
            <a:pPr defTabSz="914420">
              <a:lnSpc>
                <a:spcPct val="107000"/>
              </a:lnSpc>
            </a:pPr>
            <a:r>
              <a:rPr lang="en-US" altLang="en-US" sz="1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2,179 downloads</a:t>
            </a:r>
          </a:p>
          <a:p>
            <a:pPr defTabSz="914420">
              <a:lnSpc>
                <a:spcPct val="107000"/>
              </a:lnSpc>
            </a:pPr>
            <a:r>
              <a:rPr lang="en-US" altLang="en-US" sz="1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Android ★ 5/5</a:t>
            </a:r>
          </a:p>
          <a:p>
            <a:pPr defTabSz="914420">
              <a:lnSpc>
                <a:spcPct val="107000"/>
              </a:lnSpc>
            </a:pPr>
            <a:r>
              <a:rPr lang="en-US" altLang="en-US" sz="1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1,405 downloads</a:t>
            </a:r>
            <a:endParaRPr lang="en-US" altLang="en-US" sz="1000" b="1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914420">
              <a:lnSpc>
                <a:spcPct val="107000"/>
              </a:lnSpc>
            </a:pPr>
            <a:r>
              <a:rPr lang="en-US" altLang="en-US" sz="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Released June 2021</a:t>
            </a: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4582529" y="1217644"/>
            <a:ext cx="1275347" cy="85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4420">
              <a:lnSpc>
                <a:spcPct val="107000"/>
              </a:lnSpc>
            </a:pPr>
            <a:r>
              <a:rPr lang="en-US" altLang="en-US" sz="1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Clinical Care Application For Heart Attack patient transfers </a:t>
            </a:r>
            <a:r>
              <a:rPr lang="en-US" altLang="en-US" sz="75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475 downloads</a:t>
            </a:r>
            <a:endParaRPr lang="en-US" altLang="en-US" sz="750" b="1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914420">
              <a:lnSpc>
                <a:spcPct val="107000"/>
              </a:lnSpc>
            </a:pPr>
            <a:r>
              <a:rPr lang="en-US" altLang="en-US" sz="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Released Aug 2020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 bwMode="auto">
          <a:xfrm>
            <a:off x="3028740" y="3856430"/>
            <a:ext cx="8688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3" rIns="57865" bIns="28933" anchor="ctr"/>
          <a:lstStyle/>
          <a:p>
            <a:pPr defTabSz="914420">
              <a:lnSpc>
                <a:spcPct val="90000"/>
              </a:lnSpc>
            </a:pPr>
            <a:r>
              <a:rPr lang="en-US" altLang="en-US" sz="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*Also available</a:t>
            </a:r>
          </a:p>
          <a:p>
            <a:pPr defTabSz="914420">
              <a:lnSpc>
                <a:spcPct val="90000"/>
              </a:lnSpc>
            </a:pPr>
            <a:r>
              <a:rPr lang="en-US" altLang="en-US" sz="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altLang="en-US" sz="8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WebApp</a:t>
            </a:r>
            <a:endParaRPr lang="en-US" altLang="en-US" sz="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 bwMode="auto">
          <a:xfrm>
            <a:off x="4604669" y="3611312"/>
            <a:ext cx="147151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3" rIns="57865" bIns="28933" anchor="ctr"/>
          <a:lstStyle/>
          <a:p>
            <a:pPr algn="ctr" defTabSz="914420">
              <a:lnSpc>
                <a:spcPct val="90000"/>
              </a:lnSpc>
            </a:pPr>
            <a:r>
              <a:rPr lang="en-US" altLang="en-US" sz="13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STEMIcathAID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1A96994-243C-4159-A50D-06430CD7F6E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30" t="-2759" r="-33345" b="-3557"/>
          <a:stretch/>
        </p:blipFill>
        <p:spPr>
          <a:xfrm>
            <a:off x="6553975" y="2148075"/>
            <a:ext cx="1371602" cy="1371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6" name="Title 1">
            <a:extLst>
              <a:ext uri="{FF2B5EF4-FFF2-40B4-BE49-F238E27FC236}">
                <a16:creationId xmlns:a16="http://schemas.microsoft.com/office/drawing/2014/main" id="{E56542E2-3ED7-4B3F-AA67-B335B3D73E14}"/>
              </a:ext>
            </a:extLst>
          </p:cNvPr>
          <p:cNvSpPr txBox="1">
            <a:spLocks/>
          </p:cNvSpPr>
          <p:nvPr/>
        </p:nvSpPr>
        <p:spPr bwMode="auto">
          <a:xfrm>
            <a:off x="6597328" y="3611312"/>
            <a:ext cx="1363799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3" rIns="57865" bIns="28933" anchor="ctr"/>
          <a:lstStyle/>
          <a:p>
            <a:pPr algn="ctr" defTabSz="914420">
              <a:lnSpc>
                <a:spcPct val="90000"/>
              </a:lnSpc>
            </a:pPr>
            <a:r>
              <a:rPr lang="en-US" altLang="en-US" sz="135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GuidewireAID</a:t>
            </a:r>
            <a:endParaRPr lang="en-US" altLang="en-US" sz="135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2D90135F-7954-4CDA-BA1B-8341055448AD}"/>
              </a:ext>
            </a:extLst>
          </p:cNvPr>
          <p:cNvSpPr txBox="1">
            <a:spLocks/>
          </p:cNvSpPr>
          <p:nvPr/>
        </p:nvSpPr>
        <p:spPr bwMode="auto">
          <a:xfrm>
            <a:off x="6829211" y="3856430"/>
            <a:ext cx="8688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3" rIns="57865" bIns="28933" anchor="ctr"/>
          <a:lstStyle/>
          <a:p>
            <a:pPr defTabSz="914420">
              <a:lnSpc>
                <a:spcPct val="90000"/>
              </a:lnSpc>
            </a:pPr>
            <a:r>
              <a:rPr lang="en-US" altLang="en-US" sz="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*Also available</a:t>
            </a:r>
          </a:p>
          <a:p>
            <a:pPr defTabSz="914420">
              <a:lnSpc>
                <a:spcPct val="90000"/>
              </a:lnSpc>
            </a:pPr>
            <a:r>
              <a:rPr lang="en-US" altLang="en-US" sz="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altLang="en-US" sz="8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WebApp</a:t>
            </a:r>
            <a:endParaRPr lang="en-US" altLang="en-US" sz="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8010" y="158833"/>
            <a:ext cx="105626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05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Updated on Feb 14 2022*</a:t>
            </a:r>
            <a:endParaRPr lang="en-US" sz="10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8634413" y="43701"/>
            <a:ext cx="476250" cy="669131"/>
          </a:xfrm>
          <a:prstGeom prst="round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3000" b="1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33" name="Picture 32" descr="Mt Sinai Heart – Cardiac Vascular News">
            <a:extLst>
              <a:ext uri="{FF2B5EF4-FFF2-40B4-BE49-F238E27FC236}">
                <a16:creationId xmlns:a16="http://schemas.microsoft.com/office/drawing/2014/main" id="{920F33E7-6F74-445F-B3FB-0DEA9481D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2521" y="96580"/>
            <a:ext cx="385762" cy="57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6770497" y="1217644"/>
            <a:ext cx="1171179" cy="85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4420">
              <a:lnSpc>
                <a:spcPct val="107000"/>
              </a:lnSpc>
            </a:pPr>
            <a:r>
              <a:rPr lang="en-US" altLang="en-US" sz="1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★ 5/5</a:t>
            </a:r>
          </a:p>
          <a:p>
            <a:pPr defTabSz="914420">
              <a:lnSpc>
                <a:spcPct val="107000"/>
              </a:lnSpc>
            </a:pPr>
            <a:r>
              <a:rPr lang="en-US" altLang="en-US" sz="1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1,142 downloads</a:t>
            </a:r>
          </a:p>
          <a:p>
            <a:pPr defTabSz="914420">
              <a:lnSpc>
                <a:spcPct val="107000"/>
              </a:lnSpc>
            </a:pPr>
            <a:r>
              <a:rPr lang="en-US" altLang="en-US" sz="1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Android ★ N/A</a:t>
            </a:r>
          </a:p>
          <a:p>
            <a:pPr defTabSz="914420">
              <a:lnSpc>
                <a:spcPct val="107000"/>
              </a:lnSpc>
            </a:pPr>
            <a:r>
              <a:rPr lang="en-US" altLang="en-US" sz="1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650 downloads</a:t>
            </a:r>
            <a:endParaRPr lang="en-US" altLang="en-US" sz="1000" b="1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914420">
              <a:lnSpc>
                <a:spcPct val="107000"/>
              </a:lnSpc>
            </a:pPr>
            <a:r>
              <a:rPr lang="en-US" altLang="en-US" sz="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Released Nov 2021</a:t>
            </a:r>
          </a:p>
        </p:txBody>
      </p:sp>
    </p:spTree>
    <p:extLst>
      <p:ext uri="{BB962C8B-B14F-4D97-AF65-F5344CB8AC3E}">
        <p14:creationId xmlns:p14="http://schemas.microsoft.com/office/powerpoint/2010/main" val="874967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09614" y="4829074"/>
            <a:ext cx="10562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05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endParaRPr lang="en-US" sz="10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765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Rectangle 2"/>
          <p:cNvSpPr>
            <a:spLocks noChangeArrowheads="1"/>
          </p:cNvSpPr>
          <p:nvPr/>
        </p:nvSpPr>
        <p:spPr bwMode="auto">
          <a:xfrm>
            <a:off x="1415616" y="263210"/>
            <a:ext cx="6334487" cy="461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771588">
              <a:buNone/>
            </a:pPr>
            <a:r>
              <a:rPr lang="en-US" altLang="en-US" sz="27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CalcificAID</a:t>
            </a:r>
            <a:r>
              <a:rPr lang="en-US" altLang="en-US" sz="27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– Calcific Lesion Preparation</a:t>
            </a:r>
            <a:endParaRPr lang="en-US" altLang="en-US" sz="27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8571086" y="148473"/>
            <a:ext cx="401836" cy="564580"/>
          </a:xfrm>
          <a:prstGeom prst="round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7865" tIns="28932" rIns="57865" bIns="28932" numCol="1" rtlCol="0" anchor="t" anchorCtr="0" compatLnSpc="1">
            <a:prstTxWarp prst="textNoShape">
              <a:avLst/>
            </a:prstTxWarp>
          </a:bodyPr>
          <a:lstStyle/>
          <a:p>
            <a:pPr algn="ctr" defTabSz="578678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531" b="1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8" name="Picture 27" descr="Mt Sinai Heart – Cardiac Vascular News">
            <a:extLst>
              <a:ext uri="{FF2B5EF4-FFF2-40B4-BE49-F238E27FC236}">
                <a16:creationId xmlns:a16="http://schemas.microsoft.com/office/drawing/2014/main" id="{920F33E7-6F74-445F-B3FB-0DEA9481D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1676" y="193090"/>
            <a:ext cx="325487" cy="48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 descr="A picture containing mirror&#10;&#10;Description automatically generated">
            <a:extLst>
              <a:ext uri="{FF2B5EF4-FFF2-40B4-BE49-F238E27FC236}">
                <a16:creationId xmlns:a16="http://schemas.microsoft.com/office/drawing/2014/main" id="{1C94CABA-9DC8-3747-A661-8D36752C3B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481" y="153087"/>
            <a:ext cx="467152" cy="508185"/>
          </a:xfrm>
          <a:prstGeom prst="roundRect">
            <a:avLst/>
          </a:prstGeom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307530" y="855744"/>
            <a:ext cx="1954530" cy="360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771588">
              <a:buNone/>
            </a:pPr>
            <a:r>
              <a:rPr lang="en-US" altLang="en-US" sz="1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*</a:t>
            </a:r>
            <a:r>
              <a:rPr lang="en-US" altLang="en-US" sz="15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Large Update coming in 2022</a:t>
            </a:r>
            <a:endParaRPr lang="en-US" altLang="en-US" sz="1500" i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pSp>
        <p:nvGrpSpPr>
          <p:cNvPr id="4104" name="Group 4103">
            <a:extLst>
              <a:ext uri="{FF2B5EF4-FFF2-40B4-BE49-F238E27FC236}">
                <a16:creationId xmlns:a16="http://schemas.microsoft.com/office/drawing/2014/main" id="{32E857CE-191A-41F3-BCD5-786AADE1A7D2}"/>
              </a:ext>
            </a:extLst>
          </p:cNvPr>
          <p:cNvGrpSpPr/>
          <p:nvPr/>
        </p:nvGrpSpPr>
        <p:grpSpPr>
          <a:xfrm>
            <a:off x="-4424" y="785196"/>
            <a:ext cx="1954530" cy="4343400"/>
            <a:chOff x="-5899" y="1046928"/>
            <a:chExt cx="2606040" cy="5791200"/>
          </a:xfrm>
        </p:grpSpPr>
        <p:pic>
          <p:nvPicPr>
            <p:cNvPr id="5" name="Picture 4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811F19E4-3719-4A95-8263-EBB3AA956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899" y="1046928"/>
              <a:ext cx="2606040" cy="5791200"/>
            </a:xfrm>
            <a:prstGeom prst="rect">
              <a:avLst/>
            </a:prstGeom>
          </p:spPr>
        </p:pic>
        <p:pic>
          <p:nvPicPr>
            <p:cNvPr id="48" name="Graphic 47" descr="Right pointing backhand index outline">
              <a:extLst>
                <a:ext uri="{FF2B5EF4-FFF2-40B4-BE49-F238E27FC236}">
                  <a16:creationId xmlns:a16="http://schemas.microsoft.com/office/drawing/2014/main" id="{61941796-679B-4E1B-A5CE-1D3301032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55806" y="4346873"/>
              <a:ext cx="527670" cy="527670"/>
            </a:xfrm>
            <a:prstGeom prst="rect">
              <a:avLst/>
            </a:prstGeom>
          </p:spPr>
        </p:pic>
      </p:grpSp>
      <p:grpSp>
        <p:nvGrpSpPr>
          <p:cNvPr id="4103" name="Group 4102">
            <a:extLst>
              <a:ext uri="{FF2B5EF4-FFF2-40B4-BE49-F238E27FC236}">
                <a16:creationId xmlns:a16="http://schemas.microsoft.com/office/drawing/2014/main" id="{3A8EF638-0D49-4B5E-9BE2-D7D194ACBBC5}"/>
              </a:ext>
            </a:extLst>
          </p:cNvPr>
          <p:cNvGrpSpPr/>
          <p:nvPr/>
        </p:nvGrpSpPr>
        <p:grpSpPr>
          <a:xfrm>
            <a:off x="794086" y="785196"/>
            <a:ext cx="1954530" cy="4343400"/>
            <a:chOff x="952313" y="1046928"/>
            <a:chExt cx="2606040" cy="5791200"/>
          </a:xfrm>
        </p:grpSpPr>
        <p:pic>
          <p:nvPicPr>
            <p:cNvPr id="7" name="Picture 6" descr="Graphical user interface, website&#10;&#10;Description automatically generated">
              <a:extLst>
                <a:ext uri="{FF2B5EF4-FFF2-40B4-BE49-F238E27FC236}">
                  <a16:creationId xmlns:a16="http://schemas.microsoft.com/office/drawing/2014/main" id="{0C7D7C0F-4E30-417E-8303-810A974076D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313" y="1046928"/>
              <a:ext cx="2606040" cy="5791200"/>
            </a:xfrm>
            <a:prstGeom prst="rect">
              <a:avLst/>
            </a:prstGeom>
          </p:spPr>
        </p:pic>
        <p:pic>
          <p:nvPicPr>
            <p:cNvPr id="63" name="Graphic 62" descr="Right pointing backhand index outline">
              <a:extLst>
                <a:ext uri="{FF2B5EF4-FFF2-40B4-BE49-F238E27FC236}">
                  <a16:creationId xmlns:a16="http://schemas.microsoft.com/office/drawing/2014/main" id="{98650A41-39FF-49E9-B0D8-BF9169C42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65575" y="4083038"/>
              <a:ext cx="527670" cy="527670"/>
            </a:xfrm>
            <a:prstGeom prst="rect">
              <a:avLst/>
            </a:prstGeom>
          </p:spPr>
        </p:pic>
      </p:grpSp>
      <p:grpSp>
        <p:nvGrpSpPr>
          <p:cNvPr id="4100" name="Group 4099">
            <a:extLst>
              <a:ext uri="{FF2B5EF4-FFF2-40B4-BE49-F238E27FC236}">
                <a16:creationId xmlns:a16="http://schemas.microsoft.com/office/drawing/2014/main" id="{1741443C-F08E-4E6B-B735-E5EDCA16AFF1}"/>
              </a:ext>
            </a:extLst>
          </p:cNvPr>
          <p:cNvGrpSpPr/>
          <p:nvPr/>
        </p:nvGrpSpPr>
        <p:grpSpPr>
          <a:xfrm>
            <a:off x="1592596" y="785196"/>
            <a:ext cx="1954530" cy="4343400"/>
            <a:chOff x="1910525" y="1046928"/>
            <a:chExt cx="2606040" cy="5791200"/>
          </a:xfrm>
        </p:grpSpPr>
        <p:pic>
          <p:nvPicPr>
            <p:cNvPr id="9" name="Picture 8" descr="Graphical user interface, website&#10;&#10;Description automatically generated">
              <a:extLst>
                <a:ext uri="{FF2B5EF4-FFF2-40B4-BE49-F238E27FC236}">
                  <a16:creationId xmlns:a16="http://schemas.microsoft.com/office/drawing/2014/main" id="{77586FA6-CA1F-4000-8666-123C2DBED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0525" y="1046928"/>
              <a:ext cx="2606040" cy="5791200"/>
            </a:xfrm>
            <a:prstGeom prst="rect">
              <a:avLst/>
            </a:prstGeom>
          </p:spPr>
        </p:pic>
        <p:pic>
          <p:nvPicPr>
            <p:cNvPr id="62" name="Graphic 61" descr="Right pointing backhand index outline">
              <a:extLst>
                <a:ext uri="{FF2B5EF4-FFF2-40B4-BE49-F238E27FC236}">
                  <a16:creationId xmlns:a16="http://schemas.microsoft.com/office/drawing/2014/main" id="{2925DE5D-96DD-45AD-95F7-D703F6847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72471" y="3978882"/>
              <a:ext cx="527670" cy="527670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5AE61C6-9D4E-41AD-B23C-949AE8BDC320}"/>
              </a:ext>
            </a:extLst>
          </p:cNvPr>
          <p:cNvGrpSpPr/>
          <p:nvPr/>
        </p:nvGrpSpPr>
        <p:grpSpPr>
          <a:xfrm>
            <a:off x="2391106" y="796459"/>
            <a:ext cx="1954530" cy="4347041"/>
            <a:chOff x="4507751" y="1061946"/>
            <a:chExt cx="2607164" cy="5796054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52C055AE-D799-45F4-B898-DE3274A799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" t="47307"/>
            <a:stretch/>
          </p:blipFill>
          <p:spPr>
            <a:xfrm>
              <a:off x="4507992" y="3803904"/>
              <a:ext cx="2606682" cy="3054096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1384166D-F67D-4692-8230-829E6242A1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" t="43995" r="1" b="5680"/>
            <a:stretch/>
          </p:blipFill>
          <p:spPr>
            <a:xfrm>
              <a:off x="4507751" y="1061946"/>
              <a:ext cx="2607164" cy="2916936"/>
            </a:xfrm>
            <a:prstGeom prst="rect">
              <a:avLst/>
            </a:prstGeom>
          </p:spPr>
        </p:pic>
      </p:grpSp>
      <p:grpSp>
        <p:nvGrpSpPr>
          <p:cNvPr id="4099" name="Group 4098">
            <a:extLst>
              <a:ext uri="{FF2B5EF4-FFF2-40B4-BE49-F238E27FC236}">
                <a16:creationId xmlns:a16="http://schemas.microsoft.com/office/drawing/2014/main" id="{336368D6-70BC-4474-B634-F03B4F233E76}"/>
              </a:ext>
            </a:extLst>
          </p:cNvPr>
          <p:cNvGrpSpPr/>
          <p:nvPr/>
        </p:nvGrpSpPr>
        <p:grpSpPr>
          <a:xfrm>
            <a:off x="3189616" y="785196"/>
            <a:ext cx="1954530" cy="4343400"/>
            <a:chOff x="3826949" y="1046928"/>
            <a:chExt cx="2606040" cy="5791200"/>
          </a:xfrm>
        </p:grpSpPr>
        <p:pic>
          <p:nvPicPr>
            <p:cNvPr id="36" name="Picture 35" descr="Graphical user interface, website&#10;&#10;Description automatically generated">
              <a:extLst>
                <a:ext uri="{FF2B5EF4-FFF2-40B4-BE49-F238E27FC236}">
                  <a16:creationId xmlns:a16="http://schemas.microsoft.com/office/drawing/2014/main" id="{0A7EB0D0-0965-4C49-83A9-455241751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6949" y="1046928"/>
              <a:ext cx="2606040" cy="5791200"/>
            </a:xfrm>
            <a:prstGeom prst="rect">
              <a:avLst/>
            </a:prstGeom>
          </p:spPr>
        </p:pic>
        <p:pic>
          <p:nvPicPr>
            <p:cNvPr id="61" name="Graphic 60" descr="Right pointing backhand index outline">
              <a:extLst>
                <a:ext uri="{FF2B5EF4-FFF2-40B4-BE49-F238E27FC236}">
                  <a16:creationId xmlns:a16="http://schemas.microsoft.com/office/drawing/2014/main" id="{17E5DF7A-D713-43AE-AD3A-55888582C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988895" y="4346873"/>
              <a:ext cx="527670" cy="527670"/>
            </a:xfrm>
            <a:prstGeom prst="rect">
              <a:avLst/>
            </a:prstGeom>
          </p:spPr>
        </p:pic>
      </p:grpSp>
      <p:grpSp>
        <p:nvGrpSpPr>
          <p:cNvPr id="4098" name="Group 4097">
            <a:extLst>
              <a:ext uri="{FF2B5EF4-FFF2-40B4-BE49-F238E27FC236}">
                <a16:creationId xmlns:a16="http://schemas.microsoft.com/office/drawing/2014/main" id="{288B8BCD-5B52-41EB-B714-915EB29F8C02}"/>
              </a:ext>
            </a:extLst>
          </p:cNvPr>
          <p:cNvGrpSpPr/>
          <p:nvPr/>
        </p:nvGrpSpPr>
        <p:grpSpPr>
          <a:xfrm>
            <a:off x="3988126" y="785196"/>
            <a:ext cx="1954530" cy="4343400"/>
            <a:chOff x="4785161" y="1046928"/>
            <a:chExt cx="2606040" cy="5791200"/>
          </a:xfrm>
        </p:grpSpPr>
        <p:pic>
          <p:nvPicPr>
            <p:cNvPr id="38" name="Picture 37" descr="Graphical user interface, text, application, email&#10;&#10;Description automatically generated">
              <a:extLst>
                <a:ext uri="{FF2B5EF4-FFF2-40B4-BE49-F238E27FC236}">
                  <a16:creationId xmlns:a16="http://schemas.microsoft.com/office/drawing/2014/main" id="{EDF8BB6B-C561-4186-AFBE-3B89DE7C1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5161" y="1046928"/>
              <a:ext cx="2606040" cy="5791200"/>
            </a:xfrm>
            <a:prstGeom prst="rect">
              <a:avLst/>
            </a:prstGeom>
          </p:spPr>
        </p:pic>
        <p:pic>
          <p:nvPicPr>
            <p:cNvPr id="60" name="Graphic 59" descr="Right pointing backhand index outline">
              <a:extLst>
                <a:ext uri="{FF2B5EF4-FFF2-40B4-BE49-F238E27FC236}">
                  <a16:creationId xmlns:a16="http://schemas.microsoft.com/office/drawing/2014/main" id="{0FCF5AC6-9D7F-4A86-824D-7DD5ED975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46866" y="3054096"/>
              <a:ext cx="527670" cy="527670"/>
            </a:xfrm>
            <a:prstGeom prst="rect">
              <a:avLst/>
            </a:prstGeom>
          </p:spPr>
        </p:pic>
      </p:grpSp>
      <p:grpSp>
        <p:nvGrpSpPr>
          <p:cNvPr id="4097" name="Group 4096">
            <a:extLst>
              <a:ext uri="{FF2B5EF4-FFF2-40B4-BE49-F238E27FC236}">
                <a16:creationId xmlns:a16="http://schemas.microsoft.com/office/drawing/2014/main" id="{B453AC19-0CB4-489E-ADEE-BF8EAE3113BC}"/>
              </a:ext>
            </a:extLst>
          </p:cNvPr>
          <p:cNvGrpSpPr/>
          <p:nvPr/>
        </p:nvGrpSpPr>
        <p:grpSpPr>
          <a:xfrm>
            <a:off x="4786636" y="785196"/>
            <a:ext cx="1954530" cy="4343400"/>
            <a:chOff x="6701585" y="1046928"/>
            <a:chExt cx="2606040" cy="5791200"/>
          </a:xfrm>
        </p:grpSpPr>
        <p:pic>
          <p:nvPicPr>
            <p:cNvPr id="40" name="Picture 39" descr="Graphical user interface, website&#10;&#10;Description automatically generated">
              <a:extLst>
                <a:ext uri="{FF2B5EF4-FFF2-40B4-BE49-F238E27FC236}">
                  <a16:creationId xmlns:a16="http://schemas.microsoft.com/office/drawing/2014/main" id="{D4A3E312-5352-4FCE-B9D5-389C16A2F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1585" y="1046928"/>
              <a:ext cx="2606040" cy="5791200"/>
            </a:xfrm>
            <a:prstGeom prst="rect">
              <a:avLst/>
            </a:prstGeom>
          </p:spPr>
        </p:pic>
        <p:pic>
          <p:nvPicPr>
            <p:cNvPr id="59" name="Graphic 58" descr="Right pointing backhand index outline">
              <a:extLst>
                <a:ext uri="{FF2B5EF4-FFF2-40B4-BE49-F238E27FC236}">
                  <a16:creationId xmlns:a16="http://schemas.microsoft.com/office/drawing/2014/main" id="{FC825D2B-A959-468D-AE36-1AB4D8F03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869896" y="3485080"/>
              <a:ext cx="527670" cy="527670"/>
            </a:xfrm>
            <a:prstGeom prst="rect">
              <a:avLst/>
            </a:prstGeom>
          </p:spPr>
        </p:pic>
      </p:grpSp>
      <p:grpSp>
        <p:nvGrpSpPr>
          <p:cNvPr id="4096" name="Group 4095">
            <a:extLst>
              <a:ext uri="{FF2B5EF4-FFF2-40B4-BE49-F238E27FC236}">
                <a16:creationId xmlns:a16="http://schemas.microsoft.com/office/drawing/2014/main" id="{0B399997-CCE6-4D09-A190-1DCBDC01B2AA}"/>
              </a:ext>
            </a:extLst>
          </p:cNvPr>
          <p:cNvGrpSpPr/>
          <p:nvPr/>
        </p:nvGrpSpPr>
        <p:grpSpPr>
          <a:xfrm>
            <a:off x="5585146" y="785196"/>
            <a:ext cx="1954530" cy="4343400"/>
            <a:chOff x="7659797" y="1046928"/>
            <a:chExt cx="2606040" cy="5791200"/>
          </a:xfrm>
        </p:grpSpPr>
        <p:pic>
          <p:nvPicPr>
            <p:cNvPr id="42" name="Picture 41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B981CBFC-8BAB-4021-BEE2-C90030ED6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9797" y="1046928"/>
              <a:ext cx="2606040" cy="5791200"/>
            </a:xfrm>
            <a:prstGeom prst="rect">
              <a:avLst/>
            </a:prstGeom>
          </p:spPr>
        </p:pic>
        <p:pic>
          <p:nvPicPr>
            <p:cNvPr id="58" name="Graphic 57" descr="Right pointing backhand index outline">
              <a:extLst>
                <a:ext uri="{FF2B5EF4-FFF2-40B4-BE49-F238E27FC236}">
                  <a16:creationId xmlns:a16="http://schemas.microsoft.com/office/drawing/2014/main" id="{E554A942-EFF5-46CD-9A6C-A0DC9A5ED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816020" y="3438198"/>
              <a:ext cx="527670" cy="527670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C84D27D-238D-453D-872B-DE62232D75CE}"/>
              </a:ext>
            </a:extLst>
          </p:cNvPr>
          <p:cNvGrpSpPr/>
          <p:nvPr/>
        </p:nvGrpSpPr>
        <p:grpSpPr>
          <a:xfrm>
            <a:off x="6383656" y="785196"/>
            <a:ext cx="1954530" cy="4343400"/>
            <a:chOff x="8618009" y="1046928"/>
            <a:chExt cx="2606040" cy="5791200"/>
          </a:xfrm>
        </p:grpSpPr>
        <p:pic>
          <p:nvPicPr>
            <p:cNvPr id="44" name="Picture 43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97C0F1FD-598B-4B21-8F94-691E39731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8009" y="1046928"/>
              <a:ext cx="2606040" cy="5791200"/>
            </a:xfrm>
            <a:prstGeom prst="rect">
              <a:avLst/>
            </a:prstGeom>
          </p:spPr>
        </p:pic>
        <p:pic>
          <p:nvPicPr>
            <p:cNvPr id="57" name="Graphic 56" descr="Right pointing backhand index outline">
              <a:extLst>
                <a:ext uri="{FF2B5EF4-FFF2-40B4-BE49-F238E27FC236}">
                  <a16:creationId xmlns:a16="http://schemas.microsoft.com/office/drawing/2014/main" id="{41352A18-6B23-4BE2-896C-7B386F968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914250" y="4346873"/>
              <a:ext cx="527670" cy="527670"/>
            </a:xfrm>
            <a:prstGeom prst="rect">
              <a:avLst/>
            </a:prstGeom>
          </p:spPr>
        </p:pic>
      </p:grpSp>
      <p:pic>
        <p:nvPicPr>
          <p:cNvPr id="46" name="Picture 45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FF309740-D3B4-4CB3-AF5D-9CC45238C94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164" y="785196"/>
            <a:ext cx="195453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716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15616" y="263210"/>
            <a:ext cx="6334487" cy="461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771588">
              <a:buNone/>
            </a:pPr>
            <a:r>
              <a:rPr lang="en-US" altLang="en-US" sz="27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GuidewireAID</a:t>
            </a:r>
            <a:r>
              <a:rPr lang="en-US" altLang="en-US" sz="27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– Wiring Calcified Lesions</a:t>
            </a:r>
            <a:endParaRPr lang="en-US" altLang="en-US" sz="27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8549058" y="231880"/>
            <a:ext cx="401836" cy="564580"/>
          </a:xfrm>
          <a:prstGeom prst="round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7865" tIns="28932" rIns="57865" bIns="28932" numCol="1" rtlCol="0" anchor="t" anchorCtr="0" compatLnSpc="1">
            <a:prstTxWarp prst="textNoShape">
              <a:avLst/>
            </a:prstTxWarp>
          </a:bodyPr>
          <a:lstStyle/>
          <a:p>
            <a:pPr algn="ctr" defTabSz="578678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531" b="1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6" name="Picture 5" descr="Mt Sinai Heart – Cardiac Vascular News">
            <a:extLst>
              <a:ext uri="{FF2B5EF4-FFF2-40B4-BE49-F238E27FC236}">
                <a16:creationId xmlns:a16="http://schemas.microsoft.com/office/drawing/2014/main" id="{920F33E7-6F74-445F-B3FB-0DEA9481D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9649" y="276498"/>
            <a:ext cx="325487" cy="48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A96994-243C-4159-A50D-06430CD7F6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30" t="-2759" r="-33345" b="-3557"/>
          <a:stretch/>
        </p:blipFill>
        <p:spPr>
          <a:xfrm>
            <a:off x="150316" y="265012"/>
            <a:ext cx="466344" cy="4663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" y="818744"/>
            <a:ext cx="1920240" cy="42672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 bwMode="auto">
          <a:xfrm>
            <a:off x="3386" y="1981199"/>
            <a:ext cx="2133600" cy="116477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3000" b="1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389" y="818744"/>
            <a:ext cx="1920240" cy="42672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 bwMode="auto">
          <a:xfrm>
            <a:off x="1221629" y="2264230"/>
            <a:ext cx="2118360" cy="62048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3000" b="1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392" y="818744"/>
            <a:ext cx="1920240" cy="4267200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 bwMode="auto">
          <a:xfrm>
            <a:off x="2348431" y="2240141"/>
            <a:ext cx="2118360" cy="62048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3000" b="1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95" y="818744"/>
            <a:ext cx="1920240" cy="426720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 bwMode="auto">
          <a:xfrm>
            <a:off x="3805919" y="1178418"/>
            <a:ext cx="1399964" cy="56989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3000" b="1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398" y="818744"/>
            <a:ext cx="1920240" cy="4267200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 bwMode="auto">
          <a:xfrm>
            <a:off x="5022913" y="2041476"/>
            <a:ext cx="333186" cy="19866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3000" b="1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401" y="818744"/>
            <a:ext cx="1920240" cy="4267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403" y="818744"/>
            <a:ext cx="192024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132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28"/>
            </a:gs>
            <a:gs pos="50000">
              <a:srgbClr val="000099"/>
            </a:gs>
            <a:gs pos="100000">
              <a:srgbClr val="000099">
                <a:gamma/>
                <a:shade val="25882"/>
                <a:invGamma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180" y="0"/>
            <a:ext cx="33782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0" y="957"/>
            <a:ext cx="9046346" cy="74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661" tIns="36303" rIns="72661" bIns="3630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5pPr>
            <a:lvl6pPr marL="363219"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6pPr>
            <a:lvl7pPr marL="726276"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7pPr>
            <a:lvl8pPr marL="1089487"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8pPr>
            <a:lvl9pPr marL="1452598"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Disclosures</a:t>
            </a:r>
            <a:endParaRPr kumimoji="0" lang="en-US" altLang="en-US" sz="4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5919" y="1033251"/>
            <a:ext cx="8898081" cy="3515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400" b="1" i="1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Annapoorna S. Kini, MD, MRCP, FACC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Nothing to disclose for the case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lvl="0" indent="0">
              <a:buNone/>
              <a:defRPr/>
            </a:pPr>
            <a:r>
              <a:rPr lang="en-US" altLang="en-US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George Dangas, </a:t>
            </a:r>
            <a:r>
              <a:rPr lang="en-US" alt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MD, </a:t>
            </a:r>
            <a:r>
              <a:rPr lang="en-US" altLang="en-US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PhD, </a:t>
            </a:r>
            <a:r>
              <a:rPr lang="en-US" alt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FACC</a:t>
            </a:r>
          </a:p>
          <a:p>
            <a:pPr marL="0" lvl="0" indent="0">
              <a:buNone/>
              <a:defRPr/>
            </a:pPr>
            <a:r>
              <a:rPr lang="en-US" alt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altLang="en-US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altLang="en-US" sz="2800" b="1" i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Nothing to disclose for the case</a:t>
            </a:r>
            <a:endParaRPr lang="en-US" altLang="en-US" sz="2800" b="1" i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en-US" sz="2800" b="1" i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800" b="1" i="1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800" b="1" i="1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6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B32EC6-6402-FA43-A3E6-FEB77C812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319" y="-95242"/>
            <a:ext cx="8249132" cy="697706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Live Case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from MSH, NY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451" y="10886"/>
            <a:ext cx="316111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1"/>
          <p:cNvSpPr txBox="1">
            <a:spLocks noChangeArrowheads="1"/>
          </p:cNvSpPr>
          <p:nvPr/>
        </p:nvSpPr>
        <p:spPr bwMode="auto">
          <a:xfrm>
            <a:off x="3546497" y="1597598"/>
            <a:ext cx="5556681" cy="145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86" tIns="33788" rIns="67586" bIns="33788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Arial" pitchFamily="34" charset="0"/>
              </a:rPr>
              <a:t>Clinical Variables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itchFamily="34" charset="0"/>
              </a:rPr>
              <a:t>No prior cardiac history until recent presentation.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solidFill>
                  <a:srgbClr val="FFFFFF"/>
                </a:solidFill>
                <a:cs typeface="Arial" pitchFamily="34" charset="0"/>
              </a:rPr>
              <a:t>Pt was transferred for salvage culprit PCI of RCA which required ELCA+DES. Pt did well subsequently but still with CCS class II angina. Echo LVEF 45%. 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15233" y="509089"/>
            <a:ext cx="5302497" cy="900194"/>
          </a:xfrm>
          <a:prstGeom prst="rect">
            <a:avLst/>
          </a:prstGeom>
          <a:noFill/>
        </p:spPr>
        <p:txBody>
          <a:bodyPr wrap="square" lIns="68529" tIns="34264" rIns="68529" bIns="34264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 Clinical Presentation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Presented with NSTEMI @OSH on Feb 7, 2022 with failed PCI of culprit RCA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with 2 V CAD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168" y="507789"/>
            <a:ext cx="2651905" cy="900194"/>
          </a:xfrm>
          <a:prstGeom prst="rect">
            <a:avLst/>
          </a:prstGeom>
          <a:noFill/>
        </p:spPr>
        <p:txBody>
          <a:bodyPr wrap="none" lIns="68529" tIns="34264" rIns="68529" bIns="34264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Patient Demographics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08" y="1565478"/>
            <a:ext cx="2805793" cy="900194"/>
          </a:xfrm>
          <a:prstGeom prst="rect">
            <a:avLst/>
          </a:prstGeom>
          <a:noFill/>
        </p:spPr>
        <p:txBody>
          <a:bodyPr wrap="none" lIns="68529" tIns="34264" rIns="68529" bIns="34264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CAD Risk Factors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Controlled hypertension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Controlled hyperlipidemia</a:t>
            </a:r>
            <a:endParaRPr lang="en-US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6691" y="2907123"/>
            <a:ext cx="8082461" cy="500084"/>
          </a:xfrm>
          <a:prstGeom prst="rect">
            <a:avLst/>
          </a:prstGeom>
          <a:noFill/>
        </p:spPr>
        <p:txBody>
          <a:bodyPr wrap="square" lIns="68529" tIns="34264" rIns="68529" bIns="34264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Medications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Aspirin</a:t>
            </a: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Lopressor XL, ISMN,</a:t>
            </a:r>
            <a:r>
              <a:rPr kumimoji="0" lang="en-US" altLang="en-US" sz="1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Losartan, </a:t>
            </a:r>
            <a:r>
              <a:rPr kumimoji="0" lang="en-US" altLang="en-US" sz="1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Ticagrelor</a:t>
            </a:r>
            <a:r>
              <a:rPr kumimoji="0" lang="en-US" altLang="en-US" sz="1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HCTZ, Atorvastatin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500" y="4297847"/>
            <a:ext cx="8922804" cy="807861"/>
          </a:xfrm>
          <a:prstGeom prst="rect">
            <a:avLst/>
          </a:prstGeom>
          <a:noFill/>
        </p:spPr>
        <p:txBody>
          <a:bodyPr wrap="square" lIns="68529" tIns="34264" rIns="68529" bIns="34264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Plan: </a:t>
            </a:r>
            <a:r>
              <a:rPr lang="en-US" altLang="en-US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p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lanned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for physiology</a:t>
            </a:r>
            <a:r>
              <a:rPr lang="en-US" alt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imaging guided staged </a:t>
            </a:r>
            <a:r>
              <a:rPr kumimoji="0" lang="en-US" alt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PCI of calcified LAD/Diagonal bifurcation using RA+DES.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691" y="3406317"/>
            <a:ext cx="9243923" cy="900194"/>
          </a:xfrm>
          <a:prstGeom prst="rect">
            <a:avLst/>
          </a:prstGeom>
          <a:noFill/>
        </p:spPr>
        <p:txBody>
          <a:bodyPr wrap="square" lIns="68529" tIns="34264" rIns="68529" bIns="34264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Cath: </a:t>
            </a: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Cath on Feb 7</a:t>
            </a:r>
            <a:r>
              <a:rPr kumimoji="0" lang="en-US" altLang="en-US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2022 revealed 2 V CAD: 99-100%</a:t>
            </a:r>
            <a:r>
              <a:rPr kumimoji="0" lang="en-US" altLang="en-US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calcified segmental RCA, multiple calcified lesions in </a:t>
            </a:r>
            <a:r>
              <a:rPr kumimoji="0" lang="en-US" altLang="en-US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prox</a:t>
            </a:r>
            <a:r>
              <a:rPr kumimoji="0" lang="en-US" altLang="en-US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-mid LAD/D1 bifurcation and Syntax</a:t>
            </a: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score </a:t>
            </a:r>
            <a:r>
              <a:rPr lang="en-US" alt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en-US" alt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Pt underwent PCI of RCA requiring ELCA due to un-crossable lesion &amp; 1 Promus Elite DES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717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766" y="4869"/>
            <a:ext cx="300373" cy="27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5235" name="Straight Arrow Connector 29"/>
          <p:cNvCxnSpPr>
            <a:cxnSpLocks noChangeShapeType="1"/>
          </p:cNvCxnSpPr>
          <p:nvPr/>
        </p:nvCxnSpPr>
        <p:spPr bwMode="auto">
          <a:xfrm>
            <a:off x="7466224" y="3271950"/>
            <a:ext cx="0" cy="457088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round/>
                <a:headEnd type="triangle" w="med" len="sm"/>
                <a:tailEnd type="triangle" w="med" len="sm"/>
              </a14:hiddenLine>
            </a:ext>
          </a:extLst>
        </p:spPr>
      </p:cxnSp>
      <p:sp>
        <p:nvSpPr>
          <p:cNvPr id="95236" name="TextBox 3"/>
          <p:cNvSpPr txBox="1">
            <a:spLocks noChangeArrowheads="1"/>
          </p:cNvSpPr>
          <p:nvPr/>
        </p:nvSpPr>
        <p:spPr bwMode="auto">
          <a:xfrm>
            <a:off x="1317129" y="10163"/>
            <a:ext cx="72308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57864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 2017: One-Vessel Disease</a:t>
            </a:r>
          </a:p>
        </p:txBody>
      </p:sp>
      <p:pic>
        <p:nvPicPr>
          <p:cNvPr id="95238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20" y="541078"/>
            <a:ext cx="8871527" cy="427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5433332" y="4873265"/>
            <a:ext cx="3593315" cy="257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9726" tIns="24865" rIns="49726" bIns="24865">
            <a:spAutoFit/>
          </a:bodyPr>
          <a:lstStyle>
            <a:lvl1pPr defTabSz="792163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39775" indent="-282575" defTabSz="792163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39825" indent="-225425" defTabSz="792163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597025" indent="-225425" defTabSz="792163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4225" indent="-227013" defTabSz="792163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1425" indent="-227013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68625" indent="-227013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5825" indent="-227013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3025" indent="-227013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defTabSz="50129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35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Patel et al., J Am </a:t>
            </a:r>
            <a:r>
              <a:rPr lang="en-US" altLang="en-US" sz="1350" b="1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Coll</a:t>
            </a:r>
            <a:r>
              <a:rPr lang="en-US" altLang="en-US" sz="135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350" b="1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Cardiol</a:t>
            </a:r>
            <a:r>
              <a:rPr lang="en-US" altLang="en-US" sz="135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2017;69:2212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821081" y="4288628"/>
            <a:ext cx="461418" cy="24529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7371" tIns="28661" rIns="57371" bIns="28661"/>
          <a:lstStyle>
            <a:lvl1pPr defTabSz="912813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39775" indent="-282575" defTabSz="912813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39825" indent="-225425" defTabSz="912813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597025" indent="-225425" defTabSz="912813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4225" indent="-227013" defTabSz="912813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1425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68625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5825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3025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defTabSz="577640" fontAlgn="base">
              <a:spcAft>
                <a:spcPct val="0"/>
              </a:spcAft>
              <a:buNone/>
              <a:defRPr/>
            </a:pPr>
            <a:endParaRPr lang="en-US" altLang="en-US" sz="2025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0095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28"/>
            </a:gs>
            <a:gs pos="50000">
              <a:srgbClr val="00009C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Arrow Connector 43"/>
          <p:cNvCxnSpPr/>
          <p:nvPr/>
        </p:nvCxnSpPr>
        <p:spPr>
          <a:xfrm flipH="1">
            <a:off x="3484470" y="2625262"/>
            <a:ext cx="422" cy="319643"/>
          </a:xfrm>
          <a:prstGeom prst="straightConnector1">
            <a:avLst/>
          </a:prstGeom>
          <a:ln w="28575"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61282" y="6723"/>
            <a:ext cx="7715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 for Management of Calcific Lesions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68556" y="416835"/>
            <a:ext cx="7186206" cy="4498067"/>
            <a:chOff x="-13720" y="478496"/>
            <a:chExt cx="10116944" cy="6254440"/>
          </a:xfrm>
        </p:grpSpPr>
        <p:cxnSp>
          <p:nvCxnSpPr>
            <p:cNvPr id="20" name="Straight Connector 19"/>
            <p:cNvCxnSpPr>
              <a:endCxn id="3" idx="0"/>
            </p:cNvCxnSpPr>
            <p:nvPr/>
          </p:nvCxnSpPr>
          <p:spPr>
            <a:xfrm>
              <a:off x="5490895" y="887515"/>
              <a:ext cx="279" cy="244542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2"/>
            <p:cNvSpPr/>
            <p:nvPr/>
          </p:nvSpPr>
          <p:spPr>
            <a:xfrm>
              <a:off x="3683943" y="1132057"/>
              <a:ext cx="3614461" cy="34712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r>
                <a: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Moderate-severe calcification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07576" y="478496"/>
              <a:ext cx="9995648" cy="435914"/>
            </a:xfrm>
            <a:prstGeom prst="roundRect">
              <a:avLst>
                <a:gd name="adj" fmla="val 45961"/>
              </a:avLst>
            </a:prstGeom>
            <a:solidFill>
              <a:schemeClr val="accent5"/>
            </a:solidFill>
            <a:ln w="28575">
              <a:solidFill>
                <a:schemeClr val="accent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r>
                <a:rPr lang="en-US" sz="15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Coronary Angiography</a:t>
              </a: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2338919" y="3344412"/>
              <a:ext cx="7557814" cy="3388524"/>
              <a:chOff x="2338919" y="3344412"/>
              <a:chExt cx="7557814" cy="3388524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338919" y="6391832"/>
                <a:ext cx="5226983" cy="34110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r>
                  <a:rPr lang="en-US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Stent and OCT/IVUS optimization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251519" y="4203573"/>
                <a:ext cx="2645214" cy="44736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r>
                  <a:rPr lang="en-US" sz="12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 or OA </a:t>
                </a:r>
                <a:endParaRPr lang="en-US" sz="105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7090783" y="5251133"/>
                <a:ext cx="1313321" cy="74320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r>
                  <a:rPr lang="en-US" sz="105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Suboptimal balloon expansion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8578923" y="5218322"/>
                <a:ext cx="1228160" cy="74320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r>
                  <a:rPr lang="en-US" sz="105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Optimal balloon expansion</a:t>
                </a:r>
              </a:p>
            </p:txBody>
          </p:sp>
          <p:cxnSp>
            <p:nvCxnSpPr>
              <p:cNvPr id="108" name="Straight Arrow Connector 107"/>
              <p:cNvCxnSpPr>
                <a:endCxn id="15" idx="0"/>
              </p:cNvCxnSpPr>
              <p:nvPr/>
            </p:nvCxnSpPr>
            <p:spPr>
              <a:xfrm flipH="1">
                <a:off x="7747444" y="4683746"/>
                <a:ext cx="47058" cy="567387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112"/>
              <p:cNvCxnSpPr>
                <a:endCxn id="16" idx="0"/>
              </p:cNvCxnSpPr>
              <p:nvPr/>
            </p:nvCxnSpPr>
            <p:spPr>
              <a:xfrm>
                <a:off x="9188527" y="4650938"/>
                <a:ext cx="4476" cy="567384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TextBox 121"/>
              <p:cNvSpPr txBox="1"/>
              <p:nvPr/>
            </p:nvSpPr>
            <p:spPr>
              <a:xfrm>
                <a:off x="7610726" y="4780794"/>
                <a:ext cx="1770531" cy="353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r>
                  <a:rPr lang="en-US" sz="105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NC balloon/CB</a:t>
                </a:r>
              </a:p>
            </p:txBody>
          </p:sp>
          <p:cxnSp>
            <p:nvCxnSpPr>
              <p:cNvPr id="124" name="Straight Connector 123"/>
              <p:cNvCxnSpPr>
                <a:stCxn id="16" idx="2"/>
              </p:cNvCxnSpPr>
              <p:nvPr/>
            </p:nvCxnSpPr>
            <p:spPr>
              <a:xfrm flipH="1">
                <a:off x="9188527" y="5961529"/>
                <a:ext cx="4476" cy="600855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Arrow Connector 161"/>
              <p:cNvCxnSpPr>
                <a:endCxn id="13" idx="3"/>
              </p:cNvCxnSpPr>
              <p:nvPr/>
            </p:nvCxnSpPr>
            <p:spPr>
              <a:xfrm flipH="1">
                <a:off x="7565902" y="6562384"/>
                <a:ext cx="1622625" cy="0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flipH="1">
                <a:off x="8578920" y="3344412"/>
                <a:ext cx="3" cy="859161"/>
              </a:xfrm>
              <a:prstGeom prst="straightConnector1">
                <a:avLst/>
              </a:prstGeom>
              <a:ln w="28575">
                <a:solidFill>
                  <a:srgbClr val="ED7D3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/>
            <p:cNvGrpSpPr/>
            <p:nvPr/>
          </p:nvGrpSpPr>
          <p:grpSpPr>
            <a:xfrm>
              <a:off x="-13720" y="3582387"/>
              <a:ext cx="7265239" cy="2979997"/>
              <a:chOff x="-13720" y="3582387"/>
              <a:chExt cx="7265239" cy="2979997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3344453" y="4750637"/>
                <a:ext cx="1571636" cy="55581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r>
                  <a:rPr lang="en-US" sz="105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Does not cross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506074" y="5657160"/>
                <a:ext cx="2967313" cy="34110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r>
                  <a:rPr lang="en-US" sz="105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Lithotripsy IVL</a:t>
                </a:r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>
                <a:off x="-13720" y="3582387"/>
                <a:ext cx="7265239" cy="2979997"/>
                <a:chOff x="-13720" y="3582387"/>
                <a:chExt cx="7265239" cy="2979997"/>
              </a:xfrm>
            </p:grpSpPr>
            <p:cxnSp>
              <p:nvCxnSpPr>
                <p:cNvPr id="72" name="Straight Arrow Connector 71"/>
                <p:cNvCxnSpPr/>
                <p:nvPr/>
              </p:nvCxnSpPr>
              <p:spPr>
                <a:xfrm>
                  <a:off x="2801187" y="6016190"/>
                  <a:ext cx="0" cy="375642"/>
                </a:xfrm>
                <a:prstGeom prst="straightConnector1">
                  <a:avLst/>
                </a:prstGeom>
                <a:ln w="28575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Oval 9"/>
                <p:cNvSpPr/>
                <p:nvPr/>
              </p:nvSpPr>
              <p:spPr>
                <a:xfrm>
                  <a:off x="1313049" y="4738712"/>
                  <a:ext cx="1672199" cy="555814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/>
                  <a:r>
                    <a:rPr lang="en-US" sz="900" b="1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Suboptimal result</a:t>
                  </a: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309398" y="3981797"/>
                  <a:ext cx="2523452" cy="48623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342900"/>
                  <a:r>
                    <a:rPr lang="en-US" sz="900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- High-pressure NC balloons</a:t>
                  </a:r>
                </a:p>
                <a:p>
                  <a:pPr defTabSz="342900"/>
                  <a:r>
                    <a:rPr lang="en-US" sz="900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- Cutting/scoring balloon</a:t>
                  </a: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155578" y="3981200"/>
                  <a:ext cx="1889313" cy="48322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/>
                  <a:r>
                    <a:rPr lang="en-US" sz="900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Lithotripsy IVL (RA/OA for Ca 360°)</a:t>
                  </a:r>
                </a:p>
              </p:txBody>
            </p:sp>
            <p:cxnSp>
              <p:nvCxnSpPr>
                <p:cNvPr id="33" name="Straight Arrow Connector 32"/>
                <p:cNvCxnSpPr>
                  <a:stCxn id="6" idx="2"/>
                </p:cNvCxnSpPr>
                <p:nvPr/>
              </p:nvCxnSpPr>
              <p:spPr>
                <a:xfrm>
                  <a:off x="2052637" y="3582387"/>
                  <a:ext cx="0" cy="398812"/>
                </a:xfrm>
                <a:prstGeom prst="straightConnector1">
                  <a:avLst/>
                </a:prstGeom>
                <a:ln w="28575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/>
                <p:cNvCxnSpPr/>
                <p:nvPr/>
              </p:nvCxnSpPr>
              <p:spPr>
                <a:xfrm>
                  <a:off x="2012583" y="5294526"/>
                  <a:ext cx="0" cy="362634"/>
                </a:xfrm>
                <a:prstGeom prst="straightConnector1">
                  <a:avLst/>
                </a:prstGeom>
                <a:ln w="28575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/>
                <p:cNvCxnSpPr/>
                <p:nvPr/>
              </p:nvCxnSpPr>
              <p:spPr>
                <a:xfrm>
                  <a:off x="3236256" y="4464425"/>
                  <a:ext cx="0" cy="1192735"/>
                </a:xfrm>
                <a:prstGeom prst="straightConnector1">
                  <a:avLst/>
                </a:prstGeom>
                <a:ln w="28575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1223411" y="4464424"/>
                  <a:ext cx="3" cy="209796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>
                  <a:endCxn id="13" idx="1"/>
                </p:cNvCxnSpPr>
                <p:nvPr/>
              </p:nvCxnSpPr>
              <p:spPr>
                <a:xfrm>
                  <a:off x="1223411" y="6562384"/>
                  <a:ext cx="1115508" cy="0"/>
                </a:xfrm>
                <a:prstGeom prst="straightConnector1">
                  <a:avLst/>
                </a:prstGeom>
                <a:ln w="28575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Arrow Connector 89"/>
                <p:cNvCxnSpPr>
                  <a:stCxn id="11" idx="6"/>
                  <a:endCxn id="14" idx="1"/>
                </p:cNvCxnSpPr>
                <p:nvPr/>
              </p:nvCxnSpPr>
              <p:spPr>
                <a:xfrm flipV="1">
                  <a:off x="4916090" y="4427255"/>
                  <a:ext cx="2335429" cy="601289"/>
                </a:xfrm>
                <a:prstGeom prst="straightConnector1">
                  <a:avLst/>
                </a:prstGeom>
                <a:ln w="28575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/>
                <p:cNvCxnSpPr>
                  <a:endCxn id="12" idx="3"/>
                </p:cNvCxnSpPr>
                <p:nvPr/>
              </p:nvCxnSpPr>
              <p:spPr>
                <a:xfrm flipH="1">
                  <a:off x="4473387" y="5827712"/>
                  <a:ext cx="2689113" cy="0"/>
                </a:xfrm>
                <a:prstGeom prst="straightConnector1">
                  <a:avLst/>
                </a:prstGeom>
                <a:ln w="28575">
                  <a:solidFill>
                    <a:srgbClr val="ED7D3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Arrow Connector 86"/>
                <p:cNvCxnSpPr/>
                <p:nvPr/>
              </p:nvCxnSpPr>
              <p:spPr>
                <a:xfrm>
                  <a:off x="2052637" y="4464424"/>
                  <a:ext cx="0" cy="259532"/>
                </a:xfrm>
                <a:prstGeom prst="straightConnector1">
                  <a:avLst/>
                </a:prstGeom>
                <a:ln w="28575">
                  <a:solidFill>
                    <a:srgbClr val="ED7D3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6" name="Rectangle 105"/>
                <p:cNvSpPr/>
                <p:nvPr/>
              </p:nvSpPr>
              <p:spPr>
                <a:xfrm>
                  <a:off x="-13720" y="5509244"/>
                  <a:ext cx="1116385" cy="631578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92D05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/>
                  <a:r>
                    <a:rPr lang="en-US" sz="900" b="1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Optimal balloon expansion</a:t>
                  </a:r>
                </a:p>
              </p:txBody>
            </p:sp>
            <p:cxnSp>
              <p:nvCxnSpPr>
                <p:cNvPr id="107" name="Straight Arrow Connector 106"/>
                <p:cNvCxnSpPr/>
                <p:nvPr/>
              </p:nvCxnSpPr>
              <p:spPr>
                <a:xfrm>
                  <a:off x="3935791" y="4464424"/>
                  <a:ext cx="0" cy="274289"/>
                </a:xfrm>
                <a:prstGeom prst="straightConnector1">
                  <a:avLst/>
                </a:prstGeom>
                <a:ln w="28575">
                  <a:solidFill>
                    <a:srgbClr val="ED7D3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4"/>
            <p:cNvGrpSpPr/>
            <p:nvPr/>
          </p:nvGrpSpPr>
          <p:grpSpPr>
            <a:xfrm>
              <a:off x="1322014" y="1006427"/>
              <a:ext cx="5971247" cy="3179438"/>
              <a:chOff x="1322014" y="1006427"/>
              <a:chExt cx="5971247" cy="3179438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430346" y="1686240"/>
                <a:ext cx="3245227" cy="126488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28575"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r>
                  <a:rPr lang="en-US" sz="105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IVUS/OCT assessment:</a:t>
                </a:r>
              </a:p>
              <a:p>
                <a:pPr algn="ctr" defTabSz="342900"/>
                <a:endParaRPr lang="en-US" sz="375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342900"/>
                <a:r>
                  <a:rPr lang="en-US" sz="105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 Calcium arc 180-270° (2points)</a:t>
                </a:r>
              </a:p>
              <a:p>
                <a:pPr defTabSz="342900"/>
                <a:r>
                  <a:rPr lang="en-US" sz="105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 Calcium arc &gt;270° (3 points)</a:t>
                </a:r>
              </a:p>
              <a:p>
                <a:pPr defTabSz="342900"/>
                <a:r>
                  <a:rPr lang="en-US" sz="105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 Calcium length &gt;5 mm (1 point)</a:t>
                </a:r>
              </a:p>
              <a:p>
                <a:pPr defTabSz="342900"/>
                <a:r>
                  <a:rPr lang="en-US" sz="105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 Thickness &gt;0.5 mm (1 point)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322014" y="3292339"/>
                <a:ext cx="1461246" cy="2900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r>
                  <a:rPr lang="en-US" sz="105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1-2 points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151093" y="3287255"/>
                <a:ext cx="1600209" cy="2900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r>
                  <a:rPr lang="en-US" sz="105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3-5 points</a:t>
                </a:r>
              </a:p>
            </p:txBody>
          </p:sp>
          <p:cxnSp>
            <p:nvCxnSpPr>
              <p:cNvPr id="29" name="Straight Arrow Connector 28"/>
              <p:cNvCxnSpPr>
                <a:stCxn id="4" idx="2"/>
                <a:endCxn id="6" idx="0"/>
              </p:cNvCxnSpPr>
              <p:nvPr/>
            </p:nvCxnSpPr>
            <p:spPr>
              <a:xfrm flipH="1">
                <a:off x="2052637" y="2951127"/>
                <a:ext cx="1000323" cy="341212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Arrow Connector 133"/>
              <p:cNvCxnSpPr>
                <a:stCxn id="4" idx="2"/>
                <a:endCxn id="7" idx="0"/>
              </p:cNvCxnSpPr>
              <p:nvPr/>
            </p:nvCxnSpPr>
            <p:spPr>
              <a:xfrm>
                <a:off x="3052960" y="2951127"/>
                <a:ext cx="898237" cy="336128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Arrow Connector 147"/>
              <p:cNvCxnSpPr>
                <a:endCxn id="4" idx="0"/>
              </p:cNvCxnSpPr>
              <p:nvPr/>
            </p:nvCxnSpPr>
            <p:spPr>
              <a:xfrm>
                <a:off x="3052960" y="1305620"/>
                <a:ext cx="0" cy="380620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>
                <a:stCxn id="3" idx="1"/>
              </p:cNvCxnSpPr>
              <p:nvPr/>
            </p:nvCxnSpPr>
            <p:spPr>
              <a:xfrm flipH="1">
                <a:off x="3052960" y="1305620"/>
                <a:ext cx="630983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/>
              <p:cNvCxnSpPr>
                <a:stCxn id="4" idx="3"/>
              </p:cNvCxnSpPr>
              <p:nvPr/>
            </p:nvCxnSpPr>
            <p:spPr>
              <a:xfrm>
                <a:off x="4675575" y="2318684"/>
                <a:ext cx="2617686" cy="1867181"/>
              </a:xfrm>
              <a:prstGeom prst="straightConnector1">
                <a:avLst/>
              </a:prstGeom>
              <a:ln w="28575">
                <a:solidFill>
                  <a:srgbClr val="ED7D3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TextBox 117"/>
              <p:cNvSpPr txBox="1"/>
              <p:nvPr/>
            </p:nvSpPr>
            <p:spPr>
              <a:xfrm>
                <a:off x="5904410" y="2702480"/>
                <a:ext cx="1117431" cy="641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342900"/>
                <a:r>
                  <a:rPr lang="en-US" sz="12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Calcific Nodule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870976" y="1006427"/>
                <a:ext cx="900405" cy="353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r>
                  <a:rPr lang="en-US" sz="105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≈50%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7298404" y="1004519"/>
              <a:ext cx="2804820" cy="2368156"/>
              <a:chOff x="7298404" y="1004519"/>
              <a:chExt cx="2804820" cy="2368156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7301764" y="2367117"/>
                <a:ext cx="2801460" cy="100555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7397" indent="-127397" defTabSz="342900">
                  <a:buFont typeface="Arial" panose="020B0604020202020204" pitchFamily="34" charset="0"/>
                  <a:buChar char="‒"/>
                </a:pPr>
                <a:r>
                  <a:rPr lang="en-US" sz="105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Un-crossable lesion/CTO</a:t>
                </a:r>
              </a:p>
              <a:p>
                <a:pPr marL="127397" indent="-127397" defTabSz="342900">
                  <a:buFont typeface="Arial" panose="020B0604020202020204" pitchFamily="34" charset="0"/>
                  <a:buChar char="‒"/>
                </a:pPr>
                <a:r>
                  <a:rPr lang="en-US" sz="105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Angulated lesion</a:t>
                </a:r>
              </a:p>
              <a:p>
                <a:pPr marL="127397" indent="-127397" defTabSz="342900">
                  <a:buFont typeface="Arial" panose="020B0604020202020204" pitchFamily="34" charset="0"/>
                  <a:buChar char="‒"/>
                </a:pPr>
                <a:r>
                  <a:rPr lang="en-US" sz="105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Tortuous lesion</a:t>
                </a:r>
              </a:p>
              <a:p>
                <a:pPr marL="127397" indent="-127397" defTabSz="342900">
                  <a:buFont typeface="Arial" panose="020B0604020202020204" pitchFamily="34" charset="0"/>
                  <a:buChar char="‒"/>
                </a:pPr>
                <a:r>
                  <a:rPr lang="en-US" sz="105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Long lesion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301764" y="1603120"/>
                <a:ext cx="2644582" cy="485543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r>
                  <a:rPr lang="en-US" sz="105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IVUS/OCT/balloon</a:t>
                </a:r>
                <a:r>
                  <a:rPr lang="en-US" sz="12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 defTabSz="342900"/>
                <a:r>
                  <a:rPr lang="en-US" sz="12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did not cross</a:t>
                </a:r>
              </a:p>
            </p:txBody>
          </p:sp>
          <p:cxnSp>
            <p:nvCxnSpPr>
              <p:cNvPr id="156" name="Straight Connector 155"/>
              <p:cNvCxnSpPr>
                <a:stCxn id="3" idx="3"/>
              </p:cNvCxnSpPr>
              <p:nvPr/>
            </p:nvCxnSpPr>
            <p:spPr>
              <a:xfrm>
                <a:off x="7298404" y="1305620"/>
                <a:ext cx="1320854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Arrow Connector 157"/>
              <p:cNvCxnSpPr/>
              <p:nvPr/>
            </p:nvCxnSpPr>
            <p:spPr>
              <a:xfrm>
                <a:off x="8624051" y="1305620"/>
                <a:ext cx="0" cy="1061500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7360881" y="1004519"/>
                <a:ext cx="900405" cy="353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r>
                  <a:rPr lang="en-US" sz="105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≈50%</a:t>
                </a:r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7741671" y="795140"/>
            <a:ext cx="940896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342900"/>
            <a:r>
              <a:rPr lang="en-US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ELCA, if no Rota/OA Wire could be crossed</a:t>
            </a:r>
          </a:p>
        </p:txBody>
      </p:sp>
    </p:spTree>
    <p:extLst>
      <p:ext uri="{BB962C8B-B14F-4D97-AF65-F5344CB8AC3E}">
        <p14:creationId xmlns:p14="http://schemas.microsoft.com/office/powerpoint/2010/main" val="78241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vicathfellowrsch\Desktop\CalcificAID 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54" y="1276352"/>
            <a:ext cx="1169377" cy="1428950"/>
          </a:xfrm>
          <a:prstGeom prst="rect">
            <a:avLst/>
          </a:prstGeom>
          <a:noFill/>
          <a:ln w="1111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709" y="1050015"/>
            <a:ext cx="1440893" cy="2881785"/>
          </a:xfr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00A2AB3-0CA0-D740-9B9B-2DBF90931A48}"/>
              </a:ext>
            </a:extLst>
          </p:cNvPr>
          <p:cNvSpPr/>
          <p:nvPr/>
        </p:nvSpPr>
        <p:spPr>
          <a:xfrm>
            <a:off x="2805988" y="389814"/>
            <a:ext cx="1608335" cy="4293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US" sz="13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Lesion selection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00A2AB3-0CA0-D740-9B9B-2DBF90931A48}"/>
              </a:ext>
            </a:extLst>
          </p:cNvPr>
          <p:cNvSpPr/>
          <p:nvPr/>
        </p:nvSpPr>
        <p:spPr>
          <a:xfrm>
            <a:off x="2838627" y="4184517"/>
            <a:ext cx="1543050" cy="317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US" sz="13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Techniques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802398" y="2777791"/>
            <a:ext cx="1932013" cy="631764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CalcificAID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A681261E-78D4-AA47-A5FE-7EAFE01BDDA6}"/>
              </a:ext>
            </a:extLst>
          </p:cNvPr>
          <p:cNvSpPr/>
          <p:nvPr/>
        </p:nvSpPr>
        <p:spPr>
          <a:xfrm>
            <a:off x="2369539" y="2178339"/>
            <a:ext cx="397964" cy="25066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US" sz="1350">
              <a:solidFill>
                <a:srgbClr val="FFFFFF"/>
              </a:solidFill>
              <a:latin typeface="Times New Roman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385215" y="385980"/>
            <a:ext cx="1994213" cy="4105598"/>
            <a:chOff x="4894454" y="514638"/>
            <a:chExt cx="2658950" cy="5474131"/>
          </a:xfrm>
        </p:grpSpPr>
        <p:grpSp>
          <p:nvGrpSpPr>
            <p:cNvPr id="2" name="Group 1"/>
            <p:cNvGrpSpPr/>
            <p:nvPr/>
          </p:nvGrpSpPr>
          <p:grpSpPr>
            <a:xfrm>
              <a:off x="5415385" y="514638"/>
              <a:ext cx="2138019" cy="5474131"/>
              <a:chOff x="5415385" y="514638"/>
              <a:chExt cx="2138019" cy="5474131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16765" y="1400020"/>
                <a:ext cx="1921191" cy="3842380"/>
              </a:xfrm>
              <a:prstGeom prst="rect">
                <a:avLst/>
              </a:prstGeom>
            </p:spPr>
          </p:pic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400A2AB3-0CA0-D740-9B9B-2DBF90931A48}"/>
                  </a:ext>
                </a:extLst>
              </p:cNvPr>
              <p:cNvSpPr/>
              <p:nvPr/>
            </p:nvSpPr>
            <p:spPr>
              <a:xfrm>
                <a:off x="5425073" y="514638"/>
                <a:ext cx="2128331" cy="577563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r>
                  <a:rPr lang="en-US" sz="135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Calcium assessment</a:t>
                </a:r>
              </a:p>
            </p:txBody>
          </p:sp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400A2AB3-0CA0-D740-9B9B-2DBF90931A48}"/>
                  </a:ext>
                </a:extLst>
              </p:cNvPr>
              <p:cNvSpPr/>
              <p:nvPr/>
            </p:nvSpPr>
            <p:spPr>
              <a:xfrm>
                <a:off x="5415385" y="5564786"/>
                <a:ext cx="2128331" cy="423983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r>
                  <a:rPr lang="en-US" sz="135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Basics</a:t>
                </a:r>
              </a:p>
            </p:txBody>
          </p:sp>
        </p:grpSp>
        <p:sp>
          <p:nvSpPr>
            <p:cNvPr id="20" name="Right Arrow 19">
              <a:extLst>
                <a:ext uri="{FF2B5EF4-FFF2-40B4-BE49-F238E27FC236}">
                  <a16:creationId xmlns:a16="http://schemas.microsoft.com/office/drawing/2014/main" id="{A681261E-78D4-AA47-A5FE-7EAFE01BDDA6}"/>
                </a:ext>
              </a:extLst>
            </p:cNvPr>
            <p:cNvSpPr/>
            <p:nvPr/>
          </p:nvSpPr>
          <p:spPr>
            <a:xfrm>
              <a:off x="4894454" y="2878742"/>
              <a:ext cx="530619" cy="334225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350">
                <a:solidFill>
                  <a:srgbClr val="FFFFFF"/>
                </a:solidFill>
                <a:latin typeface="Times New Roman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368437" y="389814"/>
            <a:ext cx="1941014" cy="4101764"/>
            <a:chOff x="7538747" y="519750"/>
            <a:chExt cx="2588019" cy="54690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3086" y="1400019"/>
              <a:ext cx="1920240" cy="3840480"/>
            </a:xfrm>
            <a:prstGeom prst="rect">
              <a:avLst/>
            </a:prstGeom>
          </p:spPr>
        </p:pic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400A2AB3-0CA0-D740-9B9B-2DBF90931A48}"/>
                </a:ext>
              </a:extLst>
            </p:cNvPr>
            <p:cNvSpPr/>
            <p:nvPr/>
          </p:nvSpPr>
          <p:spPr>
            <a:xfrm>
              <a:off x="8045214" y="519750"/>
              <a:ext cx="2057400" cy="572451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r>
                <a:rPr lang="en-US" sz="135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Treatment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400A2AB3-0CA0-D740-9B9B-2DBF90931A48}"/>
                </a:ext>
              </a:extLst>
            </p:cNvPr>
            <p:cNvSpPr/>
            <p:nvPr/>
          </p:nvSpPr>
          <p:spPr>
            <a:xfrm>
              <a:off x="8069366" y="5564786"/>
              <a:ext cx="2057400" cy="423983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r>
                <a:rPr lang="en-US" sz="135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Complications</a:t>
              </a:r>
            </a:p>
          </p:txBody>
        </p:sp>
        <p:sp>
          <p:nvSpPr>
            <p:cNvPr id="21" name="Right Arrow 20">
              <a:extLst>
                <a:ext uri="{FF2B5EF4-FFF2-40B4-BE49-F238E27FC236}">
                  <a16:creationId xmlns:a16="http://schemas.microsoft.com/office/drawing/2014/main" id="{A681261E-78D4-AA47-A5FE-7EAFE01BDDA6}"/>
                </a:ext>
              </a:extLst>
            </p:cNvPr>
            <p:cNvSpPr/>
            <p:nvPr/>
          </p:nvSpPr>
          <p:spPr>
            <a:xfrm>
              <a:off x="7538747" y="2928123"/>
              <a:ext cx="530619" cy="334225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350">
                <a:solidFill>
                  <a:srgbClr val="FFFFFF"/>
                </a:solidFill>
                <a:latin typeface="Times New Roman"/>
              </a:endParaRPr>
            </a:p>
          </p:txBody>
        </p:sp>
      </p:grpSp>
      <p:pic>
        <p:nvPicPr>
          <p:cNvPr id="24" name="Picture 29" descr="Get it on Google Play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084" y="3758340"/>
            <a:ext cx="1462440" cy="56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604" y="4385644"/>
            <a:ext cx="1295400" cy="43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08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1002323"/>
            <a:ext cx="1697355" cy="3771900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00A2AB3-0CA0-D740-9B9B-2DBF90931A48}"/>
              </a:ext>
            </a:extLst>
          </p:cNvPr>
          <p:cNvSpPr/>
          <p:nvPr/>
        </p:nvSpPr>
        <p:spPr>
          <a:xfrm>
            <a:off x="758886" y="264524"/>
            <a:ext cx="1608335" cy="4293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US" sz="135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CalcificAID</a:t>
            </a:r>
            <a:r>
              <a:rPr lang="en-US" sz="13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RCA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444376" y="264524"/>
            <a:ext cx="1973319" cy="4509700"/>
            <a:chOff x="2306668" y="352697"/>
            <a:chExt cx="2631092" cy="601293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4620" y="1336430"/>
              <a:ext cx="2263140" cy="5029200"/>
            </a:xfrm>
            <a:prstGeom prst="rect">
              <a:avLst/>
            </a:prstGeom>
          </p:spPr>
        </p:pic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400A2AB3-0CA0-D740-9B9B-2DBF90931A48}"/>
                </a:ext>
              </a:extLst>
            </p:cNvPr>
            <p:cNvSpPr/>
            <p:nvPr/>
          </p:nvSpPr>
          <p:spPr>
            <a:xfrm>
              <a:off x="2688246" y="352697"/>
              <a:ext cx="2144447" cy="572451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r>
                <a:rPr lang="en-US" sz="135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Non-Bifurcation Lesion</a:t>
              </a: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2688247" y="2778370"/>
              <a:ext cx="1127616" cy="905608"/>
            </a:xfrm>
            <a:prstGeom prst="roundRect">
              <a:avLst/>
            </a:prstGeom>
            <a:noFill/>
            <a:ln w="2857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en-US" sz="3000" b="1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" name="Right Arrow 16">
              <a:extLst>
                <a:ext uri="{FF2B5EF4-FFF2-40B4-BE49-F238E27FC236}">
                  <a16:creationId xmlns:a16="http://schemas.microsoft.com/office/drawing/2014/main" id="{A681261E-78D4-AA47-A5FE-7EAFE01BDDA6}"/>
                </a:ext>
              </a:extLst>
            </p:cNvPr>
            <p:cNvSpPr/>
            <p:nvPr/>
          </p:nvSpPr>
          <p:spPr>
            <a:xfrm>
              <a:off x="2306668" y="3453825"/>
              <a:ext cx="351678" cy="460306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350">
                <a:solidFill>
                  <a:srgbClr val="FFFFFF"/>
                </a:solidFill>
                <a:latin typeface="Times New Roman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442428" y="264524"/>
            <a:ext cx="1981232" cy="4509700"/>
            <a:chOff x="4970738" y="352697"/>
            <a:chExt cx="2641642" cy="601293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9240" y="1336430"/>
              <a:ext cx="2263140" cy="5029200"/>
            </a:xfrm>
            <a:prstGeom prst="rect">
              <a:avLst/>
            </a:prstGeom>
          </p:spPr>
        </p:pic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400A2AB3-0CA0-D740-9B9B-2DBF90931A48}"/>
                </a:ext>
              </a:extLst>
            </p:cNvPr>
            <p:cNvSpPr/>
            <p:nvPr/>
          </p:nvSpPr>
          <p:spPr>
            <a:xfrm>
              <a:off x="5396277" y="352697"/>
              <a:ext cx="2144447" cy="572451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r>
                <a:rPr lang="en-US" sz="135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Degree of Calcification</a:t>
              </a: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5369900" y="4141178"/>
              <a:ext cx="2242479" cy="527537"/>
            </a:xfrm>
            <a:prstGeom prst="roundRect">
              <a:avLst/>
            </a:prstGeom>
            <a:noFill/>
            <a:ln w="2857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en-US" sz="3000" b="1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" name="Right Arrow 17">
              <a:extLst>
                <a:ext uri="{FF2B5EF4-FFF2-40B4-BE49-F238E27FC236}">
                  <a16:creationId xmlns:a16="http://schemas.microsoft.com/office/drawing/2014/main" id="{A681261E-78D4-AA47-A5FE-7EAFE01BDDA6}"/>
                </a:ext>
              </a:extLst>
            </p:cNvPr>
            <p:cNvSpPr/>
            <p:nvPr/>
          </p:nvSpPr>
          <p:spPr>
            <a:xfrm>
              <a:off x="4970738" y="3462617"/>
              <a:ext cx="351678" cy="460306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350">
                <a:solidFill>
                  <a:srgbClr val="FFFFFF"/>
                </a:solidFill>
                <a:latin typeface="Times New Roman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460263" y="142875"/>
            <a:ext cx="1969362" cy="4631348"/>
            <a:chOff x="7661184" y="190500"/>
            <a:chExt cx="2625816" cy="617513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3860" y="1336430"/>
              <a:ext cx="2263140" cy="5029200"/>
            </a:xfrm>
            <a:prstGeom prst="rect">
              <a:avLst/>
            </a:prstGeom>
          </p:spPr>
        </p:pic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400A2AB3-0CA0-D740-9B9B-2DBF90931A48}"/>
                </a:ext>
              </a:extLst>
            </p:cNvPr>
            <p:cNvSpPr/>
            <p:nvPr/>
          </p:nvSpPr>
          <p:spPr>
            <a:xfrm>
              <a:off x="8051554" y="190500"/>
              <a:ext cx="2144447" cy="896846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r>
                <a:rPr lang="en-US" sz="135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Assessment Method</a:t>
              </a: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8051554" y="3305908"/>
              <a:ext cx="2191484" cy="1063869"/>
            </a:xfrm>
            <a:prstGeom prst="roundRect">
              <a:avLst/>
            </a:prstGeom>
            <a:noFill/>
            <a:ln w="2857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en-US" sz="3000" b="1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" name="Right Arrow 18">
              <a:extLst>
                <a:ext uri="{FF2B5EF4-FFF2-40B4-BE49-F238E27FC236}">
                  <a16:creationId xmlns:a16="http://schemas.microsoft.com/office/drawing/2014/main" id="{A681261E-78D4-AA47-A5FE-7EAFE01BDDA6}"/>
                </a:ext>
              </a:extLst>
            </p:cNvPr>
            <p:cNvSpPr/>
            <p:nvPr/>
          </p:nvSpPr>
          <p:spPr>
            <a:xfrm>
              <a:off x="7661184" y="3462617"/>
              <a:ext cx="351678" cy="460306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350">
                <a:solidFill>
                  <a:srgbClr val="FFFFFF"/>
                </a:solidFill>
                <a:latin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16772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00A2AB3-0CA0-D740-9B9B-2DBF90931A48}"/>
              </a:ext>
            </a:extLst>
          </p:cNvPr>
          <p:cNvSpPr/>
          <p:nvPr/>
        </p:nvSpPr>
        <p:spPr>
          <a:xfrm>
            <a:off x="95374" y="264524"/>
            <a:ext cx="1608335" cy="4293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US" sz="13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Angiographic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00A2AB3-0CA0-D740-9B9B-2DBF90931A48}"/>
              </a:ext>
            </a:extLst>
          </p:cNvPr>
          <p:cNvSpPr/>
          <p:nvPr/>
        </p:nvSpPr>
        <p:spPr>
          <a:xfrm>
            <a:off x="4111693" y="264524"/>
            <a:ext cx="1608335" cy="4293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US" sz="13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Finish Procedure Post-Modification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4" y="916598"/>
            <a:ext cx="1635579" cy="36346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071" y="916598"/>
            <a:ext cx="1635579" cy="363462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818057" y="264523"/>
            <a:ext cx="1887592" cy="4262963"/>
            <a:chOff x="2296910" y="352697"/>
            <a:chExt cx="2656092" cy="5898634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400A2AB3-0CA0-D740-9B9B-2DBF90931A48}"/>
                </a:ext>
              </a:extLst>
            </p:cNvPr>
            <p:cNvSpPr/>
            <p:nvPr/>
          </p:nvSpPr>
          <p:spPr>
            <a:xfrm>
              <a:off x="2648569" y="352697"/>
              <a:ext cx="2304433" cy="572451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If using Imaging-Based Calcium Arc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9214" y="1222131"/>
              <a:ext cx="2263140" cy="5029200"/>
            </a:xfrm>
            <a:prstGeom prst="rect">
              <a:avLst/>
            </a:prstGeom>
          </p:spPr>
        </p:pic>
        <p:sp>
          <p:nvSpPr>
            <p:cNvPr id="15" name="Right Arrow 14">
              <a:extLst>
                <a:ext uri="{FF2B5EF4-FFF2-40B4-BE49-F238E27FC236}">
                  <a16:creationId xmlns:a16="http://schemas.microsoft.com/office/drawing/2014/main" id="{A681261E-78D4-AA47-A5FE-7EAFE01BDDA6}"/>
                </a:ext>
              </a:extLst>
            </p:cNvPr>
            <p:cNvSpPr/>
            <p:nvPr/>
          </p:nvSpPr>
          <p:spPr>
            <a:xfrm>
              <a:off x="2296910" y="3453825"/>
              <a:ext cx="351678" cy="460306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350" dirty="0">
                <a:solidFill>
                  <a:srgbClr val="FFFFFF"/>
                </a:solidFill>
                <a:latin typeface="Times New Roman"/>
              </a:endParaRPr>
            </a:p>
          </p:txBody>
        </p:sp>
      </p:grpSp>
      <p:sp>
        <p:nvSpPr>
          <p:cNvPr id="16" name="Right Arrow 15">
            <a:extLst>
              <a:ext uri="{FF2B5EF4-FFF2-40B4-BE49-F238E27FC236}">
                <a16:creationId xmlns:a16="http://schemas.microsoft.com/office/drawing/2014/main" id="{A681261E-78D4-AA47-A5FE-7EAFE01BDDA6}"/>
              </a:ext>
            </a:extLst>
          </p:cNvPr>
          <p:cNvSpPr/>
          <p:nvPr/>
        </p:nvSpPr>
        <p:spPr>
          <a:xfrm>
            <a:off x="3819405" y="2590369"/>
            <a:ext cx="263759" cy="34523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US" sz="135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7" name="Plus 16">
            <a:extLst>
              <a:ext uri="{FF2B5EF4-FFF2-40B4-BE49-F238E27FC236}">
                <a16:creationId xmlns:a16="http://schemas.microsoft.com/office/drawing/2014/main" id="{A681261E-78D4-AA47-A5FE-7EAFE01BDDA6}"/>
              </a:ext>
            </a:extLst>
          </p:cNvPr>
          <p:cNvSpPr/>
          <p:nvPr/>
        </p:nvSpPr>
        <p:spPr>
          <a:xfrm>
            <a:off x="5828074" y="2544208"/>
            <a:ext cx="263759" cy="284717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US" sz="1350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918" y="916600"/>
            <a:ext cx="1371600" cy="86169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1FC9D1-31AD-4A3F-B5F6-2E32EC27E8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06" y="916599"/>
            <a:ext cx="1371600" cy="13640300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00A2AB3-0CA0-D740-9B9B-2DBF90931A48}"/>
              </a:ext>
            </a:extLst>
          </p:cNvPr>
          <p:cNvSpPr/>
          <p:nvPr/>
        </p:nvSpPr>
        <p:spPr>
          <a:xfrm>
            <a:off x="6274625" y="246208"/>
            <a:ext cx="2716481" cy="46596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US" sz="13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Basics of Atherectomy</a:t>
            </a:r>
          </a:p>
        </p:txBody>
      </p:sp>
    </p:spTree>
    <p:extLst>
      <p:ext uri="{BB962C8B-B14F-4D97-AF65-F5344CB8AC3E}">
        <p14:creationId xmlns:p14="http://schemas.microsoft.com/office/powerpoint/2010/main" val="5545702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0.00117 -0.8537 " pathEditMode="relative" rAng="0" ptsTypes="AA">
                                      <p:cBhvr>
                                        <p:cTn id="35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4268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00039 -1.82639 " pathEditMode="relative" rAng="0" ptsTypes="AA">
                                      <p:cBhvr>
                                        <p:cTn id="37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9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3B5592D-97E2-4BEF-86DD-157F9998359B}"/>
              </a:ext>
            </a:extLst>
          </p:cNvPr>
          <p:cNvSpPr/>
          <p:nvPr/>
        </p:nvSpPr>
        <p:spPr>
          <a:xfrm>
            <a:off x="1181945" y="58017"/>
            <a:ext cx="68795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575"/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OCTAID – Sample Lesion Interpretation Sections Healthy vs Calcified Vessels</a:t>
            </a:r>
          </a:p>
        </p:txBody>
      </p:sp>
      <p:pic>
        <p:nvPicPr>
          <p:cNvPr id="8" name="Picture 7" descr="Graphical user interface, application, chat or text message&#10;&#10;Description automatically generated">
            <a:extLst>
              <a:ext uri="{FF2B5EF4-FFF2-40B4-BE49-F238E27FC236}">
                <a16:creationId xmlns:a16="http://schemas.microsoft.com/office/drawing/2014/main" id="{B3F2BF4C-3AB2-4C43-B4BD-DDCEE15230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54" y="891540"/>
            <a:ext cx="1913383" cy="4251960"/>
          </a:xfrm>
          <a:prstGeom prst="rect">
            <a:avLst/>
          </a:prstGeom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04DC264-49C2-4A92-8A0D-90A0E1C31B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222" y="891540"/>
            <a:ext cx="1913383" cy="4251960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1CE31295-D4F0-4B73-87A1-71E52B6706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156" y="891539"/>
            <a:ext cx="1913383" cy="4251960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52316DF1-C2FC-42D8-A44C-E9D5FC8F3A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189" y="868124"/>
            <a:ext cx="1913382" cy="425196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FCE21F1-23C7-4ACE-808A-757D8ABD5005}"/>
              </a:ext>
            </a:extLst>
          </p:cNvPr>
          <p:cNvCxnSpPr/>
          <p:nvPr/>
        </p:nvCxnSpPr>
        <p:spPr bwMode="auto">
          <a:xfrm flipV="1">
            <a:off x="2154751" y="2239214"/>
            <a:ext cx="260141" cy="1"/>
          </a:xfrm>
          <a:prstGeom prst="straightConnector1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B163D73-0F01-4133-AF48-FC8D0A5E7136}"/>
              </a:ext>
            </a:extLst>
          </p:cNvPr>
          <p:cNvCxnSpPr/>
          <p:nvPr/>
        </p:nvCxnSpPr>
        <p:spPr bwMode="auto">
          <a:xfrm flipV="1">
            <a:off x="2154751" y="3017520"/>
            <a:ext cx="260141" cy="1"/>
          </a:xfrm>
          <a:prstGeom prst="straightConnector1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29002C4-38C3-45DB-9235-09A8D6514A5A}"/>
              </a:ext>
            </a:extLst>
          </p:cNvPr>
          <p:cNvCxnSpPr/>
          <p:nvPr/>
        </p:nvCxnSpPr>
        <p:spPr bwMode="auto">
          <a:xfrm flipV="1">
            <a:off x="2154751" y="3795826"/>
            <a:ext cx="260141" cy="1"/>
          </a:xfrm>
          <a:prstGeom prst="straightConnector1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5B2E21B-FEF2-4D8E-B845-51C78D173691}"/>
              </a:ext>
            </a:extLst>
          </p:cNvPr>
          <p:cNvCxnSpPr/>
          <p:nvPr/>
        </p:nvCxnSpPr>
        <p:spPr bwMode="auto">
          <a:xfrm flipV="1">
            <a:off x="4431326" y="2239214"/>
            <a:ext cx="260141" cy="1"/>
          </a:xfrm>
          <a:prstGeom prst="straightConnector1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D591A03-4BB2-403C-9B38-702FD3BEC647}"/>
              </a:ext>
            </a:extLst>
          </p:cNvPr>
          <p:cNvCxnSpPr/>
          <p:nvPr/>
        </p:nvCxnSpPr>
        <p:spPr bwMode="auto">
          <a:xfrm flipV="1">
            <a:off x="4431326" y="3017520"/>
            <a:ext cx="260141" cy="1"/>
          </a:xfrm>
          <a:prstGeom prst="straightConnector1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DA92BAA-2B6B-4671-864A-17B96E4515B1}"/>
              </a:ext>
            </a:extLst>
          </p:cNvPr>
          <p:cNvCxnSpPr/>
          <p:nvPr/>
        </p:nvCxnSpPr>
        <p:spPr bwMode="auto">
          <a:xfrm flipV="1">
            <a:off x="4431326" y="3795826"/>
            <a:ext cx="260141" cy="1"/>
          </a:xfrm>
          <a:prstGeom prst="straightConnector1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C4DBEF1-99F7-423C-8E23-036AAA032620}"/>
              </a:ext>
            </a:extLst>
          </p:cNvPr>
          <p:cNvCxnSpPr/>
          <p:nvPr/>
        </p:nvCxnSpPr>
        <p:spPr bwMode="auto">
          <a:xfrm flipV="1">
            <a:off x="6671322" y="2239214"/>
            <a:ext cx="260141" cy="1"/>
          </a:xfrm>
          <a:prstGeom prst="straightConnector1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07CC98C-BFA1-41E6-80F7-F7F988FF8C7D}"/>
              </a:ext>
            </a:extLst>
          </p:cNvPr>
          <p:cNvCxnSpPr/>
          <p:nvPr/>
        </p:nvCxnSpPr>
        <p:spPr bwMode="auto">
          <a:xfrm flipV="1">
            <a:off x="6671322" y="3017520"/>
            <a:ext cx="260141" cy="1"/>
          </a:xfrm>
          <a:prstGeom prst="straightConnector1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41922DE-ACFF-4053-8702-03F7A6FC03C2}"/>
              </a:ext>
            </a:extLst>
          </p:cNvPr>
          <p:cNvCxnSpPr/>
          <p:nvPr/>
        </p:nvCxnSpPr>
        <p:spPr bwMode="auto">
          <a:xfrm flipV="1">
            <a:off x="6671322" y="3795826"/>
            <a:ext cx="260141" cy="1"/>
          </a:xfrm>
          <a:prstGeom prst="straightConnector1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3" name="Rectangle: Rounded Corners 31">
            <a:extLst>
              <a:ext uri="{FF2B5EF4-FFF2-40B4-BE49-F238E27FC236}">
                <a16:creationId xmlns:a16="http://schemas.microsoft.com/office/drawing/2014/main" id="{7C184CFB-659C-4F07-ABC5-8CEE25782FDB}"/>
              </a:ext>
            </a:extLst>
          </p:cNvPr>
          <p:cNvSpPr/>
          <p:nvPr/>
        </p:nvSpPr>
        <p:spPr bwMode="auto">
          <a:xfrm>
            <a:off x="246461" y="1583177"/>
            <a:ext cx="1944869" cy="54280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30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4" name="Rectangle: Rounded Corners 34">
            <a:extLst>
              <a:ext uri="{FF2B5EF4-FFF2-40B4-BE49-F238E27FC236}">
                <a16:creationId xmlns:a16="http://schemas.microsoft.com/office/drawing/2014/main" id="{9EDE22EB-FE8E-4453-A453-EE4E4D7FE473}"/>
              </a:ext>
            </a:extLst>
          </p:cNvPr>
          <p:cNvSpPr/>
          <p:nvPr/>
        </p:nvSpPr>
        <p:spPr bwMode="auto">
          <a:xfrm>
            <a:off x="2446735" y="1272772"/>
            <a:ext cx="1944869" cy="54280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30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5" name="Rectangle: Rounded Corners 35">
            <a:extLst>
              <a:ext uri="{FF2B5EF4-FFF2-40B4-BE49-F238E27FC236}">
                <a16:creationId xmlns:a16="http://schemas.microsoft.com/office/drawing/2014/main" id="{1BF011C5-1975-47B4-9BF2-1F40BC12E27A}"/>
              </a:ext>
            </a:extLst>
          </p:cNvPr>
          <p:cNvSpPr/>
          <p:nvPr/>
        </p:nvSpPr>
        <p:spPr bwMode="auto">
          <a:xfrm>
            <a:off x="2486458" y="2125979"/>
            <a:ext cx="1944869" cy="54280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30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61BB8A-137B-4460-AC98-ADCC50624ED2}"/>
              </a:ext>
            </a:extLst>
          </p:cNvPr>
          <p:cNvSpPr txBox="1"/>
          <p:nvPr/>
        </p:nvSpPr>
        <p:spPr>
          <a:xfrm>
            <a:off x="3210507" y="1790473"/>
            <a:ext cx="54373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32898130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BASIC SHARMA BLU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BASIC SHARMA BLU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BASIC SHARMA BLU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6331</TotalTime>
  <Words>710</Words>
  <Application>Microsoft Office PowerPoint</Application>
  <PresentationFormat>On-screen Show (16:9)</PresentationFormat>
  <Paragraphs>171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Symbol</vt:lpstr>
      <vt:lpstr>Times New Roman</vt:lpstr>
      <vt:lpstr>Office Theme</vt:lpstr>
      <vt:lpstr>BASIC SHARMA BLUE</vt:lpstr>
      <vt:lpstr>2_Office Theme</vt:lpstr>
      <vt:lpstr>8_BASIC SHARMA BLUE</vt:lpstr>
      <vt:lpstr>1_BASIC SHARMA BLUE</vt:lpstr>
      <vt:lpstr>PowerPoint Presentation</vt:lpstr>
      <vt:lpstr>PowerPoint Presentation</vt:lpstr>
      <vt:lpstr> Live Case from MSH, NY</vt:lpstr>
      <vt:lpstr>PowerPoint Presentation</vt:lpstr>
      <vt:lpstr>PowerPoint Presentation</vt:lpstr>
      <vt:lpstr>CalcificAID</vt:lpstr>
      <vt:lpstr>PowerPoint Presentation</vt:lpstr>
      <vt:lpstr>PowerPoint Presentation</vt:lpstr>
      <vt:lpstr>PowerPoint Presentation</vt:lpstr>
      <vt:lpstr>54,362 unique downloads and counting!  (Up 14,000 in 2021)</vt:lpstr>
      <vt:lpstr>54,362 unique downloads and counting!  (Up 14,000 in 2021)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Ramos, Elena</dc:creator>
  <cp:lastModifiedBy>CVICRSSHARMA</cp:lastModifiedBy>
  <cp:revision>668</cp:revision>
  <cp:lastPrinted>2021-11-22T19:46:43Z</cp:lastPrinted>
  <dcterms:created xsi:type="dcterms:W3CDTF">2019-05-13T14:16:18Z</dcterms:created>
  <dcterms:modified xsi:type="dcterms:W3CDTF">2022-03-24T14:47:37Z</dcterms:modified>
</cp:coreProperties>
</file>