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76" r:id="rId1"/>
    <p:sldMasterId id="2147483899" r:id="rId2"/>
    <p:sldMasterId id="2147483930" r:id="rId3"/>
    <p:sldMasterId id="2147484212" r:id="rId4"/>
    <p:sldMasterId id="2147484327" r:id="rId5"/>
    <p:sldMasterId id="2147484340" r:id="rId6"/>
    <p:sldMasterId id="2147484370" r:id="rId7"/>
    <p:sldMasterId id="2147484382" r:id="rId8"/>
    <p:sldMasterId id="2147484394" r:id="rId9"/>
    <p:sldMasterId id="2147484412" r:id="rId10"/>
  </p:sldMasterIdLst>
  <p:notesMasterIdLst>
    <p:notesMasterId r:id="rId61"/>
  </p:notesMasterIdLst>
  <p:sldIdLst>
    <p:sldId id="1172" r:id="rId11"/>
    <p:sldId id="416" r:id="rId12"/>
    <p:sldId id="1185" r:id="rId13"/>
    <p:sldId id="1186" r:id="rId14"/>
    <p:sldId id="1187" r:id="rId15"/>
    <p:sldId id="1188" r:id="rId16"/>
    <p:sldId id="1189" r:id="rId17"/>
    <p:sldId id="1190" r:id="rId18"/>
    <p:sldId id="1191" r:id="rId19"/>
    <p:sldId id="1192" r:id="rId20"/>
    <p:sldId id="1076" r:id="rId21"/>
    <p:sldId id="268" r:id="rId22"/>
    <p:sldId id="1193" r:id="rId23"/>
    <p:sldId id="1225" r:id="rId24"/>
    <p:sldId id="1199" r:id="rId25"/>
    <p:sldId id="1210" r:id="rId26"/>
    <p:sldId id="1211" r:id="rId27"/>
    <p:sldId id="1213" r:id="rId28"/>
    <p:sldId id="1217" r:id="rId29"/>
    <p:sldId id="1218" r:id="rId30"/>
    <p:sldId id="1220" r:id="rId31"/>
    <p:sldId id="1221" r:id="rId32"/>
    <p:sldId id="1226" r:id="rId33"/>
    <p:sldId id="1228" r:id="rId34"/>
    <p:sldId id="1229" r:id="rId35"/>
    <p:sldId id="1227" r:id="rId36"/>
    <p:sldId id="1268" r:id="rId37"/>
    <p:sldId id="1231" r:id="rId38"/>
    <p:sldId id="1232" r:id="rId39"/>
    <p:sldId id="1233" r:id="rId40"/>
    <p:sldId id="1234" r:id="rId41"/>
    <p:sldId id="1235" r:id="rId42"/>
    <p:sldId id="1236" r:id="rId43"/>
    <p:sldId id="1237" r:id="rId44"/>
    <p:sldId id="1238" r:id="rId45"/>
    <p:sldId id="1239" r:id="rId46"/>
    <p:sldId id="1265" r:id="rId47"/>
    <p:sldId id="1266" r:id="rId48"/>
    <p:sldId id="1267" r:id="rId49"/>
    <p:sldId id="1248" r:id="rId50"/>
    <p:sldId id="1249" r:id="rId51"/>
    <p:sldId id="1250" r:id="rId52"/>
    <p:sldId id="1251" r:id="rId53"/>
    <p:sldId id="1252" r:id="rId54"/>
    <p:sldId id="1253" r:id="rId55"/>
    <p:sldId id="1261" r:id="rId56"/>
    <p:sldId id="1171" r:id="rId57"/>
    <p:sldId id="402" r:id="rId58"/>
    <p:sldId id="448" r:id="rId59"/>
    <p:sldId id="404" r:id="rId60"/>
  </p:sldIdLst>
  <p:sldSz cx="10287000" cy="6858000" type="35mm"/>
  <p:notesSz cx="7010400" cy="9296400"/>
  <p:defaultTextStyle>
    <a:defPPr marL="0" marR="0" indent="0" algn="l" defTabSz="1097280" rtl="0" fontAlgn="auto" latinLnBrk="1" hangingPunct="0">
      <a:lnSpc>
        <a:spcPct val="100000"/>
      </a:lnSpc>
      <a:spcBef>
        <a:spcPts val="0"/>
      </a:spcBef>
      <a:spcAft>
        <a:spcPts val="0"/>
      </a:spcAft>
      <a:buClrTx/>
      <a:buSzTx/>
      <a:buFontTx/>
      <a:buNone/>
      <a:tabLst/>
      <a:defRPr kumimoji="0" sz="2160" b="0" i="0" u="none" strike="noStrike" cap="none" spc="0" normalizeH="0" baseline="0">
        <a:ln>
          <a:noFill/>
        </a:ln>
        <a:solidFill>
          <a:srgbClr val="000000"/>
        </a:solidFill>
        <a:effectLst/>
        <a:uFillTx/>
      </a:defRPr>
    </a:defPPr>
    <a:lvl1pPr marL="0" marR="0" indent="0" algn="l" defTabSz="548640" rtl="0" fontAlgn="auto" latinLnBrk="0" hangingPunct="0">
      <a:lnSpc>
        <a:spcPct val="100000"/>
      </a:lnSpc>
      <a:spcBef>
        <a:spcPts val="0"/>
      </a:spcBef>
      <a:spcAft>
        <a:spcPts val="0"/>
      </a:spcAft>
      <a:buClrTx/>
      <a:buSzTx/>
      <a:buFontTx/>
      <a:buNone/>
      <a:tabLst/>
      <a:defRPr kumimoji="0" sz="2160" b="0" i="0" u="none" strike="noStrike" cap="none" spc="0" normalizeH="0" baseline="0">
        <a:ln>
          <a:noFill/>
        </a:ln>
        <a:solidFill>
          <a:srgbClr val="000000"/>
        </a:solidFill>
        <a:effectLst/>
        <a:uFillTx/>
        <a:latin typeface="+mj-lt"/>
        <a:ea typeface="+mj-ea"/>
        <a:cs typeface="+mj-cs"/>
        <a:sym typeface="Calibri"/>
      </a:defRPr>
    </a:lvl1pPr>
    <a:lvl2pPr marL="0" marR="0" indent="548640" algn="l" defTabSz="548640" rtl="0" fontAlgn="auto" latinLnBrk="0" hangingPunct="0">
      <a:lnSpc>
        <a:spcPct val="100000"/>
      </a:lnSpc>
      <a:spcBef>
        <a:spcPts val="0"/>
      </a:spcBef>
      <a:spcAft>
        <a:spcPts val="0"/>
      </a:spcAft>
      <a:buClrTx/>
      <a:buSzTx/>
      <a:buFontTx/>
      <a:buNone/>
      <a:tabLst/>
      <a:defRPr kumimoji="0" sz="2160" b="0" i="0" u="none" strike="noStrike" cap="none" spc="0" normalizeH="0" baseline="0">
        <a:ln>
          <a:noFill/>
        </a:ln>
        <a:solidFill>
          <a:srgbClr val="000000"/>
        </a:solidFill>
        <a:effectLst/>
        <a:uFillTx/>
        <a:latin typeface="+mj-lt"/>
        <a:ea typeface="+mj-ea"/>
        <a:cs typeface="+mj-cs"/>
        <a:sym typeface="Calibri"/>
      </a:defRPr>
    </a:lvl2pPr>
    <a:lvl3pPr marL="0" marR="0" indent="1097280" algn="l" defTabSz="548640" rtl="0" fontAlgn="auto" latinLnBrk="0" hangingPunct="0">
      <a:lnSpc>
        <a:spcPct val="100000"/>
      </a:lnSpc>
      <a:spcBef>
        <a:spcPts val="0"/>
      </a:spcBef>
      <a:spcAft>
        <a:spcPts val="0"/>
      </a:spcAft>
      <a:buClrTx/>
      <a:buSzTx/>
      <a:buFontTx/>
      <a:buNone/>
      <a:tabLst/>
      <a:defRPr kumimoji="0" sz="2160" b="0" i="0" u="none" strike="noStrike" cap="none" spc="0" normalizeH="0" baseline="0">
        <a:ln>
          <a:noFill/>
        </a:ln>
        <a:solidFill>
          <a:srgbClr val="000000"/>
        </a:solidFill>
        <a:effectLst/>
        <a:uFillTx/>
        <a:latin typeface="+mj-lt"/>
        <a:ea typeface="+mj-ea"/>
        <a:cs typeface="+mj-cs"/>
        <a:sym typeface="Calibri"/>
      </a:defRPr>
    </a:lvl3pPr>
    <a:lvl4pPr marL="0" marR="0" indent="1645920" algn="l" defTabSz="548640" rtl="0" fontAlgn="auto" latinLnBrk="0" hangingPunct="0">
      <a:lnSpc>
        <a:spcPct val="100000"/>
      </a:lnSpc>
      <a:spcBef>
        <a:spcPts val="0"/>
      </a:spcBef>
      <a:spcAft>
        <a:spcPts val="0"/>
      </a:spcAft>
      <a:buClrTx/>
      <a:buSzTx/>
      <a:buFontTx/>
      <a:buNone/>
      <a:tabLst/>
      <a:defRPr kumimoji="0" sz="2160" b="0" i="0" u="none" strike="noStrike" cap="none" spc="0" normalizeH="0" baseline="0">
        <a:ln>
          <a:noFill/>
        </a:ln>
        <a:solidFill>
          <a:srgbClr val="000000"/>
        </a:solidFill>
        <a:effectLst/>
        <a:uFillTx/>
        <a:latin typeface="+mj-lt"/>
        <a:ea typeface="+mj-ea"/>
        <a:cs typeface="+mj-cs"/>
        <a:sym typeface="Calibri"/>
      </a:defRPr>
    </a:lvl4pPr>
    <a:lvl5pPr marL="0" marR="0" indent="2194560" algn="l" defTabSz="548640" rtl="0" fontAlgn="auto" latinLnBrk="0" hangingPunct="0">
      <a:lnSpc>
        <a:spcPct val="100000"/>
      </a:lnSpc>
      <a:spcBef>
        <a:spcPts val="0"/>
      </a:spcBef>
      <a:spcAft>
        <a:spcPts val="0"/>
      </a:spcAft>
      <a:buClrTx/>
      <a:buSzTx/>
      <a:buFontTx/>
      <a:buNone/>
      <a:tabLst/>
      <a:defRPr kumimoji="0" sz="2160" b="0" i="0" u="none" strike="noStrike" cap="none" spc="0" normalizeH="0" baseline="0">
        <a:ln>
          <a:noFill/>
        </a:ln>
        <a:solidFill>
          <a:srgbClr val="000000"/>
        </a:solidFill>
        <a:effectLst/>
        <a:uFillTx/>
        <a:latin typeface="+mj-lt"/>
        <a:ea typeface="+mj-ea"/>
        <a:cs typeface="+mj-cs"/>
        <a:sym typeface="Calibri"/>
      </a:defRPr>
    </a:lvl5pPr>
    <a:lvl6pPr marL="0" marR="0" indent="2743200" algn="l" defTabSz="548640" rtl="0" fontAlgn="auto" latinLnBrk="0" hangingPunct="0">
      <a:lnSpc>
        <a:spcPct val="100000"/>
      </a:lnSpc>
      <a:spcBef>
        <a:spcPts val="0"/>
      </a:spcBef>
      <a:spcAft>
        <a:spcPts val="0"/>
      </a:spcAft>
      <a:buClrTx/>
      <a:buSzTx/>
      <a:buFontTx/>
      <a:buNone/>
      <a:tabLst/>
      <a:defRPr kumimoji="0" sz="2160" b="0" i="0" u="none" strike="noStrike" cap="none" spc="0" normalizeH="0" baseline="0">
        <a:ln>
          <a:noFill/>
        </a:ln>
        <a:solidFill>
          <a:srgbClr val="000000"/>
        </a:solidFill>
        <a:effectLst/>
        <a:uFillTx/>
        <a:latin typeface="+mj-lt"/>
        <a:ea typeface="+mj-ea"/>
        <a:cs typeface="+mj-cs"/>
        <a:sym typeface="Calibri"/>
      </a:defRPr>
    </a:lvl6pPr>
    <a:lvl7pPr marL="0" marR="0" indent="3291840" algn="l" defTabSz="548640" rtl="0" fontAlgn="auto" latinLnBrk="0" hangingPunct="0">
      <a:lnSpc>
        <a:spcPct val="100000"/>
      </a:lnSpc>
      <a:spcBef>
        <a:spcPts val="0"/>
      </a:spcBef>
      <a:spcAft>
        <a:spcPts val="0"/>
      </a:spcAft>
      <a:buClrTx/>
      <a:buSzTx/>
      <a:buFontTx/>
      <a:buNone/>
      <a:tabLst/>
      <a:defRPr kumimoji="0" sz="2160" b="0" i="0" u="none" strike="noStrike" cap="none" spc="0" normalizeH="0" baseline="0">
        <a:ln>
          <a:noFill/>
        </a:ln>
        <a:solidFill>
          <a:srgbClr val="000000"/>
        </a:solidFill>
        <a:effectLst/>
        <a:uFillTx/>
        <a:latin typeface="+mj-lt"/>
        <a:ea typeface="+mj-ea"/>
        <a:cs typeface="+mj-cs"/>
        <a:sym typeface="Calibri"/>
      </a:defRPr>
    </a:lvl7pPr>
    <a:lvl8pPr marL="0" marR="0" indent="3840480" algn="l" defTabSz="548640" rtl="0" fontAlgn="auto" latinLnBrk="0" hangingPunct="0">
      <a:lnSpc>
        <a:spcPct val="100000"/>
      </a:lnSpc>
      <a:spcBef>
        <a:spcPts val="0"/>
      </a:spcBef>
      <a:spcAft>
        <a:spcPts val="0"/>
      </a:spcAft>
      <a:buClrTx/>
      <a:buSzTx/>
      <a:buFontTx/>
      <a:buNone/>
      <a:tabLst/>
      <a:defRPr kumimoji="0" sz="2160" b="0" i="0" u="none" strike="noStrike" cap="none" spc="0" normalizeH="0" baseline="0">
        <a:ln>
          <a:noFill/>
        </a:ln>
        <a:solidFill>
          <a:srgbClr val="000000"/>
        </a:solidFill>
        <a:effectLst/>
        <a:uFillTx/>
        <a:latin typeface="+mj-lt"/>
        <a:ea typeface="+mj-ea"/>
        <a:cs typeface="+mj-cs"/>
        <a:sym typeface="Calibri"/>
      </a:defRPr>
    </a:lvl8pPr>
    <a:lvl9pPr marL="0" marR="0" indent="4389120" algn="l" defTabSz="548640" rtl="0" fontAlgn="auto" latinLnBrk="0" hangingPunct="0">
      <a:lnSpc>
        <a:spcPct val="100000"/>
      </a:lnSpc>
      <a:spcBef>
        <a:spcPts val="0"/>
      </a:spcBef>
      <a:spcAft>
        <a:spcPts val="0"/>
      </a:spcAft>
      <a:buClrTx/>
      <a:buSzTx/>
      <a:buFontTx/>
      <a:buNone/>
      <a:tabLst/>
      <a:defRPr kumimoji="0" sz="216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E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3DA"/>
          </a:solidFill>
        </a:fill>
      </a:tcStyle>
    </a:wholeTbl>
    <a:band2H>
      <a:tcTxStyle/>
      <a:tcStyle>
        <a:tcBdr/>
        <a:fill>
          <a:solidFill>
            <a:srgbClr val="E7F2E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EEC"/>
          </a:solidFill>
        </a:fill>
      </a:tcStyle>
    </a:wholeTbl>
    <a:band2H>
      <a:tcTxStyle/>
      <a:tcStyle>
        <a:tcBdr/>
        <a:fill>
          <a:solidFill>
            <a:srgbClr val="E8EFF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FDACC"/>
          </a:solidFill>
        </a:fill>
      </a:tcStyle>
    </a:wholeTbl>
    <a:band2H>
      <a:tcTxStyle/>
      <a:tcStyle>
        <a:tcBdr/>
        <a:fill>
          <a:solidFill>
            <a:srgbClr val="F7ED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189" autoAdjust="0"/>
  </p:normalViewPr>
  <p:slideViewPr>
    <p:cSldViewPr snapToGrid="0">
      <p:cViewPr varScale="1">
        <p:scale>
          <a:sx n="57" d="100"/>
          <a:sy n="57" d="100"/>
        </p:scale>
        <p:origin x="932" y="48"/>
      </p:cViewPr>
      <p:guideLst/>
    </p:cSldViewPr>
  </p:slideViewPr>
  <p:notesTextViewPr>
    <p:cViewPr>
      <p:scale>
        <a:sx n="1" d="1"/>
        <a:sy n="1" d="1"/>
      </p:scale>
      <p:origin x="0" y="0"/>
    </p:cViewPr>
  </p:notesTextViewPr>
  <p:sorterViewPr>
    <p:cViewPr varScale="1">
      <p:scale>
        <a:sx n="100" d="100"/>
        <a:sy n="100" d="100"/>
      </p:scale>
      <p:origin x="0" y="-106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plotArea>
      <c:layout>
        <c:manualLayout>
          <c:layoutTarget val="inner"/>
          <c:xMode val="edge"/>
          <c:yMode val="edge"/>
          <c:x val="0.10681784838751512"/>
          <c:y val="3.8852561549919833E-2"/>
          <c:w val="0.77246322401631573"/>
          <c:h val="0.67391490020394551"/>
        </c:manualLayout>
      </c:layout>
      <c:lineChart>
        <c:grouping val="standard"/>
        <c:varyColors val="0"/>
        <c:ser>
          <c:idx val="1"/>
          <c:order val="1"/>
          <c:tx>
            <c:strRef>
              <c:f>Sheet1!$C$1</c:f>
              <c:strCache>
                <c:ptCount val="1"/>
                <c:pt idx="0">
                  <c:v>TAVR</c:v>
                </c:pt>
              </c:strCache>
            </c:strRef>
          </c:tx>
          <c:spPr>
            <a:ln w="28575">
              <a:solidFill>
                <a:srgbClr val="A9D18E"/>
              </a:solidFill>
              <a:prstDash val="solid"/>
            </a:ln>
          </c:spPr>
          <c:marker>
            <c:symbol val="diamond"/>
            <c:size val="5"/>
            <c:spPr>
              <a:solidFill>
                <a:srgbClr val="1D384C"/>
              </a:solidFill>
              <a:ln w="28575">
                <a:solidFill>
                  <a:srgbClr val="A9D18E"/>
                </a:solidFill>
                <a:prstDash val="solid"/>
              </a:ln>
            </c:spPr>
          </c:marker>
          <c:dPt>
            <c:idx val="2"/>
            <c:bubble3D val="0"/>
            <c:extLst>
              <c:ext xmlns:c16="http://schemas.microsoft.com/office/drawing/2014/chart" uri="{C3380CC4-5D6E-409C-BE32-E72D297353CC}">
                <c16:uniqueId val="{00000000-5FC6-4D8E-9805-5167DE8AC5DF}"/>
              </c:ext>
            </c:extLst>
          </c:dPt>
          <c:dLbls>
            <c:dLbl>
              <c:idx val="0"/>
              <c:layout>
                <c:manualLayout>
                  <c:x val="-5.2644160822459436E-2"/>
                  <c:y val="-5.25718124619601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FC6-4D8E-9805-5167DE8AC5DF}"/>
                </c:ext>
              </c:extLst>
            </c:dLbl>
            <c:numFmt formatCode="#,##0.0" sourceLinked="0"/>
            <c:spPr>
              <a:noFill/>
              <a:ln>
                <a:noFill/>
              </a:ln>
              <a:effectLst/>
            </c:spPr>
            <c:txPr>
              <a:bodyPr wrap="square" lIns="38100" tIns="19050" rIns="38100" bIns="19050" anchor="ctr">
                <a:spAutoFit/>
              </a:bodyPr>
              <a:lstStyle/>
              <a:p>
                <a:pPr>
                  <a:defRPr lang="en-US" b="1" baseline="0">
                    <a:solidFill>
                      <a:srgbClr val="A9D18E"/>
                    </a:solidFill>
                    <a:latin typeface="Arial" panose="020B0604020202020204" pitchFamily="34" charset="0"/>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5"/>
                <c:pt idx="0">
                  <c:v>Baseline</c:v>
                </c:pt>
                <c:pt idx="1">
                  <c:v>Discharge</c:v>
                </c:pt>
                <c:pt idx="2">
                  <c:v>1 Year</c:v>
                </c:pt>
                <c:pt idx="3">
                  <c:v>2 Years</c:v>
                </c:pt>
                <c:pt idx="4">
                  <c:v>5 Years</c:v>
                </c:pt>
              </c:strCache>
            </c:strRef>
          </c:cat>
          <c:val>
            <c:numRef>
              <c:f>Sheet1!$C$2:$C$7</c:f>
              <c:numCache>
                <c:formatCode>0.0</c:formatCode>
                <c:ptCount val="5"/>
                <c:pt idx="0">
                  <c:v>0.8</c:v>
                </c:pt>
                <c:pt idx="1">
                  <c:v>2.1</c:v>
                </c:pt>
                <c:pt idx="2">
                  <c:v>2.1</c:v>
                </c:pt>
                <c:pt idx="3">
                  <c:v>2.1</c:v>
                </c:pt>
                <c:pt idx="4">
                  <c:v>2.2000000000000002</c:v>
                </c:pt>
              </c:numCache>
            </c:numRef>
          </c:val>
          <c:smooth val="0"/>
          <c:extLst>
            <c:ext xmlns:c16="http://schemas.microsoft.com/office/drawing/2014/chart" uri="{C3380CC4-5D6E-409C-BE32-E72D297353CC}">
              <c16:uniqueId val="{00000002-5FC6-4D8E-9805-5167DE8AC5DF}"/>
            </c:ext>
          </c:extLst>
        </c:ser>
        <c:ser>
          <c:idx val="3"/>
          <c:order val="3"/>
          <c:tx>
            <c:strRef>
              <c:f>Sheet1!$E$1</c:f>
              <c:strCache>
                <c:ptCount val="1"/>
                <c:pt idx="0">
                  <c:v>Surgery</c:v>
                </c:pt>
              </c:strCache>
            </c:strRef>
          </c:tx>
          <c:spPr>
            <a:ln w="28575">
              <a:solidFill>
                <a:srgbClr val="FF0000"/>
              </a:solidFill>
              <a:prstDash val="solid"/>
            </a:ln>
          </c:spPr>
          <c:marker>
            <c:symbol val="diamond"/>
            <c:size val="5"/>
            <c:spPr>
              <a:solidFill>
                <a:srgbClr val="C00000"/>
              </a:solidFill>
              <a:ln w="28575">
                <a:solidFill>
                  <a:srgbClr val="FF0000"/>
                </a:solidFill>
                <a:prstDash val="solid"/>
              </a:ln>
            </c:spPr>
          </c:marker>
          <c:dLbls>
            <c:dLbl>
              <c:idx val="0"/>
              <c:layout>
                <c:manualLayout>
                  <c:x val="-5.2644160822459436E-2"/>
                  <c:y val="4.4357466764778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C6-4D8E-9805-5167DE8AC5DF}"/>
                </c:ext>
              </c:extLst>
            </c:dLbl>
            <c:spPr>
              <a:noFill/>
              <a:ln>
                <a:noFill/>
              </a:ln>
              <a:effectLst/>
            </c:spPr>
            <c:txPr>
              <a:bodyPr wrap="square" lIns="38100" tIns="19050" rIns="38100" bIns="19050" anchor="ctr">
                <a:spAutoFit/>
              </a:bodyPr>
              <a:lstStyle/>
              <a:p>
                <a:pPr>
                  <a:defRPr b="1">
                    <a:solidFill>
                      <a:srgbClr val="FF0000"/>
                    </a:solidFill>
                    <a:latin typeface="Arial" panose="020B0604020202020204" pitchFamily="34" charset="0"/>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5"/>
                <c:pt idx="0">
                  <c:v>Baseline</c:v>
                </c:pt>
                <c:pt idx="1">
                  <c:v>Discharge</c:v>
                </c:pt>
                <c:pt idx="2">
                  <c:v>1 Year</c:v>
                </c:pt>
                <c:pt idx="3">
                  <c:v>2 Years</c:v>
                </c:pt>
                <c:pt idx="4">
                  <c:v>5 Years</c:v>
                </c:pt>
              </c:strCache>
            </c:strRef>
          </c:cat>
          <c:val>
            <c:numRef>
              <c:f>Sheet1!$E$2:$E$7</c:f>
              <c:numCache>
                <c:formatCode>General</c:formatCode>
                <c:ptCount val="5"/>
                <c:pt idx="0">
                  <c:v>0.8</c:v>
                </c:pt>
                <c:pt idx="1">
                  <c:v>1.8</c:v>
                </c:pt>
                <c:pt idx="2">
                  <c:v>1.8</c:v>
                </c:pt>
                <c:pt idx="3">
                  <c:v>1.8</c:v>
                </c:pt>
                <c:pt idx="4">
                  <c:v>1.8</c:v>
                </c:pt>
              </c:numCache>
            </c:numRef>
          </c:val>
          <c:smooth val="0"/>
          <c:extLst>
            <c:ext xmlns:c16="http://schemas.microsoft.com/office/drawing/2014/chart" uri="{C3380CC4-5D6E-409C-BE32-E72D297353CC}">
              <c16:uniqueId val="{00000004-5FC6-4D8E-9805-5167DE8AC5DF}"/>
            </c:ext>
          </c:extLst>
        </c:ser>
        <c:dLbls>
          <c:showLegendKey val="0"/>
          <c:showVal val="0"/>
          <c:showCatName val="0"/>
          <c:showSerName val="0"/>
          <c:showPercent val="0"/>
          <c:showBubbleSize val="0"/>
        </c:dLbls>
        <c:marker val="1"/>
        <c:smooth val="0"/>
        <c:axId val="189188352"/>
        <c:axId val="189186816"/>
      </c:lineChart>
      <c:lineChart>
        <c:grouping val="standard"/>
        <c:varyColors val="0"/>
        <c:ser>
          <c:idx val="0"/>
          <c:order val="0"/>
          <c:tx>
            <c:strRef>
              <c:f>Sheet1!$B$1</c:f>
              <c:strCache>
                <c:ptCount val="1"/>
                <c:pt idx="0">
                  <c:v>TAVR2</c:v>
                </c:pt>
              </c:strCache>
            </c:strRef>
          </c:tx>
          <c:spPr>
            <a:ln w="28575">
              <a:solidFill>
                <a:srgbClr val="70AD47">
                  <a:lumMod val="60000"/>
                  <a:lumOff val="40000"/>
                </a:srgbClr>
              </a:solidFill>
              <a:prstDash val="dash"/>
            </a:ln>
          </c:spPr>
          <c:marker>
            <c:symbol val="triangle"/>
            <c:size val="5"/>
            <c:spPr>
              <a:solidFill>
                <a:srgbClr val="1D384C"/>
              </a:solidFill>
              <a:ln w="28575">
                <a:solidFill>
                  <a:srgbClr val="70AD47">
                    <a:lumMod val="60000"/>
                    <a:lumOff val="40000"/>
                  </a:srgbClr>
                </a:solidFill>
                <a:prstDash val="dash"/>
              </a:ln>
            </c:spPr>
          </c:marker>
          <c:dPt>
            <c:idx val="0"/>
            <c:bubble3D val="0"/>
            <c:extLst>
              <c:ext xmlns:c16="http://schemas.microsoft.com/office/drawing/2014/chart" uri="{C3380CC4-5D6E-409C-BE32-E72D297353CC}">
                <c16:uniqueId val="{00000005-5FC6-4D8E-9805-5167DE8AC5DF}"/>
              </c:ext>
            </c:extLst>
          </c:dPt>
          <c:dLbls>
            <c:dLbl>
              <c:idx val="0"/>
              <c:layout>
                <c:manualLayout>
                  <c:x val="-6.1343504627519689E-2"/>
                  <c:y val="5.39682512304809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FC6-4D8E-9805-5167DE8AC5DF}"/>
                </c:ext>
              </c:extLst>
            </c:dLbl>
            <c:spPr>
              <a:noFill/>
              <a:ln>
                <a:noFill/>
              </a:ln>
              <a:effectLst/>
            </c:spPr>
            <c:txPr>
              <a:bodyPr wrap="square" lIns="38100" tIns="19050" rIns="38100" bIns="19050" anchor="ctr">
                <a:spAutoFit/>
              </a:bodyPr>
              <a:lstStyle/>
              <a:p>
                <a:pPr>
                  <a:defRPr b="1">
                    <a:solidFill>
                      <a:srgbClr val="A9D18E"/>
                    </a:solidFill>
                    <a:latin typeface="Arial" panose="020B0604020202020204" pitchFamily="34" charset="0"/>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5"/>
                <c:pt idx="0">
                  <c:v>Baseline</c:v>
                </c:pt>
                <c:pt idx="1">
                  <c:v>Discharge</c:v>
                </c:pt>
                <c:pt idx="2">
                  <c:v>1 Year</c:v>
                </c:pt>
                <c:pt idx="3">
                  <c:v>2 Years</c:v>
                </c:pt>
                <c:pt idx="4">
                  <c:v>5 Years</c:v>
                </c:pt>
              </c:strCache>
            </c:strRef>
          </c:cat>
          <c:val>
            <c:numRef>
              <c:f>Sheet1!$B$2:$B$7</c:f>
              <c:numCache>
                <c:formatCode>0.0</c:formatCode>
                <c:ptCount val="5"/>
                <c:pt idx="0">
                  <c:v>47</c:v>
                </c:pt>
                <c:pt idx="1">
                  <c:v>8.8000000000000007</c:v>
                </c:pt>
                <c:pt idx="2">
                  <c:v>8.3000000000000007</c:v>
                </c:pt>
                <c:pt idx="3">
                  <c:v>8.1999999999999993</c:v>
                </c:pt>
                <c:pt idx="4">
                  <c:v>8.6</c:v>
                </c:pt>
              </c:numCache>
            </c:numRef>
          </c:val>
          <c:smooth val="0"/>
          <c:extLst>
            <c:ext xmlns:c16="http://schemas.microsoft.com/office/drawing/2014/chart" uri="{C3380CC4-5D6E-409C-BE32-E72D297353CC}">
              <c16:uniqueId val="{00000006-5FC6-4D8E-9805-5167DE8AC5DF}"/>
            </c:ext>
          </c:extLst>
        </c:ser>
        <c:ser>
          <c:idx val="2"/>
          <c:order val="2"/>
          <c:tx>
            <c:strRef>
              <c:f>Sheet1!$D$1</c:f>
              <c:strCache>
                <c:ptCount val="1"/>
                <c:pt idx="0">
                  <c:v>SAVR2</c:v>
                </c:pt>
              </c:strCache>
            </c:strRef>
          </c:tx>
          <c:spPr>
            <a:ln w="28575">
              <a:solidFill>
                <a:srgbClr val="FF0000"/>
              </a:solidFill>
              <a:prstDash val="dash"/>
            </a:ln>
          </c:spPr>
          <c:marker>
            <c:symbol val="triangle"/>
            <c:size val="5"/>
            <c:spPr>
              <a:solidFill>
                <a:srgbClr val="C00000"/>
              </a:solidFill>
              <a:ln w="28575">
                <a:solidFill>
                  <a:srgbClr val="FF0000"/>
                </a:solidFill>
                <a:prstDash val="dash"/>
              </a:ln>
            </c:spPr>
          </c:marker>
          <c:dLbls>
            <c:dLbl>
              <c:idx val="0"/>
              <c:layout>
                <c:manualLayout>
                  <c:x val="-6.0826526200601735E-2"/>
                  <c:y val="-4.50795099075573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FC6-4D8E-9805-5167DE8AC5DF}"/>
                </c:ext>
              </c:extLst>
            </c:dLbl>
            <c:dLbl>
              <c:idx val="1"/>
              <c:layout>
                <c:manualLayout>
                  <c:x val="-2.1785150948020485E-2"/>
                  <c:y val="-3.9216161092237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FC6-4D8E-9805-5167DE8AC5DF}"/>
                </c:ext>
              </c:extLst>
            </c:dLbl>
            <c:spPr>
              <a:noFill/>
              <a:ln>
                <a:noFill/>
              </a:ln>
              <a:effectLst/>
            </c:spPr>
            <c:txPr>
              <a:bodyPr wrap="square" lIns="38100" tIns="19050" rIns="38100" bIns="19050" anchor="ctr">
                <a:spAutoFit/>
              </a:bodyPr>
              <a:lstStyle/>
              <a:p>
                <a:pPr>
                  <a:defRPr b="1">
                    <a:solidFill>
                      <a:srgbClr val="FF0000"/>
                    </a:solidFill>
                    <a:latin typeface="Arial" panose="020B0604020202020204" pitchFamily="34" charset="0"/>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5"/>
                <c:pt idx="0">
                  <c:v>Baseline</c:v>
                </c:pt>
                <c:pt idx="1">
                  <c:v>Discharge</c:v>
                </c:pt>
                <c:pt idx="2">
                  <c:v>1 Year</c:v>
                </c:pt>
                <c:pt idx="3">
                  <c:v>2 Years</c:v>
                </c:pt>
                <c:pt idx="4">
                  <c:v>5 Years</c:v>
                </c:pt>
              </c:strCache>
            </c:strRef>
          </c:cat>
          <c:val>
            <c:numRef>
              <c:f>Sheet1!$D$2:$D$7</c:f>
              <c:numCache>
                <c:formatCode>0.0</c:formatCode>
                <c:ptCount val="5"/>
                <c:pt idx="0">
                  <c:v>47.7</c:v>
                </c:pt>
                <c:pt idx="1">
                  <c:v>12.4</c:v>
                </c:pt>
                <c:pt idx="2">
                  <c:v>11.6</c:v>
                </c:pt>
                <c:pt idx="3">
                  <c:v>11.6</c:v>
                </c:pt>
                <c:pt idx="4" formatCode="General">
                  <c:v>11.2</c:v>
                </c:pt>
              </c:numCache>
            </c:numRef>
          </c:val>
          <c:smooth val="0"/>
          <c:extLst>
            <c:ext xmlns:c16="http://schemas.microsoft.com/office/drawing/2014/chart" uri="{C3380CC4-5D6E-409C-BE32-E72D297353CC}">
              <c16:uniqueId val="{00000009-5FC6-4D8E-9805-5167DE8AC5DF}"/>
            </c:ext>
          </c:extLst>
        </c:ser>
        <c:dLbls>
          <c:showLegendKey val="0"/>
          <c:showVal val="0"/>
          <c:showCatName val="0"/>
          <c:showSerName val="0"/>
          <c:showPercent val="0"/>
          <c:showBubbleSize val="0"/>
        </c:dLbls>
        <c:marker val="1"/>
        <c:smooth val="0"/>
        <c:axId val="189793792"/>
        <c:axId val="189792256"/>
      </c:lineChart>
      <c:valAx>
        <c:axId val="189186816"/>
        <c:scaling>
          <c:orientation val="minMax"/>
          <c:max val="3"/>
          <c:min val="0"/>
        </c:scaling>
        <c:delete val="0"/>
        <c:axPos val="l"/>
        <c:numFmt formatCode="0.0" sourceLinked="0"/>
        <c:majorTickMark val="out"/>
        <c:minorTickMark val="none"/>
        <c:tickLblPos val="nextTo"/>
        <c:spPr>
          <a:ln w="22225">
            <a:solidFill>
              <a:sysClr val="window" lastClr="FFFFFF"/>
            </a:solidFill>
          </a:ln>
        </c:spPr>
        <c:txPr>
          <a:bodyPr/>
          <a:lstStyle/>
          <a:p>
            <a:pPr>
              <a:defRPr sz="1600" b="1">
                <a:solidFill>
                  <a:schemeClr val="tx1"/>
                </a:solidFill>
                <a:latin typeface="Arial" panose="020B0604020202020204" pitchFamily="34" charset="0"/>
                <a:cs typeface="Arial" panose="020B0604020202020204" pitchFamily="34" charset="0"/>
              </a:defRPr>
            </a:pPr>
            <a:endParaRPr lang="en-US"/>
          </a:p>
        </c:txPr>
        <c:crossAx val="189188352"/>
        <c:crosses val="autoZero"/>
        <c:crossBetween val="between"/>
        <c:majorUnit val="0.5"/>
      </c:valAx>
      <c:catAx>
        <c:axId val="189188352"/>
        <c:scaling>
          <c:orientation val="minMax"/>
        </c:scaling>
        <c:delete val="0"/>
        <c:axPos val="b"/>
        <c:numFmt formatCode="#,##0.0" sourceLinked="0"/>
        <c:majorTickMark val="out"/>
        <c:minorTickMark val="none"/>
        <c:tickLblPos val="nextTo"/>
        <c:spPr>
          <a:ln w="22225">
            <a:solidFill>
              <a:sysClr val="window" lastClr="FFFFFF"/>
            </a:solidFill>
          </a:ln>
        </c:spPr>
        <c:txPr>
          <a:bodyPr/>
          <a:lstStyle/>
          <a:p>
            <a:pPr>
              <a:defRPr sz="1600" b="1">
                <a:solidFill>
                  <a:schemeClr val="tx1"/>
                </a:solidFill>
                <a:latin typeface="Arial" panose="020B0604020202020204" pitchFamily="34" charset="0"/>
                <a:cs typeface="Arial" panose="020B0604020202020204" pitchFamily="34" charset="0"/>
              </a:defRPr>
            </a:pPr>
            <a:endParaRPr lang="en-US"/>
          </a:p>
        </c:txPr>
        <c:crossAx val="189186816"/>
        <c:crosses val="autoZero"/>
        <c:auto val="1"/>
        <c:lblAlgn val="ctr"/>
        <c:lblOffset val="0"/>
        <c:noMultiLvlLbl val="0"/>
      </c:catAx>
      <c:valAx>
        <c:axId val="189792256"/>
        <c:scaling>
          <c:orientation val="minMax"/>
          <c:max val="65"/>
          <c:min val="0"/>
        </c:scaling>
        <c:delete val="0"/>
        <c:axPos val="r"/>
        <c:numFmt formatCode="0.0" sourceLinked="0"/>
        <c:majorTickMark val="out"/>
        <c:minorTickMark val="none"/>
        <c:tickLblPos val="nextTo"/>
        <c:spPr>
          <a:ln w="22225">
            <a:solidFill>
              <a:sysClr val="window" lastClr="FFFFFF"/>
            </a:solidFill>
          </a:ln>
        </c:spPr>
        <c:txPr>
          <a:bodyPr/>
          <a:lstStyle/>
          <a:p>
            <a:pPr>
              <a:defRPr sz="1600" b="1">
                <a:latin typeface="Arial" panose="020B0604020202020204" pitchFamily="34" charset="0"/>
                <a:cs typeface="Arial" panose="020B0604020202020204" pitchFamily="34" charset="0"/>
              </a:defRPr>
            </a:pPr>
            <a:endParaRPr lang="en-US"/>
          </a:p>
        </c:txPr>
        <c:crossAx val="189793792"/>
        <c:crosses val="max"/>
        <c:crossBetween val="between"/>
        <c:majorUnit val="10"/>
        <c:minorUnit val="10"/>
      </c:valAx>
      <c:catAx>
        <c:axId val="189793792"/>
        <c:scaling>
          <c:orientation val="minMax"/>
        </c:scaling>
        <c:delete val="1"/>
        <c:axPos val="b"/>
        <c:numFmt formatCode="General" sourceLinked="1"/>
        <c:majorTickMark val="out"/>
        <c:minorTickMark val="none"/>
        <c:tickLblPos val="none"/>
        <c:crossAx val="189792256"/>
        <c:crosses val="autoZero"/>
        <c:auto val="1"/>
        <c:lblAlgn val="ctr"/>
        <c:lblOffset val="100"/>
        <c:noMultiLvlLbl val="0"/>
      </c:catAx>
      <c:spPr>
        <a:noFill/>
        <a:ln w="25400">
          <a:noFill/>
        </a:ln>
      </c:spPr>
    </c:plotArea>
    <c:legend>
      <c:legendPos val="r"/>
      <c:layout>
        <c:manualLayout>
          <c:xMode val="edge"/>
          <c:yMode val="edge"/>
          <c:x val="0.11060406002206034"/>
          <c:y val="4.4248804553981509E-2"/>
          <c:w val="0.39052770263006487"/>
          <c:h val="5.3612631536189587E-2"/>
        </c:manualLayout>
      </c:layout>
      <c:overlay val="1"/>
      <c:txPr>
        <a:bodyPr/>
        <a:lstStyle/>
        <a:p>
          <a:pPr>
            <a:defRPr sz="1600" b="1">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58929233437878E-2"/>
          <c:y val="3.8936977980258164E-2"/>
          <c:w val="0.94474107076656211"/>
          <c:h val="0.92212604403948373"/>
        </c:manualLayout>
      </c:layout>
      <c:barChart>
        <c:barDir val="col"/>
        <c:grouping val="stacked"/>
        <c:varyColors val="0"/>
        <c:ser>
          <c:idx val="0"/>
          <c:order val="0"/>
          <c:tx>
            <c:strRef>
              <c:f>Sheet1!$B$1</c:f>
              <c:strCache>
                <c:ptCount val="1"/>
                <c:pt idx="0">
                  <c:v>Series 1</c:v>
                </c:pt>
              </c:strCache>
            </c:strRef>
          </c:tx>
          <c:spPr>
            <a:solidFill>
              <a:schemeClr val="accent2"/>
            </a:solidFill>
            <a:ln>
              <a:noFill/>
            </a:ln>
            <a:effectLst/>
            <a:scene3d>
              <a:camera prst="orthographicFront"/>
              <a:lightRig rig="threePt" dir="t"/>
            </a:scene3d>
            <a:sp3d>
              <a:bevelT/>
            </a:sp3d>
          </c:spPr>
          <c:invertIfNegative val="0"/>
          <c:dLbls>
            <c:dLbl>
              <c:idx val="0"/>
              <c:layout>
                <c:manualLayout>
                  <c:x val="-2.3617550283025337E-17"/>
                  <c:y val="-6.9928487181991544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188-4FB8-94BD-7F1C092621F7}"/>
                </c:ext>
              </c:extLst>
            </c:dLbl>
            <c:dLbl>
              <c:idx val="1"/>
              <c:layout>
                <c:manualLayout>
                  <c:x val="0"/>
                  <c:y val="-0.17992158691448815"/>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188-4FB8-94BD-7F1C092621F7}"/>
                </c:ext>
              </c:extLst>
            </c:dLbl>
            <c:dLbl>
              <c:idx val="2"/>
              <c:layout>
                <c:manualLayout>
                  <c:x val="-4.7235100566050673E-17"/>
                  <c:y val="-0.16151247141955424"/>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188-4FB8-94BD-7F1C092621F7}"/>
                </c:ext>
              </c:extLst>
            </c:dLbl>
            <c:dLbl>
              <c:idx val="3"/>
              <c:layout>
                <c:manualLayout>
                  <c:x val="-2.5764897943616259E-3"/>
                  <c:y val="-6.0775098134460623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3.6386527839175099E-2"/>
                      <c:h val="7.1360491525646247E-2"/>
                    </c:manualLayout>
                  </c15:layout>
                </c:ext>
                <c:ext xmlns:c16="http://schemas.microsoft.com/office/drawing/2014/chart" uri="{C3380CC4-5D6E-409C-BE32-E72D297353CC}">
                  <c16:uniqueId val="{00000006-0188-4FB8-94BD-7F1C092621F7}"/>
                </c:ext>
              </c:extLst>
            </c:dLbl>
            <c:dLbl>
              <c:idx val="4"/>
              <c:layout>
                <c:manualLayout>
                  <c:x val="-9.4470201132101346E-17"/>
                  <c:y val="-6.0218455842774812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0188-4FB8-94BD-7F1C092621F7}"/>
                </c:ext>
              </c:extLst>
            </c:dLbl>
            <c:dLbl>
              <c:idx val="5"/>
              <c:layout>
                <c:manualLayout>
                  <c:x val="-9.4470201132101346E-17"/>
                  <c:y val="-0.2384533423236363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0188-4FB8-94BD-7F1C092621F7}"/>
                </c:ext>
              </c:extLst>
            </c:dLbl>
            <c:dLbl>
              <c:idx val="6"/>
              <c:layout>
                <c:manualLayout>
                  <c:x val="0"/>
                  <c:y val="-0.1265327363604187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0188-4FB8-94BD-7F1C092621F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In-hospital mortality</c:v>
                </c:pt>
                <c:pt idx="1">
                  <c:v>Moderate AR</c:v>
                </c:pt>
                <c:pt idx="2">
                  <c:v>Residual transvalvular mean gradient ≥20 mmHg</c:v>
                </c:pt>
                <c:pt idx="3">
                  <c:v>Stroke</c:v>
                </c:pt>
                <c:pt idx="4">
                  <c:v>MI</c:v>
                </c:pt>
                <c:pt idx="5">
                  <c:v>Major vasc compl</c:v>
                </c:pt>
                <c:pt idx="6">
                  <c:v>AKI</c:v>
                </c:pt>
              </c:strCache>
            </c:strRef>
          </c:cat>
          <c:val>
            <c:numRef>
              <c:f>Sheet1!$B$2:$B$8</c:f>
              <c:numCache>
                <c:formatCode>General</c:formatCode>
                <c:ptCount val="7"/>
                <c:pt idx="0">
                  <c:v>1.25</c:v>
                </c:pt>
                <c:pt idx="1">
                  <c:v>5.6</c:v>
                </c:pt>
                <c:pt idx="2">
                  <c:v>5</c:v>
                </c:pt>
                <c:pt idx="3">
                  <c:v>0.6</c:v>
                </c:pt>
                <c:pt idx="4">
                  <c:v>0.6</c:v>
                </c:pt>
                <c:pt idx="5">
                  <c:v>8.6999999999999993</c:v>
                </c:pt>
                <c:pt idx="6">
                  <c:v>3.7</c:v>
                </c:pt>
              </c:numCache>
            </c:numRef>
          </c:val>
          <c:extLst>
            <c:ext xmlns:c16="http://schemas.microsoft.com/office/drawing/2014/chart" uri="{C3380CC4-5D6E-409C-BE32-E72D297353CC}">
              <c16:uniqueId val="{00000000-0188-4FB8-94BD-7F1C092621F7}"/>
            </c:ext>
          </c:extLst>
        </c:ser>
        <c:dLbls>
          <c:showLegendKey val="0"/>
          <c:showVal val="0"/>
          <c:showCatName val="0"/>
          <c:showSerName val="0"/>
          <c:showPercent val="0"/>
          <c:showBubbleSize val="0"/>
        </c:dLbls>
        <c:gapWidth val="59"/>
        <c:overlap val="100"/>
        <c:axId val="280971112"/>
        <c:axId val="280973080"/>
      </c:barChart>
      <c:catAx>
        <c:axId val="280971112"/>
        <c:scaling>
          <c:orientation val="minMax"/>
        </c:scaling>
        <c:delete val="0"/>
        <c:axPos val="b"/>
        <c:numFmt formatCode="General" sourceLinked="1"/>
        <c:majorTickMark val="out"/>
        <c:minorTickMark val="none"/>
        <c:tickLblPos val="none"/>
        <c:spPr>
          <a:noFill/>
          <a:ln w="22225" cap="flat" cmpd="sng" algn="ctr">
            <a:solidFill>
              <a:schemeClr val="bg1"/>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80973080"/>
        <c:crosses val="autoZero"/>
        <c:auto val="1"/>
        <c:lblAlgn val="ctr"/>
        <c:lblOffset val="100"/>
        <c:noMultiLvlLbl val="0"/>
      </c:catAx>
      <c:valAx>
        <c:axId val="280973080"/>
        <c:scaling>
          <c:orientation val="minMax"/>
          <c:max val="20"/>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80971112"/>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0" name="Shape 480"/>
          <p:cNvSpPr>
            <a:spLocks noGrp="1" noRot="1" noChangeAspect="1"/>
          </p:cNvSpPr>
          <p:nvPr>
            <p:ph type="sldImg"/>
          </p:nvPr>
        </p:nvSpPr>
        <p:spPr>
          <a:xfrm>
            <a:off x="890588" y="696913"/>
            <a:ext cx="5229225" cy="3486150"/>
          </a:xfrm>
          <a:prstGeom prst="rect">
            <a:avLst/>
          </a:prstGeom>
        </p:spPr>
        <p:txBody>
          <a:bodyPr lIns="93177" tIns="46589" rIns="93177" bIns="46589"/>
          <a:lstStyle/>
          <a:p>
            <a:endParaRPr/>
          </a:p>
        </p:txBody>
      </p:sp>
      <p:sp>
        <p:nvSpPr>
          <p:cNvPr id="481" name="Shape 481"/>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cSld>
  <p:clrMap bg1="lt1" tx1="dk1" bg2="lt2" tx2="dk2" accent1="accent1" accent2="accent2" accent3="accent3" accent4="accent4" accent5="accent5" accent6="accent6" hlink="hlink" folHlink="folHlink"/>
  <p:notesStyle>
    <a:lvl1pPr latinLnBrk="0">
      <a:defRPr sz="1440">
        <a:latin typeface="+mj-lt"/>
        <a:ea typeface="+mj-ea"/>
        <a:cs typeface="+mj-cs"/>
        <a:sym typeface="Calibri"/>
      </a:defRPr>
    </a:lvl1pPr>
    <a:lvl2pPr indent="274320" latinLnBrk="0">
      <a:defRPr sz="1440">
        <a:latin typeface="+mj-lt"/>
        <a:ea typeface="+mj-ea"/>
        <a:cs typeface="+mj-cs"/>
        <a:sym typeface="Calibri"/>
      </a:defRPr>
    </a:lvl2pPr>
    <a:lvl3pPr indent="548640" latinLnBrk="0">
      <a:defRPr sz="1440">
        <a:latin typeface="+mj-lt"/>
        <a:ea typeface="+mj-ea"/>
        <a:cs typeface="+mj-cs"/>
        <a:sym typeface="Calibri"/>
      </a:defRPr>
    </a:lvl3pPr>
    <a:lvl4pPr indent="822960" latinLnBrk="0">
      <a:defRPr sz="1440">
        <a:latin typeface="+mj-lt"/>
        <a:ea typeface="+mj-ea"/>
        <a:cs typeface="+mj-cs"/>
        <a:sym typeface="Calibri"/>
      </a:defRPr>
    </a:lvl4pPr>
    <a:lvl5pPr indent="1097280" latinLnBrk="0">
      <a:defRPr sz="1440">
        <a:latin typeface="+mj-lt"/>
        <a:ea typeface="+mj-ea"/>
        <a:cs typeface="+mj-cs"/>
        <a:sym typeface="Calibri"/>
      </a:defRPr>
    </a:lvl5pPr>
    <a:lvl6pPr indent="1371600" latinLnBrk="0">
      <a:defRPr sz="1440">
        <a:latin typeface="+mj-lt"/>
        <a:ea typeface="+mj-ea"/>
        <a:cs typeface="+mj-cs"/>
        <a:sym typeface="Calibri"/>
      </a:defRPr>
    </a:lvl6pPr>
    <a:lvl7pPr indent="1645920" latinLnBrk="0">
      <a:defRPr sz="1440">
        <a:latin typeface="+mj-lt"/>
        <a:ea typeface="+mj-ea"/>
        <a:cs typeface="+mj-cs"/>
        <a:sym typeface="Calibri"/>
      </a:defRPr>
    </a:lvl7pPr>
    <a:lvl8pPr indent="1920240" latinLnBrk="0">
      <a:defRPr sz="1440">
        <a:latin typeface="+mj-lt"/>
        <a:ea typeface="+mj-ea"/>
        <a:cs typeface="+mj-cs"/>
        <a:sym typeface="Calibri"/>
      </a:defRPr>
    </a:lvl8pPr>
    <a:lvl9pPr indent="2194560" latinLnBrk="0">
      <a:defRPr sz="144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449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31074" name="Rectangle 2"/>
          <p:cNvSpPr>
            <a:spLocks noGrp="1" noChangeArrowheads="1"/>
          </p:cNvSpPr>
          <p:nvPr>
            <p:ph type="ctrTitle"/>
          </p:nvPr>
        </p:nvSpPr>
        <p:spPr>
          <a:xfrm>
            <a:off x="771525" y="2130426"/>
            <a:ext cx="8743950" cy="1470025"/>
          </a:xfrm>
        </p:spPr>
        <p:txBody>
          <a:bodyPr/>
          <a:lstStyle>
            <a:lvl1pPr algn="ctr">
              <a:defRPr smtClean="0"/>
            </a:lvl1pPr>
          </a:lstStyle>
          <a:p>
            <a:pPr lvl="0"/>
            <a:r>
              <a:rPr lang="en-US" noProof="0"/>
              <a:t>Click to edit Master title style</a:t>
            </a:r>
          </a:p>
        </p:txBody>
      </p:sp>
      <p:sp>
        <p:nvSpPr>
          <p:cNvPr id="131075" name="Rectangle 3"/>
          <p:cNvSpPr>
            <a:spLocks noGrp="1" noChangeArrowheads="1"/>
          </p:cNvSpPr>
          <p:nvPr>
            <p:ph type="subTitle" idx="1"/>
          </p:nvPr>
        </p:nvSpPr>
        <p:spPr>
          <a:xfrm>
            <a:off x="1543050" y="3886200"/>
            <a:ext cx="7200900" cy="403957"/>
          </a:xfr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a:buFontTx/>
              <a:buNone/>
              <a:defRPr smtClean="0"/>
            </a:lvl1pPr>
          </a:lstStyle>
          <a:p>
            <a:pPr lvl="0"/>
            <a:r>
              <a:rPr lang="en-US" noProof="0"/>
              <a:t>Click to edit Master subtitle style</a:t>
            </a:r>
          </a:p>
        </p:txBody>
      </p:sp>
    </p:spTree>
    <p:extLst>
      <p:ext uri="{BB962C8B-B14F-4D97-AF65-F5344CB8AC3E}">
        <p14:creationId xmlns:p14="http://schemas.microsoft.com/office/powerpoint/2010/main" val="3709251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9"/>
          </a:xfrm>
        </p:spPr>
        <p:txBody>
          <a:bodyPr anchor="b"/>
          <a:lstStyle>
            <a:lvl1pPr algn="l">
              <a:defRPr sz="1688" b="1"/>
            </a:lvl1pPr>
          </a:lstStyle>
          <a:p>
            <a:r>
              <a:rPr lang="en-US"/>
              <a:t>Click to edit Master title style</a:t>
            </a:r>
            <a:endParaRPr lang="en-AU"/>
          </a:p>
        </p:txBody>
      </p:sp>
      <p:sp>
        <p:nvSpPr>
          <p:cNvPr id="3" name="Picture Placeholder 2"/>
          <p:cNvSpPr>
            <a:spLocks noGrp="1"/>
          </p:cNvSpPr>
          <p:nvPr>
            <p:ph type="pic" idx="1"/>
          </p:nvPr>
        </p:nvSpPr>
        <p:spPr>
          <a:xfrm>
            <a:off x="2016324" y="612776"/>
            <a:ext cx="6172200" cy="507831"/>
          </a:xfrm>
        </p:spPr>
        <p:txBody>
          <a:bodyPr/>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2016324" y="5367337"/>
            <a:ext cx="6172200" cy="274049"/>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769887294"/>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3488AA-19C0-407C-9578-E833DBED4E34}" type="datetimeFigureOut">
              <a:rPr lang="en-US" smtClean="0"/>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37323336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3488AA-19C0-407C-9578-E833DBED4E34}" type="datetimeFigureOut">
              <a:rPr lang="en-US" smtClean="0"/>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32504051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39309504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33149477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32"/>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513422" indent="0" algn="ctr">
              <a:buNone/>
              <a:defRPr/>
            </a:lvl2pPr>
            <a:lvl3pPr marL="1026844" indent="0" algn="ctr">
              <a:buNone/>
              <a:defRPr/>
            </a:lvl3pPr>
            <a:lvl4pPr marL="1540266" indent="0" algn="ctr">
              <a:buNone/>
              <a:defRPr/>
            </a:lvl4pPr>
            <a:lvl5pPr marL="2053704" indent="0" algn="ctr">
              <a:buNone/>
              <a:defRPr/>
            </a:lvl5pPr>
            <a:lvl6pPr marL="2567131" indent="0" algn="ctr">
              <a:buNone/>
              <a:defRPr/>
            </a:lvl6pPr>
            <a:lvl7pPr marL="3080531" indent="0" algn="ctr">
              <a:buNone/>
              <a:defRPr/>
            </a:lvl7pPr>
            <a:lvl8pPr marL="3593973" indent="0" algn="ctr">
              <a:buNone/>
              <a:defRPr/>
            </a:lvl8pPr>
            <a:lvl9pPr marL="410740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03299525"/>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231791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39"/>
            <a:ext cx="8743950" cy="1362076"/>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250"/>
            </a:lvl1pPr>
            <a:lvl2pPr marL="513422" indent="0">
              <a:buNone/>
              <a:defRPr sz="2025"/>
            </a:lvl2pPr>
            <a:lvl3pPr marL="1026844" indent="0">
              <a:buNone/>
              <a:defRPr sz="1800"/>
            </a:lvl3pPr>
            <a:lvl4pPr marL="1540266" indent="0">
              <a:buNone/>
              <a:defRPr sz="1575"/>
            </a:lvl4pPr>
            <a:lvl5pPr marL="2053704" indent="0">
              <a:buNone/>
              <a:defRPr sz="1575"/>
            </a:lvl5pPr>
            <a:lvl6pPr marL="2567131" indent="0">
              <a:buNone/>
              <a:defRPr sz="1575"/>
            </a:lvl6pPr>
            <a:lvl7pPr marL="3080531" indent="0">
              <a:buNone/>
              <a:defRPr sz="1575"/>
            </a:lvl7pPr>
            <a:lvl8pPr marL="3593973" indent="0">
              <a:buNone/>
              <a:defRPr sz="1575"/>
            </a:lvl8pPr>
            <a:lvl9pPr marL="4107402" indent="0">
              <a:buNone/>
              <a:defRPr sz="1575"/>
            </a:lvl9pPr>
          </a:lstStyle>
          <a:p>
            <a:pPr lvl="0"/>
            <a:r>
              <a:rPr lang="en-US" smtClean="0"/>
              <a:t>Click to edit Master text styles</a:t>
            </a:r>
          </a:p>
        </p:txBody>
      </p:sp>
    </p:spTree>
    <p:extLst>
      <p:ext uri="{BB962C8B-B14F-4D97-AF65-F5344CB8AC3E}">
        <p14:creationId xmlns:p14="http://schemas.microsoft.com/office/powerpoint/2010/main" val="156655385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96" y="1981200"/>
            <a:ext cx="4295775" cy="411480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811" y="1981200"/>
            <a:ext cx="4295775" cy="411480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062399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700" b="1"/>
            </a:lvl1pPr>
            <a:lvl2pPr marL="513422" indent="0">
              <a:buNone/>
              <a:defRPr sz="2250" b="1"/>
            </a:lvl2pPr>
            <a:lvl3pPr marL="1026844" indent="0">
              <a:buNone/>
              <a:defRPr sz="2025" b="1"/>
            </a:lvl3pPr>
            <a:lvl4pPr marL="1540266" indent="0">
              <a:buNone/>
              <a:defRPr sz="1800" b="1"/>
            </a:lvl4pPr>
            <a:lvl5pPr marL="2053704" indent="0">
              <a:buNone/>
              <a:defRPr sz="1800" b="1"/>
            </a:lvl5pPr>
            <a:lvl6pPr marL="2567131" indent="0">
              <a:buNone/>
              <a:defRPr sz="1800" b="1"/>
            </a:lvl6pPr>
            <a:lvl7pPr marL="3080531" indent="0">
              <a:buNone/>
              <a:defRPr sz="1800" b="1"/>
            </a:lvl7pPr>
            <a:lvl8pPr marL="3593973" indent="0">
              <a:buNone/>
              <a:defRPr sz="1800" b="1"/>
            </a:lvl8pPr>
            <a:lvl9pPr marL="410740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700" b="1"/>
            </a:lvl1pPr>
            <a:lvl2pPr marL="513422" indent="0">
              <a:buNone/>
              <a:defRPr sz="2250" b="1"/>
            </a:lvl2pPr>
            <a:lvl3pPr marL="1026844" indent="0">
              <a:buNone/>
              <a:defRPr sz="2025" b="1"/>
            </a:lvl3pPr>
            <a:lvl4pPr marL="1540266" indent="0">
              <a:buNone/>
              <a:defRPr sz="1800" b="1"/>
            </a:lvl4pPr>
            <a:lvl5pPr marL="2053704" indent="0">
              <a:buNone/>
              <a:defRPr sz="1800" b="1"/>
            </a:lvl5pPr>
            <a:lvl6pPr marL="2567131" indent="0">
              <a:buNone/>
              <a:defRPr sz="1800" b="1"/>
            </a:lvl6pPr>
            <a:lvl7pPr marL="3080531" indent="0">
              <a:buNone/>
              <a:defRPr sz="1800" b="1"/>
            </a:lvl7pPr>
            <a:lvl8pPr marL="3593973" indent="0">
              <a:buNone/>
              <a:defRPr sz="1800" b="1"/>
            </a:lvl8pPr>
            <a:lvl9pPr marL="410740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136117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591848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948189" y="1233489"/>
            <a:ext cx="4824462" cy="18959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2"/>
          <p:cNvSpPr>
            <a:spLocks noGrp="1" noChangeArrowheads="1"/>
          </p:cNvSpPr>
          <p:nvPr>
            <p:ph type="title"/>
          </p:nvPr>
        </p:nvSpPr>
        <p:spPr bwMode="auto">
          <a:xfrm>
            <a:off x="1296164" y="135572"/>
            <a:ext cx="712074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a:lvl1pPr>
          </a:lstStyle>
          <a:p>
            <a:pPr lvl="0"/>
            <a:r>
              <a:rPr lang="en-US" dirty="0"/>
              <a:t>Click to edit Master title style</a:t>
            </a:r>
          </a:p>
        </p:txBody>
      </p:sp>
    </p:spTree>
    <p:extLst>
      <p:ext uri="{BB962C8B-B14F-4D97-AF65-F5344CB8AC3E}">
        <p14:creationId xmlns:p14="http://schemas.microsoft.com/office/powerpoint/2010/main" val="344027911"/>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08615"/>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53"/>
            <a:ext cx="3384550" cy="1162051"/>
          </a:xfrm>
        </p:spPr>
        <p:txBody>
          <a:bodyPr anchor="b"/>
          <a:lstStyle>
            <a:lvl1pPr algn="l">
              <a:defRPr sz="2250" b="1"/>
            </a:lvl1pPr>
          </a:lstStyle>
          <a:p>
            <a:r>
              <a:rPr lang="en-US" smtClean="0"/>
              <a:t>Click to edit Master title style</a:t>
            </a:r>
            <a:endParaRPr lang="en-US"/>
          </a:p>
        </p:txBody>
      </p:sp>
      <p:sp>
        <p:nvSpPr>
          <p:cNvPr id="3" name="Content Placeholder 2"/>
          <p:cNvSpPr>
            <a:spLocks noGrp="1"/>
          </p:cNvSpPr>
          <p:nvPr>
            <p:ph idx="1"/>
          </p:nvPr>
        </p:nvSpPr>
        <p:spPr>
          <a:xfrm>
            <a:off x="4022725" y="273145"/>
            <a:ext cx="5749925" cy="5853113"/>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575"/>
            </a:lvl1pPr>
            <a:lvl2pPr marL="513422" indent="0">
              <a:buNone/>
              <a:defRPr sz="1350"/>
            </a:lvl2pPr>
            <a:lvl3pPr marL="1026844" indent="0">
              <a:buNone/>
              <a:defRPr sz="1125"/>
            </a:lvl3pPr>
            <a:lvl4pPr marL="1540266" indent="0">
              <a:buNone/>
              <a:defRPr sz="1013"/>
            </a:lvl4pPr>
            <a:lvl5pPr marL="2053704" indent="0">
              <a:buNone/>
              <a:defRPr sz="1013"/>
            </a:lvl5pPr>
            <a:lvl6pPr marL="2567131" indent="0">
              <a:buNone/>
              <a:defRPr sz="1013"/>
            </a:lvl6pPr>
            <a:lvl7pPr marL="3080531" indent="0">
              <a:buNone/>
              <a:defRPr sz="1013"/>
            </a:lvl7pPr>
            <a:lvl8pPr marL="3593973" indent="0">
              <a:buNone/>
              <a:defRPr sz="1013"/>
            </a:lvl8pPr>
            <a:lvl9pPr marL="4107402" indent="0">
              <a:buNone/>
              <a:defRPr sz="1013"/>
            </a:lvl9pPr>
          </a:lstStyle>
          <a:p>
            <a:pPr lvl="0"/>
            <a:r>
              <a:rPr lang="en-US" smtClean="0"/>
              <a:t>Click to edit Master text styles</a:t>
            </a:r>
          </a:p>
        </p:txBody>
      </p:sp>
    </p:spTree>
    <p:extLst>
      <p:ext uri="{BB962C8B-B14F-4D97-AF65-F5344CB8AC3E}">
        <p14:creationId xmlns:p14="http://schemas.microsoft.com/office/powerpoint/2010/main" val="329383339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nchor="b"/>
          <a:lstStyle>
            <a:lvl1pPr algn="l">
              <a:defRPr sz="225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600"/>
            </a:lvl1pPr>
            <a:lvl2pPr marL="513422" indent="0">
              <a:buNone/>
              <a:defRPr sz="3150"/>
            </a:lvl2pPr>
            <a:lvl3pPr marL="1026844" indent="0">
              <a:buNone/>
              <a:defRPr sz="2700"/>
            </a:lvl3pPr>
            <a:lvl4pPr marL="1540266" indent="0">
              <a:buNone/>
              <a:defRPr sz="2250"/>
            </a:lvl4pPr>
            <a:lvl5pPr marL="2053704" indent="0">
              <a:buNone/>
              <a:defRPr sz="2250"/>
            </a:lvl5pPr>
            <a:lvl6pPr marL="2567131" indent="0">
              <a:buNone/>
              <a:defRPr sz="2250"/>
            </a:lvl6pPr>
            <a:lvl7pPr marL="3080531" indent="0">
              <a:buNone/>
              <a:defRPr sz="2250"/>
            </a:lvl7pPr>
            <a:lvl8pPr marL="3593973" indent="0">
              <a:buNone/>
              <a:defRPr sz="2250"/>
            </a:lvl8pPr>
            <a:lvl9pPr marL="4107402" indent="0">
              <a:buNone/>
              <a:defRPr sz="2250"/>
            </a:lvl9pPr>
          </a:lstStyle>
          <a:p>
            <a:r>
              <a:rPr lang="en-US" dirty="0" smtClean="0"/>
              <a:t>Click icon to add picture</a:t>
            </a:r>
            <a:endParaRPr lang="en-US" dirty="0"/>
          </a:p>
        </p:txBody>
      </p:sp>
      <p:sp>
        <p:nvSpPr>
          <p:cNvPr id="4" name="Text Placeholder 3"/>
          <p:cNvSpPr>
            <a:spLocks noGrp="1"/>
          </p:cNvSpPr>
          <p:nvPr>
            <p:ph type="body" sz="half" idx="2"/>
          </p:nvPr>
        </p:nvSpPr>
        <p:spPr>
          <a:xfrm>
            <a:off x="2016125" y="5367541"/>
            <a:ext cx="6172200" cy="804863"/>
          </a:xfrm>
        </p:spPr>
        <p:txBody>
          <a:bodyPr/>
          <a:lstStyle>
            <a:lvl1pPr marL="0" indent="0">
              <a:buNone/>
              <a:defRPr sz="1575"/>
            </a:lvl1pPr>
            <a:lvl2pPr marL="513422" indent="0">
              <a:buNone/>
              <a:defRPr sz="1350"/>
            </a:lvl2pPr>
            <a:lvl3pPr marL="1026844" indent="0">
              <a:buNone/>
              <a:defRPr sz="1125"/>
            </a:lvl3pPr>
            <a:lvl4pPr marL="1540266" indent="0">
              <a:buNone/>
              <a:defRPr sz="1013"/>
            </a:lvl4pPr>
            <a:lvl5pPr marL="2053704" indent="0">
              <a:buNone/>
              <a:defRPr sz="1013"/>
            </a:lvl5pPr>
            <a:lvl6pPr marL="2567131" indent="0">
              <a:buNone/>
              <a:defRPr sz="1013"/>
            </a:lvl6pPr>
            <a:lvl7pPr marL="3080531" indent="0">
              <a:buNone/>
              <a:defRPr sz="1013"/>
            </a:lvl7pPr>
            <a:lvl8pPr marL="3593973" indent="0">
              <a:buNone/>
              <a:defRPr sz="1013"/>
            </a:lvl8pPr>
            <a:lvl9pPr marL="4107402" indent="0">
              <a:buNone/>
              <a:defRPr sz="1013"/>
            </a:lvl9pPr>
          </a:lstStyle>
          <a:p>
            <a:pPr lvl="0"/>
            <a:r>
              <a:rPr lang="en-US" smtClean="0"/>
              <a:t>Click to edit Master text styles</a:t>
            </a:r>
          </a:p>
        </p:txBody>
      </p:sp>
    </p:spTree>
    <p:extLst>
      <p:ext uri="{BB962C8B-B14F-4D97-AF65-F5344CB8AC3E}">
        <p14:creationId xmlns:p14="http://schemas.microsoft.com/office/powerpoint/2010/main" val="269705537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875926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021247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981200"/>
            <a:ext cx="8743950" cy="4114800"/>
          </a:xfrm>
        </p:spPr>
        <p:txBody>
          <a:bodyPr/>
          <a:lstStyle/>
          <a:p>
            <a:r>
              <a:rPr lang="en-US" dirty="0" smtClean="0"/>
              <a:t>Click icon to add chart</a:t>
            </a:r>
            <a:endParaRPr lang="en-US" dirty="0"/>
          </a:p>
        </p:txBody>
      </p:sp>
    </p:spTree>
    <p:extLst>
      <p:ext uri="{BB962C8B-B14F-4D97-AF65-F5344CB8AC3E}">
        <p14:creationId xmlns:p14="http://schemas.microsoft.com/office/powerpoint/2010/main" val="807463695"/>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2788" y="-9133"/>
            <a:ext cx="10281516" cy="6867136"/>
          </a:xfrm>
          <a:prstGeom prst="rect">
            <a:avLst/>
          </a:prstGeom>
        </p:spPr>
      </p:pic>
      <p:sp>
        <p:nvSpPr>
          <p:cNvPr id="3" name="Slide Number Placeholder 6"/>
          <p:cNvSpPr txBox="1">
            <a:spLocks/>
          </p:cNvSpPr>
          <p:nvPr userDrawn="1"/>
        </p:nvSpPr>
        <p:spPr>
          <a:xfrm>
            <a:off x="9642518" y="-31056"/>
            <a:ext cx="649811" cy="369277"/>
          </a:xfrm>
          <a:prstGeom prst="rect">
            <a:avLst/>
          </a:prstGeom>
          <a:noFill/>
        </p:spPr>
        <p:txBody>
          <a:bodyPr lIns="102680" tIns="51351" rIns="102680" bIns="51351"/>
          <a:lstStyle>
            <a:lvl1pPr algn="r">
              <a:defRPr/>
            </a:lvl1pPr>
          </a:lstStyle>
          <a:p>
            <a:pPr marL="0" marR="0" lvl="0" indent="0" algn="r" defTabSz="514350" rtl="0" eaLnBrk="1" fontAlgn="base" latinLnBrk="0" hangingPunct="1">
              <a:lnSpc>
                <a:spcPct val="100000"/>
              </a:lnSpc>
              <a:spcBef>
                <a:spcPct val="0"/>
              </a:spcBef>
              <a:spcAft>
                <a:spcPct val="0"/>
              </a:spcAft>
              <a:buClrTx/>
              <a:buSzTx/>
              <a:buFontTx/>
              <a:buNone/>
              <a:tabLst/>
              <a:defRPr/>
            </a:pPr>
            <a:fld id="{CFDB4C24-AF86-4570-89B5-45F4BCA33779}" type="slidenum">
              <a:rPr kumimoji="0" lang="en-US" sz="1125" b="0" i="0" u="none" strike="noStrike" kern="1200" cap="none" spc="0" normalizeH="0" baseline="0" noProof="0" smtClean="0">
                <a:ln>
                  <a:noFill/>
                </a:ln>
                <a:solidFill>
                  <a:srgbClr val="000000"/>
                </a:solidFill>
                <a:effectLst/>
                <a:uLnTx/>
                <a:uFillTx/>
                <a:latin typeface="Times New Roman"/>
                <a:ea typeface="+mj-ea"/>
                <a:cs typeface="Arial" charset="0"/>
                <a:sym typeface="Calibri"/>
              </a:rPr>
              <a:pPr marL="0" marR="0" lvl="0" indent="0" algn="r" defTabSz="514350" rtl="0" eaLnBrk="1" fontAlgn="base" latinLnBrk="0" hangingPunct="1">
                <a:lnSpc>
                  <a:spcPct val="100000"/>
                </a:lnSpc>
                <a:spcBef>
                  <a:spcPct val="0"/>
                </a:spcBef>
                <a:spcAft>
                  <a:spcPct val="0"/>
                </a:spcAft>
                <a:buClrTx/>
                <a:buSzTx/>
                <a:buFontTx/>
                <a:buNone/>
                <a:tabLst/>
                <a:defRPr/>
              </a:pPr>
              <a:t>‹#›</a:t>
            </a:fld>
            <a:endParaRPr kumimoji="0" lang="en-US" sz="1125" b="0" i="0" u="none" strike="noStrike" kern="1200" cap="none" spc="0" normalizeH="0" baseline="0" noProof="0" dirty="0">
              <a:ln>
                <a:noFill/>
              </a:ln>
              <a:solidFill>
                <a:srgbClr val="000000"/>
              </a:solidFill>
              <a:effectLst/>
              <a:uLnTx/>
              <a:uFillTx/>
              <a:latin typeface="Times New Roman"/>
              <a:ea typeface="+mj-ea"/>
              <a:cs typeface="Arial" charset="0"/>
              <a:sym typeface="Calibri"/>
            </a:endParaRPr>
          </a:p>
        </p:txBody>
      </p:sp>
      <p:sp>
        <p:nvSpPr>
          <p:cNvPr id="6" name="Title 1"/>
          <p:cNvSpPr>
            <a:spLocks noGrp="1"/>
          </p:cNvSpPr>
          <p:nvPr>
            <p:ph type="title" hasCustomPrompt="1"/>
          </p:nvPr>
        </p:nvSpPr>
        <p:spPr>
          <a:xfrm>
            <a:off x="319557" y="3051728"/>
            <a:ext cx="7923402" cy="736269"/>
          </a:xfrm>
          <a:prstGeom prst="rect">
            <a:avLst/>
          </a:prstGeom>
        </p:spPr>
        <p:txBody>
          <a:bodyPr/>
          <a:lstStyle>
            <a:lvl1pPr>
              <a:defRPr sz="3600" cap="small" baseline="0"/>
            </a:lvl1pPr>
          </a:lstStyle>
          <a:p>
            <a:r>
              <a:rPr lang="en-US" dirty="0"/>
              <a:t>Click To Edit Master Title Style</a:t>
            </a:r>
          </a:p>
        </p:txBody>
      </p:sp>
      <p:sp>
        <p:nvSpPr>
          <p:cNvPr id="7" name="Rectangle 178"/>
          <p:cNvSpPr>
            <a:spLocks noChangeArrowheads="1"/>
          </p:cNvSpPr>
          <p:nvPr userDrawn="1"/>
        </p:nvSpPr>
        <p:spPr bwMode="auto">
          <a:xfrm>
            <a:off x="105421" y="6631868"/>
            <a:ext cx="744372" cy="207580"/>
          </a:xfrm>
          <a:prstGeom prst="rect">
            <a:avLst/>
          </a:prstGeom>
          <a:noFill/>
          <a:ln w="9525">
            <a:noFill/>
            <a:miter lim="800000"/>
            <a:headEnd/>
            <a:tailEnd/>
          </a:ln>
        </p:spPr>
        <p:txBody>
          <a:bodyPr wrap="none" lIns="102680" tIns="51351" rIns="102680" bIns="51351">
            <a:spAutoFit/>
          </a:bodyPr>
          <a:lstStyle/>
          <a:p>
            <a:pPr marL="0" marR="0" lvl="0" indent="0" algn="r" defTabSz="51435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FFFFFF">
                    <a:lumMod val="50000"/>
                  </a:srgbClr>
                </a:solidFill>
                <a:effectLst/>
                <a:uLnTx/>
                <a:uFillTx/>
                <a:latin typeface="Times New Roman"/>
                <a:ea typeface="+mj-ea"/>
                <a:cs typeface="Arial" charset="0"/>
                <a:sym typeface="Calibri"/>
              </a:rPr>
              <a:t>IMP-521-17 v6</a:t>
            </a:r>
            <a:endParaRPr kumimoji="0" lang="it-IT" sz="675" b="0" i="0" u="none" strike="noStrike" kern="1200" cap="none" spc="0" normalizeH="0" baseline="0" noProof="0" dirty="0">
              <a:ln>
                <a:noFill/>
              </a:ln>
              <a:solidFill>
                <a:srgbClr val="FFFFFF">
                  <a:lumMod val="50000"/>
                </a:srgbClr>
              </a:solidFill>
              <a:effectLst/>
              <a:uLnTx/>
              <a:uFillTx/>
              <a:latin typeface="Times New Roman"/>
              <a:ea typeface="+mj-ea"/>
              <a:cs typeface="Arial" charset="0"/>
              <a:sym typeface="Calibri"/>
            </a:endParaRPr>
          </a:p>
        </p:txBody>
      </p:sp>
    </p:spTree>
    <p:extLst>
      <p:ext uri="{BB962C8B-B14F-4D97-AF65-F5344CB8AC3E}">
        <p14:creationId xmlns:p14="http://schemas.microsoft.com/office/powerpoint/2010/main" val="63607640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19588" y="47500"/>
            <a:ext cx="9707169" cy="736269"/>
          </a:xfrm>
          <a:prstGeom prst="rect">
            <a:avLst/>
          </a:prstGeom>
        </p:spPr>
        <p:txBody>
          <a:bodyPr/>
          <a:lstStyle>
            <a:lvl1pPr>
              <a:defRPr sz="3150" cap="small" baseline="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151518183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96408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43" y="0"/>
            <a:ext cx="10281516" cy="6867136"/>
          </a:xfrm>
          <a:prstGeom prst="rect">
            <a:avLst/>
          </a:prstGeom>
        </p:spPr>
      </p:pic>
      <p:sp>
        <p:nvSpPr>
          <p:cNvPr id="6" name="Title 1"/>
          <p:cNvSpPr>
            <a:spLocks noGrp="1"/>
          </p:cNvSpPr>
          <p:nvPr>
            <p:ph type="title" hasCustomPrompt="1"/>
          </p:nvPr>
        </p:nvSpPr>
        <p:spPr>
          <a:xfrm>
            <a:off x="319557" y="3051728"/>
            <a:ext cx="7923402" cy="736269"/>
          </a:xfrm>
          <a:prstGeom prst="rect">
            <a:avLst/>
          </a:prstGeom>
        </p:spPr>
        <p:txBody>
          <a:bodyPr/>
          <a:lstStyle>
            <a:lvl1pPr>
              <a:defRPr sz="3600" cap="small" baseline="0"/>
            </a:lvl1pPr>
          </a:lstStyle>
          <a:p>
            <a:r>
              <a:rPr lang="en-US" dirty="0"/>
              <a:t>Click To Edit Master Title Style</a:t>
            </a:r>
          </a:p>
        </p:txBody>
      </p:sp>
      <p:sp>
        <p:nvSpPr>
          <p:cNvPr id="5" name="Slide Number Placeholder 6"/>
          <p:cNvSpPr txBox="1">
            <a:spLocks/>
          </p:cNvSpPr>
          <p:nvPr userDrawn="1"/>
        </p:nvSpPr>
        <p:spPr>
          <a:xfrm>
            <a:off x="9642518" y="-31056"/>
            <a:ext cx="649811" cy="369277"/>
          </a:xfrm>
          <a:prstGeom prst="rect">
            <a:avLst/>
          </a:prstGeom>
          <a:noFill/>
        </p:spPr>
        <p:txBody>
          <a:bodyPr lIns="102680" tIns="51351" rIns="102680" bIns="51351"/>
          <a:lstStyle>
            <a:lvl1pPr algn="r">
              <a:defRPr/>
            </a:lvl1pPr>
          </a:lstStyle>
          <a:p>
            <a:pPr marL="0" marR="0" lvl="0" indent="0" algn="r" defTabSz="514350" rtl="0" eaLnBrk="1" fontAlgn="base" latinLnBrk="0" hangingPunct="1">
              <a:lnSpc>
                <a:spcPct val="100000"/>
              </a:lnSpc>
              <a:spcBef>
                <a:spcPct val="0"/>
              </a:spcBef>
              <a:spcAft>
                <a:spcPct val="0"/>
              </a:spcAft>
              <a:buClrTx/>
              <a:buSzTx/>
              <a:buFontTx/>
              <a:buNone/>
              <a:tabLst/>
              <a:defRPr/>
            </a:pPr>
            <a:fld id="{CFDB4C24-AF86-4570-89B5-45F4BCA33779}" type="slidenum">
              <a:rPr kumimoji="0" lang="en-US" sz="1125" b="0" i="0" u="none" strike="noStrike" kern="1200" cap="none" spc="0" normalizeH="0" baseline="0" noProof="0" smtClean="0">
                <a:ln>
                  <a:noFill/>
                </a:ln>
                <a:solidFill>
                  <a:srgbClr val="000000"/>
                </a:solidFill>
                <a:effectLst/>
                <a:uLnTx/>
                <a:uFillTx/>
                <a:latin typeface="Times New Roman"/>
                <a:ea typeface="+mj-ea"/>
                <a:cs typeface="Arial" charset="0"/>
                <a:sym typeface="Calibri"/>
              </a:rPr>
              <a:pPr marL="0" marR="0" lvl="0" indent="0" algn="r" defTabSz="514350" rtl="0" eaLnBrk="1" fontAlgn="base" latinLnBrk="0" hangingPunct="1">
                <a:lnSpc>
                  <a:spcPct val="100000"/>
                </a:lnSpc>
                <a:spcBef>
                  <a:spcPct val="0"/>
                </a:spcBef>
                <a:spcAft>
                  <a:spcPct val="0"/>
                </a:spcAft>
                <a:buClrTx/>
                <a:buSzTx/>
                <a:buFontTx/>
                <a:buNone/>
                <a:tabLst/>
                <a:defRPr/>
              </a:pPr>
              <a:t>‹#›</a:t>
            </a:fld>
            <a:endParaRPr kumimoji="0" lang="en-US" sz="1125" b="0" i="0" u="none" strike="noStrike" kern="1200" cap="none" spc="0" normalizeH="0" baseline="0" noProof="0" dirty="0">
              <a:ln>
                <a:noFill/>
              </a:ln>
              <a:solidFill>
                <a:srgbClr val="000000"/>
              </a:solidFill>
              <a:effectLst/>
              <a:uLnTx/>
              <a:uFillTx/>
              <a:latin typeface="Times New Roman"/>
              <a:ea typeface="+mj-ea"/>
              <a:cs typeface="Arial" charset="0"/>
              <a:sym typeface="Calibri"/>
            </a:endParaRPr>
          </a:p>
        </p:txBody>
      </p:sp>
      <p:sp>
        <p:nvSpPr>
          <p:cNvPr id="8" name="Rectangle 178"/>
          <p:cNvSpPr>
            <a:spLocks noChangeArrowheads="1"/>
          </p:cNvSpPr>
          <p:nvPr userDrawn="1"/>
        </p:nvSpPr>
        <p:spPr bwMode="auto">
          <a:xfrm>
            <a:off x="83004" y="6631868"/>
            <a:ext cx="766814" cy="207580"/>
          </a:xfrm>
          <a:prstGeom prst="rect">
            <a:avLst/>
          </a:prstGeom>
          <a:noFill/>
          <a:ln w="9525">
            <a:noFill/>
            <a:miter lim="800000"/>
            <a:headEnd/>
            <a:tailEnd/>
          </a:ln>
        </p:spPr>
        <p:txBody>
          <a:bodyPr wrap="none" lIns="102680" tIns="51351" rIns="102680" bIns="51351">
            <a:spAutoFit/>
          </a:bodyPr>
          <a:lstStyle/>
          <a:p>
            <a:pPr marL="0" marR="0" lvl="0" indent="0" algn="r" defTabSz="51435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FFFFFF">
                    <a:lumMod val="50000"/>
                  </a:srgbClr>
                </a:solidFill>
                <a:effectLst/>
                <a:uLnTx/>
                <a:uFillTx/>
                <a:latin typeface="Times New Roman"/>
                <a:ea typeface="+mj-ea"/>
                <a:cs typeface="Arial" charset="0"/>
                <a:sym typeface="Calibri"/>
              </a:rPr>
              <a:t>IMP-521-17 .v4</a:t>
            </a:r>
            <a:endParaRPr kumimoji="0" lang="it-IT" sz="675" b="0" i="0" u="none" strike="noStrike" kern="1200" cap="none" spc="0" normalizeH="0" baseline="0" noProof="0" dirty="0">
              <a:ln>
                <a:noFill/>
              </a:ln>
              <a:solidFill>
                <a:srgbClr val="FFFFFF">
                  <a:lumMod val="50000"/>
                </a:srgbClr>
              </a:solidFill>
              <a:effectLst/>
              <a:uLnTx/>
              <a:uFillTx/>
              <a:latin typeface="Times New Roman"/>
              <a:ea typeface="+mj-ea"/>
              <a:cs typeface="Arial" charset="0"/>
              <a:sym typeface="Calibri"/>
            </a:endParaRPr>
          </a:p>
        </p:txBody>
      </p:sp>
    </p:spTree>
    <p:extLst>
      <p:ext uri="{BB962C8B-B14F-4D97-AF65-F5344CB8AC3E}">
        <p14:creationId xmlns:p14="http://schemas.microsoft.com/office/powerpoint/2010/main" val="272790162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173040"/>
            <a:ext cx="2314575" cy="60674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5647651" y="173040"/>
            <a:ext cx="1638975" cy="6067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04162365"/>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979026"/>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16055735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2250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0046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097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2366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4645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9560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2576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722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14350" y="1233489"/>
            <a:ext cx="9258300" cy="403957"/>
          </a:xfrm>
        </p:spPr>
        <p:txBody>
          <a:bodyPr/>
          <a:lstStyle/>
          <a:p>
            <a:pPr lvl="0"/>
            <a:r>
              <a:rPr lang="en-US" noProof="0"/>
              <a:t>Click icon to add chart</a:t>
            </a:r>
            <a:endParaRPr lang="en-AU" noProof="0"/>
          </a:p>
        </p:txBody>
      </p:sp>
      <p:sp>
        <p:nvSpPr>
          <p:cNvPr id="4" name="Rectangle 2"/>
          <p:cNvSpPr>
            <a:spLocks noGrp="1" noChangeArrowheads="1"/>
          </p:cNvSpPr>
          <p:nvPr>
            <p:ph type="title"/>
          </p:nvPr>
        </p:nvSpPr>
        <p:spPr bwMode="auto">
          <a:xfrm>
            <a:off x="1296164" y="135572"/>
            <a:ext cx="712074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a:lvl1pPr>
          </a:lstStyle>
          <a:p>
            <a:pPr lvl="0"/>
            <a:r>
              <a:rPr lang="en-US" dirty="0"/>
              <a:t>Click to edit Master title style</a:t>
            </a:r>
          </a:p>
        </p:txBody>
      </p:sp>
    </p:spTree>
    <p:extLst>
      <p:ext uri="{BB962C8B-B14F-4D97-AF65-F5344CB8AC3E}">
        <p14:creationId xmlns:p14="http://schemas.microsoft.com/office/powerpoint/2010/main" val="15909138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7750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871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14350" y="1600201"/>
            <a:ext cx="9258300" cy="1546642"/>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Rectangle 2"/>
          <p:cNvSpPr>
            <a:spLocks noGrp="1" noChangeArrowheads="1"/>
          </p:cNvSpPr>
          <p:nvPr>
            <p:ph type="title"/>
          </p:nvPr>
        </p:nvSpPr>
        <p:spPr bwMode="auto">
          <a:xfrm>
            <a:off x="1296164" y="135572"/>
            <a:ext cx="712074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a:lvl1pPr>
          </a:lstStyle>
          <a:p>
            <a:pPr lvl="0"/>
            <a:r>
              <a:rPr lang="en-US" dirty="0"/>
              <a:t>Click to edit Master title style</a:t>
            </a:r>
          </a:p>
        </p:txBody>
      </p:sp>
    </p:spTree>
    <p:extLst>
      <p:ext uri="{BB962C8B-B14F-4D97-AF65-F5344CB8AC3E}">
        <p14:creationId xmlns:p14="http://schemas.microsoft.com/office/powerpoint/2010/main" val="3637948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1296164" y="135572"/>
            <a:ext cx="712074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a:lvl1pPr>
          </a:lstStyle>
          <a:p>
            <a:pPr lvl="0"/>
            <a:r>
              <a:rPr lang="en-US" dirty="0"/>
              <a:t>Click to edit Master title style</a:t>
            </a:r>
          </a:p>
        </p:txBody>
      </p:sp>
    </p:spTree>
    <p:extLst>
      <p:ext uri="{BB962C8B-B14F-4D97-AF65-F5344CB8AC3E}">
        <p14:creationId xmlns:p14="http://schemas.microsoft.com/office/powerpoint/2010/main" val="310146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5725" y="0"/>
            <a:ext cx="8143875" cy="990600"/>
          </a:xfrm>
        </p:spPr>
        <p:txBody>
          <a:bodyPr/>
          <a:lstStyle/>
          <a:p>
            <a:r>
              <a:rPr lang="en-US"/>
              <a:t>Click to edit Master title style</a:t>
            </a:r>
          </a:p>
        </p:txBody>
      </p:sp>
      <p:sp>
        <p:nvSpPr>
          <p:cNvPr id="3" name="Content Placeholder 2"/>
          <p:cNvSpPr>
            <a:spLocks noGrp="1"/>
          </p:cNvSpPr>
          <p:nvPr>
            <p:ph sz="half" idx="1"/>
          </p:nvPr>
        </p:nvSpPr>
        <p:spPr>
          <a:xfrm>
            <a:off x="257175" y="1219200"/>
            <a:ext cx="4800600" cy="154664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29225" y="1219200"/>
            <a:ext cx="4800600" cy="154664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229225" y="4000500"/>
            <a:ext cx="4800600" cy="154664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373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ANC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noAutofit/>
          </a:bodyPr>
          <a:lstStyle>
            <a:lvl1pPr algn="l">
              <a:defRPr sz="2363"/>
            </a:lvl1pPr>
          </a:lstStyle>
          <a:p>
            <a:r>
              <a:rPr lang="en-US" dirty="0"/>
              <a:t>Click to edit Master title style</a:t>
            </a:r>
          </a:p>
        </p:txBody>
      </p:sp>
      <p:sp>
        <p:nvSpPr>
          <p:cNvPr id="3" name="Content Placeholder 2"/>
          <p:cNvSpPr>
            <a:spLocks noGrp="1"/>
          </p:cNvSpPr>
          <p:nvPr>
            <p:ph idx="1"/>
          </p:nvPr>
        </p:nvSpPr>
        <p:spPr bwMode="gray"/>
        <p:txBody>
          <a:bodyPr/>
          <a:lstStyle>
            <a:lvl1pPr marL="199580" indent="-199580">
              <a:buFont typeface="Lucida Grande"/>
              <a:buChar char="»"/>
              <a:defRPr>
                <a:solidFill>
                  <a:srgbClr val="FFFFFF"/>
                </a:solidFill>
              </a:defRPr>
            </a:lvl1pPr>
            <a:lvl2pPr marL="585342" indent="-199580">
              <a:buFont typeface="Lucida Grande"/>
              <a:buChar char="»"/>
              <a:defRPr>
                <a:solidFill>
                  <a:srgbClr val="89E0FD"/>
                </a:solidFill>
              </a:defRPr>
            </a:lvl2pPr>
            <a:lvl3pPr marL="917526" indent="-146001">
              <a:buFont typeface="Lucida Grande"/>
              <a:buChar char="»"/>
              <a:defRPr>
                <a:solidFill>
                  <a:srgbClr val="89E0FD"/>
                </a:solidFill>
              </a:defRPr>
            </a:lvl3pPr>
            <a:lvl4pPr marL="1303289" indent="-146001">
              <a:buFont typeface="Lucida Grande"/>
              <a:buChar char="»"/>
              <a:defRPr>
                <a:solidFill>
                  <a:srgbClr val="89E0FD"/>
                </a:solidFill>
              </a:defRPr>
            </a:lvl4pPr>
            <a:lvl5pPr marL="1689051" indent="-146001">
              <a:buFont typeface="Lucida Grande"/>
              <a:buChar char="»"/>
              <a:defRPr>
                <a:solidFill>
                  <a:srgbClr val="89E0F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3374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10201275" cy="1546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78718"/>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1421314" name="Rectangle 2"/>
          <p:cNvSpPr>
            <a:spLocks noGrp="1" noChangeArrowheads="1"/>
          </p:cNvSpPr>
          <p:nvPr>
            <p:ph type="ctrTitle"/>
          </p:nvPr>
        </p:nvSpPr>
        <p:spPr>
          <a:xfrm>
            <a:off x="771525" y="2547258"/>
            <a:ext cx="8743950" cy="2207079"/>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42384030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US"/>
              <a:t>Click to edit Master title style</a:t>
            </a:r>
            <a:endParaRPr lang="en-AU"/>
          </a:p>
        </p:txBody>
      </p:sp>
      <p:sp>
        <p:nvSpPr>
          <p:cNvPr id="3" name="Subtitle 2"/>
          <p:cNvSpPr>
            <a:spLocks noGrp="1"/>
          </p:cNvSpPr>
          <p:nvPr>
            <p:ph type="subTitle" idx="1"/>
          </p:nvPr>
        </p:nvSpPr>
        <p:spPr>
          <a:xfrm>
            <a:off x="1543050" y="3886200"/>
            <a:ext cx="7200900" cy="403957"/>
          </a:xfrm>
        </p:spPr>
        <p:txBody>
          <a:bodyPr/>
          <a:lstStyle>
            <a:lvl1pPr marL="0" indent="0" algn="ctr">
              <a:buNone/>
              <a:defRPr/>
            </a:lvl1pPr>
            <a:lvl2pPr marL="385763" indent="0" algn="ctr">
              <a:buNone/>
              <a:defRPr/>
            </a:lvl2pPr>
            <a:lvl3pPr marL="771525" indent="0" algn="ctr">
              <a:buNone/>
              <a:defRPr/>
            </a:lvl3pPr>
            <a:lvl4pPr marL="1157288" indent="0" algn="ctr">
              <a:buNone/>
              <a:defRPr/>
            </a:lvl4pPr>
            <a:lvl5pPr marL="1543050" indent="0" algn="ctr">
              <a:buNone/>
              <a:defRPr/>
            </a:lvl5pPr>
            <a:lvl6pPr marL="1928813" indent="0" algn="ctr">
              <a:buNone/>
              <a:defRPr/>
            </a:lvl6pPr>
            <a:lvl7pPr marL="2314575" indent="0" algn="ctr">
              <a:buNone/>
              <a:defRPr/>
            </a:lvl7pPr>
            <a:lvl8pPr marL="2700338" indent="0" algn="ctr">
              <a:buNone/>
              <a:defRPr/>
            </a:lvl8pPr>
            <a:lvl9pPr marL="3086100" indent="0" algn="ctr">
              <a:buNone/>
              <a:defRPr/>
            </a:lvl9pPr>
          </a:lstStyle>
          <a:p>
            <a:r>
              <a:rPr lang="en-US"/>
              <a:t>Click to edit Master subtitle style</a:t>
            </a:r>
            <a:endParaRPr lang="en-AU"/>
          </a:p>
        </p:txBody>
      </p:sp>
    </p:spTree>
    <p:extLst>
      <p:ext uri="{BB962C8B-B14F-4D97-AF65-F5344CB8AC3E}">
        <p14:creationId xmlns:p14="http://schemas.microsoft.com/office/powerpoint/2010/main" val="25035827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688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744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388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1157"/>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2848" indent="0" algn="ctr">
              <a:buNone/>
              <a:defRPr/>
            </a:lvl2pPr>
            <a:lvl3pPr marL="765689" indent="0" algn="ctr">
              <a:buNone/>
              <a:defRPr/>
            </a:lvl3pPr>
            <a:lvl4pPr marL="1148525" indent="0" algn="ctr">
              <a:buNone/>
              <a:defRPr/>
            </a:lvl4pPr>
            <a:lvl5pPr marL="1531368" indent="0" algn="ctr">
              <a:buNone/>
              <a:defRPr/>
            </a:lvl5pPr>
            <a:lvl6pPr marL="1914209" indent="0" algn="ctr">
              <a:buNone/>
              <a:defRPr/>
            </a:lvl6pPr>
            <a:lvl7pPr marL="2297050" indent="0" algn="ctr">
              <a:buNone/>
              <a:defRPr/>
            </a:lvl7pPr>
            <a:lvl8pPr marL="2679886" indent="0" algn="ctr">
              <a:buNone/>
              <a:defRPr/>
            </a:lvl8pPr>
            <a:lvl9pPr marL="3062730" indent="0" algn="ctr">
              <a:buNone/>
              <a:defRPr/>
            </a:lvl9pPr>
          </a:lstStyle>
          <a:p>
            <a:r>
              <a:rPr lang="en-US"/>
              <a:t>Click to edit Master subtitle style</a:t>
            </a:r>
          </a:p>
        </p:txBody>
      </p:sp>
    </p:spTree>
    <p:extLst>
      <p:ext uri="{BB962C8B-B14F-4D97-AF65-F5344CB8AC3E}">
        <p14:creationId xmlns:p14="http://schemas.microsoft.com/office/powerpoint/2010/main" val="30079090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62764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107"/>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2848" indent="0">
              <a:buNone/>
              <a:defRPr sz="1519"/>
            </a:lvl2pPr>
            <a:lvl3pPr marL="765689" indent="0">
              <a:buNone/>
              <a:defRPr sz="1350"/>
            </a:lvl3pPr>
            <a:lvl4pPr marL="1148525" indent="0">
              <a:buNone/>
              <a:defRPr sz="1181"/>
            </a:lvl4pPr>
            <a:lvl5pPr marL="1531368" indent="0">
              <a:buNone/>
              <a:defRPr sz="1181"/>
            </a:lvl5pPr>
            <a:lvl6pPr marL="1914209" indent="0">
              <a:buNone/>
              <a:defRPr sz="1181"/>
            </a:lvl6pPr>
            <a:lvl7pPr marL="2297050" indent="0">
              <a:buNone/>
              <a:defRPr sz="1181"/>
            </a:lvl7pPr>
            <a:lvl8pPr marL="2679886" indent="0">
              <a:buNone/>
              <a:defRPr sz="1181"/>
            </a:lvl8pPr>
            <a:lvl9pPr marL="3062730" indent="0">
              <a:buNone/>
              <a:defRPr sz="1181"/>
            </a:lvl9pPr>
          </a:lstStyle>
          <a:p>
            <a:pPr lvl="0"/>
            <a:r>
              <a:rPr lang="en-US"/>
              <a:t>Click to edit Master text styles</a:t>
            </a:r>
          </a:p>
        </p:txBody>
      </p:sp>
    </p:spTree>
    <p:extLst>
      <p:ext uri="{BB962C8B-B14F-4D97-AF65-F5344CB8AC3E}">
        <p14:creationId xmlns:p14="http://schemas.microsoft.com/office/powerpoint/2010/main" val="228286608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13"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998"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83646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2848" indent="0">
              <a:buNone/>
              <a:defRPr sz="1688" b="1"/>
            </a:lvl2pPr>
            <a:lvl3pPr marL="765689" indent="0">
              <a:buNone/>
              <a:defRPr sz="1519" b="1"/>
            </a:lvl3pPr>
            <a:lvl4pPr marL="1148525" indent="0">
              <a:buNone/>
              <a:defRPr sz="1350" b="1"/>
            </a:lvl4pPr>
            <a:lvl5pPr marL="1531368" indent="0">
              <a:buNone/>
              <a:defRPr sz="1350" b="1"/>
            </a:lvl5pPr>
            <a:lvl6pPr marL="1914209" indent="0">
              <a:buNone/>
              <a:defRPr sz="1350" b="1"/>
            </a:lvl6pPr>
            <a:lvl7pPr marL="2297050" indent="0">
              <a:buNone/>
              <a:defRPr sz="1350" b="1"/>
            </a:lvl7pPr>
            <a:lvl8pPr marL="2679886" indent="0">
              <a:buNone/>
              <a:defRPr sz="1350" b="1"/>
            </a:lvl8pPr>
            <a:lvl9pPr marL="306273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2848" indent="0">
              <a:buNone/>
              <a:defRPr sz="1688" b="1"/>
            </a:lvl2pPr>
            <a:lvl3pPr marL="765689" indent="0">
              <a:buNone/>
              <a:defRPr sz="1519" b="1"/>
            </a:lvl3pPr>
            <a:lvl4pPr marL="1148525" indent="0">
              <a:buNone/>
              <a:defRPr sz="1350" b="1"/>
            </a:lvl4pPr>
            <a:lvl5pPr marL="1531368" indent="0">
              <a:buNone/>
              <a:defRPr sz="1350" b="1"/>
            </a:lvl5pPr>
            <a:lvl6pPr marL="1914209" indent="0">
              <a:buNone/>
              <a:defRPr sz="1350" b="1"/>
            </a:lvl6pPr>
            <a:lvl7pPr marL="2297050" indent="0">
              <a:buNone/>
              <a:defRPr sz="1350" b="1"/>
            </a:lvl7pPr>
            <a:lvl8pPr marL="2679886" indent="0">
              <a:buNone/>
              <a:defRPr sz="1350" b="1"/>
            </a:lvl8pPr>
            <a:lvl9pPr marL="306273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46620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412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53970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50" y="1197863"/>
            <a:ext cx="9258300" cy="1546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2"/>
          <p:cNvSpPr>
            <a:spLocks noGrp="1" noChangeArrowheads="1"/>
          </p:cNvSpPr>
          <p:nvPr>
            <p:ph type="title"/>
          </p:nvPr>
        </p:nvSpPr>
        <p:spPr bwMode="auto">
          <a:xfrm>
            <a:off x="1296164" y="135572"/>
            <a:ext cx="712074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a:lvl1pPr>
          </a:lstStyle>
          <a:p>
            <a:pPr lvl="0"/>
            <a:r>
              <a:rPr lang="en-US" dirty="0"/>
              <a:t>Click to edit Master title style</a:t>
            </a:r>
          </a:p>
        </p:txBody>
      </p:sp>
    </p:spTree>
    <p:extLst>
      <p:ext uri="{BB962C8B-B14F-4D97-AF65-F5344CB8AC3E}">
        <p14:creationId xmlns:p14="http://schemas.microsoft.com/office/powerpoint/2010/main" val="1197590905"/>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6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321"/>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181"/>
            </a:lvl1pPr>
            <a:lvl2pPr marL="382848" indent="0">
              <a:buNone/>
              <a:defRPr sz="1013"/>
            </a:lvl2pPr>
            <a:lvl3pPr marL="765689" indent="0">
              <a:buNone/>
              <a:defRPr sz="844"/>
            </a:lvl3pPr>
            <a:lvl4pPr marL="1148525" indent="0">
              <a:buNone/>
              <a:defRPr sz="759"/>
            </a:lvl4pPr>
            <a:lvl5pPr marL="1531368" indent="0">
              <a:buNone/>
              <a:defRPr sz="759"/>
            </a:lvl5pPr>
            <a:lvl6pPr marL="1914209" indent="0">
              <a:buNone/>
              <a:defRPr sz="759"/>
            </a:lvl6pPr>
            <a:lvl7pPr marL="2297050" indent="0">
              <a:buNone/>
              <a:defRPr sz="759"/>
            </a:lvl7pPr>
            <a:lvl8pPr marL="2679886" indent="0">
              <a:buNone/>
              <a:defRPr sz="759"/>
            </a:lvl8pPr>
            <a:lvl9pPr marL="3062730" indent="0">
              <a:buNone/>
              <a:defRPr sz="759"/>
            </a:lvl9pPr>
          </a:lstStyle>
          <a:p>
            <a:pPr lvl="0"/>
            <a:r>
              <a:rPr lang="en-US"/>
              <a:t>Click to edit Master text styles</a:t>
            </a:r>
          </a:p>
        </p:txBody>
      </p:sp>
    </p:spTree>
    <p:extLst>
      <p:ext uri="{BB962C8B-B14F-4D97-AF65-F5344CB8AC3E}">
        <p14:creationId xmlns:p14="http://schemas.microsoft.com/office/powerpoint/2010/main" val="113922002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2848" indent="0">
              <a:buNone/>
              <a:defRPr sz="2363"/>
            </a:lvl2pPr>
            <a:lvl3pPr marL="765689" indent="0">
              <a:buNone/>
              <a:defRPr sz="2025"/>
            </a:lvl3pPr>
            <a:lvl4pPr marL="1148525" indent="0">
              <a:buNone/>
              <a:defRPr sz="1688"/>
            </a:lvl4pPr>
            <a:lvl5pPr marL="1531368" indent="0">
              <a:buNone/>
              <a:defRPr sz="1688"/>
            </a:lvl5pPr>
            <a:lvl6pPr marL="1914209" indent="0">
              <a:buNone/>
              <a:defRPr sz="1688"/>
            </a:lvl6pPr>
            <a:lvl7pPr marL="2297050" indent="0">
              <a:buNone/>
              <a:defRPr sz="1688"/>
            </a:lvl7pPr>
            <a:lvl8pPr marL="2679886" indent="0">
              <a:buNone/>
              <a:defRPr sz="1688"/>
            </a:lvl8pPr>
            <a:lvl9pPr marL="3062730" indent="0">
              <a:buNone/>
              <a:defRPr sz="1688"/>
            </a:lvl9pPr>
          </a:lstStyle>
          <a:p>
            <a:pPr lvl="0"/>
            <a:endParaRPr lang="en-US" noProof="0"/>
          </a:p>
        </p:txBody>
      </p:sp>
      <p:sp>
        <p:nvSpPr>
          <p:cNvPr id="4" name="Text Placeholder 3"/>
          <p:cNvSpPr>
            <a:spLocks noGrp="1"/>
          </p:cNvSpPr>
          <p:nvPr>
            <p:ph type="body" sz="half" idx="2"/>
          </p:nvPr>
        </p:nvSpPr>
        <p:spPr>
          <a:xfrm>
            <a:off x="2016125" y="5367506"/>
            <a:ext cx="6172200" cy="804863"/>
          </a:xfrm>
        </p:spPr>
        <p:txBody>
          <a:bodyPr/>
          <a:lstStyle>
            <a:lvl1pPr marL="0" indent="0">
              <a:buNone/>
              <a:defRPr sz="1181"/>
            </a:lvl1pPr>
            <a:lvl2pPr marL="382848" indent="0">
              <a:buNone/>
              <a:defRPr sz="1013"/>
            </a:lvl2pPr>
            <a:lvl3pPr marL="765689" indent="0">
              <a:buNone/>
              <a:defRPr sz="844"/>
            </a:lvl3pPr>
            <a:lvl4pPr marL="1148525" indent="0">
              <a:buNone/>
              <a:defRPr sz="759"/>
            </a:lvl4pPr>
            <a:lvl5pPr marL="1531368" indent="0">
              <a:buNone/>
              <a:defRPr sz="759"/>
            </a:lvl5pPr>
            <a:lvl6pPr marL="1914209" indent="0">
              <a:buNone/>
              <a:defRPr sz="759"/>
            </a:lvl6pPr>
            <a:lvl7pPr marL="2297050" indent="0">
              <a:buNone/>
              <a:defRPr sz="759"/>
            </a:lvl7pPr>
            <a:lvl8pPr marL="2679886" indent="0">
              <a:buNone/>
              <a:defRPr sz="759"/>
            </a:lvl8pPr>
            <a:lvl9pPr marL="3062730" indent="0">
              <a:buNone/>
              <a:defRPr sz="759"/>
            </a:lvl9pPr>
          </a:lstStyle>
          <a:p>
            <a:pPr lvl="0"/>
            <a:r>
              <a:rPr lang="en-US"/>
              <a:t>Click to edit Master text styles</a:t>
            </a:r>
          </a:p>
        </p:txBody>
      </p:sp>
    </p:spTree>
    <p:extLst>
      <p:ext uri="{BB962C8B-B14F-4D97-AF65-F5344CB8AC3E}">
        <p14:creationId xmlns:p14="http://schemas.microsoft.com/office/powerpoint/2010/main" val="36057941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306074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32400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172512808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1757"/>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69983" indent="0" algn="ctr">
              <a:buNone/>
              <a:defRPr/>
            </a:lvl2pPr>
            <a:lvl3pPr marL="739982" indent="0" algn="ctr">
              <a:buNone/>
              <a:defRPr/>
            </a:lvl3pPr>
            <a:lvl4pPr marL="1109971" indent="0" algn="ctr">
              <a:buNone/>
              <a:defRPr/>
            </a:lvl4pPr>
            <a:lvl5pPr marL="1479966" indent="0" algn="ctr">
              <a:buNone/>
              <a:defRPr/>
            </a:lvl5pPr>
            <a:lvl6pPr marL="1849957" indent="0" algn="ctr">
              <a:buNone/>
              <a:defRPr/>
            </a:lvl6pPr>
            <a:lvl7pPr marL="2219946" indent="0" algn="ctr">
              <a:buNone/>
              <a:defRPr/>
            </a:lvl7pPr>
            <a:lvl8pPr marL="2589932" indent="0" algn="ctr">
              <a:buNone/>
              <a:defRPr/>
            </a:lvl8pPr>
            <a:lvl9pPr marL="2959919" indent="0" algn="ctr">
              <a:buNone/>
              <a:defRPr/>
            </a:lvl9pPr>
          </a:lstStyle>
          <a:p>
            <a:r>
              <a:rPr lang="en-US"/>
              <a:t>Click to edit Master subtitle style</a:t>
            </a:r>
          </a:p>
        </p:txBody>
      </p:sp>
    </p:spTree>
    <p:extLst>
      <p:ext uri="{BB962C8B-B14F-4D97-AF65-F5344CB8AC3E}">
        <p14:creationId xmlns:p14="http://schemas.microsoft.com/office/powerpoint/2010/main" val="333784290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184802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107"/>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69983" indent="0">
              <a:buNone/>
              <a:defRPr sz="1519"/>
            </a:lvl2pPr>
            <a:lvl3pPr marL="739982" indent="0">
              <a:buNone/>
              <a:defRPr sz="1350"/>
            </a:lvl3pPr>
            <a:lvl4pPr marL="1109971" indent="0">
              <a:buNone/>
              <a:defRPr sz="1181"/>
            </a:lvl4pPr>
            <a:lvl5pPr marL="1479966" indent="0">
              <a:buNone/>
              <a:defRPr sz="1181"/>
            </a:lvl5pPr>
            <a:lvl6pPr marL="1849957" indent="0">
              <a:buNone/>
              <a:defRPr sz="1181"/>
            </a:lvl6pPr>
            <a:lvl7pPr marL="2219946" indent="0">
              <a:buNone/>
              <a:defRPr sz="1181"/>
            </a:lvl7pPr>
            <a:lvl8pPr marL="2589932" indent="0">
              <a:buNone/>
              <a:defRPr sz="1181"/>
            </a:lvl8pPr>
            <a:lvl9pPr marL="2959919" indent="0">
              <a:buNone/>
              <a:defRPr sz="1181"/>
            </a:lvl9pPr>
          </a:lstStyle>
          <a:p>
            <a:pPr lvl="0"/>
            <a:r>
              <a:rPr lang="en-US"/>
              <a:t>Click to edit Master text styles</a:t>
            </a:r>
          </a:p>
        </p:txBody>
      </p:sp>
    </p:spTree>
    <p:extLst>
      <p:ext uri="{BB962C8B-B14F-4D97-AF65-F5344CB8AC3E}">
        <p14:creationId xmlns:p14="http://schemas.microsoft.com/office/powerpoint/2010/main" val="226118888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15"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000"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98359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1" y="1535117"/>
            <a:ext cx="4545014" cy="639763"/>
          </a:xfrm>
        </p:spPr>
        <p:txBody>
          <a:bodyPr anchor="b"/>
          <a:lstStyle>
            <a:lvl1pPr marL="0" indent="0">
              <a:buNone/>
              <a:defRPr sz="2025" b="1"/>
            </a:lvl1pPr>
            <a:lvl2pPr marL="369983" indent="0">
              <a:buNone/>
              <a:defRPr sz="1688" b="1"/>
            </a:lvl2pPr>
            <a:lvl3pPr marL="739982" indent="0">
              <a:buNone/>
              <a:defRPr sz="1519" b="1"/>
            </a:lvl3pPr>
            <a:lvl4pPr marL="1109971" indent="0">
              <a:buNone/>
              <a:defRPr sz="1350" b="1"/>
            </a:lvl4pPr>
            <a:lvl5pPr marL="1479966" indent="0">
              <a:buNone/>
              <a:defRPr sz="1350" b="1"/>
            </a:lvl5pPr>
            <a:lvl6pPr marL="1849957" indent="0">
              <a:buNone/>
              <a:defRPr sz="1350" b="1"/>
            </a:lvl6pPr>
            <a:lvl7pPr marL="2219946" indent="0">
              <a:buNone/>
              <a:defRPr sz="1350" b="1"/>
            </a:lvl7pPr>
            <a:lvl8pPr marL="2589932" indent="0">
              <a:buNone/>
              <a:defRPr sz="1350" b="1"/>
            </a:lvl8pPr>
            <a:lvl9pPr marL="2959919"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1"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69983" indent="0">
              <a:buNone/>
              <a:defRPr sz="1688" b="1"/>
            </a:lvl2pPr>
            <a:lvl3pPr marL="739982" indent="0">
              <a:buNone/>
              <a:defRPr sz="1519" b="1"/>
            </a:lvl3pPr>
            <a:lvl4pPr marL="1109971" indent="0">
              <a:buNone/>
              <a:defRPr sz="1350" b="1"/>
            </a:lvl4pPr>
            <a:lvl5pPr marL="1479966" indent="0">
              <a:buNone/>
              <a:defRPr sz="1350" b="1"/>
            </a:lvl5pPr>
            <a:lvl6pPr marL="1849957" indent="0">
              <a:buNone/>
              <a:defRPr sz="1350" b="1"/>
            </a:lvl6pPr>
            <a:lvl7pPr marL="2219946" indent="0">
              <a:buNone/>
              <a:defRPr sz="1350" b="1"/>
            </a:lvl7pPr>
            <a:lvl8pPr marL="2589932" indent="0">
              <a:buNone/>
              <a:defRPr sz="1350" b="1"/>
            </a:lvl8pPr>
            <a:lvl9pPr marL="2959919"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801015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3375" b="1" cap="all"/>
            </a:lvl1pPr>
          </a:lstStyle>
          <a:p>
            <a:r>
              <a:rPr lang="en-US"/>
              <a:t>Click to edit Master title style</a:t>
            </a:r>
            <a:endParaRPr lang="en-AU"/>
          </a:p>
        </p:txBody>
      </p:sp>
      <p:sp>
        <p:nvSpPr>
          <p:cNvPr id="3" name="Text Placeholder 2"/>
          <p:cNvSpPr>
            <a:spLocks noGrp="1"/>
          </p:cNvSpPr>
          <p:nvPr>
            <p:ph type="body" idx="1"/>
          </p:nvPr>
        </p:nvSpPr>
        <p:spPr>
          <a:xfrm>
            <a:off x="812602" y="4054817"/>
            <a:ext cx="8743950" cy="352084"/>
          </a:xfrm>
        </p:spPr>
        <p:txBody>
          <a:bodyPr anchor="b"/>
          <a:lstStyle>
            <a:lvl1pPr marL="0" indent="0">
              <a:buNone/>
              <a:defRPr sz="1688"/>
            </a:lvl1pPr>
            <a:lvl2pPr marL="385763" indent="0">
              <a:buNone/>
              <a:defRPr sz="1519"/>
            </a:lvl2pPr>
            <a:lvl3pPr marL="771525" indent="0">
              <a:buNone/>
              <a:defRPr sz="1350"/>
            </a:lvl3pPr>
            <a:lvl4pPr marL="1157288" indent="0">
              <a:buNone/>
              <a:defRPr sz="1181"/>
            </a:lvl4pPr>
            <a:lvl5pPr marL="1543050" indent="0">
              <a:buNone/>
              <a:defRPr sz="1181"/>
            </a:lvl5pPr>
            <a:lvl6pPr marL="1928813" indent="0">
              <a:buNone/>
              <a:defRPr sz="1181"/>
            </a:lvl6pPr>
            <a:lvl7pPr marL="2314575" indent="0">
              <a:buNone/>
              <a:defRPr sz="1181"/>
            </a:lvl7pPr>
            <a:lvl8pPr marL="2700338" indent="0">
              <a:buNone/>
              <a:defRPr sz="1181"/>
            </a:lvl8pPr>
            <a:lvl9pPr marL="3086100" indent="0">
              <a:buNone/>
              <a:defRPr sz="1181"/>
            </a:lvl9pPr>
          </a:lstStyle>
          <a:p>
            <a:pPr lvl="0"/>
            <a:r>
              <a:rPr lang="en-US"/>
              <a:t>Click to edit Master text styles</a:t>
            </a:r>
          </a:p>
        </p:txBody>
      </p:sp>
    </p:spTree>
    <p:extLst>
      <p:ext uri="{BB962C8B-B14F-4D97-AF65-F5344CB8AC3E}">
        <p14:creationId xmlns:p14="http://schemas.microsoft.com/office/powerpoint/2010/main" val="3105394439"/>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275625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44268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6" y="273057"/>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6" y="273369"/>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6" y="1435104"/>
            <a:ext cx="3384550" cy="4691063"/>
          </a:xfrm>
        </p:spPr>
        <p:txBody>
          <a:bodyPr/>
          <a:lstStyle>
            <a:lvl1pPr marL="0" indent="0">
              <a:buNone/>
              <a:defRPr sz="1181"/>
            </a:lvl1pPr>
            <a:lvl2pPr marL="369983" indent="0">
              <a:buNone/>
              <a:defRPr sz="1013"/>
            </a:lvl2pPr>
            <a:lvl3pPr marL="739982" indent="0">
              <a:buNone/>
              <a:defRPr sz="844"/>
            </a:lvl3pPr>
            <a:lvl4pPr marL="1109971" indent="0">
              <a:buNone/>
              <a:defRPr sz="759"/>
            </a:lvl4pPr>
            <a:lvl5pPr marL="1479966" indent="0">
              <a:buNone/>
              <a:defRPr sz="759"/>
            </a:lvl5pPr>
            <a:lvl6pPr marL="1849957" indent="0">
              <a:buNone/>
              <a:defRPr sz="759"/>
            </a:lvl6pPr>
            <a:lvl7pPr marL="2219946" indent="0">
              <a:buNone/>
              <a:defRPr sz="759"/>
            </a:lvl7pPr>
            <a:lvl8pPr marL="2589932" indent="0">
              <a:buNone/>
              <a:defRPr sz="759"/>
            </a:lvl8pPr>
            <a:lvl9pPr marL="2959919" indent="0">
              <a:buNone/>
              <a:defRPr sz="759"/>
            </a:lvl9pPr>
          </a:lstStyle>
          <a:p>
            <a:pPr lvl="0"/>
            <a:r>
              <a:rPr lang="en-US"/>
              <a:t>Click to edit Master text styles</a:t>
            </a:r>
          </a:p>
        </p:txBody>
      </p:sp>
    </p:spTree>
    <p:extLst>
      <p:ext uri="{BB962C8B-B14F-4D97-AF65-F5344CB8AC3E}">
        <p14:creationId xmlns:p14="http://schemas.microsoft.com/office/powerpoint/2010/main" val="79466271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69983" indent="0">
              <a:buNone/>
              <a:defRPr sz="2363"/>
            </a:lvl2pPr>
            <a:lvl3pPr marL="739982" indent="0">
              <a:buNone/>
              <a:defRPr sz="2025"/>
            </a:lvl3pPr>
            <a:lvl4pPr marL="1109971" indent="0">
              <a:buNone/>
              <a:defRPr sz="1688"/>
            </a:lvl4pPr>
            <a:lvl5pPr marL="1479966" indent="0">
              <a:buNone/>
              <a:defRPr sz="1688"/>
            </a:lvl5pPr>
            <a:lvl6pPr marL="1849957" indent="0">
              <a:buNone/>
              <a:defRPr sz="1688"/>
            </a:lvl6pPr>
            <a:lvl7pPr marL="2219946" indent="0">
              <a:buNone/>
              <a:defRPr sz="1688"/>
            </a:lvl7pPr>
            <a:lvl8pPr marL="2589932" indent="0">
              <a:buNone/>
              <a:defRPr sz="1688"/>
            </a:lvl8pPr>
            <a:lvl9pPr marL="2959919" indent="0">
              <a:buNone/>
              <a:defRPr sz="1688"/>
            </a:lvl9pPr>
          </a:lstStyle>
          <a:p>
            <a:pPr lvl="0"/>
            <a:endParaRPr lang="en-US" noProof="0"/>
          </a:p>
        </p:txBody>
      </p:sp>
      <p:sp>
        <p:nvSpPr>
          <p:cNvPr id="4" name="Text Placeholder 3"/>
          <p:cNvSpPr>
            <a:spLocks noGrp="1"/>
          </p:cNvSpPr>
          <p:nvPr>
            <p:ph type="body" sz="half" idx="2"/>
          </p:nvPr>
        </p:nvSpPr>
        <p:spPr>
          <a:xfrm>
            <a:off x="2016125" y="5367417"/>
            <a:ext cx="6172200" cy="804863"/>
          </a:xfrm>
        </p:spPr>
        <p:txBody>
          <a:bodyPr/>
          <a:lstStyle>
            <a:lvl1pPr marL="0" indent="0">
              <a:buNone/>
              <a:defRPr sz="1181"/>
            </a:lvl1pPr>
            <a:lvl2pPr marL="369983" indent="0">
              <a:buNone/>
              <a:defRPr sz="1013"/>
            </a:lvl2pPr>
            <a:lvl3pPr marL="739982" indent="0">
              <a:buNone/>
              <a:defRPr sz="844"/>
            </a:lvl3pPr>
            <a:lvl4pPr marL="1109971" indent="0">
              <a:buNone/>
              <a:defRPr sz="759"/>
            </a:lvl4pPr>
            <a:lvl5pPr marL="1479966" indent="0">
              <a:buNone/>
              <a:defRPr sz="759"/>
            </a:lvl5pPr>
            <a:lvl6pPr marL="1849957" indent="0">
              <a:buNone/>
              <a:defRPr sz="759"/>
            </a:lvl6pPr>
            <a:lvl7pPr marL="2219946" indent="0">
              <a:buNone/>
              <a:defRPr sz="759"/>
            </a:lvl7pPr>
            <a:lvl8pPr marL="2589932" indent="0">
              <a:buNone/>
              <a:defRPr sz="759"/>
            </a:lvl8pPr>
            <a:lvl9pPr marL="2959919" indent="0">
              <a:buNone/>
              <a:defRPr sz="759"/>
            </a:lvl9pPr>
          </a:lstStyle>
          <a:p>
            <a:pPr lvl="0"/>
            <a:r>
              <a:rPr lang="en-US"/>
              <a:t>Click to edit Master text styles</a:t>
            </a:r>
          </a:p>
        </p:txBody>
      </p:sp>
    </p:spTree>
    <p:extLst>
      <p:ext uri="{BB962C8B-B14F-4D97-AF65-F5344CB8AC3E}">
        <p14:creationId xmlns:p14="http://schemas.microsoft.com/office/powerpoint/2010/main" val="208172338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47413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6"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25092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416097568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67599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3/8/2022</a:t>
            </a:fld>
            <a:endParaRPr lang="en-US" kern="1200">
              <a:solidFill>
                <a:prstClr val="white">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514350" hangingPunct="1">
              <a:defRPr/>
            </a:pPr>
            <a:endParaRPr lang="en-US" kern="1200">
              <a:solidFill>
                <a:prstClr val="white">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8009469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3/8/2022</a:t>
            </a:fld>
            <a:endParaRPr lang="en-US" kern="1200">
              <a:solidFill>
                <a:prstClr val="white">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514350" hangingPunct="1">
              <a:defRPr/>
            </a:pPr>
            <a:endParaRPr lang="en-US" kern="1200">
              <a:solidFill>
                <a:prstClr val="white">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2960848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14350" y="1233490"/>
            <a:ext cx="4543425" cy="1702646"/>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5229225" y="1233490"/>
            <a:ext cx="4543425" cy="1702646"/>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2"/>
          <p:cNvSpPr>
            <a:spLocks noGrp="1" noChangeArrowheads="1"/>
          </p:cNvSpPr>
          <p:nvPr>
            <p:ph type="title"/>
          </p:nvPr>
        </p:nvSpPr>
        <p:spPr bwMode="auto">
          <a:xfrm>
            <a:off x="1296164" y="135572"/>
            <a:ext cx="712074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a:lvl1pPr>
          </a:lstStyle>
          <a:p>
            <a:pPr lvl="0"/>
            <a:r>
              <a:rPr lang="en-US" dirty="0"/>
              <a:t>Click to edit Master title style</a:t>
            </a:r>
          </a:p>
        </p:txBody>
      </p:sp>
    </p:spTree>
    <p:extLst>
      <p:ext uri="{BB962C8B-B14F-4D97-AF65-F5344CB8AC3E}">
        <p14:creationId xmlns:p14="http://schemas.microsoft.com/office/powerpoint/2010/main" val="1597994051"/>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3/8/2022</a:t>
            </a:fld>
            <a:endParaRPr lang="en-US" kern="1200">
              <a:solidFill>
                <a:prstClr val="white">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514350" hangingPunct="1">
              <a:defRPr/>
            </a:pPr>
            <a:endParaRPr lang="en-US" kern="1200">
              <a:solidFill>
                <a:prstClr val="white">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6161540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3/8/2022</a:t>
            </a:fld>
            <a:endParaRPr lang="en-US" kern="1200">
              <a:solidFill>
                <a:prstClr val="white">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514350" hangingPunct="1">
              <a:defRPr/>
            </a:pPr>
            <a:endParaRPr lang="en-US" kern="1200">
              <a:solidFill>
                <a:prstClr val="white">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1908380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3/8/2022</a:t>
            </a:fld>
            <a:endParaRPr lang="en-US" kern="1200">
              <a:solidFill>
                <a:prstClr val="white">
                  <a:tint val="75000"/>
                </a:prstClr>
              </a:solidFill>
              <a:latin typeface="Calibri" panose="020F0502020204030204"/>
            </a:endParaRPr>
          </a:p>
        </p:txBody>
      </p:sp>
      <p:sp>
        <p:nvSpPr>
          <p:cNvPr id="8" name="Footer Placeholder 7"/>
          <p:cNvSpPr>
            <a:spLocks noGrp="1"/>
          </p:cNvSpPr>
          <p:nvPr>
            <p:ph type="ftr" sz="quarter" idx="11"/>
          </p:nvPr>
        </p:nvSpPr>
        <p:spPr/>
        <p:txBody>
          <a:bodyPr/>
          <a:lstStyle/>
          <a:p>
            <a:pPr defTabSz="514350" hangingPunct="1">
              <a:defRPr/>
            </a:pPr>
            <a:endParaRPr lang="en-US" kern="1200">
              <a:solidFill>
                <a:prstClr val="white">
                  <a:tint val="75000"/>
                </a:prstClr>
              </a:solidFill>
              <a:latin typeface="Calibri" panose="020F0502020204030204"/>
            </a:endParaRPr>
          </a:p>
        </p:txBody>
      </p:sp>
      <p:sp>
        <p:nvSpPr>
          <p:cNvPr id="9" name="Slide Number Placeholder 8"/>
          <p:cNvSpPr>
            <a:spLocks noGrp="1"/>
          </p:cNvSpPr>
          <p:nvPr>
            <p:ph type="sldNum" sz="quarter" idx="12"/>
          </p:nvPr>
        </p:nvSpPr>
        <p:spPr/>
        <p:txBody>
          <a:body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33939948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3/8/2022</a:t>
            </a:fld>
            <a:endParaRPr lang="en-US" kern="1200">
              <a:solidFill>
                <a:prstClr val="white">
                  <a:tint val="75000"/>
                </a:prstClr>
              </a:solidFill>
              <a:latin typeface="Calibri" panose="020F0502020204030204"/>
            </a:endParaRPr>
          </a:p>
        </p:txBody>
      </p:sp>
      <p:sp>
        <p:nvSpPr>
          <p:cNvPr id="4" name="Footer Placeholder 3"/>
          <p:cNvSpPr>
            <a:spLocks noGrp="1"/>
          </p:cNvSpPr>
          <p:nvPr>
            <p:ph type="ftr" sz="quarter" idx="11"/>
          </p:nvPr>
        </p:nvSpPr>
        <p:spPr/>
        <p:txBody>
          <a:bodyPr/>
          <a:lstStyle/>
          <a:p>
            <a:pPr defTabSz="514350" hangingPunct="1">
              <a:defRPr/>
            </a:pPr>
            <a:endParaRPr lang="en-US" kern="1200">
              <a:solidFill>
                <a:prstClr val="white">
                  <a:tint val="75000"/>
                </a:prstClr>
              </a:solidFill>
              <a:latin typeface="Calibri" panose="020F0502020204030204"/>
            </a:endParaRPr>
          </a:p>
        </p:txBody>
      </p:sp>
      <p:sp>
        <p:nvSpPr>
          <p:cNvPr id="5" name="Slide Number Placeholder 4"/>
          <p:cNvSpPr>
            <a:spLocks noGrp="1"/>
          </p:cNvSpPr>
          <p:nvPr>
            <p:ph type="sldNum" sz="quarter" idx="12"/>
          </p:nvPr>
        </p:nvSpPr>
        <p:spPr/>
        <p:txBody>
          <a:body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3461788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3/8/2022</a:t>
            </a:fld>
            <a:endParaRPr lang="en-US" kern="1200">
              <a:solidFill>
                <a:prstClr val="white">
                  <a:tint val="75000"/>
                </a:prstClr>
              </a:solidFill>
              <a:latin typeface="Calibri" panose="020F0502020204030204"/>
            </a:endParaRPr>
          </a:p>
        </p:txBody>
      </p:sp>
      <p:sp>
        <p:nvSpPr>
          <p:cNvPr id="3" name="Footer Placeholder 2"/>
          <p:cNvSpPr>
            <a:spLocks noGrp="1"/>
          </p:cNvSpPr>
          <p:nvPr>
            <p:ph type="ftr" sz="quarter" idx="11"/>
          </p:nvPr>
        </p:nvSpPr>
        <p:spPr/>
        <p:txBody>
          <a:bodyPr/>
          <a:lstStyle/>
          <a:p>
            <a:pPr defTabSz="514350" hangingPunct="1">
              <a:defRPr/>
            </a:pPr>
            <a:endParaRPr lang="en-US" kern="1200">
              <a:solidFill>
                <a:prstClr val="white">
                  <a:tint val="75000"/>
                </a:prstClr>
              </a:solidFill>
              <a:latin typeface="Calibri" panose="020F0502020204030204"/>
            </a:endParaRPr>
          </a:p>
        </p:txBody>
      </p:sp>
      <p:sp>
        <p:nvSpPr>
          <p:cNvPr id="4" name="Slide Number Placeholder 3"/>
          <p:cNvSpPr>
            <a:spLocks noGrp="1"/>
          </p:cNvSpPr>
          <p:nvPr>
            <p:ph type="sldNum" sz="quarter" idx="12"/>
          </p:nvPr>
        </p:nvSpPr>
        <p:spPr/>
        <p:txBody>
          <a:body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38570566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3/8/2022</a:t>
            </a:fld>
            <a:endParaRPr lang="en-US" kern="1200">
              <a:solidFill>
                <a:prstClr val="white">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514350" hangingPunct="1">
              <a:defRPr/>
            </a:pPr>
            <a:endParaRPr lang="en-US" kern="1200">
              <a:solidFill>
                <a:prstClr val="white">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31815912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3/8/2022</a:t>
            </a:fld>
            <a:endParaRPr lang="en-US" kern="1200">
              <a:solidFill>
                <a:prstClr val="white">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514350" hangingPunct="1">
              <a:defRPr/>
            </a:pPr>
            <a:endParaRPr lang="en-US" kern="1200">
              <a:solidFill>
                <a:prstClr val="white">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26318106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3/8/2022</a:t>
            </a:fld>
            <a:endParaRPr lang="en-US" kern="1200">
              <a:solidFill>
                <a:prstClr val="white">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514350" hangingPunct="1">
              <a:defRPr/>
            </a:pPr>
            <a:endParaRPr lang="en-US" kern="1200">
              <a:solidFill>
                <a:prstClr val="white">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36824758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3/8/2022</a:t>
            </a:fld>
            <a:endParaRPr lang="en-US" kern="1200">
              <a:solidFill>
                <a:prstClr val="white">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514350" hangingPunct="1">
              <a:defRPr/>
            </a:pPr>
            <a:endParaRPr lang="en-US" kern="1200">
              <a:solidFill>
                <a:prstClr val="white">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22959143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763" indent="0" algn="ctr">
              <a:buNone/>
              <a:defRPr/>
            </a:lvl2pPr>
            <a:lvl3pPr marL="771525" indent="0" algn="ctr">
              <a:buNone/>
              <a:defRPr/>
            </a:lvl3pPr>
            <a:lvl4pPr marL="1157288" indent="0" algn="ctr">
              <a:buNone/>
              <a:defRPr/>
            </a:lvl4pPr>
            <a:lvl5pPr marL="1543050" indent="0" algn="ctr">
              <a:buNone/>
              <a:defRPr/>
            </a:lvl5pPr>
            <a:lvl6pPr marL="1928813" indent="0" algn="ctr">
              <a:buNone/>
              <a:defRPr/>
            </a:lvl6pPr>
            <a:lvl7pPr marL="2314575" indent="0" algn="ctr">
              <a:buNone/>
              <a:defRPr/>
            </a:lvl7pPr>
            <a:lvl8pPr marL="2700338" indent="0" algn="ctr">
              <a:buNone/>
              <a:defRPr/>
            </a:lvl8pPr>
            <a:lvl9pPr marL="3086100" indent="0" algn="ctr">
              <a:buNone/>
              <a:defRPr/>
            </a:lvl9pPr>
          </a:lstStyle>
          <a:p>
            <a:r>
              <a:rPr lang="en-US"/>
              <a:t>Click to edit Master subtitle style</a:t>
            </a:r>
          </a:p>
        </p:txBody>
      </p:sp>
    </p:spTree>
    <p:extLst>
      <p:ext uri="{BB962C8B-B14F-4D97-AF65-F5344CB8AC3E}">
        <p14:creationId xmlns:p14="http://schemas.microsoft.com/office/powerpoint/2010/main" val="32045049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4350" y="1770919"/>
            <a:ext cx="4545212" cy="403957"/>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212" cy="149476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5225655" y="1770919"/>
            <a:ext cx="4546997" cy="403957"/>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5655" y="2174875"/>
            <a:ext cx="4546997" cy="149476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2"/>
          <p:cNvSpPr>
            <a:spLocks noGrp="1" noChangeArrowheads="1"/>
          </p:cNvSpPr>
          <p:nvPr>
            <p:ph type="title"/>
          </p:nvPr>
        </p:nvSpPr>
        <p:spPr bwMode="auto">
          <a:xfrm>
            <a:off x="1296164" y="135572"/>
            <a:ext cx="712074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a:lvl1pPr>
          </a:lstStyle>
          <a:p>
            <a:pPr lvl="0"/>
            <a:r>
              <a:rPr lang="en-US" dirty="0"/>
              <a:t>Click to edit Master title style</a:t>
            </a:r>
          </a:p>
        </p:txBody>
      </p:sp>
    </p:spTree>
    <p:extLst>
      <p:ext uri="{BB962C8B-B14F-4D97-AF65-F5344CB8AC3E}">
        <p14:creationId xmlns:p14="http://schemas.microsoft.com/office/powerpoint/2010/main" val="2724127965"/>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75580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763" indent="0">
              <a:buNone/>
              <a:defRPr sz="1519"/>
            </a:lvl2pPr>
            <a:lvl3pPr marL="771525" indent="0">
              <a:buNone/>
              <a:defRPr sz="1350"/>
            </a:lvl3pPr>
            <a:lvl4pPr marL="1157288" indent="0">
              <a:buNone/>
              <a:defRPr sz="1181"/>
            </a:lvl4pPr>
            <a:lvl5pPr marL="1543050" indent="0">
              <a:buNone/>
              <a:defRPr sz="1181"/>
            </a:lvl5pPr>
            <a:lvl6pPr marL="1928813" indent="0">
              <a:buNone/>
              <a:defRPr sz="1181"/>
            </a:lvl6pPr>
            <a:lvl7pPr marL="2314575" indent="0">
              <a:buNone/>
              <a:defRPr sz="1181"/>
            </a:lvl7pPr>
            <a:lvl8pPr marL="2700338" indent="0">
              <a:buNone/>
              <a:defRPr sz="1181"/>
            </a:lvl8pPr>
            <a:lvl9pPr marL="3086100" indent="0">
              <a:buNone/>
              <a:defRPr sz="1181"/>
            </a:lvl9pPr>
          </a:lstStyle>
          <a:p>
            <a:pPr lvl="0"/>
            <a:r>
              <a:rPr lang="en-US"/>
              <a:t>Click to edit Master text styles</a:t>
            </a:r>
          </a:p>
        </p:txBody>
      </p:sp>
    </p:spTree>
    <p:extLst>
      <p:ext uri="{BB962C8B-B14F-4D97-AF65-F5344CB8AC3E}">
        <p14:creationId xmlns:p14="http://schemas.microsoft.com/office/powerpoint/2010/main" val="207607683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38"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3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42615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1" y="1535115"/>
            <a:ext cx="4545014"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1"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5"/>
            <a:ext cx="4546600"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689367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856846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10234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59"/>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6" y="273065"/>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41634906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3"/>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r>
              <a:rPr lang="en-US" dirty="0"/>
              <a:t>Click icon to add picture</a:t>
            </a:r>
          </a:p>
        </p:txBody>
      </p:sp>
      <p:sp>
        <p:nvSpPr>
          <p:cNvPr id="4" name="Text Placeholder 3"/>
          <p:cNvSpPr>
            <a:spLocks noGrp="1"/>
          </p:cNvSpPr>
          <p:nvPr>
            <p:ph type="body" sz="half" idx="2"/>
          </p:nvPr>
        </p:nvSpPr>
        <p:spPr>
          <a:xfrm>
            <a:off x="2016125" y="5367362"/>
            <a:ext cx="6172200" cy="8048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403377240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927165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6"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613168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1296164" y="135572"/>
            <a:ext cx="712074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a:lvl1pPr>
          </a:lstStyle>
          <a:p>
            <a:pPr lvl="0"/>
            <a:r>
              <a:rPr lang="en-US" dirty="0"/>
              <a:t>Click to edit Master title style</a:t>
            </a:r>
          </a:p>
        </p:txBody>
      </p:sp>
    </p:spTree>
    <p:extLst>
      <p:ext uri="{BB962C8B-B14F-4D97-AF65-F5344CB8AC3E}">
        <p14:creationId xmlns:p14="http://schemas.microsoft.com/office/powerpoint/2010/main" val="39396682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103023498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1978601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998111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33322019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17315097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24878175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36034375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1274725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37957376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2425836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156524"/>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16922024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41668617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32809392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30948246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18250408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42388181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15426830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7616704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25919158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1017430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2" y="273049"/>
            <a:ext cx="3384352" cy="1162051"/>
          </a:xfrm>
        </p:spPr>
        <p:txBody>
          <a:bodyPr anchor="b"/>
          <a:lstStyle>
            <a:lvl1pPr algn="l">
              <a:defRPr sz="1688" b="1"/>
            </a:lvl1pPr>
          </a:lstStyle>
          <a:p>
            <a:r>
              <a:rPr lang="en-US"/>
              <a:t>Click to edit Master title style</a:t>
            </a:r>
            <a:endParaRPr lang="en-AU"/>
          </a:p>
        </p:txBody>
      </p:sp>
      <p:sp>
        <p:nvSpPr>
          <p:cNvPr id="3" name="Content Placeholder 2"/>
          <p:cNvSpPr>
            <a:spLocks noGrp="1"/>
          </p:cNvSpPr>
          <p:nvPr>
            <p:ph idx="1"/>
          </p:nvPr>
        </p:nvSpPr>
        <p:spPr>
          <a:xfrm>
            <a:off x="4021931" y="273051"/>
            <a:ext cx="5750719" cy="1941494"/>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514352" y="1435101"/>
            <a:ext cx="3384352" cy="274049"/>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112671431"/>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23794388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42456759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30059856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40940986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42001933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03488AA-19C0-407C-9578-E833DBED4E34}" type="datetimeFigureOut">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23443736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03488AA-19C0-407C-9578-E833DBED4E34}" type="datetimeFigureOut">
              <a:rPr lang="en-US" smtClean="0"/>
              <a:t>3/8/2022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14199584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03488AA-19C0-407C-9578-E833DBED4E34}" type="datetimeFigureOut">
              <a:rPr lang="en-US" smtClean="0"/>
              <a:t>3/8/2022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17297689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03488AA-19C0-407C-9578-E833DBED4E34}" type="datetimeFigureOut">
              <a:rPr lang="en-US" smtClean="0"/>
              <a:t>3/8/2022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1533921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488AA-19C0-407C-9578-E833DBED4E34}" type="datetimeFigureOut">
              <a:rPr lang="en-US" smtClean="0"/>
              <a:t>3/8/2022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2461207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0.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5.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6.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7.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8.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theme" Target="../theme/theme9.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000000"/>
            </a:gs>
            <a:gs pos="11000">
              <a:srgbClr val="00003F"/>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96164" y="135572"/>
            <a:ext cx="712074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514350" y="1233489"/>
            <a:ext cx="9258300" cy="1546642"/>
          </a:xfrm>
          <a:prstGeom prst="rect">
            <a:avLst/>
          </a:prstGeom>
          <a:solidFill>
            <a:srgbClr val="000022"/>
          </a:solidFill>
          <a:ln w="3175">
            <a:solidFill>
              <a:srgbClr val="DDDDDD"/>
            </a:solid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0" y="6488669"/>
            <a:ext cx="10287000" cy="325987"/>
          </a:xfrm>
          <a:prstGeom prst="rect">
            <a:avLst/>
          </a:prstGeom>
        </p:spPr>
        <p:txBody>
          <a:bodyPr wrap="square">
            <a:spAutoFit/>
          </a:bodyPr>
          <a:lstStyle/>
          <a:p>
            <a:pPr marL="0" marR="0" lvl="0" indent="0" algn="l" defTabSz="771525" rtl="0" eaLnBrk="0" fontAlgn="base" latinLnBrk="0" hangingPunct="0">
              <a:lnSpc>
                <a:spcPct val="100000"/>
              </a:lnSpc>
              <a:spcBef>
                <a:spcPct val="0"/>
              </a:spcBef>
              <a:spcAft>
                <a:spcPts val="675"/>
              </a:spcAft>
              <a:buClrTx/>
              <a:buSzTx/>
              <a:buFontTx/>
              <a:buNone/>
              <a:tabLst/>
              <a:defRPr/>
            </a:pPr>
            <a:r>
              <a:rPr kumimoji="0" lang="en-US" sz="759"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itchFamily="34" charset="-128"/>
                <a:cs typeface="Calibri" panose="020F0502020204030204" pitchFamily="34" charset="0"/>
              </a:rPr>
              <a:t>Lotus is an investigational device and not for sale or distribution in the US. CE mark received 2013. Information for the Lotus Valve System is for use in countries with applicable product registrations. Indications, contraindications, warnings and instructions for use can be found in the product labeling supplied with each device.</a:t>
            </a:r>
            <a:endParaRPr kumimoji="0" lang="en-US" sz="759"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xt Box 8"/>
          <p:cNvSpPr txBox="1">
            <a:spLocks noChangeArrowheads="1"/>
          </p:cNvSpPr>
          <p:nvPr userDrawn="1"/>
        </p:nvSpPr>
        <p:spPr bwMode="auto">
          <a:xfrm>
            <a:off x="8828827" y="6508374"/>
            <a:ext cx="1553694" cy="32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b="1">
                <a:solidFill>
                  <a:schemeClr val="bg1"/>
                </a:solidFill>
                <a:latin typeface="Arial" charset="0"/>
                <a:cs typeface="Lucida Sans Unicode" pitchFamily="34" charset="0"/>
              </a:defRPr>
            </a:lvl1pPr>
            <a:lvl2pPr marL="742950" indent="-285750" eaLnBrk="0" hangingPunct="0">
              <a:defRPr sz="1600" b="1">
                <a:solidFill>
                  <a:schemeClr val="bg1"/>
                </a:solidFill>
                <a:latin typeface="Arial" charset="0"/>
                <a:cs typeface="Lucida Sans Unicode" pitchFamily="34" charset="0"/>
              </a:defRPr>
            </a:lvl2pPr>
            <a:lvl3pPr marL="1143000" indent="-228600" eaLnBrk="0" hangingPunct="0">
              <a:defRPr sz="1600" b="1">
                <a:solidFill>
                  <a:schemeClr val="bg1"/>
                </a:solidFill>
                <a:latin typeface="Arial" charset="0"/>
                <a:cs typeface="Lucida Sans Unicode" pitchFamily="34" charset="0"/>
              </a:defRPr>
            </a:lvl3pPr>
            <a:lvl4pPr marL="1600200" indent="-228600" eaLnBrk="0" hangingPunct="0">
              <a:defRPr sz="1600" b="1">
                <a:solidFill>
                  <a:schemeClr val="bg1"/>
                </a:solidFill>
                <a:latin typeface="Arial" charset="0"/>
                <a:cs typeface="Lucida Sans Unicode" pitchFamily="34" charset="0"/>
              </a:defRPr>
            </a:lvl4pPr>
            <a:lvl5pPr marL="2057400" indent="-228600" eaLnBrk="0" hangingPunct="0">
              <a:defRPr sz="1600" b="1">
                <a:solidFill>
                  <a:schemeClr val="bg1"/>
                </a:solidFill>
                <a:latin typeface="Arial" charset="0"/>
                <a:cs typeface="Lucida Sans Unicode" pitchFamily="34" charset="0"/>
              </a:defRPr>
            </a:lvl5pPr>
            <a:lvl6pPr marL="2514600" indent="-228600" eaLnBrk="0" fontAlgn="base" hangingPunct="0">
              <a:spcBef>
                <a:spcPct val="0"/>
              </a:spcBef>
              <a:spcAft>
                <a:spcPct val="0"/>
              </a:spcAft>
              <a:defRPr sz="1600" b="1">
                <a:solidFill>
                  <a:schemeClr val="bg1"/>
                </a:solidFill>
                <a:latin typeface="Arial" charset="0"/>
                <a:cs typeface="Lucida Sans Unicode" pitchFamily="34" charset="0"/>
              </a:defRPr>
            </a:lvl6pPr>
            <a:lvl7pPr marL="2971800" indent="-228600" eaLnBrk="0" fontAlgn="base" hangingPunct="0">
              <a:spcBef>
                <a:spcPct val="0"/>
              </a:spcBef>
              <a:spcAft>
                <a:spcPct val="0"/>
              </a:spcAft>
              <a:defRPr sz="1600" b="1">
                <a:solidFill>
                  <a:schemeClr val="bg1"/>
                </a:solidFill>
                <a:latin typeface="Arial" charset="0"/>
                <a:cs typeface="Lucida Sans Unicode" pitchFamily="34" charset="0"/>
              </a:defRPr>
            </a:lvl7pPr>
            <a:lvl8pPr marL="3429000" indent="-228600" eaLnBrk="0" fontAlgn="base" hangingPunct="0">
              <a:spcBef>
                <a:spcPct val="0"/>
              </a:spcBef>
              <a:spcAft>
                <a:spcPct val="0"/>
              </a:spcAft>
              <a:defRPr sz="1600" b="1">
                <a:solidFill>
                  <a:schemeClr val="bg1"/>
                </a:solidFill>
                <a:latin typeface="Arial" charset="0"/>
                <a:cs typeface="Lucida Sans Unicode" pitchFamily="34" charset="0"/>
              </a:defRPr>
            </a:lvl8pPr>
            <a:lvl9pPr marL="3886200" indent="-228600" eaLnBrk="0" fontAlgn="base" hangingPunct="0">
              <a:spcBef>
                <a:spcPct val="0"/>
              </a:spcBef>
              <a:spcAft>
                <a:spcPct val="0"/>
              </a:spcAft>
              <a:defRPr sz="1600" b="1">
                <a:solidFill>
                  <a:schemeClr val="bg1"/>
                </a:solidFill>
                <a:latin typeface="Arial" charset="0"/>
                <a:cs typeface="Lucida Sans Unicode" pitchFamily="34" charset="0"/>
              </a:defRPr>
            </a:lvl9pPr>
          </a:lstStyle>
          <a:p>
            <a:pPr marL="0" marR="0" lvl="0" indent="0" algn="r" defTabSz="514350" rtl="0" eaLnBrk="1" fontAlgn="auto" latinLnBrk="0" hangingPunct="1">
              <a:lnSpc>
                <a:spcPct val="100000"/>
              </a:lnSpc>
              <a:spcBef>
                <a:spcPts val="0"/>
              </a:spcBef>
              <a:spcAft>
                <a:spcPts val="0"/>
              </a:spcAft>
              <a:buClrTx/>
              <a:buSzTx/>
              <a:buFontTx/>
              <a:buNone/>
              <a:tabLst/>
              <a:defRPr/>
            </a:pPr>
            <a:endParaRPr kumimoji="0" lang="en-US" sz="759" b="0" i="0" u="none" strike="noStrike" kern="1200" cap="none" spc="0" normalizeH="0" baseline="0" noProof="0" dirty="0">
              <a:ln>
                <a:noFill/>
              </a:ln>
              <a:solidFill>
                <a:srgbClr val="FFFFFF">
                  <a:lumMod val="50000"/>
                  <a:lumOff val="50000"/>
                </a:srgbClr>
              </a:solidFill>
              <a:effectLst/>
              <a:uLnTx/>
              <a:uFillTx/>
              <a:latin typeface="Calibri" panose="020F0502020204030204" pitchFamily="34" charset="0"/>
              <a:ea typeface="MS PGothic" pitchFamily="34" charset="-128"/>
              <a:cs typeface="Arial" charset="0"/>
            </a:endParaRPr>
          </a:p>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759" b="0" i="0" u="none" strike="noStrike" kern="1200" cap="none" spc="0" normalizeH="0" baseline="0" noProof="0" dirty="0">
                <a:ln>
                  <a:noFill/>
                </a:ln>
                <a:solidFill>
                  <a:srgbClr val="FFFFFF">
                    <a:lumMod val="50000"/>
                    <a:lumOff val="50000"/>
                  </a:srgbClr>
                </a:solidFill>
                <a:effectLst/>
                <a:uLnTx/>
                <a:uFillTx/>
                <a:latin typeface="Calibri" panose="020F0502020204030204" pitchFamily="34" charset="0"/>
                <a:ea typeface="MS PGothic" pitchFamily="34" charset="-128"/>
                <a:cs typeface="Arial" charset="0"/>
              </a:rPr>
              <a:t>SH-</a:t>
            </a:r>
            <a:r>
              <a:rPr kumimoji="0" lang="en-US" sz="759" b="0" i="0" u="none" strike="noStrike" kern="1200" cap="none" spc="0" normalizeH="0" baseline="0" noProof="0" dirty="0">
                <a:ln>
                  <a:noFill/>
                </a:ln>
                <a:solidFill>
                  <a:srgbClr val="FFFFFF">
                    <a:lumMod val="50000"/>
                    <a:lumOff val="50000"/>
                  </a:srgbClr>
                </a:solidFill>
                <a:effectLst/>
                <a:uLnTx/>
                <a:uFillTx/>
                <a:latin typeface="Calibri" panose="020F0502020204030204" pitchFamily="34" charset="0"/>
                <a:ea typeface="+mn-ea"/>
                <a:cs typeface="Lucida Sans Unicode" pitchFamily="34" charset="0"/>
              </a:rPr>
              <a:t>148709-</a:t>
            </a:r>
            <a:r>
              <a:rPr kumimoji="0" lang="en-US" sz="759" b="0" i="0" u="none" strike="noStrike" kern="1200" cap="none" spc="0" normalizeH="0" baseline="0" noProof="0" dirty="0">
                <a:ln>
                  <a:noFill/>
                </a:ln>
                <a:solidFill>
                  <a:srgbClr val="FFFFFF">
                    <a:lumMod val="50000"/>
                    <a:lumOff val="50000"/>
                  </a:srgbClr>
                </a:solidFill>
                <a:effectLst/>
                <a:uLnTx/>
                <a:uFillTx/>
                <a:latin typeface="Calibri" panose="020F0502020204030204" pitchFamily="34" charset="0"/>
                <a:ea typeface="MS PGothic" pitchFamily="34" charset="-128"/>
                <a:cs typeface="Arial" charset="0"/>
              </a:rPr>
              <a:t>AJ JUN2015   Page </a:t>
            </a:r>
            <a:fld id="{4A5E4DD5-A2B0-4FD6-BCA0-76510BBEA563}" type="slidenum">
              <a:rPr kumimoji="0" lang="en-US" sz="759" b="0" i="0" u="none" strike="noStrike" kern="1200" cap="none" spc="0" normalizeH="0" baseline="0" noProof="0">
                <a:ln>
                  <a:noFill/>
                </a:ln>
                <a:solidFill>
                  <a:srgbClr val="FFFFFF">
                    <a:lumMod val="50000"/>
                    <a:lumOff val="50000"/>
                  </a:srgbClr>
                </a:solidFill>
                <a:effectLst/>
                <a:uLnTx/>
                <a:uFillTx/>
                <a:latin typeface="Calibri" panose="020F0502020204030204" pitchFamily="34" charset="0"/>
                <a:ea typeface="MS PGothic" pitchFamily="34" charset="-128"/>
                <a:cs typeface="Arial" charset="0"/>
              </a:rPr>
              <a:pPr marL="0" marR="0" lvl="0" indent="0" algn="r" defTabSz="514350" rtl="0" eaLnBrk="1" fontAlgn="auto" latinLnBrk="0" hangingPunct="1">
                <a:lnSpc>
                  <a:spcPct val="100000"/>
                </a:lnSpc>
                <a:spcBef>
                  <a:spcPts val="0"/>
                </a:spcBef>
                <a:spcAft>
                  <a:spcPts val="0"/>
                </a:spcAft>
                <a:buClrTx/>
                <a:buSzTx/>
                <a:buFontTx/>
                <a:buNone/>
                <a:tabLst/>
                <a:defRPr/>
              </a:pPr>
              <a:t>‹#›</a:t>
            </a:fld>
            <a:r>
              <a:rPr kumimoji="0" lang="en-US" sz="759" b="0" i="0" u="none" strike="noStrike" kern="1200" cap="none" spc="0" normalizeH="0" baseline="0" noProof="0" dirty="0">
                <a:ln>
                  <a:noFill/>
                </a:ln>
                <a:solidFill>
                  <a:srgbClr val="FFFFFF">
                    <a:lumMod val="50000"/>
                    <a:lumOff val="50000"/>
                  </a:srgbClr>
                </a:solidFill>
                <a:effectLst/>
                <a:uLnTx/>
                <a:uFillTx/>
                <a:latin typeface="Calibri" panose="020F0502020204030204" pitchFamily="34" charset="0"/>
                <a:ea typeface="MS PGothic" pitchFamily="34" charset="-128"/>
                <a:cs typeface="Arial" charset="0"/>
              </a:rPr>
              <a:t>  </a:t>
            </a:r>
          </a:p>
        </p:txBody>
      </p:sp>
      <p:sp>
        <p:nvSpPr>
          <p:cNvPr id="7" name="TextBox 6"/>
          <p:cNvSpPr txBox="1"/>
          <p:nvPr userDrawn="1"/>
        </p:nvSpPr>
        <p:spPr>
          <a:xfrm>
            <a:off x="6473" y="6367351"/>
            <a:ext cx="4210493" cy="209160"/>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759" b="0" i="0" u="none" strike="noStrike" kern="1200" cap="none" spc="0" normalizeH="0" baseline="0" noProof="0" dirty="0">
                <a:ln>
                  <a:noFill/>
                </a:ln>
                <a:solidFill>
                  <a:srgbClr val="FFFFFF"/>
                </a:solidFill>
                <a:effectLst/>
                <a:uLnTx/>
                <a:uFillTx/>
                <a:latin typeface="Arial"/>
                <a:ea typeface="+mn-ea"/>
                <a:cs typeface="+mn-cs"/>
              </a:rPr>
              <a:t>Information not intended for use in France.</a:t>
            </a:r>
          </a:p>
        </p:txBody>
      </p:sp>
    </p:spTree>
    <p:extLst>
      <p:ext uri="{BB962C8B-B14F-4D97-AF65-F5344CB8AC3E}">
        <p14:creationId xmlns:p14="http://schemas.microsoft.com/office/powerpoint/2010/main" val="67697965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7" r:id="rId20"/>
    <p:sldLayoutId id="2147483798" r:id="rId21"/>
    <p:sldLayoutId id="2147483799" r:id="rId22"/>
  </p:sldLayoutIdLst>
  <p:transition spd="med">
    <p:fade/>
  </p:transition>
  <p:txStyles>
    <p:titleStyle>
      <a:lvl1pPr algn="ctr" rtl="0" eaLnBrk="1" fontAlgn="base" hangingPunct="1">
        <a:spcBef>
          <a:spcPct val="0"/>
        </a:spcBef>
        <a:spcAft>
          <a:spcPct val="0"/>
        </a:spcAft>
        <a:defRPr sz="3038">
          <a:solidFill>
            <a:srgbClr val="FFFFCC"/>
          </a:solidFill>
          <a:latin typeface="Calibri" pitchFamily="34" charset="0"/>
          <a:ea typeface="+mj-ea"/>
          <a:cs typeface="Calibri" pitchFamily="34" charset="0"/>
        </a:defRPr>
      </a:lvl1pPr>
      <a:lvl2pPr algn="l" rtl="0" eaLnBrk="1" fontAlgn="base" hangingPunct="1">
        <a:spcBef>
          <a:spcPct val="0"/>
        </a:spcBef>
        <a:spcAft>
          <a:spcPct val="0"/>
        </a:spcAft>
        <a:defRPr sz="3375">
          <a:solidFill>
            <a:srgbClr val="FFFFCC"/>
          </a:solidFill>
          <a:latin typeface="Arial" charset="0"/>
        </a:defRPr>
      </a:lvl2pPr>
      <a:lvl3pPr algn="l" rtl="0" eaLnBrk="1" fontAlgn="base" hangingPunct="1">
        <a:spcBef>
          <a:spcPct val="0"/>
        </a:spcBef>
        <a:spcAft>
          <a:spcPct val="0"/>
        </a:spcAft>
        <a:defRPr sz="3375">
          <a:solidFill>
            <a:srgbClr val="FFFFCC"/>
          </a:solidFill>
          <a:latin typeface="Arial" charset="0"/>
        </a:defRPr>
      </a:lvl3pPr>
      <a:lvl4pPr algn="l" rtl="0" eaLnBrk="1" fontAlgn="base" hangingPunct="1">
        <a:spcBef>
          <a:spcPct val="0"/>
        </a:spcBef>
        <a:spcAft>
          <a:spcPct val="0"/>
        </a:spcAft>
        <a:defRPr sz="3375">
          <a:solidFill>
            <a:srgbClr val="FFFFCC"/>
          </a:solidFill>
          <a:latin typeface="Arial" charset="0"/>
        </a:defRPr>
      </a:lvl4pPr>
      <a:lvl5pPr algn="l" rtl="0" eaLnBrk="1" fontAlgn="base" hangingPunct="1">
        <a:spcBef>
          <a:spcPct val="0"/>
        </a:spcBef>
        <a:spcAft>
          <a:spcPct val="0"/>
        </a:spcAft>
        <a:defRPr sz="3375">
          <a:solidFill>
            <a:srgbClr val="FFFFCC"/>
          </a:solidFill>
          <a:latin typeface="Arial" charset="0"/>
        </a:defRPr>
      </a:lvl5pPr>
      <a:lvl6pPr marL="385763" algn="ctr" rtl="0" eaLnBrk="1" fontAlgn="base" hangingPunct="1">
        <a:spcBef>
          <a:spcPct val="0"/>
        </a:spcBef>
        <a:spcAft>
          <a:spcPct val="0"/>
        </a:spcAft>
        <a:defRPr sz="3375">
          <a:solidFill>
            <a:srgbClr val="FFFFCC"/>
          </a:solidFill>
          <a:latin typeface="Arial" charset="0"/>
        </a:defRPr>
      </a:lvl6pPr>
      <a:lvl7pPr marL="771525" algn="ctr" rtl="0" eaLnBrk="1" fontAlgn="base" hangingPunct="1">
        <a:spcBef>
          <a:spcPct val="0"/>
        </a:spcBef>
        <a:spcAft>
          <a:spcPct val="0"/>
        </a:spcAft>
        <a:defRPr sz="3375">
          <a:solidFill>
            <a:srgbClr val="FFFFCC"/>
          </a:solidFill>
          <a:latin typeface="Arial" charset="0"/>
        </a:defRPr>
      </a:lvl7pPr>
      <a:lvl8pPr marL="1157288" algn="ctr" rtl="0" eaLnBrk="1" fontAlgn="base" hangingPunct="1">
        <a:spcBef>
          <a:spcPct val="0"/>
        </a:spcBef>
        <a:spcAft>
          <a:spcPct val="0"/>
        </a:spcAft>
        <a:defRPr sz="3375">
          <a:solidFill>
            <a:srgbClr val="FFFFCC"/>
          </a:solidFill>
          <a:latin typeface="Arial" charset="0"/>
        </a:defRPr>
      </a:lvl8pPr>
      <a:lvl9pPr marL="1543050" algn="ctr" rtl="0" eaLnBrk="1" fontAlgn="base" hangingPunct="1">
        <a:spcBef>
          <a:spcPct val="0"/>
        </a:spcBef>
        <a:spcAft>
          <a:spcPct val="0"/>
        </a:spcAft>
        <a:defRPr sz="3375">
          <a:solidFill>
            <a:srgbClr val="FFFFCC"/>
          </a:solidFill>
          <a:latin typeface="Arial" charset="0"/>
        </a:defRPr>
      </a:lvl9pPr>
    </p:titleStyle>
    <p:bodyStyle>
      <a:lvl1pPr marL="289322" indent="-289322" algn="l" rtl="0" eaLnBrk="1" fontAlgn="base" hangingPunct="1">
        <a:spcBef>
          <a:spcPct val="20000"/>
        </a:spcBef>
        <a:spcAft>
          <a:spcPct val="0"/>
        </a:spcAft>
        <a:buChar char="•"/>
        <a:defRPr sz="2025">
          <a:solidFill>
            <a:schemeClr val="bg1"/>
          </a:solidFill>
          <a:latin typeface="Calibri" pitchFamily="34" charset="0"/>
          <a:ea typeface="+mn-ea"/>
          <a:cs typeface="Calibri" pitchFamily="34" charset="0"/>
        </a:defRPr>
      </a:lvl1pPr>
      <a:lvl2pPr marL="626865" indent="-241102" algn="l" rtl="0" eaLnBrk="1" fontAlgn="base" hangingPunct="1">
        <a:spcBef>
          <a:spcPct val="20000"/>
        </a:spcBef>
        <a:spcAft>
          <a:spcPct val="0"/>
        </a:spcAft>
        <a:buChar char="–"/>
        <a:defRPr sz="1688">
          <a:solidFill>
            <a:schemeClr val="bg1"/>
          </a:solidFill>
          <a:latin typeface="Calibri" pitchFamily="34" charset="0"/>
          <a:cs typeface="Calibri" pitchFamily="34" charset="0"/>
        </a:defRPr>
      </a:lvl2pPr>
      <a:lvl3pPr marL="964406" indent="-192881" algn="l" rtl="0" eaLnBrk="1" fontAlgn="base" hangingPunct="1">
        <a:spcBef>
          <a:spcPct val="20000"/>
        </a:spcBef>
        <a:spcAft>
          <a:spcPct val="0"/>
        </a:spcAft>
        <a:buChar char="•"/>
        <a:defRPr>
          <a:solidFill>
            <a:schemeClr val="bg1"/>
          </a:solidFill>
          <a:latin typeface="Calibri" pitchFamily="34" charset="0"/>
          <a:cs typeface="Calibri" pitchFamily="34" charset="0"/>
        </a:defRPr>
      </a:lvl3pPr>
      <a:lvl4pPr marL="1350169" indent="-192881" algn="l" rtl="0" eaLnBrk="1" fontAlgn="base" hangingPunct="1">
        <a:spcBef>
          <a:spcPct val="20000"/>
        </a:spcBef>
        <a:spcAft>
          <a:spcPct val="0"/>
        </a:spcAft>
        <a:buChar char="–"/>
        <a:defRPr sz="1350">
          <a:solidFill>
            <a:schemeClr val="bg1"/>
          </a:solidFill>
          <a:latin typeface="Calibri" pitchFamily="34" charset="0"/>
          <a:cs typeface="Calibri" pitchFamily="34" charset="0"/>
        </a:defRPr>
      </a:lvl4pPr>
      <a:lvl5pPr marL="1735931" indent="-192881" algn="l" rtl="0" eaLnBrk="1" fontAlgn="base" hangingPunct="1">
        <a:spcBef>
          <a:spcPct val="20000"/>
        </a:spcBef>
        <a:spcAft>
          <a:spcPct val="0"/>
        </a:spcAft>
        <a:buChar char="»"/>
        <a:defRPr sz="1350">
          <a:solidFill>
            <a:schemeClr val="bg1"/>
          </a:solidFill>
          <a:latin typeface="Calibri" pitchFamily="34" charset="0"/>
          <a:cs typeface="Calibri" pitchFamily="34" charset="0"/>
        </a:defRPr>
      </a:lvl5pPr>
      <a:lvl6pPr marL="2121694" indent="-192881" algn="l" rtl="0" eaLnBrk="1" fontAlgn="base" hangingPunct="1">
        <a:spcBef>
          <a:spcPct val="20000"/>
        </a:spcBef>
        <a:spcAft>
          <a:spcPct val="0"/>
        </a:spcAft>
        <a:buChar char="»"/>
        <a:defRPr sz="1350">
          <a:solidFill>
            <a:schemeClr val="bg1"/>
          </a:solidFill>
          <a:latin typeface="+mn-lt"/>
        </a:defRPr>
      </a:lvl6pPr>
      <a:lvl7pPr marL="2507456" indent="-192881" algn="l" rtl="0" eaLnBrk="1" fontAlgn="base" hangingPunct="1">
        <a:spcBef>
          <a:spcPct val="20000"/>
        </a:spcBef>
        <a:spcAft>
          <a:spcPct val="0"/>
        </a:spcAft>
        <a:buChar char="»"/>
        <a:defRPr sz="1350">
          <a:solidFill>
            <a:schemeClr val="bg1"/>
          </a:solidFill>
          <a:latin typeface="+mn-lt"/>
        </a:defRPr>
      </a:lvl7pPr>
      <a:lvl8pPr marL="2893219" indent="-192881" algn="l" rtl="0" eaLnBrk="1" fontAlgn="base" hangingPunct="1">
        <a:spcBef>
          <a:spcPct val="20000"/>
        </a:spcBef>
        <a:spcAft>
          <a:spcPct val="0"/>
        </a:spcAft>
        <a:buChar char="»"/>
        <a:defRPr sz="1350">
          <a:solidFill>
            <a:schemeClr val="bg1"/>
          </a:solidFill>
          <a:latin typeface="+mn-lt"/>
        </a:defRPr>
      </a:lvl8pPr>
      <a:lvl9pPr marL="3278981" indent="-192881" algn="l" rtl="0" eaLnBrk="1" fontAlgn="base" hangingPunct="1">
        <a:spcBef>
          <a:spcPct val="20000"/>
        </a:spcBef>
        <a:spcAft>
          <a:spcPct val="0"/>
        </a:spcAft>
        <a:buChar char="»"/>
        <a:defRPr sz="1350">
          <a:solidFill>
            <a:schemeClr val="bg1"/>
          </a:solidFill>
          <a:latin typeface="+mn-lt"/>
        </a:defRPr>
      </a:lvl9pPr>
    </p:bodyStyle>
    <p:otherStyle>
      <a:defPPr>
        <a:defRPr lang="en-US"/>
      </a:defPPr>
      <a:lvl1pPr marL="0" algn="l" defTabSz="771525" rtl="0" eaLnBrk="1" latinLnBrk="0" hangingPunct="1">
        <a:defRPr sz="1519" kern="1200">
          <a:solidFill>
            <a:schemeClr val="tx1"/>
          </a:solidFill>
          <a:latin typeface="+mn-lt"/>
          <a:ea typeface="+mn-ea"/>
          <a:cs typeface="+mn-cs"/>
        </a:defRPr>
      </a:lvl1pPr>
      <a:lvl2pPr marL="385763" algn="l" defTabSz="771525" rtl="0" eaLnBrk="1" latinLnBrk="0" hangingPunct="1">
        <a:defRPr sz="1519" kern="1200">
          <a:solidFill>
            <a:schemeClr val="tx1"/>
          </a:solidFill>
          <a:latin typeface="+mn-lt"/>
          <a:ea typeface="+mn-ea"/>
          <a:cs typeface="+mn-cs"/>
        </a:defRPr>
      </a:lvl2pPr>
      <a:lvl3pPr marL="771525" algn="l" defTabSz="771525" rtl="0" eaLnBrk="1" latinLnBrk="0" hangingPunct="1">
        <a:defRPr sz="1519" kern="1200">
          <a:solidFill>
            <a:schemeClr val="tx1"/>
          </a:solidFill>
          <a:latin typeface="+mn-lt"/>
          <a:ea typeface="+mn-ea"/>
          <a:cs typeface="+mn-cs"/>
        </a:defRPr>
      </a:lvl3pPr>
      <a:lvl4pPr marL="1157288" algn="l" defTabSz="771525" rtl="0" eaLnBrk="1" latinLnBrk="0" hangingPunct="1">
        <a:defRPr sz="1519" kern="1200">
          <a:solidFill>
            <a:schemeClr val="tx1"/>
          </a:solidFill>
          <a:latin typeface="+mn-lt"/>
          <a:ea typeface="+mn-ea"/>
          <a:cs typeface="+mn-cs"/>
        </a:defRPr>
      </a:lvl4pPr>
      <a:lvl5pPr marL="1543050" algn="l" defTabSz="771525" rtl="0" eaLnBrk="1" latinLnBrk="0" hangingPunct="1">
        <a:defRPr sz="1519" kern="1200">
          <a:solidFill>
            <a:schemeClr val="tx1"/>
          </a:solidFill>
          <a:latin typeface="+mn-lt"/>
          <a:ea typeface="+mn-ea"/>
          <a:cs typeface="+mn-cs"/>
        </a:defRPr>
      </a:lvl5pPr>
      <a:lvl6pPr marL="1928813" algn="l" defTabSz="771525" rtl="0" eaLnBrk="1" latinLnBrk="0" hangingPunct="1">
        <a:defRPr sz="1519" kern="1200">
          <a:solidFill>
            <a:schemeClr val="tx1"/>
          </a:solidFill>
          <a:latin typeface="+mn-lt"/>
          <a:ea typeface="+mn-ea"/>
          <a:cs typeface="+mn-cs"/>
        </a:defRPr>
      </a:lvl6pPr>
      <a:lvl7pPr marL="2314575" algn="l" defTabSz="771525" rtl="0" eaLnBrk="1" latinLnBrk="0" hangingPunct="1">
        <a:defRPr sz="1519" kern="1200">
          <a:solidFill>
            <a:schemeClr val="tx1"/>
          </a:solidFill>
          <a:latin typeface="+mn-lt"/>
          <a:ea typeface="+mn-ea"/>
          <a:cs typeface="+mn-cs"/>
        </a:defRPr>
      </a:lvl7pPr>
      <a:lvl8pPr marL="2700338" algn="l" defTabSz="771525" rtl="0" eaLnBrk="1" latinLnBrk="0" hangingPunct="1">
        <a:defRPr sz="1519" kern="1200">
          <a:solidFill>
            <a:schemeClr val="tx1"/>
          </a:solidFill>
          <a:latin typeface="+mn-lt"/>
          <a:ea typeface="+mn-ea"/>
          <a:cs typeface="+mn-cs"/>
        </a:defRPr>
      </a:lvl8pPr>
      <a:lvl9pPr marL="3086100" algn="l" defTabSz="771525" rtl="0" eaLnBrk="1" latinLnBrk="0" hangingPunct="1">
        <a:defRPr sz="1519"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279011"/>
      </p:ext>
    </p:extLst>
  </p:cSld>
  <p:clrMap bg1="lt1" tx1="dk1" bg2="lt2" tx2="dk2" accent1="accent1" accent2="accent2" accent3="accent3" accent4="accent4" accent5="accent5" accent6="accent6" hlink="hlink" folHlink="folHlink"/>
  <p:sldLayoutIdLst>
    <p:sldLayoutId id="2147484413" r:id="rId1"/>
    <p:sldLayoutId id="2147484414" r:id="rId2"/>
    <p:sldLayoutId id="2147484415" r:id="rId3"/>
    <p:sldLayoutId id="2147484416" r:id="rId4"/>
    <p:sldLayoutId id="2147484417" r:id="rId5"/>
    <p:sldLayoutId id="2147484418" r:id="rId6"/>
    <p:sldLayoutId id="2147484419" r:id="rId7"/>
    <p:sldLayoutId id="2147484420" r:id="rId8"/>
    <p:sldLayoutId id="2147484421" r:id="rId9"/>
    <p:sldLayoutId id="2147484422" r:id="rId10"/>
    <p:sldLayoutId id="21474844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39" tIns="45360" rIns="90739" bIns="45360" numCol="1" anchor="ctr" anchorCtr="0" compatLnSpc="1">
            <a:prstTxWarp prst="textNoShape">
              <a:avLst/>
            </a:prstTxWarp>
          </a:bodyPr>
          <a:lstStyle/>
          <a:p>
            <a:pPr lvl="0"/>
            <a:endParaRPr lang="en-US" altLang="en-US"/>
          </a:p>
        </p:txBody>
      </p:sp>
      <p:sp>
        <p:nvSpPr>
          <p:cNvPr id="2051"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39" tIns="45360" rIns="90739" bIns="4536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234992711"/>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82848" algn="ctr" rtl="0" eaLnBrk="0" fontAlgn="base" hangingPunct="0">
        <a:spcBef>
          <a:spcPct val="0"/>
        </a:spcBef>
        <a:spcAft>
          <a:spcPct val="0"/>
        </a:spcAft>
        <a:defRPr sz="3544" b="1">
          <a:solidFill>
            <a:srgbClr val="FFFF00"/>
          </a:solidFill>
          <a:latin typeface="Times New Roman" pitchFamily="18" charset="0"/>
        </a:defRPr>
      </a:lvl6pPr>
      <a:lvl7pPr marL="765689" algn="ctr" rtl="0" eaLnBrk="0" fontAlgn="base" hangingPunct="0">
        <a:spcBef>
          <a:spcPct val="0"/>
        </a:spcBef>
        <a:spcAft>
          <a:spcPct val="0"/>
        </a:spcAft>
        <a:defRPr sz="3544" b="1">
          <a:solidFill>
            <a:srgbClr val="FFFF00"/>
          </a:solidFill>
          <a:latin typeface="Times New Roman" pitchFamily="18" charset="0"/>
        </a:defRPr>
      </a:lvl7pPr>
      <a:lvl8pPr marL="1148525" algn="ctr" rtl="0" eaLnBrk="0" fontAlgn="base" hangingPunct="0">
        <a:spcBef>
          <a:spcPct val="0"/>
        </a:spcBef>
        <a:spcAft>
          <a:spcPct val="0"/>
        </a:spcAft>
        <a:defRPr sz="3544" b="1">
          <a:solidFill>
            <a:srgbClr val="FFFF00"/>
          </a:solidFill>
          <a:latin typeface="Times New Roman" pitchFamily="18" charset="0"/>
        </a:defRPr>
      </a:lvl8pPr>
      <a:lvl9pPr marL="1531368" algn="ctr" rtl="0" eaLnBrk="0" fontAlgn="base" hangingPunct="0">
        <a:spcBef>
          <a:spcPct val="0"/>
        </a:spcBef>
        <a:spcAft>
          <a:spcPct val="0"/>
        </a:spcAft>
        <a:defRPr sz="3544" b="1">
          <a:solidFill>
            <a:srgbClr val="FFFF00"/>
          </a:solidFill>
          <a:latin typeface="Times New Roman" pitchFamily="18" charset="0"/>
        </a:defRPr>
      </a:lvl9pPr>
    </p:titleStyle>
    <p:bodyStyle>
      <a:lvl1pPr marL="282625" indent="-282625" algn="l" rtl="0" eaLnBrk="0" fontAlgn="base" hangingPunct="0">
        <a:spcBef>
          <a:spcPct val="20000"/>
        </a:spcBef>
        <a:spcAft>
          <a:spcPct val="0"/>
        </a:spcAft>
        <a:buChar char="•"/>
        <a:defRPr sz="2700">
          <a:solidFill>
            <a:schemeClr val="bg1"/>
          </a:solidFill>
          <a:latin typeface="+mn-lt"/>
          <a:ea typeface="+mn-ea"/>
          <a:cs typeface="+mn-cs"/>
        </a:defRPr>
      </a:lvl1pPr>
      <a:lvl2pPr marL="618828" indent="-234405" algn="l" rtl="0" eaLnBrk="0" fontAlgn="base" hangingPunct="0">
        <a:spcBef>
          <a:spcPct val="20000"/>
        </a:spcBef>
        <a:spcAft>
          <a:spcPct val="0"/>
        </a:spcAft>
        <a:buChar char="–"/>
        <a:defRPr sz="2363">
          <a:solidFill>
            <a:schemeClr val="bg1"/>
          </a:solidFill>
          <a:latin typeface="+mn-lt"/>
        </a:defRPr>
      </a:lvl2pPr>
      <a:lvl3pPr marL="953691" indent="-186184" algn="l" rtl="0" eaLnBrk="0" fontAlgn="base" hangingPunct="0">
        <a:spcBef>
          <a:spcPct val="20000"/>
        </a:spcBef>
        <a:spcAft>
          <a:spcPct val="0"/>
        </a:spcAft>
        <a:buChar char="•"/>
        <a:defRPr sz="2025">
          <a:solidFill>
            <a:schemeClr val="bg1"/>
          </a:solidFill>
          <a:latin typeface="+mn-lt"/>
        </a:defRPr>
      </a:lvl3pPr>
      <a:lvl4pPr marL="1336775" indent="-186184" algn="l" rtl="0" eaLnBrk="0" fontAlgn="base" hangingPunct="0">
        <a:spcBef>
          <a:spcPct val="20000"/>
        </a:spcBef>
        <a:spcAft>
          <a:spcPct val="0"/>
        </a:spcAft>
        <a:buChar char="–"/>
        <a:defRPr sz="1688">
          <a:solidFill>
            <a:schemeClr val="bg1"/>
          </a:solidFill>
          <a:latin typeface="+mn-lt"/>
        </a:defRPr>
      </a:lvl4pPr>
      <a:lvl5pPr marL="1718519" indent="-187524" algn="l" rtl="0" eaLnBrk="0" fontAlgn="base" hangingPunct="0">
        <a:spcBef>
          <a:spcPct val="20000"/>
        </a:spcBef>
        <a:spcAft>
          <a:spcPct val="0"/>
        </a:spcAft>
        <a:buChar char="»"/>
        <a:defRPr sz="1688">
          <a:solidFill>
            <a:schemeClr val="bg1"/>
          </a:solidFill>
          <a:latin typeface="+mn-lt"/>
        </a:defRPr>
      </a:lvl5pPr>
      <a:lvl6pPr marL="2105637" indent="-192755" algn="l" rtl="0" eaLnBrk="0" fontAlgn="base" hangingPunct="0">
        <a:spcBef>
          <a:spcPct val="20000"/>
        </a:spcBef>
        <a:spcAft>
          <a:spcPct val="0"/>
        </a:spcAft>
        <a:buChar char="»"/>
        <a:defRPr sz="1688">
          <a:solidFill>
            <a:schemeClr val="bg1"/>
          </a:solidFill>
          <a:latin typeface="+mn-lt"/>
        </a:defRPr>
      </a:lvl6pPr>
      <a:lvl7pPr marL="2488480" indent="-192755" algn="l" rtl="0" eaLnBrk="0" fontAlgn="base" hangingPunct="0">
        <a:spcBef>
          <a:spcPct val="20000"/>
        </a:spcBef>
        <a:spcAft>
          <a:spcPct val="0"/>
        </a:spcAft>
        <a:buChar char="»"/>
        <a:defRPr sz="1688">
          <a:solidFill>
            <a:schemeClr val="bg1"/>
          </a:solidFill>
          <a:latin typeface="+mn-lt"/>
        </a:defRPr>
      </a:lvl7pPr>
      <a:lvl8pPr marL="2871315" indent="-192755" algn="l" rtl="0" eaLnBrk="0" fontAlgn="base" hangingPunct="0">
        <a:spcBef>
          <a:spcPct val="20000"/>
        </a:spcBef>
        <a:spcAft>
          <a:spcPct val="0"/>
        </a:spcAft>
        <a:buChar char="»"/>
        <a:defRPr sz="1688">
          <a:solidFill>
            <a:schemeClr val="bg1"/>
          </a:solidFill>
          <a:latin typeface="+mn-lt"/>
        </a:defRPr>
      </a:lvl8pPr>
      <a:lvl9pPr marL="3254155" indent="-192755"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765689" rtl="0" eaLnBrk="1" latinLnBrk="0" hangingPunct="1">
        <a:defRPr sz="1519" kern="1200">
          <a:solidFill>
            <a:schemeClr val="tx1"/>
          </a:solidFill>
          <a:latin typeface="+mn-lt"/>
          <a:ea typeface="+mn-ea"/>
          <a:cs typeface="+mn-cs"/>
        </a:defRPr>
      </a:lvl1pPr>
      <a:lvl2pPr marL="382848" algn="l" defTabSz="765689" rtl="0" eaLnBrk="1" latinLnBrk="0" hangingPunct="1">
        <a:defRPr sz="1519" kern="1200">
          <a:solidFill>
            <a:schemeClr val="tx1"/>
          </a:solidFill>
          <a:latin typeface="+mn-lt"/>
          <a:ea typeface="+mn-ea"/>
          <a:cs typeface="+mn-cs"/>
        </a:defRPr>
      </a:lvl2pPr>
      <a:lvl3pPr marL="765689" algn="l" defTabSz="765689" rtl="0" eaLnBrk="1" latinLnBrk="0" hangingPunct="1">
        <a:defRPr sz="1519" kern="1200">
          <a:solidFill>
            <a:schemeClr val="tx1"/>
          </a:solidFill>
          <a:latin typeface="+mn-lt"/>
          <a:ea typeface="+mn-ea"/>
          <a:cs typeface="+mn-cs"/>
        </a:defRPr>
      </a:lvl3pPr>
      <a:lvl4pPr marL="1148525" algn="l" defTabSz="765689" rtl="0" eaLnBrk="1" latinLnBrk="0" hangingPunct="1">
        <a:defRPr sz="1519" kern="1200">
          <a:solidFill>
            <a:schemeClr val="tx1"/>
          </a:solidFill>
          <a:latin typeface="+mn-lt"/>
          <a:ea typeface="+mn-ea"/>
          <a:cs typeface="+mn-cs"/>
        </a:defRPr>
      </a:lvl4pPr>
      <a:lvl5pPr marL="1531368" algn="l" defTabSz="765689" rtl="0" eaLnBrk="1" latinLnBrk="0" hangingPunct="1">
        <a:defRPr sz="1519" kern="1200">
          <a:solidFill>
            <a:schemeClr val="tx1"/>
          </a:solidFill>
          <a:latin typeface="+mn-lt"/>
          <a:ea typeface="+mn-ea"/>
          <a:cs typeface="+mn-cs"/>
        </a:defRPr>
      </a:lvl5pPr>
      <a:lvl6pPr marL="1914209" algn="l" defTabSz="765689" rtl="0" eaLnBrk="1" latinLnBrk="0" hangingPunct="1">
        <a:defRPr sz="1519" kern="1200">
          <a:solidFill>
            <a:schemeClr val="tx1"/>
          </a:solidFill>
          <a:latin typeface="+mn-lt"/>
          <a:ea typeface="+mn-ea"/>
          <a:cs typeface="+mn-cs"/>
        </a:defRPr>
      </a:lvl6pPr>
      <a:lvl7pPr marL="2297050" algn="l" defTabSz="765689" rtl="0" eaLnBrk="1" latinLnBrk="0" hangingPunct="1">
        <a:defRPr sz="1519" kern="1200">
          <a:solidFill>
            <a:schemeClr val="tx1"/>
          </a:solidFill>
          <a:latin typeface="+mn-lt"/>
          <a:ea typeface="+mn-ea"/>
          <a:cs typeface="+mn-cs"/>
        </a:defRPr>
      </a:lvl7pPr>
      <a:lvl8pPr marL="2679886" algn="l" defTabSz="765689" rtl="0" eaLnBrk="1" latinLnBrk="0" hangingPunct="1">
        <a:defRPr sz="1519" kern="1200">
          <a:solidFill>
            <a:schemeClr val="tx1"/>
          </a:solidFill>
          <a:latin typeface="+mn-lt"/>
          <a:ea typeface="+mn-ea"/>
          <a:cs typeface="+mn-cs"/>
        </a:defRPr>
      </a:lvl8pPr>
      <a:lvl9pPr marL="3062730" algn="l" defTabSz="765689" rtl="0" eaLnBrk="1" latinLnBrk="0" hangingPunct="1">
        <a:defRPr sz="151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689" tIns="43886" rIns="87689" bIns="43886" numCol="1" anchor="ctr" anchorCtr="0" compatLnSpc="1">
            <a:prstTxWarp prst="textNoShape">
              <a:avLst/>
            </a:prstTxWarp>
          </a:bodyPr>
          <a:lstStyle/>
          <a:p>
            <a:pPr lvl="0"/>
            <a:endParaRPr lang="en-US" altLang="en-US"/>
          </a:p>
        </p:txBody>
      </p:sp>
      <p:sp>
        <p:nvSpPr>
          <p:cNvPr id="3075"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689" tIns="43886" rIns="87689" bIns="4388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538687057"/>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4284" r:id="rId13"/>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69983" algn="ctr" rtl="0" eaLnBrk="0" fontAlgn="base" hangingPunct="0">
        <a:spcBef>
          <a:spcPct val="0"/>
        </a:spcBef>
        <a:spcAft>
          <a:spcPct val="0"/>
        </a:spcAft>
        <a:defRPr sz="3544" b="1">
          <a:solidFill>
            <a:srgbClr val="FFFF00"/>
          </a:solidFill>
          <a:latin typeface="Times New Roman" pitchFamily="18" charset="0"/>
        </a:defRPr>
      </a:lvl6pPr>
      <a:lvl7pPr marL="739982" algn="ctr" rtl="0" eaLnBrk="0" fontAlgn="base" hangingPunct="0">
        <a:spcBef>
          <a:spcPct val="0"/>
        </a:spcBef>
        <a:spcAft>
          <a:spcPct val="0"/>
        </a:spcAft>
        <a:defRPr sz="3544" b="1">
          <a:solidFill>
            <a:srgbClr val="FFFF00"/>
          </a:solidFill>
          <a:latin typeface="Times New Roman" pitchFamily="18" charset="0"/>
        </a:defRPr>
      </a:lvl7pPr>
      <a:lvl8pPr marL="1109971" algn="ctr" rtl="0" eaLnBrk="0" fontAlgn="base" hangingPunct="0">
        <a:spcBef>
          <a:spcPct val="0"/>
        </a:spcBef>
        <a:spcAft>
          <a:spcPct val="0"/>
        </a:spcAft>
        <a:defRPr sz="3544" b="1">
          <a:solidFill>
            <a:srgbClr val="FFFF00"/>
          </a:solidFill>
          <a:latin typeface="Times New Roman" pitchFamily="18" charset="0"/>
        </a:defRPr>
      </a:lvl8pPr>
      <a:lvl9pPr marL="1479966" algn="ctr" rtl="0" eaLnBrk="0" fontAlgn="base" hangingPunct="0">
        <a:spcBef>
          <a:spcPct val="0"/>
        </a:spcBef>
        <a:spcAft>
          <a:spcPct val="0"/>
        </a:spcAft>
        <a:defRPr sz="3544" b="1">
          <a:solidFill>
            <a:srgbClr val="FFFF00"/>
          </a:solidFill>
          <a:latin typeface="Times New Roman" pitchFamily="18" charset="0"/>
        </a:defRPr>
      </a:lvl9pPr>
    </p:titleStyle>
    <p:bodyStyle>
      <a:lvl1pPr marL="261194" indent="-261194" algn="l" rtl="0" eaLnBrk="0" fontAlgn="base" hangingPunct="0">
        <a:spcBef>
          <a:spcPct val="20000"/>
        </a:spcBef>
        <a:spcAft>
          <a:spcPct val="0"/>
        </a:spcAft>
        <a:buChar char="•"/>
        <a:defRPr sz="2700">
          <a:solidFill>
            <a:schemeClr val="bg1"/>
          </a:solidFill>
          <a:latin typeface="+mn-lt"/>
          <a:ea typeface="+mn-ea"/>
          <a:cs typeface="+mn-cs"/>
        </a:defRPr>
      </a:lvl1pPr>
      <a:lvl2pPr marL="588021" indent="-214313" algn="l" rtl="0" eaLnBrk="0" fontAlgn="base" hangingPunct="0">
        <a:spcBef>
          <a:spcPct val="20000"/>
        </a:spcBef>
        <a:spcAft>
          <a:spcPct val="0"/>
        </a:spcAft>
        <a:buChar char="–"/>
        <a:defRPr sz="2363">
          <a:solidFill>
            <a:schemeClr val="bg1"/>
          </a:solidFill>
          <a:latin typeface="+mn-lt"/>
        </a:defRPr>
      </a:lvl2pPr>
      <a:lvl3pPr marL="914847" indent="-166093" algn="l" rtl="0" eaLnBrk="0" fontAlgn="base" hangingPunct="0">
        <a:spcBef>
          <a:spcPct val="20000"/>
        </a:spcBef>
        <a:spcAft>
          <a:spcPct val="0"/>
        </a:spcAft>
        <a:buChar char="•"/>
        <a:defRPr sz="2025">
          <a:solidFill>
            <a:schemeClr val="bg1"/>
          </a:solidFill>
          <a:latin typeface="+mn-lt"/>
        </a:defRPr>
      </a:lvl3pPr>
      <a:lvl4pPr marL="1277838" indent="-166093" algn="l" rtl="0" eaLnBrk="0" fontAlgn="base" hangingPunct="0">
        <a:spcBef>
          <a:spcPct val="20000"/>
        </a:spcBef>
        <a:spcAft>
          <a:spcPct val="0"/>
        </a:spcAft>
        <a:buChar char="–"/>
        <a:defRPr sz="1688">
          <a:solidFill>
            <a:schemeClr val="bg1"/>
          </a:solidFill>
          <a:latin typeface="+mn-lt"/>
        </a:defRPr>
      </a:lvl4pPr>
      <a:lvl5pPr marL="1652885" indent="-167433" algn="l" rtl="0" eaLnBrk="0" fontAlgn="base" hangingPunct="0">
        <a:spcBef>
          <a:spcPct val="20000"/>
        </a:spcBef>
        <a:spcAft>
          <a:spcPct val="0"/>
        </a:spcAft>
        <a:buChar char="»"/>
        <a:defRPr sz="1688">
          <a:solidFill>
            <a:schemeClr val="bg1"/>
          </a:solidFill>
          <a:latin typeface="+mn-lt"/>
        </a:defRPr>
      </a:lvl5pPr>
      <a:lvl6pPr marL="2034951" indent="-186282" algn="l" rtl="0" eaLnBrk="0" fontAlgn="base" hangingPunct="0">
        <a:spcBef>
          <a:spcPct val="20000"/>
        </a:spcBef>
        <a:spcAft>
          <a:spcPct val="0"/>
        </a:spcAft>
        <a:buChar char="»"/>
        <a:defRPr sz="1688">
          <a:solidFill>
            <a:schemeClr val="bg1"/>
          </a:solidFill>
          <a:latin typeface="+mn-lt"/>
        </a:defRPr>
      </a:lvl6pPr>
      <a:lvl7pPr marL="2404938" indent="-186282" algn="l" rtl="0" eaLnBrk="0" fontAlgn="base" hangingPunct="0">
        <a:spcBef>
          <a:spcPct val="20000"/>
        </a:spcBef>
        <a:spcAft>
          <a:spcPct val="0"/>
        </a:spcAft>
        <a:buChar char="»"/>
        <a:defRPr sz="1688">
          <a:solidFill>
            <a:schemeClr val="bg1"/>
          </a:solidFill>
          <a:latin typeface="+mn-lt"/>
        </a:defRPr>
      </a:lvl7pPr>
      <a:lvl8pPr marL="2774934" indent="-186282" algn="l" rtl="0" eaLnBrk="0" fontAlgn="base" hangingPunct="0">
        <a:spcBef>
          <a:spcPct val="20000"/>
        </a:spcBef>
        <a:spcAft>
          <a:spcPct val="0"/>
        </a:spcAft>
        <a:buChar char="»"/>
        <a:defRPr sz="1688">
          <a:solidFill>
            <a:schemeClr val="bg1"/>
          </a:solidFill>
          <a:latin typeface="+mn-lt"/>
        </a:defRPr>
      </a:lvl8pPr>
      <a:lvl9pPr marL="3144916" indent="-186282"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739982" rtl="0" eaLnBrk="1" latinLnBrk="0" hangingPunct="1">
        <a:defRPr sz="1519" kern="1200">
          <a:solidFill>
            <a:schemeClr val="tx1"/>
          </a:solidFill>
          <a:latin typeface="+mn-lt"/>
          <a:ea typeface="+mn-ea"/>
          <a:cs typeface="+mn-cs"/>
        </a:defRPr>
      </a:lvl1pPr>
      <a:lvl2pPr marL="369983" algn="l" defTabSz="739982" rtl="0" eaLnBrk="1" latinLnBrk="0" hangingPunct="1">
        <a:defRPr sz="1519" kern="1200">
          <a:solidFill>
            <a:schemeClr val="tx1"/>
          </a:solidFill>
          <a:latin typeface="+mn-lt"/>
          <a:ea typeface="+mn-ea"/>
          <a:cs typeface="+mn-cs"/>
        </a:defRPr>
      </a:lvl2pPr>
      <a:lvl3pPr marL="739982" algn="l" defTabSz="739982" rtl="0" eaLnBrk="1" latinLnBrk="0" hangingPunct="1">
        <a:defRPr sz="1519" kern="1200">
          <a:solidFill>
            <a:schemeClr val="tx1"/>
          </a:solidFill>
          <a:latin typeface="+mn-lt"/>
          <a:ea typeface="+mn-ea"/>
          <a:cs typeface="+mn-cs"/>
        </a:defRPr>
      </a:lvl3pPr>
      <a:lvl4pPr marL="1109971" algn="l" defTabSz="739982" rtl="0" eaLnBrk="1" latinLnBrk="0" hangingPunct="1">
        <a:defRPr sz="1519" kern="1200">
          <a:solidFill>
            <a:schemeClr val="tx1"/>
          </a:solidFill>
          <a:latin typeface="+mn-lt"/>
          <a:ea typeface="+mn-ea"/>
          <a:cs typeface="+mn-cs"/>
        </a:defRPr>
      </a:lvl4pPr>
      <a:lvl5pPr marL="1479966" algn="l" defTabSz="739982" rtl="0" eaLnBrk="1" latinLnBrk="0" hangingPunct="1">
        <a:defRPr sz="1519" kern="1200">
          <a:solidFill>
            <a:schemeClr val="tx1"/>
          </a:solidFill>
          <a:latin typeface="+mn-lt"/>
          <a:ea typeface="+mn-ea"/>
          <a:cs typeface="+mn-cs"/>
        </a:defRPr>
      </a:lvl5pPr>
      <a:lvl6pPr marL="1849957" algn="l" defTabSz="739982" rtl="0" eaLnBrk="1" latinLnBrk="0" hangingPunct="1">
        <a:defRPr sz="1519" kern="1200">
          <a:solidFill>
            <a:schemeClr val="tx1"/>
          </a:solidFill>
          <a:latin typeface="+mn-lt"/>
          <a:ea typeface="+mn-ea"/>
          <a:cs typeface="+mn-cs"/>
        </a:defRPr>
      </a:lvl6pPr>
      <a:lvl7pPr marL="2219946" algn="l" defTabSz="739982" rtl="0" eaLnBrk="1" latinLnBrk="0" hangingPunct="1">
        <a:defRPr sz="1519" kern="1200">
          <a:solidFill>
            <a:schemeClr val="tx1"/>
          </a:solidFill>
          <a:latin typeface="+mn-lt"/>
          <a:ea typeface="+mn-ea"/>
          <a:cs typeface="+mn-cs"/>
        </a:defRPr>
      </a:lvl7pPr>
      <a:lvl8pPr marL="2589932" algn="l" defTabSz="739982" rtl="0" eaLnBrk="1" latinLnBrk="0" hangingPunct="1">
        <a:defRPr sz="1519" kern="1200">
          <a:solidFill>
            <a:schemeClr val="tx1"/>
          </a:solidFill>
          <a:latin typeface="+mn-lt"/>
          <a:ea typeface="+mn-ea"/>
          <a:cs typeface="+mn-cs"/>
        </a:defRPr>
      </a:lvl8pPr>
      <a:lvl9pPr marL="2959919" algn="l" defTabSz="739982" rtl="0" eaLnBrk="1" latinLnBrk="0" hangingPunct="1">
        <a:defRPr sz="15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3/8/2022</a:t>
            </a:fld>
            <a:endParaRPr lang="en-US" kern="1200">
              <a:solidFill>
                <a:prstClr val="white">
                  <a:tint val="75000"/>
                </a:prstClr>
              </a:solidFill>
              <a:latin typeface="Calibri" panose="020F0502020204030204"/>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514350" hangingPunct="1">
              <a:defRPr/>
            </a:pPr>
            <a:endParaRPr lang="en-US" kern="1200">
              <a:solidFill>
                <a:prstClr val="white">
                  <a:tint val="75000"/>
                </a:prstClr>
              </a:solidFill>
              <a:latin typeface="Calibri" panose="020F0502020204030204"/>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3184061639"/>
      </p:ext>
    </p:extLst>
  </p:cSld>
  <p:clrMap bg1="dk1" tx1="lt1" bg2="dk2" tx2="lt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629607"/>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Lst>
  <p:transition/>
  <p:txStyles>
    <p:title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763" algn="ctr" rtl="0" eaLnBrk="1" fontAlgn="base" hangingPunct="1">
        <a:spcBef>
          <a:spcPct val="0"/>
        </a:spcBef>
        <a:spcAft>
          <a:spcPct val="0"/>
        </a:spcAft>
        <a:defRPr sz="3544" b="1">
          <a:solidFill>
            <a:srgbClr val="FFFF00"/>
          </a:solidFill>
          <a:latin typeface="Times New Roman" pitchFamily="18" charset="0"/>
        </a:defRPr>
      </a:lvl6pPr>
      <a:lvl7pPr marL="771525" algn="ctr" rtl="0" eaLnBrk="1" fontAlgn="base" hangingPunct="1">
        <a:spcBef>
          <a:spcPct val="0"/>
        </a:spcBef>
        <a:spcAft>
          <a:spcPct val="0"/>
        </a:spcAft>
        <a:defRPr sz="3544" b="1">
          <a:solidFill>
            <a:srgbClr val="FFFF00"/>
          </a:solidFill>
          <a:latin typeface="Times New Roman" pitchFamily="18" charset="0"/>
        </a:defRPr>
      </a:lvl7pPr>
      <a:lvl8pPr marL="1157288" algn="ctr" rtl="0" eaLnBrk="1" fontAlgn="base" hangingPunct="1">
        <a:spcBef>
          <a:spcPct val="0"/>
        </a:spcBef>
        <a:spcAft>
          <a:spcPct val="0"/>
        </a:spcAft>
        <a:defRPr sz="3544" b="1">
          <a:solidFill>
            <a:srgbClr val="FFFF00"/>
          </a:solidFill>
          <a:latin typeface="Times New Roman" pitchFamily="18" charset="0"/>
        </a:defRPr>
      </a:lvl8pPr>
      <a:lvl9pPr marL="1543050" algn="ctr" rtl="0" eaLnBrk="1" fontAlgn="base" hangingPunct="1">
        <a:spcBef>
          <a:spcPct val="0"/>
        </a:spcBef>
        <a:spcAft>
          <a:spcPct val="0"/>
        </a:spcAft>
        <a:defRPr sz="3544" b="1">
          <a:solidFill>
            <a:srgbClr val="FFFF00"/>
          </a:solidFill>
          <a:latin typeface="Times New Roman" pitchFamily="18" charset="0"/>
        </a:defRPr>
      </a:lvl9pPr>
    </p:titleStyle>
    <p:bodyStyle>
      <a:lvl1pPr marL="289322" indent="-289322" algn="l" rtl="0" eaLnBrk="1" fontAlgn="base" hangingPunct="1">
        <a:spcBef>
          <a:spcPct val="20000"/>
        </a:spcBef>
        <a:spcAft>
          <a:spcPct val="0"/>
        </a:spcAft>
        <a:buChar char="•"/>
        <a:defRPr sz="2700">
          <a:solidFill>
            <a:schemeClr val="bg1"/>
          </a:solidFill>
          <a:latin typeface="+mn-lt"/>
          <a:ea typeface="+mn-ea"/>
          <a:cs typeface="+mn-cs"/>
        </a:defRPr>
      </a:lvl1pPr>
      <a:lvl2pPr marL="626865" indent="-241102" algn="l" rtl="0" eaLnBrk="1" fontAlgn="base" hangingPunct="1">
        <a:spcBef>
          <a:spcPct val="20000"/>
        </a:spcBef>
        <a:spcAft>
          <a:spcPct val="0"/>
        </a:spcAft>
        <a:buChar char="–"/>
        <a:defRPr sz="2363">
          <a:solidFill>
            <a:schemeClr val="bg1"/>
          </a:solidFill>
          <a:latin typeface="+mn-lt"/>
        </a:defRPr>
      </a:lvl2pPr>
      <a:lvl3pPr marL="964406" indent="-192881" algn="l" rtl="0" eaLnBrk="1" fontAlgn="base" hangingPunct="1">
        <a:spcBef>
          <a:spcPct val="20000"/>
        </a:spcBef>
        <a:spcAft>
          <a:spcPct val="0"/>
        </a:spcAft>
        <a:buChar char="•"/>
        <a:defRPr sz="2025">
          <a:solidFill>
            <a:schemeClr val="bg1"/>
          </a:solidFill>
          <a:latin typeface="+mn-lt"/>
        </a:defRPr>
      </a:lvl3pPr>
      <a:lvl4pPr marL="1350169" indent="-192881" algn="l" rtl="0" eaLnBrk="1" fontAlgn="base" hangingPunct="1">
        <a:spcBef>
          <a:spcPct val="20000"/>
        </a:spcBef>
        <a:spcAft>
          <a:spcPct val="0"/>
        </a:spcAft>
        <a:buChar char="–"/>
        <a:defRPr sz="1688">
          <a:solidFill>
            <a:schemeClr val="bg1"/>
          </a:solidFill>
          <a:latin typeface="+mn-lt"/>
        </a:defRPr>
      </a:lvl4pPr>
      <a:lvl5pPr marL="1735931" indent="-194221" algn="l" rtl="0" eaLnBrk="1" fontAlgn="base" hangingPunct="1">
        <a:spcBef>
          <a:spcPct val="20000"/>
        </a:spcBef>
        <a:spcAft>
          <a:spcPct val="0"/>
        </a:spcAft>
        <a:buChar char="»"/>
        <a:defRPr sz="1688">
          <a:solidFill>
            <a:schemeClr val="bg1"/>
          </a:solidFill>
          <a:latin typeface="+mn-lt"/>
        </a:defRPr>
      </a:lvl5pPr>
      <a:lvl6pPr marL="2121694" indent="-194221" algn="l" rtl="0" eaLnBrk="1" fontAlgn="base" hangingPunct="1">
        <a:spcBef>
          <a:spcPct val="20000"/>
        </a:spcBef>
        <a:spcAft>
          <a:spcPct val="0"/>
        </a:spcAft>
        <a:buChar char="»"/>
        <a:defRPr sz="1688">
          <a:solidFill>
            <a:schemeClr val="bg1"/>
          </a:solidFill>
          <a:latin typeface="+mn-lt"/>
        </a:defRPr>
      </a:lvl6pPr>
      <a:lvl7pPr marL="2507456" indent="-194221" algn="l" rtl="0" eaLnBrk="1" fontAlgn="base" hangingPunct="1">
        <a:spcBef>
          <a:spcPct val="20000"/>
        </a:spcBef>
        <a:spcAft>
          <a:spcPct val="0"/>
        </a:spcAft>
        <a:buChar char="»"/>
        <a:defRPr sz="1688">
          <a:solidFill>
            <a:schemeClr val="bg1"/>
          </a:solidFill>
          <a:latin typeface="+mn-lt"/>
        </a:defRPr>
      </a:lvl7pPr>
      <a:lvl8pPr marL="2893219" indent="-194221" algn="l" rtl="0" eaLnBrk="1" fontAlgn="base" hangingPunct="1">
        <a:spcBef>
          <a:spcPct val="20000"/>
        </a:spcBef>
        <a:spcAft>
          <a:spcPct val="0"/>
        </a:spcAft>
        <a:buChar char="»"/>
        <a:defRPr sz="1688">
          <a:solidFill>
            <a:schemeClr val="bg1"/>
          </a:solidFill>
          <a:latin typeface="+mn-lt"/>
        </a:defRPr>
      </a:lvl8pPr>
      <a:lvl9pPr marL="3278981" indent="-194221"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1525" rtl="0" eaLnBrk="1" latinLnBrk="0" hangingPunct="1">
        <a:defRPr sz="1519" kern="1200">
          <a:solidFill>
            <a:schemeClr val="tx1"/>
          </a:solidFill>
          <a:latin typeface="+mn-lt"/>
          <a:ea typeface="+mn-ea"/>
          <a:cs typeface="+mn-cs"/>
        </a:defRPr>
      </a:lvl1pPr>
      <a:lvl2pPr marL="385763" algn="l" defTabSz="771525" rtl="0" eaLnBrk="1" latinLnBrk="0" hangingPunct="1">
        <a:defRPr sz="1519" kern="1200">
          <a:solidFill>
            <a:schemeClr val="tx1"/>
          </a:solidFill>
          <a:latin typeface="+mn-lt"/>
          <a:ea typeface="+mn-ea"/>
          <a:cs typeface="+mn-cs"/>
        </a:defRPr>
      </a:lvl2pPr>
      <a:lvl3pPr marL="771525" algn="l" defTabSz="771525" rtl="0" eaLnBrk="1" latinLnBrk="0" hangingPunct="1">
        <a:defRPr sz="1519" kern="1200">
          <a:solidFill>
            <a:schemeClr val="tx1"/>
          </a:solidFill>
          <a:latin typeface="+mn-lt"/>
          <a:ea typeface="+mn-ea"/>
          <a:cs typeface="+mn-cs"/>
        </a:defRPr>
      </a:lvl3pPr>
      <a:lvl4pPr marL="1157288" algn="l" defTabSz="771525" rtl="0" eaLnBrk="1" latinLnBrk="0" hangingPunct="1">
        <a:defRPr sz="1519" kern="1200">
          <a:solidFill>
            <a:schemeClr val="tx1"/>
          </a:solidFill>
          <a:latin typeface="+mn-lt"/>
          <a:ea typeface="+mn-ea"/>
          <a:cs typeface="+mn-cs"/>
        </a:defRPr>
      </a:lvl4pPr>
      <a:lvl5pPr marL="1543050" algn="l" defTabSz="771525" rtl="0" eaLnBrk="1" latinLnBrk="0" hangingPunct="1">
        <a:defRPr sz="1519" kern="1200">
          <a:solidFill>
            <a:schemeClr val="tx1"/>
          </a:solidFill>
          <a:latin typeface="+mn-lt"/>
          <a:ea typeface="+mn-ea"/>
          <a:cs typeface="+mn-cs"/>
        </a:defRPr>
      </a:lvl5pPr>
      <a:lvl6pPr marL="1928813" algn="l" defTabSz="771525" rtl="0" eaLnBrk="1" latinLnBrk="0" hangingPunct="1">
        <a:defRPr sz="1519" kern="1200">
          <a:solidFill>
            <a:schemeClr val="tx1"/>
          </a:solidFill>
          <a:latin typeface="+mn-lt"/>
          <a:ea typeface="+mn-ea"/>
          <a:cs typeface="+mn-cs"/>
        </a:defRPr>
      </a:lvl6pPr>
      <a:lvl7pPr marL="2314575" algn="l" defTabSz="771525" rtl="0" eaLnBrk="1" latinLnBrk="0" hangingPunct="1">
        <a:defRPr sz="1519" kern="1200">
          <a:solidFill>
            <a:schemeClr val="tx1"/>
          </a:solidFill>
          <a:latin typeface="+mn-lt"/>
          <a:ea typeface="+mn-ea"/>
          <a:cs typeface="+mn-cs"/>
        </a:defRPr>
      </a:lvl7pPr>
      <a:lvl8pPr marL="2700338" algn="l" defTabSz="771525" rtl="0" eaLnBrk="1" latinLnBrk="0" hangingPunct="1">
        <a:defRPr sz="1519" kern="1200">
          <a:solidFill>
            <a:schemeClr val="tx1"/>
          </a:solidFill>
          <a:latin typeface="+mn-lt"/>
          <a:ea typeface="+mn-ea"/>
          <a:cs typeface="+mn-cs"/>
        </a:defRPr>
      </a:lvl8pPr>
      <a:lvl9pPr marL="3086100" algn="l" defTabSz="771525" rtl="0" eaLnBrk="1" latinLnBrk="0" hangingPunct="1">
        <a:defRPr sz="151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2276856077"/>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2249803683"/>
      </p:ext>
    </p:extLst>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488AA-19C0-407C-9578-E833DBED4E34}" type="datetimeFigureOut">
              <a:rPr lang="en-US" smtClean="0"/>
              <a:t>3/8/2022</a:t>
            </a:fld>
            <a:endParaRPr lang="en-US"/>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44849-F3C4-4CD9-931D-54FA878AF23D}" type="slidenum">
              <a:rPr lang="en-US" smtClean="0"/>
              <a:t>‹#›</a:t>
            </a:fld>
            <a:endParaRPr lang="en-US"/>
          </a:p>
        </p:txBody>
      </p:sp>
    </p:spTree>
    <p:extLst>
      <p:ext uri="{BB962C8B-B14F-4D97-AF65-F5344CB8AC3E}">
        <p14:creationId xmlns:p14="http://schemas.microsoft.com/office/powerpoint/2010/main" val="349618424"/>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6" tIns="45640" rIns="91266" bIns="45640" numCol="1" anchor="ctr" anchorCtr="0" compatLnSpc="1">
            <a:prstTxWarp prst="textNoShape">
              <a:avLst/>
            </a:prstTxWarp>
          </a:bodyPr>
          <a:lstStyle/>
          <a:p>
            <a:pPr lvl="0"/>
            <a:endParaRPr lang="en-US" smtClean="0"/>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6" tIns="45640" rIns="91266" bIns="4564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099990584"/>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 id="2147484406" r:id="rId12"/>
    <p:sldLayoutId id="2147484407" r:id="rId13"/>
    <p:sldLayoutId id="2147484408" r:id="rId14"/>
    <p:sldLayoutId id="2147484409" r:id="rId15"/>
    <p:sldLayoutId id="2147484410" r:id="rId16"/>
    <p:sldLayoutId id="2147484411" r:id="rId17"/>
  </p:sldLayoutIdLst>
  <p:transition/>
  <p:txStyles>
    <p:titleStyle>
      <a:lvl1pPr algn="ctr" rtl="0" eaLnBrk="1" fontAlgn="base" hangingPunct="1">
        <a:spcBef>
          <a:spcPct val="0"/>
        </a:spcBef>
        <a:spcAft>
          <a:spcPct val="0"/>
        </a:spcAft>
        <a:defRPr sz="4725" b="1">
          <a:solidFill>
            <a:srgbClr val="FFFF00"/>
          </a:solidFill>
          <a:latin typeface="+mj-lt"/>
          <a:ea typeface="+mj-ea"/>
          <a:cs typeface="+mj-cs"/>
        </a:defRPr>
      </a:lvl1pPr>
      <a:lvl2pPr algn="ctr" rtl="0" eaLnBrk="1" fontAlgn="base" hangingPunct="1">
        <a:spcBef>
          <a:spcPct val="0"/>
        </a:spcBef>
        <a:spcAft>
          <a:spcPct val="0"/>
        </a:spcAft>
        <a:defRPr sz="4725" b="1">
          <a:solidFill>
            <a:srgbClr val="FFFF00"/>
          </a:solidFill>
          <a:latin typeface="Times New Roman" pitchFamily="18" charset="0"/>
        </a:defRPr>
      </a:lvl2pPr>
      <a:lvl3pPr algn="ctr" rtl="0" eaLnBrk="1" fontAlgn="base" hangingPunct="1">
        <a:spcBef>
          <a:spcPct val="0"/>
        </a:spcBef>
        <a:spcAft>
          <a:spcPct val="0"/>
        </a:spcAft>
        <a:defRPr sz="4725" b="1">
          <a:solidFill>
            <a:srgbClr val="FFFF00"/>
          </a:solidFill>
          <a:latin typeface="Times New Roman" pitchFamily="18" charset="0"/>
        </a:defRPr>
      </a:lvl3pPr>
      <a:lvl4pPr algn="ctr" rtl="0" eaLnBrk="1" fontAlgn="base" hangingPunct="1">
        <a:spcBef>
          <a:spcPct val="0"/>
        </a:spcBef>
        <a:spcAft>
          <a:spcPct val="0"/>
        </a:spcAft>
        <a:defRPr sz="4725" b="1">
          <a:solidFill>
            <a:srgbClr val="FFFF00"/>
          </a:solidFill>
          <a:latin typeface="Times New Roman" pitchFamily="18" charset="0"/>
        </a:defRPr>
      </a:lvl4pPr>
      <a:lvl5pPr algn="ctr" rtl="0" eaLnBrk="1" fontAlgn="base" hangingPunct="1">
        <a:spcBef>
          <a:spcPct val="0"/>
        </a:spcBef>
        <a:spcAft>
          <a:spcPct val="0"/>
        </a:spcAft>
        <a:defRPr sz="4725" b="1">
          <a:solidFill>
            <a:srgbClr val="FFFF00"/>
          </a:solidFill>
          <a:latin typeface="Times New Roman" pitchFamily="18" charset="0"/>
        </a:defRPr>
      </a:lvl5pPr>
      <a:lvl6pPr marL="513422" algn="ctr" rtl="0" eaLnBrk="1" fontAlgn="base" hangingPunct="1">
        <a:spcBef>
          <a:spcPct val="0"/>
        </a:spcBef>
        <a:spcAft>
          <a:spcPct val="0"/>
        </a:spcAft>
        <a:defRPr sz="4725" b="1">
          <a:solidFill>
            <a:srgbClr val="FFFF00"/>
          </a:solidFill>
          <a:latin typeface="Times New Roman" pitchFamily="18" charset="0"/>
        </a:defRPr>
      </a:lvl6pPr>
      <a:lvl7pPr marL="1026844" algn="ctr" rtl="0" eaLnBrk="1" fontAlgn="base" hangingPunct="1">
        <a:spcBef>
          <a:spcPct val="0"/>
        </a:spcBef>
        <a:spcAft>
          <a:spcPct val="0"/>
        </a:spcAft>
        <a:defRPr sz="4725" b="1">
          <a:solidFill>
            <a:srgbClr val="FFFF00"/>
          </a:solidFill>
          <a:latin typeface="Times New Roman" pitchFamily="18" charset="0"/>
        </a:defRPr>
      </a:lvl7pPr>
      <a:lvl8pPr marL="1540266" algn="ctr" rtl="0" eaLnBrk="1" fontAlgn="base" hangingPunct="1">
        <a:spcBef>
          <a:spcPct val="0"/>
        </a:spcBef>
        <a:spcAft>
          <a:spcPct val="0"/>
        </a:spcAft>
        <a:defRPr sz="4725" b="1">
          <a:solidFill>
            <a:srgbClr val="FFFF00"/>
          </a:solidFill>
          <a:latin typeface="Times New Roman" pitchFamily="18" charset="0"/>
        </a:defRPr>
      </a:lvl8pPr>
      <a:lvl9pPr marL="2053704" algn="ctr" rtl="0" eaLnBrk="1" fontAlgn="base" hangingPunct="1">
        <a:spcBef>
          <a:spcPct val="0"/>
        </a:spcBef>
        <a:spcAft>
          <a:spcPct val="0"/>
        </a:spcAft>
        <a:defRPr sz="4725" b="1">
          <a:solidFill>
            <a:srgbClr val="FFFF00"/>
          </a:solidFill>
          <a:latin typeface="Times New Roman" pitchFamily="18" charset="0"/>
        </a:defRPr>
      </a:lvl9pPr>
    </p:titleStyle>
    <p:bodyStyle>
      <a:lvl1pPr marL="385066" indent="-385066" algn="l" rtl="0" eaLnBrk="1" fontAlgn="base" hangingPunct="1">
        <a:spcBef>
          <a:spcPct val="20000"/>
        </a:spcBef>
        <a:spcAft>
          <a:spcPct val="0"/>
        </a:spcAft>
        <a:buChar char="•"/>
        <a:defRPr sz="3600">
          <a:solidFill>
            <a:schemeClr val="bg1"/>
          </a:solidFill>
          <a:latin typeface="+mn-lt"/>
          <a:ea typeface="+mn-ea"/>
          <a:cs typeface="+mn-cs"/>
        </a:defRPr>
      </a:lvl1pPr>
      <a:lvl2pPr marL="834300" indent="-320900" algn="l" rtl="0" eaLnBrk="1" fontAlgn="base" hangingPunct="1">
        <a:spcBef>
          <a:spcPct val="20000"/>
        </a:spcBef>
        <a:spcAft>
          <a:spcPct val="0"/>
        </a:spcAft>
        <a:buChar char="–"/>
        <a:defRPr sz="3150">
          <a:solidFill>
            <a:schemeClr val="bg1"/>
          </a:solidFill>
          <a:latin typeface="+mn-lt"/>
        </a:defRPr>
      </a:lvl2pPr>
      <a:lvl3pPr marL="1283595" indent="-256719" algn="l" rtl="0" eaLnBrk="1" fontAlgn="base" hangingPunct="1">
        <a:spcBef>
          <a:spcPct val="20000"/>
        </a:spcBef>
        <a:spcAft>
          <a:spcPct val="0"/>
        </a:spcAft>
        <a:buChar char="•"/>
        <a:defRPr sz="2700">
          <a:solidFill>
            <a:schemeClr val="bg1"/>
          </a:solidFill>
          <a:latin typeface="+mn-lt"/>
        </a:defRPr>
      </a:lvl3pPr>
      <a:lvl4pPr marL="1796985" indent="-256719" algn="l" rtl="0" eaLnBrk="1" fontAlgn="base" hangingPunct="1">
        <a:spcBef>
          <a:spcPct val="20000"/>
        </a:spcBef>
        <a:spcAft>
          <a:spcPct val="0"/>
        </a:spcAft>
        <a:buChar char="–"/>
        <a:defRPr sz="2250">
          <a:solidFill>
            <a:schemeClr val="bg1"/>
          </a:solidFill>
          <a:latin typeface="+mn-lt"/>
        </a:defRPr>
      </a:lvl4pPr>
      <a:lvl5pPr marL="2310404" indent="-258460" algn="l" rtl="0" eaLnBrk="1" fontAlgn="base" hangingPunct="1">
        <a:spcBef>
          <a:spcPct val="20000"/>
        </a:spcBef>
        <a:spcAft>
          <a:spcPct val="0"/>
        </a:spcAft>
        <a:buChar char="»"/>
        <a:defRPr sz="2250">
          <a:solidFill>
            <a:schemeClr val="bg1"/>
          </a:solidFill>
          <a:latin typeface="+mn-lt"/>
        </a:defRPr>
      </a:lvl5pPr>
      <a:lvl6pPr marL="2823861" indent="-258460" algn="l" rtl="0" eaLnBrk="1" fontAlgn="base" hangingPunct="1">
        <a:spcBef>
          <a:spcPct val="20000"/>
        </a:spcBef>
        <a:spcAft>
          <a:spcPct val="0"/>
        </a:spcAft>
        <a:buChar char="»"/>
        <a:defRPr sz="2250">
          <a:solidFill>
            <a:schemeClr val="bg1"/>
          </a:solidFill>
          <a:latin typeface="+mn-lt"/>
        </a:defRPr>
      </a:lvl6pPr>
      <a:lvl7pPr marL="3337260" indent="-258460" algn="l" rtl="0" eaLnBrk="1" fontAlgn="base" hangingPunct="1">
        <a:spcBef>
          <a:spcPct val="20000"/>
        </a:spcBef>
        <a:spcAft>
          <a:spcPct val="0"/>
        </a:spcAft>
        <a:buChar char="»"/>
        <a:defRPr sz="2250">
          <a:solidFill>
            <a:schemeClr val="bg1"/>
          </a:solidFill>
          <a:latin typeface="+mn-lt"/>
        </a:defRPr>
      </a:lvl7pPr>
      <a:lvl8pPr marL="3850689" indent="-258460" algn="l" rtl="0" eaLnBrk="1" fontAlgn="base" hangingPunct="1">
        <a:spcBef>
          <a:spcPct val="20000"/>
        </a:spcBef>
        <a:spcAft>
          <a:spcPct val="0"/>
        </a:spcAft>
        <a:buChar char="»"/>
        <a:defRPr sz="2250">
          <a:solidFill>
            <a:schemeClr val="bg1"/>
          </a:solidFill>
          <a:latin typeface="+mn-lt"/>
        </a:defRPr>
      </a:lvl8pPr>
      <a:lvl9pPr marL="4364128" indent="-258460" algn="l" rtl="0" eaLnBrk="1" fontAlgn="base" hangingPunct="1">
        <a:spcBef>
          <a:spcPct val="20000"/>
        </a:spcBef>
        <a:spcAft>
          <a:spcPct val="0"/>
        </a:spcAft>
        <a:buChar char="»"/>
        <a:defRPr sz="2250">
          <a:solidFill>
            <a:schemeClr val="bg1"/>
          </a:solidFill>
          <a:latin typeface="+mn-lt"/>
        </a:defRPr>
      </a:lvl9pPr>
    </p:bodyStyle>
    <p:otherStyle>
      <a:defPPr>
        <a:defRPr lang="en-US"/>
      </a:defPPr>
      <a:lvl1pPr marL="0" algn="l" defTabSz="1026844" rtl="0" eaLnBrk="1" latinLnBrk="0" hangingPunct="1">
        <a:defRPr sz="2025" kern="1200">
          <a:solidFill>
            <a:schemeClr val="tx1"/>
          </a:solidFill>
          <a:latin typeface="+mn-lt"/>
          <a:ea typeface="+mn-ea"/>
          <a:cs typeface="+mn-cs"/>
        </a:defRPr>
      </a:lvl1pPr>
      <a:lvl2pPr marL="513422" algn="l" defTabSz="1026844" rtl="0" eaLnBrk="1" latinLnBrk="0" hangingPunct="1">
        <a:defRPr sz="2025" kern="1200">
          <a:solidFill>
            <a:schemeClr val="tx1"/>
          </a:solidFill>
          <a:latin typeface="+mn-lt"/>
          <a:ea typeface="+mn-ea"/>
          <a:cs typeface="+mn-cs"/>
        </a:defRPr>
      </a:lvl2pPr>
      <a:lvl3pPr marL="1026844" algn="l" defTabSz="1026844" rtl="0" eaLnBrk="1" latinLnBrk="0" hangingPunct="1">
        <a:defRPr sz="2025" kern="1200">
          <a:solidFill>
            <a:schemeClr val="tx1"/>
          </a:solidFill>
          <a:latin typeface="+mn-lt"/>
          <a:ea typeface="+mn-ea"/>
          <a:cs typeface="+mn-cs"/>
        </a:defRPr>
      </a:lvl3pPr>
      <a:lvl4pPr marL="1540266" algn="l" defTabSz="1026844" rtl="0" eaLnBrk="1" latinLnBrk="0" hangingPunct="1">
        <a:defRPr sz="2025" kern="1200">
          <a:solidFill>
            <a:schemeClr val="tx1"/>
          </a:solidFill>
          <a:latin typeface="+mn-lt"/>
          <a:ea typeface="+mn-ea"/>
          <a:cs typeface="+mn-cs"/>
        </a:defRPr>
      </a:lvl4pPr>
      <a:lvl5pPr marL="2053704" algn="l" defTabSz="1026844" rtl="0" eaLnBrk="1" latinLnBrk="0" hangingPunct="1">
        <a:defRPr sz="2025" kern="1200">
          <a:solidFill>
            <a:schemeClr val="tx1"/>
          </a:solidFill>
          <a:latin typeface="+mn-lt"/>
          <a:ea typeface="+mn-ea"/>
          <a:cs typeface="+mn-cs"/>
        </a:defRPr>
      </a:lvl5pPr>
      <a:lvl6pPr marL="2567131" algn="l" defTabSz="1026844" rtl="0" eaLnBrk="1" latinLnBrk="0" hangingPunct="1">
        <a:defRPr sz="2025" kern="1200">
          <a:solidFill>
            <a:schemeClr val="tx1"/>
          </a:solidFill>
          <a:latin typeface="+mn-lt"/>
          <a:ea typeface="+mn-ea"/>
          <a:cs typeface="+mn-cs"/>
        </a:defRPr>
      </a:lvl6pPr>
      <a:lvl7pPr marL="3080531" algn="l" defTabSz="1026844" rtl="0" eaLnBrk="1" latinLnBrk="0" hangingPunct="1">
        <a:defRPr sz="2025" kern="1200">
          <a:solidFill>
            <a:schemeClr val="tx1"/>
          </a:solidFill>
          <a:latin typeface="+mn-lt"/>
          <a:ea typeface="+mn-ea"/>
          <a:cs typeface="+mn-cs"/>
        </a:defRPr>
      </a:lvl7pPr>
      <a:lvl8pPr marL="3593973" algn="l" defTabSz="1026844" rtl="0" eaLnBrk="1" latinLnBrk="0" hangingPunct="1">
        <a:defRPr sz="2025" kern="1200">
          <a:solidFill>
            <a:schemeClr val="tx1"/>
          </a:solidFill>
          <a:latin typeface="+mn-lt"/>
          <a:ea typeface="+mn-ea"/>
          <a:cs typeface="+mn-cs"/>
        </a:defRPr>
      </a:lvl8pPr>
      <a:lvl9pPr marL="4107402" algn="l" defTabSz="1026844" rtl="0" eaLnBrk="1" latinLnBrk="0" hangingPunct="1">
        <a:defRPr sz="20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jpe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jpe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jpeg"/><Relationship Id="rId1" Type="http://schemas.openxmlformats.org/officeDocument/2006/relationships/slideLayout" Target="../slideLayouts/slideLayout38.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3.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3.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3.xml"/></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3.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3.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3.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9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3.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3.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104.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5.jpeg"/><Relationship Id="rId1" Type="http://schemas.openxmlformats.org/officeDocument/2006/relationships/slideLayout" Target="../slideLayouts/slideLayout104.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5.jpeg"/><Relationship Id="rId1" Type="http://schemas.openxmlformats.org/officeDocument/2006/relationships/slideLayout" Target="../slideLayouts/slideLayout10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8.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3.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3.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93.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93.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3.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3.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3.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p4"/><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slideLayout" Target="../slideLayouts/slideLayout38.xml"/><Relationship Id="rId4" Type="http://schemas.openxmlformats.org/officeDocument/2006/relationships/video" Target="../media/media2.mp4"/></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38.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noChangeArrowheads="1"/>
          </p:cNvSpPr>
          <p:nvPr>
            <p:ph type="title" idx="4294967295"/>
          </p:nvPr>
        </p:nvSpPr>
        <p:spPr>
          <a:xfrm>
            <a:off x="949252" y="13384"/>
            <a:ext cx="8530862" cy="964406"/>
          </a:xfrm>
        </p:spPr>
        <p:txBody>
          <a:bodyPr/>
          <a:lstStyle/>
          <a:p>
            <a:r>
              <a:rPr lang="en-US" altLang="en-US" sz="4050" dirty="0">
                <a:latin typeface="Arial" pitchFamily="34" charset="0"/>
                <a:cs typeface="Arial" pitchFamily="34" charset="0"/>
              </a:rPr>
              <a:t>Structural Heart Live Cases</a:t>
            </a:r>
          </a:p>
        </p:txBody>
      </p:sp>
      <p:sp>
        <p:nvSpPr>
          <p:cNvPr id="24579" name="Content Placeholder 2"/>
          <p:cNvSpPr>
            <a:spLocks noGrp="1" noChangeArrowheads="1"/>
          </p:cNvSpPr>
          <p:nvPr>
            <p:ph idx="4294967295"/>
          </p:nvPr>
        </p:nvSpPr>
        <p:spPr>
          <a:xfrm>
            <a:off x="523535" y="1667534"/>
            <a:ext cx="9492512" cy="3430531"/>
          </a:xfrm>
        </p:spPr>
        <p:txBody>
          <a:bodyPr/>
          <a:lstStyle/>
          <a:p>
            <a:pPr marL="0" indent="0">
              <a:buNone/>
            </a:pPr>
            <a:r>
              <a:rPr lang="en-US" altLang="en-US" sz="4400" b="1" dirty="0">
                <a:latin typeface="Arial" pitchFamily="34" charset="0"/>
                <a:cs typeface="Arial" pitchFamily="34" charset="0"/>
              </a:rPr>
              <a:t>Supported by:</a:t>
            </a:r>
            <a:endParaRPr lang="en-US" altLang="en-US" sz="5400" b="1" dirty="0">
              <a:latin typeface="Arial" pitchFamily="34" charset="0"/>
              <a:cs typeface="Arial" pitchFamily="34" charset="0"/>
            </a:endParaRPr>
          </a:p>
          <a:p>
            <a:pPr marL="0" indent="0"/>
            <a:r>
              <a:rPr lang="en-US" altLang="en-US" sz="5400" b="1" dirty="0">
                <a:latin typeface="Arial" pitchFamily="34" charset="0"/>
                <a:cs typeface="Arial" pitchFamily="34" charset="0"/>
              </a:rPr>
              <a:t> </a:t>
            </a:r>
            <a:r>
              <a:rPr lang="en-US" altLang="en-US" sz="5400" b="1" dirty="0" smtClean="0">
                <a:latin typeface="Arial" pitchFamily="34" charset="0"/>
                <a:cs typeface="Arial" pitchFamily="34" charset="0"/>
              </a:rPr>
              <a:t>Medtronic Inc.</a:t>
            </a:r>
            <a:endParaRPr lang="en-US" altLang="en-US" sz="4000" b="1" dirty="0" smtClean="0">
              <a:latin typeface="Arial" pitchFamily="34" charset="0"/>
              <a:cs typeface="Arial" pitchFamily="34" charset="0"/>
            </a:endParaRPr>
          </a:p>
          <a:p>
            <a:pPr marL="0" indent="0"/>
            <a:r>
              <a:rPr lang="en-US" altLang="en-US" sz="4000" b="1" dirty="0" smtClean="0">
                <a:latin typeface="Arial" pitchFamily="34" charset="0"/>
                <a:cs typeface="Arial" pitchFamily="34" charset="0"/>
              </a:rPr>
              <a:t>  Cook Inc.</a:t>
            </a:r>
          </a:p>
          <a:p>
            <a:pPr marL="0" indent="0"/>
            <a:r>
              <a:rPr lang="en-US" altLang="en-US" sz="4000" b="1" dirty="0" smtClean="0">
                <a:latin typeface="Arial" pitchFamily="34" charset="0"/>
                <a:cs typeface="Arial" pitchFamily="34" charset="0"/>
              </a:rPr>
              <a:t>  Terumo Medical</a:t>
            </a:r>
          </a:p>
          <a:p>
            <a:pPr marL="0" indent="0"/>
            <a:r>
              <a:rPr lang="en-US" altLang="en-US" sz="4000" b="1" dirty="0">
                <a:latin typeface="Arial" pitchFamily="34" charset="0"/>
                <a:cs typeface="Arial" pitchFamily="34" charset="0"/>
              </a:rPr>
              <a:t> </a:t>
            </a:r>
            <a:r>
              <a:rPr lang="en-US" altLang="en-US" sz="4000" b="1" dirty="0" smtClean="0">
                <a:latin typeface="Arial" pitchFamily="34" charset="0"/>
                <a:cs typeface="Arial" pitchFamily="34" charset="0"/>
              </a:rPr>
              <a:t> B-Braun</a:t>
            </a:r>
            <a:endParaRPr lang="en-US" altLang="en-US" sz="4400" b="1" dirty="0">
              <a:latin typeface="Arial" pitchFamily="34" charset="0"/>
              <a:cs typeface="Arial" pitchFamily="34" charset="0"/>
            </a:endParaRPr>
          </a:p>
        </p:txBody>
      </p:sp>
      <p:pic>
        <p:nvPicPr>
          <p:cNvPr id="5" name="Picture 1" descr="Picture 1"/>
          <p:cNvPicPr>
            <a:picLocks noChangeAspect="1"/>
          </p:cNvPicPr>
          <p:nvPr/>
        </p:nvPicPr>
        <p:blipFill>
          <a:blip r:embed="rId2"/>
          <a:stretch>
            <a:fillRect/>
          </a:stretch>
        </p:blipFill>
        <p:spPr>
          <a:xfrm>
            <a:off x="9871092" y="18652"/>
            <a:ext cx="398624" cy="383282"/>
          </a:xfrm>
          <a:prstGeom prst="rect">
            <a:avLst/>
          </a:prstGeom>
          <a:ln w="12700">
            <a:miter lim="400000"/>
          </a:ln>
        </p:spPr>
      </p:pic>
    </p:spTree>
    <p:extLst>
      <p:ext uri="{BB962C8B-B14F-4D97-AF65-F5344CB8AC3E}">
        <p14:creationId xmlns:p14="http://schemas.microsoft.com/office/powerpoint/2010/main" val="167671619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Shape 117"/>
          <p:cNvSpPr>
            <a:spLocks noChangeArrowheads="1"/>
          </p:cNvSpPr>
          <p:nvPr/>
        </p:nvSpPr>
        <p:spPr bwMode="auto">
          <a:xfrm>
            <a:off x="119688" y="869885"/>
            <a:ext cx="9968000" cy="588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rgbClr val="FFFF00"/>
                </a:solidFill>
                <a:effectLst/>
                <a:uLnTx/>
                <a:uFillTx/>
                <a:latin typeface="Arial" pitchFamily="34" charset="0"/>
                <a:ea typeface="+mj-ea"/>
                <a:cs typeface="Arial" pitchFamily="34" charset="0"/>
                <a:sym typeface="Arial" pitchFamily="34" charset="0"/>
              </a:rPr>
              <a:t>Presentation:</a:t>
            </a:r>
            <a:r>
              <a:rPr kumimoji="0" lang="en-US" altLang="en-US" sz="26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Arial" pitchFamily="34" charset="0"/>
              </a:rPr>
              <a:t> </a:t>
            </a:r>
            <a:r>
              <a:rPr kumimoji="0" lang="en-US" altLang="en-US" sz="26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Arial" pitchFamily="34" charset="0"/>
              </a:rPr>
              <a:t>82 </a:t>
            </a:r>
            <a:r>
              <a:rPr kumimoji="0" lang="en-US" altLang="en-US" sz="26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Arial" pitchFamily="34" charset="0"/>
              </a:rPr>
              <a:t>year old </a:t>
            </a:r>
            <a:r>
              <a:rPr kumimoji="0" lang="en-US" altLang="en-US" sz="26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Arial" pitchFamily="34" charset="0"/>
              </a:rPr>
              <a:t>female </a:t>
            </a:r>
            <a:r>
              <a:rPr kumimoji="0" lang="en-US" altLang="en-US" sz="26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Arial" pitchFamily="34" charset="0"/>
              </a:rPr>
              <a:t>with NYHA Class III </a:t>
            </a:r>
            <a:r>
              <a:rPr kumimoji="0" lang="en-US" altLang="en-US" sz="26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Arial" pitchFamily="34" charset="0"/>
              </a:rPr>
              <a:t>and recent episode of pulmonary edema.</a:t>
            </a:r>
            <a:endParaRPr kumimoji="0" lang="en-US" altLang="en-US" sz="26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Arial" pitchFamily="34" charset="0"/>
            </a:endParaRP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600" b="0"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Arial" pitchFamily="34" charset="0"/>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rgbClr val="FFFF00"/>
                </a:solidFill>
                <a:effectLst/>
                <a:uLnTx/>
                <a:uFillTx/>
                <a:latin typeface="Arial" pitchFamily="34" charset="0"/>
                <a:ea typeface="+mj-ea"/>
                <a:cs typeface="Arial" pitchFamily="34" charset="0"/>
                <a:sym typeface="Arial" pitchFamily="34" charset="0"/>
              </a:rPr>
              <a:t>TTE</a:t>
            </a:r>
            <a:r>
              <a:rPr kumimoji="0" lang="en-US" altLang="en-US" sz="2600" b="1" i="0" u="none" strike="noStrike" kern="1200" cap="none" spc="0" normalizeH="0" baseline="0" noProof="0" dirty="0" smtClean="0">
                <a:ln>
                  <a:noFill/>
                </a:ln>
                <a:solidFill>
                  <a:srgbClr val="FFFF00"/>
                </a:solidFill>
                <a:effectLst/>
                <a:uLnTx/>
                <a:uFillTx/>
                <a:latin typeface="Arial" pitchFamily="34" charset="0"/>
                <a:ea typeface="+mj-ea"/>
                <a:cs typeface="Arial" pitchFamily="34" charset="0"/>
                <a:sym typeface="Arial" pitchFamily="34" charset="0"/>
              </a:rPr>
              <a:t>: </a:t>
            </a:r>
            <a:r>
              <a:rPr kumimoji="0" lang="en-US" altLang="en-US" sz="26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Arial" pitchFamily="34" charset="0"/>
              </a:rPr>
              <a:t>Severe TAVR valve aortic </a:t>
            </a:r>
            <a:r>
              <a:rPr kumimoji="0" lang="en-US" altLang="en-US" sz="26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Arial" pitchFamily="34" charset="0"/>
              </a:rPr>
              <a:t>stenosis with </a:t>
            </a:r>
            <a:r>
              <a:rPr kumimoji="0" lang="en-US" altLang="en-US" sz="26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Arial" pitchFamily="34" charset="0"/>
              </a:rPr>
              <a:t>mild/mod AR </a:t>
            </a:r>
            <a:r>
              <a:rPr kumimoji="0" lang="en-US" altLang="en-US" sz="26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Arial" pitchFamily="34" charset="0"/>
              </a:rPr>
              <a:t>(</a:t>
            </a:r>
            <a:r>
              <a:rPr kumimoji="0" lang="en-US" altLang="en-US" sz="26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Arial" pitchFamily="34" charset="0"/>
              </a:rPr>
              <a:t>PG/MG/PV</a:t>
            </a:r>
            <a:r>
              <a:rPr kumimoji="0" lang="en-US" altLang="en-US" sz="26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Arial" pitchFamily="34" charset="0"/>
              </a:rPr>
              <a:t>: </a:t>
            </a:r>
            <a:r>
              <a:rPr kumimoji="0" lang="en-US" altLang="en-US" sz="26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Arial" pitchFamily="34" charset="0"/>
              </a:rPr>
              <a:t>46/38/3.9), mild/mod MR and TR</a:t>
            </a:r>
            <a:r>
              <a:rPr kumimoji="0" lang="en-US" altLang="en-US" sz="26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Arial" pitchFamily="34" charset="0"/>
              </a:rPr>
              <a:t>, LVEF 67%</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600" b="1" i="0" u="none" strike="noStrike" kern="1200" cap="none" spc="0" normalizeH="0" baseline="0" noProof="0" dirty="0">
              <a:ln>
                <a:noFill/>
              </a:ln>
              <a:solidFill>
                <a:srgbClr val="FFFF00"/>
              </a:solidFill>
              <a:effectLst/>
              <a:uLnTx/>
              <a:uFillTx/>
              <a:latin typeface="Arial" pitchFamily="34" charset="0"/>
              <a:ea typeface="+mj-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rgbClr val="FFFF00"/>
                </a:solidFill>
                <a:effectLst/>
                <a:uLnTx/>
                <a:uFillTx/>
                <a:latin typeface="Arial" pitchFamily="34" charset="0"/>
                <a:ea typeface="+mj-ea"/>
                <a:cs typeface="Arial" pitchFamily="34" charset="0"/>
                <a:sym typeface="Calibri"/>
              </a:rPr>
              <a:t>STS risk mortality: </a:t>
            </a:r>
            <a:r>
              <a:rPr kumimoji="0" lang="en-US" altLang="en-US" sz="26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14.1% </a:t>
            </a:r>
            <a:endParaRPr kumimoji="0" lang="en-US" altLang="en-US" sz="26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Calibri"/>
            </a:endParaRPr>
          </a:p>
          <a:p>
            <a:pPr marL="0" marR="0" lvl="0" indent="0" algn="l" defTabSz="771525" rtl="0" eaLnBrk="1" fontAlgn="auto" latinLnBrk="0" hangingPunct="1">
              <a:lnSpc>
                <a:spcPct val="100000"/>
              </a:lnSpc>
              <a:spcBef>
                <a:spcPts val="563"/>
              </a:spcBef>
              <a:spcAft>
                <a:spcPts val="0"/>
              </a:spcAft>
              <a:buClrTx/>
              <a:buSzTx/>
              <a:buFontTx/>
              <a:buNone/>
              <a:tabLst/>
              <a:defRPr/>
            </a:pPr>
            <a:endParaRPr kumimoji="0" lang="en-US" altLang="en-US" sz="2600" b="0" i="0" u="none" strike="noStrike" kern="1200" cap="none" spc="0" normalizeH="0" baseline="0" noProof="0" dirty="0">
              <a:ln>
                <a:noFill/>
              </a:ln>
              <a:solidFill>
                <a:srgbClr val="000000"/>
              </a:solidFill>
              <a:effectLst/>
              <a:uLnTx/>
              <a:uFillTx/>
              <a:latin typeface="Arial" pitchFamily="34" charset="0"/>
              <a:ea typeface="+mj-ea"/>
              <a:cs typeface="Arial" pitchFamily="34" charset="0"/>
              <a:sym typeface="Calibri"/>
            </a:endParaRPr>
          </a:p>
          <a:p>
            <a:pPr marL="0" marR="0" lvl="0" indent="0" algn="l" defTabSz="771525" rtl="0" eaLnBrk="1" fontAlgn="auto" latinLnBrk="0" hangingPunct="1">
              <a:lnSpc>
                <a:spcPct val="100000"/>
              </a:lnSpc>
              <a:spcBef>
                <a:spcPts val="422"/>
              </a:spcBef>
              <a:spcAft>
                <a:spcPts val="0"/>
              </a:spcAft>
              <a:buClrTx/>
              <a:buSzTx/>
              <a:buFontTx/>
              <a:buNone/>
              <a:tabLst/>
              <a:defRPr/>
            </a:pPr>
            <a:r>
              <a:rPr kumimoji="0" lang="en-US" altLang="en-US" sz="2600" b="1" i="0" u="none" strike="noStrike" kern="1200" cap="none" spc="0" normalizeH="0" baseline="0" noProof="0" dirty="0">
                <a:ln>
                  <a:noFill/>
                </a:ln>
                <a:solidFill>
                  <a:srgbClr val="FFFF00"/>
                </a:solidFill>
                <a:effectLst/>
                <a:uLnTx/>
                <a:uFillTx/>
                <a:latin typeface="Arial" pitchFamily="34" charset="0"/>
                <a:ea typeface="+mj-ea"/>
                <a:cs typeface="Arial" pitchFamily="34" charset="0"/>
                <a:sym typeface="Calibri"/>
              </a:rPr>
              <a:t>Course: </a:t>
            </a:r>
            <a:r>
              <a:rPr kumimoji="0" lang="en-US" altLang="en-US" sz="26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Calibri"/>
              </a:rPr>
              <a:t>Patient was evaluated by Heart Team and determined </a:t>
            </a:r>
            <a:r>
              <a:rPr kumimoji="0" lang="en-US" altLang="en-US" sz="26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to have </a:t>
            </a:r>
            <a:r>
              <a:rPr kumimoji="0" lang="en-US" altLang="en-US" sz="2800" b="1" i="0" u="none" strike="noStrike" kern="1200" cap="none" spc="0" normalizeH="0" baseline="0" noProof="0" dirty="0" smtClean="0">
                <a:ln>
                  <a:noFill/>
                </a:ln>
                <a:solidFill>
                  <a:srgbClr val="FF0000"/>
                </a:solidFill>
                <a:effectLst/>
                <a:uLnTx/>
                <a:uFillTx/>
                <a:latin typeface="Arial" pitchFamily="34" charset="0"/>
                <a:ea typeface="+mj-ea"/>
                <a:cs typeface="Arial" pitchFamily="34" charset="0"/>
                <a:sym typeface="Calibri"/>
              </a:rPr>
              <a:t>extreme</a:t>
            </a:r>
            <a:r>
              <a:rPr kumimoji="0" lang="en-US" altLang="en-US" sz="26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 STS risk and recovery after VIV-TAVR more likely than with SAVR.</a:t>
            </a:r>
            <a:endParaRPr kumimoji="0" lang="en-US" altLang="en-US" sz="26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Calibri"/>
            </a:endParaRPr>
          </a:p>
          <a:p>
            <a:pPr marL="0" marR="0" lvl="0" indent="0" algn="l" defTabSz="771525" rtl="0" eaLnBrk="1" fontAlgn="auto" latinLnBrk="0" hangingPunct="1">
              <a:lnSpc>
                <a:spcPct val="100000"/>
              </a:lnSpc>
              <a:spcBef>
                <a:spcPts val="563"/>
              </a:spcBef>
              <a:spcAft>
                <a:spcPts val="0"/>
              </a:spcAft>
              <a:buClrTx/>
              <a:buSzTx/>
              <a:buFontTx/>
              <a:buNone/>
              <a:tabLst/>
              <a:defRPr/>
            </a:pPr>
            <a:endParaRPr kumimoji="0" lang="en-US" altLang="en-US" sz="2600" b="1" i="0" u="none" strike="noStrike" kern="1200" cap="none" spc="0" normalizeH="0" baseline="0" noProof="0" dirty="0">
              <a:ln>
                <a:noFill/>
              </a:ln>
              <a:solidFill>
                <a:srgbClr val="FFFF00"/>
              </a:solidFill>
              <a:effectLst/>
              <a:uLnTx/>
              <a:uFillTx/>
              <a:latin typeface="Arial" pitchFamily="34" charset="0"/>
              <a:ea typeface="+mj-ea"/>
              <a:cs typeface="Arial" pitchFamily="34" charset="0"/>
              <a:sym typeface="Calibri"/>
            </a:endParaRPr>
          </a:p>
          <a:p>
            <a:pPr marL="0" marR="0" lvl="0" indent="0" algn="l" defTabSz="771525" rtl="0" eaLnBrk="1" fontAlgn="auto" latinLnBrk="0" hangingPunct="1">
              <a:lnSpc>
                <a:spcPct val="100000"/>
              </a:lnSpc>
              <a:spcBef>
                <a:spcPts val="563"/>
              </a:spcBef>
              <a:spcAft>
                <a:spcPts val="0"/>
              </a:spcAft>
              <a:buClrTx/>
              <a:buSzTx/>
              <a:buFontTx/>
              <a:buNone/>
              <a:tabLst/>
              <a:defRPr/>
            </a:pPr>
            <a:r>
              <a:rPr kumimoji="0" lang="en-US" altLang="en-US" sz="2600" b="1" i="0" u="none" strike="noStrike" kern="1200" cap="none" spc="0" normalizeH="0" baseline="0" noProof="0" dirty="0">
                <a:ln>
                  <a:noFill/>
                </a:ln>
                <a:solidFill>
                  <a:srgbClr val="FFFF00"/>
                </a:solidFill>
                <a:effectLst/>
                <a:uLnTx/>
                <a:uFillTx/>
                <a:latin typeface="Arial" pitchFamily="34" charset="0"/>
                <a:ea typeface="+mj-ea"/>
                <a:cs typeface="Arial" pitchFamily="34" charset="0"/>
                <a:sym typeface="Calibri"/>
              </a:rPr>
              <a:t>Plan: </a:t>
            </a:r>
            <a:r>
              <a:rPr kumimoji="0" lang="en-US" altLang="en-US" sz="26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TF</a:t>
            </a:r>
            <a:r>
              <a:rPr kumimoji="0" lang="en-US" altLang="en-US" sz="2600" b="1" i="0" u="none" strike="noStrike" kern="1200" cap="none" spc="0" normalizeH="0" noProof="0" dirty="0" smtClean="0">
                <a:ln>
                  <a:noFill/>
                </a:ln>
                <a:solidFill>
                  <a:srgbClr val="FFFFFF"/>
                </a:solidFill>
                <a:effectLst/>
                <a:uLnTx/>
                <a:uFillTx/>
                <a:latin typeface="Arial" pitchFamily="34" charset="0"/>
                <a:ea typeface="+mj-ea"/>
                <a:cs typeface="Arial" pitchFamily="34" charset="0"/>
                <a:sym typeface="Calibri"/>
              </a:rPr>
              <a:t> </a:t>
            </a:r>
            <a:r>
              <a:rPr kumimoji="0" lang="en-US" altLang="en-US" sz="26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TAVR-in-TAVR </a:t>
            </a:r>
            <a:r>
              <a:rPr kumimoji="0" lang="en-US" altLang="en-US" sz="26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Calibri"/>
              </a:rPr>
              <a:t>using </a:t>
            </a:r>
            <a:r>
              <a:rPr kumimoji="0" lang="en-US" altLang="en-US" sz="26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26mm </a:t>
            </a:r>
            <a:r>
              <a:rPr kumimoji="0" lang="en-US" altLang="en-US" sz="2600" b="1" i="0" u="none" strike="noStrike" kern="1200" cap="none" spc="0" normalizeH="0" baseline="0" noProof="0" dirty="0" err="1" smtClean="0">
                <a:ln>
                  <a:noFill/>
                </a:ln>
                <a:solidFill>
                  <a:srgbClr val="FFFFFF"/>
                </a:solidFill>
                <a:effectLst/>
                <a:uLnTx/>
                <a:uFillTx/>
                <a:latin typeface="Arial" pitchFamily="34" charset="0"/>
                <a:ea typeface="+mj-ea"/>
                <a:cs typeface="Arial" pitchFamily="34" charset="0"/>
                <a:sym typeface="Calibri"/>
              </a:rPr>
              <a:t>Evolut</a:t>
            </a:r>
            <a:r>
              <a:rPr kumimoji="0" lang="en-US" altLang="en-US" sz="26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 PRO+ valve with </a:t>
            </a:r>
            <a:r>
              <a:rPr kumimoji="0" lang="en-US" altLang="en-US" sz="26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Calibri"/>
              </a:rPr>
              <a:t>Sentinel Cerebral Embolic Protection </a:t>
            </a:r>
            <a:r>
              <a:rPr kumimoji="0" lang="en-US" altLang="en-US" sz="26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Device. </a:t>
            </a:r>
            <a:endParaRPr kumimoji="0" lang="en-US" altLang="en-US" sz="26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Calibri"/>
            </a:endParaRPr>
          </a:p>
        </p:txBody>
      </p:sp>
      <p:sp>
        <p:nvSpPr>
          <p:cNvPr id="37892" name="Rectangle 1"/>
          <p:cNvSpPr>
            <a:spLocks noChangeArrowheads="1"/>
          </p:cNvSpPr>
          <p:nvPr/>
        </p:nvSpPr>
        <p:spPr bwMode="auto">
          <a:xfrm>
            <a:off x="0" y="0"/>
            <a:ext cx="10287000" cy="77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786" tIns="50884" rIns="101786" bIns="5088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771525"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FFFF00"/>
                </a:solidFill>
                <a:effectLst/>
                <a:uLnTx/>
                <a:uFillTx/>
                <a:latin typeface="Arial" pitchFamily="34" charset="0"/>
                <a:ea typeface="+mj-ea"/>
                <a:cs typeface="Arial" pitchFamily="34" charset="0"/>
                <a:sym typeface="Calibri"/>
              </a:rPr>
              <a:t>Summary </a:t>
            </a:r>
            <a:r>
              <a:rPr kumimoji="0" lang="en-US" altLang="en-US" sz="4400" b="1" i="0" u="none" strike="noStrike" kern="1200" cap="none" spc="0" normalizeH="0" baseline="0" noProof="0" dirty="0" smtClean="0">
                <a:ln>
                  <a:noFill/>
                </a:ln>
                <a:solidFill>
                  <a:srgbClr val="FFFF00"/>
                </a:solidFill>
                <a:effectLst/>
                <a:uLnTx/>
                <a:uFillTx/>
                <a:latin typeface="Arial" pitchFamily="34" charset="0"/>
                <a:ea typeface="+mj-ea"/>
                <a:cs typeface="Arial" pitchFamily="34" charset="0"/>
                <a:sym typeface="Calibri"/>
              </a:rPr>
              <a:t>of the </a:t>
            </a:r>
            <a:r>
              <a:rPr kumimoji="0" lang="en-US" altLang="en-US" sz="4400" b="1" i="0" u="none" strike="noStrike" kern="1200" cap="none" spc="0" normalizeH="0" baseline="0" noProof="0" dirty="0">
                <a:ln>
                  <a:noFill/>
                </a:ln>
                <a:solidFill>
                  <a:srgbClr val="FFFF00"/>
                </a:solidFill>
                <a:effectLst/>
                <a:uLnTx/>
                <a:uFillTx/>
                <a:latin typeface="Arial" pitchFamily="34" charset="0"/>
                <a:ea typeface="+mj-ea"/>
                <a:cs typeface="Arial" pitchFamily="34" charset="0"/>
                <a:sym typeface="Calibri"/>
              </a:rPr>
              <a:t>Case</a:t>
            </a:r>
          </a:p>
        </p:txBody>
      </p:sp>
      <p:pic>
        <p:nvPicPr>
          <p:cNvPr id="6" name="Picture 1" descr="Picture 1"/>
          <p:cNvPicPr>
            <a:picLocks noChangeAspect="1"/>
          </p:cNvPicPr>
          <p:nvPr/>
        </p:nvPicPr>
        <p:blipFill>
          <a:blip r:embed="rId2"/>
          <a:stretch>
            <a:fillRect/>
          </a:stretch>
        </p:blipFill>
        <p:spPr>
          <a:xfrm>
            <a:off x="9888376" y="0"/>
            <a:ext cx="398624" cy="472942"/>
          </a:xfrm>
          <a:prstGeom prst="rect">
            <a:avLst/>
          </a:prstGeom>
          <a:ln w="12700">
            <a:miter lim="400000"/>
          </a:ln>
        </p:spPr>
      </p:pic>
    </p:spTree>
    <p:extLst>
      <p:ext uri="{BB962C8B-B14F-4D97-AF65-F5344CB8AC3E}">
        <p14:creationId xmlns:p14="http://schemas.microsoft.com/office/powerpoint/2010/main" val="4145609477"/>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5660" y="136275"/>
            <a:ext cx="10399881" cy="63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081" tIns="38540" rIns="77081" bIns="3854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514350" rtl="0" eaLnBrk="1" fontAlgn="auto" latinLnBrk="0" hangingPunct="0">
              <a:lnSpc>
                <a:spcPct val="100000"/>
              </a:lnSpc>
              <a:spcBef>
                <a:spcPts val="0"/>
              </a:spcBef>
              <a:spcAft>
                <a:spcPts val="0"/>
              </a:spcAft>
              <a:buClrTx/>
              <a:buSzTx/>
              <a:buFontTx/>
              <a:buNone/>
              <a:tabLst/>
              <a:defRPr/>
            </a:pPr>
            <a:r>
              <a:rPr kumimoji="0" lang="en-US" altLang="en-US" sz="3600" b="1" i="0" u="none" strike="noStrike" kern="0" cap="none" spc="0" normalizeH="0" baseline="0" noProof="0" dirty="0" smtClean="0">
                <a:ln>
                  <a:noFill/>
                </a:ln>
                <a:solidFill>
                  <a:srgbClr val="FFFF00"/>
                </a:solidFill>
                <a:effectLst/>
                <a:uLnTx/>
                <a:uFillTx/>
                <a:latin typeface="Arial" pitchFamily="34" charset="0"/>
                <a:ea typeface="+mn-ea"/>
                <a:cs typeface="Arial" pitchFamily="34" charset="0"/>
                <a:sym typeface="Calibri"/>
              </a:rPr>
              <a:t>Medtronic </a:t>
            </a:r>
            <a:r>
              <a:rPr kumimoji="0" lang="en-US" altLang="en-US" sz="3600" b="1" i="0" u="none" strike="noStrike" kern="0" cap="none" spc="0" normalizeH="0" baseline="0" noProof="0" dirty="0" err="1" smtClean="0">
                <a:ln>
                  <a:noFill/>
                </a:ln>
                <a:solidFill>
                  <a:srgbClr val="FFFF00"/>
                </a:solidFill>
                <a:effectLst/>
                <a:uLnTx/>
                <a:uFillTx/>
                <a:latin typeface="Arial" pitchFamily="34" charset="0"/>
                <a:ea typeface="+mn-ea"/>
                <a:cs typeface="Arial" pitchFamily="34" charset="0"/>
                <a:sym typeface="Calibri"/>
              </a:rPr>
              <a:t>Evolut</a:t>
            </a:r>
            <a:r>
              <a:rPr kumimoji="0" lang="en-US" altLang="en-US" sz="3600" b="1" i="0" u="none" strike="noStrike" kern="0" cap="none" spc="0" normalizeH="0" baseline="0" noProof="0" dirty="0" smtClean="0">
                <a:ln>
                  <a:noFill/>
                </a:ln>
                <a:solidFill>
                  <a:srgbClr val="FFFF00"/>
                </a:solidFill>
                <a:effectLst/>
                <a:uLnTx/>
                <a:uFillTx/>
                <a:latin typeface="Arial" pitchFamily="34" charset="0"/>
                <a:ea typeface="+mn-ea"/>
                <a:cs typeface="Arial" pitchFamily="34" charset="0"/>
                <a:sym typeface="Calibri"/>
              </a:rPr>
              <a:t> PRO+ Patient </a:t>
            </a:r>
            <a:r>
              <a:rPr kumimoji="0" lang="en-US" altLang="en-US" sz="3600" b="1" i="0" u="none" strike="noStrike" kern="0" cap="none" spc="0" normalizeH="0" baseline="0" noProof="0" dirty="0">
                <a:ln>
                  <a:noFill/>
                </a:ln>
                <a:solidFill>
                  <a:srgbClr val="FFFF00"/>
                </a:solidFill>
                <a:effectLst/>
                <a:uLnTx/>
                <a:uFillTx/>
                <a:latin typeface="Arial" pitchFamily="34" charset="0"/>
                <a:ea typeface="+mn-ea"/>
                <a:cs typeface="Arial" pitchFamily="34" charset="0"/>
                <a:sym typeface="Calibri"/>
              </a:rPr>
              <a:t>Selection</a:t>
            </a:r>
          </a:p>
        </p:txBody>
      </p:sp>
      <p:sp>
        <p:nvSpPr>
          <p:cNvPr id="5" name="Rectangle 4"/>
          <p:cNvSpPr/>
          <p:nvPr/>
        </p:nvSpPr>
        <p:spPr>
          <a:xfrm>
            <a:off x="7648367" y="3893981"/>
            <a:ext cx="2911838" cy="2954655"/>
          </a:xfrm>
          <a:prstGeom prst="rect">
            <a:avLst/>
          </a:prstGeom>
          <a:noFill/>
        </p:spPr>
        <p:txBody>
          <a:bodyPr wrap="square">
            <a:spAutoFit/>
          </a:bodyPr>
          <a:lstStyle/>
          <a:p>
            <a:pPr marL="0" marR="0" lvl="0" indent="0" algn="l" defTabSz="514350" rtl="0" eaLnBrk="1" fontAlgn="auto" latinLnBrk="0" hangingPunct="0">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rPr>
              <a:t>Our Patient</a:t>
            </a:r>
          </a:p>
          <a:p>
            <a:pPr marL="0" marR="0" lvl="0" indent="0" algn="l" defTabSz="514350" rtl="0" eaLnBrk="1" fontAlgn="auto" latinLnBrk="0" hangingPunct="0">
              <a:spcBef>
                <a:spcPts val="0"/>
              </a:spcBef>
              <a:spcAft>
                <a:spcPts val="0"/>
              </a:spcAft>
              <a:buClrTx/>
              <a:buSzTx/>
              <a:buFontTx/>
              <a:buNone/>
              <a:tabLst/>
              <a:defRPr/>
            </a:pPr>
            <a:r>
              <a:rPr kumimoji="0" lang="en-US" altLang="en-US" sz="1800" b="1" i="0" u="none" strike="noStrike" kern="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rPr>
              <a:t> </a:t>
            </a:r>
            <a:endParaRPr kumimoji="0" lang="en-US" altLang="en-US" sz="1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endParaRPr>
          </a:p>
          <a:p>
            <a:pPr marL="0" marR="0" lvl="0" indent="0" algn="l" defTabSz="514350" rtl="0" eaLnBrk="1" fontAlgn="auto" latinLnBrk="0" hangingPunct="0">
              <a:spcBef>
                <a:spcPts val="0"/>
              </a:spcBef>
              <a:spcAft>
                <a:spcPts val="0"/>
              </a:spcAft>
              <a:buClrTx/>
              <a:buSzTx/>
              <a:buFontTx/>
              <a:buNone/>
              <a:tabLst/>
              <a:defRPr/>
            </a:pPr>
            <a:endParaRPr kumimoji="0" lang="en-US" altLang="en-US" sz="1800" b="1" i="0" u="none" strike="noStrike" kern="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endParaRPr>
          </a:p>
          <a:p>
            <a:pPr marL="0" marR="0" lvl="0" indent="0" algn="l" defTabSz="514350" rtl="0" eaLnBrk="1" fontAlgn="auto" latinLnBrk="0" hangingPunct="0">
              <a:spcBef>
                <a:spcPts val="0"/>
              </a:spcBef>
              <a:spcAft>
                <a:spcPts val="0"/>
              </a:spcAft>
              <a:buClrTx/>
              <a:buSzTx/>
              <a:buFontTx/>
              <a:buNone/>
              <a:tabLst/>
              <a:defRPr/>
            </a:pPr>
            <a:r>
              <a:rPr kumimoji="0" lang="en-US" altLang="en-US" sz="1800" b="1" i="0" u="none" strike="noStrike" kern="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rPr>
              <a:t>Annulus: 22.8 mm</a:t>
            </a:r>
          </a:p>
          <a:p>
            <a:pPr marL="0" marR="0" lvl="0" indent="0" algn="l" defTabSz="514350" rtl="0" eaLnBrk="1" fontAlgn="auto" latinLnBrk="0" hangingPunct="0">
              <a:spcBef>
                <a:spcPts val="0"/>
              </a:spcBef>
              <a:spcAft>
                <a:spcPts val="0"/>
              </a:spcAft>
              <a:buClrTx/>
              <a:buSzTx/>
              <a:buFontTx/>
              <a:buNone/>
              <a:tabLst/>
              <a:defRPr/>
            </a:pPr>
            <a:endParaRPr kumimoji="0" lang="en-US" altLang="en-US" sz="1800" b="1" i="0" u="none" strike="noStrike" kern="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endParaRPr>
          </a:p>
          <a:p>
            <a:pPr marL="0" marR="0" lvl="0" indent="0" algn="l" defTabSz="514350" rtl="0" eaLnBrk="1" fontAlgn="auto" latinLnBrk="0" hangingPunct="0">
              <a:spcBef>
                <a:spcPts val="0"/>
              </a:spcBef>
              <a:spcAft>
                <a:spcPts val="0"/>
              </a:spcAft>
              <a:buClrTx/>
              <a:buSzTx/>
              <a:buFontTx/>
              <a:buNone/>
              <a:tabLst/>
              <a:defRPr/>
            </a:pPr>
            <a:r>
              <a:rPr kumimoji="0" lang="en-US" altLang="en-US" sz="1800" b="1" i="0" u="none" strike="noStrike" kern="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rPr>
              <a:t>Perimeter: 72.2 mm</a:t>
            </a:r>
          </a:p>
          <a:p>
            <a:pPr marL="0" marR="0" lvl="0" indent="0" algn="l" defTabSz="514350" rtl="0" eaLnBrk="1" fontAlgn="auto" latinLnBrk="0" hangingPunct="0">
              <a:spcBef>
                <a:spcPts val="0"/>
              </a:spcBef>
              <a:spcAft>
                <a:spcPts val="0"/>
              </a:spcAft>
              <a:buClrTx/>
              <a:buSzTx/>
              <a:buFontTx/>
              <a:buNone/>
              <a:tabLst/>
              <a:defRPr/>
            </a:pPr>
            <a:endParaRPr kumimoji="0" lang="en-US" altLang="en-US" sz="1800" b="1" i="0" u="none" strike="noStrike" kern="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endParaRPr>
          </a:p>
          <a:p>
            <a:pPr marL="0" marR="0" lvl="0" indent="0" algn="l" defTabSz="514350" rtl="0" eaLnBrk="1" fontAlgn="auto" latinLnBrk="0" hangingPunct="0">
              <a:spcBef>
                <a:spcPts val="0"/>
              </a:spcBef>
              <a:spcAft>
                <a:spcPts val="0"/>
              </a:spcAft>
              <a:buClrTx/>
              <a:buSzTx/>
              <a:buFontTx/>
              <a:buNone/>
              <a:tabLst/>
              <a:defRPr/>
            </a:pPr>
            <a:r>
              <a:rPr kumimoji="0" lang="en-US" altLang="en-US" sz="1800" b="1" i="0" u="none" strike="noStrike" kern="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rPr>
              <a:t>SOV diameter: 31.2mm</a:t>
            </a:r>
          </a:p>
          <a:p>
            <a:pPr marL="0" marR="0" lvl="0" indent="0" algn="l" defTabSz="514350" rtl="0" eaLnBrk="1" fontAlgn="auto" latinLnBrk="0" hangingPunct="0">
              <a:spcBef>
                <a:spcPts val="0"/>
              </a:spcBef>
              <a:spcAft>
                <a:spcPts val="0"/>
              </a:spcAft>
              <a:buClrTx/>
              <a:buSzTx/>
              <a:buFontTx/>
              <a:buNone/>
              <a:tabLst/>
              <a:defRPr/>
            </a:pPr>
            <a:endParaRPr kumimoji="0" lang="en-US" altLang="en-US" sz="1800" b="1" i="0" u="none" strike="noStrike" kern="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endParaRPr>
          </a:p>
          <a:p>
            <a:pPr marL="0" marR="0" lvl="0" indent="0" algn="l" defTabSz="514350" rtl="0" eaLnBrk="1" fontAlgn="auto" latinLnBrk="0" hangingPunct="0">
              <a:spcBef>
                <a:spcPts val="0"/>
              </a:spcBef>
              <a:spcAft>
                <a:spcPts val="0"/>
              </a:spcAft>
              <a:buClrTx/>
              <a:buSzTx/>
              <a:buFontTx/>
              <a:buNone/>
              <a:tabLst/>
              <a:defRPr/>
            </a:pPr>
            <a:r>
              <a:rPr kumimoji="0" lang="en-US" altLang="en-US" sz="1800" b="1" i="0" u="none" strike="noStrike" kern="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rPr>
              <a:t>SOV Height: 25.0mm</a:t>
            </a:r>
            <a:endParaRPr kumimoji="0" lang="en-US" altLang="en-US" sz="1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3" y="1239204"/>
            <a:ext cx="7640053" cy="5609432"/>
          </a:xfrm>
          <a:prstGeom prst="rect">
            <a:avLst/>
          </a:prstGeom>
        </p:spPr>
      </p:pic>
      <p:sp>
        <p:nvSpPr>
          <p:cNvPr id="9" name="Rectangle 4"/>
          <p:cNvSpPr>
            <a:spLocks noChangeArrowheads="1"/>
          </p:cNvSpPr>
          <p:nvPr/>
        </p:nvSpPr>
        <p:spPr bwMode="auto">
          <a:xfrm>
            <a:off x="3546678" y="1662950"/>
            <a:ext cx="1378934" cy="5185686"/>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76935" tIns="38467" rIns="76935" bIns="38467"/>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514350" rtl="0" eaLnBrk="1" fontAlgn="auto" latinLnBrk="0" hangingPunct="0">
              <a:lnSpc>
                <a:spcPct val="100000"/>
              </a:lnSpc>
              <a:spcBef>
                <a:spcPct val="20000"/>
              </a:spcBef>
              <a:spcAft>
                <a:spcPts val="0"/>
              </a:spcAft>
              <a:buClrTx/>
              <a:buSzTx/>
              <a:buFontTx/>
              <a:buNone/>
              <a:tabLst/>
              <a:defRPr/>
            </a:pPr>
            <a:endParaRPr kumimoji="0" lang="en-US" altLang="en-US" sz="3375" b="1" i="0" u="none" strike="noStrike" kern="0" cap="none" spc="0" normalizeH="0" baseline="0" noProof="0" dirty="0">
              <a:ln>
                <a:noFill/>
              </a:ln>
              <a:solidFill>
                <a:srgbClr val="FFFFFF"/>
              </a:solidFill>
              <a:effectLst/>
              <a:uLnTx/>
              <a:uFillTx/>
              <a:latin typeface="Times New Roman" pitchFamily="18" charset="0"/>
              <a:ea typeface="+mn-ea"/>
              <a:cs typeface="Arial" pitchFamily="34" charset="0"/>
              <a:sym typeface="Calibri"/>
            </a:endParaRPr>
          </a:p>
        </p:txBody>
      </p:sp>
      <p:pic>
        <p:nvPicPr>
          <p:cNvPr id="7" name="Picture 1" descr="Picture 1"/>
          <p:cNvPicPr>
            <a:picLocks noChangeAspect="1"/>
          </p:cNvPicPr>
          <p:nvPr/>
        </p:nvPicPr>
        <p:blipFill>
          <a:blip r:embed="rId4"/>
          <a:stretch>
            <a:fillRect/>
          </a:stretch>
        </p:blipFill>
        <p:spPr>
          <a:xfrm>
            <a:off x="9970887" y="0"/>
            <a:ext cx="316113" cy="348260"/>
          </a:xfrm>
          <a:prstGeom prst="rect">
            <a:avLst/>
          </a:prstGeom>
          <a:ln w="12700">
            <a:miter lim="400000"/>
          </a:ln>
        </p:spPr>
      </p:pic>
    </p:spTree>
    <p:extLst>
      <p:ext uri="{BB962C8B-B14F-4D97-AF65-F5344CB8AC3E}">
        <p14:creationId xmlns:p14="http://schemas.microsoft.com/office/powerpoint/2010/main" val="2748384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6256" y="336760"/>
            <a:ext cx="10287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defTabSz="1028700">
              <a:defRPr/>
            </a:pPr>
            <a:r>
              <a:rPr lang="en-US" altLang="en-US" sz="3825" u="sng" dirty="0">
                <a:latin typeface="Arial" pitchFamily="34" charset="0"/>
              </a:rPr>
              <a:t>Latest Issues in Transcatheter Structural Heart Interventions </a:t>
            </a:r>
            <a:endParaRPr lang="en-US" altLang="en-US" sz="3825" i="1" u="sng" dirty="0">
              <a:latin typeface="Arial" pitchFamily="34" charset="0"/>
            </a:endParaRPr>
          </a:p>
        </p:txBody>
      </p:sp>
      <p:sp>
        <p:nvSpPr>
          <p:cNvPr id="5" name="Rectangle 3"/>
          <p:cNvSpPr>
            <a:spLocks noChangeArrowheads="1"/>
          </p:cNvSpPr>
          <p:nvPr/>
        </p:nvSpPr>
        <p:spPr bwMode="auto">
          <a:xfrm>
            <a:off x="35861" y="1995927"/>
            <a:ext cx="10233854" cy="2655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744" tIns="40842" rIns="81744" bIns="4084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defTabSz="1028700" fontAlgn="base">
              <a:lnSpc>
                <a:spcPct val="190000"/>
              </a:lnSpc>
              <a:spcBef>
                <a:spcPct val="0"/>
              </a:spcBef>
              <a:spcAft>
                <a:spcPct val="0"/>
              </a:spcAft>
              <a:defRPr/>
            </a:pPr>
            <a:r>
              <a:rPr lang="en-US" altLang="en-US" sz="4600" b="1" kern="1200" dirty="0">
                <a:solidFill>
                  <a:srgbClr val="FFFFFF"/>
                </a:solidFill>
                <a:latin typeface="Arial" pitchFamily="34" charset="0"/>
              </a:rPr>
              <a:t> </a:t>
            </a:r>
            <a:r>
              <a:rPr lang="en-US" altLang="en-US" sz="4600" b="1" kern="1200" dirty="0" smtClean="0">
                <a:solidFill>
                  <a:srgbClr val="FFFFFF"/>
                </a:solidFill>
                <a:latin typeface="Arial" pitchFamily="34" charset="0"/>
              </a:rPr>
              <a:t>Recent publications about TAVR </a:t>
            </a:r>
          </a:p>
          <a:p>
            <a:pPr defTabSz="1028700" fontAlgn="base">
              <a:lnSpc>
                <a:spcPct val="190000"/>
              </a:lnSpc>
              <a:spcBef>
                <a:spcPct val="0"/>
              </a:spcBef>
              <a:spcAft>
                <a:spcPct val="0"/>
              </a:spcAft>
              <a:buNone/>
              <a:defRPr/>
            </a:pPr>
            <a:r>
              <a:rPr lang="en-US" altLang="en-US" sz="4600" b="1" kern="1200" dirty="0" smtClean="0">
                <a:solidFill>
                  <a:srgbClr val="FFFFFF"/>
                </a:solidFill>
                <a:latin typeface="Arial" pitchFamily="34" charset="0"/>
              </a:rPr>
              <a:t>   valve degeneration</a:t>
            </a:r>
          </a:p>
        </p:txBody>
      </p:sp>
      <p:pic>
        <p:nvPicPr>
          <p:cNvPr id="6" name="Picture 1" descr="Picture 1"/>
          <p:cNvPicPr>
            <a:picLocks noChangeAspect="1"/>
          </p:cNvPicPr>
          <p:nvPr/>
        </p:nvPicPr>
        <p:blipFill>
          <a:blip r:embed="rId2"/>
          <a:stretch>
            <a:fillRect/>
          </a:stretch>
        </p:blipFill>
        <p:spPr>
          <a:xfrm>
            <a:off x="9871092" y="8604"/>
            <a:ext cx="398624" cy="472942"/>
          </a:xfrm>
          <a:prstGeom prst="rect">
            <a:avLst/>
          </a:prstGeom>
          <a:ln w="12700">
            <a:miter lim="400000"/>
          </a:ln>
        </p:spPr>
      </p:pic>
    </p:spTree>
    <p:extLst>
      <p:ext uri="{BB962C8B-B14F-4D97-AF65-F5344CB8AC3E}">
        <p14:creationId xmlns:p14="http://schemas.microsoft.com/office/powerpoint/2010/main" val="276392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smtClean="0"/>
              <a:t> </a:t>
            </a:r>
            <a:endParaRPr lang="en-US" dirty="0"/>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2" name="TextBox 1"/>
          <p:cNvSpPr txBox="1"/>
          <p:nvPr/>
        </p:nvSpPr>
        <p:spPr>
          <a:xfrm>
            <a:off x="0" y="17928"/>
            <a:ext cx="10287000" cy="1077218"/>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Balance of Factors Determining Strength of Valve Preference vs. Expected Remaining Years of Life</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5187776" y="6445627"/>
            <a:ext cx="5091339"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Oyetunji</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and Otto,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Eur</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Heart J 2021;42:2920</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302" y="1070343"/>
            <a:ext cx="7907996" cy="5357353"/>
          </a:xfrm>
          <a:prstGeom prst="rect">
            <a:avLst/>
          </a:prstGeom>
        </p:spPr>
      </p:pic>
    </p:spTree>
    <p:extLst>
      <p:ext uri="{BB962C8B-B14F-4D97-AF65-F5344CB8AC3E}">
        <p14:creationId xmlns:p14="http://schemas.microsoft.com/office/powerpoint/2010/main" val="1604653422"/>
      </p:ext>
    </p:extLst>
  </p:cSld>
  <p:clrMapOvr>
    <a:masterClrMapping/>
  </p:clrMapOvr>
  <p:transition/>
  <p:timing>
    <p:tnLst>
      <p:par>
        <p:cTn id="1" dur="indefinite" restart="never" fill="hold"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8963"/>
            <a:ext cx="10287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Contemporary Potential Strategies in the Lifetime Management of Patients with Severe</a:t>
            </a:r>
            <a:r>
              <a:rPr kumimoji="0" lang="en-US" sz="3000" b="1" i="0" u="none" strike="noStrike" kern="1200" cap="none" spc="0" normalizeH="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 </a:t>
            </a:r>
            <a:r>
              <a:rPr lang="en-US" sz="3000" b="1" kern="1200" dirty="0">
                <a:solidFill>
                  <a:srgbClr val="FFFF00"/>
                </a:solidFill>
                <a:latin typeface="Arial" panose="020B0604020202020204" pitchFamily="34" charset="0"/>
                <a:cs typeface="Arial" panose="020B0604020202020204" pitchFamily="34" charset="0"/>
              </a:rPr>
              <a:t>V</a:t>
            </a:r>
            <a:r>
              <a:rPr kumimoji="0" lang="en-US" sz="3000" b="1" i="0" u="none" strike="noStrike" kern="1200" cap="none" spc="0" normalizeH="0" noProof="0" dirty="0" err="1" smtClean="0">
                <a:ln>
                  <a:noFill/>
                </a:ln>
                <a:solidFill>
                  <a:srgbClr val="FFFF00"/>
                </a:solidFill>
                <a:effectLst/>
                <a:uLnTx/>
                <a:uFillTx/>
                <a:latin typeface="Arial" panose="020B0604020202020204" pitchFamily="34" charset="0"/>
                <a:ea typeface="+mj-ea"/>
                <a:cs typeface="Arial" panose="020B0604020202020204" pitchFamily="34" charset="0"/>
                <a:sym typeface="Calibri"/>
              </a:rPr>
              <a:t>alvular</a:t>
            </a:r>
            <a:r>
              <a:rPr kumimoji="0" lang="en-US" sz="3000" b="1" i="0"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 AS</a:t>
            </a:r>
            <a:endPar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endParaRPr>
          </a:p>
        </p:txBody>
      </p:sp>
      <p:sp>
        <p:nvSpPr>
          <p:cNvPr id="3" name="TextBox 2"/>
          <p:cNvSpPr txBox="1"/>
          <p:nvPr/>
        </p:nvSpPr>
        <p:spPr>
          <a:xfrm>
            <a:off x="3424518" y="6488668"/>
            <a:ext cx="68624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j-ea"/>
                <a:cs typeface="Arial" panose="020B0604020202020204" pitchFamily="34" charset="0"/>
                <a:sym typeface="Calibri"/>
              </a:rPr>
              <a:t>Tarantini</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 and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j-ea"/>
                <a:cs typeface="Arial" panose="020B0604020202020204" pitchFamily="34" charset="0"/>
                <a:sym typeface="Calibri"/>
              </a:rPr>
              <a:t>Nai</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j-ea"/>
                <a:cs typeface="Arial" panose="020B0604020202020204" pitchFamily="34" charset="0"/>
                <a:sym typeface="Calibri"/>
              </a:rPr>
              <a:t>Fovino</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 J Am Coll Cardiol Intv 2021;14:1727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1073290"/>
            <a:ext cx="8991600" cy="536158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719146" y="1975943"/>
            <a:ext cx="652743" cy="307777"/>
          </a:xfrm>
          <a:prstGeom prst="rect">
            <a:avLst/>
          </a:prstGeom>
          <a:noFill/>
        </p:spPr>
        <p:txBody>
          <a:bodyPr wrap="none" rtlCol="0">
            <a:spAutoFit/>
          </a:bodyPr>
          <a:lstStyle/>
          <a:p>
            <a:r>
              <a:rPr lang="en-US" sz="1400" b="1" dirty="0" smtClean="0">
                <a:solidFill>
                  <a:srgbClr val="FF0000"/>
                </a:solidFill>
                <a:latin typeface="Arial" panose="020B0604020202020204" pitchFamily="34" charset="0"/>
                <a:cs typeface="Arial" panose="020B0604020202020204" pitchFamily="34" charset="0"/>
              </a:rPr>
              <a:t>10yrs</a:t>
            </a:r>
            <a:endParaRPr lang="en-US" sz="1400" b="1"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6963099" y="3505195"/>
            <a:ext cx="652743" cy="307777"/>
          </a:xfrm>
          <a:prstGeom prst="rect">
            <a:avLst/>
          </a:prstGeom>
          <a:noFill/>
        </p:spPr>
        <p:txBody>
          <a:bodyPr wrap="none" rtlCol="0">
            <a:spAutoFit/>
          </a:bodyPr>
          <a:lstStyle/>
          <a:p>
            <a:r>
              <a:rPr lang="en-US" sz="1400" b="1" dirty="0" smtClean="0">
                <a:solidFill>
                  <a:srgbClr val="FF0000"/>
                </a:solidFill>
                <a:latin typeface="Arial" panose="020B0604020202020204" pitchFamily="34" charset="0"/>
                <a:cs typeface="Arial" panose="020B0604020202020204" pitchFamily="34" charset="0"/>
              </a:rPr>
              <a:t>10yrs</a:t>
            </a:r>
            <a:endParaRPr lang="en-US" sz="1400" b="1"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4729660" y="4593015"/>
            <a:ext cx="652743" cy="307777"/>
          </a:xfrm>
          <a:prstGeom prst="rect">
            <a:avLst/>
          </a:prstGeom>
          <a:noFill/>
        </p:spPr>
        <p:txBody>
          <a:bodyPr wrap="none" rtlCol="0">
            <a:spAutoFit/>
          </a:bodyPr>
          <a:lstStyle/>
          <a:p>
            <a:r>
              <a:rPr lang="en-US" sz="1400" b="1" dirty="0" smtClean="0">
                <a:solidFill>
                  <a:srgbClr val="FF0000"/>
                </a:solidFill>
                <a:latin typeface="Arial" panose="020B0604020202020204" pitchFamily="34" charset="0"/>
                <a:cs typeface="Arial" panose="020B0604020202020204" pitchFamily="34" charset="0"/>
              </a:rPr>
              <a:t>10yrs</a:t>
            </a:r>
            <a:endParaRPr lang="en-US" sz="1400" b="1"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6994636" y="5544205"/>
            <a:ext cx="854721" cy="400110"/>
          </a:xfrm>
          <a:prstGeom prst="rect">
            <a:avLst/>
          </a:prstGeom>
          <a:solidFill>
            <a:schemeClr val="bg1"/>
          </a:solidFill>
        </p:spPr>
        <p:txBody>
          <a:bodyPr wrap="none" rtlCol="0">
            <a:spAutoFit/>
          </a:bodyPr>
          <a:lstStyle/>
          <a:p>
            <a:r>
              <a:rPr lang="en-US" sz="2000" b="1" dirty="0" smtClean="0">
                <a:solidFill>
                  <a:srgbClr val="FF0000"/>
                </a:solidFill>
                <a:latin typeface="Arial" panose="020B0604020202020204" pitchFamily="34" charset="0"/>
                <a:cs typeface="Arial" panose="020B0604020202020204" pitchFamily="34" charset="0"/>
              </a:rPr>
              <a:t>10yrs</a:t>
            </a:r>
            <a:endParaRPr lang="en-US" sz="2000" b="1" dirty="0">
              <a:solidFill>
                <a:srgbClr val="FF0000"/>
              </a:solidFill>
              <a:latin typeface="Arial" panose="020B0604020202020204" pitchFamily="34" charset="0"/>
              <a:cs typeface="Arial" panose="020B0604020202020204" pitchFamily="34" charset="0"/>
            </a:endParaRPr>
          </a:p>
        </p:txBody>
      </p:sp>
      <p:sp>
        <p:nvSpPr>
          <p:cNvPr id="10" name="TextBox 9"/>
          <p:cNvSpPr txBox="1"/>
          <p:nvPr/>
        </p:nvSpPr>
        <p:spPr>
          <a:xfrm>
            <a:off x="4677109" y="5591505"/>
            <a:ext cx="652743" cy="307777"/>
          </a:xfrm>
          <a:prstGeom prst="rect">
            <a:avLst/>
          </a:prstGeom>
          <a:noFill/>
        </p:spPr>
        <p:txBody>
          <a:bodyPr wrap="none" rtlCol="0">
            <a:spAutoFit/>
          </a:bodyPr>
          <a:lstStyle/>
          <a:p>
            <a:r>
              <a:rPr lang="en-US" sz="1400" b="1" dirty="0" smtClean="0">
                <a:solidFill>
                  <a:srgbClr val="FF0000"/>
                </a:solidFill>
                <a:latin typeface="Arial" panose="020B0604020202020204" pitchFamily="34" charset="0"/>
                <a:cs typeface="Arial" panose="020B0604020202020204" pitchFamily="34" charset="0"/>
              </a:rPr>
              <a:t>10yrs</a:t>
            </a:r>
            <a:endParaRPr lang="en-US" sz="1400" b="1" dirty="0">
              <a:solidFill>
                <a:srgbClr val="FF0000"/>
              </a:solidFill>
              <a:latin typeface="Arial" panose="020B0604020202020204" pitchFamily="34" charset="0"/>
              <a:cs typeface="Arial" panose="020B0604020202020204" pitchFamily="34" charset="0"/>
            </a:endParaRPr>
          </a:p>
        </p:txBody>
      </p:sp>
      <p:cxnSp>
        <p:nvCxnSpPr>
          <p:cNvPr id="13" name="Straight Arrow Connector 12"/>
          <p:cNvCxnSpPr/>
          <p:nvPr/>
        </p:nvCxnSpPr>
        <p:spPr>
          <a:xfrm flipV="1">
            <a:off x="3205655" y="6064470"/>
            <a:ext cx="4992414" cy="105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914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0"/>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PARTNER 3 Trial: Valve Hemodynamic Changes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at 2 </a:t>
            </a:r>
            <a:r>
              <a:rPr lang="en-US" sz="3200" b="1" kern="1200" dirty="0" smtClean="0">
                <a:solidFill>
                  <a:srgbClr val="FFFF00"/>
                </a:solidFill>
                <a:latin typeface="Arial" panose="020B0604020202020204" pitchFamily="34" charset="0"/>
                <a:ea typeface="+mn-ea"/>
                <a:cs typeface="Arial" panose="020B0604020202020204" pitchFamily="34" charset="0"/>
              </a:rPr>
              <a:t>Years</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450540" y="6533493"/>
            <a:ext cx="483645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Leon et al., J Am Coll Cardiol 2021;77:1149</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7218"/>
            <a:ext cx="10287000" cy="5309131"/>
          </a:xfrm>
          <a:prstGeom prst="rect">
            <a:avLst/>
          </a:prstGeom>
        </p:spPr>
      </p:pic>
      <p:sp>
        <p:nvSpPr>
          <p:cNvPr id="5" name="Rectangle 4"/>
          <p:cNvSpPr/>
          <p:nvPr/>
        </p:nvSpPr>
        <p:spPr>
          <a:xfrm>
            <a:off x="6001408" y="2259727"/>
            <a:ext cx="4243551" cy="4624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412830" y="6032939"/>
            <a:ext cx="4846198" cy="369332"/>
          </a:xfrm>
          <a:prstGeom prst="rect">
            <a:avLst/>
          </a:prstGeom>
          <a:noFill/>
          <a:ln>
            <a:solidFill>
              <a:srgbClr val="FF0000"/>
            </a:solidFill>
          </a:ln>
        </p:spPr>
        <p:txBody>
          <a:bodyPr wrap="none" rtlCol="0">
            <a:spAutoFit/>
          </a:bodyPr>
          <a:lstStyle/>
          <a:p>
            <a:r>
              <a:rPr lang="en-US" sz="1800" b="1" dirty="0" err="1" smtClean="0">
                <a:solidFill>
                  <a:srgbClr val="FF0000"/>
                </a:solidFill>
                <a:latin typeface="Arial" panose="020B0604020202020204" pitchFamily="34" charset="0"/>
                <a:cs typeface="Arial" panose="020B0604020202020204" pitchFamily="34" charset="0"/>
              </a:rPr>
              <a:t>AValve</a:t>
            </a:r>
            <a:r>
              <a:rPr lang="en-US" sz="1800" b="1" dirty="0" smtClean="0">
                <a:solidFill>
                  <a:srgbClr val="FF0000"/>
                </a:solidFill>
                <a:latin typeface="Arial" panose="020B0604020202020204" pitchFamily="34" charset="0"/>
                <a:cs typeface="Arial" panose="020B0604020202020204" pitchFamily="34" charset="0"/>
              </a:rPr>
              <a:t> re-intervention &lt;1% in both groups</a:t>
            </a:r>
            <a:endParaRPr lang="en-US" sz="1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934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1ED0-CD65-42DE-98EE-4D5A87DA71B3}"/>
              </a:ext>
            </a:extLst>
          </p:cNvPr>
          <p:cNvSpPr txBox="1">
            <a:spLocks/>
          </p:cNvSpPr>
          <p:nvPr/>
        </p:nvSpPr>
        <p:spPr bwMode="auto">
          <a:xfrm>
            <a:off x="0" y="443"/>
            <a:ext cx="10287000" cy="828232"/>
          </a:xfrm>
          <a:prstGeom prst="rect">
            <a:avLst/>
          </a:prstGeom>
          <a:noFill/>
          <a:ln w="9525">
            <a:noFill/>
            <a:miter lim="800000"/>
            <a:headEnd/>
            <a:tailEnd/>
          </a:ln>
        </p:spPr>
        <p:txBody>
          <a:bodyPr vert="horz" wrap="square" lIns="45720" tIns="45720" rIns="45720" bIns="45720" numCol="1" anchor="t" anchorCtr="0" compatLnSpc="1">
            <a:prstTxWarp prst="textNoShape">
              <a:avLst/>
            </a:prstTxWarp>
            <a:noAutofit/>
          </a:bodyPr>
          <a:lstStyle>
            <a:lvl1pPr algn="ctr" rtl="0" eaLnBrk="0" fontAlgn="base" hangingPunct="0">
              <a:spcBef>
                <a:spcPct val="0"/>
              </a:spcBef>
              <a:spcAft>
                <a:spcPct val="0"/>
              </a:spcAft>
              <a:defRPr sz="2800" b="1" baseline="0">
                <a:solidFill>
                  <a:schemeClr val="bg1"/>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2700" b="1">
                <a:solidFill>
                  <a:schemeClr val="tx1"/>
                </a:solidFill>
                <a:latin typeface="Arial" charset="0"/>
              </a:defRPr>
            </a:lvl2pPr>
            <a:lvl3pPr algn="ctr" rtl="0" eaLnBrk="0" fontAlgn="base" hangingPunct="0">
              <a:spcBef>
                <a:spcPct val="0"/>
              </a:spcBef>
              <a:spcAft>
                <a:spcPct val="0"/>
              </a:spcAft>
              <a:defRPr sz="2700" b="1">
                <a:solidFill>
                  <a:schemeClr val="tx1"/>
                </a:solidFill>
                <a:latin typeface="Arial" charset="0"/>
              </a:defRPr>
            </a:lvl3pPr>
            <a:lvl4pPr algn="ctr" rtl="0" eaLnBrk="0" fontAlgn="base" hangingPunct="0">
              <a:spcBef>
                <a:spcPct val="0"/>
              </a:spcBef>
              <a:spcAft>
                <a:spcPct val="0"/>
              </a:spcAft>
              <a:defRPr sz="2700" b="1">
                <a:solidFill>
                  <a:schemeClr val="tx1"/>
                </a:solidFill>
                <a:latin typeface="Arial" charset="0"/>
              </a:defRPr>
            </a:lvl4pPr>
            <a:lvl5pPr algn="ctr" rtl="0" eaLnBrk="0" fontAlgn="base" hangingPunct="0">
              <a:spcBef>
                <a:spcPct val="0"/>
              </a:spcBef>
              <a:spcAft>
                <a:spcPct val="0"/>
              </a:spcAft>
              <a:defRPr sz="2700" b="1">
                <a:solidFill>
                  <a:schemeClr val="tx1"/>
                </a:solidFill>
                <a:latin typeface="Arial" charset="0"/>
              </a:defRPr>
            </a:lvl5pPr>
            <a:lvl6pPr marL="342900" algn="ctr" rtl="0" fontAlgn="base">
              <a:spcBef>
                <a:spcPct val="0"/>
              </a:spcBef>
              <a:spcAft>
                <a:spcPct val="0"/>
              </a:spcAft>
              <a:defRPr sz="2700" b="1">
                <a:solidFill>
                  <a:schemeClr val="tx1"/>
                </a:solidFill>
                <a:latin typeface="Arial" charset="0"/>
              </a:defRPr>
            </a:lvl6pPr>
            <a:lvl7pPr marL="685800" algn="ctr" rtl="0" fontAlgn="base">
              <a:spcBef>
                <a:spcPct val="0"/>
              </a:spcBef>
              <a:spcAft>
                <a:spcPct val="0"/>
              </a:spcAft>
              <a:defRPr sz="2700" b="1">
                <a:solidFill>
                  <a:schemeClr val="tx1"/>
                </a:solidFill>
                <a:latin typeface="Arial" charset="0"/>
              </a:defRPr>
            </a:lvl7pPr>
            <a:lvl8pPr marL="1028700" algn="ctr" rtl="0" fontAlgn="base">
              <a:spcBef>
                <a:spcPct val="0"/>
              </a:spcBef>
              <a:spcAft>
                <a:spcPct val="0"/>
              </a:spcAft>
              <a:defRPr sz="2700" b="1">
                <a:solidFill>
                  <a:schemeClr val="tx1"/>
                </a:solidFill>
                <a:latin typeface="Arial" charset="0"/>
              </a:defRPr>
            </a:lvl8pPr>
            <a:lvl9pPr marL="1371600" algn="ctr" rtl="0" fontAlgn="base">
              <a:spcBef>
                <a:spcPct val="0"/>
              </a:spcBef>
              <a:spcAft>
                <a:spcPct val="0"/>
              </a:spcAft>
              <a:defRPr sz="2700" b="1">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SURTAVI</a:t>
            </a:r>
            <a:r>
              <a:rPr kumimoji="0" lang="en-US" sz="3800" b="1" i="0" u="none" strike="noStrike" kern="0" cap="none" spc="0" normalizeH="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 Trial</a:t>
            </a:r>
            <a:r>
              <a:rPr kumimoji="0" lang="en-US" sz="3800" b="1" i="0" u="none" strike="noStrike" kern="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 Clinical Outcomes at 5 </a:t>
            </a:r>
            <a:r>
              <a:rPr kumimoji="0" lang="en-US" sz="3800" b="1" i="0" u="none" strike="noStrike" kern="0" cap="none" spc="0" normalizeH="0" baseline="0" noProof="0" dirty="0" err="1" smtClean="0">
                <a:ln>
                  <a:noFill/>
                </a:ln>
                <a:solidFill>
                  <a:srgbClr val="FFFF00"/>
                </a:solidFill>
                <a:effectLst/>
                <a:uLnTx/>
                <a:uFillTx/>
                <a:latin typeface="Arial" panose="020B0604020202020204" pitchFamily="34" charset="0"/>
                <a:ea typeface="+mj-ea"/>
                <a:cs typeface="Arial" panose="020B0604020202020204" pitchFamily="34" charset="0"/>
                <a:sym typeface="Calibri"/>
              </a:rPr>
              <a:t>yrs</a:t>
            </a:r>
            <a:endParaRPr kumimoji="0" lang="en-US" sz="3800" b="1" i="0" u="none" strike="noStrike" kern="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endParaRPr>
          </a:p>
        </p:txBody>
      </p:sp>
      <p:sp>
        <p:nvSpPr>
          <p:cNvPr id="3" name="TextBox 2"/>
          <p:cNvSpPr txBox="1"/>
          <p:nvPr/>
        </p:nvSpPr>
        <p:spPr>
          <a:xfrm>
            <a:off x="7225553" y="6517243"/>
            <a:ext cx="306144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Calibri"/>
              </a:rPr>
              <a:t>Van Mieghem N, TCT 2021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Calibri"/>
            </a:endParaRPr>
          </a:p>
        </p:txBody>
      </p:sp>
      <p:graphicFrame>
        <p:nvGraphicFramePr>
          <p:cNvPr id="4" name="Table 5">
            <a:extLst>
              <a:ext uri="{FF2B5EF4-FFF2-40B4-BE49-F238E27FC236}">
                <a16:creationId xmlns:a16="http://schemas.microsoft.com/office/drawing/2014/main" id="{13959654-05C1-4CAF-AAD6-656F38CF6E8C}"/>
              </a:ext>
            </a:extLst>
          </p:cNvPr>
          <p:cNvGraphicFramePr>
            <a:graphicFrameLocks/>
          </p:cNvGraphicFramePr>
          <p:nvPr>
            <p:extLst>
              <p:ext uri="{D42A27DB-BD31-4B8C-83A1-F6EECF244321}">
                <p14:modId xmlns:p14="http://schemas.microsoft.com/office/powerpoint/2010/main" val="1115264472"/>
              </p:ext>
            </p:extLst>
          </p:nvPr>
        </p:nvGraphicFramePr>
        <p:xfrm>
          <a:off x="110490" y="806826"/>
          <a:ext cx="10100309" cy="5613019"/>
        </p:xfrm>
        <a:graphic>
          <a:graphicData uri="http://schemas.openxmlformats.org/drawingml/2006/table">
            <a:tbl>
              <a:tblPr firstRow="1" bandRow="1"/>
              <a:tblGrid>
                <a:gridCol w="2473545">
                  <a:extLst>
                    <a:ext uri="{9D8B030D-6E8A-4147-A177-3AD203B41FA5}">
                      <a16:colId xmlns:a16="http://schemas.microsoft.com/office/drawing/2014/main" val="846251741"/>
                    </a:ext>
                  </a:extLst>
                </a:gridCol>
                <a:gridCol w="662557">
                  <a:extLst>
                    <a:ext uri="{9D8B030D-6E8A-4147-A177-3AD203B41FA5}">
                      <a16:colId xmlns:a16="http://schemas.microsoft.com/office/drawing/2014/main" val="2509797487"/>
                    </a:ext>
                  </a:extLst>
                </a:gridCol>
                <a:gridCol w="1032279">
                  <a:extLst>
                    <a:ext uri="{9D8B030D-6E8A-4147-A177-3AD203B41FA5}">
                      <a16:colId xmlns:a16="http://schemas.microsoft.com/office/drawing/2014/main" val="3998101462"/>
                    </a:ext>
                  </a:extLst>
                </a:gridCol>
                <a:gridCol w="847418">
                  <a:extLst>
                    <a:ext uri="{9D8B030D-6E8A-4147-A177-3AD203B41FA5}">
                      <a16:colId xmlns:a16="http://schemas.microsoft.com/office/drawing/2014/main" val="2471573041"/>
                    </a:ext>
                  </a:extLst>
                </a:gridCol>
                <a:gridCol w="696912">
                  <a:extLst>
                    <a:ext uri="{9D8B030D-6E8A-4147-A177-3AD203B41FA5}">
                      <a16:colId xmlns:a16="http://schemas.microsoft.com/office/drawing/2014/main" val="3825874931"/>
                    </a:ext>
                  </a:extLst>
                </a:gridCol>
                <a:gridCol w="997925">
                  <a:extLst>
                    <a:ext uri="{9D8B030D-6E8A-4147-A177-3AD203B41FA5}">
                      <a16:colId xmlns:a16="http://schemas.microsoft.com/office/drawing/2014/main" val="2178202339"/>
                    </a:ext>
                  </a:extLst>
                </a:gridCol>
                <a:gridCol w="847418">
                  <a:extLst>
                    <a:ext uri="{9D8B030D-6E8A-4147-A177-3AD203B41FA5}">
                      <a16:colId xmlns:a16="http://schemas.microsoft.com/office/drawing/2014/main" val="1531411203"/>
                    </a:ext>
                  </a:extLst>
                </a:gridCol>
                <a:gridCol w="648447">
                  <a:extLst>
                    <a:ext uri="{9D8B030D-6E8A-4147-A177-3AD203B41FA5}">
                      <a16:colId xmlns:a16="http://schemas.microsoft.com/office/drawing/2014/main" val="3813558651"/>
                    </a:ext>
                  </a:extLst>
                </a:gridCol>
                <a:gridCol w="1046390">
                  <a:extLst>
                    <a:ext uri="{9D8B030D-6E8A-4147-A177-3AD203B41FA5}">
                      <a16:colId xmlns:a16="http://schemas.microsoft.com/office/drawing/2014/main" val="1113935932"/>
                    </a:ext>
                  </a:extLst>
                </a:gridCol>
                <a:gridCol w="847418">
                  <a:extLst>
                    <a:ext uri="{9D8B030D-6E8A-4147-A177-3AD203B41FA5}">
                      <a16:colId xmlns:a16="http://schemas.microsoft.com/office/drawing/2014/main" val="2757570201"/>
                    </a:ext>
                  </a:extLst>
                </a:gridCol>
              </a:tblGrid>
              <a:tr h="53429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sz="1400" b="1" dirty="0">
                        <a:solidFill>
                          <a:schemeClr val="bg1"/>
                        </a:solidFill>
                        <a:latin typeface="Arial" panose="020B0604020202020204" pitchFamily="34" charset="0"/>
                        <a:cs typeface="Arial" panose="020B0604020202020204" pitchFamily="34" charset="0"/>
                      </a:endParaRPr>
                    </a:p>
                  </a:txBody>
                  <a:tcPr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gridSpan="3">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400" b="1" dirty="0">
                          <a:solidFill>
                            <a:schemeClr val="bg1"/>
                          </a:solidFill>
                          <a:latin typeface="Arial" panose="020B0604020202020204" pitchFamily="34" charset="0"/>
                          <a:cs typeface="Arial" panose="020B0604020202020204" pitchFamily="34" charset="0"/>
                        </a:rPr>
                        <a:t>KM Rates to 2 Years</a:t>
                      </a:r>
                    </a:p>
                  </a:txBody>
                  <a:tcPr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pPr algn="ctr"/>
                      <a:endParaRPr lang="en-US" sz="1400" b="1" dirty="0">
                        <a:solidFill>
                          <a:schemeClr val="tx1"/>
                        </a:solidFill>
                      </a:endParaRPr>
                    </a:p>
                  </a:txBody>
                  <a:tcPr anchor="b">
                    <a:solidFill>
                      <a:schemeClr val="accent6"/>
                    </a:solidFill>
                  </a:tcPr>
                </a:tc>
                <a:tc hMerge="1">
                  <a:txBody>
                    <a:bodyPr/>
                    <a:lstStyle/>
                    <a:p>
                      <a:pPr algn="ctr"/>
                      <a:endParaRPr lang="en-US" sz="1400" b="1" dirty="0">
                        <a:solidFill>
                          <a:schemeClr val="tx1"/>
                        </a:solidFill>
                      </a:endParaRPr>
                    </a:p>
                  </a:txBody>
                  <a:tcPr anchor="b">
                    <a:lnR w="12700" cap="flat" cmpd="sng" algn="ctr">
                      <a:solidFill>
                        <a:schemeClr val="bg2"/>
                      </a:solidFill>
                      <a:prstDash val="solid"/>
                      <a:round/>
                      <a:headEnd type="none" w="med" len="med"/>
                      <a:tailEnd type="none" w="med" len="med"/>
                    </a:lnR>
                    <a:solidFill>
                      <a:schemeClr val="accent6"/>
                    </a:solidFill>
                  </a:tcPr>
                </a:tc>
                <a:tc gridSpan="3">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400" b="1" dirty="0">
                          <a:solidFill>
                            <a:schemeClr val="bg1"/>
                          </a:solidFill>
                          <a:latin typeface="Arial" panose="020B0604020202020204" pitchFamily="34" charset="0"/>
                          <a:cs typeface="Arial" panose="020B0604020202020204" pitchFamily="34" charset="0"/>
                        </a:rPr>
                        <a:t>KM Rates to 5 Years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pPr algn="ctr"/>
                      <a:endParaRPr lang="en-US" sz="1400" b="1" dirty="0">
                        <a:solidFill>
                          <a:schemeClr val="tx1"/>
                        </a:solidFill>
                      </a:endParaRPr>
                    </a:p>
                  </a:txBody>
                  <a:tcPr anchor="b">
                    <a:solidFill>
                      <a:schemeClr val="accent6"/>
                    </a:solidFill>
                  </a:tcPr>
                </a:tc>
                <a:tc hMerge="1">
                  <a:txBody>
                    <a:bodyPr/>
                    <a:lstStyle/>
                    <a:p>
                      <a:pPr algn="ctr"/>
                      <a:endParaRPr lang="en-US" sz="1400" b="1" dirty="0">
                        <a:solidFill>
                          <a:schemeClr val="tx1"/>
                        </a:solidFill>
                      </a:endParaRPr>
                    </a:p>
                  </a:txBody>
                  <a:tcPr anchor="b">
                    <a:lnR w="12700" cap="flat" cmpd="sng" algn="ctr">
                      <a:solidFill>
                        <a:schemeClr val="bg2"/>
                      </a:solidFill>
                      <a:prstDash val="solid"/>
                      <a:round/>
                      <a:headEnd type="none" w="med" len="med"/>
                      <a:tailEnd type="none" w="med" len="med"/>
                    </a:lnR>
                    <a:solidFill>
                      <a:schemeClr val="accent6"/>
                    </a:solidFill>
                  </a:tcPr>
                </a:tc>
                <a:tc gridSpan="3">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400" b="1" dirty="0">
                          <a:solidFill>
                            <a:schemeClr val="bg1"/>
                          </a:solidFill>
                          <a:latin typeface="Arial" panose="020B0604020202020204" pitchFamily="34" charset="0"/>
                          <a:cs typeface="Arial" panose="020B0604020202020204" pitchFamily="34" charset="0"/>
                        </a:rPr>
                        <a:t>KM Rates from 2 to 5 Years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pPr algn="ctr"/>
                      <a:endParaRPr lang="en-US" sz="1400" b="1" dirty="0">
                        <a:solidFill>
                          <a:schemeClr val="tx1"/>
                        </a:solidFill>
                      </a:endParaRPr>
                    </a:p>
                  </a:txBody>
                  <a:tcPr anchor="b">
                    <a:solidFill>
                      <a:schemeClr val="accent6"/>
                    </a:solidFill>
                  </a:tcPr>
                </a:tc>
                <a:tc hMerge="1">
                  <a:txBody>
                    <a:bodyPr/>
                    <a:lstStyle/>
                    <a:p>
                      <a:pPr algn="ctr"/>
                      <a:endParaRPr lang="en-US" sz="1400" b="1" dirty="0">
                        <a:solidFill>
                          <a:schemeClr val="tx1"/>
                        </a:solidFill>
                      </a:endParaRPr>
                    </a:p>
                  </a:txBody>
                  <a:tcPr anchor="b">
                    <a:solidFill>
                      <a:schemeClr val="accent6"/>
                    </a:solidFill>
                  </a:tcPr>
                </a:tc>
                <a:extLst>
                  <a:ext uri="{0D108BD9-81ED-4DB2-BD59-A6C34878D82A}">
                    <a16:rowId xmlns:a16="http://schemas.microsoft.com/office/drawing/2014/main" val="2151738308"/>
                  </a:ext>
                </a:extLst>
              </a:tr>
              <a:tr h="73382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b="1" dirty="0">
                          <a:solidFill>
                            <a:schemeClr val="bg1"/>
                          </a:solidFill>
                          <a:latin typeface="Arial" panose="020B0604020202020204" pitchFamily="34" charset="0"/>
                          <a:cs typeface="Arial" panose="020B0604020202020204" pitchFamily="34" charset="0"/>
                        </a:rPr>
                        <a:t>KM rates as %</a:t>
                      </a:r>
                    </a:p>
                  </a:txBody>
                  <a:tcPr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1" dirty="0">
                          <a:solidFill>
                            <a:schemeClr val="bg1"/>
                          </a:solidFill>
                          <a:latin typeface="Arial" panose="020B0604020202020204" pitchFamily="34" charset="0"/>
                          <a:cs typeface="Arial" panose="020B0604020202020204" pitchFamily="34" charset="0"/>
                        </a:rPr>
                        <a:t>TAVR</a:t>
                      </a:r>
                    </a:p>
                  </a:txBody>
                  <a:tcPr anchor="ctr">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1" dirty="0">
                          <a:solidFill>
                            <a:schemeClr val="bg1"/>
                          </a:solidFill>
                          <a:latin typeface="Arial" panose="020B0604020202020204" pitchFamily="34" charset="0"/>
                          <a:cs typeface="Arial" panose="020B0604020202020204" pitchFamily="34" charset="0"/>
                        </a:rPr>
                        <a:t>Surgery</a:t>
                      </a:r>
                    </a:p>
                  </a:txBody>
                  <a:tcPr anchor="ctr">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1" dirty="0">
                          <a:solidFill>
                            <a:schemeClr val="bg1"/>
                          </a:solidFill>
                          <a:latin typeface="Arial" panose="020B0604020202020204" pitchFamily="34" charset="0"/>
                          <a:cs typeface="Arial" panose="020B0604020202020204" pitchFamily="34" charset="0"/>
                        </a:rPr>
                        <a:t>p Value</a:t>
                      </a:r>
                    </a:p>
                  </a:txBody>
                  <a:tcPr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1" dirty="0">
                          <a:solidFill>
                            <a:schemeClr val="bg1"/>
                          </a:solidFill>
                          <a:latin typeface="Arial" panose="020B0604020202020204" pitchFamily="34" charset="0"/>
                          <a:cs typeface="Arial" panose="020B0604020202020204" pitchFamily="34" charset="0"/>
                        </a:rPr>
                        <a:t>TAVR</a:t>
                      </a:r>
                    </a:p>
                  </a:txBody>
                  <a:tcPr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1" dirty="0">
                          <a:solidFill>
                            <a:schemeClr val="bg1"/>
                          </a:solidFill>
                          <a:latin typeface="Arial" panose="020B0604020202020204" pitchFamily="34" charset="0"/>
                          <a:cs typeface="Arial" panose="020B0604020202020204" pitchFamily="34" charset="0"/>
                        </a:rPr>
                        <a:t>Surgery</a:t>
                      </a:r>
                    </a:p>
                  </a:txBody>
                  <a:tcPr anchor="ctr">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1" dirty="0">
                          <a:solidFill>
                            <a:schemeClr val="bg1"/>
                          </a:solidFill>
                          <a:latin typeface="Arial" panose="020B0604020202020204" pitchFamily="34" charset="0"/>
                          <a:cs typeface="Arial" panose="020B0604020202020204" pitchFamily="34" charset="0"/>
                        </a:rPr>
                        <a:t>p Value</a:t>
                      </a:r>
                    </a:p>
                  </a:txBody>
                  <a:tcPr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1" dirty="0">
                          <a:solidFill>
                            <a:schemeClr val="bg1"/>
                          </a:solidFill>
                          <a:latin typeface="Arial" panose="020B0604020202020204" pitchFamily="34" charset="0"/>
                          <a:cs typeface="Arial" panose="020B0604020202020204" pitchFamily="34" charset="0"/>
                        </a:rPr>
                        <a:t>TAVR</a:t>
                      </a:r>
                    </a:p>
                  </a:txBody>
                  <a:tcPr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1" dirty="0">
                          <a:solidFill>
                            <a:schemeClr val="bg1"/>
                          </a:solidFill>
                          <a:latin typeface="Arial" panose="020B0604020202020204" pitchFamily="34" charset="0"/>
                          <a:cs typeface="Arial" panose="020B0604020202020204" pitchFamily="34" charset="0"/>
                        </a:rPr>
                        <a:t>Surgery</a:t>
                      </a:r>
                    </a:p>
                  </a:txBody>
                  <a:tcPr anchor="ctr">
                    <a:lnL>
                      <a:noFill/>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400" b="1" dirty="0">
                          <a:solidFill>
                            <a:schemeClr val="bg1"/>
                          </a:solidFill>
                          <a:latin typeface="Arial" panose="020B0604020202020204" pitchFamily="34" charset="0"/>
                          <a:cs typeface="Arial" panose="020B0604020202020204" pitchFamily="34" charset="0"/>
                        </a:rPr>
                        <a:t>p Value</a:t>
                      </a:r>
                    </a:p>
                  </a:txBody>
                  <a:tcPr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4140690450"/>
                  </a:ext>
                </a:extLst>
              </a:tr>
              <a:tr h="48276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Death</a:t>
                      </a:r>
                    </a:p>
                  </a:txBody>
                  <a:tcPr marL="68580" marR="68580" marT="0" marB="0"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11.5</a:t>
                      </a:r>
                    </a:p>
                  </a:txBody>
                  <a:tcPr marL="68580" marR="68580" marT="0" marB="0" anchor="ctr">
                    <a:lnL>
                      <a:noFill/>
                    </a:lnL>
                    <a:lnR>
                      <a:noFill/>
                    </a:lnR>
                    <a:lnT w="190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10.5</a:t>
                      </a:r>
                    </a:p>
                  </a:txBody>
                  <a:tcPr marL="68580" marR="68580" marT="0" marB="0" anchor="ctr">
                    <a:lnL>
                      <a:noFill/>
                    </a:lnL>
                    <a:lnR>
                      <a:noFill/>
                    </a:lnR>
                    <a:lnT w="190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0.53</a:t>
                      </a:r>
                    </a:p>
                  </a:txBody>
                  <a:tcPr marL="68580" marR="68580" marT="0" marB="0"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30.0</a:t>
                      </a:r>
                    </a:p>
                  </a:txBody>
                  <a:tcPr marL="68580" marR="68580" marT="0" marB="0"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28.7</a:t>
                      </a:r>
                    </a:p>
                  </a:txBody>
                  <a:tcPr marL="68580" marR="68580" marT="0" marB="0" anchor="ctr">
                    <a:lnL>
                      <a:noFill/>
                    </a:lnL>
                    <a:lnR>
                      <a:noFill/>
                    </a:lnR>
                    <a:lnT w="190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0.55</a:t>
                      </a:r>
                    </a:p>
                  </a:txBody>
                  <a:tcPr marL="68580" marR="68580" marT="0" marB="0"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20.9</a:t>
                      </a:r>
                    </a:p>
                  </a:txBody>
                  <a:tcPr marL="68580" marR="68580" marT="0" marB="0"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20.3</a:t>
                      </a:r>
                    </a:p>
                  </a:txBody>
                  <a:tcPr marL="68580" marR="68580" marT="0" marB="0" anchor="ctr">
                    <a:lnL>
                      <a:noFill/>
                    </a:lnL>
                    <a:lnR>
                      <a:noFill/>
                    </a:lnR>
                    <a:lnT w="190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0.79</a:t>
                      </a:r>
                    </a:p>
                  </a:txBody>
                  <a:tcPr marL="68580" marR="68580" marT="0" marB="0"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380226320"/>
                  </a:ext>
                </a:extLst>
              </a:tr>
              <a:tr h="48276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12713" marR="0" indent="0">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Cardiovascular death</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7.8</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17.1</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0.66</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w="190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17.8</a:t>
                      </a:r>
                    </a:p>
                  </a:txBody>
                  <a:tcPr marL="68580" marR="68580" marT="0" marB="0" anchor="ctr">
                    <a:lnL w="1905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17.4</a:t>
                      </a: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0.84</a:t>
                      </a:r>
                    </a:p>
                  </a:txBody>
                  <a:tcPr marL="68580" marR="68580" marT="0" marB="0" anchor="ctr">
                    <a:lnL>
                      <a:noFill/>
                    </a:lnL>
                    <a:lnR w="190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10.9</a:t>
                      </a:r>
                    </a:p>
                  </a:txBody>
                  <a:tcPr marL="68580" marR="68580" marT="0" marB="0" anchor="ctr">
                    <a:lnL w="1905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11.1</a:t>
                      </a: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0.89</a:t>
                      </a:r>
                    </a:p>
                  </a:txBody>
                  <a:tcPr marL="68580" marR="68580" marT="0" marB="0" anchor="ctr">
                    <a:lnL>
                      <a:noFill/>
                    </a:lnL>
                    <a:lnR w="190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098339412"/>
                  </a:ext>
                </a:extLst>
              </a:tr>
              <a:tr h="48276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Reintervention</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0.5</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0.002</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w="190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3.5</a:t>
                      </a:r>
                    </a:p>
                  </a:txBody>
                  <a:tcPr marL="68580" marR="68580" marT="0" marB="0" anchor="ctr">
                    <a:lnL w="1905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1.9</a:t>
                      </a: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0.02</a:t>
                      </a:r>
                    </a:p>
                  </a:txBody>
                  <a:tcPr marL="68580" marR="68580" marT="0" marB="0" anchor="ctr">
                    <a:lnL>
                      <a:noFill/>
                    </a:lnL>
                    <a:lnR w="190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1.0</a:t>
                      </a:r>
                    </a:p>
                  </a:txBody>
                  <a:tcPr marL="68580" marR="68580" marT="0" marB="0" anchor="ctr">
                    <a:lnL w="1905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1.3</a:t>
                      </a: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0.60</a:t>
                      </a:r>
                    </a:p>
                  </a:txBody>
                  <a:tcPr marL="68580" marR="68580" marT="0" marB="0" anchor="ctr">
                    <a:lnL>
                      <a:noFill/>
                    </a:lnL>
                    <a:lnR w="190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3281805400"/>
                  </a:ext>
                </a:extLst>
              </a:tr>
              <a:tr h="48276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Any stroke</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6.0</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8.5</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0.05</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w="190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11.6</a:t>
                      </a:r>
                    </a:p>
                  </a:txBody>
                  <a:tcPr marL="68580" marR="68580" marT="0" marB="0" anchor="ctr">
                    <a:lnL w="1905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13.6</a:t>
                      </a: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0.16</a:t>
                      </a:r>
                    </a:p>
                  </a:txBody>
                  <a:tcPr marL="68580" marR="68580" marT="0" marB="0" anchor="ctr">
                    <a:lnL>
                      <a:noFill/>
                    </a:lnL>
                    <a:lnR w="190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6.0</a:t>
                      </a:r>
                    </a:p>
                  </a:txBody>
                  <a:tcPr marL="68580" marR="68580" marT="0" marB="0" anchor="ctr">
                    <a:lnL w="1905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5.5</a:t>
                      </a: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0.76</a:t>
                      </a:r>
                    </a:p>
                  </a:txBody>
                  <a:tcPr marL="68580" marR="68580" marT="0" marB="0" anchor="ctr">
                    <a:lnL>
                      <a:noFill/>
                    </a:lnL>
                    <a:lnR w="190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2522643120"/>
                  </a:ext>
                </a:extLst>
              </a:tr>
              <a:tr h="48276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MI</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2.7</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2.1</a:t>
                      </a: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0.51</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w="190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6.2</a:t>
                      </a:r>
                    </a:p>
                  </a:txBody>
                  <a:tcPr marL="68580" marR="68580" marT="0" marB="0" anchor="ctr">
                    <a:lnL w="1905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4.7</a:t>
                      </a: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0.23</a:t>
                      </a:r>
                    </a:p>
                  </a:txBody>
                  <a:tcPr marL="68580" marR="68580" marT="0" marB="0" anchor="ctr">
                    <a:lnL>
                      <a:noFill/>
                    </a:lnL>
                    <a:lnR w="190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3.7</a:t>
                      </a:r>
                    </a:p>
                  </a:txBody>
                  <a:tcPr marL="68580" marR="68580" marT="0" marB="0" anchor="ctr">
                    <a:lnL w="1905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2.6</a:t>
                      </a: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0.30</a:t>
                      </a:r>
                    </a:p>
                  </a:txBody>
                  <a:tcPr marL="68580" marR="68580" marT="0" marB="0" anchor="ctr">
                    <a:lnL>
                      <a:noFill/>
                    </a:lnL>
                    <a:lnR w="190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2124448479"/>
                  </a:ext>
                </a:extLst>
              </a:tr>
              <a:tr h="48276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Valve endocarditis</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0.4</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0.8</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0.25</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w="190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1.0</a:t>
                      </a:r>
                    </a:p>
                  </a:txBody>
                  <a:tcPr marL="68580" marR="68580" marT="0" marB="0" anchor="ctr">
                    <a:lnL w="1905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1.8</a:t>
                      </a: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0.15</a:t>
                      </a:r>
                    </a:p>
                  </a:txBody>
                  <a:tcPr marL="68580" marR="68580" marT="0" marB="0" anchor="ctr">
                    <a:lnL>
                      <a:noFill/>
                    </a:lnL>
                    <a:lnR w="190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0.6</a:t>
                      </a:r>
                    </a:p>
                  </a:txBody>
                  <a:tcPr marL="68580" marR="68580" marT="0" marB="0" anchor="ctr">
                    <a:lnL w="1905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1.0</a:t>
                      </a: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0.39</a:t>
                      </a:r>
                    </a:p>
                  </a:txBody>
                  <a:tcPr marL="68580" marR="68580" marT="0" marB="0" anchor="ctr">
                    <a:lnL>
                      <a:noFill/>
                    </a:lnL>
                    <a:lnR w="190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646115516"/>
                  </a:ext>
                </a:extLst>
              </a:tr>
              <a:tr h="48276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Valve thrombosis</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0.4</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0.0</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0.10</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w="190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0.5</a:t>
                      </a:r>
                    </a:p>
                  </a:txBody>
                  <a:tcPr marL="68580" marR="68580" marT="0" marB="0" anchor="ctr">
                    <a:lnL w="1905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0.4</a:t>
                      </a: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8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0.51</a:t>
                      </a:r>
                    </a:p>
                  </a:txBody>
                  <a:tcPr marL="68580" marR="68580" marT="0" marB="0" anchor="ctr">
                    <a:lnL>
                      <a:noFill/>
                    </a:lnL>
                    <a:lnR w="190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0.2</a:t>
                      </a:r>
                    </a:p>
                  </a:txBody>
                  <a:tcPr marL="68580" marR="68580" marT="0" marB="0" anchor="ctr">
                    <a:lnL w="1905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0.4</a:t>
                      </a: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047</a:t>
                      </a:r>
                    </a:p>
                  </a:txBody>
                  <a:tcPr marL="68580" marR="68580" marT="0" marB="0" anchor="ctr">
                    <a:lnL>
                      <a:noFill/>
                    </a:lnL>
                    <a:lnR w="190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954864123"/>
                  </a:ext>
                </a:extLst>
              </a:tr>
              <a:tr h="48276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AV or HF hospitalization</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12.8</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9.5</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0.06</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w="190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23.9</a:t>
                      </a:r>
                    </a:p>
                  </a:txBody>
                  <a:tcPr marL="68580" marR="68580" marT="0" marB="0" anchor="ctr">
                    <a:lnL w="1905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20.8</a:t>
                      </a: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0.13</a:t>
                      </a:r>
                    </a:p>
                  </a:txBody>
                  <a:tcPr marL="68580" marR="68580" marT="0" marB="0" anchor="ctr">
                    <a:lnL>
                      <a:noFill/>
                    </a:lnL>
                    <a:lnR w="190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12.7</a:t>
                      </a:r>
                    </a:p>
                  </a:txBody>
                  <a:tcPr marL="68580" marR="68580" marT="0" marB="0" anchor="ctr">
                    <a:lnL w="19050" cap="flat" cmpd="sng" algn="ctr">
                      <a:solidFill>
                        <a:schemeClr val="bg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12.5</a:t>
                      </a: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0.89</a:t>
                      </a:r>
                    </a:p>
                  </a:txBody>
                  <a:tcPr marL="68580" marR="68580" marT="0" marB="0" anchor="ctr">
                    <a:lnL>
                      <a:noFill/>
                    </a:lnL>
                    <a:lnR w="19050" cap="flat" cmpd="sng" algn="ctr">
                      <a:solidFill>
                        <a:schemeClr val="bg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3803931382"/>
                  </a:ext>
                </a:extLst>
              </a:tr>
              <a:tr h="48276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Pacemaker*</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30.9</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9.8</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a:noFill/>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&lt;0.001</a:t>
                      </a:r>
                      <a:endPar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35.8</a:t>
                      </a:r>
                    </a:p>
                  </a:txBody>
                  <a:tcPr marL="68580" marR="68580" marT="0" marB="0" anchor="ctr">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14.6</a:t>
                      </a:r>
                    </a:p>
                  </a:txBody>
                  <a:tcPr marL="68580" marR="68580" marT="0" marB="0" anchor="ctr">
                    <a:lnL>
                      <a:noFill/>
                    </a:lnL>
                    <a:lnR>
                      <a:noFill/>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bg1"/>
                          </a:solidFill>
                          <a:effectLst/>
                          <a:latin typeface="Arial" panose="020B0604020202020204" pitchFamily="34" charset="0"/>
                          <a:ea typeface="MS Mincho" panose="02020609040205080304" pitchFamily="49" charset="-128"/>
                          <a:cs typeface="Arial" panose="020B0604020202020204" pitchFamily="34" charset="0"/>
                        </a:rPr>
                        <a:t>&lt;0.001</a:t>
                      </a:r>
                    </a:p>
                  </a:txBody>
                  <a:tcPr marL="68580" marR="68580" marT="0" marB="0" anchor="ctr">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7.1</a:t>
                      </a:r>
                    </a:p>
                  </a:txBody>
                  <a:tcPr marL="68580" marR="68580" marT="0" marB="0" anchor="ctr">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5.3</a:t>
                      </a:r>
                    </a:p>
                  </a:txBody>
                  <a:tcPr marL="68580" marR="68580" marT="0" marB="0" anchor="ctr">
                    <a:lnL>
                      <a:noFill/>
                    </a:lnL>
                    <a:lnR>
                      <a:noFill/>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00000"/>
                        </a:lnSpc>
                        <a:spcBef>
                          <a:spcPts val="0"/>
                        </a:spcBef>
                        <a:spcAft>
                          <a:spcPts val="0"/>
                        </a:spcAft>
                      </a:pPr>
                      <a:r>
                        <a:rPr lang="en-US" sz="1400" b="1" dirty="0">
                          <a:solidFill>
                            <a:schemeClr val="tx1"/>
                          </a:solidFill>
                          <a:effectLst/>
                          <a:latin typeface="Arial" panose="020B0604020202020204" pitchFamily="34" charset="0"/>
                          <a:ea typeface="MS Mincho" panose="02020609040205080304" pitchFamily="49" charset="-128"/>
                          <a:cs typeface="Arial" panose="020B0604020202020204" pitchFamily="34" charset="0"/>
                        </a:rPr>
                        <a:t>0.27</a:t>
                      </a:r>
                    </a:p>
                  </a:txBody>
                  <a:tcPr marL="68580" marR="68580" marT="0" marB="0" anchor="ctr">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603703467"/>
                  </a:ext>
                </a:extLst>
              </a:tr>
            </a:tbl>
          </a:graphicData>
        </a:graphic>
      </p:graphicFrame>
      <p:sp>
        <p:nvSpPr>
          <p:cNvPr id="5" name="Rectangle 4"/>
          <p:cNvSpPr/>
          <p:nvPr/>
        </p:nvSpPr>
        <p:spPr>
          <a:xfrm>
            <a:off x="110490" y="4529961"/>
            <a:ext cx="7541041" cy="914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5533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F90ADBEF-3EFA-4B92-A4C1-0DEAB47B30F8}"/>
              </a:ext>
            </a:extLst>
          </p:cNvPr>
          <p:cNvGraphicFramePr/>
          <p:nvPr>
            <p:extLst/>
          </p:nvPr>
        </p:nvGraphicFramePr>
        <p:xfrm>
          <a:off x="714374" y="1398042"/>
          <a:ext cx="8858249" cy="530386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81181ED0-CD65-42DE-98EE-4D5A87DA71B3}"/>
              </a:ext>
            </a:extLst>
          </p:cNvPr>
          <p:cNvSpPr txBox="1">
            <a:spLocks/>
          </p:cNvSpPr>
          <p:nvPr/>
        </p:nvSpPr>
        <p:spPr bwMode="auto">
          <a:xfrm>
            <a:off x="0" y="442"/>
            <a:ext cx="10287000" cy="1245481"/>
          </a:xfrm>
          <a:prstGeom prst="rect">
            <a:avLst/>
          </a:prstGeom>
          <a:noFill/>
          <a:ln w="9525">
            <a:noFill/>
            <a:miter lim="800000"/>
            <a:headEnd/>
            <a:tailEnd/>
          </a:ln>
        </p:spPr>
        <p:txBody>
          <a:bodyPr vert="horz" wrap="square" lIns="45720" tIns="45720" rIns="45720" bIns="45720" numCol="1" anchor="t" anchorCtr="0" compatLnSpc="1">
            <a:prstTxWarp prst="textNoShape">
              <a:avLst/>
            </a:prstTxWarp>
            <a:noAutofit/>
          </a:bodyPr>
          <a:lstStyle>
            <a:lvl1pPr algn="ctr" rtl="0" eaLnBrk="0" fontAlgn="base" hangingPunct="0">
              <a:spcBef>
                <a:spcPct val="0"/>
              </a:spcBef>
              <a:spcAft>
                <a:spcPct val="0"/>
              </a:spcAft>
              <a:defRPr sz="2800" b="1" baseline="0">
                <a:solidFill>
                  <a:schemeClr val="bg1"/>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2700" b="1">
                <a:solidFill>
                  <a:schemeClr val="tx1"/>
                </a:solidFill>
                <a:latin typeface="Arial" charset="0"/>
              </a:defRPr>
            </a:lvl2pPr>
            <a:lvl3pPr algn="ctr" rtl="0" eaLnBrk="0" fontAlgn="base" hangingPunct="0">
              <a:spcBef>
                <a:spcPct val="0"/>
              </a:spcBef>
              <a:spcAft>
                <a:spcPct val="0"/>
              </a:spcAft>
              <a:defRPr sz="2700" b="1">
                <a:solidFill>
                  <a:schemeClr val="tx1"/>
                </a:solidFill>
                <a:latin typeface="Arial" charset="0"/>
              </a:defRPr>
            </a:lvl3pPr>
            <a:lvl4pPr algn="ctr" rtl="0" eaLnBrk="0" fontAlgn="base" hangingPunct="0">
              <a:spcBef>
                <a:spcPct val="0"/>
              </a:spcBef>
              <a:spcAft>
                <a:spcPct val="0"/>
              </a:spcAft>
              <a:defRPr sz="2700" b="1">
                <a:solidFill>
                  <a:schemeClr val="tx1"/>
                </a:solidFill>
                <a:latin typeface="Arial" charset="0"/>
              </a:defRPr>
            </a:lvl4pPr>
            <a:lvl5pPr algn="ctr" rtl="0" eaLnBrk="0" fontAlgn="base" hangingPunct="0">
              <a:spcBef>
                <a:spcPct val="0"/>
              </a:spcBef>
              <a:spcAft>
                <a:spcPct val="0"/>
              </a:spcAft>
              <a:defRPr sz="2700" b="1">
                <a:solidFill>
                  <a:schemeClr val="tx1"/>
                </a:solidFill>
                <a:latin typeface="Arial" charset="0"/>
              </a:defRPr>
            </a:lvl5pPr>
            <a:lvl6pPr marL="342900" algn="ctr" rtl="0" fontAlgn="base">
              <a:spcBef>
                <a:spcPct val="0"/>
              </a:spcBef>
              <a:spcAft>
                <a:spcPct val="0"/>
              </a:spcAft>
              <a:defRPr sz="2700" b="1">
                <a:solidFill>
                  <a:schemeClr val="tx1"/>
                </a:solidFill>
                <a:latin typeface="Arial" charset="0"/>
              </a:defRPr>
            </a:lvl6pPr>
            <a:lvl7pPr marL="685800" algn="ctr" rtl="0" fontAlgn="base">
              <a:spcBef>
                <a:spcPct val="0"/>
              </a:spcBef>
              <a:spcAft>
                <a:spcPct val="0"/>
              </a:spcAft>
              <a:defRPr sz="2700" b="1">
                <a:solidFill>
                  <a:schemeClr val="tx1"/>
                </a:solidFill>
                <a:latin typeface="Arial" charset="0"/>
              </a:defRPr>
            </a:lvl7pPr>
            <a:lvl8pPr marL="1028700" algn="ctr" rtl="0" fontAlgn="base">
              <a:spcBef>
                <a:spcPct val="0"/>
              </a:spcBef>
              <a:spcAft>
                <a:spcPct val="0"/>
              </a:spcAft>
              <a:defRPr sz="2700" b="1">
                <a:solidFill>
                  <a:schemeClr val="tx1"/>
                </a:solidFill>
                <a:latin typeface="Arial" charset="0"/>
              </a:defRPr>
            </a:lvl8pPr>
            <a:lvl9pPr marL="1371600" algn="ctr" rtl="0" fontAlgn="base">
              <a:spcBef>
                <a:spcPct val="0"/>
              </a:spcBef>
              <a:spcAft>
                <a:spcPct val="0"/>
              </a:spcAft>
              <a:defRPr sz="2700" b="1">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SURTAVI Trial: Core Lab Assessed Hemodynamics at 5 years</a:t>
            </a:r>
            <a:endParaRPr kumimoji="0" lang="en-US" sz="4000" b="1" i="0" u="none" strike="noStrike" kern="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endParaRPr>
          </a:p>
        </p:txBody>
      </p:sp>
      <p:sp>
        <p:nvSpPr>
          <p:cNvPr id="3" name="TextBox 2"/>
          <p:cNvSpPr txBox="1"/>
          <p:nvPr/>
        </p:nvSpPr>
        <p:spPr>
          <a:xfrm>
            <a:off x="7225553" y="6517243"/>
            <a:ext cx="306144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Calibri"/>
              </a:rPr>
              <a:t>Van Mieghem N, TCT 2021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Calibri"/>
            </a:endParaRPr>
          </a:p>
        </p:txBody>
      </p:sp>
      <p:sp>
        <p:nvSpPr>
          <p:cNvPr id="4" name="TextBox 3">
            <a:extLst>
              <a:ext uri="{FF2B5EF4-FFF2-40B4-BE49-F238E27FC236}">
                <a16:creationId xmlns:a16="http://schemas.microsoft.com/office/drawing/2014/main" id="{985C3F85-8BCB-477F-B909-60BBA89A35E1}"/>
              </a:ext>
            </a:extLst>
          </p:cNvPr>
          <p:cNvSpPr txBox="1"/>
          <p:nvPr/>
        </p:nvSpPr>
        <p:spPr>
          <a:xfrm>
            <a:off x="0" y="6037489"/>
            <a:ext cx="1028699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TAVR had significantly better hemodynamics than surgery at each follow-up (all p &lt; 0.001)</a:t>
            </a:r>
          </a:p>
        </p:txBody>
      </p:sp>
      <p:sp>
        <p:nvSpPr>
          <p:cNvPr id="6" name="Text Box 12">
            <a:extLst>
              <a:ext uri="{FF2B5EF4-FFF2-40B4-BE49-F238E27FC236}">
                <a16:creationId xmlns:a16="http://schemas.microsoft.com/office/drawing/2014/main" id="{9DAB6211-E3B0-4705-AEEA-A64EADCB4D81}"/>
              </a:ext>
            </a:extLst>
          </p:cNvPr>
          <p:cNvSpPr txBox="1">
            <a:spLocks noChangeArrowheads="1"/>
          </p:cNvSpPr>
          <p:nvPr/>
        </p:nvSpPr>
        <p:spPr bwMode="gray">
          <a:xfrm rot="16200000">
            <a:off x="-979815" y="3248841"/>
            <a:ext cx="3609977"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eaLnBrk="0" hangingPunct="0">
              <a:defRPr sz="2400">
                <a:solidFill>
                  <a:schemeClr val="tx1"/>
                </a:solidFill>
                <a:latin typeface="Arial" charset="0"/>
                <a:ea typeface="ヒラギノ角ゴ Pro W3" pitchFamily="1" charset="-128"/>
              </a:defRPr>
            </a:lvl1pPr>
            <a:lvl2pPr marL="742950" indent="-285750" eaLnBrk="0" hangingPunct="0">
              <a:defRPr sz="2400">
                <a:solidFill>
                  <a:schemeClr val="tx1"/>
                </a:solidFill>
                <a:latin typeface="Arial" charset="0"/>
                <a:ea typeface="ヒラギノ角ゴ Pro W3" pitchFamily="1" charset="-128"/>
              </a:defRPr>
            </a:lvl2pPr>
            <a:lvl3pPr marL="1143000" indent="-228600" eaLnBrk="0" hangingPunct="0">
              <a:defRPr sz="2400">
                <a:solidFill>
                  <a:schemeClr val="tx1"/>
                </a:solidFill>
                <a:latin typeface="Arial" charset="0"/>
                <a:ea typeface="ヒラギノ角ゴ Pro W3" pitchFamily="1" charset="-128"/>
              </a:defRPr>
            </a:lvl3pPr>
            <a:lvl4pPr marL="1600200" indent="-228600" eaLnBrk="0" hangingPunct="0">
              <a:defRPr sz="2400">
                <a:solidFill>
                  <a:schemeClr val="tx1"/>
                </a:solidFill>
                <a:latin typeface="Arial" charset="0"/>
                <a:ea typeface="ヒラギノ角ゴ Pro W3" pitchFamily="1" charset="-128"/>
              </a:defRPr>
            </a:lvl4pPr>
            <a:lvl5pPr marL="2057400" indent="-228600" eaLnBrk="0" hangingPunct="0">
              <a:defRPr sz="2400">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 charset="-128"/>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S PGothic" pitchFamily="34" charset="-128"/>
                <a:cs typeface="Arial" panose="020B0604020202020204" pitchFamily="34" charset="0"/>
                <a:sym typeface="Calibri"/>
              </a:rPr>
              <a:t>Effective Orifice Area, cm</a:t>
            </a:r>
            <a:r>
              <a:rPr kumimoji="0" lang="en-US" sz="1600" b="1" i="0" u="none" strike="noStrike" kern="1200" cap="none" spc="0" normalizeH="0" baseline="30000" noProof="0" dirty="0">
                <a:ln>
                  <a:noFill/>
                </a:ln>
                <a:solidFill>
                  <a:prstClr val="white"/>
                </a:solidFill>
                <a:effectLst/>
                <a:uLnTx/>
                <a:uFillTx/>
                <a:latin typeface="Arial" panose="020B0604020202020204" pitchFamily="34" charset="0"/>
                <a:ea typeface="MS PGothic" pitchFamily="34" charset="-128"/>
                <a:cs typeface="Arial" panose="020B0604020202020204" pitchFamily="34" charset="0"/>
                <a:sym typeface="Calibri"/>
              </a:rPr>
              <a:t>2</a:t>
            </a:r>
          </a:p>
        </p:txBody>
      </p:sp>
      <p:cxnSp>
        <p:nvCxnSpPr>
          <p:cNvPr id="7" name="Straight Connector 6">
            <a:extLst>
              <a:ext uri="{FF2B5EF4-FFF2-40B4-BE49-F238E27FC236}">
                <a16:creationId xmlns:a16="http://schemas.microsoft.com/office/drawing/2014/main" id="{3BA10D80-53D2-4106-A8FF-6D9DDACC54AE}"/>
              </a:ext>
            </a:extLst>
          </p:cNvPr>
          <p:cNvCxnSpPr>
            <a:cxnSpLocks/>
          </p:cNvCxnSpPr>
          <p:nvPr/>
        </p:nvCxnSpPr>
        <p:spPr>
          <a:xfrm flipH="1" flipV="1">
            <a:off x="7048500" y="5097781"/>
            <a:ext cx="129540" cy="188809"/>
          </a:xfrm>
          <a:prstGeom prst="line">
            <a:avLst/>
          </a:prstGeom>
          <a:noFill/>
          <a:ln w="19050" cap="flat" cmpd="sng" algn="ctr">
            <a:solidFill>
              <a:schemeClr val="accent2"/>
            </a:solidFill>
            <a:prstDash val="solid"/>
            <a:miter lim="800000"/>
          </a:ln>
          <a:effectLst/>
        </p:spPr>
      </p:cxnSp>
      <p:cxnSp>
        <p:nvCxnSpPr>
          <p:cNvPr id="8" name="Straight Connector 7">
            <a:extLst>
              <a:ext uri="{FF2B5EF4-FFF2-40B4-BE49-F238E27FC236}">
                <a16:creationId xmlns:a16="http://schemas.microsoft.com/office/drawing/2014/main" id="{C82A2114-544F-4367-B760-91271FC3F423}"/>
              </a:ext>
            </a:extLst>
          </p:cNvPr>
          <p:cNvCxnSpPr>
            <a:cxnSpLocks/>
          </p:cNvCxnSpPr>
          <p:nvPr/>
        </p:nvCxnSpPr>
        <p:spPr>
          <a:xfrm flipH="1" flipV="1">
            <a:off x="7120778" y="5075139"/>
            <a:ext cx="129540" cy="188809"/>
          </a:xfrm>
          <a:prstGeom prst="line">
            <a:avLst/>
          </a:prstGeom>
          <a:noFill/>
          <a:ln w="19050" cap="flat" cmpd="sng" algn="ctr">
            <a:solidFill>
              <a:schemeClr val="accent2"/>
            </a:solidFill>
            <a:prstDash val="solid"/>
            <a:miter lim="800000"/>
          </a:ln>
          <a:effectLst/>
        </p:spPr>
      </p:cxnSp>
      <p:sp>
        <p:nvSpPr>
          <p:cNvPr id="11" name="Text Box 12">
            <a:extLst>
              <a:ext uri="{FF2B5EF4-FFF2-40B4-BE49-F238E27FC236}">
                <a16:creationId xmlns:a16="http://schemas.microsoft.com/office/drawing/2014/main" id="{64E0D6B7-CF98-4CC6-86A8-B511DCA7914D}"/>
              </a:ext>
            </a:extLst>
          </p:cNvPr>
          <p:cNvSpPr txBox="1">
            <a:spLocks noChangeArrowheads="1"/>
          </p:cNvSpPr>
          <p:nvPr/>
        </p:nvSpPr>
        <p:spPr bwMode="gray">
          <a:xfrm rot="5400000">
            <a:off x="7590127" y="3319512"/>
            <a:ext cx="3667276"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eaLnBrk="0" hangingPunct="0">
              <a:defRPr sz="2400">
                <a:solidFill>
                  <a:schemeClr val="tx1"/>
                </a:solidFill>
                <a:latin typeface="Arial" charset="0"/>
                <a:ea typeface="ヒラギノ角ゴ Pro W3" pitchFamily="1" charset="-128"/>
              </a:defRPr>
            </a:lvl1pPr>
            <a:lvl2pPr marL="742950" indent="-285750" eaLnBrk="0" hangingPunct="0">
              <a:defRPr sz="2400">
                <a:solidFill>
                  <a:schemeClr val="tx1"/>
                </a:solidFill>
                <a:latin typeface="Arial" charset="0"/>
                <a:ea typeface="ヒラギノ角ゴ Pro W3" pitchFamily="1" charset="-128"/>
              </a:defRPr>
            </a:lvl2pPr>
            <a:lvl3pPr marL="1143000" indent="-228600" eaLnBrk="0" hangingPunct="0">
              <a:defRPr sz="2400">
                <a:solidFill>
                  <a:schemeClr val="tx1"/>
                </a:solidFill>
                <a:latin typeface="Arial" charset="0"/>
                <a:ea typeface="ヒラギノ角ゴ Pro W3" pitchFamily="1" charset="-128"/>
              </a:defRPr>
            </a:lvl3pPr>
            <a:lvl4pPr marL="1600200" indent="-228600" eaLnBrk="0" hangingPunct="0">
              <a:defRPr sz="2400">
                <a:solidFill>
                  <a:schemeClr val="tx1"/>
                </a:solidFill>
                <a:latin typeface="Arial" charset="0"/>
                <a:ea typeface="ヒラギノ角ゴ Pro W3" pitchFamily="1" charset="-128"/>
              </a:defRPr>
            </a:lvl4pPr>
            <a:lvl5pPr marL="2057400" indent="-228600" eaLnBrk="0" hangingPunct="0">
              <a:defRPr sz="2400">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 charset="-128"/>
              </a:defRPr>
            </a:lvl9p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S PGothic" pitchFamily="34" charset="-128"/>
                <a:cs typeface="Arial" panose="020B0604020202020204" pitchFamily="34" charset="0"/>
                <a:sym typeface="Calibri"/>
              </a:rPr>
              <a:t>Mean Gradient, mm Hg</a:t>
            </a:r>
          </a:p>
        </p:txBody>
      </p:sp>
      <p:sp>
        <p:nvSpPr>
          <p:cNvPr id="12" name="TextBox 11">
            <a:extLst>
              <a:ext uri="{FF2B5EF4-FFF2-40B4-BE49-F238E27FC236}">
                <a16:creationId xmlns:a16="http://schemas.microsoft.com/office/drawing/2014/main" id="{A671C143-07F6-457D-97C5-723A13581B47}"/>
              </a:ext>
            </a:extLst>
          </p:cNvPr>
          <p:cNvSpPr txBox="1"/>
          <p:nvPr/>
        </p:nvSpPr>
        <p:spPr>
          <a:xfrm>
            <a:off x="1609724" y="5555776"/>
            <a:ext cx="6924675"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Time Since Procedure </a:t>
            </a:r>
          </a:p>
        </p:txBody>
      </p:sp>
    </p:spTree>
    <p:extLst>
      <p:ext uri="{BB962C8B-B14F-4D97-AF65-F5344CB8AC3E}">
        <p14:creationId xmlns:p14="http://schemas.microsoft.com/office/powerpoint/2010/main" val="20760220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smtClean="0"/>
              <a:t> </a:t>
            </a:r>
            <a:endParaRPr lang="en-US" dirty="0"/>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5811"/>
            <a:ext cx="10287000" cy="5880847"/>
          </a:xfrm>
          <a:prstGeom prst="rect">
            <a:avLst/>
          </a:prstGeom>
        </p:spPr>
      </p:pic>
    </p:spTree>
    <p:extLst>
      <p:ext uri="{BB962C8B-B14F-4D97-AF65-F5344CB8AC3E}">
        <p14:creationId xmlns:p14="http://schemas.microsoft.com/office/powerpoint/2010/main" val="2842939715"/>
      </p:ext>
    </p:extLst>
  </p:cSld>
  <p:clrMapOvr>
    <a:masterClrMapping/>
  </p:clrMapOvr>
  <p:transition/>
  <p:timing>
    <p:tnLst>
      <p:par>
        <p:cTn id="1" dur="indefinite" restart="never" fill="hold"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smtClean="0"/>
              <a:t> </a:t>
            </a:r>
            <a:endParaRPr lang="en-US" dirty="0"/>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2" name="TextBox 1"/>
          <p:cNvSpPr txBox="1"/>
          <p:nvPr/>
        </p:nvSpPr>
        <p:spPr>
          <a:xfrm>
            <a:off x="152400" y="1252753"/>
            <a:ext cx="4829175" cy="769441"/>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Mean Gradient and Effective Orifice Area During Follow-Up</a:t>
            </a: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5299768" y="1299976"/>
            <a:ext cx="5177732" cy="769441"/>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Any Structural Valve </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Deterioration</a:t>
            </a: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5299768" y="6508379"/>
            <a:ext cx="4987232"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Jorgensen et al.,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Eur</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Heart J 2021;42:2912</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1" y="2246227"/>
            <a:ext cx="4959759" cy="427563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4475" y="2232739"/>
            <a:ext cx="4959759" cy="4275639"/>
          </a:xfrm>
          <a:prstGeom prst="rect">
            <a:avLst/>
          </a:prstGeom>
        </p:spPr>
      </p:pic>
      <p:sp>
        <p:nvSpPr>
          <p:cNvPr id="8" name="TextBox 7"/>
          <p:cNvSpPr txBox="1"/>
          <p:nvPr/>
        </p:nvSpPr>
        <p:spPr>
          <a:xfrm>
            <a:off x="0" y="23650"/>
            <a:ext cx="10287000" cy="1138773"/>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NOTION Trial: Echocardiographic Outcomes</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and Valve Durability at 8 </a:t>
            </a:r>
            <a:r>
              <a:rPr lang="en-US" sz="3400" b="1" kern="1200" dirty="0">
                <a:solidFill>
                  <a:srgbClr val="FFFF00"/>
                </a:solidFill>
                <a:latin typeface="Arial" panose="020B0604020202020204" pitchFamily="34" charset="0"/>
                <a:ea typeface="+mn-ea"/>
                <a:cs typeface="Arial" panose="020B0604020202020204" pitchFamily="34" charset="0"/>
              </a:rPr>
              <a:t>Y</a:t>
            </a:r>
            <a:r>
              <a:rPr kumimoji="0" lang="en-US" sz="3400" b="1" i="0"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rs</a:t>
            </a:r>
            <a:endPar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51594543"/>
      </p:ext>
    </p:extLst>
  </p:cSld>
  <p:clrMapOvr>
    <a:masterClrMapping/>
  </p:clrMapOvr>
  <p:transition/>
  <p:timing>
    <p:tnLst>
      <p:par>
        <p:cTn id="1" dur="indefinite" restart="never" fill="hold"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noChangeArrowheads="1"/>
          </p:cNvSpPr>
          <p:nvPr>
            <p:ph type="title" idx="4294967295"/>
          </p:nvPr>
        </p:nvSpPr>
        <p:spPr>
          <a:xfrm>
            <a:off x="386461" y="132607"/>
            <a:ext cx="9073959" cy="665477"/>
          </a:xfrm>
        </p:spPr>
        <p:txBody>
          <a:bodyPr/>
          <a:lstStyle/>
          <a:p>
            <a:r>
              <a:rPr lang="en-US" altLang="en-US" sz="4000" dirty="0">
                <a:latin typeface="Arial" pitchFamily="34" charset="0"/>
                <a:cs typeface="Arial" pitchFamily="34" charset="0"/>
              </a:rPr>
              <a:t>Faculty Involved and Disclosures</a:t>
            </a:r>
          </a:p>
        </p:txBody>
      </p:sp>
      <p:sp>
        <p:nvSpPr>
          <p:cNvPr id="27650" name="Content Placeholder 2"/>
          <p:cNvSpPr>
            <a:spLocks noGrp="1" noChangeArrowheads="1"/>
          </p:cNvSpPr>
          <p:nvPr>
            <p:ph idx="4294967295"/>
          </p:nvPr>
        </p:nvSpPr>
        <p:spPr>
          <a:xfrm>
            <a:off x="261768" y="922136"/>
            <a:ext cx="10114685" cy="4766346"/>
          </a:xfrm>
        </p:spPr>
        <p:txBody>
          <a:bodyPr/>
          <a:lstStyle/>
          <a:p>
            <a:pPr marL="0" indent="0">
              <a:spcBef>
                <a:spcPts val="600"/>
              </a:spcBef>
              <a:buNone/>
            </a:pPr>
            <a:r>
              <a:rPr lang="en-US" altLang="en-US" sz="2200" b="1" dirty="0">
                <a:latin typeface="Arial" pitchFamily="34" charset="0"/>
                <a:cs typeface="Arial" pitchFamily="34" charset="0"/>
              </a:rPr>
              <a:t>Samin K. Sharma, MD, FACC, MSCAI</a:t>
            </a:r>
            <a:endParaRPr lang="en-US" altLang="en-US" sz="2200" b="1" dirty="0">
              <a:solidFill>
                <a:srgbClr val="FF0000"/>
              </a:solidFill>
              <a:latin typeface="Arial" pitchFamily="34" charset="0"/>
              <a:cs typeface="Arial" pitchFamily="34" charset="0"/>
            </a:endParaRPr>
          </a:p>
          <a:p>
            <a:pPr marL="0" indent="0">
              <a:spcBef>
                <a:spcPts val="600"/>
              </a:spcBef>
              <a:buNone/>
            </a:pPr>
            <a:r>
              <a:rPr lang="en-US" altLang="en-US" sz="2200" b="1" dirty="0">
                <a:latin typeface="Arial" pitchFamily="34" charset="0"/>
                <a:cs typeface="Arial" pitchFamily="34" charset="0"/>
              </a:rPr>
              <a:t>	</a:t>
            </a:r>
            <a:r>
              <a:rPr lang="en-US" altLang="en-US" sz="2200" b="1" i="1" dirty="0">
                <a:latin typeface="Arial" pitchFamily="34" charset="0"/>
                <a:cs typeface="Arial" pitchFamily="34" charset="0"/>
              </a:rPr>
              <a:t>Speaker’s Bureau – BSC, Abbott Vascular </a:t>
            </a:r>
            <a:r>
              <a:rPr lang="en-US" altLang="en-US" sz="2200" b="1" i="1" dirty="0" err="1" smtClean="0">
                <a:latin typeface="Arial" pitchFamily="34" charset="0"/>
                <a:cs typeface="Arial" pitchFamily="34" charset="0"/>
              </a:rPr>
              <a:t>Inc</a:t>
            </a:r>
            <a:endParaRPr lang="en-US" altLang="en-US" sz="2200" b="1" i="1" dirty="0">
              <a:latin typeface="Arial" pitchFamily="34" charset="0"/>
              <a:cs typeface="Arial" pitchFamily="34" charset="0"/>
            </a:endParaRPr>
          </a:p>
          <a:p>
            <a:pPr marL="0" indent="0">
              <a:spcBef>
                <a:spcPts val="600"/>
              </a:spcBef>
              <a:buNone/>
            </a:pPr>
            <a:endParaRPr lang="en-US" altLang="en-US" sz="2200" b="1" i="1" dirty="0">
              <a:latin typeface="Arial" pitchFamily="34" charset="0"/>
              <a:cs typeface="Arial" pitchFamily="34" charset="0"/>
            </a:endParaRPr>
          </a:p>
          <a:p>
            <a:pPr marL="0" indent="0">
              <a:spcBef>
                <a:spcPts val="600"/>
              </a:spcBef>
              <a:buNone/>
            </a:pPr>
            <a:r>
              <a:rPr lang="en-US" altLang="en-US" sz="2200" b="1" dirty="0">
                <a:latin typeface="Arial" pitchFamily="34" charset="0"/>
                <a:cs typeface="Arial" pitchFamily="34" charset="0"/>
              </a:rPr>
              <a:t>Annapoorna S. Kini, MD, FACC</a:t>
            </a:r>
          </a:p>
          <a:p>
            <a:pPr marL="0" indent="0">
              <a:spcBef>
                <a:spcPts val="600"/>
              </a:spcBef>
              <a:buNone/>
            </a:pPr>
            <a:r>
              <a:rPr lang="en-US" altLang="en-US" sz="2200" b="1" dirty="0">
                <a:latin typeface="Arial" pitchFamily="34" charset="0"/>
                <a:cs typeface="Arial" pitchFamily="34" charset="0"/>
              </a:rPr>
              <a:t>	</a:t>
            </a:r>
            <a:r>
              <a:rPr lang="en-US" altLang="en-US" sz="2200" b="1" i="1" dirty="0">
                <a:latin typeface="Arial" pitchFamily="34" charset="0"/>
                <a:cs typeface="Arial" pitchFamily="34" charset="0"/>
              </a:rPr>
              <a:t>Nothing to disclose </a:t>
            </a:r>
            <a:endParaRPr lang="en-US" altLang="en-US" sz="2200" b="1" i="1" dirty="0" smtClean="0">
              <a:latin typeface="Arial" pitchFamily="34" charset="0"/>
              <a:cs typeface="Arial" pitchFamily="34" charset="0"/>
            </a:endParaRPr>
          </a:p>
          <a:p>
            <a:pPr marL="0" indent="0">
              <a:spcBef>
                <a:spcPts val="600"/>
              </a:spcBef>
              <a:buNone/>
            </a:pPr>
            <a:endParaRPr lang="en-US" altLang="en-US" sz="2200" b="1" dirty="0">
              <a:latin typeface="Arial" pitchFamily="34" charset="0"/>
              <a:cs typeface="Arial" pitchFamily="34" charset="0"/>
            </a:endParaRPr>
          </a:p>
          <a:p>
            <a:pPr marL="0" indent="0">
              <a:spcBef>
                <a:spcPts val="600"/>
              </a:spcBef>
              <a:buNone/>
            </a:pPr>
            <a:r>
              <a:rPr lang="en-US" altLang="en-US" sz="2200" b="1" dirty="0" smtClean="0">
                <a:latin typeface="Arial" pitchFamily="34" charset="0"/>
                <a:cs typeface="Arial" pitchFamily="34" charset="0"/>
              </a:rPr>
              <a:t>Gilbert Tang, </a:t>
            </a:r>
            <a:r>
              <a:rPr lang="en-US" altLang="en-US" sz="2200" b="1" dirty="0">
                <a:latin typeface="Arial" pitchFamily="34" charset="0"/>
                <a:cs typeface="Arial" pitchFamily="34" charset="0"/>
              </a:rPr>
              <a:t>MD, </a:t>
            </a:r>
            <a:r>
              <a:rPr lang="en-US" altLang="en-US" sz="2200" b="1" dirty="0" smtClean="0">
                <a:latin typeface="Arial" pitchFamily="34" charset="0"/>
                <a:cs typeface="Arial" pitchFamily="34" charset="0"/>
              </a:rPr>
              <a:t>MSc, MBA, FACC</a:t>
            </a:r>
            <a:endParaRPr lang="en-US" altLang="en-US" sz="2200" b="1" dirty="0">
              <a:latin typeface="Arial" pitchFamily="34" charset="0"/>
              <a:cs typeface="Arial" pitchFamily="34" charset="0"/>
            </a:endParaRPr>
          </a:p>
          <a:p>
            <a:pPr marL="0" indent="0">
              <a:spcBef>
                <a:spcPts val="600"/>
              </a:spcBef>
              <a:buNone/>
            </a:pPr>
            <a:r>
              <a:rPr lang="en-US" altLang="en-US" sz="2200" b="1" i="1" dirty="0">
                <a:latin typeface="Arial" pitchFamily="34" charset="0"/>
                <a:cs typeface="Arial" pitchFamily="34" charset="0"/>
              </a:rPr>
              <a:t>	</a:t>
            </a:r>
            <a:r>
              <a:rPr lang="en-US" altLang="en-US" sz="2200" b="1" i="1" dirty="0" smtClean="0">
                <a:latin typeface="Arial" pitchFamily="34" charset="0"/>
                <a:cs typeface="Arial" pitchFamily="34" charset="0"/>
              </a:rPr>
              <a:t>Physician proctor for </a:t>
            </a:r>
            <a:r>
              <a:rPr lang="en-US" altLang="en-US" sz="2200" b="1" i="1" dirty="0" err="1" smtClean="0">
                <a:latin typeface="Arial" pitchFamily="34" charset="0"/>
                <a:cs typeface="Arial" pitchFamily="34" charset="0"/>
              </a:rPr>
              <a:t>Medtronics</a:t>
            </a:r>
            <a:endParaRPr lang="en-US" altLang="en-US" sz="2200" b="1" i="1" dirty="0">
              <a:latin typeface="Arial" pitchFamily="34" charset="0"/>
              <a:cs typeface="Arial" pitchFamily="34" charset="0"/>
            </a:endParaRPr>
          </a:p>
          <a:p>
            <a:pPr marL="0" indent="0">
              <a:spcBef>
                <a:spcPts val="600"/>
              </a:spcBef>
              <a:buNone/>
            </a:pPr>
            <a:endParaRPr lang="en-US" altLang="en-US" sz="2200" b="1" i="1" dirty="0">
              <a:latin typeface="Arial" pitchFamily="34" charset="0"/>
              <a:cs typeface="Arial" pitchFamily="34" charset="0"/>
            </a:endParaRPr>
          </a:p>
          <a:p>
            <a:pPr marL="0" indent="0">
              <a:spcBef>
                <a:spcPts val="600"/>
              </a:spcBef>
              <a:buNone/>
            </a:pPr>
            <a:r>
              <a:rPr lang="en-US" altLang="en-US" sz="2200" b="1" dirty="0" err="1">
                <a:latin typeface="Arial" pitchFamily="34" charset="0"/>
                <a:cs typeface="Arial" pitchFamily="34" charset="0"/>
              </a:rPr>
              <a:t>Stamatios</a:t>
            </a:r>
            <a:r>
              <a:rPr lang="en-US" altLang="en-US" sz="2200" b="1" dirty="0">
                <a:latin typeface="Arial" pitchFamily="34" charset="0"/>
                <a:cs typeface="Arial" pitchFamily="34" charset="0"/>
              </a:rPr>
              <a:t> </a:t>
            </a:r>
            <a:r>
              <a:rPr lang="en-US" altLang="en-US" sz="2200" b="1" dirty="0" err="1">
                <a:latin typeface="Arial" pitchFamily="34" charset="0"/>
                <a:cs typeface="Arial" pitchFamily="34" charset="0"/>
              </a:rPr>
              <a:t>Lerakis</a:t>
            </a:r>
            <a:r>
              <a:rPr lang="en-US" altLang="en-US" sz="2200" b="1" dirty="0">
                <a:latin typeface="Arial" pitchFamily="34" charset="0"/>
                <a:cs typeface="Arial" pitchFamily="34" charset="0"/>
              </a:rPr>
              <a:t>, MD, PhD, FACC, FAHA (Imaging)</a:t>
            </a:r>
          </a:p>
          <a:p>
            <a:pPr marL="0" indent="0">
              <a:spcBef>
                <a:spcPts val="600"/>
              </a:spcBef>
              <a:buNone/>
            </a:pPr>
            <a:r>
              <a:rPr lang="en-US" altLang="en-US" sz="2200" b="1" i="1" dirty="0">
                <a:latin typeface="Arial" pitchFamily="34" charset="0"/>
                <a:cs typeface="Arial" pitchFamily="34" charset="0"/>
              </a:rPr>
              <a:t>	Nothing to </a:t>
            </a:r>
            <a:r>
              <a:rPr lang="en-US" altLang="en-US" sz="2200" b="1" i="1" dirty="0" smtClean="0">
                <a:latin typeface="Arial" pitchFamily="34" charset="0"/>
                <a:cs typeface="Arial" pitchFamily="34" charset="0"/>
              </a:rPr>
              <a:t>disclose</a:t>
            </a:r>
          </a:p>
          <a:p>
            <a:pPr marL="0" indent="0">
              <a:spcBef>
                <a:spcPts val="600"/>
              </a:spcBef>
              <a:buNone/>
            </a:pPr>
            <a:endParaRPr lang="en-US" altLang="en-US" sz="2200" b="1" i="1" dirty="0" smtClean="0">
              <a:latin typeface="Arial" pitchFamily="34" charset="0"/>
              <a:cs typeface="Arial" pitchFamily="34" charset="0"/>
            </a:endParaRPr>
          </a:p>
          <a:p>
            <a:pPr marL="0" indent="0">
              <a:spcBef>
                <a:spcPts val="600"/>
              </a:spcBef>
              <a:buNone/>
            </a:pPr>
            <a:r>
              <a:rPr lang="en-US" altLang="en-US" sz="2200" b="1" dirty="0" smtClean="0">
                <a:latin typeface="Arial" pitchFamily="34" charset="0"/>
                <a:cs typeface="Arial" pitchFamily="34" charset="0"/>
              </a:rPr>
              <a:t>Pedro Moreno, </a:t>
            </a:r>
            <a:r>
              <a:rPr lang="en-US" altLang="en-US" sz="2200" b="1" dirty="0">
                <a:latin typeface="Arial" pitchFamily="34" charset="0"/>
                <a:cs typeface="Arial" pitchFamily="34" charset="0"/>
              </a:rPr>
              <a:t>MD</a:t>
            </a:r>
            <a:r>
              <a:rPr lang="en-US" altLang="en-US" sz="2200" b="1" dirty="0" smtClean="0">
                <a:latin typeface="Arial" pitchFamily="34" charset="0"/>
                <a:cs typeface="Arial" pitchFamily="34" charset="0"/>
              </a:rPr>
              <a:t>, FACC </a:t>
            </a:r>
            <a:r>
              <a:rPr lang="en-US" altLang="en-US" sz="2200" b="1" dirty="0">
                <a:solidFill>
                  <a:srgbClr val="FF0000"/>
                </a:solidFill>
                <a:latin typeface="Arial" pitchFamily="34" charset="0"/>
                <a:cs typeface="Arial" pitchFamily="34" charset="0"/>
              </a:rPr>
              <a:t>[Moderator] </a:t>
            </a:r>
          </a:p>
          <a:p>
            <a:pPr marL="0" indent="0">
              <a:spcBef>
                <a:spcPts val="600"/>
              </a:spcBef>
              <a:buNone/>
            </a:pPr>
            <a:r>
              <a:rPr lang="en-US" altLang="en-US" sz="2200" b="1" i="1" dirty="0">
                <a:latin typeface="Arial" pitchFamily="34" charset="0"/>
                <a:cs typeface="Arial" pitchFamily="34" charset="0"/>
              </a:rPr>
              <a:t>     </a:t>
            </a:r>
            <a:r>
              <a:rPr lang="en-US" altLang="en-US" sz="2200" b="1" i="1" dirty="0" smtClean="0">
                <a:latin typeface="Arial" pitchFamily="34" charset="0"/>
                <a:cs typeface="Arial" pitchFamily="34" charset="0"/>
              </a:rPr>
              <a:t>     Nothing to disclose</a:t>
            </a:r>
            <a:endParaRPr lang="en-US" altLang="en-US" sz="2200" b="1" i="1" dirty="0">
              <a:latin typeface="Arial" pitchFamily="34" charset="0"/>
              <a:cs typeface="Arial" pitchFamily="34" charset="0"/>
            </a:endParaRPr>
          </a:p>
          <a:p>
            <a:pPr marL="0" indent="0">
              <a:spcBef>
                <a:spcPts val="600"/>
              </a:spcBef>
              <a:buNone/>
            </a:pPr>
            <a:endParaRPr lang="en-US" altLang="en-US" sz="2200" b="1" i="1" dirty="0">
              <a:latin typeface="Arial" pitchFamily="34" charset="0"/>
              <a:cs typeface="Arial" pitchFamily="34" charset="0"/>
            </a:endParaRPr>
          </a:p>
        </p:txBody>
      </p:sp>
      <p:pic>
        <p:nvPicPr>
          <p:cNvPr id="6" name="Picture 1" descr="Picture 1"/>
          <p:cNvPicPr>
            <a:picLocks noChangeAspect="1"/>
          </p:cNvPicPr>
          <p:nvPr/>
        </p:nvPicPr>
        <p:blipFill>
          <a:blip r:embed="rId2"/>
          <a:stretch>
            <a:fillRect/>
          </a:stretch>
        </p:blipFill>
        <p:spPr>
          <a:xfrm>
            <a:off x="9871092" y="8604"/>
            <a:ext cx="398624" cy="472942"/>
          </a:xfrm>
          <a:prstGeom prst="rect">
            <a:avLst/>
          </a:prstGeom>
          <a:ln w="12700">
            <a:miter lim="400000"/>
          </a:ln>
        </p:spPr>
      </p:pic>
      <p:sp>
        <p:nvSpPr>
          <p:cNvPr id="2" name="TextBox 1"/>
          <p:cNvSpPr txBox="1"/>
          <p:nvPr/>
        </p:nvSpPr>
        <p:spPr>
          <a:xfrm>
            <a:off x="5540755" y="2593718"/>
            <a:ext cx="4360489" cy="840230"/>
          </a:xfrm>
          <a:prstGeom prst="rect">
            <a:avLst/>
          </a:prstGeom>
          <a:noFill/>
        </p:spPr>
        <p:txBody>
          <a:bodyPr wrap="none" rtlCol="0">
            <a:spAutoFit/>
          </a:bodyPr>
          <a:lstStyle/>
          <a:p>
            <a:r>
              <a:rPr lang="en-US" sz="2430" b="1" dirty="0">
                <a:solidFill>
                  <a:schemeClr val="bg1"/>
                </a:solidFill>
                <a:latin typeface="Arial" panose="020B0604020202020204" pitchFamily="34" charset="0"/>
                <a:cs typeface="Arial" panose="020B0604020202020204" pitchFamily="34" charset="0"/>
              </a:rPr>
              <a:t>Cardiac Anesthesiologist</a:t>
            </a:r>
          </a:p>
          <a:p>
            <a:r>
              <a:rPr lang="en-US" sz="2430" b="1" dirty="0">
                <a:solidFill>
                  <a:schemeClr val="bg1"/>
                </a:solidFill>
                <a:latin typeface="Arial" panose="020B0604020202020204" pitchFamily="34" charset="0"/>
                <a:cs typeface="Arial" panose="020B0604020202020204" pitchFamily="34" charset="0"/>
              </a:rPr>
              <a:t>      </a:t>
            </a:r>
            <a:r>
              <a:rPr lang="en-US" sz="2430" b="1" dirty="0" smtClean="0">
                <a:solidFill>
                  <a:schemeClr val="bg1"/>
                </a:solidFill>
                <a:latin typeface="Arial" panose="020B0604020202020204" pitchFamily="34" charset="0"/>
                <a:cs typeface="Arial" panose="020B0604020202020204" pitchFamily="34" charset="0"/>
              </a:rPr>
              <a:t>Morgan Montgomery </a:t>
            </a:r>
            <a:r>
              <a:rPr lang="en-US" sz="2430" b="1" dirty="0" smtClean="0">
                <a:solidFill>
                  <a:schemeClr val="bg1"/>
                </a:solidFill>
                <a:latin typeface="Arial" panose="020B0604020202020204" pitchFamily="34" charset="0"/>
                <a:cs typeface="Arial" panose="020B0604020202020204" pitchFamily="34" charset="0"/>
              </a:rPr>
              <a:t>MD</a:t>
            </a:r>
            <a:endParaRPr lang="en-US" sz="243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411138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8" name="TextBox 7"/>
          <p:cNvSpPr txBox="1"/>
          <p:nvPr/>
        </p:nvSpPr>
        <p:spPr>
          <a:xfrm>
            <a:off x="-231226" y="76200"/>
            <a:ext cx="10804634" cy="615553"/>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NOTION Trial: Bioprosthetic Valve Failure at 8 </a:t>
            </a:r>
            <a:r>
              <a:rPr kumimoji="0" lang="en-US" sz="3400" b="1" i="0"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Yrs</a:t>
            </a:r>
            <a:endPar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863288938"/>
              </p:ext>
            </p:extLst>
          </p:nvPr>
        </p:nvGraphicFramePr>
        <p:xfrm>
          <a:off x="419098" y="827231"/>
          <a:ext cx="9551788" cy="5668167"/>
        </p:xfrm>
        <a:graphic>
          <a:graphicData uri="http://schemas.openxmlformats.org/drawingml/2006/table">
            <a:tbl>
              <a:tblPr firstRow="1" bandRow="1">
                <a:tableStyleId>{FABFCF23-3B69-468F-B69F-88F6DE6A72F2}</a:tableStyleId>
              </a:tblPr>
              <a:tblGrid>
                <a:gridCol w="3657602">
                  <a:extLst>
                    <a:ext uri="{9D8B030D-6E8A-4147-A177-3AD203B41FA5}">
                      <a16:colId xmlns:a16="http://schemas.microsoft.com/office/drawing/2014/main" val="2507700963"/>
                    </a:ext>
                  </a:extLst>
                </a:gridCol>
                <a:gridCol w="1885950">
                  <a:extLst>
                    <a:ext uri="{9D8B030D-6E8A-4147-A177-3AD203B41FA5}">
                      <a16:colId xmlns:a16="http://schemas.microsoft.com/office/drawing/2014/main" val="41230799"/>
                    </a:ext>
                  </a:extLst>
                </a:gridCol>
                <a:gridCol w="2295525">
                  <a:extLst>
                    <a:ext uri="{9D8B030D-6E8A-4147-A177-3AD203B41FA5}">
                      <a16:colId xmlns:a16="http://schemas.microsoft.com/office/drawing/2014/main" val="2183058585"/>
                    </a:ext>
                  </a:extLst>
                </a:gridCol>
                <a:gridCol w="1712711">
                  <a:extLst>
                    <a:ext uri="{9D8B030D-6E8A-4147-A177-3AD203B41FA5}">
                      <a16:colId xmlns:a16="http://schemas.microsoft.com/office/drawing/2014/main" val="3156137317"/>
                    </a:ext>
                  </a:extLst>
                </a:gridCol>
              </a:tblGrid>
              <a:tr h="1542267">
                <a:tc>
                  <a:txBody>
                    <a:bodyPr/>
                    <a:lstStyle/>
                    <a:p>
                      <a:endParaRPr lang="en-US" sz="18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rgbClr val="FF0000"/>
                      </a:solidFill>
                      <a:prstDash val="solid"/>
                      <a:round/>
                      <a:headEnd type="none" w="med" len="med"/>
                      <a:tailEnd type="none" w="med" len="med"/>
                    </a:lnL>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TAVI</a:t>
                      </a:r>
                    </a:p>
                    <a:p>
                      <a:pPr algn="ctr"/>
                      <a:r>
                        <a:rPr lang="en-US" sz="1800" b="1" dirty="0" smtClean="0">
                          <a:solidFill>
                            <a:schemeClr val="tx1"/>
                          </a:solidFill>
                          <a:latin typeface="Arial" panose="020B0604020202020204" pitchFamily="34" charset="0"/>
                          <a:cs typeface="Arial" panose="020B0604020202020204" pitchFamily="34" charset="0"/>
                        </a:rPr>
                        <a:t>(n=139)</a:t>
                      </a:r>
                      <a:endParaRPr lang="en-US" sz="1800" b="1" dirty="0">
                        <a:solidFill>
                          <a:schemeClr val="tx1"/>
                        </a:solidFill>
                        <a:latin typeface="Arial" panose="020B0604020202020204" pitchFamily="34" charset="0"/>
                        <a:cs typeface="Arial" panose="020B0604020202020204" pitchFamily="34" charset="0"/>
                      </a:endParaRPr>
                    </a:p>
                  </a:txBody>
                  <a:tcPr anchor="ct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SAVR </a:t>
                      </a:r>
                    </a:p>
                    <a:p>
                      <a:pPr algn="ctr"/>
                      <a:r>
                        <a:rPr lang="en-US" sz="1800" b="1" dirty="0" smtClean="0">
                          <a:solidFill>
                            <a:schemeClr val="tx1"/>
                          </a:solidFill>
                          <a:latin typeface="Arial" panose="020B0604020202020204" pitchFamily="34" charset="0"/>
                          <a:cs typeface="Arial" panose="020B0604020202020204" pitchFamily="34" charset="0"/>
                        </a:rPr>
                        <a:t>(n=135)</a:t>
                      </a:r>
                      <a:endParaRPr lang="en-US" sz="1800" b="1" dirty="0">
                        <a:solidFill>
                          <a:schemeClr val="tx1"/>
                        </a:solidFill>
                        <a:latin typeface="Arial" panose="020B0604020202020204" pitchFamily="34" charset="0"/>
                        <a:cs typeface="Arial" panose="020B0604020202020204" pitchFamily="34" charset="0"/>
                      </a:endParaRPr>
                    </a:p>
                  </a:txBody>
                  <a:tcPr anchor="ct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P Value</a:t>
                      </a:r>
                      <a:endParaRPr lang="en-US" sz="1800" b="1" dirty="0">
                        <a:solidFill>
                          <a:schemeClr val="tx1"/>
                        </a:solidFill>
                        <a:latin typeface="Arial" panose="020B0604020202020204" pitchFamily="34" charset="0"/>
                        <a:cs typeface="Arial" panose="020B0604020202020204" pitchFamily="34" charset="0"/>
                      </a:endParaRPr>
                    </a:p>
                  </a:txBody>
                  <a:tcPr anchor="ctr">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796547725"/>
                  </a:ext>
                </a:extLst>
              </a:tr>
              <a:tr h="1031475">
                <a:tc>
                  <a:txBody>
                    <a:bodyPr/>
                    <a:lstStyle/>
                    <a:p>
                      <a:r>
                        <a:rPr lang="en-US" sz="1800" b="1" dirty="0" smtClean="0">
                          <a:solidFill>
                            <a:schemeClr val="tx1"/>
                          </a:solidFill>
                          <a:latin typeface="Arial" panose="020B0604020202020204" pitchFamily="34" charset="0"/>
                          <a:cs typeface="Arial" panose="020B0604020202020204" pitchFamily="34" charset="0"/>
                        </a:rPr>
                        <a:t>Bioprosthetic valve failure</a:t>
                      </a:r>
                      <a:endParaRPr lang="en-US" sz="18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rgbClr val="FF0000"/>
                      </a:solidFill>
                      <a:prstDash val="solid"/>
                      <a:round/>
                      <a:headEnd type="none" w="med" len="med"/>
                      <a:tailEnd type="none" w="med" len="med"/>
                    </a:lnL>
                    <a:lnT w="19050" cap="flat" cmpd="sng" algn="ctr">
                      <a:solidFill>
                        <a:srgbClr val="FF0000"/>
                      </a:solidFill>
                      <a:prstDash val="solid"/>
                      <a:round/>
                      <a:headEnd type="none" w="med" len="med"/>
                      <a:tailEnd type="none" w="med" len="med"/>
                    </a:lnT>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 8.7</a:t>
                      </a:r>
                      <a:endParaRPr lang="en-US" sz="1800" b="1" dirty="0">
                        <a:solidFill>
                          <a:schemeClr val="tx1"/>
                        </a:solidFill>
                        <a:latin typeface="Arial" panose="020B0604020202020204" pitchFamily="34" charset="0"/>
                        <a:cs typeface="Arial" panose="020B0604020202020204" pitchFamily="34" charset="0"/>
                      </a:endParaRPr>
                    </a:p>
                  </a:txBody>
                  <a:tcPr anchor="ctr">
                    <a:lnT w="19050" cap="flat" cmpd="sng" algn="ctr">
                      <a:solidFill>
                        <a:srgbClr val="FF0000"/>
                      </a:solidFill>
                      <a:prstDash val="solid"/>
                      <a:round/>
                      <a:headEnd type="none" w="med" len="med"/>
                      <a:tailEnd type="none" w="med" len="med"/>
                    </a:lnT>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10.5</a:t>
                      </a:r>
                      <a:endParaRPr lang="en-US" sz="1800" b="1" dirty="0">
                        <a:solidFill>
                          <a:schemeClr val="tx1"/>
                        </a:solidFill>
                        <a:latin typeface="Arial" panose="020B0604020202020204" pitchFamily="34" charset="0"/>
                        <a:cs typeface="Arial" panose="020B0604020202020204" pitchFamily="34" charset="0"/>
                      </a:endParaRPr>
                    </a:p>
                  </a:txBody>
                  <a:tcPr anchor="ctr">
                    <a:lnT w="19050" cap="flat" cmpd="sng" algn="ctr">
                      <a:solidFill>
                        <a:srgbClr val="FF0000"/>
                      </a:solidFill>
                      <a:prstDash val="solid"/>
                      <a:round/>
                      <a:headEnd type="none" w="med" len="med"/>
                      <a:tailEnd type="none" w="med" len="med"/>
                    </a:lnT>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0.61</a:t>
                      </a:r>
                      <a:endParaRPr lang="en-US" sz="1800" b="1" dirty="0">
                        <a:solidFill>
                          <a:schemeClr val="tx1"/>
                        </a:solidFill>
                        <a:latin typeface="Arial" panose="020B0604020202020204" pitchFamily="34" charset="0"/>
                        <a:cs typeface="Arial" panose="020B0604020202020204" pitchFamily="34" charset="0"/>
                      </a:endParaRPr>
                    </a:p>
                  </a:txBody>
                  <a:tcPr anchor="ctr">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4002725164"/>
                  </a:ext>
                </a:extLst>
              </a:tr>
              <a:tr h="1031475">
                <a:tc>
                  <a:txBody>
                    <a:bodyPr/>
                    <a:lstStyle/>
                    <a:p>
                      <a:pPr marL="571500" indent="-285750">
                        <a:buFont typeface="Arial" panose="020B0604020202020204" pitchFamily="34" charset="0"/>
                        <a:buChar char="‒"/>
                      </a:pPr>
                      <a:r>
                        <a:rPr lang="en-US" sz="1800" b="1" dirty="0" smtClean="0">
                          <a:solidFill>
                            <a:schemeClr val="tx1"/>
                          </a:solidFill>
                          <a:latin typeface="Arial" panose="020B0604020202020204" pitchFamily="34" charset="0"/>
                          <a:cs typeface="Arial" panose="020B0604020202020204" pitchFamily="34" charset="0"/>
                        </a:rPr>
                        <a:t>Valve-related</a:t>
                      </a:r>
                      <a:r>
                        <a:rPr lang="en-US" sz="1800" b="1" baseline="0" dirty="0" smtClean="0">
                          <a:solidFill>
                            <a:schemeClr val="tx1"/>
                          </a:solidFill>
                          <a:latin typeface="Arial" panose="020B0604020202020204" pitchFamily="34" charset="0"/>
                          <a:cs typeface="Arial" panose="020B0604020202020204" pitchFamily="34" charset="0"/>
                        </a:rPr>
                        <a:t> death</a:t>
                      </a:r>
                      <a:endParaRPr lang="en-US" sz="18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rgbClr val="FF0000"/>
                      </a:solidFill>
                      <a:prstDash val="solid"/>
                      <a:round/>
                      <a:headEnd type="none" w="med" len="med"/>
                      <a:tailEnd type="none" w="med" len="med"/>
                    </a:ln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5.0</a:t>
                      </a:r>
                      <a:endParaRPr lang="en-US" sz="18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3.7</a:t>
                      </a:r>
                      <a:endParaRPr lang="en-US" sz="18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0.60</a:t>
                      </a:r>
                      <a:endParaRPr lang="en-US" sz="1800" b="1" dirty="0">
                        <a:solidFill>
                          <a:schemeClr val="tx1"/>
                        </a:solidFill>
                        <a:latin typeface="Arial" panose="020B0604020202020204" pitchFamily="34" charset="0"/>
                        <a:cs typeface="Arial" panose="020B0604020202020204" pitchFamily="34" charset="0"/>
                      </a:endParaRPr>
                    </a:p>
                  </a:txBody>
                  <a:tcPr anchor="ctr">
                    <a:lnR w="1905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2773840444"/>
                  </a:ext>
                </a:extLst>
              </a:tr>
              <a:tr h="1031475">
                <a:tc>
                  <a:txBody>
                    <a:bodyPr/>
                    <a:lstStyle/>
                    <a:p>
                      <a:pPr marL="571500" indent="-285750">
                        <a:buFont typeface="Arial" panose="020B0604020202020204" pitchFamily="34" charset="0"/>
                        <a:buChar char="‒"/>
                      </a:pPr>
                      <a:r>
                        <a:rPr lang="en-US" sz="1800" b="1" dirty="0" smtClean="0">
                          <a:solidFill>
                            <a:schemeClr val="tx1"/>
                          </a:solidFill>
                          <a:latin typeface="Arial" panose="020B0604020202020204" pitchFamily="34" charset="0"/>
                          <a:cs typeface="Arial" panose="020B0604020202020204" pitchFamily="34" charset="0"/>
                        </a:rPr>
                        <a:t>Severe structural valve</a:t>
                      </a:r>
                      <a:r>
                        <a:rPr lang="en-US" sz="1800" b="1" baseline="0" dirty="0" smtClean="0">
                          <a:solidFill>
                            <a:schemeClr val="tx1"/>
                          </a:solidFill>
                          <a:latin typeface="Arial" panose="020B0604020202020204" pitchFamily="34" charset="0"/>
                          <a:cs typeface="Arial" panose="020B0604020202020204" pitchFamily="34" charset="0"/>
                        </a:rPr>
                        <a:t> deterioration</a:t>
                      </a:r>
                      <a:endParaRPr lang="en-US" sz="18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rgbClr val="FF0000"/>
                      </a:solidFill>
                      <a:prstDash val="solid"/>
                      <a:round/>
                      <a:headEnd type="none" w="med" len="med"/>
                      <a:tailEnd type="none" w="med" len="med"/>
                    </a:ln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2.2</a:t>
                      </a:r>
                      <a:endParaRPr lang="en-US" sz="18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6.8</a:t>
                      </a:r>
                      <a:endParaRPr lang="en-US" sz="18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0.068</a:t>
                      </a:r>
                      <a:endParaRPr lang="en-US" sz="1800" b="1" dirty="0">
                        <a:solidFill>
                          <a:schemeClr val="tx1"/>
                        </a:solidFill>
                        <a:latin typeface="Arial" panose="020B0604020202020204" pitchFamily="34" charset="0"/>
                        <a:cs typeface="Arial" panose="020B0604020202020204" pitchFamily="34" charset="0"/>
                      </a:endParaRPr>
                    </a:p>
                  </a:txBody>
                  <a:tcPr anchor="ctr">
                    <a:lnR w="1905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1847572553"/>
                  </a:ext>
                </a:extLst>
              </a:tr>
              <a:tr h="1031475">
                <a:tc>
                  <a:txBody>
                    <a:bodyPr/>
                    <a:lstStyle/>
                    <a:p>
                      <a:pPr marL="571500" indent="-285750">
                        <a:buFont typeface="Arial" panose="020B0604020202020204" pitchFamily="34" charset="0"/>
                        <a:buChar char="‒"/>
                      </a:pPr>
                      <a:r>
                        <a:rPr lang="en-US" sz="1800" b="1" dirty="0" smtClean="0">
                          <a:solidFill>
                            <a:schemeClr val="tx1"/>
                          </a:solidFill>
                          <a:latin typeface="Arial" panose="020B0604020202020204" pitchFamily="34" charset="0"/>
                          <a:cs typeface="Arial" panose="020B0604020202020204" pitchFamily="34" charset="0"/>
                        </a:rPr>
                        <a:t>Aortic valve</a:t>
                      </a:r>
                      <a:r>
                        <a:rPr lang="en-US" sz="1800" b="1" baseline="0" dirty="0" smtClean="0">
                          <a:solidFill>
                            <a:schemeClr val="tx1"/>
                          </a:solidFill>
                          <a:latin typeface="Arial" panose="020B0604020202020204" pitchFamily="34" charset="0"/>
                          <a:cs typeface="Arial" panose="020B0604020202020204" pitchFamily="34" charset="0"/>
                        </a:rPr>
                        <a:t> re-intervention</a:t>
                      </a:r>
                      <a:endParaRPr lang="en-US" sz="18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rgbClr val="FF0000"/>
                      </a:solidFill>
                      <a:prstDash val="solid"/>
                      <a:round/>
                      <a:headEnd type="none" w="med" len="med"/>
                      <a:tailEnd type="none" w="med" len="med"/>
                    </a:ln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3.6</a:t>
                      </a:r>
                      <a:endParaRPr lang="en-US" sz="18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2.3</a:t>
                      </a:r>
                      <a:endParaRPr lang="en-US" sz="18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0.51</a:t>
                      </a:r>
                      <a:endParaRPr lang="en-US" sz="1800" b="1" dirty="0">
                        <a:solidFill>
                          <a:schemeClr val="tx1"/>
                        </a:solidFill>
                        <a:latin typeface="Arial" panose="020B0604020202020204" pitchFamily="34" charset="0"/>
                        <a:cs typeface="Arial" panose="020B0604020202020204" pitchFamily="34" charset="0"/>
                      </a:endParaRPr>
                    </a:p>
                  </a:txBody>
                  <a:tcPr anchor="ctr">
                    <a:lnR w="1905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709377373"/>
                  </a:ext>
                </a:extLst>
              </a:tr>
            </a:tbl>
          </a:graphicData>
        </a:graphic>
      </p:graphicFrame>
      <p:sp>
        <p:nvSpPr>
          <p:cNvPr id="7" name="TextBox 6"/>
          <p:cNvSpPr txBox="1"/>
          <p:nvPr/>
        </p:nvSpPr>
        <p:spPr>
          <a:xfrm>
            <a:off x="5299768" y="6508379"/>
            <a:ext cx="4987232"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Jorgensen et al.,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Eur</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Heart J 2021;42:2912</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bwMode="auto">
          <a:xfrm>
            <a:off x="798787" y="4572001"/>
            <a:ext cx="8681544" cy="683172"/>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None/>
              <a:tabLst/>
            </a:pPr>
            <a:endParaRPr kumimoji="0" lang="en-US" sz="4000" b="1" i="0" u="none" strike="noStrike" cap="none" normalizeH="0" baseline="0" smtClean="0">
              <a:ln>
                <a:noFill/>
              </a:ln>
              <a:solidFill>
                <a:schemeClr val="bg1"/>
              </a:solidFill>
              <a:effectLst/>
              <a:latin typeface="Times New Roman" pitchFamily="18" charset="0"/>
            </a:endParaRPr>
          </a:p>
        </p:txBody>
      </p:sp>
      <p:sp>
        <p:nvSpPr>
          <p:cNvPr id="9" name="Rectangle 8"/>
          <p:cNvSpPr/>
          <p:nvPr/>
        </p:nvSpPr>
        <p:spPr bwMode="auto">
          <a:xfrm>
            <a:off x="493986" y="2559278"/>
            <a:ext cx="9138745" cy="683172"/>
          </a:xfrm>
          <a:prstGeom prst="rect">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None/>
              <a:tabLst/>
            </a:pPr>
            <a:endParaRPr kumimoji="0" lang="en-US" sz="4000" b="1" i="0" u="none" strike="noStrike" cap="none" normalizeH="0" baseline="0" smtClean="0">
              <a:ln>
                <a:noFill/>
              </a:ln>
              <a:solidFill>
                <a:schemeClr val="bg1"/>
              </a:solidFill>
              <a:effectLst/>
              <a:latin typeface="Times New Roman" pitchFamily="18" charset="0"/>
            </a:endParaRPr>
          </a:p>
        </p:txBody>
      </p:sp>
    </p:spTree>
    <p:extLst>
      <p:ext uri="{BB962C8B-B14F-4D97-AF65-F5344CB8AC3E}">
        <p14:creationId xmlns:p14="http://schemas.microsoft.com/office/powerpoint/2010/main" val="3843676342"/>
      </p:ext>
    </p:extLst>
  </p:cSld>
  <p:clrMapOvr>
    <a:masterClrMapping/>
  </p:clrMapOvr>
  <p:transition/>
  <p:timing>
    <p:tnLst>
      <p:par>
        <p:cTn id="1" dur="indefinite" restart="never" fill="hold"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7529"/>
            <a:ext cx="10287000" cy="5934636"/>
          </a:xfrm>
          <a:prstGeom prst="rect">
            <a:avLst/>
          </a:prstGeom>
        </p:spPr>
      </p:pic>
    </p:spTree>
    <p:extLst>
      <p:ext uri="{BB962C8B-B14F-4D97-AF65-F5344CB8AC3E}">
        <p14:creationId xmlns:p14="http://schemas.microsoft.com/office/powerpoint/2010/main" val="24800421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8963" y="8963"/>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Contemporary Outcomes of Repeat TAVR in the United States Medicare Database</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4858871" y="6507482"/>
            <a:ext cx="54370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Percy et al., J Am Coll Cardiol Intv 2021;14:1717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35" y="1319265"/>
            <a:ext cx="9879724" cy="5036136"/>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552870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8565"/>
            <a:ext cx="10287000" cy="5862917"/>
          </a:xfrm>
          <a:prstGeom prst="rect">
            <a:avLst/>
          </a:prstGeom>
        </p:spPr>
      </p:pic>
    </p:spTree>
    <p:extLst>
      <p:ext uri="{BB962C8B-B14F-4D97-AF65-F5344CB8AC3E}">
        <p14:creationId xmlns:p14="http://schemas.microsoft.com/office/powerpoint/2010/main" val="32173607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8967"/>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Flowchart of Literature Search Strategy</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2501153" y="6506598"/>
            <a:ext cx="778584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Gallo et al., Eur J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Cardiothorac</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Surg Oct 18, 2021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694" y="663389"/>
            <a:ext cx="8122024" cy="585217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108671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8967"/>
            <a:ext cx="102870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Indications for TAVR-in-TAVR</a:t>
            </a:r>
            <a:endPar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2501153" y="6506598"/>
            <a:ext cx="778584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Gallo et al., Eur J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Cardiothorac</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Surg Oct 18, 2021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45" y="1039904"/>
            <a:ext cx="10058400" cy="516367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460436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35858"/>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TAVR-in-TAVR Alternatives for Degenerated THV</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2501153" y="6506598"/>
            <a:ext cx="778584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Gallo et al., Eur J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Cardiothorac</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Surg Oct 18, 2021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094" y="620633"/>
            <a:ext cx="9362811" cy="586803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501167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19051" y="47625"/>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TAVR-in-TAVR: Success Rate and Complications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at 6 Months Follow-up</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2501153" y="6506598"/>
            <a:ext cx="778584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Gallo et al., Eur J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Cardiothorac</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Surg Oct 18, 2021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10" name="Group 9"/>
          <p:cNvGrpSpPr/>
          <p:nvPr/>
        </p:nvGrpSpPr>
        <p:grpSpPr>
          <a:xfrm>
            <a:off x="1" y="1543050"/>
            <a:ext cx="10134599" cy="4584383"/>
            <a:chOff x="1" y="1111602"/>
            <a:chExt cx="10134599" cy="5071071"/>
          </a:xfrm>
        </p:grpSpPr>
        <p:graphicFrame>
          <p:nvGraphicFramePr>
            <p:cNvPr id="7" name="Chart 6"/>
            <p:cNvGraphicFramePr/>
            <p:nvPr>
              <p:extLst>
                <p:ext uri="{D42A27DB-BD31-4B8C-83A1-F6EECF244321}">
                  <p14:modId xmlns:p14="http://schemas.microsoft.com/office/powerpoint/2010/main" val="960742662"/>
                </p:ext>
              </p:extLst>
            </p:nvPr>
          </p:nvGraphicFramePr>
          <p:xfrm>
            <a:off x="276226" y="1111602"/>
            <a:ext cx="9858374" cy="421287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 y="3121316"/>
              <a:ext cx="51435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638175" y="5297501"/>
              <a:ext cx="9267825" cy="8851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In- </a:t>
              </a:r>
              <a:r>
                <a:rPr kumimoji="0" lang="en-US" sz="16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hosp</a:t>
              </a: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Moderate        Residual            Stroke              MI             Major </a:t>
              </a:r>
              <a:r>
                <a:rPr kumimoji="0" lang="en-US" sz="16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vasc</a:t>
              </a: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AKI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mortality            AR              </a:t>
              </a:r>
              <a:r>
                <a:rPr kumimoji="0" lang="en-US" sz="14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transvalvular</a:t>
              </a:r>
              <a:r>
                <a:rPr kumimoji="0" lang="en-US" sz="1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compl</a:t>
              </a:r>
              <a:endPar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MG ≥20 mmHg</a:t>
              </a: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TextBox 1"/>
          <p:cNvSpPr txBox="1"/>
          <p:nvPr/>
        </p:nvSpPr>
        <p:spPr>
          <a:xfrm>
            <a:off x="1924050" y="1317812"/>
            <a:ext cx="742067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Structural TAVR-in-TAVR Success = 86.8%</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512314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8967"/>
            <a:ext cx="10287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The Most Common Combinations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TAVR-in-TAVR According to Deployment Mechanisms</a:t>
            </a:r>
            <a:endPar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2501153" y="6506598"/>
            <a:ext cx="778584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Gallo et al., Eur J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Cardiothorac</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Surg Oct 18, 2021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1182029"/>
            <a:ext cx="10058400" cy="462775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521635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8565"/>
            <a:ext cx="10287000" cy="5952564"/>
          </a:xfrm>
          <a:prstGeom prst="rect">
            <a:avLst/>
          </a:prstGeom>
        </p:spPr>
      </p:pic>
    </p:spTree>
    <p:extLst>
      <p:ext uri="{BB962C8B-B14F-4D97-AF65-F5344CB8AC3E}">
        <p14:creationId xmlns:p14="http://schemas.microsoft.com/office/powerpoint/2010/main" val="37766393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smtClean="0"/>
              <a:t> </a:t>
            </a:r>
            <a:endParaRPr lang="en-US" dirty="0"/>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0" y="71371"/>
            <a:ext cx="10269716" cy="553778"/>
          </a:xfrm>
        </p:spPr>
        <p:txBody>
          <a:bodyPr/>
          <a:lstStyle/>
          <a:p>
            <a:pPr>
              <a:defRPr/>
            </a:pPr>
            <a:r>
              <a:rPr lang="en-US" sz="3200" dirty="0">
                <a:latin typeface="Arial" panose="020B0604020202020204" pitchFamily="34" charset="0"/>
                <a:cs typeface="Arial" panose="020B0604020202020204" pitchFamily="34" charset="0"/>
              </a:rPr>
              <a:t>Structural Heart Live Case # </a:t>
            </a:r>
            <a:r>
              <a:rPr lang="en-US" sz="3200" dirty="0" smtClean="0">
                <a:latin typeface="Arial" panose="020B0604020202020204" pitchFamily="34" charset="0"/>
                <a:cs typeface="Arial" panose="020B0604020202020204" pitchFamily="34" charset="0"/>
              </a:rPr>
              <a:t>46: MN, </a:t>
            </a:r>
            <a:r>
              <a:rPr lang="en-US" sz="3200" dirty="0">
                <a:latin typeface="Arial" panose="020B0604020202020204" pitchFamily="34" charset="0"/>
                <a:cs typeface="Arial" panose="020B0604020202020204" pitchFamily="34" charset="0"/>
              </a:rPr>
              <a:t>8</a:t>
            </a:r>
            <a:r>
              <a:rPr lang="en-US" sz="3200" dirty="0" smtClean="0">
                <a:latin typeface="Arial" panose="020B0604020202020204" pitchFamily="34" charset="0"/>
                <a:cs typeface="Arial" panose="020B0604020202020204" pitchFamily="34" charset="0"/>
              </a:rPr>
              <a:t>2 </a:t>
            </a:r>
            <a:r>
              <a:rPr lang="en-US" sz="3200" dirty="0">
                <a:latin typeface="Arial" panose="020B0604020202020204" pitchFamily="34" charset="0"/>
                <a:cs typeface="Arial" panose="020B0604020202020204" pitchFamily="34" charset="0"/>
              </a:rPr>
              <a:t>y/o </a:t>
            </a:r>
            <a:r>
              <a:rPr lang="en-US" sz="3200" dirty="0" smtClean="0">
                <a:latin typeface="Arial" panose="020B0604020202020204" pitchFamily="34" charset="0"/>
                <a:cs typeface="Arial" panose="020B0604020202020204" pitchFamily="34" charset="0"/>
              </a:rPr>
              <a:t>F</a:t>
            </a:r>
            <a:endParaRPr lang="en-US" sz="3200" dirty="0">
              <a:latin typeface="Arial" panose="020B0604020202020204" pitchFamily="34" charset="0"/>
              <a:cs typeface="Arial" panose="020B0604020202020204" pitchFamily="34" charset="0"/>
            </a:endParaRPr>
          </a:p>
        </p:txBody>
      </p:sp>
      <p:sp>
        <p:nvSpPr>
          <p:cNvPr id="5" name="TextBox 1"/>
          <p:cNvSpPr txBox="1">
            <a:spLocks noChangeArrowheads="1"/>
          </p:cNvSpPr>
          <p:nvPr/>
        </p:nvSpPr>
        <p:spPr bwMode="auto">
          <a:xfrm>
            <a:off x="54956" y="750151"/>
            <a:ext cx="10259924" cy="59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092" tIns="38042" rIns="76092" bIns="3804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j-ea"/>
                <a:cs typeface="Arial" pitchFamily="34" charset="0"/>
                <a:sym typeface="Calibri"/>
              </a:rPr>
              <a:t>Presentation:</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Calibri"/>
              </a:rPr>
              <a:t> Worsening NYHA Class III symptoms of heart </a:t>
            </a:r>
            <a:r>
              <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failure with recent admission for acute pulmonary edema</a:t>
            </a:r>
            <a:endParaRPr kumimoji="0" lang="en-US" altLang="en-US" sz="24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j-ea"/>
                <a:cs typeface="Arial" pitchFamily="34" charset="0"/>
                <a:sym typeface="Calibri"/>
              </a:rPr>
              <a:t>PMH</a:t>
            </a:r>
            <a:r>
              <a:rPr kumimoji="0" lang="en-US" altLang="en-US" sz="2400" b="1" i="0" u="none" strike="noStrike" kern="1200" cap="none" spc="0" normalizeH="0" baseline="0" noProof="0" dirty="0" smtClean="0">
                <a:ln>
                  <a:noFill/>
                </a:ln>
                <a:solidFill>
                  <a:srgbClr val="FFFF00"/>
                </a:solidFill>
                <a:effectLst/>
                <a:uLnTx/>
                <a:uFillTx/>
                <a:latin typeface="Arial" pitchFamily="34" charset="0"/>
                <a:ea typeface="+mj-ea"/>
                <a:cs typeface="Arial" pitchFamily="34" charset="0"/>
                <a:sym typeface="Calibri"/>
              </a:rPr>
              <a:t>: </a:t>
            </a:r>
            <a:r>
              <a:rPr kumimoji="0" lang="en-US" sz="2400" b="1" i="0" u="none" strike="noStrike" kern="0" cap="none" spc="0" normalizeH="0" baseline="0" noProof="0" dirty="0" smtClean="0">
                <a:ln>
                  <a:noFill/>
                </a:ln>
                <a:solidFill>
                  <a:srgbClr val="FFFFFF"/>
                </a:solidFill>
                <a:effectLst/>
                <a:uLnTx/>
                <a:uFillTx/>
                <a:latin typeface="Arial" pitchFamily="34" charset="0"/>
                <a:ea typeface="+mj-ea"/>
                <a:sym typeface="Calibri"/>
              </a:rPr>
              <a:t>HTN, HLP, DM (insulin), PAD s/p PTAs (last 12/2021), </a:t>
            </a:r>
            <a:r>
              <a:rPr kumimoji="0" lang="en-US" sz="2400" b="1" i="0" u="none" strike="noStrike" kern="0" cap="none" spc="0" normalizeH="0" baseline="0" noProof="0" dirty="0" err="1" smtClean="0">
                <a:ln>
                  <a:noFill/>
                </a:ln>
                <a:solidFill>
                  <a:srgbClr val="FFFFFF"/>
                </a:solidFill>
                <a:effectLst/>
                <a:uLnTx/>
                <a:uFillTx/>
                <a:latin typeface="Arial" pitchFamily="34" charset="0"/>
                <a:ea typeface="+mj-ea"/>
                <a:sym typeface="Calibri"/>
              </a:rPr>
              <a:t>Afib</a:t>
            </a:r>
            <a:r>
              <a:rPr kumimoji="0" lang="en-US" sz="2400" b="1" i="0" u="none" strike="noStrike" kern="0" cap="none" spc="0" normalizeH="0" baseline="0" noProof="0" dirty="0" smtClean="0">
                <a:ln>
                  <a:noFill/>
                </a:ln>
                <a:solidFill>
                  <a:srgbClr val="FFFFFF"/>
                </a:solidFill>
                <a:effectLst/>
                <a:uLnTx/>
                <a:uFillTx/>
                <a:latin typeface="Arial" pitchFamily="34" charset="0"/>
                <a:ea typeface="+mj-ea"/>
                <a:sym typeface="Calibri"/>
              </a:rPr>
              <a:t>, H/o  severe AS, s/p TAVR (23mm Sapien-3 in 2018), ESRD on HD</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rgbClr val="FFFFFF"/>
              </a:solidFill>
              <a:effectLst/>
              <a:uLnTx/>
              <a:uFillTx/>
              <a:latin typeface="Arial" pitchFamily="34" charset="0"/>
              <a:ea typeface="+mj-ea"/>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FFFF00"/>
                </a:solidFill>
                <a:effectLst/>
                <a:uLnTx/>
                <a:uFillTx/>
                <a:latin typeface="Arial" pitchFamily="34" charset="0"/>
                <a:ea typeface="+mj-ea"/>
                <a:cs typeface="Arial" pitchFamily="34" charset="0"/>
                <a:sym typeface="Calibri"/>
              </a:rPr>
              <a:t>Medications:</a:t>
            </a:r>
            <a:r>
              <a:rPr kumimoji="0" lang="en-US" altLang="en-US" sz="2400" b="0"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 Labetalol, Losartan, </a:t>
            </a:r>
            <a:r>
              <a:rPr kumimoji="0" lang="en-US" altLang="en-US" sz="2400" b="0" i="0" u="none" strike="noStrike" kern="1200" cap="none" spc="0" normalizeH="0" baseline="0" noProof="0" dirty="0" err="1" smtClean="0">
                <a:ln>
                  <a:noFill/>
                </a:ln>
                <a:solidFill>
                  <a:srgbClr val="FFFFFF"/>
                </a:solidFill>
                <a:effectLst/>
                <a:uLnTx/>
                <a:uFillTx/>
                <a:latin typeface="Arial" pitchFamily="34" charset="0"/>
                <a:ea typeface="+mj-ea"/>
                <a:cs typeface="Arial" pitchFamily="34" charset="0"/>
                <a:sym typeface="Calibri"/>
              </a:rPr>
              <a:t>Aldactone</a:t>
            </a:r>
            <a:r>
              <a:rPr kumimoji="0" lang="en-US" altLang="en-US" sz="2400" b="0"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 Insulin, </a:t>
            </a:r>
            <a:r>
              <a:rPr kumimoji="0" lang="en-US" altLang="en-US" sz="2400" b="0" i="0" u="none" strike="noStrike" kern="1200" cap="none" spc="0" normalizeH="0" baseline="0" noProof="0" dirty="0" err="1" smtClean="0">
                <a:ln>
                  <a:noFill/>
                </a:ln>
                <a:solidFill>
                  <a:srgbClr val="FFFFFF"/>
                </a:solidFill>
                <a:effectLst/>
                <a:uLnTx/>
                <a:uFillTx/>
                <a:latin typeface="Arial" pitchFamily="34" charset="0"/>
                <a:ea typeface="+mj-ea"/>
                <a:cs typeface="Arial" pitchFamily="34" charset="0"/>
                <a:sym typeface="Calibri"/>
              </a:rPr>
              <a:t>Nifedipine</a:t>
            </a:r>
            <a:r>
              <a:rPr kumimoji="0" lang="en-US" altLang="en-US" sz="2400" b="0"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 </a:t>
            </a:r>
            <a:r>
              <a:rPr kumimoji="0" lang="en-US" altLang="en-US" sz="2400" b="0" i="0" u="none" strike="noStrike" kern="1200" cap="none" spc="0" normalizeH="0" baseline="0" noProof="0" dirty="0" err="1" smtClean="0">
                <a:ln>
                  <a:noFill/>
                </a:ln>
                <a:solidFill>
                  <a:srgbClr val="FFFFFF"/>
                </a:solidFill>
                <a:effectLst/>
                <a:uLnTx/>
                <a:uFillTx/>
                <a:latin typeface="Arial" pitchFamily="34" charset="0"/>
                <a:ea typeface="+mj-ea"/>
                <a:cs typeface="Arial" pitchFamily="34" charset="0"/>
                <a:sym typeface="Calibri"/>
              </a:rPr>
              <a:t>Apixaban</a:t>
            </a:r>
            <a:endParaRPr kumimoji="0" lang="en-US" altLang="en-US" sz="2400" b="0"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sk-SK" altLang="en-US" sz="2400" b="1" i="0" u="none" strike="noStrike" kern="1200" cap="none" spc="0" normalizeH="0" baseline="0" noProof="0" dirty="0" smtClean="0">
                <a:ln>
                  <a:noFill/>
                </a:ln>
                <a:solidFill>
                  <a:srgbClr val="FFFF00"/>
                </a:solidFill>
                <a:effectLst/>
                <a:uLnTx/>
                <a:uFillTx/>
                <a:latin typeface="Arial" pitchFamily="34" charset="0"/>
                <a:ea typeface="+mj-ea"/>
                <a:cs typeface="Arial" pitchFamily="34" charset="0"/>
                <a:sym typeface="Calibri"/>
              </a:rPr>
              <a:t>Labs</a:t>
            </a:r>
            <a:r>
              <a:rPr kumimoji="0" lang="sk-SK" altLang="en-US" sz="2400" b="1" i="0" u="none" strike="noStrike" kern="1200" cap="none" spc="0" normalizeH="0" baseline="0" noProof="0" dirty="0">
                <a:ln>
                  <a:noFill/>
                </a:ln>
                <a:solidFill>
                  <a:srgbClr val="FFFF00"/>
                </a:solidFill>
                <a:effectLst/>
                <a:uLnTx/>
                <a:uFillTx/>
                <a:latin typeface="Arial" pitchFamily="34" charset="0"/>
                <a:ea typeface="+mj-ea"/>
                <a:cs typeface="Arial" pitchFamily="34" charset="0"/>
                <a:sym typeface="Calibri"/>
              </a:rPr>
              <a:t>: </a:t>
            </a:r>
            <a:r>
              <a:rPr kumimoji="0" lang="sk-SK" altLang="en-US" sz="24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Hgb</a:t>
            </a:r>
            <a:r>
              <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 13.1</a:t>
            </a:r>
            <a:r>
              <a:rPr kumimoji="0" lang="sk-SK" altLang="en-US" sz="24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 PLT</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Calibri"/>
              </a:rPr>
              <a:t> </a:t>
            </a:r>
            <a:r>
              <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319</a:t>
            </a:r>
            <a:r>
              <a:rPr kumimoji="0" lang="sk-SK" altLang="en-US" sz="24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 K</a:t>
            </a:r>
            <a:r>
              <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 5</a:t>
            </a:r>
            <a:r>
              <a:rPr kumimoji="0" lang="sk-SK" altLang="en-US" sz="24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 Cr</a:t>
            </a:r>
            <a:r>
              <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 4.8</a:t>
            </a:r>
            <a:r>
              <a:rPr kumimoji="0" lang="sk-SK" altLang="en-US" sz="24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 </a:t>
            </a:r>
            <a:endPar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FFFF00"/>
                </a:solidFill>
                <a:effectLst/>
                <a:uLnTx/>
                <a:uFillTx/>
                <a:latin typeface="Arial" pitchFamily="34" charset="0"/>
                <a:ea typeface="+mj-ea"/>
                <a:cs typeface="Arial" pitchFamily="34" charset="0"/>
                <a:sym typeface="Calibri"/>
              </a:rPr>
              <a:t>EKG (10/29/21</a:t>
            </a:r>
            <a:r>
              <a:rPr kumimoji="0" lang="en-US" altLang="en-US" sz="2400" b="1" i="0" u="none" strike="noStrike" kern="1200" cap="none" spc="0" normalizeH="0" baseline="0" noProof="0" dirty="0">
                <a:ln>
                  <a:noFill/>
                </a:ln>
                <a:solidFill>
                  <a:srgbClr val="FFFF00"/>
                </a:solidFill>
                <a:effectLst/>
                <a:uLnTx/>
                <a:uFillTx/>
                <a:latin typeface="Arial" pitchFamily="34" charset="0"/>
                <a:ea typeface="+mj-ea"/>
                <a:cs typeface="Arial" pitchFamily="34" charset="0"/>
                <a:sym typeface="Calibri"/>
              </a:rPr>
              <a:t>): </a:t>
            </a:r>
            <a:r>
              <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SR, 1˚ AVB, PR-328ms, QRS 94ms</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FFFF00"/>
                </a:solidFill>
                <a:effectLst/>
                <a:uLnTx/>
                <a:uFillTx/>
                <a:latin typeface="Arial" pitchFamily="34" charset="0"/>
                <a:ea typeface="+mj-ea"/>
                <a:cs typeface="Arial" pitchFamily="34" charset="0"/>
                <a:sym typeface="Calibri"/>
              </a:rPr>
              <a:t>TTE (10/29/21</a:t>
            </a:r>
            <a:r>
              <a:rPr kumimoji="0" lang="en-US" altLang="en-US" sz="2400" b="1" i="0" u="none" strike="noStrike" kern="1200" cap="none" spc="0" normalizeH="0" baseline="0" noProof="0" dirty="0">
                <a:ln>
                  <a:noFill/>
                </a:ln>
                <a:solidFill>
                  <a:srgbClr val="FFFF00"/>
                </a:solidFill>
                <a:effectLst/>
                <a:uLnTx/>
                <a:uFillTx/>
                <a:latin typeface="Arial" pitchFamily="34" charset="0"/>
                <a:ea typeface="+mj-ea"/>
                <a:cs typeface="Arial" pitchFamily="34" charset="0"/>
                <a:sym typeface="Calibri"/>
              </a:rPr>
              <a:t>): </a:t>
            </a:r>
            <a:r>
              <a:rPr lang="en-US" altLang="en-US" sz="2400" b="1" kern="1200" dirty="0" smtClean="0">
                <a:solidFill>
                  <a:srgbClr val="FFFFFF"/>
                </a:solidFill>
                <a:cs typeface="Arial" pitchFamily="34" charset="0"/>
              </a:rPr>
              <a:t>TAVR</a:t>
            </a:r>
            <a:r>
              <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 AV-stenosis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Calibri"/>
              </a:rPr>
              <a:t>with </a:t>
            </a:r>
            <a:r>
              <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mild/mod AR (PG/MG/PV: 46/38/3.9), mild/mod MR and TR,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Calibri"/>
              </a:rPr>
              <a:t>LVEF </a:t>
            </a:r>
            <a:r>
              <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65%</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FFFF00"/>
                </a:solidFill>
                <a:effectLst/>
                <a:uLnTx/>
                <a:uFillTx/>
                <a:latin typeface="Arial" pitchFamily="34" charset="0"/>
                <a:ea typeface="+mj-ea"/>
                <a:cs typeface="Arial" pitchFamily="34" charset="0"/>
                <a:sym typeface="Calibri"/>
              </a:rPr>
              <a:t>Cath: </a:t>
            </a:r>
            <a:r>
              <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rPr>
              <a:t>Non-obstructive CAD, patent intervention site at </a:t>
            </a:r>
            <a:r>
              <a:rPr kumimoji="0" lang="en-US" altLang="en-US" sz="2400" b="1" i="0" u="none" strike="noStrike" kern="1200" cap="none" spc="0" normalizeH="0" baseline="0" noProof="0" smtClean="0">
                <a:ln>
                  <a:noFill/>
                </a:ln>
                <a:solidFill>
                  <a:srgbClr val="FFFFFF"/>
                </a:solidFill>
                <a:effectLst/>
                <a:uLnTx/>
                <a:uFillTx/>
                <a:latin typeface="Arial" pitchFamily="34" charset="0"/>
                <a:ea typeface="+mj-ea"/>
                <a:cs typeface="Arial" pitchFamily="34" charset="0"/>
                <a:sym typeface="Calibri"/>
              </a:rPr>
              <a:t>pRCA</a:t>
            </a:r>
            <a:endPar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j-ea"/>
              <a:cs typeface="Arial" pitchFamily="34" charset="0"/>
              <a:sym typeface="Calibri"/>
            </a:endParaRPr>
          </a:p>
        </p:txBody>
      </p:sp>
    </p:spTree>
    <p:extLst>
      <p:ext uri="{BB962C8B-B14F-4D97-AF65-F5344CB8AC3E}">
        <p14:creationId xmlns:p14="http://schemas.microsoft.com/office/powerpoint/2010/main" val="769570043"/>
      </p:ext>
    </p:extLst>
  </p:cSld>
  <p:clrMapOvr>
    <a:masterClrMapping/>
  </p:clrMapOvr>
  <p:transition/>
  <p:timing>
    <p:tnLst>
      <p:par>
        <p:cTn id="1" dur="indefinite" restart="never" fill="hold"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grpSp>
        <p:nvGrpSpPr>
          <p:cNvPr id="4" name="Group 3"/>
          <p:cNvGrpSpPr/>
          <p:nvPr/>
        </p:nvGrpSpPr>
        <p:grpSpPr>
          <a:xfrm>
            <a:off x="0" y="582706"/>
            <a:ext cx="10287000" cy="6060141"/>
            <a:chOff x="0" y="582706"/>
            <a:chExt cx="10287000" cy="6060141"/>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2706"/>
              <a:ext cx="10287000" cy="6060141"/>
            </a:xfrm>
            <a:prstGeom prst="rect">
              <a:avLst/>
            </a:prstGeom>
          </p:spPr>
        </p:pic>
        <p:sp>
          <p:nvSpPr>
            <p:cNvPr id="3" name="TextBox 2"/>
            <p:cNvSpPr txBox="1"/>
            <p:nvPr/>
          </p:nvSpPr>
          <p:spPr>
            <a:xfrm>
              <a:off x="7960659" y="2133602"/>
              <a:ext cx="2160494"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Arial" panose="020B0604020202020204" pitchFamily="34" charset="0"/>
                </a:rPr>
                <a:t>J Am Heart Assoc. 2020;9:e017409</a:t>
              </a:r>
              <a:endParaRPr kumimoji="0" lang="en-US" sz="1050" b="1" i="1" u="none" strike="noStrike" kern="1200" cap="none" spc="0" normalizeH="0" baseline="0" noProof="0" dirty="0">
                <a:ln>
                  <a:noFill/>
                </a:ln>
                <a:solidFill>
                  <a:prstClr val="black"/>
                </a:solidFill>
                <a:effectLst/>
                <a:uLnTx/>
                <a:uFillTx/>
                <a:latin typeface="Myriad Pro" panose="020B0503030403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852797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44825" y="0"/>
            <a:ext cx="10287000" cy="10464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Risk-Plane Height and Angiographic Measurements to Assess Feasibility After TAVR-in-TAVR</a:t>
            </a:r>
            <a:endPar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957482" y="6508376"/>
            <a:ext cx="53339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Fovino</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Heart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Assoc</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2020;9:e016446</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4108" y="1059915"/>
            <a:ext cx="7478881" cy="5448461"/>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49211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0"/>
            <a:ext cx="10287000" cy="10464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Proposed Algorithm for assessment for Coronary Access (CA) Feasibility After TAVR-in-TAVR</a:t>
            </a:r>
            <a:endPar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002307" y="6508376"/>
            <a:ext cx="53339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Fovino</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Heart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Assoc</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2020;9:e016446</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2791" y="1055405"/>
            <a:ext cx="7834832" cy="5461936"/>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51239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0"/>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Incidence of Predicted CA Impairment After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TAVR-in-TAVR According to THV Type</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002307" y="6508376"/>
            <a:ext cx="53339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Fovino</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Heart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Assoc</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2020;9:e016446</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85364" y="1185808"/>
            <a:ext cx="6929074" cy="5322568"/>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080733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0"/>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Multivariate Analysis of CA Impairment After TAVR-in-TAVR</a:t>
            </a:r>
            <a:endParaRPr kumimoji="0" lang="en-US" sz="3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002307" y="6508376"/>
            <a:ext cx="53339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Fovino</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Heart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Assoc</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2020;9:e016446</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aphicFrame>
        <p:nvGraphicFramePr>
          <p:cNvPr id="4" name="Table 3"/>
          <p:cNvGraphicFramePr>
            <a:graphicFrameLocks noGrp="1"/>
          </p:cNvGraphicFramePr>
          <p:nvPr>
            <p:extLst/>
          </p:nvPr>
        </p:nvGraphicFramePr>
        <p:xfrm>
          <a:off x="251008" y="1331259"/>
          <a:ext cx="9798426" cy="4773707"/>
        </p:xfrm>
        <a:graphic>
          <a:graphicData uri="http://schemas.openxmlformats.org/drawingml/2006/table">
            <a:tbl>
              <a:tblPr firstRow="1" bandRow="1">
                <a:tableStyleId>{5C22544A-7EE6-4342-B048-85BDC9FD1C3A}</a:tableStyleId>
              </a:tblPr>
              <a:tblGrid>
                <a:gridCol w="2465298">
                  <a:extLst>
                    <a:ext uri="{9D8B030D-6E8A-4147-A177-3AD203B41FA5}">
                      <a16:colId xmlns:a16="http://schemas.microsoft.com/office/drawing/2014/main" val="2036315835"/>
                    </a:ext>
                  </a:extLst>
                </a:gridCol>
                <a:gridCol w="2205318">
                  <a:extLst>
                    <a:ext uri="{9D8B030D-6E8A-4147-A177-3AD203B41FA5}">
                      <a16:colId xmlns:a16="http://schemas.microsoft.com/office/drawing/2014/main" val="542135119"/>
                    </a:ext>
                  </a:extLst>
                </a:gridCol>
                <a:gridCol w="1846729">
                  <a:extLst>
                    <a:ext uri="{9D8B030D-6E8A-4147-A177-3AD203B41FA5}">
                      <a16:colId xmlns:a16="http://schemas.microsoft.com/office/drawing/2014/main" val="2122643824"/>
                    </a:ext>
                  </a:extLst>
                </a:gridCol>
                <a:gridCol w="1057835">
                  <a:extLst>
                    <a:ext uri="{9D8B030D-6E8A-4147-A177-3AD203B41FA5}">
                      <a16:colId xmlns:a16="http://schemas.microsoft.com/office/drawing/2014/main" val="1185923955"/>
                    </a:ext>
                  </a:extLst>
                </a:gridCol>
                <a:gridCol w="1210236">
                  <a:extLst>
                    <a:ext uri="{9D8B030D-6E8A-4147-A177-3AD203B41FA5}">
                      <a16:colId xmlns:a16="http://schemas.microsoft.com/office/drawing/2014/main" val="3749817928"/>
                    </a:ext>
                  </a:extLst>
                </a:gridCol>
                <a:gridCol w="1013010">
                  <a:extLst>
                    <a:ext uri="{9D8B030D-6E8A-4147-A177-3AD203B41FA5}">
                      <a16:colId xmlns:a16="http://schemas.microsoft.com/office/drawing/2014/main" val="4222745170"/>
                    </a:ext>
                  </a:extLst>
                </a:gridCol>
              </a:tblGrid>
              <a:tr h="1151107">
                <a:tc>
                  <a:txBody>
                    <a:bodyPr/>
                    <a:lstStyle/>
                    <a:p>
                      <a:pPr algn="ctr"/>
                      <a:r>
                        <a:rPr lang="en-US" sz="1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Predictor Variable</a:t>
                      </a:r>
                      <a:endPar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28575" cap="flat" cmpd="sng" algn="ctr">
                      <a:solidFill>
                        <a:schemeClr val="accent5"/>
                      </a:solidFill>
                      <a:prstDash val="solid"/>
                      <a:round/>
                      <a:headEnd type="none" w="med" len="med"/>
                      <a:tailEnd type="none" w="med" len="med"/>
                    </a:lnL>
                    <a:lnT w="28575" cap="flat" cmpd="sng" algn="ctr">
                      <a:solidFill>
                        <a:schemeClr val="accent5"/>
                      </a:solidFill>
                      <a:prstDash val="solid"/>
                      <a:round/>
                      <a:headEnd type="none" w="med" len="med"/>
                      <a:tailEnd type="none" w="med" len="med"/>
                    </a:lnT>
                    <a:solidFill>
                      <a:schemeClr val="accent1">
                        <a:lumMod val="75000"/>
                      </a:schemeClr>
                    </a:solidFill>
                  </a:tcPr>
                </a:tc>
                <a:tc>
                  <a:txBody>
                    <a:bodyPr/>
                    <a:lstStyle/>
                    <a:p>
                      <a:pPr algn="ctr"/>
                      <a:r>
                        <a:rPr lang="en-US" sz="1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Predictor Variable in Unfeasible vs Feasible</a:t>
                      </a:r>
                      <a:endPar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T w="28575" cap="flat" cmpd="sng" algn="ctr">
                      <a:solidFill>
                        <a:schemeClr val="accent5"/>
                      </a:solidFill>
                      <a:prstDash val="solid"/>
                      <a:round/>
                      <a:headEnd type="none" w="med" len="med"/>
                      <a:tailEnd type="none" w="med" len="med"/>
                    </a:lnT>
                    <a:solidFill>
                      <a:schemeClr val="accent1">
                        <a:lumMod val="75000"/>
                      </a:schemeClr>
                    </a:solidFill>
                  </a:tcPr>
                </a:tc>
                <a:tc>
                  <a:txBody>
                    <a:bodyPr/>
                    <a:lstStyle/>
                    <a:p>
                      <a:pPr algn="ctr"/>
                      <a:r>
                        <a:rPr lang="en-US" sz="1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 (95% CI)</a:t>
                      </a:r>
                      <a:endPar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T w="28575" cap="flat" cmpd="sng" algn="ctr">
                      <a:solidFill>
                        <a:schemeClr val="accent5"/>
                      </a:solidFill>
                      <a:prstDash val="solid"/>
                      <a:round/>
                      <a:headEnd type="none" w="med" len="med"/>
                      <a:tailEnd type="none" w="med" len="med"/>
                    </a:lnT>
                    <a:solidFill>
                      <a:schemeClr val="accent1">
                        <a:lumMod val="75000"/>
                      </a:schemeClr>
                    </a:solidFill>
                  </a:tcPr>
                </a:tc>
                <a:tc>
                  <a:txBody>
                    <a:bodyPr/>
                    <a:lstStyle/>
                    <a:p>
                      <a:pPr algn="ctr"/>
                      <a:r>
                        <a:rPr lang="en-US" sz="1400" b="1" i="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 </a:t>
                      </a:r>
                      <a:r>
                        <a:rPr lang="en-US" sz="1400" b="1" i="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Value</a:t>
                      </a:r>
                      <a:endParaRPr lang="en-US" sz="14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T w="28575" cap="flat" cmpd="sng" algn="ctr">
                      <a:solidFill>
                        <a:schemeClr val="accent5"/>
                      </a:solidFill>
                      <a:prstDash val="solid"/>
                      <a:round/>
                      <a:headEnd type="none" w="med" len="med"/>
                      <a:tailEnd type="none" w="med" len="med"/>
                    </a:lnT>
                    <a:solidFill>
                      <a:schemeClr val="accent1">
                        <a:lumMod val="75000"/>
                      </a:schemeClr>
                    </a:solidFill>
                  </a:tcPr>
                </a:tc>
                <a:tc>
                  <a:txBody>
                    <a:bodyPr/>
                    <a:lstStyle/>
                    <a:p>
                      <a:pPr algn="ctr"/>
                      <a:r>
                        <a:rPr lang="en-US" sz="1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C-Statistic</a:t>
                      </a:r>
                      <a:endPar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T w="28575" cap="flat" cmpd="sng" algn="ctr">
                      <a:solidFill>
                        <a:schemeClr val="accent5"/>
                      </a:solidFill>
                      <a:prstDash val="solid"/>
                      <a:round/>
                      <a:headEnd type="none" w="med" len="med"/>
                      <a:tailEnd type="none" w="med" len="med"/>
                    </a:lnT>
                    <a:solidFill>
                      <a:schemeClr val="accent1">
                        <a:lumMod val="75000"/>
                      </a:schemeClr>
                    </a:solidFill>
                  </a:tcPr>
                </a:tc>
                <a:tc>
                  <a:txBody>
                    <a:bodyPr/>
                    <a:lstStyle/>
                    <a:p>
                      <a:pPr algn="ctr"/>
                      <a:r>
                        <a:rPr lang="en-US" sz="1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HL-Test</a:t>
                      </a:r>
                      <a:endPar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R w="28575" cap="flat" cmpd="sng" algn="ctr">
                      <a:solidFill>
                        <a:schemeClr val="accent5"/>
                      </a:solidFill>
                      <a:prstDash val="solid"/>
                      <a:round/>
                      <a:headEnd type="none" w="med" len="med"/>
                      <a:tailEnd type="none" w="med" len="med"/>
                    </a:lnR>
                    <a:lnT w="28575" cap="flat" cmpd="sng" algn="ctr">
                      <a:solidFill>
                        <a:schemeClr val="accent5"/>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895594548"/>
                  </a:ext>
                </a:extLst>
              </a:tr>
              <a:tr h="823831">
                <a:tc>
                  <a:txBody>
                    <a:bodyPr/>
                    <a:lstStyle/>
                    <a:p>
                      <a:r>
                        <a:rPr lang="en-US" sz="1400" b="1" dirty="0" smtClean="0">
                          <a:solidFill>
                            <a:schemeClr val="tx1"/>
                          </a:solidFill>
                          <a:latin typeface="Arial" panose="020B0604020202020204" pitchFamily="34" charset="0"/>
                          <a:cs typeface="Arial" panose="020B0604020202020204" pitchFamily="34" charset="0"/>
                        </a:rPr>
                        <a:t>Female sex,</a:t>
                      </a:r>
                      <a:r>
                        <a:rPr lang="en-US" sz="1400" b="1" baseline="0" dirty="0" smtClean="0">
                          <a:solidFill>
                            <a:schemeClr val="tx1"/>
                          </a:solidFill>
                          <a:latin typeface="Arial" panose="020B0604020202020204" pitchFamily="34" charset="0"/>
                          <a:cs typeface="Arial" panose="020B0604020202020204" pitchFamily="34" charset="0"/>
                        </a:rPr>
                        <a:t> %</a:t>
                      </a:r>
                      <a:endParaRPr lang="en-US" sz="1400" b="1"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accent5"/>
                      </a:solidFill>
                      <a:prstDash val="solid"/>
                      <a:round/>
                      <a:headEnd type="none" w="med" len="med"/>
                      <a:tailEnd type="none" w="med" len="med"/>
                    </a:lnL>
                  </a:tcPr>
                </a:tc>
                <a:tc>
                  <a:txBody>
                    <a:bodyPr/>
                    <a:lstStyle/>
                    <a:p>
                      <a:pPr algn="ctr"/>
                      <a:r>
                        <a:rPr lang="en-US" sz="1400" b="1" dirty="0" smtClean="0">
                          <a:solidFill>
                            <a:schemeClr val="tx1"/>
                          </a:solidFill>
                          <a:latin typeface="Arial" panose="020B0604020202020204" pitchFamily="34" charset="0"/>
                          <a:cs typeface="Arial" panose="020B0604020202020204" pitchFamily="34" charset="0"/>
                        </a:rPr>
                        <a:t>41 vs 22.5</a:t>
                      </a:r>
                      <a:endParaRPr lang="en-US" sz="14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400" b="1" dirty="0" smtClean="0">
                          <a:solidFill>
                            <a:schemeClr val="tx1"/>
                          </a:solidFill>
                          <a:latin typeface="Arial" panose="020B0604020202020204" pitchFamily="34" charset="0"/>
                          <a:cs typeface="Arial" panose="020B0604020202020204" pitchFamily="34" charset="0"/>
                        </a:rPr>
                        <a:t>3.99 (1.07-14.86)</a:t>
                      </a:r>
                      <a:endParaRPr lang="en-US" sz="14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400" b="1" dirty="0" smtClean="0">
                          <a:solidFill>
                            <a:schemeClr val="tx1"/>
                          </a:solidFill>
                          <a:latin typeface="Arial" panose="020B0604020202020204" pitchFamily="34" charset="0"/>
                          <a:cs typeface="Arial" panose="020B0604020202020204" pitchFamily="34" charset="0"/>
                        </a:rPr>
                        <a:t>0.040</a:t>
                      </a:r>
                      <a:endParaRPr lang="en-US" sz="14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400" b="1" dirty="0" smtClean="0">
                          <a:solidFill>
                            <a:schemeClr val="tx1"/>
                          </a:solidFill>
                          <a:latin typeface="Arial" panose="020B0604020202020204" pitchFamily="34" charset="0"/>
                          <a:cs typeface="Arial" panose="020B0604020202020204" pitchFamily="34" charset="0"/>
                        </a:rPr>
                        <a:t>0.89</a:t>
                      </a:r>
                      <a:endParaRPr lang="en-US" sz="14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400" b="1" dirty="0" smtClean="0">
                          <a:solidFill>
                            <a:schemeClr val="tx1"/>
                          </a:solidFill>
                          <a:latin typeface="Arial" panose="020B0604020202020204" pitchFamily="34" charset="0"/>
                          <a:cs typeface="Arial" panose="020B0604020202020204" pitchFamily="34" charset="0"/>
                        </a:rPr>
                        <a:t>0.6</a:t>
                      </a:r>
                      <a:endParaRPr lang="en-US" sz="1400" b="1" dirty="0">
                        <a:solidFill>
                          <a:schemeClr val="tx1"/>
                        </a:solidFill>
                        <a:latin typeface="Arial" panose="020B0604020202020204" pitchFamily="34" charset="0"/>
                        <a:cs typeface="Arial" panose="020B0604020202020204" pitchFamily="34" charset="0"/>
                      </a:endParaRPr>
                    </a:p>
                  </a:txBody>
                  <a:tcPr anchor="ctr">
                    <a:lnR w="28575" cap="flat" cmpd="sng" algn="ctr">
                      <a:solidFill>
                        <a:schemeClr val="accent5"/>
                      </a:solidFill>
                      <a:prstDash val="solid"/>
                      <a:round/>
                      <a:headEnd type="none" w="med" len="med"/>
                      <a:tailEnd type="none" w="med" len="med"/>
                    </a:lnR>
                  </a:tcPr>
                </a:tc>
                <a:extLst>
                  <a:ext uri="{0D108BD9-81ED-4DB2-BD59-A6C34878D82A}">
                    <a16:rowId xmlns:a16="http://schemas.microsoft.com/office/drawing/2014/main" val="1242617162"/>
                  </a:ext>
                </a:extLst>
              </a:tr>
              <a:tr h="823831">
                <a:tc>
                  <a:txBody>
                    <a:bodyPr/>
                    <a:lstStyle/>
                    <a:p>
                      <a:r>
                        <a:rPr lang="en-US" sz="1400" b="1" dirty="0" smtClean="0">
                          <a:solidFill>
                            <a:schemeClr val="tx1"/>
                          </a:solidFill>
                          <a:latin typeface="Arial" panose="020B0604020202020204" pitchFamily="34" charset="0"/>
                          <a:cs typeface="Arial" panose="020B0604020202020204" pitchFamily="34" charset="0"/>
                        </a:rPr>
                        <a:t>Supra-annular design, %</a:t>
                      </a:r>
                      <a:endParaRPr lang="en-US" sz="1400" b="1"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accent5"/>
                      </a:solidFill>
                      <a:prstDash val="solid"/>
                      <a:round/>
                      <a:headEnd type="none" w="med" len="med"/>
                      <a:tailEnd type="none" w="med" len="med"/>
                    </a:lnL>
                  </a:tcPr>
                </a:tc>
                <a:tc>
                  <a:txBody>
                    <a:bodyPr/>
                    <a:lstStyle/>
                    <a:p>
                      <a:pPr algn="ctr"/>
                      <a:r>
                        <a:rPr lang="en-US" sz="1400" b="1" dirty="0" smtClean="0">
                          <a:solidFill>
                            <a:schemeClr val="tx1"/>
                          </a:solidFill>
                          <a:latin typeface="Arial" panose="020B0604020202020204" pitchFamily="34" charset="0"/>
                          <a:cs typeface="Arial" panose="020B0604020202020204" pitchFamily="34" charset="0"/>
                        </a:rPr>
                        <a:t>41 vs 23</a:t>
                      </a:r>
                      <a:endParaRPr lang="en-US" sz="14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400" b="1" dirty="0" smtClean="0">
                          <a:solidFill>
                            <a:schemeClr val="tx1"/>
                          </a:solidFill>
                          <a:latin typeface="Arial" panose="020B0604020202020204" pitchFamily="34" charset="0"/>
                          <a:cs typeface="Arial" panose="020B0604020202020204" pitchFamily="34" charset="0"/>
                        </a:rPr>
                        <a:t>6.61 (1.96-22.03)</a:t>
                      </a:r>
                      <a:endParaRPr lang="en-US" sz="14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400" b="1" dirty="0" smtClean="0">
                          <a:solidFill>
                            <a:schemeClr val="tx1"/>
                          </a:solidFill>
                          <a:latin typeface="Arial" panose="020B0604020202020204" pitchFamily="34" charset="0"/>
                          <a:cs typeface="Arial" panose="020B0604020202020204" pitchFamily="34" charset="0"/>
                        </a:rPr>
                        <a:t>0.002</a:t>
                      </a:r>
                      <a:endParaRPr lang="en-US" sz="14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400" b="1">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400" b="1" dirty="0">
                        <a:solidFill>
                          <a:schemeClr val="tx1"/>
                        </a:solidFill>
                        <a:latin typeface="Arial" panose="020B0604020202020204" pitchFamily="34" charset="0"/>
                        <a:cs typeface="Arial" panose="020B0604020202020204" pitchFamily="34" charset="0"/>
                      </a:endParaRPr>
                    </a:p>
                  </a:txBody>
                  <a:tcPr anchor="ctr">
                    <a:lnR w="28575" cap="flat" cmpd="sng" algn="ctr">
                      <a:solidFill>
                        <a:schemeClr val="accent5"/>
                      </a:solidFill>
                      <a:prstDash val="solid"/>
                      <a:round/>
                      <a:headEnd type="none" w="med" len="med"/>
                      <a:tailEnd type="none" w="med" len="med"/>
                    </a:lnR>
                  </a:tcPr>
                </a:tc>
                <a:extLst>
                  <a:ext uri="{0D108BD9-81ED-4DB2-BD59-A6C34878D82A}">
                    <a16:rowId xmlns:a16="http://schemas.microsoft.com/office/drawing/2014/main" val="2308004079"/>
                  </a:ext>
                </a:extLst>
              </a:tr>
              <a:tr h="823831">
                <a:tc>
                  <a:txBody>
                    <a:bodyPr/>
                    <a:lstStyle/>
                    <a:p>
                      <a:r>
                        <a:rPr lang="en-US" sz="1400" b="1" dirty="0" smtClean="0">
                          <a:solidFill>
                            <a:schemeClr val="tx1"/>
                          </a:solidFill>
                          <a:latin typeface="Arial" panose="020B0604020202020204" pitchFamily="34" charset="0"/>
                          <a:cs typeface="Arial" panose="020B0604020202020204" pitchFamily="34" charset="0"/>
                        </a:rPr>
                        <a:t>STJ diameter, mean ± SD</a:t>
                      </a:r>
                      <a:endParaRPr lang="en-US" sz="1400" b="1"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accent5"/>
                      </a:solidFill>
                      <a:prstDash val="solid"/>
                      <a:round/>
                      <a:headEnd type="none" w="med" len="med"/>
                      <a:tailEnd type="none" w="med" len="med"/>
                    </a:lnL>
                  </a:tcPr>
                </a:tc>
                <a:tc>
                  <a:txBody>
                    <a:bodyPr/>
                    <a:lstStyle/>
                    <a:p>
                      <a:pPr algn="ctr"/>
                      <a:r>
                        <a:rPr lang="en-US" sz="1400" b="1" dirty="0" smtClean="0">
                          <a:solidFill>
                            <a:schemeClr val="tx1"/>
                          </a:solidFill>
                          <a:latin typeface="Arial" panose="020B0604020202020204" pitchFamily="34" charset="0"/>
                          <a:cs typeface="Arial" panose="020B0604020202020204" pitchFamily="34" charset="0"/>
                        </a:rPr>
                        <a:t>25.5 ± 2.3 vs 29 ± 3.6</a:t>
                      </a:r>
                      <a:endParaRPr lang="en-US" sz="14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400" b="1" dirty="0" smtClean="0">
                          <a:solidFill>
                            <a:schemeClr val="tx1"/>
                          </a:solidFill>
                          <a:latin typeface="Arial" panose="020B0604020202020204" pitchFamily="34" charset="0"/>
                          <a:cs typeface="Arial" panose="020B0604020202020204" pitchFamily="34" charset="0"/>
                        </a:rPr>
                        <a:t>0.62 (0.48-0.80)</a:t>
                      </a:r>
                      <a:endParaRPr lang="en-US" sz="14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400" b="1" dirty="0" smtClean="0">
                          <a:solidFill>
                            <a:schemeClr val="tx1"/>
                          </a:solidFill>
                          <a:latin typeface="Arial" panose="020B0604020202020204" pitchFamily="34" charset="0"/>
                          <a:cs typeface="Arial" panose="020B0604020202020204" pitchFamily="34" charset="0"/>
                        </a:rPr>
                        <a:t>&lt;0.001</a:t>
                      </a:r>
                      <a:endParaRPr lang="en-US" sz="14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400" b="1">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400" b="1" dirty="0">
                        <a:solidFill>
                          <a:schemeClr val="tx1"/>
                        </a:solidFill>
                        <a:latin typeface="Arial" panose="020B0604020202020204" pitchFamily="34" charset="0"/>
                        <a:cs typeface="Arial" panose="020B0604020202020204" pitchFamily="34" charset="0"/>
                      </a:endParaRPr>
                    </a:p>
                  </a:txBody>
                  <a:tcPr anchor="ctr">
                    <a:lnR w="28575" cap="flat" cmpd="sng" algn="ctr">
                      <a:solidFill>
                        <a:schemeClr val="accent5"/>
                      </a:solidFill>
                      <a:prstDash val="solid"/>
                      <a:round/>
                      <a:headEnd type="none" w="med" len="med"/>
                      <a:tailEnd type="none" w="med" len="med"/>
                    </a:lnR>
                  </a:tcPr>
                </a:tc>
                <a:extLst>
                  <a:ext uri="{0D108BD9-81ED-4DB2-BD59-A6C34878D82A}">
                    <a16:rowId xmlns:a16="http://schemas.microsoft.com/office/drawing/2014/main" val="2138253946"/>
                  </a:ext>
                </a:extLst>
              </a:tr>
              <a:tr h="1151107">
                <a:tc>
                  <a:txBody>
                    <a:bodyPr/>
                    <a:lstStyle/>
                    <a:p>
                      <a:r>
                        <a:rPr lang="en-US" sz="1400" b="1" dirty="0" smtClean="0">
                          <a:solidFill>
                            <a:schemeClr val="tx1"/>
                          </a:solidFill>
                          <a:latin typeface="Arial" panose="020B0604020202020204" pitchFamily="34" charset="0"/>
                          <a:cs typeface="Arial" panose="020B0604020202020204" pitchFamily="34" charset="0"/>
                        </a:rPr>
                        <a:t>Left coronary cannulation height, mean ± SD</a:t>
                      </a:r>
                      <a:endParaRPr lang="en-US" sz="1400" b="1" dirty="0">
                        <a:solidFill>
                          <a:schemeClr val="tx1"/>
                        </a:solidFill>
                        <a:latin typeface="Arial" panose="020B0604020202020204" pitchFamily="34" charset="0"/>
                        <a:cs typeface="Arial" panose="020B0604020202020204" pitchFamily="34" charset="0"/>
                      </a:endParaRPr>
                    </a:p>
                  </a:txBody>
                  <a:tcPr anchor="ctr">
                    <a:lnL w="28575" cap="flat" cmpd="sng" algn="ctr">
                      <a:solidFill>
                        <a:schemeClr val="accent5"/>
                      </a:solidFill>
                      <a:prstDash val="solid"/>
                      <a:round/>
                      <a:headEnd type="none" w="med" len="med"/>
                      <a:tailEnd type="none" w="med" len="med"/>
                    </a:lnL>
                    <a:lnB w="28575" cap="flat" cmpd="sng" algn="ctr">
                      <a:solidFill>
                        <a:schemeClr val="accent5"/>
                      </a:solidFill>
                      <a:prstDash val="solid"/>
                      <a:round/>
                      <a:headEnd type="none" w="med" len="med"/>
                      <a:tailEnd type="none" w="med" len="med"/>
                    </a:lnB>
                  </a:tcPr>
                </a:tc>
                <a:tc>
                  <a:txBody>
                    <a:bodyPr/>
                    <a:lstStyle/>
                    <a:p>
                      <a:pPr algn="ctr"/>
                      <a:r>
                        <a:rPr lang="en-US" sz="1400" b="1" dirty="0" smtClean="0">
                          <a:solidFill>
                            <a:schemeClr val="tx1"/>
                          </a:solidFill>
                          <a:latin typeface="Arial" panose="020B0604020202020204" pitchFamily="34" charset="0"/>
                          <a:cs typeface="Arial" panose="020B0604020202020204" pitchFamily="34" charset="0"/>
                        </a:rPr>
                        <a:t>14.8 ± 1.7</a:t>
                      </a:r>
                      <a:r>
                        <a:rPr lang="en-US" sz="1400" b="1" baseline="0" dirty="0" smtClean="0">
                          <a:solidFill>
                            <a:schemeClr val="tx1"/>
                          </a:solidFill>
                          <a:latin typeface="Arial" panose="020B0604020202020204" pitchFamily="34" charset="0"/>
                          <a:cs typeface="Arial" panose="020B0604020202020204" pitchFamily="34" charset="0"/>
                        </a:rPr>
                        <a:t> vs 16.8 ± 2.6</a:t>
                      </a:r>
                      <a:endParaRPr lang="en-US" sz="1400" b="1" dirty="0">
                        <a:solidFill>
                          <a:schemeClr val="tx1"/>
                        </a:solidFill>
                        <a:latin typeface="Arial" panose="020B0604020202020204" pitchFamily="34" charset="0"/>
                        <a:cs typeface="Arial" panose="020B0604020202020204" pitchFamily="34" charset="0"/>
                      </a:endParaRPr>
                    </a:p>
                  </a:txBody>
                  <a:tcPr anchor="ctr">
                    <a:lnB w="28575" cap="flat" cmpd="sng" algn="ctr">
                      <a:solidFill>
                        <a:schemeClr val="accent5"/>
                      </a:solidFill>
                      <a:prstDash val="solid"/>
                      <a:round/>
                      <a:headEnd type="none" w="med" len="med"/>
                      <a:tailEnd type="none" w="med" len="med"/>
                    </a:lnB>
                  </a:tcPr>
                </a:tc>
                <a:tc>
                  <a:txBody>
                    <a:bodyPr/>
                    <a:lstStyle/>
                    <a:p>
                      <a:pPr algn="ctr"/>
                      <a:r>
                        <a:rPr lang="en-US" sz="1400" b="1" dirty="0" smtClean="0">
                          <a:solidFill>
                            <a:schemeClr val="tx1"/>
                          </a:solidFill>
                          <a:latin typeface="Arial" panose="020B0604020202020204" pitchFamily="34" charset="0"/>
                          <a:cs typeface="Arial" panose="020B0604020202020204" pitchFamily="34" charset="0"/>
                        </a:rPr>
                        <a:t>0.53 ( 0.37-0.74)</a:t>
                      </a:r>
                      <a:endParaRPr lang="en-US" sz="1400" b="1" dirty="0">
                        <a:solidFill>
                          <a:schemeClr val="tx1"/>
                        </a:solidFill>
                        <a:latin typeface="Arial" panose="020B0604020202020204" pitchFamily="34" charset="0"/>
                        <a:cs typeface="Arial" panose="020B0604020202020204" pitchFamily="34" charset="0"/>
                      </a:endParaRPr>
                    </a:p>
                  </a:txBody>
                  <a:tcPr anchor="ctr">
                    <a:lnB w="28575" cap="flat" cmpd="sng" algn="ctr">
                      <a:solidFill>
                        <a:schemeClr val="accent5"/>
                      </a:solidFill>
                      <a:prstDash val="solid"/>
                      <a:round/>
                      <a:headEnd type="none" w="med" len="med"/>
                      <a:tailEnd type="none" w="med" len="med"/>
                    </a:lnB>
                  </a:tcPr>
                </a:tc>
                <a:tc>
                  <a:txBody>
                    <a:bodyPr/>
                    <a:lstStyle/>
                    <a:p>
                      <a:pPr algn="ctr"/>
                      <a:r>
                        <a:rPr lang="en-US" sz="1400" b="1" dirty="0" smtClean="0">
                          <a:solidFill>
                            <a:schemeClr val="tx1"/>
                          </a:solidFill>
                          <a:latin typeface="Arial" panose="020B0604020202020204" pitchFamily="34" charset="0"/>
                          <a:cs typeface="Arial" panose="020B0604020202020204" pitchFamily="34" charset="0"/>
                        </a:rPr>
                        <a:t>&lt;0.001</a:t>
                      </a:r>
                      <a:endParaRPr lang="en-US" sz="1400" b="1" dirty="0">
                        <a:solidFill>
                          <a:schemeClr val="tx1"/>
                        </a:solidFill>
                        <a:latin typeface="Arial" panose="020B0604020202020204" pitchFamily="34" charset="0"/>
                        <a:cs typeface="Arial" panose="020B0604020202020204" pitchFamily="34" charset="0"/>
                      </a:endParaRPr>
                    </a:p>
                  </a:txBody>
                  <a:tcPr anchor="ctr">
                    <a:lnB w="28575" cap="flat" cmpd="sng" algn="ctr">
                      <a:solidFill>
                        <a:schemeClr val="accent5"/>
                      </a:solidFill>
                      <a:prstDash val="solid"/>
                      <a:round/>
                      <a:headEnd type="none" w="med" len="med"/>
                      <a:tailEnd type="none" w="med" len="med"/>
                    </a:lnB>
                  </a:tcPr>
                </a:tc>
                <a:tc>
                  <a:txBody>
                    <a:bodyPr/>
                    <a:lstStyle/>
                    <a:p>
                      <a:pPr algn="ctr"/>
                      <a:endParaRPr lang="en-US" sz="1400" b="1">
                        <a:solidFill>
                          <a:schemeClr val="tx1"/>
                        </a:solidFill>
                        <a:latin typeface="Arial" panose="020B0604020202020204" pitchFamily="34" charset="0"/>
                        <a:cs typeface="Arial" panose="020B0604020202020204" pitchFamily="34" charset="0"/>
                      </a:endParaRPr>
                    </a:p>
                  </a:txBody>
                  <a:tcPr anchor="ctr">
                    <a:lnB w="28575" cap="flat" cmpd="sng" algn="ctr">
                      <a:solidFill>
                        <a:schemeClr val="accent5"/>
                      </a:solidFill>
                      <a:prstDash val="solid"/>
                      <a:round/>
                      <a:headEnd type="none" w="med" len="med"/>
                      <a:tailEnd type="none" w="med" len="med"/>
                    </a:lnB>
                  </a:tcPr>
                </a:tc>
                <a:tc>
                  <a:txBody>
                    <a:bodyPr/>
                    <a:lstStyle/>
                    <a:p>
                      <a:pPr algn="ctr"/>
                      <a:endParaRPr lang="en-US" sz="1400" b="1" dirty="0">
                        <a:solidFill>
                          <a:schemeClr val="tx1"/>
                        </a:solidFill>
                        <a:latin typeface="Arial" panose="020B0604020202020204" pitchFamily="34" charset="0"/>
                        <a:cs typeface="Arial" panose="020B0604020202020204" pitchFamily="34" charset="0"/>
                      </a:endParaRPr>
                    </a:p>
                  </a:txBody>
                  <a:tcPr anchor="ctr">
                    <a:lnR w="28575" cap="flat" cmpd="sng" algn="ctr">
                      <a:solidFill>
                        <a:schemeClr val="accent5"/>
                      </a:solidFill>
                      <a:prstDash val="solid"/>
                      <a:round/>
                      <a:headEnd type="none" w="med" len="med"/>
                      <a:tailEnd type="none" w="med" len="med"/>
                    </a:lnR>
                    <a:lnB w="285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865024557"/>
                  </a:ext>
                </a:extLst>
              </a:tr>
            </a:tbl>
          </a:graphicData>
        </a:graphic>
      </p:graphicFrame>
    </p:spTree>
    <p:extLst>
      <p:ext uri="{BB962C8B-B14F-4D97-AF65-F5344CB8AC3E}">
        <p14:creationId xmlns:p14="http://schemas.microsoft.com/office/powerpoint/2010/main" val="36502909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grpSp>
        <p:nvGrpSpPr>
          <p:cNvPr id="4" name="Group 3"/>
          <p:cNvGrpSpPr/>
          <p:nvPr/>
        </p:nvGrpSpPr>
        <p:grpSpPr>
          <a:xfrm>
            <a:off x="0" y="591671"/>
            <a:ext cx="10287000" cy="6078069"/>
            <a:chOff x="0" y="591671"/>
            <a:chExt cx="10287000" cy="6078069"/>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671"/>
              <a:ext cx="10287000" cy="6078069"/>
            </a:xfrm>
            <a:prstGeom prst="rect">
              <a:avLst/>
            </a:prstGeom>
          </p:spPr>
        </p:pic>
        <p:sp>
          <p:nvSpPr>
            <p:cNvPr id="3" name="TextBox 2"/>
            <p:cNvSpPr txBox="1"/>
            <p:nvPr/>
          </p:nvSpPr>
          <p:spPr>
            <a:xfrm>
              <a:off x="8023413" y="2142567"/>
              <a:ext cx="2151529"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smtClean="0">
                  <a:ln>
                    <a:noFill/>
                  </a:ln>
                  <a:solidFill>
                    <a:prstClr val="black"/>
                  </a:solidFill>
                  <a:effectLst/>
                  <a:uLnTx/>
                  <a:uFillTx/>
                  <a:latin typeface="Myriad Pro" panose="020B0503030403020204" pitchFamily="34" charset="0"/>
                  <a:ea typeface="+mn-ea"/>
                  <a:cs typeface="Arial" panose="020B0604020202020204" pitchFamily="34" charset="0"/>
                </a:rPr>
                <a:t>J Am Heart Assoc. 2020;9:e017409</a:t>
              </a:r>
              <a:endParaRPr kumimoji="0" lang="en-US" sz="1050" b="1" i="1" u="none" strike="noStrike" kern="1200" cap="none" spc="0" normalizeH="0" baseline="0" noProof="0" dirty="0">
                <a:ln>
                  <a:noFill/>
                </a:ln>
                <a:solidFill>
                  <a:prstClr val="black"/>
                </a:solidFill>
                <a:effectLst/>
                <a:uLnTx/>
                <a:uFillTx/>
                <a:latin typeface="Myriad Pro" panose="020B0503030403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5015898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3318" y="0"/>
            <a:ext cx="7422775" cy="6858000"/>
          </a:xfrm>
          <a:prstGeom prst="rect">
            <a:avLst/>
          </a:prstGeom>
        </p:spPr>
      </p:pic>
      <p:sp>
        <p:nvSpPr>
          <p:cNvPr id="3" name="Rectangle 2"/>
          <p:cNvSpPr/>
          <p:nvPr/>
        </p:nvSpPr>
        <p:spPr>
          <a:xfrm>
            <a:off x="1728442" y="5765180"/>
            <a:ext cx="6880302" cy="10370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57382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2927" y="76200"/>
            <a:ext cx="332926" cy="30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10287000" cy="6172200"/>
          </a:xfrm>
          <a:prstGeom prst="rect">
            <a:avLst/>
          </a:prstGeom>
        </p:spPr>
      </p:pic>
    </p:spTree>
    <p:extLst>
      <p:ext uri="{BB962C8B-B14F-4D97-AF65-F5344CB8AC3E}">
        <p14:creationId xmlns:p14="http://schemas.microsoft.com/office/powerpoint/2010/main" val="7074399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4100" y="24444"/>
            <a:ext cx="332926" cy="30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0"/>
            <a:ext cx="10020300" cy="1061829"/>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315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itchFamily="34" charset="0"/>
                <a:sym typeface="Calibri"/>
              </a:rPr>
              <a:t>Time to Surgical Explant and Corresponding Proportions</a:t>
            </a:r>
          </a:p>
        </p:txBody>
      </p:sp>
      <p:sp>
        <p:nvSpPr>
          <p:cNvPr id="6" name="TextBox 5"/>
          <p:cNvSpPr txBox="1"/>
          <p:nvPr/>
        </p:nvSpPr>
        <p:spPr>
          <a:xfrm>
            <a:off x="4900353" y="6377843"/>
            <a:ext cx="5386647" cy="403957"/>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FFFF00"/>
                </a:solidFill>
                <a:effectLst/>
                <a:uLnTx/>
                <a:uFillTx/>
                <a:latin typeface="Arial" panose="020B0604020202020204" pitchFamily="34" charset="0"/>
                <a:ea typeface="+mj-ea"/>
                <a:cs typeface="Arial" pitchFamily="34" charset="0"/>
                <a:sym typeface="Calibri"/>
              </a:rPr>
              <a:t>Hirji</a:t>
            </a:r>
            <a:r>
              <a:rPr kumimoji="0" lang="en-US" sz="20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itchFamily="34" charset="0"/>
                <a:sym typeface="Calibri"/>
              </a:rPr>
              <a:t> et al., J Am Coll Cardiol 2020;76:1848</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6273"/>
            <a:ext cx="10287000" cy="5291570"/>
          </a:xfrm>
          <a:prstGeom prst="rect">
            <a:avLst/>
          </a:prstGeom>
        </p:spPr>
      </p:pic>
    </p:spTree>
    <p:extLst>
      <p:ext uri="{BB962C8B-B14F-4D97-AF65-F5344CB8AC3E}">
        <p14:creationId xmlns:p14="http://schemas.microsoft.com/office/powerpoint/2010/main" val="378307765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2927" y="24444"/>
            <a:ext cx="332926" cy="30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 y="0"/>
            <a:ext cx="10553700" cy="492443"/>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itchFamily="34" charset="0"/>
                <a:sym typeface="Calibri"/>
              </a:rPr>
              <a:t>Summary of Key Findings of this </a:t>
            </a:r>
            <a:r>
              <a:rPr kumimoji="0" lang="en-US" sz="2600" b="1" i="0"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itchFamily="34" charset="0"/>
                <a:sym typeface="Calibri"/>
              </a:rPr>
              <a:t>Study: TAVR </a:t>
            </a:r>
            <a:r>
              <a:rPr kumimoji="0" lang="en-US" sz="2600" b="1" i="0" u="none" strike="noStrike" kern="1200" cap="none" spc="0" normalizeH="0" baseline="0" noProof="0" dirty="0" err="1" smtClean="0">
                <a:ln>
                  <a:noFill/>
                </a:ln>
                <a:solidFill>
                  <a:srgbClr val="FFFF00"/>
                </a:solidFill>
                <a:effectLst/>
                <a:uLnTx/>
                <a:uFillTx/>
                <a:latin typeface="Arial" panose="020B0604020202020204" pitchFamily="34" charset="0"/>
                <a:ea typeface="+mj-ea"/>
                <a:cs typeface="Arial" pitchFamily="34" charset="0"/>
                <a:sym typeface="Calibri"/>
              </a:rPr>
              <a:t>Explantation</a:t>
            </a:r>
            <a:endParaRPr kumimoji="0" lang="en-US" sz="26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itchFamily="34" charset="0"/>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10287000" cy="5715000"/>
          </a:xfrm>
          <a:prstGeom prst="rect">
            <a:avLst/>
          </a:prstGeom>
        </p:spPr>
      </p:pic>
      <p:sp>
        <p:nvSpPr>
          <p:cNvPr id="5" name="TextBox 4"/>
          <p:cNvSpPr txBox="1"/>
          <p:nvPr/>
        </p:nvSpPr>
        <p:spPr>
          <a:xfrm>
            <a:off x="4975168" y="6454043"/>
            <a:ext cx="5311833" cy="403957"/>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FFFF00"/>
                </a:solidFill>
                <a:effectLst/>
                <a:uLnTx/>
                <a:uFillTx/>
                <a:latin typeface="Arial" panose="020B0604020202020204" pitchFamily="34" charset="0"/>
                <a:ea typeface="+mj-ea"/>
                <a:cs typeface="Arial" pitchFamily="34" charset="0"/>
                <a:sym typeface="Calibri"/>
              </a:rPr>
              <a:t>Hirji</a:t>
            </a:r>
            <a:r>
              <a:rPr kumimoji="0" lang="en-US" sz="20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itchFamily="34" charset="0"/>
                <a:sym typeface="Calibri"/>
              </a:rPr>
              <a:t> et al., J Am Coll Cardiol 2020;76:1848</a:t>
            </a:r>
          </a:p>
        </p:txBody>
      </p:sp>
    </p:spTree>
    <p:extLst>
      <p:ext uri="{BB962C8B-B14F-4D97-AF65-F5344CB8AC3E}">
        <p14:creationId xmlns:p14="http://schemas.microsoft.com/office/powerpoint/2010/main" val="341086321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525" y="-3351"/>
            <a:ext cx="8743950" cy="795088"/>
          </a:xfrm>
        </p:spPr>
        <p:txBody>
          <a:bodyPr/>
          <a:lstStyle/>
          <a:p>
            <a:r>
              <a:rPr lang="en-US" sz="4000" dirty="0">
                <a:latin typeface="Arial" panose="020B0604020202020204" pitchFamily="34" charset="0"/>
                <a:cs typeface="Arial" panose="020B0604020202020204" pitchFamily="34" charset="0"/>
              </a:rPr>
              <a:t>Transthoracic Echocardiogram</a:t>
            </a:r>
            <a:endParaRPr lang="en-US" sz="3600" dirty="0">
              <a:latin typeface="Arial" panose="020B0604020202020204" pitchFamily="34" charset="0"/>
              <a:cs typeface="Arial" panose="020B0604020202020204" pitchFamily="34" charset="0"/>
            </a:endParaRPr>
          </a:p>
        </p:txBody>
      </p:sp>
      <p:sp>
        <p:nvSpPr>
          <p:cNvPr id="8" name="TextBox 7"/>
          <p:cNvSpPr txBox="1"/>
          <p:nvPr/>
        </p:nvSpPr>
        <p:spPr>
          <a:xfrm>
            <a:off x="1070207" y="5799339"/>
            <a:ext cx="3296095" cy="830997"/>
          </a:xfrm>
          <a:prstGeom prst="rect">
            <a:avLst/>
          </a:prstGeom>
          <a:noFill/>
        </p:spPr>
        <p:txBody>
          <a:bodyPr wrap="non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j-ea"/>
                <a:cs typeface="Arial" pitchFamily="34" charset="0"/>
                <a:sym typeface="Calibri"/>
              </a:rPr>
              <a:t>Severe AS </a:t>
            </a:r>
          </a:p>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FF"/>
                </a:solidFill>
                <a:effectLst/>
                <a:uLnTx/>
                <a:uFillTx/>
                <a:latin typeface="Arial" panose="020B0604020202020204" pitchFamily="34" charset="0"/>
                <a:ea typeface="+mj-ea"/>
                <a:cs typeface="Arial" pitchFamily="34" charset="0"/>
                <a:sym typeface="Calibri"/>
              </a:rPr>
              <a:t>(PG/MG/PV:46/38/3.9)</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j-ea"/>
              <a:cs typeface="Arial" pitchFamily="34" charset="0"/>
              <a:sym typeface="Calibri"/>
            </a:endParaRPr>
          </a:p>
        </p:txBody>
      </p:sp>
      <p:sp>
        <p:nvSpPr>
          <p:cNvPr id="3" name="TextBox 2"/>
          <p:cNvSpPr txBox="1"/>
          <p:nvPr/>
        </p:nvSpPr>
        <p:spPr>
          <a:xfrm>
            <a:off x="6236898" y="5799339"/>
            <a:ext cx="2389517" cy="830997"/>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FFFF"/>
                </a:solidFill>
                <a:effectLst/>
                <a:uLnTx/>
                <a:uFillTx/>
                <a:latin typeface="Arial" panose="020B0604020202020204" pitchFamily="34" charset="0"/>
                <a:ea typeface="+mj-ea"/>
                <a:cs typeface="Arial" pitchFamily="34" charset="0"/>
                <a:sym typeface="Calibri"/>
              </a:rPr>
              <a:t>Mild/moderate </a:t>
            </a: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j-ea"/>
                <a:cs typeface="Arial" pitchFamily="34" charset="0"/>
                <a:sym typeface="Calibri"/>
              </a:rPr>
              <a:t>AI</a:t>
            </a:r>
          </a:p>
        </p:txBody>
      </p:sp>
      <p:sp>
        <p:nvSpPr>
          <p:cNvPr id="5" name="AutoShape 2" descr="data:image/jpeg;base64,/9j/4AAQSkZJRgABAQAAAQABAAD/4gIoSUNDX1BST0ZJTEUAAQEAAAIYAAAAAAIQAABtbnRyUkdCIFhZWiAAAAAAAAAAAAAAAABhY3NwAAAAAAAAAAAAAAAAAAAAAAAAAAAAAAAAAAAAAQAA9tYAAQAAAADTLQAAAAAAAAAAAAAAAAAAAAAAAAAAAAAAAAAAAAAAAAAAAAAAAAAAAAAAAAAAAAAAAAAAAAlkZXNjAAAA8AAAAHRyWFlaAAABZAAAABRnWFlaAAABeAAAABRiWFlaAAABjAAAABRyVFJDAAABoAAAAChnVFJDAAABoAAAAChiVFJDAAABoAAAACh3dHB0AAAByAAAABRjcHJ0AAAB3AAAADxtbHVjAAAAAAAAAAEAAAAMZW5VUwAAAFgAAAAcAHMAUgBHAEIAAAAAAAAAAAAAAAAAAAAAAAAAAAAAAAAAAAAAAAAAAAAAAAAAAAAAAAAAAAAAAAAAAAAAAAAAAAAAAAAAAAAAAAAAAAAAAAAAAAAAAAAAAFhZWiAAAAAAAABvogAAOPUAAAOQWFlaIAAAAAAAAGKZAAC3hQAAGNpYWVogAAAAAAAAJKAAAA+EAAC2z3BhcmEAAAAAAAQAAAACZmYAAPKnAAANWQAAE9AAAApbAAAAAAAAAABYWVogAAAAAAAA9tYAAQAAAADTLW1sdWMAAAAAAAAAAQAAAAxlblVTAAAAIAAAABwARwBvAG8AZwBsAGUAIABJAG4AYwAuACAAMgAwADEANv/bAEMAAQEBAQEBAQEBAQEBAQEBAQEBAQEBAQEBAQEBAQEBAQEBAQEBAQEBAQEBAQEBAQEBAQEBAQEBAQEBAQEBAQEBAf/bAEMBAQEBAQEBAQEBAQEBAQEBAQEBAQEBAQEBAQEBAQEBAQEBAQEBAQEBAQEBAQEBAQEBAQEBAQEBAQEBAQEBAQEBAf/AABEIAykENgMBEQACEQEDEQH/xAAfAAABAwUBAQEAAAAAAAAAAAAAAwQIAgUGBwkBCgv/xABoEAABAwMDAgQDBAUIBQgDAh8BAgMEBQYRAAcSCCEJEzFBFCJRFTJhcQojgZGhFjNCUrHB0fAXJGJylDRDU1TT1OHxGCWCkrI1RFVzk6KzwhkaJidjdIM3V2SX0tgoWHXV1jZFlpji/8QAHgEBAAEFAQEBAQAAAAAAAAAAAAQBAgMFBgcICQr/xABjEQACAQIDBAQKBAoGBwUFAg8AAQIDEQQhMQUSQVEGE2FxBxQVIoGRobHR8DJSVcEWFyNCU1SUouHxCCQlM5KTNDVDYnKj0hhERYLTVmNkc8IJJld0suKDhJXDRpaXpLPU1f/aAAwDAQACEQMRAD8A+Z/X1Rs+rHZibmt3JNNvir6vnol828Jx78ZzXarLN9+WSz+eJIbYnpV6hOphyuo2P2uuHcdNulsXH9hIpaaW1IWP9WTJVcCHGQRlIX7E59tarbvTKEE4pp2Wea5Zpp9qu8u5ZG62HHxZxcsk7PNW4p3++9vSYXu1tFuZsbef8h94rIq23940ptcg2tUEMoQr4gkLlNfCpTDW2pfJSFRE/CqTgsfq+A1i2RtiFTdm5Lz0pZ6Xdn334cyDtvCTm6k0n58m3JLKzbfLuz9Bq3BHY8cj14/dz+H4a2+09q01TyazWl+/s9OSWnM02y8DUVTJXV8/Zy5ei+StxZrn6ePg4Re8s1wt/H5yNnicDLrp6a8VL7vfx1H9Fo9WuKv0W2aBTl1WrXBU4EGJCj+Ql+fPnyBApNHC6kFQFKlTU80gD+mOXzBWr/HYZ5+1cu7L0d5H8Rny9/3mT7i7c3ztNele2/3KoEu174t2X8LcVAmro65FMmrbQ98Oo0NKISQllxopSR8QkH9cScagrFJY+NW+Vocb6ez0WvyLXsqc31lnr7rv1aL363MJ1262rSnhlTUlpzzbsllkl858DKsHKkvOVlwybv28tFzXdmGodFp4bESWdp37LWf39/qMU9mSxUlUjm4K1+/+T43XpN+bD9KvUJ1Q1ap0rYHbGtbmVK2WUVGvwKXU6VSGIdNUh5xTsuZUqnTi2SlhxTYaDqSEL5qRhPLjMRt+OBxMrNfSyenHO9/Vr36mzwuw5ZXvnrz9OfY/Su1j3fDpG6j+mluHI3v2rvKwIlZdQ7Sq5LZpcmAYz/HMViuUypVE1HygpAWl4thkOJLZUVq49Vs7pdTxlGrTlJLcims1k332WWrWunYZNo7JlQjSaTW82s78F2apdlncjuUJ5PqKSlxp0MJUv+dfaKC4Hle+CQB7+uc99aerjac8T1iaeav7b5aPJ8/iarxGXLP08OFu22vb6vNdZhdp08RhKtBNXjSbWaWSWj77ZP8AkQ8XhZU+obWXXw9Oa5/d/I1y3R/Fxp7Xqtu3nT9y7uzlrnlrvdv4OVTZNFRT+jD1pvLlyz9ega2m29qU5bWoxTztPLJv3u3ZfI1WxdlVFsmvNxeTgl2a/wArcbekNY/Ho9v7pf4jPtDTxyM/Mz87L83j3ZjxOcPOd2o5+r0cw1UqGgDQBoA0AaANa+dOVGrOropNyWV/Rb5yt2inDrp7iXnJ21/l3vsNn1bZ/c63tuLX3VrFp1WDtlflYk0OzLnjyKS+1Urrp6VrnstRJCS6gmIjyyhwkkoKvuq1VbRpz8xSV+d8/Tda5e/0bzDYKVBKbTXq4PL7/fzL5dvTnv1YlVsK37qsGs0evbr0SnXVtnRwlhqp3HS6y8IdOfXTbdrtNmxkSY5acacqMVLT7K0Po8xlxK1Sdq7Wjh9jUIN2s6l7tPlw7O1X55Eehsrxra9eutJqmk+5WtyXZZ+ksO72zW5mxd3yNut17EqVn3lT4VMmOW/LehSKg7DqzZep0gqgzJqUIljkUNvyDLRxw+hKuIO46P8ASelT2TVTkl5k2nftj2a2y0zv25c/idgy8vUfNaXWQs7Phfs913z7LhuTsXvDstQdv7n3N27qtuUXc2IqfZX24+tmJctL/WBJjw1hIeXFcakPeYM5Kwk9kduaxO1IbR2XjK8ZJqOKqQ3lZpWWlu7jpyR0u2cC8L0p2XTatfZtCVs9N5K13fVPTJJZ65me7c9GHU/uft1W93LE2cuu4NtaCxIl1K8moVvw6YyxHQp55xj7VaVUJDUVsFsvQ1BkFHA/rOWJfRPHxp4SrvNZqWWXGDvz+Or7CL0ywE6s6Not5q675K2fOztb0cbu07C9KfUX1NPS2tiNprlv+ZTJTsSpTaUY9LTBbZDxmNza7WELt+MgJjOZhvAJmpbXxH6o60UsdHEbTxE4tNU6ivnz+e/LjoYcJsydLC0bxfnRvx+PG3seeZjtl9PW9+4259X2b2920uevbjUGpTafXrZt+lUf4aC1Tnm2KiKgqI3/ACTiKW+60j49xvjNWhec+UcdXHa1Hxbq99XtbX3rRdvG3eSPEZPRNet2XPXh3dvYbnoPh79ZNy7lXZs9Qdgrpmbl2IzT37toEK47bhP0ilVt1uPDqEhcKdS6G6hxL6Y5YjqXJCnEqUjglShydfa8cBieubSVaSgtFo3JZ+71cbknCYd0ZTbX0opLXmYDv50kdRfS83aLu/G2Fa24ZvX+UMe02arKosoVGJacyHClvodp9XnyFq82ejupkNfe5OJWUJX3GzsdDaWHtGSbas1dO11fPlqnz0drMsxWafr9Tb0I6ag4jZbw9d4rOy3o+mVrvsv/ABNK/prlZ+jX+HzYNYy8NAGgDQBoA0AaANAGgDQBoA0AaANAGgDQBoA0AaANAGgDQBoA0AaANAGgDQBoA0AaANAGgDQBoA0AaANF9KH/ABL3MslrDv8AvR6EF3LPJKG3QUvKV7NJ/WKx/tZbTj9ut5P/AEV/8K//ACUbHC5Jd7y55rLsJN7O9HXVB1EUCqXps1szd982xSUrS9U6MuLHbD0IFScvTkKiuNdlc4+C48nCW8Hvry7b7Uakb/rFHhZf3iay/i+58d/ho7++ln+QqvTlG9rce3nmRxrlMqtDrUy3KpBbpNbg1Vyi1ihyKfVKbLpNebUpt6K9FhFNLnuSeKoodfQWmluiRjDevT6eKjT6P01fWmr2d9L/ADy9KOS2VRflqbtZ9Y9VryfJLPPiufPae7Wwu8+wj1sRd2bBqVgvXlbDF12tKqqbWqCa3br6A6w9EaojSUtpW2Qv/wBccsDsf1gTrW7H23Rw2GxNXeVoJv8Ae7+T9Kz7tn0kwkquNw1NLWStq7vda/na6PZPT9vNE2jp3UBVdu5rW0deqSKFTbxcco8OnzqjIWGW47sZlAW+2takhbLZ5rSSlPc65/aXSmlUqJKUbvtXHuXarcuw1kNmVaee68uaXx/jderALitm6LOqQp12WzXramKhxZ0mDcVPdtf4piSkLpdRp1EAQ5JgAFDv202MtIHnpOU51stkbbjKzUlnJceHoyvnay7bWMkcO3ann57cfXlrl7vfc37sj0b9UPUzRqjX9k9lbnv+kUpxSJ06DHocGCkj1WiuVtPxUoDHIIYdS+7ji2tKiDrRbT29GG243elR8Vpvx/ha67OSJnkGbV91/fppa1+Nr887W0Uszoi6stydxrl2psjZG5qnuTYcVUi6rWUzBju29TEHiu5HE3Pcy1JQB3ypOB+Gul6QdK6Udn0FvLSKtdO15L1r28NSj2DP6rtnnktOzW2XZe/rxivdKXULbFP3Rq1Z2zuKLSdkLn/kvue/KNDqybPqiT8y3RwIb4+uCcD8dWw6SU9yGazhHlo4p8+Xp58SC8BNNpp6tLXg7W9HHXl2mExtodzn9tlb6x7RqDm2LNwCy3L4bdoUGA/d0hvzozDlGCOMhRi47eq8/jnRxp7UzTvfgs/Tl3+jNFPEZZ5dvH1c388DJI3TbvnK2OX1FMbb1teyDFWeoj19tM0OPD+1WHODrCWw2EMIDgPBkYDScN+g1rejnSSlh8Rj8FKS/IVatO11dON1x+VzMvSDAVI08E7a06TTt6efZyWWnEz+1uifqquzaN7qCtTaC5atsxEgTahJvtNVo1NhRIVLSpVYL0ajV+HNnpGFFReZacWMhSAe2o9Pb0Km3lZppTlZ6Wzj6fZd8VbM6WlF0+j9mrNQjk3raMrpZ+le7M01tPs9udvpWKtbm1tmTbsmRrerN0V+FS1QaAlq1bbp5rS5TyKg/NnVBLUcAqMmS+VkEpUGyhKen2jj4TxlappvNPs+ilyz+dDmsFhZVcNSqJfSTfHm+30cctHoO9u9n9zt2KZedYse1pt1QtvbTTeV6qp/2FQTbFqqWWHUSX0oAm+VUUPIJUfnx39cahrbFOna8krPnzXrsuOXHtd5fiM+Xpz9fyjauyXRF1R9RlFl1/ZnYy5L/tymkpqtRiRaLBZTNbwoR6JLqdXg0SVVI4U18QqLGE1ZU2XHFnhjVY7b1Pr3utPzY8Vy437L887a5twa2x51a3WJNOyXqT5Z5Z82jXtL6d99Lg3gVsLA2xuStbtpqj9Iqdh1Gnz5Vapc6Oyy6mQ6ld0mk0+YWnWmvteOhLC22mm0kGOQInl6HCSy56fOV+OvpezwuwpNK6v6NMvc7pZ+jm8t306Pupjpmj0mRvxtJce3bFYkKjQ6zcNMpVWguNoWUfDv12lzagHXOfZImOofQnASgpGdbLBY1Y2M5p33JKOWSzV/uMW0ME8FOnBq2/ByTfFXtzfvI1oWtS3kqWohp1TSEIXyipSj0XGb9Gg7nK0j14o+mpprysupbS8pxHmttx3ZCWv60hlTaYyvw4LeUc+2dVWJ8WvLnb2Z/PZcqna6yz59nLuJIbGdInUh1SMXJ/oN20rO4ybNTBhXROo0i3Yq6SakBMaD7lxzYDK2+baG/LhuKl81JVxDYWoXfhLThaDkk8lZ21+Vq/fkU8nyl56UnfNOyeWb9/Gy+4yytdAPWBbm7ttbH1jZS5Kfu3fVKeuC27ZEyAiXVqLTFMRJU0rauYUkNJcnRm1rkIMcKdSVeo1pttbfhh6OHryaSliqcFmlq7p5exfyNns3Z0toTrYWMbyhQqVLf8K1ef3JL3N91OhHq92KctlG5+w102K3d1Zat+3TLj0CTBqNZlyExWoorFnXI1DZkS3VcGUVDKVqJDoIzmRt7pNTqbJpLev5kMlbm9Pu9WqM3R/YbpY+tBpp3mu1eaklfRvRcrW4ls3m6LOqzYKdZtE3a2du2yKvuLV5dGsSAp6LVKjckumyqazAbp7dqXM2htDzlUa837TCg3HU6pz0Otf0f2/CGzqtTeSS3e7PlwXCz/maja3Rmp+FuErbje71yvbmlwvou/uyyL1un0EdY+xNnjcLdfYm9rFstTbcip1WoM0yZT4i3gkCbOTb9ckGM2+HUtj7Yjv4W6kKSF4I2MukUKlrSTd136Z6cOfdbPK+4xOw208rcNGu69vnO6NS7LdPW7/UfeS7D2PsOqXzeKKc9U49v0yrQoLxorCSua+3GqTrNOP6sKITOebik489aUFR1inthQUqjavFOTd9Eny9nzY0r2BUnVjHVuSVrPXPh7bvLmbb316Heq7pxthN8b37K3PYFtVq5plLhyJcqjSZD0+6IyKyylhFsXM2HX1ORkhttrK3F8Uo+YjMN9IqdSyU1d2f8Nde7LhcnLo7Up5uLVsvnu7eWi1TqR4eXW7A25a3cmdPW4Uax36YirOV4swHTUKCprzmprsKDcarlbbSwA6tUvmlKQfMSoZGqR2oqk4pWe80vQ2uGdln86Fz2U6abd/NTfLRXztfsz95DrW/1Ne8m1yDQGQ2XYdz7l3dS7Hs23pt13TWXkMUakUtJW87JcUEtp4pySoqIB9cd/r3gPanVSle2Ttrrutrjf1rjzubFbL6yMX9ZJrJpretr/B5Z8LJSF3w6J+rDploca6t7dlLqsC36o9CpztUms0iXFmvTAhFMjuP2o02iHzCmwWbjK6k1nhUCZIdOrl0jp07reV+On36c8/W8i19HalTNK9+/wBPB6691mzX119Pm8tm1qwKDdO3s6k3TuZBt24bBpD8ymvm46PMbRDgz6f9ipSxHafbWlSBVwpac/rST21lxe1oYzDwUXm4qzTbzu0/g/5hYKWGXVNP8nk9ctLa8OHd6ywbk7UXxs1ec/brcWgzbcuakvoj1amSa7T5s2G45HZlx0OxaViAgrhSIzraWED9W4nzQXy4TdsWDhWjLJaZ9/bb36LvL+s6vXg+drc813559mpro+UFKDK3FtpUpIU635ayUqIUCj2wQQPqAD3znW12lJSxUmtN2C9SzIVaanUck73t8/OR5qAYg1tNkzUcRZ2+i3rnbu9H8UY8bTlLAuSWk9eyz+9/xNobQ7Lbnb93eLC2lsau37dKoEipu0uiCmtuMU2KlRflOSa4hdHbCOJ+V9PmEDI7Y1x3TGtFbSpK6T309b/7SKy9XwzOh6MUJeTa+X0oNvLT8nLnbu9Prcbd7Fbtbibnp2esiw63cu6rVwTKS5aFNFFNZp6aYzIaqE+TPUj+SgNNW40kHywAXlDXQ4jbkNm7P2dGTS6ynJrPk0vV2+x6nKbO2PLG7Q2pJRd6dWF83ldfF/xsPd8OnPerpvuKn2Lvht/XNvrgepSZpp1ch0OVMqdL5ynk1AS4raaNiW4lpPKnpC8pHnEp8vWtfSSnU0mnfJZrTXO3L0M3q2FKl9JWtrZPsdtOPqtqZXaPRz1N3duHae2VC2nr1av277MiXvSaCzKpaUybfuCHKXR6iuS0gRaG260yltE+oj4QqdTGOVup1Fr7dhDdaaSk7JX148VyvplxtwLvIjr+ak/NzWt1lbu9nEsN9dMPURtTudRtoL12dvK3dz7nYprdIsSrR6MajXpqEvMNtUiRQG26HVIgQ4t41OchYbU22lZ/W6jrbMU+sdrXvz4vseXJfex+Dcvqv57svnmX3fXpJ6lummBQJO9G0d0beRLqa8+iVi4I9t1FNSccAKo7TtGaTSm/hUqOBMSZKcfIQrOthgOllGeI8VjKO9uTkk3n5qz77Xz9PYH0dlHPdd8ua7Hw4cdfTmYhRenLeqts7TTqLt/WqnB3luOs0nawQxT5AuWPZ9UplPq6W6XAQJKm48uomQ9JRlqnNsrqEn/VormIOP25F17prXPNZ8LcOFrcCnkGWWTWds1w+LyzemZlm9/SL1H9NNQokbfLZ67duXbidn0+lPVRdDqlLrJkukw2KVWLYabkz5El1TbSYNSWsthZLqTwVmdPb9NbLxDuklT0vfiv46a6WWjzYfo/J16as9baO3Htz++zzsXvcron6q9pdrou825Oyd2WntvV4VGVGuWst23OpkJL7yFxIoj0hpMtlE5CgONZKmSFYfykqzh2Z0kh1eUlpzV9Vla/t5dhA2n0an1maetuPbZq1+dssr8x7R+hnq7ru0Dm+dF2DvibtO3GfkSLnkopcdtuEwyt+VUY9jx20urpkaOhyQ5VWB5jTKFOtqC0pIxVOkMKm0MJC6vKvSis9bz04ezikTMH0enTwtao4ySp0pzWT4R19NuVuzLPWu1uwO92+f8AKhW1e3lYvJixIL02+apT6fb7TdGpsZpTivNNfackJS222SeB8zCflPLGovSOuvL8E3rU7OM4fHsv62dBgf8AUU8v9mv/AMmV/Vl91nmaV16POtHyXReWkfh7L55cstTz3Y3+sq/fL1bruGtdVrrctdJ2Vk/R7e/TlmbGn/eP/wCZL3mzNqdm91N+b2p23+zVkVjcS9aiypylUOAxS5U2JFbB+LfarNwIcahp+8QE/K2OwwABrQ4ivFyzeb9/C/xz4enfUHl356cVz09qXBGWbjdLW/u1G59I2V3D2fuy390Ky3ENKseZS6RXatc8KaEikz6FMoLQol0PqaU07PbnIcNHWVodwWzqi6UUoRVByS6tbrzT+jlZ2S+6ztnraDLoxUqznX3XarJzTs8rt27rZWfG65F/3s6MOqHpkpFGrm/Oz917d0a4nwzCr0lNoV6OoLSFNNPyaAyh+mqKSkLbJCmTlOAU6tlt+FTRp8s+Sz1zvy1WbvxH4Pyptbyelnqvu7fdbLT3Yro46lupuJXK3sRtVWb8p1ulVHuOpUmoQnE09b2XI6fPr9fjsBTrS21lK4zSUFZQElKUrVgw/SKFPGOG8rppvNeu3dlnbt0JcNhScItRbyy9HG/G/Lv52LXup0m9RmxN7WjtjuvtRcdqX1d7CJdt2rVl25U1XPS3pZgxVxkWdIlLQVzUn5pkhxAJ+YIAKU7vH9JKfi+Uk/Nz4cEslln6vSXrYM+KfHh28NdeV8u4wndzZvdDYi8X9v8Ad+0qjZN6RoECqSaBU1U1UiPAqjanqe6lNMQhpth1hOWm5AMxISfPJynEfAbZjV2bKpHNdbVV12O2vY3xOS2lsGS2um01elSy7c8rZWXbx7HmZ/sP0j9R/UzGuqXsVtFcG5ce1jSzWnKKulU9UZQcefejx59wIXSKjMbjvR31UYAyg2808RwkN6hYbb8aeISvm5Z5rTTl6fedJHYc3hlld7vL50ztxtnmWuyOmPfu+t1Zuxln7W3fVN06RPqDU+zkR6PT7goUdSVF6ZOaqDf8mYZQ9lsJYbSl4AOJzkZl7X6U0o4rBJyVlSlx5TXFZJcfQubLcDsqeHo4lNPzqiea/wB1rnpf1Z2sY5vPsXu508Xcxt7vFZVd29vREGmoVQKo0z8fNgzZElpEkyaclNCe+0VlsBTCAj5By9Ria+llJ4d+cvotJ37Hk+zV6e40ywU3i72d96/p4Z+nl2aF23c6bt9NhoVm17dbbSt2HSL2ppqNl1GqR7QkM1ykuMsPIVEMZkS2CpuSytS5JIWl1IT8yVDUHZu24Y6G1FFrzKEZW4q87a5L57Lm2xmGlSq7Lel60lbTSDvo+fF813jHdXYDerZ2g2PW9x7EnWlQ9y6XEuKx6xNkRHWazSUymHSY8anpT5a1ow6HH+THFJT95ScU6KbTp08bWTf50rZq303p3Z9+XHMk9LMHOrg6LSu9yOivluJc0/m3O67ewO9FQ2an9QEbb+oq2fbuqVRp92uLttcJdcUl1cWEEwG01dLj0WJPdSXlmOEsL8wFzysTMRtOni9tVKMGm1Sm2k1mk9dPvNJiMDPD9HqdVp2denFvttl3PS9sro01lsrU2E+Shtlp2O1jHyunC/3fwx+Ophp8Jr/5berINDfQ+ivT72GtJt3ESjBqOrvmlbRPN2d8uN+xvOyWHYv9bkr5u64N5X7MvlHaO8rwuzZzwjdhJe1NZrlo1Ddjfa53tx7koEpdOnqFNi5gwFVCA4zKLSuCeDC3ijJ7J1x+H2DV2pO7blvPPOT1fGz9/qsdJi4rCQyayV09NVrbKy00Jx23BsLqN228M1HUhaUG9r06gNoOp/YWl3hWHFxq7S7oiVO1I+2d1zVuH4ioN0ikUtFMVKfW6RKceKFBTqirnqGPnhMbXwu9/o9WdK99Nxvl62s9PVvMTgo1MFQqNJudGErvm0s/XndZ8VqQb266QdtX9q+l3ai+LbplN3e6mepy8rfducLkNXNa221hVNy3Q3EiuYbIvB+nyVxnHE8UhYWk9idS9p7Ym6abk3ZcHbnrn29nuImzNnwVVZK19Ld3Zl7L+0nl1beHjtpF2H6lIw6YNt+niPspZL10bYbsW1ufRrp3H3PpNkKnyqvbdx203VHX2bgvOBGegxWGWEyGzIjJSPMSNYcHtOpLDUmm8437dXzfp+c9piNnR66p5qzfLhp9/HTPgjRG4VsdOmxlveHbQ7d6ZrOn7tdRu2vT7fta3WlVSVF+ybucvKnvVGZbtO8zy0VyrpKqrJW4n4b4GWhlkhwFIk+Uavb8/D5Rg8nR+qsuznl/Psz0N87yxOk3qt63OofpDqnTtRbS3ErlvXjXqF1IIrsl+8Ye4dFtddQQ7It7PlfyQechiNGkP/rP1jynCMI1lljJeL9a8neSfotbj9/q1W6wmx4Twe/uxbUp8NErJXdu18dH2EcNpOjvY3fiJ0E76QrDpdt7TRqfuXYHVxQaX5zNLdubZKDNuFNaqr7jilxn7npkCZUnJKVobcjFlAGGjps7bVSpXVNybu9fZn392a0vc5naeChS3klfN9nF89M7Z5tWt2HDPdGq29XNxr1qtq0ql0C35twVF6kUCkqcdi0mlmS6Ke0l5eQ6XoobfCkEpAXga9Aji+rwco53qK7drZ2aeud1672y56OjiI0G4SWblfPLJZZ5e9aei/UPw5arUaH0weJLWKVOmQqjTOniNMgKgSpECV8Wmvw2kLZnRnGn46w264jLTiVFK1AnBwfPsXgJ43EtRf0pPS+SayeXtb17Te4XHU4tWS4NWs87dq4cL9iL/wBLd73hvV4eXXPtzuXVpl329tgxttfG20+5p8moVC37yuK85FKmR6TWKo6+6Y6WW44ehpfDPFtoFvvqJtSjW6PRwsnJx8blKOblnupS4tW59mhsKqhjowW6nuNvJLi7ad3ZwJdULZTon293d2G6BLr6b6Ne91bt7TUyvXj1DVKozmryoN23bR3arEcokJpYjyWIUrywAgEBCcAcc6l0sbKdDrJSd7X1T5ZrPXNq/AwrZ0PqpcNP4L08EaB2x216cunPoa3m3k3W2EtLfa/tp+tCvbJ2xMuesyKObjhxrQgmlPVlbBDbVMpTTK5D7WOTs8RSrJUvM/ontWpiNp43Dyk3GOBrSs3fS/Dha3LhbiaHb+DjSo4WSirvF01pbXj2/wAyXnS30A7YOdOnT7eMfpW2033jdRNOVcW4V733vLSLQnbcUOoOrfcg7dUmfNiPzvsBLjfwzrqSXktdycnWLB410tq1krqzn2W+i1fP2r7joMZgVW2VReWcIXbzvm/V6+zmjQ3St4eO30ffnrimv2BQOoZnpvqjDG2219yXrTKDZ11zbtWzUo/8t7tMpqAxa1DosWa0/IjvpU64yllol55IOo2jtipPpHhqaldWq3v3L2O/32sjb7M2PCHRzEz3Vk6Watz7Fwt6bcXkZ7uH0M7OW71k9DD16bN7ZbaU3fSoXbbu8/ThRL/h3zZNp3JblJqDjKrMq1FlypIociC6mRTDMcC1VVMPzPlzneLH1LfST7Xb7pJGo8nx5L1fP8TS9+WN0g787G9bdA2q6aIO0N2dIyazcVpbhR6xIlV67KHRaz8JNi3lFccLLUpwpKKelpPdKk8u+pOExs54mhFyTTmlZfzZEx2BVPCYidvoU2/avX83OB2uyOHDQBoA0AaANAGr+kFFUNk0a8bJzpKV9M25cUr3y0vwJ3R6ksRj5QfCbXFvK13pzfobvxPqX6NNobA3Q6HekWp3fCp983Ptvf8AvruLtZspVZTMCNu5fFqWi7UqbSHJT6ktfA0NxCapKgEl+tIBgRG3XVcD5BgtqSnjHT3nnLnpbJ+7uPR9rYCOGwikkl5vK1tb6pNcs9baX04l251l72Urqjq/UFetKptd3cqUZ+2KQ1fEF6LTdtm5VXpMN2NadBeRmnM27TfLi29SnGGn40BiMFtId567zbOFnW6P0K6d97refCydraenstozk9iYyMMZUjJJ2au8nzyt2Xum/TbO0qfFI3NkWd1/2xuZLpNKvGdb23+z18CHdbPCkXhLi0ZqQmqusoSfLMaS6s/ByE8HvLSFoVkDWhwUK1LZdZJu27PPPS65O/z3kHFY6Hl2jln1lPiuUlfjovS9LWM+8Su+7n332D8My9r6mxn6xuHb+7UqpPMpRFhUik1TdWjxJbVKhoCERW2aSmJTI7aEIVEZSpxAbEpRXF2HVn+DW0nJttbRrL1J5u/Bav5ZuOkE1iel+yGo/wDhlBXSS/PVs+HF5J8+ZOvrE6drB3rvWs9Ou1PVbuDt7uHthsrS7js/p0oFu1BrbtFHpduRazNhzq5SXYrMiq1grcnqEtL6Sy+FLJ7jWPY+0Z0sLX87NRlZr/gb58/u4tG/29syNWWGvG6e7pw89cvQ+Ls+wwqmbRbRPdJnRB0z1HqbvPpsvPf1i7JdItuwLeqFSk7n7n3BeibapLF7XLR3I6qJSaVLWtiKHpCkKaqkjlxLONabYO0ZYjE7Zk5NqnWgl2eZe187c7cSbX2TClhcFZLzqbu0u3Ln6bmNbJ7OWX00dIXVDRt8N/bg2IuWpdYdxbJ7j7r2nQ5N2XhX4Np0yPFYtqlU6IftRiNUJIMhuezITyUqSsqWptR1kltqosR1d3ZNLXK2azXH3r1XheTorgvQvga3s+n7X9DV/dUmy3UL1EX5Eo/UTsrZlS2n3mt22a9e9yS7brrrVZhzqrPZlfGUGpxaZFdadirdD0d5QTyBTqRtrfxOHwTg3dV3JtPhuZ6P7+asa3aWFjQp05JWbm1pbK3xftzIFdcnThH20snZLenb7qFunqN2H3gN3xdu7jvMVhit21LtVNvRq3SDAq0mQ5DTPkyvin0o4eY5FQpfJSc69A6LVZ0KEd6Wiss+S458LrtuuRy2K/O4NZO3N3WfPhn6rHOHXU4raEa0PF0022paL813fby/kaV/Tjys/v8ARy9XcGteXhoA0AaANAGgDQBoA0AaANAGgDQBoA0AaANAGgDQBoA0AaANAGgDQBoA0AaANAGgDQBoA0AaANAGgDQBovpQ/wCJe5lktYd/3oUaLqVFbHIvIQsNtojGUp7zUFhbSUZAQVNOrIdV2TjA+ZQ1vJ/6K/8AhX/5KubHC6LvfvXLM67dDO5PUzvPU9odq6Fdcba/pw6Zay5fV63bbkedbVItyBBcTUKi7f8AUkvR26xVJSUKYpEKSqQ3IedLaUkdteVdJG04vJvxihpp/eLRPjy5ux1Oy4b9dxf6vWfdaDtxXZ2EJutHdSh71dVm9e7lsxmaNZ96bgTa7QosMIQmXSbNXApqq5JbaCURJNwvo+022AEc2CteCCTrpsfi3S6PQ3Xa1Kyte+rWl18Xwy00+ysOvLUlbSb4ZLJLO+munZxO/filbXI6h9i9tqVa0VEvc/pytjZaBJhsNJMp+0N3rZo0fz5BQPMcYi3Y1LYQHCptAQpCRjIPmeB2vVqYfFUlJrfTWWv03235tW56HS47BKrtzZlO196rZq1vzG182t3ai/VjXNv9oPD92s2wjWhRdwrZ6a97tobMvy0KytbFEvK5Ia4t0XBT6m9G4utw1y3W4U95sh5LBUCfpqpOtWrKO81nbO/b8/MTY7R2RCkm0tOCWuXK2WuX8yFHjd7k2hdm6WzNoUTZWzrMuZGxO099m+6RUHn6/c1HuS3lwotAS26ssQaPSVcWk+aEqeSjkQo9z6d0c2fUnTg027Nc8s9Hn2ejtvnxNamqOIg7PzZq/de/zw95rfYDqR2w3Z6UbG6Q7i31uLpSv+w76uS47W3CYfm06xr2kV10fB0u9JlLcYlMtQ3gn4V1xRjtkBSQEg65rpLgqlLbKd3ffd9cvOjlw4/Nkbjx6Dtlbhw009/LldqzRJ7opoXU1Yfi27d2j1CXxPvG7q3tVek6BdorrdXjX1tZTtqbxftyvxXaZ5MefbUtxpmQlNQLs1akNuElYSdanpTKtDC4WO87OpTjx41Ffi828uK19Dx2DdlHNtLK2f8ABK3qSydx14ce59oWn0i9X9e3jTNurbu697qJtzuWue+7UKhPt68InwUOtKkzFPPuyKVUXFVp+UtZeEPBUvhjG829Sq7PwtCpdq9ClLK6velF5u6vk7/LJSwEZWdlnaWnPO/Zzzt607YH1FdP9Y6evDk3E2rkJ+0qSnqztarWTW4eHo92WVcrrU+hTadx5JU4zERHaW4134lSSeJI1f0V6SvrFCUs03e9tE7J5317+0r5Pjy7NPn16E+qL0671R9vHeiqTtPe0fYNnw+YNYj3U5b66ZSJXUT9qubpSUiW6pUeTNkVmsVWnCWW/iHYUdtknyUJbHJbDxFWtt3bUlJtSxuJa14yydk+F/mxm6VbNisJgZW/2VF9+SvfmuK9GdzkzYdSueg+D91PUVVbrkRVJ6oNvaIY6KtLSmNHcgIbqMBPkvoZTGkuJV8XHbSlh9XdxCyST0+ysJOe24tttuo+LebcLPN+3TmrmpxqVLYUlHK0F36T9Xes9WzzwV49Gm9Su60W5qjJpFsv9NG90O465AiKqtQoVBNutpkTIdObCXFrYbUrywk5AHEYScDqOkFaWFx2JpO63GkrN6bq9afo+N3RrBqtsXBVGk96Dd7f7z+cveSz6YduuiO0NmeuOpdNXUjuRuxdEjYN2BWqJeG2sqwKYxTnKxUzJbarElJaqDUdxS20EJASEAZJGvNNp7cq05StJpc2+C+b5Nc+033k+P1Vx4Xtzv8AOd+RHXrW3CvLZDpV8OSydrLprdl2rWNsq5uZPjWrKmQEXfd8e46fTowqM2nPMqfXDZlOu5eWoSg2kKB4ganbFdXamDWKcrvrakLu+kGks+zjn28Tn9oVIYTF9TZK0ISzy1V8vVy9mZMPfTqvs/p66l+n3d3dWhVmLWepzw6rFo25N+WlEYN5wbqvqdXJk27qRREIbeerNOTLRTpiipqSYdNjeS4FE43Hk+r873DTl/C7tyJGFx1NWvbNcrZ35vh6Fnrmjm31RbebzUTp+bu/b3qgmdTfRtVL+SiXUmHpi5m399tLMihUy/KHWXH6rbtWdC0pehpcMaW2PNGQQNdRsGhKhRrqWsqifH6r4s0/SKqqtfDNcKUk9Nd7s92ffmzloErShkuBaluNLddfBR8LIkuzJa5TkRCfnQ2l9S2iFgDDaUo7JON6c6ep+872/wDhR76f9PFH9+skcI8VSrtK/Vw3subaX8vgYpStVoRX50mu9WeXz2WO5Hhno24f6JOvBrdjdG79nbGVWNol1e/rHp86q3LRlfbDvku0+nU5xuVLdedS2wtppxJcbPFWU5GvMcXTqx2g6d5Jb+7x5yeVnkemYTZsJ7P6xpZRydlfRPXLPTuukrGV9CLW2D/iSUWm7RdQF/7uWE1sJuV9mbk7s0OuWzKhvTrbq7lZfqLNWlyplNp9OnMU9xTrCkBlYZUlsKAIy9O8JPD9Gtn4hOSb2jho3u9ZPi0/Xnn2akfoVCP4RbRpSScY7OxL0slZvPnf2oU3o3E2z6dOjHd3Zio9Vtm9UO5m7e71Mr1rQttblqd3U3biPT5ypctNQrVRWqTRqhCSoFDMZbYU8ggEEA60mLjVq7KoXlLOML5vi5cM/u5almGx0KO3qsIpJb81wXCPB9+ZM23Y5ujxXOhdi6XpNdNrdCdiXXRo0+oOT4blzQNvr0rTVcbiTXXoz9TizqdDqUh0tqfmmAhp5bnyjW12dgpw6O4mqrprqsk3n51s1fv9rNptOpTe0aNfds1v5tLlbkvXxeqd8oEeG/vPvLvHvj1Z2Zuldl0X5aF67Eb0V+6rRumTJnUhivw2Vy0VthqoOPMU9yNUxKjR4jCGgx5SA2lPAAZNnYerUcbtu9lk3p7fu0y7NfisdDdasrrJ5K1uz2/dxOI1OuO4bSqz8yzqlW7Xlf8ArCmIkUCrT6dPksLVLaMP4yBIYkKadGGy35nFQIBSR211GN2ZKOysXWV7xoSlx4Je23ea3C4ym8bh4ZLeqxXB63156a63O+FyJn2lI8KrpWvGu1W66jdd6211Rbuxroq82qLm1fd26IIsG3VO1N+StEK3LOotDo8iOSWo0qslYQlbpK+AwFCrVcU29UtXzVs9ed+3nodFj61KlFuyWXJNrXsa56Z6+iI/XZ1ZdRVo9cG/8y1t2rutM2/cNdsik0an114WzQrWRNcpbdOaoDihTX2XaR8nMRSQleU4ODrvcFsqc4wnwi03k76+rgvbqcHjdrRjOUE0t7zeCWdkk9M7PPXsscspcx6RI+PmNpckZz5LCQlHv/QSEp7nv6Dt2H010Jqw0BNXoA6lba6Supe1927vt1+t0NumVujVVqE027cUeFXae7ThdlLSsKZamUIuiTDQMLU4ykjCu+tdjNlSjTc8/OvK+fGz4cM73+6zNng9rRc4xa0tF5L83LK9/nLsJMb+2Du1L6fN09xOn/q7uHqJ6XK/c1DqO7NKueuPp3A23nO1Rir2zUdxLDqi5E/hcFemTI8euUpxqPLIC1JDfFI4XaFCrBys2rN6J8LZX9eqy9Cv3mz61Ksk7J5LJpfD7s0uJ1h3ctuJZWzFodTtj0aJuN1F7P8ASPtxEtewpyWpk2xbeuhKUTt0kQuK03CmlNLU9S40Nt5ymhKfjA2U51rNkbSqVMa8M5X6ue5ZtvRLLV8/bpz1+0cPHrKtRJedJuySvpquVrZc9LHynXNX69dFw1e47nqs6t3BV6hKqNTrFSdcenVCZLdU67NeW6pa21ySrzSyFBLAUGEBKG0pHs+Cp7lCM7W83P3a8Frx4dhwG0arouXK7tqvla+3NrWxevrrFVlvzciPhqjqUYzbu237/SvUGsZIDTDVnDHQjnZwT9btz7ye6ans2bavao/Yste19h158Hvf27bE6k7H2YtOBQoTW7d4x/5V3K3HQ7eMy3KbS3udow5D6CzDoVQkJ8+Y8haHVPKKMlJxrg+meI/tOi73W+u53qxff7O/NZdZ0WwyWza2X5jtfNZU5cfnLvuba6M6g5QdwfFyv23ONKvWgdP3UNIt2ZDSTKt6RVtxI0GoimHHnsTaXBpjZE6OUOIEg+U4BnMbpZWm8FsPdbV6NX6Ldn5zto7PlzvfmiB0Xpwp43bm8k71abWlsorsztq7cOfG2bhUuu9RPQt4cz95TKld153Dvvf+2dIrFQddmVy47MfuaEGXZcmUp2bKYhNfaXlBbrgbQkpSABga7ZdGpVteV9LK748NbP8AnYm7UxtOjvbqWV+XL16dvf24Dvr1Ub0s9Wm+2znTlNpnxN/wLQ6c7eFCgzHb4NBtaJFpMCmWzMjJ8ynGVcTDbdUlIdaZiU342QtSeBUNrtfBThQwjTa3q1nqvzcrvv5ezUg7B2lDEYuvTdnu0t5Rdnk5Nd3dl2Ex7v6mtt+mfqh8PbZ/eS76dcdzdKu31yWlvfulGkfyletXcLcKCtxVAmVtxUszXbDmuRIMeovPPtIamzO/NtJTLns6awEqud9x2avruvvu+F+FszrOvp/VXs+eOgl1D2JRYnhzb/SD1NWd1StVbqBsSvWnXber8u6f5ITLlqTjwt5+pzOXw8tLUhtqXTqefJZUClaAkZ1510dnWq9MY4RzdvFcZKzbSvCMc3nqrq3ZexFxeJpwotqKXnRzVuP8vdcih1GdRm4HR7uT0ubebTP0CJcWxXS/RLUnSJ1LeqTtHvLfODWLgv12jwGW3HV3Y1b9baaoKWUCQ9WlUppRUjCNdvjsDN1vzsm3fNP5vfPO/v1Kx0OEfRku1e129fHWRc2dXdtdn+jHpg6ja6q698N1epW1N9rkodaqy65ce21o1irtS7dplXelPSXaebhjLZnT6SpTfwbqhHWykZGs+Kwc47Fxss1uUbvJ5ZpK3PL+fKbs7GwljcPHdydRX+jpbv7OPdfQ2dIvm7dx+pTxctr77uGoVPbeDsZuLNTRKj5z9Ds+RbtOpr1pyaRTHlGHEdMlttLZiNMrWFFKSArGtFs2jVdL6TzWSzb1XK+uvZ23M+061PrcktXkt3LXs+eHZpLov6l+oW967X+tLqIuZuhdO/T9sTVNt6dQaJTpdHs6/K1Nhz6Fau2lEobzrUOt3Gt4xTW5zUR9UZqWp19flhR1b1dSO1cC220sVRvm3e1SOetla19XqzNTq0ns7FpJX8VqLRJ3UHpda3zfv0LT4WPUxdVeq29uxNHpduUS2antfvPuPWHIMVIr+4FRqtHqMunsVKpKbCYlNt5pwMgB0Nc2gE9yBrc9JMQ/L1Phao//APJDnfhk9Va3o0OCv5Cln/s1w/3Zce3T+DOCmvRq2Il5Lo2f5ibV+3n2dq9aPPNjf6zr5auSv3ppZ8uYa11TES3I3uvNzfHT08X2eixsqf8Aetcqkl7Trx4aVSqNrbK+IRftvP8AwN6W10t3G1b0ptRZnQRJeabdnU+QgpkRJDaVq4vx1tuAf0xrRYjEO7zyWVsr3d33+55Z21N9QyVuDV+HCy4HRXp2vXcO5NufB63Pm0ORuTuLCr/U3Zb1QqbqH6i7tVCrFUjV+4JU6SXJbz1rhp1ulyHnluqSw35a05153KpVnjayU5Z1pWzlomrcb2z+Hb6fCNGOAw0t1XdCDb3UrWXdk+2ySNadXNd25tnoq3Fn9PV6Vvqr2pqvUXTK7vVW9xZEyRV9p0x6spynWDEt+U85UHqTerqVQ5FYhraZZZVzSABrstnYOdRJtyd9c3y7Ox2yv6WcjtHF06UmsmrvguV0uXpa9hHPp56rOkC5dm+rjaTcq7K/0YUXfm+Nrp9uxdjLUr97w9v4tiKRKq1LplVp8hiZGjyZUF9VVfcWoIfekxnVKbYSnWtr4apT2riIK63ZpXzfLJ6WXL19ow2OhKjCTSzXG3q9aaWmXaa83UoV39BO/wDtLvFZu6EfqKtjdXblm7dmNw70XUJ1SpdHvKYKeqa7T6s7KVGr0FTTzlJhtYYjhLSlJDvImdj6VR0MpPS2rzyi7ZP7/cSPHYO+nPtzssvWZJ4pN5RaN4gNkX9eVpU3dyG3t9sJWK5btyS/gRe5k0ePUlQK6+ypKYjVacjy2qpISUtxGo7CSoeYrPVdGNm1K3RuVR3/ANKxKzvbKXf88bavj9p46n5YSsv7qlnZXd75ac87/dc110z7s9RHUxeFK6Z9iGaHs7tQ5vjdu/tcg2ZKnURVkWyi536jdMy9rpQ5GbTbtpUCn0ql2lGekYq/kSAylxvikcxjMHUo4mVr2vfR317+/wBfZl0scbDxdS81Lcvay5c/4dup0Mqe/dvbkVHxWt7do6g1EqVA2TtGxaFe9ER5b9RhUOSzTqndlMkMBMhmVU1tOPyJTK0ulaj+sIPfmdvOqsZgknK7ozu7yt/ed/3+m2ZK2TGONwuMmo2UKsVdcLwb9Tyur8DVNy7Z1rq5288Gyj3XJqlxXjuRe192PcM5Tjku4bj2roN8W7Vn6zLckc5UxUCnRKoll591amm3FoSoAkazuVXxa15X3c3dp8bq983e937rEGOz4rEaK+9yu7X0T0vw4G1+v7b/AHr3p6RN9L/3W2zvex3Niupqt1naORcltqplPq2zdzQ48dLlLkqKg/Bgy47CUMtpRHjocQWkgKGpfRfEVKUduXlJ3w1O12831ids379Lasrt/Cxoz2K0rKWIqLt/u7rg+HsyduGYdeVixd+Ogva20aUyy9uRsLsNtfvrTo7JSufV7QqMaVb9wxmAMuiNTJUiBUpDacNpbjqUtI7nUPZG1p0cXiLTd1KfF/Xdm+VrerLO6Rudr4GNfB4d2TvGGdnf6Eb3yWVs75acS29R1AoW0/hIXN04Upptm49k69sbL3MU2hLbqNx93LWn7mVykyFJCVqft2nXDSqC8hwktOwpDZCSVJ1K6K7YnjemmIoSbdsFXk1e6W6+9/NjXdLtnRwvQnD1VFJvH0I3Syzi+Pz63c+YfAIUSMkNqAJ7kASMAZ9cAdgPp217IeSYT6X/AJV7hLQ30Por0+9inBHs29k+/wAE+Djt6f8ArD2/ydRNpR2bi4SUcRTu1l58dbP5Xe7IybN2fWozjuKUbPhk8u3Tk8u46F9M3XjaO0mzNwdPHUD03211O7ITbkauOlWRWLzvKyLnsy5ApJFToVyUq2nZcKLJIBmt0+S2HWipDjjick+d47YWLcpPB7Vr0U27KjiHG2ulnl7V7z0LBYSFSEevpqpla043yWt7pap9j78jzfbxCr43c322A3Gt+x6Jsztz0sptmNsztNZdcjVSj2vTqfc8mrXDGqlxzhFq02VdVN+CaqE5xpqc8422/UEl9BSmfQ6O4ONOEqtenKs4p1KkppylO3nOTebbvm+PG9zSYnbdanWqUFh5OFKcqcUoOyjF2VstLcuAr1Q+Ibd2/W++2m+W3lhMbDubORYCbLsqm3LCuinsVtuWqrVOtVCfNd89DVX8591UaNgxzJcP9JWs0uj+BmrSrUpLtlF/Dttx9reCO3asHeGHlF81Br7jMeoLxBtmt37C3IXYXQ7tVtXvpvDRoVL3G35p93sX0iI6UMLm3Ta9mViyarTLDuqbwLzVRteU1OZcdVITKS+46BCn0fwsZONPEQjFaJTSS7kvfn7iVGri8WlXvUgqiva7VtcmvR7c+3W273W01udUejaoQdr3aNA6RLN26sin0mLdapcnceDZ1blzoT8p6RZWaFH4ssuojReCGFISttKVpGLPIFD9Zj6Kn8V88y5wxX6Sp+989/HsJeXp4xVlVyr7n7mWH0bbXbbdSu51FqttMbzjcC5LlaYt2fCNLmsLoK2KJBYuNcXzW6jUmoKJFQcUgSJMkIGMc6NDB/1ZuFVLzt52llJaX424J2t3E+hUxdOkoddUSvJ23pJO+by95iXStv8Aq2O8Lzq+oMrcC1YlU3X3Es2z9tLHCqe7fMe5quzVHb7vKLQn7sbqjFl1W1KxNtmoyYlCcaqRbNOlSJTTIitYoSwsJb8KVKM1knFW1aednqrJptNq+TtKQnGc/pve43ld9nLPX2kLN1EdNFC6TdhqfYQiVnqJnVS7Jm7taW7fMduiWwiWpNvUpqjVtqkRTUGKb5L6l0tMuG2VlAkpXyQO12FiMFXwmIjiakFNVIqG/JXUd1/RTd9e9tnH7cr1MHi8PClh1OM6bk2otq6mln9+nrNldFnWNY3S7St7rI3N2HX1A2Lv9Y7Nl122xuP/AKI4r1FQhqZFfbrcSjXBXG5YeBC36dKpriVqBeD61NKa1G1tkUa7k8LjHRlnZ06ii1fTRrTt7+GWy2Zthxtv4GLXG9LPtXDtLx1C9dNm39s2Onzpt6bLW6T9m6/WoN2XtRaJdV0bp3jc0+nBkQqRVrsuaHR3qlSqTOhfafwK1y47kid55ZbWlDiubo9GqkpzljsfUxUV/cqvW31B6NwUtHZ556O2WRudobecadDqcHGF295wpWbyyu0s/lm/7J8WujW/a239y3V0sWJfvVRtJtzXLF2+6mZm4NfoEu3IsiA7Bpcqt7efA3BRa3VKVBUfsyW/GRIiOpQIsptH6tU/yDQS3ViYpPK2+mvutl38LJZmq/CCv+rz/wAD9Wn8O0iHUesmrVXo2vLpNqNoLqlwbo9RUnqDk7oVO45XxFQqK6FFtut0lmgw6NQmo6pcyBOqMeVJmLyuA4FMOOPl5vYbJ2JhMLiKtWOIjTlOjKEpRmk2paq6ejd8mlkPHam02qM6FlB9Yt6LVmuV0ldd/A3bs94iu29q7PWTtZ1FdIlh9Ubuz1UnztmLxum76/ZlTtDzWgiJAuel0ueuPetAgPZMai1bz6a4j9X5ISSNa7F7Co+MupSxTV5NtqaV7tXu1w9RK3MXuKG9NxV7Ru7Kzy1trrzWtjX2yXXxL203I30uS99ldudyNnOo+mPUbdDYY01yxLAct2G08/S4lpPW3HnKtydRpaI0+LVafR0zC5FKUOMKdU6jZvo/s6WElN1abxKtas5R6yN9bSyefHPMyRntCNPqI1qypO29BSkoZOyy421Mue8QOyKB1IbD7xbS9JNj7P7b7KmRPt3bm0LjrNRrV3GZSplMfn13dmo2cm5a/XFmU3Kku3HJlqWzEDJWrDYTr/IdL9aj/jS5d/bb5RZuYu9t+p33eWvb8+/VFgdZaLNo3WJSkbYyqorq2odwUubwup4Db9+tVRU9MxcdNr0/7XTCCg8qJ8ZH+IKDl5BPMSMJsyhgsTQxc8RGcaE1OUHUumldWavZ653efMwYmlip0KsXKbUoNWvK/pX80Qk8tv8A6N7/AIF7/v8ArrPwl2f9Wj+6c54hV+pU/e+AeW3/ANG9/wAC9/3/AE/CXZ/1aP7o8Qq/UqfvfAPLb/6N7/gXv+/6fhLs/wCrR/dHiFX6lT974B5bf/Rvf8C9/wB/0/CXZ/1aP7o8Qq/UqfvfAPLb/wCje/4F7/v+n4S7P+rR/dHiFX6lT974B5bf/Rvf8C9/3/T8Jdn/AFaP7o8Qq/UqfvfAOCP+je/H/UpHr+yoYOc4Pb0x76k4ujh9o4WFSWKXV1YKcaTqpxindbqi35ts8v4k/D4SrQtOmpU5v86N1Jt9qWq7734sm7M62rmhdPHTxs7ZNDds65enveE7nUPc56uyY+bhSTIpjTtLbtuoONQm3lt+UftGQlmUjz0LQ58qPPMf0ewsKjlSrwpt/nRmk09LJrP59BLqSx1VbtWvXnG7ylNtZaqz4Z8Vw7zOtx+s/ZvdfqOsHqO3O6TItwV6nx4s3eyxaVupUbQpO+G48OPFhr3TfrdHspiVar76YLD1cTAV8VclURJrNTdkT5r7qsuH2bUlhYUZ7RqSpxb3acqz3Vd55Xdr8U8+fJ34fBSjFTjC0pPOSWfZnxte3NLXtvfWZ1x7G9WF3be3rRekWLtXdFtVi3k3rWIe+VyXnGvvbq2gW4tiTma1aDporUmMVRGrkiYqDyuL76ithsjJ5HW64eO+Y1nHrPNfNNX0+e7I8BvT62VJOotJON5ZLg3nztf35GZdS3iDdOHURsDZmzVt9DMHaa5NrKZWqfs7dsjqOvC5KvttFq1QjVS7oCoU60lx7uqU9ESjVSly6spawJSICFFunMhFkNh06dOdKGLUaU5b86caloSm8nJri2tX2c9ba2NqYOtBzw7rVowShWcN6cYrSMZWuksrWfqMoneLg3Mtp+4YXSvYsXq/f2qibSyeoZy9as/U3rVjUpFGkS5ljRYFv0GNW37bQz5khph99+XlxyRzUUiyOwaEU1HERUXk0qizXr+7llllfLpHip236NSVtN6DdvY+fr9BiGw3ihWxtdtRtXam6nS/ZG/V8bD1+q1rpx3Qrt3XJQ5228itz26sxNue2maiuHclJYr8X7RkUqWFxvPjR3vL8xXMWUujmFo9Y6VaFN1GnU3Zpb9srys87LLuv6avpLjJJRlSqtJWScW0lrZX+7szMf2b8SZdFZ3nofUzsNb/AFN7cbu7mSN2KjbUy67ns5Vu7rSpUqW3d1uV2lMVyoooeXBGapf+qM06OJCI+RUZKSfRzCX3utp72re8rt/PN8+Zb+EWJT/uKmWnmvt5/OYg74kCr06g7s3W306XNqd5NuL2tKn2E3s9JcqsKm2PZdvhDcCFYW467NcuKhXAqM3xemU1+GpxtchZUXFHMbaHRp4mnShSxso9XPee5Vtk1bTInYHaM9pSqUq9FpQhvR3o2d27ZXWfG/E1L1a9ZETqRoW1e3W2+ztv7A9POzcOvxNstq6BVrgu+dDk12XFfrFWue561SqPNq9ZkLjNtiXJmPyHWRhaXEoC295sXY/iTiq2Pk0rfSrXVtdL6P2cO3W7Uwrae5G2TySembv8+khIUNn/AJt7v6/6k/8A2GoEH29s67SpjdmYLD9bv0ak04xzcXLzr3emi+cjkaOAxHjTvvyVpZLe5cuHz2Hnlt/9G9/wL3/f9Qvwl2f9Wj+6bHxCr9Sp+98A8tv/AKN7/gXv+/6fhLs/6tH90eIVfqVP3vgHlt/9G9/wL3/f9Pwl2f8AVo/ujxCr9Sp+98A8tv8A6N7/AIF7/v8Ap+Euz/q0f3R4hV+pU/e+AeW3/wBG9/wL3/f9Pwl2f9Wj+6PEKv1Kn73wDy2/+je/4F7/AL/p+Euz/q0f3R4hV+pU/e+AeW3/ANG9/wAC9/3/AE/CXZ/1aP7o8Qq/UqfvfAPLb/6N7/gXv+/6fhLs/wCrR/dHiFX6lT974B5bf/Rvf8C9/wB/0/CXZ/1aP7o8Qq/UqfvfAPLb/wCje/4F7/v+n4S7P+rR/dHiFX6lT974B5bf/Rvf8C9/3/T8Jdn/AFaP7o8Qq/UqfvfAPLb/AOje/wCBe/7/AKfhLs/6tH90eIVfqVP3vgHlt/8ARvf8C9/3/T8Jdn/Vo/ujxCr9Sp+98A8tv/o3v+Be/wC/6fhLs/6tH90eIVfqVP3vgHlt/wDRvf8AAvf9/wBPwl2f9Wj+6PEKv1Kn73wDy2/+je/4F7/v+n4S7P8Aq0f3R4hV+pU/e+AeW3/0b3/Avf8Af9Pwl2f9Wj+6PEKv1Kn73wDy2/8Ao3v+Be/7/p+Euz/q0f3R4hV+pU/e+AeW3/0b3/Avf9/0/CXZ/wBWj+6PEKv1Kn73wDy2/wDo3v8AgXv+/wCn4S7P+rR/dHiFX6lT974B5bf/AEb3/Avf9/0/CXZ/1aP7o8Qq/UqfvfAPLb/6N7/gXv8Av+n4S7P+rR/dHiFX6lT974B5bf8A0b3/AAL3/f8AT8Jdn/Vo/ujxCr9Sp+98A8tv/o3v+Be/7/p+Euz/AKtH90eIVfqVP3vgHlt/9G9/wL3/AH/T8Jdn/Vo/ujxCr9Sp+98A8tv/AKN7/gXv+/6fhLs/6tH90eIVfqVP3vgHlt/9G9/wL3/f9Pwl2f8AVo/ujxCr9Sp+98A8tv8A6N7/AIF7/v8Ap+Euz/q0f3R4hV+pU/e+AeW3/wBG9/wL3/f9Pwl2f9Wj+6PEKv1Kn73wDy2/+je/4F7/AL/p+Euz/q0f3R4hV+pU/e+AeW3/ANG9/wAC9/3/AE/CXZ/1aP7o8Qq/UqfvfAPLb/6N7/gXv+/6fhLs/wCrR/dHiFX6lT974B5bf/Rvf8C9/wB/0/CXZ/1aP7o8Qq/UqfvfAPLb/wCje/4F7/v+n4S7P+rR/dHiFX6lT974B5bf/Rvf8C9/3/T8Jdn/AFaP7o8Qq/UqfvfAPLb/AOje/wCBe/7/AKfhLs/6tH90eIVfqVP3vgHlt/8ARvf8C9/3/T8Jdn/Vo/ujxCr9Sp+98D0IbGT5b3/BPj8faoDU3BY/AbXnUpRlSpOlDf3k4q97q2TXoRCxuAruNPdVSL3+Llnl3FKuKEqUGVqWEqCC8lUVhC1J4ByQH4tebktI5FYjmCCXQ1IS8hTIQuHtPAxlGUYbQlHglGs0vZ8febfZWDqxaVS8ufz83R102O8Q7po2r6YoXTNe3Qq/ufDqEhNT3FuaJ1E3tYj+6bsZwPQ2Kw7alrwp0iFCcPNmmT3n4RGG1shCQBxkdiwqYr8tjHUilJ2nU3o7ys4vPJOOelvUddOi44a9GLhUbS3lk9133ktMno9FpxOZ+9Nx2FeW5N7XLtltq1s7YdXkMGnbZIu25rqVQEopy1KS9c9ctaQueXWkfDoS6HC4SlsYKhx2ktlUpw6ueN3qem5KqnG3KzZrI4WrCbqQi4z1ckkpO1+N8+Pr7TqZQPF4l2v1Eyt9DsOipW3XNibE2qqW1NYvA1Zi4JNgw0fZe4kxUuyXYy32KygTo0B9tbkSQ+8+zweW4tUaPR3AQ+hVpRb1tKOed+ed/TfuyMrhit+NVzqOpB3jPWUXpdO907cVlnrmRZvrrird/dPN77NVixp6LgvXfaRvzO3FXeUmW0y5UZCS7bRp7tmr85+LGShhoqzxS2hKQEpATVbAwKd1XpX570fiXzlj6n06tWV8nvSbXG3Zwztpfiy59ZvWft51dULaRCum+n7Ybv2NZNDsTcHcyn7q1u4YV7UWgNIYtuImz5NminQEJAGWIyQIq3Fljy1nIkR2Y6cZwobRnDeVoqFWK3PNirR3bO105Z3d21eySUWdCpBOpKDnuXk0087Pv42WS4Zj/p66y+n+ytn6Xtvv30NbWdSX8k64udad/QbruraO9mHmXC41AvOrW1Z0WqXfS4q0pDMOpy5McpTwQgZ1qqvRepXkqlbaFSpP68qzbz9ufts+RF8sPJeJLj/stPY9dMrr0EgNvvFnplD6upHVLuD0y025zRtrv9F2zVi0Hdaq2JGsCmJhuwGlQo9bsubEudLcF96IPthCgYrrrHZt1aTiq9EVWUVVxjqqOcVKrvWad089LdvfoPLD/Ukly6n09vJLvs+6NFQ6yrQp2zXUlsxt7skvb6zN/Nyk39bCWtyahcj+2FPaZ+GasuqibZpRWZbcXMRmeoK8qOAw3xaHAZq2xo14xhXxjqxilFRqVd5JJWWT4LlrkZvwgr/q89PqP1afwNtR/E6qdd6ZNjtgd2Nq4V/UvZK+rIveNfDF6S4s267WtOpl1NpToSrLUpdQQUtxXlOhYVBSWuJZ+XWCn0dwtF3pVqdNu13GSTv3rl7NOV34QYj9Xn/gLA14oXUtTuqiV1A1K/dyqnZp3Wq16Hp2f3gu2Lt6aNU250eLZrFLj0D7HkwYUKWA0lyEpt1aPii35qyTu9q9Htn0cDSqYWdKjXnTjKpUpuMZym158pNWbberlZ5cM2oWyamPxmNqTxletWpOpJ06VWTlGEb5RjF5JLT0ZZ2Muq/iE7ATunLefp/i9FjTcbeG+aluBJuQb8XHDcol0tvuPWpU6XQI1npgSYloc0tVGI82EVtDZS8FpURrT9GdkRp4tVKuOlfevd1c73Tyb46ffzNz0loylhHTpXjHd0jo3eXDT15PPUiz0a9UJ6TtxLxvabZ6r9kXttTfG2ctK64imx4Ue96M7BeqYpzVkiM3HcmPLkxWEIw0yWW8BSMDpNq7JoV8bXqTxalvS1lUTbySed89DWbGpYyjs3D04ynGMY2UYtpfSfBvTPW3fmivpi6qFdO9vdQVATYL97yd8drFbZlyLdz1LXQVGQ88qXJfRZiVTVMocJJWpR4gpzjtrUS6N7OqZznQn3uL5ffb5Zs347r1lXnq9e69+/LhxJF7H+Ibt1Rtl7K2U6mukezuqOnbTVR+qbSVVW5d22BVLXWZEeYKHUajbtpx01aiMyo6FvUx8qiTFFZfaWTqPLotSi7YTF9RSavuUqqhDe/Odk1m2tb9j1zseOeGahXwkMRU16ypT35Wei3nnaOeSd89OBYJniSVC9OqO5t+96enravdrb25rPgbXK2Hu2lzY9pWRt7QfiXaJa9l3X/Ip+pUmtU16oTJLNapyIzqUSYvlLC2AU2/gzV+0alrcKz7ON/nNMuW2lHJYCkuVqKV+GWV+zMd729fO1987EM9M3T90m0jpt2cm3lSLyvOht7n12/65eNUg1EPw2Jdy3fCg1iHBQ0lTLsiKXlxoxSELQUpSNvs7YksNCpGe0JScpJputfg8ld889c9UQMbVltKcJ9QqXVxcLKG7e7vdqz0VvQYa11F9D7tap8xnoApqWzdduVdqG11F3663Nt6k0ys064aIkuvlLz90XBLXVGkycxqWhiN8KEiSpR2L2ZH9efbeotFb4e7kQvE5fVTy5fw15cL80QWrtSpNTuW4JdBokO0qJMq9XTTLYduBqrSLNguPPzKbb8ypzXDJrUphGG1zHytbqG2xyIQMZYYONKnVXlCS34pO1a2j458NP5EXEbPqTnQlGOcZNu2Vly0WvHP35Tz6N+trbHp22v3t2t3V6aGuo2wN6nbVlVyho3XqG3CjJonn/DIi1G36fVJsXyZPB8FLUdLSgZCXkuoSDx1fYkZYrrFjJy867l1uet9Xp88jqsPKvDCKmpzXmpWTy0Xo9HMy+1uuDYbaTqKoe9XT/0gK2UpVA24vCyK5tu3vbXdx4NUq14w2o7FxN3JXrOdmOuR2ESGJccqUl12aVuFSkAnoa+ysNitnU8PiMUq0IVITjCpU3oxlHSVm8msrPVe7SYLD4yhtGpXo1KlNypThKUG03GV7xdrJ8fTxu8uelOr9FTfMe567bK63TH7kfuCuWc5dkiF9tNSZ6pk2k1C4G7L+MpsNcXlFeqEZYlRmuAZI9NQXsLCbqg8RDcSsoua3UrZWV7LLkbHxSpvuru/lHm5286//E88+a7bpaHTfe7xO6LeG9XTr1B7HdPMTZC++ni3qLQE1M7j1fcWPcu3VLpsyLT7MrFAqdv0tpNGYoSrgYfrjE5qqSZ0ynsSBIbcMd2NtDYSq4CrhsPjpU95x82FWysne1k8uPpyyNhgqNWeKpyrXnFXup569jyWbfbplmShoHWrsPud09dVNy9L+yOy/SN1JXXbdOqlz1C6dwLkrI3Qsi4g7Juh/ZdmdOMO3K/OluPLmW44lmB8OuZyZW4EkxtkdH3g5xlVx85JaqVbh69dfWr55F+08InF7kLNprJWfxsvfm76LgBQp7MCpQJk6OZgblwKouEuo0+KwqOxUEvVJl9+KzLkRlykBxtp9mJIeQlzk20sjie+q+Iy2bicM8VFupQcEnUje9lnle+lvZre3ESoYnDYuniEpNUqinurNOzeVlk73WWt7aku+p/q/uXfrqVj9SNl0Z/addtN2PH2xosGvOV5rbCJYsGkohNOpds1Lsum1qrUeJNiw4pbbhvJZcZSh1ppaeDjsOlCzjikrfVqJfOSt35vib2W3Kk/p4RytpvU76+hkybu8T/ZW+Y0++rn8Prai4OpWvWobarm9V5XhctwW3XJKoSob1zP7UVS0X7Zarj2fPRPWymUl4JV8SkgLEulgqlCcJraNTdhKM5RVd2ai1Jxtfjpa9nnmrq0Wpj6VVSi9nQbknFSdFZN3Sle3B531OOsqRIckrnSmG2XZhJZjQqa4yhHf0Q21UEoTjHYJT/DtrqV0k2eklu0m1ZZ7t2/iavxCo39Cdnos1fW707c+CzvqHBs9/Le7/8A4i9/fP0/CTZ+m5R5fmp/zK+IVfqVPXL4G+OmfelrYjeG3b7rG1u3W7tqs/HUarWDuFQ2a5a9zUaTGcExhUyrvzXqHWGwVmFPjNpfhvBLkdaVISRzFbC1q05z8pVNycpTjDrrKMZNyjFK9rRvZd3DI2dPH06KUVs6G9FKLkqKu2lZu9tW1dviTM3W8Q7auqbFbgbA9LfRxb3TFa28lYtyv7ryxujfW4tyXSxQ5aalTIFKqdXoM1cWE1IUt9NNROkRYjrii0VH9YqJLY0Zvz8ZvXWrq39d+fd6yTDblSC8zCOPYqefu7eZYrl8S3ceJuz09bvWPaaLJf2M22p21UmkVSvvVK3dwKXJWiHclOrtLk2e4KZEuBsufHNJQ4y644XHg6rJMuhS2fg7KNHDupDKVVxW/OWt5Stm87rjp6NfW8cxVSdbrK0VVlvbqclGPZFJWVtOS4aMhlv7fu3u5u7N43vtttinZy2q3W5VRkWBTbpYuWlUSW4htFQZt+fUo9OlLpcqpol1GJCECIzTGJaKXFaTFhsk7JbVVt1VUo5Oyk1pdu9k/Wr6aWeUOWzqtReeqkr67yv6l2NaWu0zULS25CPN/WugqUlKxDQvKUqKUhSokxpgqSAEqKUBXIHmSvkTPodIMFRpqnUVOUk3dytd3fbn8+ktjs6cFuxpzSXJSWbzeSWop5bf/Rvf8C9/3/Wb8Jdn/Vo/ul3iFX6lT974HvFA9G3u3p/qT4/sqHb39P2+urJ1cJtNeM0q8aDity0JKN++zV+ZLoYOsqbg1Ozlez3suF2rZ37UTn6FOqnazpI3Hd3HvfprG/l0MO09diSZG51e24TZ1RjvKcl1Bil0+mVqJc7zkdRSYtTdajBHYsqV8+ud2hsfDYmW/PEqck3ZyqJ2d8uOWa49i4Zy6VPFUouFKpUpxas4wk88raZZW1XJ6Wubbo/iHbf2B1X3Hv3tJ0z21au0+6No3LY++Gx9b3Pu68Yt/wAG5plWkXzKk3Mu00y7dlSnahSlwaSxmnwnQHISEKZJOsew4VlFVsU5xhlTVSrvKCebUVfR9i17CtDFVdmOpKNFzddpzajdtxyu3bj28sh/dniVW9M3V6ca3ZXTVQdq9lelOnVGbttsmb6uCZFh1ysNVNt26ate860HqrVZs5+Y1KZZCi62+wpx1ZLgOssNiU4W3MWoW0tUta3dw5LtRdPa+/8ATwSn30r3vrqveYl0X9eNi9MG6W6O7m4GwbO+F/X+9WJFEuN7c6qWcbKh3TOlz6mzTZlLs1Exl5lD4g/b0d1qq8H1tqe8t1xJvnsnrFGM8dKai7pSq3SeXnJXy9+T0vYuw1fxmco0cKsPJK8pxp7spJ5breV0nrfv0Mc3P6lejO9NzdvL5szoTlWHaVqVSoVbdmz5PUxuHez290mquuvSn27oftoVylPiQ6hbC/iFJihCwgBRQRd5Lm47j2hLc+r1zatkrNXs/nvJ3VYnnPh7Wu3he99LrUuG9fXTb24lL252r2m6erW2E6d9ubvj3tG2et687krc2uVQSWpCZl5X3WLSXNlPJDQQ7IdU/K8lRbQvAxqLS6O4WjX8apV6dPEbso9dGSVS07by3lmk0lfPNr1WyoV5K0nKSdsnd8+F38tX7F7K68LOh9cNydYu6OxdO3Zj1Opmv2rtk3f06Bb1oVak0anWvb0mBUXLKU/WX6ZDjqqUUzE86X8GiXTlMyIrCk55bI3neWObfN1b307b+z3lnik/q8Mrxy7ua9XvV751Q9cXTxvTVzuNtf0gS9nuoE3tFv6r73SOoy/N02avOhSG5EOkC2q5bDqoEZD6UIMWG4200MKbSPLGKz2NKvCVDx+ThUSi49dk1q+KVsuNrW42RfTVTBTjiVDedJqSW63e2S9V9Hnw0zNg7yeKfR9wtrty6FaPSvam227/AFAW/bFl7+720m9LqrKtwKdTXI7dSokChVK1HIlqyK9HaDcypR0gNOKS+6VlpJGGPRNwSUcbKK42rWSy0117M+PazPLbspu8sFTdnbOjfS/fb3q3Azmv+Jj0cXltTtpsxffhtoue2No6apFo01jquvywabSLmqUURa9c9VotuWrHpdfr1eJUY9SksOzYxW2kyOKBqseiijUhVljW3CUZK9W7TVndZ5W9/EtltupOnOhHCxgqkZU3alaykrZ2WSs8r6epGiuiTrw2J6SI95yq30eM7u1y9WLko9LuRvfe5rdjUDb+rKep7+2cegxLTYiVxlDTpjzKtPIekrBlKWHsLGzqbEwtWp1lXExqVNd+VROV1m/Od+V0r5WvmaaNGvGHVRnUVP6qdla3LuySvmQQ3duqwb63KuW6NrNuI2zm3tSWtVE24g1mr37Ds5JJ4olXbXao5WKsUJOOS1qJwD6+klbNi9ym8dLcTjaDq5JXS0yy/jzI8dnqEpThTUJu/nRSTbfOyNacU/8ARvEYIz8E/g/j/wDBA+v9nt646rFbKwboRSxMU3CP+0V8kr8Vxvxtm/REo7PrRk2953k3d52zds+xO/qJf9HnVjUOlG+7mrdQ2/om7u3O4trTLN3M27udEukUC7Ldltlt6js1WPUFTKS44nsX2UJ4PAOp+YDXBbR2LT33u4xpXySqe93+c8tDo8Lh3CK3la8eKvlw4W9t0SZuXxQbih7ydP167BbOWZsTtX03UCrUDbvYhuo1W96VEo91N4vONdd3VeoLn1165S484J0vzn1yXTNfUqQtSzBj0ewySl18d5pNtzW8275t8OHfz5Vnt/FU26PVTcabcF5rassuF+fzkW7fPxCttdxtuqjs7st0e21sFtnuJf8ARtx966GNwLwuqq7hVO3JKZfwjNXkUGc/bcCpPBaosGDOejQkOJSwQEjUqOydx+ZjpRV1pV4etaegiz2zKec8HvPtpZ+70/xMA276xenW0743mcuroQsa+9g90U22ig7W3PfN1w9wNtqxTmYDtY/kLvTHtJy9F06uzG6hVapDFRYZLVUfoy0LhxkNm2WxoSnKbxjc5azdVXeWrtfj6bNLmFtmUUlHB2S0Sp2t2afNu4f7l9eFs717/bY3xuV052tU+n/ZmksW5Y/TlbW5VwWbEo+39OUF0qnUW9ItnJrT1TFZD704yHQFea622PIwnVXsaLTTxra5Ore/ovbPhm7ceyvlqf6o/wDLM86oevPpg6mNw9pL9rvQq1bM2zK5bqNyKArfK/KgN2tr7TYksHZtNTg2y0m1viYcmOVXdCCJ0rDqZTjgQgJzUtn1qNJ0aW06lKlvOXVwrOMHKVruyds7fwKqlHaD8alhoxn9DOnn5t83l6Mr3tlexluwXiNdMuze0O5m0VR6HIdzW/uzdFXq91z6N1F7hWWmqWU7U3H7S23pl2M2wm5pNMs2gogWyRJlGBLqNPqM5thLkx5a8UtkubvLHuT5uq2/W8yT4pUS3bZWeVna2j53uuGr4mqtt+vHabZ7ey+rp2w6UKRbXTfutZ79l3/0z3HundtzsTbeW2ptK4t9t2qmcxOckHzGnHOTpcIkBQXk61eN2FSqVqLni95xi1F9Zpneyu8r527VrkmbzZNGdHD4iCTjvVIuyy0i0r8H6br1Jmypfirtwd3rSvCyOnljbO09n9ibp2d2C28oN5Vlb2y8++AoVDcx27J9orqNdqYSw0pTzbrcyO27KbU6UTnArf7M2FhGo9ZiIzirXUqkXllwuvXnr2Gm2rSxKc3TnOLT1i3kr8Hlxvxt6zQ+zXiHbwWrbG8Fk753FuJ1EWXuxtvUNv51nXxvLeFdj0qWqc7PgXxbi65b9QZo0KK48hApsJuOhtDCAlKflxP2v0awk6NFYPEQoOUmq3VTUXOO7lGTi80mr53SeepqtnYzF4WtUlioyxisuqVVOoqUk9Yp/RbVlq+TSN3Wt4qzll7v7PbpytiKdU7W2w6f6jsBfG39SvF+q0ndW2qlT3qdSHah8RZDqYMFqe9EdfZQ0svup5LQUqURzK6GUoSclikpPNtVM3fN5p8ffnbM38ukleSUZYa6jonTulZcnnkrLuS7zT+4/X/Xtwtpuqaw7lsCaqr9Tm/UXe965pV3JmC3KWultxaFa1JblUKliqxItPqbKEVWbMVOhJpzEaO15Li/L2Wxti4Lo3jpbUm6VSpOk6LlJqUvP7c8sueeudyBtfauJ2vgo4CdOXUxqKqqajJRUksml3N8H2nO1pxsqdYD75Sw+WENKTClLd4thasrivtvr4K+b+cKc5UrOur/AAmwHKl618/KOZjs2UXeNN5ZO2ra45K/PTXXndcttn1Q/wD8E/8A/wAQ1X8J8CuFH91+8yeI1l+ZP1N+9HHVVUn+vxk1OPpIeH1/+yfuH8PXXzhHH7SjpisV2t1J+2+Xr4nr8dnQp5+L0FbTdpwX/wBK4cPgJ/alR5BSajO5D6yXgR9P6ee3t6e2pUNtbVhb+s1ZW0vL38+RljSUMlSiuxWjbjw7z7f6p+i27MyvDDh9a9m9SW/NW3amdGVsdUEHbRyn2mbYmVupbO0Dde57fgqbp667LhIhSKjTqatp5UlySYLLilOnB1ktvdIJNy36iu20t6Wj53jwX3W4k6OA2NJx6ynRvJXqS8xNSX+61q3b85XV29LHIXwJPCMpHiz7v702nuHuXuNtPZOztm0mvzbls6FTnZL90V2oSKSzSHRckaXTkOR2oynX2UtpUELQQhKSkauqbb27G25VqSu5fnSuop2i8k15yv5uqtnnmXeTdg2d408klpC+t3bzs7PjldZaGNeKx4Ro6JfEl2l8P7p53BvPdCobzUPZOPaFav5VIpVSlXzvRelyWTR6XIZoMeLT26c3Lo0RQmIjhbTklRcJUnBz09rbcnDelUrXzsouVnZ7v0rZZtcHkm733U4FTAUFN9RTh1Ls4+arrja/emm3qlZ8Eu1NT/RtPDK2MrO3uy/Vz4sFS2w6ob2jwYaNt6RMsyHEfuSbGbfZhwYtbps6rIjpdktIjOzpUUzY60yYyiy+hSnlfb3CVX/MqWdlnwyyzun2u5j8Qy+hDhZ7kE/Yle/bfTI+fPxfPC93E8K/qEt3a2u3svcjbq/bRcvDay/YqmGnLjtynykx6qJDUVXlRp1LdkxkreSny5Hnc2cgdp+H2ni5U1LFSn1t2ndtvd0TvZO7Xu9UephYQk4uKUrqV7KyvbKzTTWuWmemWfJuVPqJ4Nmc4VhIbeEeU4lppSUxUNKUgK4JC+LS3nAnzVyQ+pZKk5ObyjPTflfjZtZu3DttfVceZRUaaae7FxTVlKCbf0r5pZvOyvlZRvmkbUVtbvEKK3dUjbrddu3ZMNTxrke07tNKUg8h8Wmszaa7AciOtgKL7L6WyMpBwnOtZjtobTdSHiU5xhu+dnUcbtveVoZp/RaduD0yvNwmytm4qLni1TbpySjvU6adlneV7b1uTuu01zTGLhr8tqkUGJXqxVpCyxFp9Mj1Oqz5a2yE+W1DiB1S3GypAPlsZSrj2Bzq2ntnbVFq+IqtWTk22rPmk7t27U5ekmrZ2wqV/MpXzd9yKu9VdxaWbsldpLkZzcO1+79lU81W97C3HtKmLdSyJ1329clvRFyHUeeUpn1GFDQQ62xxQhp1SipxGSkqBN/l7bFfzY1atRRu20p8clZNRd8m2srXdm8jK8FsGokkqbcM/PUMm+GTcbacOKvnkdf7Z8LazLq8E64/FBp24m5zu7FM36ibSUraWnw4E6zKvEl37bNnx5zUlMaRccuqtx649IMRt0oecZQngQcGnlbbl351Vxvm/OTta2eT9V0srq6ZTyXsLPzKSusvNjq+CV1ZK2Vmsr2tmcd752/3VsiDAnXvZu4FlMzpDzsWRdVs3Jbrc1Tv6nzIcurxY5fbU/GkvOMpdIgvSVJQhIkKzR7Y2zFpTrV6ak7pxk1d2TnHNJuSbySWaTdopJONidn7NpwTwdOk6t7SW7HOGaT4/HOzvqWO0LX3AvSbMh2nb953c9FYzMi2nSqvXpbbXbgEN06NNWlaj2SC2CQDxI1lp7R23UpudGtiJrd1m5JLXPKN07Z3SfYiF4inb8nBWd8kru/Bparkk33ZheFpbg2GY7F2UG+bTlSEKdRDum36/bckIDiccE1ePEVK7qRyUyhQT2JwNR6e2dsOrKjPE1oO9oJVlPfsrye4oKUErfnN6pXu7FfElF/3UHdZ+arZZXStrrktNeBgpq9TIwajPx37fEyMdzk9uWO57nUvyltb9Zr+uXwLvFIfoqeX+4v+nP0gavVFEk1CcoqIKsyX/mIHEEkrGSE9sk5x2GqS2jtRpqeJrOL+km5JNduSKeJ03k6NO3bBNc+Kt6+4Ptapf9cl/wDEOf8Aaaw+UK36WfrfwKeTsP8Aq9H/AC4B9rVL/rkv/iHP+008oVv0s/W/gPJ2H/V6P+XAPtapf9cl/wDEOf8AaaeUK36WfrfwHk7D/q9H/LgH2tUv+uS/+Ic/7TTyhW/Sz9b+A8nYf9Xo/wCXAPtapf8AXJf/ABDn/aaeUK36WfrfwHk7D/q9H/LgH2tUv+uS/wDiHP8AtNPKFb9LP1v4Dydh/wBXo/5cCoVScQMzpf5fEPHB/PmfT8+2s3lrayioRxldQirRUZOyXC2vf3mKWCoqUksPR1efVRz9SsVmsz1J4KqUtSClKClUl4pKEr8xKSCsghK/mGfRXcawS2ltKplLFYiV8vpS+63r9GhZ4lS/QUf8qPd9XT2cRNdXqJwBUJxCc4/1l8gEnJx8/wBfp76yw2htSMUo4mukr2u5PVpvOzvmuLM8MJBLKjTWt7QVvYrL3lBqtRJJM+aSoYJ89/uPofm7j8PTV3lLa2vjNb1y+HYXeKQ/RQ/wf/mioq1SWFBypT8KLZI+Jf8AmLSShsnK85QglKfok49NUe09rrJYiu8s85dv+7r7e3lIo7P2fKN8RTp76bteEHk/+Kz7rri7B9pTcg/aM7Izg/EPcu5ye/PPcnv376t8qbX/AE9fLtn/ANJm8nbI/RUv8ql8fnPmefaEzPL7Qm5+vnu5/wDf6r5U2v8Ap6/73/T2FHs3ZD1pUv8AKpfErRVag0CG6pUUBSSkhMp8ApVjIIDncHAyNU8p7Xz/AC1fPX6X/QV8nbI/R0v8qn8SkVOoDCU1OoBOD8vxT4SMYxj9ZgH1wf3aujtja1K7eIqx3svOclfW/CLvzfr4EevhMBRUXhqdLebtK1OEfNWmcU+LKjVZ2crqEw59cyXjnA4j+njIAA+uBj01ZPa21aq/0yunlbdk0uHFdxClhac9aFJ8M4KV8+LceZ6urzeOETJnLI/+GHu+AfXK+37/AF/PWJYzaKe/WxNeUOKlUm4t6LJ5d2WRbT2bQ37+L4e1npRp3V+1RX8shH7WqX/XJf8AxDn/AGmr/KFb9LP1v4Ejydh/1ej/AJcA+1ql/wBcl/8AEOf9pp5QrfpZ+t/AeTsP+r0f8uAfa1S/65L/AOIc/wC008oVv0s/W/gPJ2H/AFej/lwD7WqX/XJf/EOf9pp5QrfpZ+t/AeTsP+r0f8uAfa1S/wCuS/8AiHP+008oVv0s/W/gPJ2H/V6P+XAPtapf9cl/8Q5/2mnlCt+ln638B5Ow/wCr0f8ALgH2tUv+uS/+Ic/7TTyhW/Sz9b+A8nYf9Xo/5cA+1ql/1yX/AMQ5/wBpp5QrfpZ+t/AeTsP+r0f8uAfa1S/65L/4hz/tNPKFb9LP1v4Dydh/1ej/AJcA+1ql/wBcl/8AEOf9pp5QrfpZ+t/AeTsP+r0f8uAfa1S/65L/AOIc/wC008oVv0s/W/gPJ2H/AFej/lwD7WqX/XJf/EOf9pp5QrfpZ+t/AeTsP+r0f8uAfa1S/wCuS/8AiHP+008oVv0s/W/gPJ2H/V6P+XAPtapf9cl/8Q5/2mnlCt+ln638B5Ow/wCr0f8ALgH2tUv+uS/+Ic/7TTyhW/Sz9b+A8nYf9Xo/5cA+1ql/1yX/AMQ5/wBpp5QrfpZ+t/AeTsP+r0f8uAfa1S/65L/4hz/tNPKFb9LP1v4Dydh/1ej/AJcA+1ql/wBcl/8AEOf9pp5QrfpZ+t/AeTsP+r0f8uAfa1S/65L/AOIc/wC008oVv0s/W/gPJ2H/AFej/lwD7WqX/XJf/EOf9pp5QrfpZ+t/AeTsP+r0f8uAfa1S/wCuS/8AiHP+008oVv0s/W/gPJ2H/V6P+XAPtapf9cl/8Q5/2mnlCt+ln638B5Ow/wCr0f8ALgH2tUv+uS/+Ic/7TTyhW/Sz9b+A8nYf9Xo/5cA+1ql/1yX/AMQ5/wBpp5QrfpZ+t/AeTsP+r0f8uAfa1S/65L/4hz/tNPKFb9LP1v4Dydh/1ej/AJcA+1ql/wBcl/8AEOf9pp5QrfpZ+t/AeTsP+r0f8uAfa1S/65L/AOIc/wC008oVv0s/W/gPJ2H/AFej/lwD7WqX/XJf/EOf9pp5QrfpZ+t/AeTsP+r0f8uAfa1S/wCuS/8AiHP+008oVv0s/W/gPJ2H/V6P+XAPtapf9cl/8Q5/2mnlCt+ln638B5Ow/wCr0f8ALgH2tUv+uS/+Ic/7TTyhW/Sz9b+A8nYf9Xo/5cA+1ql/1yX/AMQ5/wBpp5QrfpZ+t/AeTsP+r0f8uAfa1S/65L/4hz/tNPKFb9LP1v4Dydh/1ej/AJcA+1ql/wBcl/8AEOf9pp5QrfpZ+t/AeTsP+r0f8uAfa1S/65L/AOIc/wC008oVv0s/W/gPJ2H/AFej/lwD7WqX/XJf/EOf9pp5QrfpZ+t/AeTsP+r0f8uAfa1S/wCuS/8AiHP+008oVv0s/W/gPJ2H/V6P+XA9TVqgDlUyVgD3kOe//wB0/wAPbWajtfaGHblhsTUg5K07SautVy0d+ZjqbNw7X+jUHZ8adP4P5sVCrTgoETpaVA5BEh0EHORj58jB7jHfWSW2ttVPpYvES0/Ob9OvHt9BZHA0o5LD0EuShCPtUb37dTz7UnpyRUZwzkEJlP8AcH1GOfcHHf1+p99YZbR2sryeJxEbvVu2fe1yy7jOsPF5dTTtySi/ZZXPRWKknGKjURhaXRiS/wBnE/dWPm+8nAwr1HtqnlXatreOV7Xv9NDxWP6CGlvoRXuWvbqUmrVAlJNQqBKc8T8Q9lOcZweWRnA9PoNU8qbV/XK/+NfPoHisf0ENLfQj8Ne3U9FYqIAAqNRwFcwPiX8Bf9b733vx9dV8rbVX/fK+X++vV3dg8Vj+ghpb6Efhr26lBqk4gj4+d3IUcyHsZHoo/MO4Hoc5H11VbW2rFp+OV8nf6a+72LhwLo4Sm5LeowUW7SbhGyjxy009YsavNUADU5pAAABkv4AHoAPN9BrM+kO2n/3qpl2y9uWfpJnk3ZC/2VLj/sqXHXjp2aHhq005zUppyMHMl49s5x3cPbPfHpnT8IdtWt41Ut3y9mWXosPJux736qlf/wCVS9uefpKftGYU8ftGfxznHxD2CT3z/Odz+OsD2ptd/wC3ru7vrPNvj9Er5O2R+ipf5VL4ixrNTJSo1apZSrmk/FP9lYA5D9Z64AH5DTyptf8ATVvVL/oKeTdkfo6elv7unf13uUJrFQwgCozMoWl1JEl7kHUY4uAhfZacfKoYIHbVau19q1UoTxeIcVko70suCXPhp7DVvA4enUlKnh6MVeSTjTjHJt6OMVbW+TvftAVeoJ7/AGjM9s5kvn0PIeq/63f89Yqe0tpUHvU8ViIPnvSzt3iphqdZWnRpTXKUFP3xeWeWWXA8crFRcUVLqE8lQwSJDxBTyK8ffORyJVg9s98ayy2xtebcpY3ENvXz7X+f4F9PBU6cIxjh6aitEoRSXcraW4c89Sn7XqP/AMUaj95Su0l8fMr7yuyvVXufU++qeVdq/rtfPN2ml7i/xWP6CH+CPwPBValjAqM4JGAkfEPDAHcDHmD0OSO3bWaG3drUo7ixdRr/AHpu/HlKPDL79TNDB7Pcb16VNVLvWlGTtwzfuWR6atU1DCqlPIHsZLxH7i7q/wDCLa/60/8AE/8ArL/E9k/oqX+RD4lbdbqjOAmpzkhKw4jEp0cXAOPMfrOysYGR7aeXNszSccVVdrrzZSa4a5vlpe3ZzjV8DgnJdRRpNWz8yELO/DJ59uTMx/0ubjlKkfy4uXithEVQ+1ZGDHaShDbP852QhDaEpAxgJGqeWdtfrNYjeTaH6Ff5kjFHrhrEqS5MfqtQeluuee7JXKdW847gp8xbnMqUvBKQonODjONYqm2Nruyni68b6JO1/QZIbNouMksPT81Xu0pNelq98ud7ZXPG6pPQfNRUJqF9+6ZDgJz2PfmD35HPb66xraO2mt6OIxLjm97zrc+XuyMTw9NPd6mn/hinx7Ozi0xE1aoFIH2hO4pJ48ZD2ASQSQOfrkZPbORn8dUW1tqLzVjcR3b/AKePuJMMBTUetVClnk2oRv6PNyyt2lP2vUMk/aFQyVFRPxD2SpQAJPzdyQACT6jtq7yrtX9cr6t/TXHXgV8Vj+gjy+hH59OpUK3VUqStFUqKHEOeYhXxTySHOaV8geY7laEK/EpBx2yLobY2rCSfjdZ2vk5q2fYv5cOJWOHjBqSoxT0vZJ6c+D58XxuJIqlQbHFNQmpTgJ4IkvAcU5KU4C+yU8lYAAAz27nVam2Nq1Mni6yT4Kf3/C3sKyoRm86UX2NRl2cdfSKiq1EBRTNmJKuIK/PdzhKgoDIXnAUAQPqBjWDyhtNyUvGsU2tPOk07dmjXsaLI7MoSqRlUoUerv5zdODaT14K/K98uZ59pTQCBUp4BSEkfEv4KQrkEkeZ3AV3A9Ae41k8qbX/T1+Ws/wDp9uuvMn+TdkfoqWWa/JUu7meGpTgDipT+6SMfEv4I+ndz008p7W/OrV2uN3N5cdY5ewPZ2yUnu0qN7O35KklfO3ouUirVIcT8ZLynHE/EO5SR9D5mR+fbVnlCtxqz9b+BB8n0Hf8AIUc9fycA+1ql/wBcl/8AEOf9pp5QrfpZ+t/AeTsP+r0f8uAp9qT1YKqnPJyFH/WXvvhPHP3/AFA7Z+mr/Ke1slGtXUV9FedZLhbzeXx1J0dnbJ3VelRvbP8AJUnnxzeofak8JQkVOoBLeSgCS+AjkADxw52yAB29gBp5U2v+mr/ve3zc+efHPUr5O2R+ipf5VL4lBq1TPb7RmqTlJHKS8rPA5QTlZyQe4J751OpbarxpxjVqPrErS3pTTvd5tW4qzIc9n4beluUaW5d7r6uH0W+y3sA1aqF0PGoTC6CVeZ8Q7y5KUVk55ZyVKUon1ySfXWTy3P8ASfvT+BZ5OofoKXfuRvkra3vpxvz5nn2tU8qJmyySSSfiHe5PqT+sHcnufx1Ar7Sq1KjkqsknbSTt7U/ngPJ2H/QUcv8A3cA+1ql/1yX/AMQ5/wBprD5QrfpZ+t/AeTsP+r0f8uAoiqTiCVTpYP4SHB+/Kzn9+j2ptGGVHF1oQl+bGckr6cFre/sMNTBUYtJYei1bL8nDi+5r1ekzXb/4CsXfbVOuW4Z1FtybcVDpterCZbbZpNHqlTjQp9S/1kOtqRBiOPyXMtqQEtZUCOxte1dtNpU8TXqWSyc5NJrt3cr5WWemq1MNTAwkmlQpRus2oJSVne91Ze/tPtw6cf0drwaesO9avt50weLFuZvTe9v27Ju26LZspuw5rtOtmn1WgUaZVZmbfiyG2GqhclDihQdcCpaxzCkoxq+W09vJJ3q3kldb1R5JtWva6und2yfbxm7P2fgHv+N06UmruF4009G7JNJNXVl9S+S3b25AeJV0C+Ev0zdO7l+9GPiYVjqr3wgbj23a8naSRPttwN29UI1ZZq1adNvUWky0PUmTT6bwKZBQtctYkBaQnFq2tt7Lz6qs/OznkslfNZ31vndvXnslszYV3elR3Xle0HvXV3ZK1t13SzVkrq12lgHi9+FhYfh1QOg5W3O7O4m4cnq52U/0i3Ei82KFFYtivFmxXE02kPUCLEeNNMm7JQlvzy9KLEFpBe5EnR7W281rUTVkrOcXnnbS+XJWdnlZXI+I2bs6MU8HCmp70t6yi/N4N8ODdnkmuLTOtNK/RuuiLpw2p2gqPiU+JG/03707mUOlVD+QdKl2WmhwZdcD0uHTIi63TJ9WkSICkOU2fUng3DnS6DW1MLZjSIzDZbW2/wDWquyt9KeuWto5vhzaa45uG9nrNbkVduWmejWV80lm7aXz4I5c+Mr4LNyeGJcW0ty7f7pO76bBb+f+qtsruYMePcEi4URWag9TKiYhNPnLlxX2ZVLkRA1GUw4lpafpctrbeazdVZPNSm9bW/Nv6bvJ6Mp5PXGMbq3JaZWsrel6t5vO9+ruy36Mp0p0bajp3d64Ov24diOpPqYh0lvb3aGjN2jCiP3ZWaKzXYNs/DXJFk1KTUKNSahEdrbsaXFhBLE2NHUt9aWV08r7fve9XuvPnl+by14N52K+T1ZLdjlezsr2eTTej42bTaejXD5tfE+6CNzfDI6rbz6Zr2rr9ysUuPSrjs++WGnmot1WrcEBiZTaghkq8r4qPzVFlKjfK3PakpBASEpvp7Y25C05VKsXFu195rkvOskrNNSTWXB5tKscBQ3066iqP+081W3XfVNq+b0usrLgiw+HX0Nbz+JF1K2b00bRS36ZXK+8KpdF3TVyFUSzLFp7bq7huersodQXFRmi2G2+SVyXVNxweTgznfSbbaeVSo8s/Oks029N1pa33lf7yV4nsGyyha+qhHPLnfLuu0l2u59Ol7foyHRzf9v797ZdF/iRVfeHrC6faFFqt2bSVwWpKpNIqrtNemtUO4F0GHGl0h+5qhAcpVu1KPPdYiuymTWAvg4DZPpNtxxklOpdq305XeXPc7rZPt4GOeE2I4zUI09+0t3zYO8s9xWunms2mluvJb6zXxcV1qqW3Vqxb1VkTmp1ArFSo9QbEpTzMZ6FKdhTmGsKKS8ioMucZCTheOSe+DqHHbO22v8ASa0W4vJynlJvTRpR3UuO9fizUvAxdvyVNtWeUIZyi73eSe61dON916tXzMSTVprZBRUJSSkgjjIdGCk5BGFDuD3H0Os62vtVNf1zE5PLzn8CR4lS/V6Oev5KKv3vdXvJ3eG700Ufrd64unbpTu+7rjsu3t6r8dtKrXRbnkP3BSYrdArlY+IpkOoh6muyQ5R22QH2lJPnqBGTkyJ9JNvSjFKtWk91LJzSVrXXNPN/mr6ObRknshQhF7lNJZr8nTl7XGTs88ndacrrtb463gQbd+FPs1s9vJs9vVu9u/Qr3v17b693L4gUCK3bExdGmVinSSbcgwy38QmA5BJeWT8Q9HaSorUOUWW1NvVVdzq5J6Tm827abj1drtW43u0ka2ph4wk4KFPed5RvTS85J2inJWs3u+bNuPBO7s5X+EP+jI7R+IH0ObU9Wm8/ULvZtlWN3anec2h2VZtKtxyK1a1mXzXbHEyW9cdPfqAFYkUSTUYb0dYadp8mnSmlONuIUqnlXbkXbeq5ZJ3ldrS7vFtZZpcNLnSUNn7HnQoyqU6EqkoXndQit617JJNNSazvayd1dto5c+En4VG13iIbw9c221+7tbl2BE6VtvrhvW1ZNsmjPybplUS463QGoVwqqsWUpiM41S2ZLv2WY585xYb4pA1V7W27Zbs6jyvLOazyur7tuTv7uObyXsG6/J0svNs4wtbVOzbvmkle7yz0scBH6pPbkEIqc9BYWUp8uZKWlLqUht1xtS3SoeYtKlkg4+bCcJAGr1tTbGTdWtF8vOyf+F+98tMjHLZuxt57tOlbKzVOn78na59GfhBeChafXV097qdXnVb1FVfpi6V9uqxJo/8ALpCIgm1uRRW1qr1Qps6tCRTGoNOlSGaa6FxJDrs6NJbQnkgYse1duJvdnVlBcW58s19F935uWWmZetm7D3U5UqLm7pLdpxV7u11e1tG3aT4qLetw8XfwTLb6DNgdtOsPpa6iLg6mOljcyVBoRvp1FI+LpL9biSFUepPyLeZi077GqU9iNTEZYakGRJWy8cuAAtrbev50qivyc1yWlsrJN3e9mrZLNQa+zsKprxSEFRSi7K1t7NPNapvLhlbR3S+cpVRlygQ5LkBbrqHBwUtmMlCAt1xmIhJCAlEdUXyooGAtakpAyM3Pa229VOvnvNZu90lZO2SW9e785qKTtd5YVgFdeZHJOOaTve7T0zed01nbJWtn9V3hm/o1O7fVPsRut1B9Wl0bh9PNiUOz6rcm09Gp0WAL0vp+g0yVWVz6vBrrMhmBasiMw1HjKbbRIfdX5za8YGoWI2nt6UotOq92N3eUk0+WjvyTtxWS45I4ZU01ZR3s7RStpb13z1uuFsrfKZPqU1CY6k1KYXHA+qQ2iWShDjhbUpCG0FJbZLZaQG1kjkhYT8qQBJo7Z2wpVG8ViKcYtbjct1yjm7vTNtaJaNPVtKzxKM/p0oT3rfSjF6XXFcb5ZaW1si2fa1RGQifNQkoU2QmQ6AUKIyggLA4nA+X0OPQ47TIdINsRT/rtWS/3pvLuzT+X6L6ez8DBt18PRjdea1Si7u+d8l95W3Wqs0pC26pUEKQ4h1BTJeBS41/NrH63spv+gfVPtjV/4RbY/W5Pvk3756dml89TK8Fsl/7KnyyoxXuft1EVVOoEJSqdMWEgBKFvulIAAACQXMDACcAYwEjHoMYqm29o147lfEylBPetvN53Wecpe4tngtnyX5GlSc73/uYLLjn/ABXpKvtephIQJksICisJEhzAWRgqx5n3iOxPrjUfyhW/Sz9b+Bh8nYe9+oo3/wDlwPPtapf9cl/8Q5/2mnlCt+ln638B5Ow/6vR/y4FtLzh9VHVJYqvLWo36n77kzflpfLlkJlRPqc6wylKWrv6ijbebP2B9id/oezOx/gQ7aVimir251V9Ldj7GT23VtmEw6ekawtzI0iYXySTysCqUVtlKwl5FfVGKFgIQi9Vqi0ly4Lha3sSXciO8NRk23HNu7zfEhN0ldMUPwWOnzdiA5FuBF5dV/iJu7e2VKuFcGRPrm3tQvioUOyqnEap5MmJTK7alMiXK6JmHIzs9QX5RJRqvX1b3389c0nna181rrn2vg7FPFaP1Oz59WfPV5nDP9I2kb9Q/0grpuuzpe26vDdvqH252f6bd1drLBsaxrjv+v1ir7WXpunuMFR7MtKHWLpuCNSl26mrzn6ZSXoTFKh1B2WpDUR1Qujiq8IdXGfmJNbtk1Zttpq2ad3ckwbpxUYNxUUkkuwmdfHic+Bj113TEo/i29I+4/SJ1pWRJpNtXtPv/AG93Pt266JcVPpcGn037TuqxKT/KKBHiwo7CkK3OtinzqMzCajRVIpcVoruWNxEVaNSyzySSWbu8rc3cu6yf1mcXfH18PC0unCzem3qy6eOqW+Op3pL37XUbZ2pqe5m5FY3WqlAmop8u4o9EtyvSvh241pVKFTn1swWosBUJUFtiUp5SlDWCpUnVlv1Jb0rJXfJaGOS33eWbyz7jnB4KHTXt11deJ/0c7K7qRpUuzLt3MuKv3bS2VwpDFejbb7Z3hupAt+oQpKUNinXRV7OjUeoRUEvVKjVGssxHac7DRKXYN1WtbTTU/RT3K61bV246pLk2I3D6ufBZsjojtBb21V9dOt49SlPtrqFtFyltLhViNUrTq1Ci2nSq7S3VGFKsmUIk2OEg/azjqVLVmp16tG6pzcbu+Xu7nq1pdJ2uk1bKnCWsV829HBHEzwvOn7oc6cOrfxyOvDaxq2Oova3oKoEu9+n9i27mte9bOuKiXHtddm81zLsy5KY0i16hUKY/Z9QtKnzgtFPoMZamKg8uRGk1OPWeIrT+lNv1Z/NjFLC0JfSgn399/eQr3Z/ScdsesvpB6lOnrr76PoF9XBfEm5ovT/UtrYtDjW/YUeptOSbXVdNaui6oNfp90WipFJXVZ9pU2Q1VGmkip0ekOrNLTSlXq0XJ05uLlrbjnfNaa+rhxKRweHj9GFu5smv4YPV9QehP9GGuvqWmbW25vRNsTqgvIWlbFww4lSo1P3Er+4VnUmxqrWY1TTEdcj2xWn4ddkPxW1BxqIoQlqkccZPHcTfe62SbW7dNrLPgna+bz1z1KvDUW7uPtLn1H9bNW8Wz9GP6verLqD202+gb37Ab2UaxaZWbQt9yBbcStpvrYYszrdRUqlWKpRks2Nvo/bdbYkTG2KlclMfnBtIZjJZxVK1StFRqTc4p3Sk28+bbu27JJXbskkrIyU6UKUnKmt2TVrrkMNrd5tsvAU8EDo66ten/AGDtvcfqV60bet65qxuFetPmLi0Z246CxczguOXFU/8ACxKExUY9MokCHIo0eqJiuImTQ4nzdZYY3Ewp9VCrKNNppxTsmmrOLta8WsnHR8UzOqk1pL2L3WLhWd/7I/SBfBP68d9OpbYa3LB6jOh3by/ty7O3WtC17iaolUl2BtvVtwAzat0TA3SpMivybUqtDuK3FV25zS6PWID4RGekRpiMHWT6xVb+esk7LJcllkksly4cA6k2rOTsz8/GWQlJxHabJaQ/lhbqw2JuH47bilqUnLLJ4YAznsslaTrP45iPr+xfApvS5stPmL/rHVksTWnFxlNtSVmuaKKUlnd+s85q+v8AAf4ajbkeXtfxLusn9ZhzV9f4D/DTcjy9r+I6yf1mHNX1/gP8NNyPL2v4jrJ/WYc1fX+A/wANNyPL2v4jrJ/WYc1fX+A/w03I8va/iOsn9ZhzV9f4D/DTcjy9r+I6yf1mU5Oc++sinKNrO1u71d3YWttu7zbKuSh7/wB/9usixFZaVGvQvgW2T1SfoPfMX/WOr/G8R+kb+eyxVZKybS5Jh5i/6x08bxH6Rlbvm/Ww8xf9Y6eN4j9Iy1xTd3m3xu/iHmL/AKx08bxH6RlNyPL2v4h5i/6x08bxH6Rjcjy9r+IeYv8ArHTxvEfpGNyPL2v4nhWs+qifzxrHUr1KqSnJySd0nzG7Hl7Xx9J4CR6H19dUjVqQ+jJr1fD18+JdZctNCrzF4xy7fkP8NXVMRVqw6upNyjdNppZtXtmlwvkVUmtG1/E85q+v8B/hqPuR5e1/Eu6yf1mHNX1/gP8ADTcjy9r+I6yf1mHNX1/gP8NNyPL2v4jrJ/WYc1fX+A/w03I8va/iOsn9ZhzV9f4D/DTcjy9r+I6yf1mHNX1/gP8ADTcjy9r+I6yf1mHNX1/gP8NNyPL2v4jrJ/WYc1fX+A/w03I8va/iOsn9ZhzV9f4D/DTcjy9r+I6yf1mHNX1/gP8ADTcjy9r+I6yf1mHNX1/gP8NNyPL2v4jrJ/WYc1fX+A/w03I8va/iOsn9ZhzV9f4D/DTcjy9r+I6yf1mHNX1/gP8ADTcjy9r+I6yf1mHNX1/gP8NNyPL2v4jrJ/WYc1fX+A/w03I8va/iOsn9ZhzV9f4D/DTcjy9r+I6yf1mHNX1/gP8ADTcjy9r+I6yf1mHNX1/gP8NNyPL2v4jrJ/WYc1fX+A/w03I8va/iOsn9ZhzV9f4D/DTcjy9r+I6yf1mHNX1/gP8ADTcjy9r+I6yf1mHNX1/gP8NNyPL2v4jrJ/WYc1fX+A/w03I8va/iOsn9ZhzV9f4D/DTcjy9r+I6yf1mHNX1/gP8ADTcjy9r+I6yf1mHNX1/gP8NNyPL2v4jrJ/WYc1fX+A/w03I8va/iOsn9ZhzV9f4D/DTcjy9r+I6yf1mHNX1/gP8ADTcjy9r+I6yf1mHNX1/gP8NNyPL2v4jrJ/WYc1fX+A/w03I8va/iOsn9ZhzV9f4D/DTcjy9r+I6yf1mHNX1/gP8ADTcjy9r+I6yf1mHNX1/gP8NNyPL2v4jrJ/WYc1fX+A/w03I8va/iOsn9ZhzV9f4D/DTcjy9r+I6yf1mHNQ9Dj92r4Nwvu5X146d9w5zesm++wc1fX+A/w1mWJrrJVJL1fAxtJ6oOavr/AAH+GrpYvETW7Ko2nqrL4BJRd0rPnr7z3zF/1jrF1tT63sj8C/flz9i+AeYv+sdOtqfW9kfgN+XP2L4B5i/6x062p9b2R+A35c/YvgBcWexUdOtqfW9kfgHJvJv2I981z+t/BP8AhqnWT+szHuR5e1/EPNc/rfwH+GnWT+sxuR5e1/E88xf9Y6zeN4j9IxuR5e1/EPMX/WOnjeI/SMbkeXtfxPOSvr/ZrGq1VNyU2m3duy19RdqknmlouC7kHJX1/s1WWIrSylUb9X3Iokloku7I98xf9Y6tVWayUvYvgX78ufsXwDzF/wBY6dbU+t7I/Ab8ufsXwKkvOJzhXqc/wA/u1R1JvV+xfAxThGb3pa9mXuPfPd/rapvy5+xfAt6mHb6yhTi1HJPtj/OdXwr1aaahNxTzdrZ+wujCMVZL15nnNX1/gP8ADV/jeI/Sy9nwLrLkvUg5q+v9n+GsVSpOru9ZJz3fo34eqxdGTgmouylk0uPHM9DiwCAo4PqO2pEcdiow6uNWSja1stPUWOEW7tK/MOax6KI1F3mpud/Oer5+jT2GRTko7qdorO2Vg8xf9Y6v62p9b2R+A35c/YvgeFaiMEkj8dUdSclZu65WS9yKOTeTYBSh6HGPy1SM5R+i7eoJtaMq81zjx5HGs8cXiI6VH7PuSRVyk1ut3XI88xf9Y6eN4j9IzHuR5e1/EPMWf6R0eLrtNOo81b1jdjy955zV9f4D/DUTdi+HtfxMvWT+sw5q+v8AAf4abseXvHWT+sz3zFj+kdS1i66SSqPJW9Ri3Yvh7X8Q8xf9Y6eN4j9IxuR5e1/E85K+v1Pt79zqNPz5Oc/OlJ3bb1foMinKKSUmktEHNX1/gP8ADVu5Hl7X8SvWT+sw5q+v8B/hpuR5e1/EdZP6zDmr6/wH+Gm5Hl7X8R1k/rM8JJ9dVSSyRa25O7d2KJfdQgtpUAgqKscEE5I4n5ykrxj+jy4g/MBnvrPTxFal/dzcezK2luXJlD7Dv0K1Rf8AEp6jvOCHPh+hW+VM8m0fq1J3+6eXAsAJHzhSiQs5UBgZ4gAZKmNxVSO7OrJx5LJNNNNO1rpptNceOiMc6UKlt+N7ZHyL3S+8boruXFkordVCST8wDc95tGFfe+VCUpBzkAD31Xx7FfpX7C1UKSTSjZNWavw1sfZ5+k32rdt4TvA8s/bm2bivK/bn6RU0azbNtGhVW57ou25ajH2aYpdvW9b9EZlViuV6sTHGodJpcCNJkz6g8xGQ0tTg1RYzEptqo1vPeembsl7kvUX0qcaLbprdbVm+z5ZL24vFn8NTqnt60Nj/ANIB6EdyOnbqSsC1aFTqjfV77K7vwl1p2lRKjCFx0Zi36LTN5rfpFaqdSqFT/kPVbVqtJp7leZaXV6rNhPzmixuJWSqO3cuOvDnmZusn9ZkOfFQ8OLYSBsl019fXQR1kbi79dGUfqK2wsydtZem6d1blWjYdUuq96RbsaPt/JrEptdvSqbKBo1wWLXreplXoFORxkVSe8hUYV8exX6V+pDrJ/WZgv6XPce69N8Vjpgotg1CrR4FqbBbR1HZlEGNFEKBug5uZeAkS6LziuRplQDtP2/cWzL+LjNJjwW0NIakPIfosZiUrKo0rt+ltyfrbbtoHUm7Xk8rW9Ggl+mV84/Wv0lvvcYlQl9HtJenNrDbjjshjdjcVlhxRZBQw4YbUYpCuKi0UAniANUeLxDi4Oo92V7qyz3m2/W236Syo3VhKE3vRkrNc16C6/oZzVNkdbPV4utfDrTD6QZ6m3fOQxNSqTuZYyqi7DeWC4h5FK+JBWyBxbCysFOcYlVqLST9S+BDlgMLK29STSVkruyXYr2X3nTfpa2u8D7xKa31M9Lvh3Mbz9PPVJblmVydROom19ytzrXrm8dFplVp7yb0RVkXnIg33CXd8qFEuWDWKDRVRIFflyI0UMpgvGvXVfrv1L4drEcBhIuLVJLdlvRV3ZSyzSva7srvXJckfnq35Dn27eV6WvUZQmzaBc1bodQnrIcXUn6DVZkFb77hSVuPSpLK5DjylFx5ayXFrznTr63137O/lzzJhr/kfqf36dfV+u/Z8Admv0fhxbnjLeH+04ebR3okIKFAFJSbEu5zB9z86lKznOSRnHbVY4itH6M2lyXzf03v2mV1qjW65O3Lkv48T76/EfsGV4m+xniq9A9DoNTrm5ewlX2k3R2iptHkRxW7muGtRX7mp9EgNTlBMaK5UrQYt+QtsstCPXXUhQU4kjJDGYmH0ajWSjon5qvZZrNLedr3eb5kaVKEndxu07p8U+aet/Z2E+umG4bS2I6ntqfDIskS5NrdJ/h87NVOVWn3Y4kTanNuJ/bmCaqiOfIRVanTNr4Fwzgyhpt2RXXZCWwZK1rPGYh716je8km2ldpJpJu17LelbPLedtTH4rQ+p7T49v0XYB/ql8ZkO5X5XTxuEtB5KHFTW4138D8qhyx/tZCv6WdHjcS7flHk01ksmuKusn2qz7R4tRslu5K9lfS9r+5HxHOOL5n5j6J/96NU8cxD/ANozKoRSsll88j7QZci66X+hzbUS7Gcqok1TqouuDe32LBMsJtaTvZu9HmCtyDy+z6c65GpAmPtORwlCKaHQlLylv1WNxKtarKyukuGbvpp3PVXdtXfHLD0ZtuUbt2vnyVl7h3CmXfUP0OHckX/IqL02m9UluwNu3K0hDSxZ1P3m2sfiNUktpSl+mtNKuFEdSlSOXmSUhwpSng8dxN2+td3ZN9zbXtbvz43M1NdVHcp+bG7dlzeup8Z0B0IQ2XmnnOUiQtthEd94NrZbivtYxIZSpuQQGZQaUmU3GbQ4lasoSqvjuJ/SP1L57uRepyWjfP59SPv3/R8PEb6pfEK3b6/qj1FX0iuUPa7w+qXadh2Rb8abRrBtxilSZ9JfqVPt6S86F1qosMIFSqc1yXJUrk1HeajENC14vENW6xpX3skl5173yWrebfHO902mcpSd222slfgfn4PvOqUkFaiEJKE5OSEJccCU59TxHYZJIAAzgADHKtVn9Kbb0baXw+fWN+XP3CQdcByFH0x3/wA/hqzekuL9/vLKi6xJTbdr2z56lXnu/wBbTflz9i+Bj6mHb6ylTq1YyfQ5H5+mqNuSs3dctPcXwgqb3o3T0vcp5q+v8B/hqzcjy9r+Jl6yf1mHNX1/gP8ADTcjy9r+I6yf1mU6uLA0B9ZvW344Oym6m1vgc2r0/VPc6jSPD5jbOV3qCYq9Ap1EkVG79tbM2Os102XIi1OfNqdOTRLP3QprbaqrRIdcgXCz9pUzzksmKBv7xmP0hPp86zb+6E670vyt3repPTdvBE3Y3FdvO16TQpU6podpMRX2dQY9duOmV5yFTok8QvtR9tPOTyQGXPnSBDbxLfGytXcrxftlvEm6FXrrp0HarbTbK2kUXca26PRpNx1KkVO+qfetqVGisyazB+zK9Z95VCi/ajsuTNai1J52I9AkpaLYHTPeXxa/0aPrwuO1eofrb6G95VdSS4FFn3pP27t2osUyu3BCpdPimLc9ZtHc+w031BgiDHp8JV5UiqeTAaEYIW1zLgHJfx0vGZ2r8Q6ibB9OvTHtHN2g6UundYqFn25PgUqmTpNTdo0mgtpRQ6Q7JptKiU+lyHWIjcV5Tqi+65JW48eZA469E3U/e/R71SbF9UFjl4XBs3uDHulyCyYsaPWLcfgTKTuLbTap7MqlRzeG386sWpK4wHHmY1SbejcJSWlaA+w/dvxlP0cXf/cRfV7v30FX1f3VfKtN2BPtq8LCp15bVXBVY9PSxHTeNBqN4w7JueUhxCQzclZsSo1iMglxiYh0kaA5S+GR45NgdFvWZ1Q33fex9vUDo56v4D0G7OnPaa1rSoto2lCgtyKPZr9LteLSY1PTTKTbdRuiBUrcYej0mqruKZOmx3JyUSQBPHffxo/Bt2E6OOo7YfwvOjq4KZfPVFPrarzlbu2lFiUKkwbgob9NmV+BWKrdV6VeU1Q1ImM2pakZ6h0S3HJq5FIisKeLQA5p0HxK+mil/o+14+GZMG4kjqLqvUDB3gjOLsiGrbhu3mdwLXuxyBMuF673Jgm/Z9GkNteVQV8FqR2AJUALf06eJX027X+AV1t+GhcSL5kdSPUJv5TtzLPn0S3YC9vJVvx6z0zyCzWbpkT26gzUGf8ARBcU1LIornmqkK/11oOOJWBMvw4vHN6NGuh+F4d3iz7I1vfrYvbFlDO010WtbsOuV2DS4Lr0ej09UJqr2vPpcm24znw1Luim1yNW4zQCvOecJXoCrr78dPoptDoOvfw8fCD2Bm7HbS7xU6dRd3b1u224NLuGsW7WY8Cj3DTaehc6vzK1Wblt5h+gVq57jqlQrTVLlSXIcxqpBqYkD5DFSHVIdQopIedDzh4JClLTyweQHIAc1fKDxyScZ0AhoA0AaANAGgDQBoA0AaANAGgDQBoA0AaANAGgDQBoA0AaANAGgDQBoA0AaANAGgDQBoA0AaANAGgDQBoA0AaANAGgDQBoA0AaANAGgDQBoA0AaANAGgDQBoA0AaANAGgDQBoA0AaANAGgDQBoA0AaANAGgDQBoA0AaANAGgDQBoA0AaANAGgDQBoA0AaANAGgDQBoA0AaA+hX9G/8SHp28MDrB3j316kk367Z96dNld2kpTG39rwbmqf29Wt0tqbubfmNVC47caiQW6dZVRbW+29LeS680pMVaErIA4R1lFPn3BUZTPMx506XUGfN89Er4eQtx8BxpLagiQ4pYfDSUONJz5YkFGFaA+jrxe/F82m6mrp8Lvc7pAn39Rtwuh/Z6mW1V5V9WbSqXDRfFEG3MyJKpaG69cket05E20piSmoQqfzQttao5SFJAHTndbxpvAc8Rixdqb38VTo13Ln9TNsWtTqNd12bPUeVTpU9FP8AtFUSFBvmx9zbBuqo2w8/U59QTa9elz6VSJU+X8JCCpLi0gQT8WbxyunDf/pY2w6FPDv2WquyvThtnctp3k7/AClpFPt+qP1Wx6s1WbbTFolIeqEUeXPZbmTZdQlz3Zcnk9KU6ta1KA6M7f8A6QJ4QvU3ZnSbuN4k3Tlu9evVb0mQkz7RuO0bSp9ft6fXKZToCXrjqTNMvazaJUGXVUmLKTR7itys06BK8yXBjtTCFqA5NbreJ10KeJF4qt3dTPidbZ7nV3owp21lR2/2r2i24mV+Nd1uzaWqkotWoTapad57fVdpiqS2rkr9RivVypRY6qumIhiQzEioZAgt4cXiSp8MTrtrfUZsVbzdz7QTbgvW1523NwtyHZVwbE3HcDqqfQvtKRUFVWnXRTqQimOQKrJqNabRVIbblTj1OKZceQB9Jr/6QJ4LfSVROovffw6OkLci2eszqOochuvVK6rcZodsU2tVGCsS1Rqq9etyR6bbVv1JTVUZti2bbtyjVmXDQ87DYcdyAPhXuq43rjuWu3RJRGTUrgrdRrs1qH5i4jTlTlPTnmkGSpxasSX3FDmVqx8vNQxoDD9AdKfCh6itsuj7xB+mXqd3Wcrytvtkr/cum51WtSY9wVyXDXQbgpIFHpsqsW81KeUmcyEhx9KMJWpSQvjyA+iPpX/SCenjafxo+s/rav2o7w1Lpe6hrSZtKyabR7XozN4Uqj0I2/UaK1VLLRVXWJE+LMptSYRMTcLE0InkGcW0hCQKemT9IM6fdufG56xuvTc2obuPdMW/m01P24sC3aVZFLq93xH7Gp208Kw3Ktasi50PW3TYopu4E6Z8BdUptUqtfroL6kMGMBBXwW/FK6W+gDeXxCNxN60bjv0Lqf2ovKxrANkWrT6/OYqtdu2vVymu3E1PuSkIpUdEapMNPrjM1EtrChxcKeagPmpmpaTKcDCm1sjy/LW0VlKkeWjBV5mVBw/88nJSh7mlsltKToD6jvBx8ZjpU6dOjrdbw+PEX2ound/pXvuq1it0aLZ9Np8qdREXBLRMrlHksxnaBVJD0usIfrFPqK7hTNgOPlMF+K200hAGU+Lz4zXR71FdKeynh1+HvtFd20HSDYFy27Xb1Yuuh0+mVqsUijSTJiUOnUpur12rvS4VWeiV+TXf5XGp1t6KI1QUWFvIcA4/+KtdnhpXFv5Zsvwrtttzdrthm9o6FHvSi7sTblqtwy92mLxvh6fXqPMu++twqtGos6xHbAaZbj1iBH+MiTT9mNvebKlgTh/R+/Eo6dPDjuXrTr3UKL/ej78dPKtqrPbsa1YFxKTX3ahPmB+ruzrjoAgw/wDWG0l5luoOj5lfDkdiB8+FUZZYeSln0Unn3LnMJUhsgOhxDZS4VlxxSUo4pDiUpccCQQBbNAGgDQBoA0AaAdtxipHmFDnleYlovFJDSVL9AogFWcdwkJJP00BexHc+GlIbeSqPFZ5y2UNKQhSWJMOM26HH0oLi1rqa1o4KJQniVAIIOgGrbS0vL4KHBTiW1CMWnFuOBOQUNFRU4yklRLiCcjJGew0Aq+hLSnvhXCWlxnEtvFh1DKnGm0KkpY85KXULShBHNSEnmVY7FJ0AmhtSg0WvLjodS0oDzT7oIaTxSfMdUstlCiUAF5R7YwNAMp77jshLqnSpRabykJUkslIKfJVybb5qRg5WEkEqwFHBOgHcRKFQ0LceWhZef8oBBLaPh2kKkPLLhDbq3UymkqSwFvhuP86RloqAqq3mxHw0XC8Hm0PKW41JbLiFrLrY4Sm2lhHFQTlKQlxPvoC0OPqcWtfFCCrsAgEJQnBBQ2Co8UEE5Tk+p+ugFES3ELUrg2sKyC2tKi3wJBCAgKA4JI+VPoMk9yc6AUXUJDgIUUZV5vIhGCrzEeX8xB7+WjKG/wCqkkHOgEVSn1J4KWSMIA7AFIR5vEJIAwB5zmfryOdAKfHSPM81Kkpc4pQFJQkYQkAccY4kKA+bIPL30AiqQ6tK0lXZaipQx65UF4H9UBQBATj92gEdAGgDQBoA0AaANAGgDQBoA0AaANAGgDQBoA0AaANAGgDQBoA0AaANAGgDQBoA0AaANAGgDQBoA0AaANAGgDQBoA0AaANAGgDQBoA0AaANAGgDQBoA0AaANAGgDQBoA0AaA9SMkA6o8k3yTLoJOST0bzFghGe4OPwJ1SE1vLfXm9mXr1JHVUuf7xX5bWCe+cdvm/tHrrYqGDdOTTblu3jaT1emX3fcrvG4RSenHNO/ptca6gGENAGgDQBoA0AaANAGgDQBoA0AaANAGgDQBoA0AaANAGgDQBoA0AaANAGgDQBoA0AaAXYkux1BbKuC0q5JXgKIPBbZ7KBSQUuKBykn3BGgHAqcsAJ8wFHyEoIJClIa8kLK8+ZyKe5CVhJV34+2gPE1KYhfmBwecAgIe4p8xAQCAE4AT3SSlRUlRIJBPfQFPx8r4QwA4BEU6HiyG28F0JKQvnw8zOCQQFhP+zoBJMhxCkqATkDCs8v1g+jvzfOPwOBoBUTpHNLiilZBSCCnilTaT3YWEFHJlwfK4gk8k9s6Ap+MfIUFKCwpKEHkM/K0gNtDsR/NoHFGc4BPrnQFZnyCE58vklsNJcDaQ4GQhxBa5enBSXFcu3LISQoEaAbB1QUFdirBBJHdWRj5u/fHqB6ZAJB0AomS4C2Vht1LZJDbiAW1ZB7LA4lQGcgZ9caAb6AcJlOpIJ4LUlKUtKWkKUzwUFJU36BKgR6kKBGQQdALqqUpx1TzykPOqShHNaEhSUoWF4T5YRjlgpWe5UhSkn1yAKPj5QKylwJLjSmVKSkBXlKU2rgFYyAC2nBzyxnJOToBMyXOSlgNhSuGCED5OByOGcgZ9FZ5ZGgEVqK1FasZUcnAAGfrgdu/qfx0AuzKdZT5aeKm+ZcUhY5IWrgUDmnICgkElIPorvoBdFRebSjg3HDjYT5Ujy8vtqS828HELKiA5lsNk8SC0pSMdwQAhLlOzX1yHykur+8UpCQQCQkBI7BLaOLSAMBLaEJ/o5IFLMl6P3ZVwV83zAAnCk8VDCsp7j348h7EaAH5LsjiHFZSjulI9AShttRySVEqDSCrKiOQJSBkjQCGgDQBoA0AaANAXGNU5EWWzOaRGMtiSzLadcjtOoS4wQUJVEcSqC60Skc23ozgX3B7E5A+6fpN6V+lXx9fCHoe223Fh9O/Tf4i/S1d9hNXje+3G0G3e3s6/KDAl1WgRrkvZFEiR7lve3q/txUF1253jUoc6TulayKq5UG6fU2qLoCMvj+jox8PjYPp+8LXpg2a2QuTee2LRos/qJ6haxtZtjVt4Kk4mmRmqYj/AEjxKKatR7lrswP1SrlaInlRHmo4YirQtegO1vh+dIVn9OXg49IO4VN8HvZnxGuqPcpLlcqtgXLbXTBbF20+iXFVrhXEuK8d0N2bRrryLWj29DpzlMDLFzznKpV6O0r4amyXZNJA+Rjx19z0bh9Wls06d4clreGPUNr9tYNm1zZ+znbXmWzedSi3VcFzM7hUav2Fs3trbEtq4aTXYFNgVChU6oxlopSJEycZb0iOyBxeo1qm7bjt6hxpCo8u4KvTKEl10vTm4cmrykMx5EgwU1F99iN5yVPCM2HJHFSUR4SjggfoldL/AIOPh59E/QV4pG1tQr2z/Wd1wbS9IG4W4261/V2xLJueLsYu7tnt3pW19G26pdbVdzlhV+FOsK5K3U5cyRAv1xxqlVNbVHp0igtuAfm/zVKccDqjzLnLC+a1A8FFGEhxS3EIRjihK1Z4gegwNAMtAGgDQBoA0AaANAGgDQBoA0AaANAZDGo0V+MlxM1apAS4ZTPlMttRkCP8a27HkGSpucox23m34jv2c+3JWymOZgRJDAGxNtNkdwN37jdszbCwtxdy7xTEdnt2vttZtXvi5XoUdCVS5LFsW/Gm1mTFhc23ZE1lkxGWHUqmuU8BK3ANzq8OfxAuSg30M9YTiEqUjmjpo3pcSVIUULAWiyOCilaVJJSSnkCApQAUQI/3rtHuFtbdFYsTdqxr22svyhswX6pZm4VrViyrpprdSiQ6lAVUreuuJRapCTPpVQhVOEuQy2ZMGXDlxkPxZXnsgYWqBHaDq1rKm/16Iqw64gSlpRhCmVfALbWGnSA+0XEKUSEJcbSQ8QLa8htBT5alrSpKiStsIHZ1xCfLVyV5qChKVeYUtnmVt8Pk5KAR0AaANAGgDQBoA0AaANAGgDQBoA0AaANAGgDQBoA0AaANAGgDQBoA0AaANAGgDQBoA0AaANAXmJTxKLTLbTi5DqvLSnmlpHmFSS22FLaVycdQFpQgKCispIyAUm1O+Xa12ZPS/O2eXLgRJ4ndb0snlZNuSzTdk1ZKWV8s8tcnJ6+NtNgberUix1XJuLbN423CoFJr8+dGod3W5VtwTSqcb5oD0NMCxLhsCmWlcT1SpDNWETclusIgrfiANJS8/W6vb55+73owrGTs5WVknm1ks7J3vZ55a6p3stNcVbYK/wCIl2oW7TGtxLe8kTY1b28qES50u01afMaqEykU0yLjoLS28LVFuih0GpMgESYMdQxqpOhLfhGVrXV2s8nx1z1NKyGvJfdZw6ktLU2pD7XkvIWg8XG3WipRQttYUhSSc5T3Sk5SBeI6ANAGgDQBoDILctuqXRORS6LBnVSpvuMsxKbTIc2oVCU48VgCNDhRJT0goKQVttgPqCh5DT6gpKQN0N9O9dpMQ1HcC5bV24hYU02xdNSzc0moIWAqlt2PR2qtd1HlqZ5vtP33SbIpDobLIqyZDrDTow16vVRUkrtu1uxK7euVktbMeVjaTbF+x7guzb/cq5rpqNpzKFFuO3Lk28p1myYMKrRKu7IuSDMo9+X+xU7dh1KnU63zLfTSFqqVy0VakoQ6GXqX1z017CL47K0XuLz29z/ezcbfSzaazzT0yS1j9MiIjtpIVlfFHLBBAWscy3gIThTSTwWSpQKwSMAgBfS9k3829HP3GajiOtnupZWbvbgsk9Xq+FslxLZqpKFGkhbiEqUlAJ7qVy4jsSCeCHFYz9EE/l6i+nTlWnGnD6U3ux7yje6r8s/T6R2mPkO5cB4JJSpJRhZHsA6plYB7dw2tWSQEntqTPZ+Jhm43XZa17Z5PPLsfpLevasnlfLTj6rdyvprYblJ9CT3HsU+np7D8NRJQqQaUotc3bLTseXL0+uvWuVleyet1b7xDVC4NAGgDQBoA0AaANAGgDQBoA0AaANAGgDQBoA0AaANAGgDQBoA0AaANAGgDQBoA0AaANAGgDQBoA0AaANAGgDQBoA0AaANAGgDQBoA0AaANAGgDQBoA0AaANAGgDQFxbgtqbWtT6kKDKXWkJZU7545AODmg8WeAyf1gJJGACSNAfe/4GWze0/gr9AV8eMD1jKr0Cub/AEG0LF2hsFuKzHritta/c/ONOpFPfUTVKxesWGLyddkNOs06yLYVJieUZ8orAgF+kzdCNu0fcS1PFG6daj/K7py6xI9FrdZqlJUZdMt2+KlAYfdeRJZcU27S73BMtovnEecqQwz5baEpAEwOp/cD9IN2H6NehDcXY3qXh7wbL3/bW2VHsmF0x7Zs0KqWCyYdk0iwrG3Ml0xlx27qRU57n8lKk86r4FE6myY1WIYqkpaQN+ePbK6eq5WvBCvbxP7WkW9VKzYl0S+uO1tvHJbu5dv0gbZWdLhUWKaLJZrwbp+79QuqBFkRXUh9cKoJaV5bPEAcJ/EIqn6OM90x3YPDlonUfTuqen1q0nrMqO5D+5gtVNLduaCi6VSmrhq8iDNmmiGWqCqQ2osyQnyyDjQE5f0bSoTqn0BfpD9QqU2ZUqrM6N7fflTp0lcme5Jb2L62YL/2tVJDjjz7qlqddix3VrcbixkKB44AA+NSpjMhThyCtSwpKk8HAptRQVONgAIWsjkoYHrn30BbtAGgDQBoA0AaANAGgDQBoA0Bkz9AaTHjyWJalocWGXkLZUl5qSovJDDTQ+eSltxhTTklsBvmSQkJT3AlZtR0gSK3Z9P3k35vJewPT/UX3INI3HqVvS7sqt5V5Cihu07FsikyI9frlYdIVJmT/KbpNIpLUurvvSmITzJA3K31N9NGxrsBvpm6UrNrlcpM2mMw92+qmNC3ruq46NIkOViuP1Paial3Zq36xQ6tGodFt66LZokWos0WkTQlwOXVcJkgae3H8RLrU3Rt16yrz6jNzqpZxmols203cT8CmRVRnVuQ2oqKamI8wxC5luKw28GmWQlkJKEJAAjqvejdxaipW5+4JJwMqvS5FHikBKQT9p5PFICQT3wO+gJJbd+I51o7XWpTbDtTfy+W7Gp5qDb9o1Woit0SsU2rTplQq1BrcerNy3anb9VkVCeajR5L64kpqdMZWkNSFIAG0af1JdLG+LIh9R/S5bW39x1F1qnneLpeXH2rlUaJFSRQ4tP2nWlWz8YNTF+ddNbeoxrlbppfSh/7QRFcQBqPdzo+rdo2t/po2yuaPvd02KqEC2294bQocyiJpd2pihqoWjedk1aVJuSyLlamR1S/h6u2unP0KvWfciaihi66fASBD6oQUQhG4rcUt1DpeQ6gtrZcbdU2WlNqSFJUjjhRJIWRyThJA0BbdAGgDQBoA0AaANAGgDQBoA0AaANAGgDQBoA0AaANAGgDQBoA0AaANAGgDQBoA0AaANAGgJB7HUiI/fNPrlwR2pVt2PAmbh3JDfU55E2nWxAk1NFPL7RCWptWcjt0yEytQLsySy0kKUojVtNb091t2ve/HRq/JLPTuXA1c6MZOSu1duKaVnu7ylu2zv51nfXNrO+WWWLVar8PW7+r7DtUrt416XIFQnBDzVTqD70hyrqqQWCuQh+TIee4nsHFKKe5OtnSwMJptzkr55KPBJdvejHLDRdlvvdirKyWjbd+W87q7SV7Zq4o3t60udU5MW4/sgzYvxaBAqCIcaKl5JV8CqMlSEJYQCUJQ4krSntq6WAgm1vy9SJlOo6cIwSuoqy7e81nD2lfrNwTKJTazCmTkRHJjbcclxLhSnngySS0vl6qKT2USn1B1TxGH6SXqRf17+qvWyzObSXchMtRjxwYauDqVSW0nkPoScHPqMdwOx7jWCeGjGTW8325GeEt6Kdrdgi5tZdbEREt6KxhxDrjTDcthUh5DCSt3ghSkp5BIyn5iT6cc6t6hfWfqRcTUh+Hs9L6BT13J6hNlUwzu+3tenY925WWNzVMGmIqC6q00orak1Lk+wgUBuGlxuGl+pOTCgIjqdQvrP1IEHf5A1gtOvFLUdpotZdmyGYyeL7YdbISStSgUEHkMA+4T6adQvrP1IFTNg1NcqnMPyIyY9QcWkToilVBlhKOOS83HT5oUrmPLT6rCVkemslPCxne82rW0S/mY6lTctle9+a9tmueWpura3aq5jXpkih1+dDpiEuQ502mrcpNVfikKS+lkOqbebaIzzAOVjAByM6y+Iw/SS9SMXXv6q9ZtWmUHaai3m46+hVbhUqnTlzV3VDkVdiqVpyOuPBiOzakp4NK+NW06vy1BGGypPzBOro4CDbvOXqXz8v0YK7daKi24pPVPN5Wz4DaAxQafubSqbArUSsWxvpZUnbW4mYsdyLT6Zck5yNJolBU6+AGafSL/pFlT3H2OIEKE/k91awVsJCnd77fDNLTPL05Xz9CI6wy3d1Tkt2TndZPRJWfZa97eohfcER6nT5lMktraep0uVCcQokqD8V9bT5cyAQXFIUtIHyhJTx7ag04782s/NhNrtaTefDN8rcCVh6ahJtO7dnLRWTSjFJL6vF6t68yxpaClJGTgnB9Mgd/T8f8/jqXs/DePYylhm3BTluuUc5Jdiatfv7iW52Unb6Px5Ze8639CPhYX91Vwl33X33rW2/gyRzmyj8MmYwGlFSy7gPIR5hRxLJCvTl2UQO8w/Rijs/amAlOtVlTlUTnvRirR3W+Dz9i4Z8YNbFrcklu3d0lfl89vLJk7dyPDQ2a22prtPt+RaN6SYzDqJbc19D1WWtDagpEOQ4kPNvkghpxKg4lRBSc4OvQY9Gtl41WeKmnqkoU3npleSeXcu001TaFSlfdgu3zmu2zs7+zt7+Su9vSkq2ac7dljNynIiFzUVShEJdcpzcdC1OuRiAVuMobSpR5ZOBkd/XU7X8H2Fo4HF4vD4ivOdChUqqMqcFF7sHKzad75JX9vFR6W3ZqrGnWpx6tyXnptuLvk3e/mZWerWTWas4KORCh1LXLBKik8/l4EZyFfQ5GO/5a8NgpyznHc773Xenb+HE6zD1eva0imrprNNa3WeasN0tgqwT7Zz+//DVJSsk1nexmqeZbje3Zz+AmexI+hOrgeaANAGgDQBoA0AaANAGgDQBoA0AaANAGgDQBoA0AaANAGgDQBoA0AaANAGgDQBoA0AaANAGgDQBoA0AaANAGgDQBoA0AaANAGgDQBoA0AaANAGgDQBoA0AaAyu1LpNqXHQrjRRKJXl0OqwKv9j3HGfm0OrPU95D6INYhRJNPdlUmSptKJcNqTHcdbKkplNlXIAdOvED8W/qv8SC2dkbJ3th7aWXt/wBPtsTqPYW3+wtv1m0rIpsWqxqbS4kmoUR66ruhuyqNbNNatmhsvvw3aNAk1NlJBnyW1gX7b3xi+qexehCv+HbW7Z2O3U6eaw1UTR4e6dpVW5LysyPUp71TcctO5I95Qo1vyKS+95dCYFPLtIZT5DDK0HiAN7dEX6RJ4kHQFsnD6edrats5ee2FDdWbWpe8lkV66J1hUue49Ok0i2vsa8LUqDVFkSZq5q26zDrikrWRGfTDeeYfA559bXXZ1CeIXvTL306l7qg12+fsuPRaG3RIMK3Lbtm0KZIel0ugW1Tpz6Kg3FYlTazLU5PqE+ozpEtDj0l1agoARCS8mUwHHUMNwWHI7r0YyKexLkNhwht1kypL9TkOuoKlOphtrZbcAT5ODy0BPjo18T3qI6CdqOrbZTZqh7Y1G2OtCwIe3G9D9+WzWazWP5PxbZ3MtVk2s/DuOiN0Wo/Ze6tyL+MlQph89bJ+GLSByA5xTZjs10vOlRWrKllagoqdWebqwQhBCVuEqSlRWUAhPNWMkBpoA0AaANAGgDQBoA0AaA9AJIA7kkAD8T6aAySJbj8o8UuDzJCKemA005ElyZMqfMTEbjfAQpcipOOEok8WIUObMCkMedFZZfLzYE8bLtu0umCybe3h3Vp9Eu7eO76LRrn2C2IqsyNVU0aiVeOmXbu/e89NirE2l0O4myi49n9s3gzcV/wpVI3EuoUnaWZt/M3gAiXunvpuZvJeFTvfcququC5qgluO4/8AAU+hQKZGhJU3TafQLdt2HSLdten0nk4qDS7fpNNp0dx18iJh99LgGrPj1la1lHBT3mpkGOssF5t1aXFN4CVoaT5qeZS2hKCDx4AeoDNxfmOLXxSjkonigYSnPskd8AaAo0AaAfMTlMMlkIC058wc1EpQ8lQU26lvHlqIAKFh5LvJtSkoLZPIAbs2Y353K2Qu5m99r7nbtCrmFItWoIm0aiXVbtYt24i2/W4F02pc1Nq9q3PSGqnT6TW4lKr9vVWJGqtJoNRQg1GgUqUyBIXdHbi0eoq1KpvpslDjW7etu001bffp4gGap2z2/NIn7t7Sx6m+/NuLZepvn4utU+FPuC5tqpckMXcuTbDlLvGpAQSqFNXT0xVrfjvCY0t9tLDqHXGUJcLRbloQVGJLS4hxLkKR5ctpKUPOMpYkRXXgLboA0AaANAGgDQBoA0AaANAGgDQBoA0AaANAGgDQBoA0AaANAGgDQBoA0AaANAGgDQBoDP7Urlwx41ZtKiuLEW+2KbRqnBQUIE4QqtEq9MCnHG3Shtiqwor7qU8S+2lbKloQsnVKOVVLta5+l/fnm2vREmlvSu27evW1n77+tO6ZPyNti/VrEbp0CzXWajaEeOZFaiXLSjSaNOhMobqUmTSnn2pj3mvtOOLa+ZbeSjm4oEnoqH0fR2c+/LtsrX9uIxKg7XVrcqmXAbNl7eV+rtQ+ctibU4dEfnuJH60QvjKghKlqIVwRhAyfb1FZfSYKbDsW97CeXLXt9SVVsQX4Yo5vClrqTQK1hxyLTeKm3Wz/ADgH2kQpKgrmASkWgxm8qZelwRYjUS3UUxLbr/x4i/COsuuee5yTLlRqi6IymT8jhCXihSSCAQU6iVvpvuXu+fTcmUfoL0+/59HqMLqNrRaNQi/c1y0NhcWYzKYp9Ndcr0sj0XHTJlqdgxFK9HUIpDricALW4DjWIyGMUR9NLn1CfCW3LifCPOx2pDjrLzqpC1uBBaYpzUPyGnUNOoZaaYHxCXJCiJSKfJp4Dykt0RinCspj1ClymS2h6GYCKrSnuCB50t0u4CFuLyQ24oKCO6lrJKtAbjstyFc6A5R6pQaLFaU0qZV1SYlPcRICXPh1NNR4spyL5eHeaAxI80lPdvhhUihx93q933kev+bl6b+y33i82n1+kpmQFOx77EySt41OP8SmXIQhQKGoMqG7CdSlnkfiFuQ8PIUgBKMEmQRzNXzRuFrwLlgQrebC2J8ip/Avv09KI5CmoVWo7klXx60uhLpeM+IsqRkpweOskOPo+fnmDXe8qqbUbYlM23Lp/wD6iryrmpVShtiM8txxDrchFPioS2aayt11mUkCVMcbfjMlK/cRMVezt/vfL9NvnUQurlbqFw1OdVqo6l6fUpS5ktxCEoS5IWgpUoJT2T90Z79zkn11qcKr1p3/AEdT3Z8Xnnz17CVQgt/jo0lxavfO3F5dyy7TOdlrShXxuVbVuVKSqJBkLqMyQ8GRIKkUWlT6x5Cmi40FJlqgCKtXLLaHlOBKyjgrpuhmEeK27QjbTNLm+bvlk1fO/EjbQqOhRqSVld27u302a9LaPretLeen2bsBYFmWU6ilUiYqCxPMGQ/GbU55rKFx5T8LyZDQfKfLLja+aSv7qgTn3LpTsWdHCxxEINShTUk0ldPcXr1yur59hxUNpdbjKVDe+nK1r68vdyemp2hV0pbLz7g2tt2X02VCuUa9LMFXu/dpF41xhi3JblOjSVyVsSprzCGkmQXVzHfMDIR5hiP/AHNedYbbVbBYiEakmldKzbt/DtvprpmS8Tx53z78/RyvwscAOobZih2buXuNbFrvt1i1bYrTiIqglARKiSHj50J6Ulx5LyENcmlPcSXEkny0+mvaNl4zDbT2Li4O0pVcJWgtH50oNaenjxtkmzR1c6kbcJxzztk73vnfXPhfjY+bHqUsSFt9u3clAp8sOQXzAq6WlsojLY+2IwnmMyjm8VtRVuFpLoKPMSAS0jPHXzV0l2YtmOSirXd0rcdOxW0yzvmd/sSW9RpqSfmXSa+q0nZ8L5uyWmS0VyPeuUUd9RSfL3Z+pP7jb1l7En7WvvED3JP1J1cUPNAGgDQBoA0AaANAGgDQBoA0AaANAGgDQBoA0AaANAGgDQBoA0AaANAGgDQBoA0AaANAGgDQBoA0AaANAGgDQBoA0AaANAGgDQBoA0AaANAGgDQBoA0AaANAZRb1rS7jq1GosNxIm1qqQaQwgoSQ3LqE2PCihwqdbSELXISsqKkhKUnJ9wB93V2eFn+ju+GVt3037XeJdcF+7odRu+VDptWqtx2vfO4NNp9ookQURatcNVpNgXnQoVC2+pNyNTrfp9TfYuCXMnQZLAYlPRp3w4EN9/f0djZukeL7sN0h7R7jV2m9NfUftlUeoqA/WJKpV0WZtfbtU+Frdq0+sOvPOVlDz4ESm1KoImVRENxD8yZLkIU+sDo7Q/DE/RouoLqHvnw4dl2907c6vKDQa9RaLuC3udutXKMu8bcpNWrFaptvO1C9axZ9Xn0CLSalOr9JVbVNi+THeZYy44pLAHJXwsPCR6YdzL28cLaDqdtSpboXV4dVo39Sdsrgpl03dYIF2WE/vvQ11qowbLuCmCoonVXbWjTlUupyalDyl2O4H0OLUsDh34Zuz23fUl1/dG+wu7FBXW9st2eoXbqwr2tyBVarR3a9Qrlr8eBUYH2lT5EaoQ3VRH3IvxkKTHnI5hapRdShaQJ9eIt4S93Vbxher/oY8NvYW67uomylK23um29sKRcDlfq9GsWdtLs5VLqrUq47+uVM2cI15bjQG/KmVWVKdNcYQ0pLccjQGg6v4BHi8UCi1W4q30RbpUmi0OlVGu1eozZ9ioZhUilwV1KbLUhm73pDymYLbklbMdl1SUJIzy+XQHIKXG+FdLfMrAK0klHBSVNrKFoWnksBSVJIIStQxg5wRoBroA0AaANAGgDQBoA0ADsRkZGe4+v4du/f8NAT46TNuLKrn+kHfDd6imsbI9Pe3Fcvq4rXdfFPiblX+/8AC0jZ/aKM5TBS6qumX3uTIt9jd5Ft3RbF/t7EQ9y7otKpM1C1nHyBHLdXfS8t6r7qW4m4clqp3BKbp9NprVPhU+i27blp0GjQLZtKwbVs+lxIlp2fYVkWvToduWRaFp0ai0K0aDDptDoEKBR6VToUYDSyykrUUgpSVKKUklRSkkkAk9yQMDJ7n10BToA0AaANAGgHjEsx21hvm28pLrfmtqA8xl9KUOsvJUFBbYSnLYHHC1KUrl8uAN27F7xXLsteDl6WomDJQ9Sqhblz2vXafHr9r33ZtZZaj12x7yok5K2anatxRkmPVYznNkKZiSm2mpkOJJaA231d7K2dZN7WjeO1bs2NsjvNYNM3L2wbq8mbVajb7S2UQ7322qk14Pluu2Pd8arw6NRpdZrNcdsSfYFbuOomrXO5IfAho/GLAQvzGnW3M+WttRPJIxklJAKcKyhQP9NKgCoAKIDbQBoA0AaANAGgDQBoA0AaANAGgDQBoA0AaANAGgDQBoA0AaANAGgDQBoA0AaANAGgJD9Olmm7dxqc0+iZ5dMSZaTHiqkgS0jMVpfBxARzcxxUSckA8fpNpYKSkqnWLnbdfGztr2rP5UOo1d2tm2753ebXLv8Af39hNjuiDq86nbtu28un/Zy6b+/0cKj29dlQoCKNSaZHrjlL+0I9vJ/lAaZDr90OR2nn58JBcajtID79RW68hpWzp+Z25NfPZ89hjL1PtrcC37ceoe9/TvcNnVGI8/HgTbptylbfybqlMKU28mkVkUh5p+SlaVEs+QORHyqAIJrJ3bYImVt+LDkyk0ipqhRJK5SmqFLEOtXRCdhMh6TDiyabSn3KfTgErSZcsAPvFaENgEYoDC4Saxe9Ll1t/b+XQqShTLH2rT6fUYTb6A2ltMiSv4ZmMp1wJCpPFlsl4rKjyJOths3ZmB2nXdGptWhg6ytvU6kJyavo/NT7PR7UsRXpK0cLUqQX56at97+ctbGta3Yk6kOt1mDHaXERMahxy42HYc2TLyAHyEOfBrZUBzXIA88kBkKIOYO1sLs7ZeJjh5bVw9XeaW+ozSzV3la+XuzMmHxFbESUVhpxbdleS7c+7vtr2FguOLWYNB+Mqz0519tYYkwKCzFahstLNRUhDodaROXIR8GEuqMRpvhKhhBVkqNJ7NrVJ0vJ/wDX6NSEZSrUsowlL8xqVnddid+y+W1lhpQjepLclZtQazatry19fYa3U8mkojpZq05uBWJbzaoECS1MpdRLLpjqVKfkCMUqJHBQQ1xQBgnIxqd+De0+rU+old/m5Xty11y+4hSqRjK3C9r6fd8+lG0DY9WbRArFFplFtik0dhcmsVqmmO2uM3JCFMqlTJE0x3pkhxotw4ojKU4VvHmnjhWrr4TauDnGC2bWq793eLirWT7Xx7PuMGJ617jo0pVlZ727bzG9E/Ur8Fz4m0tv2pMOfHuXyqhLq7MR1LsiTJYlpiOPlLaUT2oCHUkHlHWS3FSWA+FHzAMDNHC7VcN57MrRXa4Wfp3iKo46VlDA1ZN8muPDXVce8lPZnTR1F9QcxqwdsOnHdu+rhu2i1asUi4aTb0xi0KhFpMR+qVD4O5q5BpNGakJhxJaoURcxEioymmafCS7KlNNqwRrVqM3HFYeeHi/oym42k080rXd1n9/ZsMPsva9eFWb2dWhGlBzcnazs0ra3Wt+4hHcG3ws655Fi3a9VJL9PiPwa1xhvx4VGqzi1oZpzxktsTBLacjyo0mHUolJqMaXHkNuQPJQzJfuqxVWLcZKzTemWno9ed7J8TJsvBRx9adCrWjhakN5OM4tu8dclfu7yFddpMiiVeo06Sy4wuJKcQlt0ELLKwssud/ZaAFD6g+utNSbo4iUWnJunUWWVr2Wd+/51M86DwePeGc1U3VOKmsk0knez1vl6u1mVbQ3ovb7cK27rQhpwU6XIafQ8gONmHUokqlziUH7ykw5r6kD+uEntjOum6H7XpbJ2zh61Wk6kXJaSUbcM952tz466mn2vRlWw1aEHaVnJZX+i27W5tXS7bH0FbYVuJO+wTE85NMkSKdXGoqltuRvgFutrW+03y4uKQTz+FBSvCc8hjX11jI4XbnRrFbRoSgqlHDKccJa9Sq/NjuRkko3tnnllk7nlsaFXC4+liXLfjSm5Sgla9r5J+7utnc7u7z75s73VHbyHtRc96RKVTLSZolwRGHpFJiy5y6dGhFDaUyA260lbRJbUCHEnBI14BtPolj9oVuspJ4ZKSe7KO9butxy9+edzbVdp9Zf8jJd7Xze7yt6iO26+29u2HYs6u16Q3HbmsvyJcyU+mQqVwZWuTUH3lrbU21T0hb8ht8JW4ltQaUTjXRbMw+M6P4KtUrSeIjRpyqShG8HJQTbTu8rpavRciLTk8RXowUXHfqRinllnyXz3vX47+rC/It/74XdXoLkOTGhiBSYM2AUKiSI1JjiE28hIBBD6UBXdRKCcFSu515J0o6Q0OkEt6nhJ4bO9pTT/ADr2832ey1z0vA4WWDgob6mrt5Jrgkte4jL5n4fx/wDDXK0mqbu89ezVWJs/P7Pbz7uYnqj1fABoA0AaANAGgDQBoA0AaANAGgDQBoA0AaArbQXFpQn7y1BI7E9ycegBJ/IAnQGwrD2m3G3Rqcih7bWTdt/12NTn6w7QLJtqtXbX0UmK9BiyamujW9DqM9uBHl1OBGelrZSy0uS2FqCltoWBik2hTadLfg1Bt2FKjl5t6NKjvsSo0lhxTTkSZEeQiTEkodSppxt1rkhaSCOxwBZdAGgDQBoA0AaANAGgDQBoA0AaANAGgDQBoA0AaANAGgDQBoA0AaANAGgDQEjukLp3ndWvVDsD0y0u6IllVLfnd7b7aWDdk+mPVqHbsu/roptssVqTSY82nPVFimuVFMx2E1OiOSUNKaRIZKvMSB1t6iPAL3b2A8UXYTwyH97rbuu4N/rZoN327vBFsWqUq3qdb86PfLtwTpFtOXHUJUkWxJ29uGA+2iusKmymUoBik4IG7Nxv0dClbI9SfUDsxv34jvTpsxtx0/WlttcdX3ivW2Z0WoXPL3GoCLjZptvbTtXqu6J0WiU9YTUKtAqNRSqT/q6YTbnbQHPTxM/Cvubw55HT/czO9tmdQGyXVBYdw33svu3alu1mzxccG1EUdyttTbQrsyoVClM+Vcttv0ma7UnhU49UU78NF+FKXgN/dV/gZ7g9LvhqdMXiSv792rfNn9RltbU3FK24iWRU6FWtvRu3aP8AKmgxZ1fduOqx68lhxqZSXpcej0xtyRGS8G20vBpsDzxAvA03C8P/AKNemHq1vDfW3b4kdSlet23mNr6VYsyhz7KmXPt5V9wqeufdMy7J8KrNIhU6NClKapNO+HXUEyV/JHW04Bq3fXwb96OnXwu9oPEz3NvalUaib27r23YVlbNrtqYLhetG77eva4rX3ImXOqsCLGgXBT7KdqlHoa6CJUu3K9QK4ucwqa5T2AOPGgDQBoDJYTcphbVQb88qS4w0zIaVIYdYqiEmQ0GlMoKi+0G0rQ4kcAQCFAjsB9UvhSeGFSNzrDtjxffFR3hkWV0XbQfaNx0JncGv1Ov3PvDVLGudTtrUinRKiqpy2rAqt9quKmzbQhRnarfdfYNItSlSkVivTqYBCfxZPEmvnxJuvOi7hdOLt8bf2ValIi7PdP8AEt6bPte8n7VqNZLbSg9SpkV8Lu6sP/GppkZ8Nx2XUR32UKZWhIHe3pQ2M6cf0cXbGt9anXXeULdDxEd4rQuNvZLp6t+XMq1ftGLcVpzatUqncct+O9Op9aumaxLo14bizS1QbYhKfpsCfVJ1beaZAxP9GF3xY3Yurxy+orqMpyb4j7h7S0DefeikQYrFGiXc5ctV6i77v6l0pl6XFiQ49fNTnM0tmRUm2kMT46H5LSPMKAM06BvEl/R+ty+tPpf2+6evCUu/aTfO8t7LDoG1m6chdqlizL7m3DCiUW5pH2fuXWJK2KZPW3NmqgU2Y8tpKvIZcUQkgc4/FW3P629uv0j/AKxaX4el533bvULuvI2Z2qor+26qfLuSqUqobCdPdTm0qX8XEnMU+Cup29AmVJ+cwyyw3S0yHH0NtqKQOpPXX4re9nhYdGkzo23G6qKt1jeIxvJbzzG9Vcrs6lVu3uneDcNENMr1AgqpVPhOs1VLUl2KxBlx2nku8n3QhhSFED8/yo/K4htQIeb8wPAtlslRcPzOZUrm8o8i4pOEEcOJJ5YAt2gDQBoA0AaANAGgDQHqRlSRgqyoDiPVWT6D8T6DQHTHqfjHY7p56eul+jJbjVe5Lbh9TvURSeZRch3Nu+n3HaO0Vp39bKeT9Bl7Zba1WVXbMny3YUutUbf6VOepr8JqmSnAOZugDQBoA0AaANAGgDQFyhTWYzLzTrJeDq0rGMIUngPupdCgpKHj8j6eKwptIAAJJAHR3Y2qOdQPRv1D7FTIpqt6dOFuzOqrY5DQVPry6cxV7etPqYsq36I2A4i3XNn5v+n++Lm8+XMocHpqpDyocWhs1ic0BzvrsaRGeLcohEtD7rU6O4EszI1QQEfGx34RCHowivlcUFTYadWytxtSsq0BYNAGgDQBoA0AaANAGgDQBoA0AaANAGgDQBoA0AaANAGgDQBoA0AaANAGgDQBoA0AaAnvsFTq3a9iruqktuQpdenPOQpKIlRlyZbVEQHnXGDGiuojsIORykKbSTnuR31vofRj/wAMfciBLV9797Pos6nt2bh6cug3ov6aoFwXHZ+9nUjR7g63d0WaLXa9GIYvJx+xtk69Au+1YwjUyBUdv7Wg1WbY8yUt1y43J7lVeguL8lVxQtvT74sXWRQYqovUNctl72xKbCbi0SHuPtzR7upFuOMNhkVqlSKlT4q3Kk82hKnv1q46l5IeXkqIFq3U8Sjo9rrdSu28vDi6at5tzp6WU3VdYuWsbYu3FLpb/wARSn/sa0lKaoscpDEOqRYrMn4tmP5wClyFJAEnLQ6i/Dw316aX65cfSP1L2pb1Qm+bdNI253DsqLZlKr059x2v02yptY+Erjtt0urOTIVJdqsaPNXCYZU8yheRrsfBp4KtodN+lbnh684xrulCMFKqkrXSyhK2eeWV7ZGj2/0zw2wMDOlUgnKnGUnJqHHO12r91/RZGmE9Nng73nT1UW1EdUfTrX6w4JETcW9rjt7d2gxISkH4yPPsSmVFg1KWUnFPkpfZcgOZW2HFEAfTHST+g10qxlOli6CrVajpxqRUXiaanLc3oRTlUnu710m27X87JZLxGj4esBRx7pealv7v+zdrSav9Hs0zdu83LWqP4OVvdENa6MJ3UymMYe4Tu5E/fao9KFed3KpNONJbpSKbBmTalGkzqpXZ0WTFRXxUpEJNNU5RTRI5aRWFaOX9BDwqYjBTxmFfk7D0VRpqVXaNR3c21UnKCrU5xjQS357sakpxypRqTvBd/hfCZQ2/KjUo1UllSUVFrekrPdW5k5O6sm01dXsmjm7VLi8AOkx5aJHTl151t+M4qM1VGtyrKpBq4aCUIr8WnyEKYjircRODQW0WvNDbrSVpOeL/AOxn4Sljlg/wuwy3ZuKW/tDmlZvrbvja90rZWudpSx6qYfrrvRNZ5aPTno/WXyldV/hP2dRIdvbF+H9upvhXKo98DOofVtuxSWrQg28T5k2oU56xEy56q/FfREXA+LiqjBCXQXmSeLmx25/RB8L3RNYGpgMR5dWOhKVSdChisQqDpvJSdat5u8lvJR1177MN01wmyaeIWJUZb7i4tqLtZZ5yzV9TO2/FmsvZ2UhPSr0JdJuwlxvDjfsyVTZ278e8IcFvy6PDaavCPTWqG/F8+c5UJNNTKXLU5EC0gRkKPkHT3wa+GLors6rXrbMrU+rg297BSXJ3zqXfP0Wvc7bwfdONl7e2vRwvVQk51IxS3abvdtZebpl6M9Lsc2H4kXXlv7dsKuMb8PbfWZBumjXWzZFiLtq2bOtqVatRiVmNAtujtoYVGV5sBD1PRMdWHahwaRDllaWHPiTbXT/pJsXa0cPtyrWjCdaVNdZhlh49Yney3pSamvOUoqdWLS3t+OUT9Nuhfgq2VtnoxtXGVsFTp7uyutpz3YJOd42z3e3K6VvQmaP8czaK1LJ637suOyaPXKDtr1FWzZvU/t1Dtgsv0y4rfv23aGmrXITNebqUGbO3Ap99TqlGrKGpip8uoKjstQURWx730O24ts4OFSMt5SjdK+87drtnw5Xv3n5e+EfZm0OjvTPF4bCp9XDETi3CLgnapZvc3slk3a73Vxer4Eb1Mwf5St1KDV2KqmowowfLfLzIr0dsN/DyCpIT56Egpc4FScjso63skoYtprJwnyssl3rPJvllqXwlv0oVaj/L7qve989cm2+G72XT79Ox3EJVlaQtOVfKSRnIOCcZOATn074x9TqNPejPfpuzjLJ8rSyyVn86WyI1aEprJtN6tJPjfJduefAmBsF1U1PaoM2/XoUy4bWeltvuPNPqNcpSUtcfLpKnnEtFgOJClMuOoBbUspBVhGvTeifhAxezcRhcLjHKeFclGopfRceTTbW6mr53eizZz+M2NCo5VY7lOWu5ZqLV3mm7KLeV1bdvd3Wh1usTxJtmrZiRwb1fmSPhQ63SpVBuWKmO6hHJLD1SappiofBASXg+plJyS5jvruNp+E/ZsYvqoU3LNJRVN9iyUVe7ytnqa3yRNZuFk7JXVm21fJZt99resgr1g+JBuF1KU2XZ9DbqNtWdIWpVRkLkeTWrsbitp+HVUWYrrkSmxIyUutoYgvuGa0EmYElS29ed7U8I9XGU6+HhQcYVoSpSk1BW6zzFkrNXTvonpdIlYbZMaVanUm4vq5xk0ruzurJ5XbT+lGyjaz3pZxOW5dSewSpIV/OK5c1q9T6nGe/115+dcIaANAGgDQBoA0AaANAGgDQBoA0AaANAGgDQBoCttZbcQ4ACUKCgDnBIORnBB/cQdATv8P8A8RPqC8NXe2q9QHTU/aLO4VYsSp7bTn75tpNz0t20q1ULeqtThogpqFOLMl6bbFKUiUl5SkIZPylROQIh3Tes67rmuW6aoEJn3PW6pcU9qMyERHKlVZr095CWXHnXWIqH5DnlITJcUhASk8sHQGE6ANAGgDQBoA0AaANAGgDQBoA0AaANAGgDQBoA0AaANAGgDQBoA0AaANAGgOmvg0Br/wCir+HVz9EdZfT/ACnFc0NBtmJuLQXFqW44UoCR2WRk9kn3xoD7sdwt+dq6/sL1r+JHeVej/wCnTw0N1vFk6H4FXVR2JFTj13dLqTZf2FqVOmSFCZnb2371pDdGW02WvJr10ssKBQpLgHN3xK+ijq26hPEb3J64uls7W7p7v9KexvRLfD3T1dlqy79u/dGRM2mpNZarFNsMQZFOr9EM6QtmuQZshkSJH+roDpGgIH/pLVxX7uBtP4TVz7/2lQ9oOqas9P8AvIjeXZKjvsUOm7epi3VtzEsOV/IkvJTZEe4qWLgkKhOR4obVTvgAXGqYyUgd/emP+QvVDsl4dfhtbr1SHTra3k8F/o732stdSopqseJcuy98zajeFTS3JSIbJm0Bqm0gvLcQ9IhypQjealDg0BrTqX3A6UuvfabpaqvUnubZG03R5afjH762oazuNLiWpaD+3ux3TzXEUzb+XUa5Lp0ek0u963QploxVtuJbajVhl5j0SdAR/wDGFo0ffzwV+rPclnri6Rt8rMt/xN7Qv/ZiNsNcz9V26tDau29jqJtVth0q2hOZhM05rca1LMqKb7qlNYDdIkU1FcnszEynGoKQPgHdgOtMGQpQKMqCFIStbbnF3ylFDqUlogK9+WD90Eq7aAY6ANAZ5QZEWmVGk1erRnKrGplShyJ1KUtyG3UBHlMSlUdl6GFq51OE09HlvuNkMNOFTZeWAkgfabXf0srpQu/auy9mb38FzbHcLa2yIFtwbO283C3ms69rHpIs6gG1aG7SLbu3pqrMWNNhW623SI9Tfk1OpopDMejSnZvIzHQIAveOp0jQvEM6fOuLaPwnNptlLf2C2tumzouze2V8WdZce4r9r9UkSqPutVbgsvYy248qdatNkLgxIU2yKvIU0S27WUxWm4mgJ47o/pUXRhvbdLd0b8+B1sbvNdwphpca6tyb+21vW62qXT1OLo0amXJeXSfVazTKUtTjqYyYb0ZiK7LfnU2PSHS+iSByZ6QvGvsbo/3A8VS57L6RoEe0fEXiX3QrI25tfcqBY1n9Nlt3TWd3ZFLtmjwrd2uFFvOlWrSNzkUqjRKfQ7FpzMagRGYlPgRFtxowHK/oi6jo/SF1abAdTcizk35H2K3WtDdI2g1XmbXlXQ3Z1Wj19qlIugQK6aO/PXDTEVIj0V9YbcVhsKUE6A7VbS+P5RNsPGH6i/FbldJKrtZ6gNpYu2TOyMneRtubt9VaXb+ydsvXRB3DVtpVJEqeKJtLU6ZHeZs6BJS1fdRcFbLbEinyAJebzfpMfh+bx07caVc/gQ9OM3cXcqi3UzUt1K1d2z1zXwLkuKmTITN1VC4qj0nt3FVanAmyk1NtUirRnvPZQlDySEvAD44ZshuQpsthIASokCNHjqRlRShpSoyW2pHBtCD5/kMKWtbnJsYBIDHQBoA0AaANAVISVqCQUjPuo8Uj3JJ/IfiT6AEkDQGd2NtduHudXotq7cWXdN/XRPaW9T7asm3K5dtwT20JUrMSjW7TqnUnSsp4ISIwUVqSCAklQAu24+yW7Gz1TTQd2tvL02vuVTapItfca07jsS5FQOTqGKm1RrspVHmv06W7GnMR5cdt1sSYEmNI8h8x25ADrZOzqfdu8W0ds16LGqlBubdKw7crdLM2RDNQotXuWjw6kyZcV2LJjMS4Et6OJESUzNaUsqYLbqULAEjevq66vcnV71JxqzMjVQ2jvFfG1NrqdagwnqPZm2tXk7Xbe0JDsJiJKlxbWsOx6LbZkVmZLcqKY6K1V0Sq1Pqs6pAQb8hz+qr/AORu/wD5mgDyHP6qv/kbv/Z6APIc/qq/+Ru/9noA8hz+qr/5G7/2egDyHP6qv/kbv/Z6APIc/qq/+Ru/9noA8hz+qr/5G7/2egDyHP6qv/kbv/Z6APIc/qq/+Ru/9noDo14TUiVK8QnpL2xmMx5Vl9Q2+dhdMW69GfQqMbu2W6laqjYvemwFVeOlqt0OLuDtRuBeVlyq7QZMOvW63XP5SWvUqLd1Ht+uU0CA1TpUlLReisSFUhuZLSJaozy2IChJcY+ElTEx1DmnyQtCUvFC0OJe8hp510EDHHGlN+pSpJPyqTnCx/WTySklP4kA/hoBPQBoA0AaANAGgDQBoA0AaANAGgDQBoA0AaANAGgDQBoA0AaANAGgDQBoA0Aaqk5NJasF4pNCqNbqkKj01pMifPmIgxmQrBU8tQSCokfK3k91EdglXbOAZUMHVno4+vsvyVvjrYHT7pwtq+qxvftj0vRKfVZ0/ca7rQs+FbVJrcGHVLgF01mn05+mUh5p16JDaqfmOxUrXKYnrWcJiknGtpFWSXJJepECWr737zrR4tN9Wjc3W/eFg7eSHr0236drV236ftoGYMasEbP0TZCLTqLPs2QoRaQir3BCu17cGBVqlPhVFpxDVNnl156XIZi1KEXqVZ7u4lfiU5dSgWuHoaJDztdh1OsxnkqTlXxdWV9j0x6QruVpDEMknAjo9NZVRk7NaPnb4+gxSqxi7NO61XH4P1mid5bOplrVWRa03b637kthttVQm37b1Jk0aehpnBcdih18xHlIcCkcROWFhvkFfNxFeplzXo/jb54FFWjya+fnj8CcmwT+xqemi6HWqc1X5iWnXaCp+nWBTZTzrbzqSiuVGp0yJeSDFcCmGl/HT2w22gwFCIGEj0jwIdLtrdE/CLRr1ZRlsvrcNuU4SbqXW853jor8LanB9ONk4fauzayhGSryhJOTVo30Vn22+eGCUyu0SbbaJDMGnszUpSliOLtlTY8Z1Bw6EtuqRJCCOJSGpiWTghtDY7n+h3wabTXTTo1gsbhadFRhh6bn163ZNRp007Lja+WfGx8KdIOiuJ2PtSriK93SU27U7trOTva1tHnxbvbmRH3sr1wRgp5qezEjlSlNrity5bHlOJKFR1xnqnUEzH18VEJffYYaSptxpCHHFqVsulnR/wAe6PY6rDG1MJOg6lNww07RkoReainG8m8r3jk+PH0jwfVqWNqQq4eGIVGlJUpU5yVGUqt7ue84S3YKLTS3Kjk0091SRFup1S40UJDTi6XSaRLeyEtqaqNXkLX2U+tKZk4REKJ7R3ZEZTfolpSQFa/NDa+1sNsrpo8BWxu35zliXBOlKUo5VKcXnxte6te1z6jp1nhtlJ1G5S3F9F5XtLnZrlmsuNuOc2Tbk5MRU5SY05iM22+hIjvrmyQeRLYLTQS0FdgtIcwoe54jX3d0KhWwmxsM8PSqY14+ipwltWEpunuq3m3vu3ebskm0eW7R2ngsS8TTrVJUpqVob7UU2072vm0ss1x4j+uXVcFoXNRZphRokSoJcaTApdMU45EbdQ2nzXFvUuWp950KIWl3yko48krcKlJR8Bf02ul+3+jOxcbRp4HZu/UpVer6qnLJuF1e18tLaK61PUPAM9n4DpNg8TiYYivSjiISl1KVSUkm8lFaJLV3z4W0UpNl9x7Qs5+W9S9vpN0XbVHkNNTbo89umwHJTifOmRqPHh09qe+02VhmM/I+DWSPjYk6L5sV3+cHwlbK6Zbcx/lnb20sNgdmrE4mtQo4ag3OtWhvShRlU8YbjDedOV5YdqTilHdk1KP9AXQPpZsPpR0Lp7C6M4DGYbaUMJB4mrj6XUUJ0p06UVGErec1KLur6Z9/RLxMKHudvJ4YPQ5v5bMaGzeO0t97mdL+8NYrMKXHvq7afcMWLuNsfQ7WciQZ0Ss2PtnZlO3Ajtmqzbbj25Mq82nWpbTUGVLef908CO2IVcNTwW/OdWD6vemrRko5X3U5NSaz+k1na7SvL84v6Q/Run0H2xito7dpUqyqzU4LCx66UVUnNylJ3XGNoxSVt1tzlvOMPml3AtSlUWgSrVjJps6v0hUaoyJzbsv4xwPoEid57siIxDSAheUI+KLhIISjkANe77So1KWKi21mpO65N21015P0Na/NGFvtjD+XcBeGzINUnTq+bW3qybg9xZZWe83pk8yNnAIJCin0BACgrIJxjKcpyB3Iz2APvgawU3SS89N/PD5+Jm+fnUqQ42gpJQFgHulXPiR+PFbaz9ezifTGcapLq7vdcrP2ff6i9uDi0ou745fxft7BwJKGiQ2pbqCOXFaC0lKz7FHnupcQDjIXnkBg+pOqKnhm/P32rWTirNdqz17b9pglSi+Cvlm7cOOmvq7eN01yVYCUuuL4oKUlSQjgFBQWhISojieR9fb0A1e6Gz0pOLq7zs84xSclo3q3Z2d73y1vmqdVFNWjHVX14O/FvPjfLPPN6NNYTKGgDQBoA0AaANAGgDQBoA0AaANAGgDQBoA0AaAAMkAepOB7ev4nsP26AeIgvOOFlKmviOfEMKdShRSGlOlzzVERw2lCe5U+lRUQlKVE6AqcgPNNJdWtjul1S0Jc5LaLThb4rwOBU4oZa8tbiVJwVKT6aAY6ANAGgDQBoA0AaANAGgDQBoA0AaANAGgDQBoA0AaANAGgDQBoA0AaANAGgM1sXcC79trjt+8rDui4rLvC1KxEuG2LutGt1i2bqtutU5xMiBUbfuSgVGmVqiTWZKG3kTqVOhzWHW23mH0OoQoAbJqXUz1AVi3L9tCbvlu9KtHdm4ZV5bvW69uDcyqXuzeE2otVuVcu6EZVScTuTXE1tLU1qs34q46ol5lEluW06EhIH0H+HZ4SHjOeIXtpQPED6ces+nWzUbrlVza9i+L+6puoKzt8nKftdITb32Ea5aFq1uqC16M0y2xb1KbvRUCPAbSlFOgISGABJS//ANE28Z7d67Zd57u9R/TLufelScjRJN47jdQu/d73lVKWni60HqvcG0c6uzaehT7jS49SqTyY6Fy1sBk5VIAzel/oyXjx0irbfXBQ+tDaShV7buw2dtLCrdG6suppitbebetOPIa22sev0fZ0SbUsNsh5DtpUWpQ6U0p1QkNvIS2pYGLV39FQ8aq5rOXtjc3Ud01XLt8zc1Xvxuwq91Eb91S0Wtw7jZVDqd/tW8nZuJTpV4rp5fWa/JjVapSGm5DMp5xqW+w4BbD+iY+M/F24Ox8HqS6ZXNplXk9uE5tUOoTexFgSb1FLFHpt/Tdv17JPW+3diqGwuis1x+C5UIsFLkFipIYfkIdA10n9Di8VObHC07kdEX65DYjOq3a3ZZQ403lbkhjhsYpAccWC2+Ho6EEglo8u+gGA/Q2vFVPAp3M6KHEOhxbLjG7O7spp5DSkIWtDsTp/fbCQtYQAtSFqUlfFJCFEAfJvoDMKBJgwKlS5k5D9Qgwp8V2czFUWQ/EalMOS4qXD2U5Ohh+MHSP1SlBRIAxoD9BLwrPEosXxBeszZXoq6XOgrbbbnoAsLpuvkb907ca07XuG6aWumU6RbrVwRLtgU1QW3Nq9Ss2lU2HMkfas9i7b1mSPNdpEdccDTfRDsP0vdKNM8efr32728sndGN0Zbw7o7f8AT1ArMCj3Bb1EtmN5FQhv0iHOZkUyS08/VozyHghTfkRPhh8xVkCLXjT7QWV1keG14VfiNWRtLS7U6juqy9qNsReMDbqiUujNbgV+txb3iMrdotDYYg/aUqr7bynaSzGZSYzNYRBI5JVkDQFb/Rbt/KIxRrSuPq+6Z7P6rrv2vk7u0zpEflVYX67SIEeO/X4FPqqXhQpLNGmy26S1KaDTUh5TPlhSXOQA0F0lfo9m5/VZ0aXH1pVLqh2V2Tsexdytw9vL4oe5cevspttna+rM0q6rlnXAy4mnmKgOPPswmcyFhgttcluJ0BKSu/opG89mbg2BQ7463ul+1NsN3m7Ch7H7uVkVdEXdm87tTU5yrCtq1g8K5Ompp6KZUIlQS4unVONV4yGgVR1BQHz3df3RRur4e/U/f/SzvKukyL4sRyDLdqFBeDtGq9EuCK3VrerNOSf1sePVKTIjzExnyXWfM8tRynGgIX6ANAGgDQBoA0AqwAXUAlI9e6keYnPE4yn3GfU/0fvH00B9nX6OQ7SthfDj8X7rmtO1aBO326e9r5CdsblqsVP2jT23NvbjukMRpoSX4rTtVpMcJfiFt5tPzJUnvoC/+Lxck7q0/Ry/DJ69d46PSq11Jq3cTs5Vd0JCF1C669bceR1D2xOTU6s+kuVOPcDOxtmXdVi4pS/5SSJE5ooRKeCgPmB8OuVsgjrp6Uf/AEgRXU7OL3usFu9hQWZUqrpbVWYyKZLgsQ1JfWoV1VN5tMnkhnms/IgjQH1P7/TP0SCPvzvdH3di9YMjdVjd/c9jdSTSmd2lU2ffq72rUe8TTnI80MIhs18zzCfiJS060UusgIKdAao+0v0Mv/4ldaX7t6v+/wCgD7S/Qy//AIldaX7t6v8Av+gD7S/Qy/8A4ldaX7t6v+/6APtL9DL/APiV1pfu3q/7/oA+0v0Mv/4ldaX7t6v+/wCgD7S/Qy//AIldaX7t6v8Av+gD7S/Qy/8A4ldaX7t6v+/6APtL9DL/APiV1pfu3q/7/oA+0v0Mv/4ldaX7t6v+/wCgJNdFb/6J9N6w+laP0yQ+ruH1EO9RuyDWx0u4Tu4mgRt23dzbXb28crCqnNXT2acbsVSkzJM1Ko0eMXXHgWwoaAunT+54O0Twe68b1ZsWTvK3ac+FO+0mYpueTdkaGqNGlocUfi5HnKbbccUvu26onPzaA+Ea41wFVqsppmPs9NWn/ZyUklCIBkOmOlB9MeWUdvXtoCxaANAGgDQBoA0AaANAGgDQBoA0AaANAGgDQBoA0AaANAGgDQBoA0AaANAGgDV9P6ce8Ej+n/byq3hdkysR2i5T7SYi1qqTWpIYdjJkrPkeSjBLzxUFc2k4WjBz6jW9oaP3++64cMtSmd36LfD0P3n0K+DntjRbe6sro6kLpXbF0bfdL+01+791upS4Lzlz2fJo1FnUuwropluqKqhVahb151Cm1KPLYcbRGdipkKQUo1V6vvfYQZavvfvIJ2PVq3e27lfv6VuZFpVw1KqV+4pdW3FpdQi067ancU+VU5sasyzyYkXA9KlOGoTCkJfmredCgFjVChOjZvoY6gt24Vc3Mp1LjV+gc5Mpdr0OmRa3aswqBc8xpTa/iWlqHdpxwjsRkeup0M4RfZ95CqfTl3kat2rRqm3bj9AvOyarBo0qWYlXsCs2imc6lAe4ldJqDS1Kixj2f4q7JDiuQ7auLDPd2NjIrPT81d9sWzbIp82C2G4tLmNxKtCaaSWmm5bMVbaCtpDYSpPHknHFwlfLM7o7V8V2/h67dl1kNP8Advn7bce66ZIr4SjiMClKKcnvXvbPNd/Plr3XXMyy7iVS3nYctAlrhl1LvkynPLiJaBV5Ug8wEKQBjkclRIB76/dH+jn05hS6I0qLqJvqVG17LSmrLO2vpyZ4F0u6IU8VOpKMUm97RK/de74e3O3AnHXel+XUuhp/rgXvDs1HpA3Dm7fR9o5F0xzuHM+Dp1FnolxmA6p1utLcrDiXbccimTGp0eFVFvFiqMpTl6X+G+OzNv4nonHCY506+zY7T8f6lvZs5VsRUw/iccRGo349FQVadB04xWHqU5xqSblFabo10Yns1vzlKXXyTi/prdV3JJKzppNpT7HexzmVccgOuQ/hosiKlDbmVNx1SYzq08gzILKUlTiQR8y/mAIB+mvnGvitnY7pdh9oYmgnfEKcnKEuNWm+LXJ68FxPT684zwXVZ33NdL2uuxa3T7eVss+oG51aoEE/DHKy800W2UISEoUlZBIVgKGBjtnHb119obZ8I+w+j/RrYlbDuEepwtTftGWWb1tJvlyvmeb4noFjekGIlWwymoYdWkoTUPykneLa0ta+rfBJcS2fbwvin1GvVSrTnqnSqgryYiw6wiK03nuFtrSFBzj2BGPlwPXGvyn/AKUXhHw3hA8Zw1CHXuLqRVoTeqcbNXa0t2v0Hu/gr2ZQ6IY7D1toxW7TlBy3pKX0c3d5XbzyysuBl+zm49svXOx9tSqu2Ys5l5Hkokuu5jrCkpbC1qGHlJ8pSkj5QokkAEa/JXwp7Irz2X4uqDpqlXrze/Fwi1ONmr1EoppWad73Sd27H62+Afwp7B25io7J2a4RxNDDUpVVBOMnFy3FnvyTzTy3VfP0fSxsTWGOqToj64eniC1UqH8BsxL6oLIui8FuTKBY1x7ITJUuvRKUwyPNjVC67Rmw7fbmpyn4er1CMoHirXlXgn27HZe3pYRzSaqtPdlvJXaWqdm1e2WSaavfXmP6YfQyW1dhQx3V33qcXFtXbW7KTtdcEm93krtZHyjxNvHqwoQaMqk1it3Cw3Mqa1rkuRQmoqUpcdKlkoS/Tl5jtpJK1JHmYwca+0MTWWKpU8Qs96Kzz/OfH1ZcD87dh0/EujNfAvzWsRhbRskrQjLllfm9Xq822REuKjSrerNXoc0JblUue7FdbScDm2tSTxB7qSBjB9gfXGoBjLDoA0AaANAGgDQBoA0AaANAGgDQBoA0AaANAGgDQBoA0AaAVZcDTrbikpWELSooWhLiFAHOFIX8qgfdKuxHY6A6Y+GFWvDhib81yL4nDO47nTurbmvO0NzbRF0Srha3PNWs9dBS/Btl1p2RRlU+PcqpqJRVEcLUSO6nDqNAc+7rl2yq6bldtQS0W2a/V1WoJYWH49AFRk/ZKJbTh5KeXTzHLoXlbbnJKvmB0BhugDQBoA0AaANAGgDQBoA0AaANAGgDQBoA0AaANAGgDQBoA0AaANAGgDQBoA0Au39xX5K/98zoD9U79FjuZuzfA1te7HWH5bdr7j9Tdyrhx3GY0iYzQLjm1WTEjS3wUMPSmIqmQ4r5UcgpWRnQHUjaPxAYXUj4XdZ8Rvb+2avYMSq9Oe/27NtWfdFUh1Oq0iTthEvpMNuXIipFPdMqo2IpbHbMaJPPljLrgUB8u3hk7qyOpWw+n++eo39IR6idtuoq87wbuCo9JMjcS2kUypU2BfDki2rSlNVNgzWaZeVvxIq3YSpSXDDqPFAQrKQB0S8WzrT3pr/XzaPQ3aPWSvoD6f8Ab/Zel9QnUX1J29XYlJuqmUO86k7bNoUCBUZKlNs06bX1woqhGQ84v41UtSfh2HFACZ3gb3p1PXVbHUhS92urOyOuPp+oF92/A6ZOpe3NxqNeV53JRJFNcm3TQtwYtPSidQajb7ki3nqWipoC6gxU5S4pDDegNeeLdvP1R3f1rdG/hw9Nu/8AN6SG+pO3rz3Kvbf625iqbeaaZYcw06LY1mSVnyE1+ox0KmQ4qc/aj5+GcbU3nQCnhp72797V+I51JeFnvb1J3H1k2lt908UPqk283zv+pQZ+6tG+Nvm3tt63ttejlG4U5qTGl1g1puCpAlwY7kNa+ImnkB+SVoDL7Xtuo3VW7ft+CW3JNcq8OkQg43IkNMrmymoYfkxqe1InJbQ8+3zKY63FIytKVoSogD9Omj+HZ1seGH4YNm9OPhS9L7e6/WF1C27TKx1E9S7+5+xtlR9uK7PtOTCrLEYbk7hWlVrlRQ/t56j7W0y226pb9KkfynvutSmKo7Dt+6QOPPgv7YXTcvSX40Xgvbv1q3dtOtvcG4bnbjWfcF02vUZlUvWmUSm0StUOm3BSq1UrTrcti4aC82/IpNyT4h+MElLxiAvaA23157v7U+GL0z+AD0R73X1btQ3f6POrHZHqj6hLVt+Qxd8+ydv7Vuq8riupmrwrRVX0s1IS70l0SjMtJcduVNLqj1usVWLBnvRQNweKP4QO9nXb4ila8RbajrKtLbPob3P6drXvJPVLQNx6cqg7a0uzttbZtuFaFJbt++qdWLnoO5btLcvH7Tttj7JSJs5EnlUfs9NTAgY46q2P0SXe+k06826m4euWsWszc9Jqc1DF30VW+9mRJ5j/ABFTVNqES4ISFT5KSXmlRH1szJAK3UECWfif1SqmhfogEZM2oM0+VVen2RUYsd2aiFJqNJ/9AaEhuW0XFoZqVLizKtCakS3GFBoXApRbD3B0Dht+leuOK8Zze1DrqHXW9sdhw95bjTzaH17Y0Nb7bTqCXC0hwkNtPkPMow2pKMcQB83egDQBoA0AaANAKsrDbrayVBIUAspxy4K+VwJz2yUFQGfroD6PPBB8S3pP6XdsOsTow61JVy2907da9jO21cu4tq27XbuTZEhu3KrQW2qza1Cju3LVI0yNUHGXlW+zJW2pwFC0I5rSBnni5eJf0SXL4fHR74U3QDXbj3Y2f6c50bcK8t963ZF57bQbsvn4C9G5FMt+0b3mwbmiN1m5tztyL0uh6o0NmDDkS7To1vyahCj1MxAPnR2RuGkWlvRtFddflKhUK2dz7BuGtTUxpUxUSkUW66TUqlKTEgsyZspUeHGedEaHHflPlAajsuuqQhQG++vu2q1bPWn1PIrcP4Jd17zXrudQkGRFfXLsjd6tL3X2+rLqIz7yoKq5YV3W9XHqZPEWrUU1AUyuwKZV40uAwBDXQBoA0AaANAGgDQBoA0B0T8JtYo3iJ9I25VRUI9l7B73WN1O7s1YKS6u19j+l6sx+oXfG9U0xkuVau/yK2k20vO6hb1uQatdNxLpCKDatFrdyVKlUicBA6oTqgwufAMiSIDtQlOojOOy2mAouqOVxSUFC1JKFFDraVhJSopwoEgWR1QWArm3kYSG20LSAkD7xKkgHv29SffQCGgDQBoA0AaANAGgDQBoA0AaANAGgDQBoA0AaANAGgDQBoA0AaANAGgDQBoBZcd5spSpHdTYdHFSVgNqGQpRQVBPbuQrBHuBrNSpzc4tRfP1feJeb9LLT25L2nZro/wBs6rS9jxNowose/wC/6nMqbNBq06nN1WvUeHkUtmBCekiQtMkjIZDYcBUVONpKtb+hSnu6cPm+WT4cFk76EeWKoRbTml9/xO0dh2nL2I8LHe+76pb5nVzq53psfa+nSLYhr86327CTJuG/re3Iq9qItW402RcbcRmDGpdMr11w3aghtEyCCSjR0p8Fxyz7bZ/PaiG60G3nq7+u/p9GpzQG2lyxq4m4bRsqj/BOvLiVbFSrctyowUuFJVJtGsUpmq06U82OTy6dCfkMuqUhPJaRmnVT5fPz86jrYc/nu1OzfRX1Tjo2FFiV+0KDI21vWMkKor0yoQRAlym8fBuzLjfpMiM82tXEt1KPCkpPZxlsjUqCaik9UsyLNqUm1xdznv4kc6bu3vIrcjaq3nLImvebNZ+GuJquRHo5aa7fDxZkykpylGUhuUtJBHIhwqSm4tISpp117w7dT49o1e7KlfdsuOG4Ysq57Zsiiv8AkLUAWYVz1miMzENtJShYp/xKnlBSwklfe/DytiqKpv8AKKSb4d3Zp8L8sNatXjGUY33LZZ8X35e34EBqvFqFKq8yDesGMmWXHojkSmz4xZLkhQKJzrtMfkF96G41l7kS1I5f6up0ctfpX4BekihselhHXaquCgobyV77q539OXC1lZnN4yE6kruN7O98m7vO1s+PZbuKES6jXC+86uOmqtzae62pKYdKMdMNpMNx6M+7NVAabXAjxlCUmmPVVyUp5DivKaaA9jxWytjz25DaXSbERw66pdWnFVW6W8/P3ouXmyVnFW3orVXdo6p0qVJOKjabTWW9Zpq6vmvovPJuLaTSybljkiqMsOuNsOqQiLJkJeZcdXUpK3XXS4px6otx2zOK85S55aOCTw7a57pdtnwZYSpSlgtpzlUp5tRwtaVpb6f0ms9Lp5ZZLKxmpbPxmJknTpJqVs04QVtLqMVZXtw11edy6F1VUajsuU+RCbdSpTU5UeattS0lAyoxWl+X9493gnP9HOFYiS2zsfpxsDFbM2Ji6uKxtGCpQpyo1KdpSTslKS3V9Lj7XkbCdbbPR2m/FqEXHE+dV8+CdldXzayVldJS+lmrJm0FUW0m6MzQ6Hwdmz47a6hKjwJM96TJAJDSI8hUZ4KQpRyppDoVzGccQT5ZsD+jptuniMTtPpVs5UdnSk6iqzmqvmbzd91JPOLTS59mRgj0gp4zzcbUdKbykkt7N8vXqu5ZmOWjYxoF0tVW4XZlsQWU8GnjS2ozzp8xCwVR0SpMpSVBJVgxk9+/LI46+Of6VfQDothNiwo9Ferr4/xirHE0+rdJRpxprJyevnpqyaeTd0fS39Grpl0e6IdOI4raW1KlOnj6dDCUk6c5qVTrXOUYq91klbg7WZ9BfhFbz0+gdUe1dMuK75Nesm4qnWrHqtpPwXzT7sgX7blVshmkViMXI0WbRzUK9CqE+LVESoSWoAluwnFxmnWfycobHx+x+lmHqvZrwMIz/rU419+E5qorOEG3bJNtqyu7NXvb9VfDRT2f0p8G0Mbs+SxUJ4OMoydPdluuhKS1zV/uemj4OdXlnbj9LvVPvZs9cddojVT2n3RumkmRZ8F6n248/AqUhbrlNaMGgPhMptxtKW5lFU0tpPmQXinCz9ubD2hh8dsajGlJzq7tO+T0V3J3ffrx9h+Pe0sPPBVsZhpR3LV15nLdt7c/u4EHb4qDlbrU6vOyEvyKm4h2aPKdQpuQ4gOD9Y42ltxS0jkSyteBkKwc4ndXP6r+bfH3moMK1RwkldxaQDVoDQBoA0AaANAGgDQBoA0AaANAGgDQBoA0AaANAGgDQBoA0AaANAGgDQBoA0AaANAGgDQBoA0AaANAGgDQBoA0AaANAGgDQBoA0AaANAGgDQBoB200ssl0ceBLyc80AgtfDLUVJKuSU4cSEqUAlasoQVKSpIA/QX8FPw27K62/BS20v+ub99Ze2Nf21qvVrRqJZfTPvZV9vrVvKS9dtSrkFm8bKo9s15+8apNnBulNt+dEdk0t009lLilg6w1q8KEN+pvKK1cYuVu+yy736QSk8JrwiW9rPDS276lNzldd9174MdOPVDEuPw+Nzt7L22z2GvKq3HbW9G3UPayvbMybLauC0oN70euQZdOuSHIdqNu3XWKNe8WFJ+zTHXJwEPKTgsLKEusmqcHOSpxc28o707KMnZuKk05WcYpytF5I0py0Xt+fV230u1z93e6nfC56jvDnkdE/Sj0Iw9m/EvuGtUWyrG6Y7W2f3Mq+6exu5MG7j8XdsnqTrFlxolxW/Dagy6tAqddu6nyZVIrEVdRo9LqEObT4MjF4OrgpbleVHeva1OtTqNZXzUW7Lt0vlqUnTnC28rX0+fnNNaold1kWX0/dFnindKHWR4omy1Xvbpor3RLs1sKvdS4rRqG6e2O2PUZt5b4bnOXzQLWp12quWZJberMWDTp9IqSJE6SirsRpManypLEO65r1lhLXwQqlt7Ym73jEdem3Fi3Ps54Z24932nuFsNNrdv1O3qRX6Rs1aN8zd+90rE2rYs6hXTRrPqaRRalQqcxakd12nohWxFYlVqjOwGc+HoTxVSNKk4b0nGK3pxirye6rtvS7V3pFXlK0YykqNpZvu+fnuzNa+NJ1I9BO+Urw7d/94rQ3un9Hm6dIm3xZniN9Od0bh7c7ibBuSJK1UdUezWNu7iuunsVGHibNkv0GnXPCQpTVKp7lSHw+suOwVfZ0ZSxShFKpGmlCpCo5SnCE47m63vqSqRSlFtb14vzotK+MXO27Zpq978LtZ+owH9H42p21uPxJ+rHrJ6ZaBuovozo/TU301WT1Ab5V28Xr76jNyq/uxaW5dev+ZUNx6dAn3HJFKtMUWZUmIFoCDSqPazUi1nKlUqnOa1FPH4es5Km5S3bb1o3SbV7Np2Ule0ot70ZXjJKSaWbxWs1fdunpa8m+20U3bttbNZ5q/wCbBqYRzJG5sRDyJDriFqSkuNslDznFxaUgH4tl6PIadaUkLBSslKwnBIGgFXrsuSQ86+7cdZW684t5xa6pOcWpxxRWtSnHHytxSlKJUtZK1ElSiSSdAVMVqUw+ic3WJkeoJUlwyIkh9EzugLddbqi1uPsyHnFLLrKB5XmFWO3bQD925VPuJcdmzJDokNFt+bLL8thaUlTM9EvywtM6ItT/AMM/gtQy84pDClyHlqAbv3ROdbTFRVai3EThIiIkKbp6oraz5Ud6C3wbcCUYCI4KY8dBDDDTbLaEACgXBUUU+XTmq1MTS5gSV0hufMi01aWFeclt2A24W1EuJHkgqKUuEKGCAQA2+15D/wAO05UZKW4iQuGpybIWuElkKcWzEcPdpTy2EIZ5BYSPhAru3lIFsqlRl1N8SJsx+c+ElvzpD7shwNIOGmwtw9kIQAEJQlCEjsEjQFs0AaANAGgDQBoA0AaANAVtjktCcE8lpGAQknJAwCrKQT6AqGAe57aA6adU0x7fXp46cepugJRKlWbT6d0qb91WQyiRVF7o25CrtxbYXhfFUfSHajN3S2zi1CyqKsO1FyJbXT6qJUpTUIW/T2gOZwjvKUEhs8lJK0g4SVJBIJAJGe47Adz7AjQCJBBIIwR2IPqD9DoA0AaANAGgDQBoBwxEkSQSy3zCeWTyQkfIkKUMrUkE4IIA7q9EgntoDolsIsdPXSFv1vxXmhTLp6kYb/SvsFOa/wBTuRqmqqVv3N1NXnb1XaD7rFtDaxlHTluVR0Gly7gtzqY+zJL1WtN666FUQOf9VegLajMxHFvrZBSt9LKYbDzYaaShS4QLhTMSpK0PSQ8RKbS06tAfU6tYFl0AaANAGgDQBoA0AaANAGgDQBoA0AaANAGgDQBoA0AaANAGgDQBoA0AaANAH+fpp88gZ3YtnV6/bst6yrcZXLrV01WJRIUVoBTi5Ex1DbDeVFKQlwk9ypLY4/OtKc62WHzlG+l8+zPhy9Pba90mrvdg27vXXhyva7ds3q72eaVz6CtmrG3U2psupWrdN506bTbSDNHpVnVigIuWmfESUR1R41psLix58154So/lpiVBeVOpTkEEDoKP0bfOr+Bz1b71f1M7u9Q+yFo3lO6WdlKjEq0u4+n/AGLpyahfO30qbHiwbh3DcjV+qRpFt034247IqsSnK+yJTlXuattOKdUlEeK0S0i0qtF9+vpIsVvoisJdcSza1AuCZVozq3aVWrxvmpy6YmKF5iQX6c4qJIS801wbcSQ4EqBSXVY5aA05vHZVV2/pcq2qjRmLen5wGobLNcs+ozj8rkgCe+9JgPrPzBLWUoP9LtnQEYalZ0+jWxIqX+k2l0C4EN/EN09yntR3nEd1lmNU0OSXHkFJHElhPlghoDCASBE+u7mw7tqzNo1OLUkyGFpZkXhTK8/ESpTgClqlvfAxkuJRy4JAC+KUhJ7jOpMIRpQjiMt7V31yt6NOXC1zMqG/Tcua5XsvX2X9V7GKbtU239urXVHt6hQb3m1TyUOVyTIFYqUeTUAfLQqRwQsMoKf1YKeLeTzUAc69F6H+FLF9H6sI0pyW5JWSlayUssr+7Ns0+MwrbbSz0t2JZ8fRw590FKlQbiQTMnMxkFTqo4gIfYS9zSFukthLpDqMK8kKQVJLyfJSfNWlCvqHot4Wp9J1SjjJuclJUVvNZR9d+Orz9iIccBTlTc52Ulkk89OWrtfn7GN6fbqXgzJm+az5oS8yGkqaAQoAp81LoSsrV7HHpkHCu2vqvob4PdjdKaVKtiKUJb8Yttq+bs9FHn3627DT4va3k76ErWyVn2597+eZtSnNS3Yoi5qD0RsJT5LCE5cyFYCldlDGCB3z3OvZcB4H9k9H6+HrbNoxXXWlWcFneLW7eyXBfOZyW1el0sRuxnNR3b2vJRS1ztdvJdmfDTMeptapzqJNOp64nk8nEuvFbc2On5crYII5LIGFDBx8vsTr0Hb2woVNhzwygs6TTvk9EslbPn2a65Gjwe28HKu1VxEHPeSju+dF5ve3nJpq18rRd88ky3vXHM+KQqpzbhjOyEBK5zsRU9UpnmD5HCSkoabCglXmN/PlPHBSSdfkL/S86AY3Zex8NtDB0ZN19o4iEnGDb3VT3s9Hq+T056/T/gUo7I2t0lwTrVKdsHKjidW3dtxut1O97vThYlLtfc0ezxTrookmfTK/RpECp0O5oVRmUGv2/WmKhDNKr1Dq8F6LLt+qU2oKjSftSnyI9QYhpmNRHmXn0OJ/FjpBDHUekU6NbfhepLrE7pTjBus4tLe3lekmk/NU1Ftx1X7j4fAbN254Mo4TDSp1JUsElG1m4vqdzism95rnZ2zuS/8AG7TGl7w9O3VLSLdjwqL1h9M9gbpGyGqJHbNKuqFGZoN1Vat1FthiNX63c9ZjP1+XUY0GmvvLkmRVl1GapySr6i6H4egujlKvFrrE6Sy/3t5N9mj56n4+eFLZVTY3S3F4Ocd2LqV2srX3ZRWnpzyWl+Jxc3JRb0nbF1lyN5VzR65DrERURuGG1xpTaIsmK6lhxToTHadcWAUYC0J7YGdb887In8Tjljt9fp+f0/M6x1foP54MHmoYDQBoA0AaANAGgDQBoA0AaANAGgDQBoA0AaANAGgDQHoBJAAJJ7AAZJP0AHroCSXTF0f9SvWduLM2k6Xto7k3k3HgWxPvOXaNru0huqMWvS5dJg1CsqFYqVMjqixZddpDDgQ+p7nOZ4tKTzKANAVWiVWiVOpUaqwXoNUpE+bTKnCeCfNhT6dJciTYr/FSkpcjyWnGl4UUlSCUqUnBIFr0AaANAGgDQBoA0AaANAGgDQBoA0AaANAGgDQBoA0AaANAGgDQBoA0AaANALIjvrSFpbUUELIWcJSQ3jnhSiASnIBAJOSABkjQFxjIci+ZGkocYUtxhx5CkhmQlttlT7QQ8sKU153mtqKS38+GlZBAIA+vXwiv0lzbXwyei60+lS6Olq995albV67iXbMvajbo0a3o8s3dWDWoUKNDqFqVaQ38I4QhchLyR6lLRVk6z0sTh4p4atvp1Wmp+bKlFSai9+m1eTai895bt4yS813ujOEbxkk3LNLjl7s2uGejvc6hufpsWz7KypXQBukhTyDzR/p2tpSuKgFJcQt3bZLq2AsrbSyhTTba0O4KyolMLaGwdluUqdPbiwcp33+qp4tqOX53UKW7k723k3Z2STVrZVKid0k1+anbnqnk8m+Fr6cWY8n9NS2KjyGpzfh430qewpxTbv8ApksxlSHVgJQ9zc2zdlIW2OfzMyEFfI8yoYA1+C6IbN2DOpj8P0mp7XqY61OpQUMbCeHUWpKclibavK8UnlxRmo08XibqdJKNPJSioreu1lfek20s3nxeTauXCT+mw7IVIIVUvD73ElBoktx5G9toSEeYtsoKkqXtx5AQlavM4vxZBylJThQCtbDco3d665K6l7Ox82zP4jW5Jd77ezL06ZPmN/8A6dR2Pcjt02F4fW4EKGx5hTARvVZpgyn5C1pmOqZj7YscXJjMiYlZIXHcU8S5FUpfJOHEdHdn9IKfiuL2/DYlOjLxhYlqu9+UM1T/ACV3afOVo8XnYeT68tIOdnfdjGM22r8JOyVr5uy7b2B79NJ2HbhNRpHh37iJpzIjNR4Dm+NtCmtsoJcSmNDG2zERnngpSWYwSU9lhafl1nwPRLYTbwr6VQx8oNpQmsZG7hb9KknZtJrstlZtxq1GvhrvdcXdK3mqyy4RlJK/HJcc9GVsfpp+yLjTjFN8P7cOltPSPjHEs73WUhoOhtMcIDatq32iS2lB5paQsBHEqIzmVPEYTYs3hqFBYiNNOnLclOinK6e/eE4yla267txzVldO0GrtWvh8nFt3srNSbTSbejyySd87800z88bWIlBoA0AaANAGgDQBoA0AaANAGgDQBoA0AaANAGgPU45JySByGSMZAz3Iz2zj69vroCcvSru/t9bcrc7ZTd+4XKdsl1D7czrAuu5BTZlTY26vpiRHru0O6bVMjIk1OJT7D3IpFsS9yZtp29cN6VnaN/cO07WhyptxoYdA0jvHszd2x9/VPba9ocKLXoTFGqUeVAqUeuUS4LVuG36bdlh7hWZckJxymV+ydxLYrdIuazbipj8ml3DQqrTqpTJEmFMjPuAaO8h9bhSGnCtSl9ik8ipJPMYx6pOeQ9tAIaANAGgDQBoBRLTq0KcQ2tSEKQhakpJSlTgWUJJA7FYbWUj1IQoj0OgN5bE7P3tvBfH8iLXhRIjzMGo3Bc9x195ql23YVo28yJNyXtdlZl8YtDt23ojgfqNQkBYK3I0JlC5kuM04Bs3rJ3is/cq77Gsvad2oHZDYywKNtjtaqoRXafKrseKgVa9L9qcN1MR5dVvm+6hcFThzanSaXcYshix6HcEcTaCGmAIeaANAGgDQBoA0AaANAGgDQBoA0AaANAGgDQBoA0AaANAGgDQBoA0AaANAGgDQHo9R2z3HYep/D9uiV3ZavJA60eFVtE/dW91U3Kn21KqtsbY0LL7jBK0s3DXAtijSVOgFCXIqlrWQDyQW0dwoEa2lCMoyjeLVru9uWd781ku3TR3LcROLptRlmuCzbv39z17z6KOm/Y2rbgdY+xtv0G7YUei3RddDr0+M0y1UZ1swrfU5dkiRNg1/yY7jDkWDEpxXRTJClrbbHdQB3dKcEs5Jfzefo+/M0VaE28ov1ej77cO56ly3G3l3DqXUt1E7i2cubas+9NzbpXUXLRlV+MtumwWHKFRFuT0W+9bTjLTsNM2VTxMCoxcU24ElJ1Xuz7eZQ1BuXuj1bbg/ZlJp+5lqsTqoW0S1V+2gmX8G8EkLZq9EQQy8UKB8x1DS+WVKbQflAGc2rckDZSk/yc3xu+07xfqcYBmTJrMyszKa8tPduJTqxQYLfJtRwhpFTkjICfPX6kCI9/1TYaVuXEn1ytxa5TKoHPhaW1btXRXkJWhKB5VIpaJTClpIPlJjLcC2whZIWtQAEKt9X9gbBdqsC34NZqtYrTgVTqTe1Jr9mvJXJbStCIcWpRY8hYBcAaUlJDyCh1JKVgnHVlXcN2MJulxl+b259ltO/stuMNKh4tGM6kVK7um80tdPVl26EYabbdapFFkzpkZu16jUHlinU2dcFWiIdhyWlhTgZepFQVKb4n9QlHkhXcJcTkHW86LbIwO1sdDDRr054iUlFUoybm5OTWa1V87LkQcQqTvZxeumvZpw+PZlt2B1jU//ANB+R0US+nfZBmttbtxb5jb6O25NZ3AagMRHIs6jLE1YLEl/yA63cjtzR0SG6gimptBlKXbiifo54Bv6PktoUqO0sb43h5OrKlTwlVxWGqQlOnV8Za6vrZVVGmqdN9duKFSdqLbc1wu3do+JVJUIyivyam0rKfnJxgo5ttN+fPzElGFt9OUERNjQIqEMpWy0plKGuBXLZkzQlSQfLU6xJfDxazxCAhssgBrL+PMV+jmw+gWyOjGz6MJ4yjQqqEd2nObUm0mkrNK7zSvx4Piec7Qx0a29erazd352nbkmllyTSt3G4rVoUKoeWhiTUacCg83JERxLCnCMN8HCAkgYIPf1UB69tb3CKEI13VqKz3epk81JWzcHK+Sv39mh5t0g2hh8MouOIpTk024KbbVm733XdLheStw7CdexXTNHvhpdQrd+UemtNN5RFnRPin5SV88JZQf5sgJB5KHzBQx6a0G0sRik3GNOtiYSlu2pQp5LPzmnOK3Vazs278OXjm2elWJpVt/CYd0oxd+shUqS3tdbtK7ed7ZaXzNadTu0FLtOoUyPZr7tcqNPSovNsQeUcJDagT5TaSUkqwO+MkgeuNeSeFDwWQ6fdG6+HWAniJ4OFXFuEIKThvRjBydrrglrqsro9I8Efhd2vszbOIqxnUShh6ak3fJKo/OybaSzza0y0ZEe0alUqzcS7bZgz49UQHS/TpNPcKlz20gsBuG8wqPIQtWAhqWuNGWsoKZKZAYQ5/N3/Si8H1XoZ0vxb8SqYeMK8ovehuq3XJPzl50PN3ruMZt23XGUJSv/AEN/0MfCnU6d7Cls+riqeIqOhOLp729JWpS4Zpu6UWm4rO+9eKi+vvUtRK7eXg3bXXWmjmsVLpH6hpu3FTXVF/F1q4bd3eQZ9r0K0XUOVSdDp1rzXFiqU2fKhMMJ+SE04RxHI+DPpC8bSpbM6xSl1UpdXfzkqcW81yV1rZpHhf8ASq6PS2R0xr4qVCVGnKpWXWSSUfPrQUUmlx4cNc7nztT7JojTzlQuuoTrQqVbQ6ItvRo7s6aHi0txlt1IGWC8pISQpKSQSB3ONevy8y+95ttb5HyknvK8c1zWZHSoxVQZUqItC2iw443hSSl1XFZCfPQTybUQORSoAg9iBrBOrTlFqM027pW4887Wy11HZx5Fr1GAaANAGgDQBoA0AaANAGgDQBoA0AaANAGgDQBoA0AaAUZc8p1tzihXBaVcXApTasHOFhJSopPuEkEj0OgJV9LnWF1B9Gt7VHcnpq3Yr20d81Wgz7QqN328qAahLtmqPUefNoTsSbTJ0j7NmSaDBalKjlpxQbZKXWlNhSgI91ury61UalX6nU01Ko1+fPq9WccUEu1CfImOPyZEhISFsOSnnVvpQpKefI4BGgMU0AaANAGgFPKd4F3y1+WPVfE8RlXEZVjHdXy/n29dAVORn2VFDrLjagkLKVoUCEqbQ6lXcfdLTiHAfQoWlXoRoDwsPBS0lpwKbWELSUKyhZUUhKhjIUVAgA9yQR7aA9+Gf+X9S58y0tp+RXzLVy4oHbupXFWB6nifodAUpadUcJbWokFXZJPyhJWT6egQCon+qCfQHQFXw74SFeS5xKeYVwVgoKefIHH3eJ5Z9Md9AUFpxPLKFjglK15SRxSrhxUrI7BXNGCfXknHqNACm3EBJWhSQsEoKkkcglRQojPrhSSk/Qgj1GgBDa3CUtoUspSpZCQSQhCSpaiB7JSCon2AJ0BU9HfjlKX2nGioLKQ4koKg264wsgEDIS8060r6LbWk90kaAS0AaANAGgDQBoA0AaANAGgDQBoA0BnVigmv22tSCWWrkpDa1uYU2pyTOYbbjttLS6h0KBU++0GVLU00pWClBIA/cdi9LnS022W5nTZ09OKZV8My4jZ6xJfOPEAitc35Fpha3UJZ8t7BWlLqFoCzxwAG03pj6UQ40hvps6fs4w6yNldv8vNvK8pIQU2wlXNK/m4oBOBnt7y8Ns6niXLFTp3nTjOlTq70Y7mUZzupNZOOSldWb56Q6s5+NUYJPq5RblJJ5PeSSbz7+3lxOU7+wuwUfxEerChnYzZc0eH0zdE1UgUVO2lmP0qmTKtePWRGqEyDElW0I8KZVI1GpSaiuMhtcpFOgmQpQYYKfxL/APtR8b002RszZtboX0jxuHitsdIJYiWz8di6VaNKOD6Ozo4dyw+Iju1MNOWIlJq8G6y3JSSaXrPQ3ZOBxlS2Jq07blLKbSTe/WTdmmrSSjZfSyzsSAT0/dO61KSenvZFIT91R2o2+TnPr3FtZPoPrr8LPxqeEajRhDafhE6a13v1N3DbO6U7Yw1bDzT851/64ouMr2jHNpp6rM9ZxHRvY9CjSlB0bydn5sJXVm9LSVu1JcLvMr/9Hrp1/wD2ftkP/wAldgf/AMt6x/jZ6Y/+2/hM/wD502v/AP7pC8ibL50v8un/AOmJudPXTgQG3+n3YvyXORcce2lsN1DSGG1yiv8AV2+yW1EsBtK1L48nAnBUpOM1Dws9PpSlDAeEHp3hK04STqbT6W7Yr0JK11ThDxyX5WcrRhk7ptZXuSMPsTZqc3Hq5SSilFRpxb35KLd9xJKCe/Jtq0YvuPlM/SvNsdp9vemzpjf272zsGxJ1R3humnVOTZ1o2zbrk6nR7Nblxo01VHhMS1phy1FXlOqCUr9Rk6/Zr/7JzbfT7bnS/pjX6Y9ItpbZwn4L1a+zXj9oY/FOnU8qbChUqyWIr1YznKnVqKM9xygnNRzln55022TgqVOlKlVpQXX+fFNKT8ypZJ2jfzllweTSdkl8KaVLjkhlRdQrvlIKsH39MH8/bI+uv6Adp9GZzjha2zFPaUKtK9Wph7zhvZWd3Zq/dyff4rXhTnOSlaO7JpNvNrPjlp8PRadc8TCrirGeKsYBzg4wewOcYwT2B9/bQAELJACVEqICQEkkk4IAGMkkEEAdzkfXQFbbD7riWWmXXHljKGm21rcWOJVlKEpKlDiCrsD8oJ9BoCjgvOOKs8SrHE54gElWMfdABJPoACScDQFOgDQBoA0AaANAGgDQBoA0AaANAGgDQBoDonZ9+Wb1TWbb+y+7twUOzt4rPtiBZ2w/UBXn2YlPrltwG2mLa2B30f8AJLhtuA1Hj0bZbcdD639mKBBou09ccqW0MOzGNpwIv7tbLX3sneb+3u41GYpV0sop6UNtV6lXRSajAqDapMC5rQuu2p062bjt6YWnGY1YolSqlIkutPNx5b/lOFIGlXWZSnOTjL/N9ZUkraWFOqWlD+UjiOSlNvNu4SD8jqFj5VpJAQKFjOUKHE4VlJGCfQHI7E/Q99AU6A94qwk8VYUCUnBwoAkEp+oBBBI9CCPY6A9CFnGEKOfTCSc/l27/ALNAbz2K2X3O3xulVmbUW25XbthxTXpT8i47asWj21bZk02jzK7cF63lUqFalsU6VVK5b9DhVi6a/SaUms1mlUiCqbWa/T4xAkZuPujY2xtj1np92OuGFcVy3JT37f6hOoekonxm74iNyErl7R7TsykRqjStlaZLbLVaqrjFvXDvZMYVUb0g0+1jSbKpYEGK27EckNiIXVIbSpPJ11tzKSsrQGUMtsx4sdRUp1qG0yTH81aXJMlZJbAsugDQBoA0AaANAGgDQBoA0AaANAGgDQBoA0AaANAGgDQBoA0AaANAGgDQBoA9fTQFSUqUflSokHvxSSR+OB7jV0fpR/4l28eRR6PuPo36C7Wa256UXaomlzqpVL/rbty10Ulx41OPRaAOURuUzH5yGWn1JKmS6lKXCT5ZV775aLiQHm27Wu9OXYfQx4ftENnbOdRG+xuVcdNB26k2PZsO7bekswl3DfcddOu9qpvvMtT6tUqNS1/H0yHQ3FTUwuMltvySF6A5bpqU83y8w1uXF3AVDPkoqVXZrsSkwG21FDTaqvKYjV+Cy2hKUtpbYdU2gABSyORnx0XcvcQJavvfvMsg7e0q+b8gT7kqW28tUBaFKi27OrcV9xAV8jkmo1B9p+Yt3HJU+U229KUovupS44pIqUNs7k2Lb1u3BQpVn3FTbTU55Ls1p+o1uoJePYrMeTRbsckJbOMpWIMf6+SjsNAa56nId21G1LenUN+3L1pfFtEj42uJceQ4FlJTEE+06xdZSSk8hOqkx1JJDS0Rwy2gCJV87U3Pce3apErZO3JsZDZHx9Im12ZLiuZUAqEU1a23/OH/ADyU0aKUuhSQp8Dz3JdCqqkZ4da2V+y+Xr7u5ggXdds3VYlDfkuSLkpDzgdapzX8qpa2mlIHzR1UGTMrVRacbGA6v4gBQ4kNN4PK3oRU8k9LsPXn5qVem7t8pTtn3PjcEb7epYrU59VXmuqqMh1Mh9Xmyqg4+Hy6hh9xUhtLjSn1x5LbbKUBCzGdU3yUHeP7of0dulWF2rs/Aw62LcHTptXTa81LLjna382eTdPVOGNp1ldReHSvorwzaTurtKab5byeVzdFrWMKhKLMddRLTbiMlqKEIwpIKSfMR3yO4UOxGMeudfWvSXZ1LE+L1Mt3zXdf8d+S9Fu1HhW1NuQpylTlKN3f867VnbNJ5Z6KS7bWN9NUWXb6IyKdEarEtI+RqorYb8ooIGEpHEK5lQKuXulOMHOo1fZ9OGGwq81+ZLN21vfN5u3C+vejiseqe0LVZt7sE7uPnJJ3/NbV+dnlbPIz+k3Xe6WvgXIr1JafSlEqNSJTMZEptH3ELdUSUJRlRBbIJ5HJ9NRPFINaJZ3dmnlrdu1+Gut89NOUxeFozm6UJOSu83FRabvruyfvtr2Gst6rlpkW1HqUirxKDUnnQtaviVP1glKS4echxzLralAckN4IOFdgNeX+Fbp5DwcdGquOVVU3tPrcFvXV/NhGpk01o2tcu9HqHgi6GLH7U2m3CM14lCSjJXhJuq24tKyad47yTu09dLQtsq6nKnWZsia61JlRC5T4bzzTbKajHUw58TIEt5SEolNR0OqjvtrW4JAbbQFKcA1/Nn/S16Y1el3SPF1VKUozrVJOai6lt6dlJwV99b7ipRSeTvkrs/cH+gnsnDdFMb+VcafWbySul9J6Jt37m3fJK+efd3w9EQ+ofb7qt6Oa7Oqddpm+vTjd9Yt9+6KibvtnayubT09y86NdFNsWviJQHLnlQWlUxu42JgqVDUnzIfJxXEfMfgnlUw/SqnCpGKccPjU5Riopy3Yxlbdv5l01BWS3Gmox3nb3/wDpldEYbS6NVekVCLlFY3BQUs20q9VySba3rvdu7+dd+dxt8xd2qapZguU4uTBCpjjCZaZLtQafhsVeNJhTUom5XSH1mTGhqap6nGwFGKVBDigfpTE1OtTtrrzXvz7F6L6H5f1aTwclCWXJcrXWmXPnf2msrliT/NbqsmJKYRVWhJ8x5h5tsuKzlIcWhKFK7csAk4Ocd9QacZRyayUm07cHr689eOSstSXWJ1FwV+7Rfw7X3GJakFoaANAGgDQBoA0AaANAGgDQBoA0AaANAGgDQBoA0AaANAVcFklIQokdyOJyBxKskYz90FX+6CfQE6Ap0AaAV8h8htQZdKXgS0fLXh0BZbJbOMLAcBbPHOFgpPzdtABZeBcSWXQpogOpLawWyVBIDgxlBKiEgKxlRAHc40BSGnCrgG1lRUUBIQoqK0/eTjGeSfdOMj3GgJXdIvS/uP1jb+bX9NWzMJuTufupcFKoFuLrImsWtTlTUrVKqt0vQ6PdD8KgQVIL8+rKpyosZoh1cZIPDQE4vEu8FzrI8LKDtfWOpZW0FcoW7dTnUil1zae6rjuOiU+tUpDbzlNrLcqwrDVSX50V92RChRY1Vkz2aTVZkfk3Tnw2BivX/wCEv1O+G1YWxV/713BtVclq7/0OVWrErOzt2XXX4c2JTo8KopVUZdatC3KWpceHVoEhxENl8JTKbWZL/nJmSAKegLwjOpXxGNu9/d0dmLh2Ztmz+nCHDl7o1vdi663aDTUKpUSr3ImVAmUmzr3ZW6xCosvzFuxaeCVALkpwCkCInSt0y3Z1edRm3fTJt7dVmUS8tzril2zZlU3DuWqW/ZKaxGZlSIbNRrEO1bkqEdFRRDXEp6XLYjqkTJEaItttx9KdAZx12dEG8vh4dRtz9Mu+L9pP7kWnR7arlZk7eVOfUKHKgXnARUKc3TqpVKTRZLgTHUlB/wDUMLKu5ZyQSBOPafwMurreHpW2J6xIN07B0TbHqJ3hsfYTbWHfl83/AEq8qtf27G41L2btF1+nRturhgv0umXRUHZNYnU+ag0um0aqTVR5wp64bQHQxf6G34rsvnIVuB0Z8QhDzzj28O5bSAt1pL7ykKRsKWvJSpajlCuCcHJyDoCJPUz+jVdfnSPdXTHaO5949MtSqvVpv9anThtf/Inca8rgZjbgXdEm1KjP3QqsbV24il288xTX23KhERWZJdW023S3ULU62Byo67ujrdDoH6nd0OlLeyo2PUt09rlWMbnf28qM+tWqj+WlhW/uDRmafVKjbNmSXXkW1ddD+0k/ydaSKkqUjz1+WHpAEOdAGgDQBoA0AaANAGgDQBoA0AaANAX2k1CTTy3MhyDFqEB5EmnyorpgzojzTiJK5KZrCo0klCGVJZSmTzQ4oeSkKPcCbU/xPfEbRIWqn+IP1vIjyHJEsssdUu/NNjsPy5T8iQ1HhxdzX2WWUvOL4cC3zBCy3lRWsDxjxPPEhdjvJe8QfrgUpS2jHC+rTftxtLrauaytl7cRSVc2/kStQ4g9gQrvrIsbtChTnQw1WcMNV3uvhHe868bLNLK9vOWd0k9UjFOk5uM7J7uXC99bq+at2cL8Lli/9PzrdRWplyxOs3quVcdWplIo9buRrfzdiJX63TqDIq0uh06s1NF/OTapDoT1wVs0dqY841TzVaiYrbSpkrzORx3QHwb9IXNdLOjGydrqpJznHaXR/Y22YtyjGMmvKNCrbeUIuUVaLavuptt7bCbalgHHdnOLjlk6qTs3a/VzhmnfXPXNj9/xE+vrCB/6cHWC16nKupDeH5vy8u/Ek49cnt37DXNy/o9f0dt5T2H4H/B7isTNSeKWJ8G3Q2g1TTW7JTobLlKb33Zqbsr31JuK6Y7RrwhHD16rcG959fiY2VrJXdSprbSy014Df/6Il19f/tzdX3/+x+83/wDP2qf9nvwO/wD4EvBp/wD0/wCi3/8AySD+E+2/01T9qxH/AEjqH4i3X008T/6cHV9I5NPt+X/6R+7uP1zK2SpQlXvIaUgBwhafLCuKiUuNkBQsn/R48AE7R2/4GPB3Rwi8+m8N4O+iU6jrQalG3W7KSilbzt13abjZptOVhel+1MNOVTEVqu44SirYnEPzmna+SsvQ80ar3f6oupDe+jRKFvPv/vRu3SafPNWgUrcnc+874gwKq4z8M9NhxLjq9SiR5CmAEKfYShxSB/OKHbXZ7A8Hngg6H/luhXRXZ2wazodSnsro/sfY16UnFzhbZ+Go3hJqOTafmxTuopGLGdI620Y7s5uadpb05VJNTSd7bytuvO3Hm3kRySvAwVLHc9k5wM98dvcemuspbQ2jQThhMTWo0k8oU20l32Tz55mlnByba3W39b+C5jbUIymUUemCs1WjUuO80zJqdVh05M6QsJhMfGSmIjDjoUQlLTbrwUtR7JAJ7YzoD7ELW/R1OgpvczY7o9vPxG60euDfnZ249zbNsOwbatO6Nt1Vm36dJm/YNUr6XZNQZWtNNvJ9DLLiZT9Ks+7JbCPKjNkgan6Cv0fTYLdm0Ovy4OtXqzujpsh9BnULUtktw7otKk2zIsdyJbdCp86Vc1VqNwhUinlUyeWC2CG0NKHL5icAbH35/Rqunq5+le9upjwwuuWP1os7ZUqr3HdFnojW6+9WKTAplRk/AWq/ZBVJduJTsKQ0zEqLaWZSGlNtBaxnQHx0VRl6NNcjyT+vYQyy6ko4KacbZQhTDgHYusEFlxQyFrQpQJBB0Bb9AGgDQBoA0AaANAGgDQBoA0AaANAGgDQE+do+rddsWJF2h3rs9PUH0/Uh9yq0nbW4bjm0M2tcLiUvR6tZt30dP25bdVZDbhnR4cgwq3TDIt6WyiDPkEgZ3O6dOmHeNTFT6dOre0rPkvliot7U9Xio+0VVolEprsiHPqta3lA/0T3PXp9ckGVRbUt9X2pIt6pSPMA/kvU+IGCbieHh1l7X2jLvO9ena+qdbLUuJT0XBEh0+tRpq6x+rpsilxqBKqNRnQnOBfRMbilpthxt1xSAsAgRekbGb0B5wN7PbnhAISPLsK7XUHiACtLhpGVBZBX9BywOwGgJSbWeHl1ibiWZDvGj7GXhTrNqL0t1V5XQ1Ctq3bdpdLqEqn124bmRXpcGbS6JTFwpb0ipPQkpaZpUp9tLrRQtYGesbA9JWzRmTd/Op6i7k16m+a5J2f6TWm9xZtYo0xpTUWfB31qaRtjGgoQl6fdNCWsV6FFZXAiD7QkRgQNdbq9XdcvOyp2zO2NDpeyXTYzV4dap2ytry6rW6dWbkj0qppk3heF3VZAuC77ndTLaZ+LuCStNMokKy6FEjfD7e0h5AEIqu6t1yOVL81LLCYjL3JKwuPEPkMhK2/1aw2hIRzT3VjKiVZ0BaNAGgDQBoA0AaANAGgDQBoA0AaANAGgDQBoA0AaANAGgDQBoA0AaANAGgDQBoAGcjHrnt+egMptyiu1m4KPR2lH/AF2TFTIxnPkqdR5ysDucNFRH9+skIy3ovdlbeWdnz7iktH3P3H1m2TtlZ8PZKyqtArjtJNEtZqmQ65TZjceBFQUhtBr8ZLifP5K+XLqSCo8QfQa3hANzdQO9kTpw8PrpS2rmyI1GuTqZ3G3I343Htq46lJNVrNg2jNXZWxNw0GYwsrg2zcNkRI9WpjjZSKnIymUVKCtAc5rb3FoTdfTT1XG/CiVlAnR3qXWW5Ul9RHmIjvIPIhQ5BBQfQjHoNTk1ZZrRcUQWnd5PV8HzL9Rb2pd0bjVK3rWj3LVbtpzEWoSZVSLlPp6WE4WuOpRDaZPl4KMoyFAZGc6ywp1J/QhOf/BGUvcmUs+T9TJLppMS6qtTa3dYrdqKiKafkJtf4mZFqDSCCsy1Op4sFwJPJKCAnJxpKlUj9KnOP/FCS96KE1bXrHRvVKdCi1mZf1n1kOI+BqUWDKqUKszGUcOTSA2ttkrcR5agcDmFnGNWcbceXH1AhvuRuJwvSdbEXa7dC4beL63oVzO0mbGgVNltICMiOlCEBofqPQE+WSTnJ1g2TOb25WpTTjTtTtKScY565ysnpnZrhxQNEXNsha1zrrF30600USsxacuqTaBJuSHSajV2oqFuMRIbUp0zi9M+ZDqGwnmRhJ9tV2zN4HadKvQW9Zwd4Zq8U2rtX7s/5jAn9pej25+lsbs2tum3ZXVVH3ng0iodMlVoNXenOUdqkRyamlLaRVVQnZEiUlNwynP5JOyIi45AqMRXL9AP6KnhAx0do4PZ73OqcusdR4mKqqsqlOEaHim6qkoTpylU65T3IyhuOO9KMjzDwhUpuhUrQhOVqO63Gm5K1r3U91qLTSTSs3FtXSck3lH2xpds06FPdZ+Ifdhx330v1FiQoyX2wt1HmRlcVBpaigB3/WU4CZH6wHX694nbTezcHUry6uUoQsqr6t3cnn59nlpfW6Z8K9Itr1ae1J03Jx8+Ss21ZXWXZ67dw+gbZIuOUuVUymiUxbjQQ5GdK3nUHkVKSQSUlKQABjvz7emoGO23JUMJa7TjK0k2088rNcPTrn3Sqe1nSwU3vLekrpOV2+5J34ZW48eBvj/QltxAtOVKp1WrLUttkKcnu8lpWSFY4FQwjioE5HrnGO2tYttVm8oycf8Aztt8rbtuzXvvfLj8PtjF1NopdXXcXPVU5uO7d3taNlwz04u+px336o1GhXmpuJVE3M+tUlksVZzyI8ZAbKy+24kkKc+QMhPYcFq9x2+SP6XtbGbR6G7Dp0oYhy8qVnKMYTlaDw6V7KLtd8W7aM+0vAnjZ06tTeoKEJUEnVVNqc5ylFuM5PXdSVlZWu7ttWUcYV3UwSqc3GolJhx6eZEOSuHJU4tUwvIUklKiR5ZQhzK/qEj0UBr8PfCp0UVWtWq1W41G283uSvduzzi7Xv2cMtX+iHgt6e1OjuPwfUzUE6lPeam0rb2bbV/TplzyOl3Qvv8AQNkuqbp73TqtPmT7ftrcm2VVuk0qZ8FMq9JqUoUqVT0vFSWFMvJmIMpqUVRHWEuJkJ4DGvAui2y57O6RwlCnNxVDEpzUXuptQS85Jq7Tds27Ltdv0C8JvSbZfSnwFVp1toYCeLltDZE3TeLoOskpVXL8m6innfVRyS01NQeJPshXNretvqo2quStw6fZ1tbp17cJqu2XRmYlAmxLyDNdtNynReDaFQYdKu82vJqdNU5SJ1Wp7SY6itscPa8K5Skt6M1pdO65/WWa9HxPys6XKFHGSVFQqRcpK8ZOSXnLjB3Weiv3rOxzUvV+jVu3WP5MwKw5GoiVfG1OrPDm8CQgLaYCsAKWoEgA49hjW5qUY9RKeV0k/c+/Tg8uL1RGwcU8BVbSjJQV03ZvR5c87ZW9LzRo7WuIwaANAGgDQBoA0AaANAGgDQBoA0AaANAGgDQBoA0AaAVYUlLzSlkBAWkqJ5YAB7/d+b0/q9/poDpf4Ysrw5G9/wCuNeKAjckdNy9sq3GpTG1SbhTdP+k9+r2e9Q5ch+1Qaiqls0WLc7TyF/qVrkRi586O4Hc68m/0PL+SF1fyNX1mfyv/AJN1z+Svxyt4vgv5SfZkr7D+M84eT8L9qfC/Eeb+q8rn5ny50B8fugNybU7U7l72bgW5tVtRZtf3G3Gvd5qBbFnWzTjWLlr0mUyupFijRkEJ+LDbbi1No+bDbpOCleAPoyt3wjtqo3h4XXtldm0W5UDxvndzIlX276RKjV6v/pPrew67gt6ZUrri7OpV5NWgMWFBvytLrpX/AKrHpUipIGaYNAfPTvZ0/budOG49f2a30sK5duN1rPVb8K6rCu+OadcNAlXdR4Vx0R92KCXGviaNOgyChw54SmiokOpJA+sj9Fl6fqRtdRerHxQd1LfL9p9PO3Fct7byeuBMVVJ93rgP1KuyaGllp1UxuNTvh6MBGbWtM8nCTjGgJ01e4NwPHJ8A3qvod62fd0bq26SN4bp3wsenXzEqqbkk0I3PcN/0xEVVQhxnJaHdp67uJtxSY0fzAzNpEVagnzGioCO8R5zxRP0W0UtlTNa3q8OmsRqK43FpxlXI3b+2SmYNKoUZ13zJAeqG3FZtuqXLLSeM9dJbcWVBn5QKbkEnwsf0X2Dbk1pND3z8RGsVGHMiVWGql3HGt3camyo1QiyXo4RKkJoFhQqtWKQt5fFAqACBwX3A+LXaLcO4toN0dq917YefTcu2N+Wtf9JbeWtqMapa9chXLS4ynmSHlM1BynIYk5USW3Vg9iRoD7Tf0hnpyk9f23fhe9f2x1Lm3AjqVoFh7LXhItalJkKTUrucgyqDVKxMQgvPSW5D0iiU5p8qKURihsjBGgML/Shd36f007UeHV4XO2lfh0Rjp6sS2d2L5k22TSJLdwUOlKsGy7ng/BrZWxMn1D/SNdk0tlK/t6KKnkOlDhAsn6LpuDfl5bceMS9cd6XfdH2X0cwKxBjXHclVqhhTfs3eaXGmU+RUp7/wDrDEeJIK4ZaUpYbClHy0YA4N+Erfu4d4+Kz4cTd3Xrd100xHW70/SobNeuOs1yntS0bkUJsvxU1GbKZbfbZlLYK20IWltxTYPFRBAkF+lBd/HK65SO4E3p3BI7gE9Jew2AT6DODj8j9DoDgNoA0AaANAGgDQBoA0AaANAGgDQBoA0AaAqSrH5Z/z/n+zWWnOUU/qNreTetuzV5Zey6uB7HU2MAqWPT7qiP8A58dh7j8PT1xvsFiOjMLeUcHXq5Z9XBu99bWr09PgWPDVatnF09Pzt3Lt0d7ezlqhd8hZR5alqICgebmAAeOcZcPuB21TbGL6NbuHl0dp4/Z1ZOUcU9ypBVYNJxSfjdSXmyjot1O92rqNkabwLbqxo1OsySgrpbure5Htyv224iGHfqP/AJKP+01o/Ha/2hjv8Vb/ANYu8cp/oYf4Z/8ASKM/K4FOqUkcVcShzJyR7kOAgEfjg+4ONbXY+L2O8VKXSKeOx+CjRqblBRqTfXySUJq+Jptbueaktc7rItlLxxdVSp0oSvvNyTUd1ap70bX5dvYePkqzxUsp7/fWD9T3HmKPqff9msW0cR0dlOXkvAYmjG73XV31k+NniavtXsQWFdL6TpO31EteWUbZv2rhwZAn7uASPU59c/sz79/46iUKlRxfVSUIrhvJe/X1tlzdufqb9wlqIVDQH3K+DX0b7I+D70m//RsfEBr7tEvS8bBqEDpB2ijtonVNw3ZSTUqXcjBTGU4i+t07fWu3bbpzS202vtzVLru6oSpMKuPyLQAV6HN8rt6mfAq/SN+oO+0NN3jvHu7dG4VxNsRkQ2m6nc1pWVUpDaIrfyMBBeCfLT8oIOOx0A1/Qz7N3Mou4nWXvLXFTqP0zwdmmLWuSoP4jUmfuQq6qDcNHmqdKeT66LZ9CvKmqdadS4y3cTjPlEPlaQPh6nEqlyCTkeYoI/WB3DYOG0hYJGEo4pCe3ADhxTxwAGmgDQBoA0AaANAGgDQBoA0AaANAGgDQBoA0AaA29tRu3uLs5cTd4bUbkXztbdjFMk0lu69vbhq9mXQimVYcKxAYrttvtVVER9LbSHVNvNrcbSAtHH5ABumT4gvXkHlhvrY6ty2OIQR1J7yuAp4Jwef8sGeRPv8AqkEHIIJBJAjXuBuNuFuxddRvrdK+rx3IvarogtVa8L+uet3hdNTbpsGPTKc3ULguKdUavNRApsSJAhIkzHUxYUaPFYDbDLbaQMM0AaANAGgDQBoA0AaANAGgDQBoA0AaANAGgDQBoA0AaANAGgDQBoA0AaANAGgDQBoA0B6nBUnPpkZ9+2fp76y0bdYr6WYJcdKdAp8i7arddZgLqVMtmCVBtKuJL72UNhCjjiopKQk/0CQca3lJLck2r8srZJXydtbt31zLXpLut6LX97Z0i2ysS+tya9be2Fh3xcsK7NwLrtay7R2wuilLZtu9Ltu+52m7WtkXPngsFagkfvz21QgkrPG8uelRutyVY23FSLm0PTZaO3PTftZaohMxYNrUHbi2o0e9bbjqmKReVzoN4tXFlDTQyVK747gCFlqbcQb7bbvmi0S57Tco7aJKWKU0tgO8UhfNDLn61oLGFJbcPNAISv5knV9dbm63fRX5acX33fFPIF8p26NTmXjApLUqqUG46W8ktV246VHWmVHZXwbYU6q846llSUDkpUdgkkqLLefLT2PRvG04SSklre7zz55/PMEyXuovfmnxYLceFG3It5lTKJtPoNPtXzobSccmQmTfYfHEDGHRz/rYI7bXbso1ITqRS867y7b6W556EKp9OXedtugOlVDqYs52Fa1JtC0LiamM/wD1L3pLhw6uAFFLpEaFNqMVt0kKdbDM2QFNrQpSkrUpKOCw+dZ96fC+l+T42twXDkWEt9/+khumbdVi1Loue5WK8G5DsCpWBKLQgSHit9TM6opxmOhxwtp9Q22kI/o6lV1aq+dlmsuHwenAHzl7s7DbrW4KhHplybepMFxzyKjUrgYqV6TEJKsqkioYpxKkgcG1qylXLnjI1heeuffn7wQM3AqVgJht0u45kiLfEB5KjUZYsVqM7LDhQfLat55yY4yVIJDqh56iSlXyoQNe1/0edprZnhQ2XXnPdppUk7uy/v4vuyyfp9K5zpbXcNg4qCSbcZcM7OL7G+D+7mdFdjbbte5bAor1Xeob8lUZA8+K3VUKd+QFKnjVUJ5rxj54mWAO33sjX7edKNorbmytm1aM5SjCFF3W7ZflL2ju52urtzu7t2ajupfl94Q69ShturUacUqsr2y/Oi+aWay4aaXtfJrgsGstlyPbEykRoyQspSuL8RJdIxwMfGeBSCeX1JSfYHWwwuNp18BgMPvLeoU5Rkr53by7fu7TSYXbUcQqUb/3eV7vjfu09pHK9qfuPGhyaTWl3TKpbhUhQakGjQ+I7K4qz/rCVA54gDyx3789dXsvDwrNLJ3emT7dPv5ZHomwcZTbpt7qd8slnw4rO1s/Tmc/N5duaAyy5IYpkuJKwtQdFVTUHnXFoVltbaRlAJHLzD6kYHrqnTHwa4Pprsepha8IOOEjLEpuKlduKhbztLK9/afQ3QHpN5OxFRSqLq3RShHJKLcrtrdSbul22t23ITTaF/JqnVJLNFkGbISqR8U9HEhLTAJCnUIwSFhRRxUBkDI99fi5/SQ8Dey9j7TxTvCKjUneytkpNcHplfhyPp/ov0g8YlCopOzs01Jvgs7rTLPnm731HdhTa8uKiWyuoVJLCHiETEfZtObPlrAT56sBboPZpj/nSceidfFNTYOztmQlPDODqxko2Sje0snmm+HPO/oPWsVt2ridmeKddUd505bu/O3mt5pN2y07Ds94udyKvPYrwvuriv2/S6bK3q6Rf9D7u3SgmuRLKHS9cYseHU0XEM/b8ncJN7qrxtkJ40R2koqRWTCTmPZcjm229XfjnnnzzOAMOmyqjVpraaLKgRqoh4o+3KiaJTmwQXvkC0JT5Z4gIAWpP3UjAOrKn0JfP3fDv5uzhyNbTYpiyJcclg+UteDCdbmsHiSPlkNrUkoH9cAenfvqEC2aANAGgDQBoA0AaANAGgDQBoA0AaANAGgDQBoA0AaANAGgDQBoDf8AsBvvun057yWFvrshd8iy92duay9XrMuuHSKXPmUKsvRKjAdlopVbbkW0sJp9QnpbbksPRwVglpCiVIA+lGm+LRtlWOgq6Osi6eoyZL/SA7dvxm2drN5ntuq43dNK6cnLhodvvUUPQLLjdKzUSTt5Wtxqapqv0ufdS0VFbMN12tLo/mAfOX1GdR+9fVxvRde/vUDe03cLeq/FW2q8r2nxaBRJlZfti26TZ1r+dTbchUi34v2VQ7YpkedJcp9OQhDS/PiRlt+Y+B9rdc8UewPA/wDCV6PNm+ifdHpQ356qL9ej3BvDDoV72rvbaNo1+qREXDfEu8Ie3G61KrNLenyXzAtxl6NDcjPNqaXHbCcaAo8Kz9Ke3z6husSytkuvyL0v7V9PW5NKvGkTNzINNrm11FtC4KTbVRuG05Vz3Xfe51yRE0S7KlCYtWsJkw2g27XKCp11uAJBUBrnwnN9OkboT8T7xFOgi8OoPp8qvQt1K0u6a9t/uU1vvZr+zMGmVNlUigW3Ud2PtmiU1q551j3NFty5IflIVBrtsz6cp1xUUPOAQa/SketzZ/f7fTp46WumDcq0b76eOmDbClJiV/ay8aTf1h1O5KhT26cw9BrlvVGsRqnMsa26RIpb0pFQS4Ga2OTfcqAHykxkoefDKSGlLC22Swh5b3myEqU2ylKDzWS7xhdxgB4lWQCCB+hX+jldf/RvfHh8UTpw63989lturg6RN7qDfe043y3ktXbCVV6bSJDlzWku1116vUKRVEWPIcXQ2adHjyQt9HllS8jQHyCeMl1eK64fER6jN+4VTbqVozL2qFjbcrjS4E2njb+wHDb9AmUuTAqNRRJptfUzNueJKK0IkorRcb5EuJbA69foyG/mx2yVgeLbB3l3o2s2hkbi9I1MtqxWtw9wLTsur3pXzSt3WFUKyabc0uK9ddSCqnCTOgUdEmXFRLhrca4yEKAHG7woLntuw/E16GL2vu5qBZ1k2d1ZbJXDcd33bcFPtKzLbolM3BosqfXa/cNSejUaiUiBDirnSKnKdRFR5QcWeAKtASR/SMN0tu95/GG6v9ydpNxbM3V25uOZsq3bt+beXNb95WdcBoXTttLQK2mj3Pa7r9Iq7dDuamVyguPIfddbXTlNFxfEqIHELQBoA0AaANAGgDQBoA0AaANAGgDQBoA0AaANAGSPQ40B7k/U/vOgDJPqSf26A80AaANASL6ZNtqxvFv5sztjbFUtKmXFft+W1bVHq+4VZYtizaLXqlUmG4E66rikFLNOtpl8NqqMt5XltRfNKx20B+g9vZeXXr1GsWdQ99+kP9HJ3ip9g0yPT9vKXun1FxbvZs+lR4jERMCjxqhWXqfTorbDLLLMeM002y0222ykJQnAGpuh2jeJr0Br6lmNiLW8EimWJ1Jby1XeCftk91Z06jWJttIm0+JTEWXYNGt2fS3Y1n0VuImPS4Mp+Z5UdKEBw8QdAZP1qbg+Nn1j7J3psJE3X8IPp3sHcKgVy1r/ADsh1X263WLxoFw0KqU2Ta9Rqd4Krz8WjXF5zUetCmvRZK6bHejh9LTziFAfnu76ba1zZnejdbaG5qnbFauDa3cG7tvazVrJrDFw2ZUajZtdnW9LmWlXYv8AqtZtqQ9T1u0OqRsMTqYqNJZAbdSABqrQBoA0AaANAGgDQBoA0AaANAGgDQBoA0AaANAGgDQBoA0AaANAGgDQBoA0AaANAGgDQBoA0AaANAGgDQBoA0AaANAGgDQBoA0AaANAGgDQBoA0BW2QlaFFIUAtJKT6KAIJSfwI7H89ZqH94u5g6PbHViBZWz6KYymoQq/dVQW9UHJTSBBMMnMQsl0pbWpWU8AtYSpWAogEkb2mkoO3LR6aXz722Ulo+5+464eEMyKv1fTd294KFU5u1/RpthuL1jbrs0Kau3q1Et3ZW0pFXtetUe36MI7FfuI3tHtNttCK0rzFSPkOQoasIBzD3O3y3M323KvrdO76zSrluC/Lzu2+LiqkWGiBTqhU7juB1TbVOt8AGiLPLHMpT3zkk5JfPzYGZW+N3l+XUrefRQaU0EoqtIhVdynofZSAlanbZiqFJnqWASpUhBLpypw5UcyNpJxpRv8AUjpysrrny4Pu5DX9dsqZfO4FNRbNUlvVRySU1SmUuhpoEn5nD56FPMpSzzSsqBUz+qyD5XycdQtmY2dKfmt5NezNp8OPYwS9sS09qtkbyptVu6n3BJr6fJcNKvaHBqrC5WQVN0ee8ObbPLsytZJwASfTXoWMm6uzaFR6zpJt3vxffp99uBCqfTl3nWfZTxHLW2orMCpNWxWrOiNvxytVBg0SM9KbQpAHxNXhUd6a6lSR8q3H1qbbKWgQlAA47D/3z11Xq70/cWHUrdzrqk9aWzE209o7Xrj8yoUpdMfq06tSqtEQooUy6VxjRS4FKWlXMZACs8e2NSq7vUduUfdbgD55ZexkfaWoVlrdqzk25T5MmUzJueLaKGESHlqKnFirT4sVfMZycICUEghR74wg1tB6bNiLw53rayrxr1Lp9wM09u5JlPbqNkRq7GbTPepb9WiJMWNVWYs6FKegrWl1qNMhvKTxkIJ6DoXtKey+l2z8TCTi06SunbSpfW6s+NuxMwbU2V4/sbEys2vPj+7muGqfF2dzc/SpvhaMS76ptrcFBrdxyKbWpUGCzHny2aYmMlZRxYRFVx8oq75V3HoDjX7ceDLaGJ6R9DaEoYp4erChTnGtKjHEbsVCpKSUJtQd2rXveLWl7n5zeF/ovHDYutXcE4uc0rSW9vJ8YrzkuN2knfVnXlrbOz6lSxWhbVFtEttFyNKlSZM+U2HU8nFgSVfqlJ4pyEdl5HLPEa166RYnZuOr4apiZ15Qnu7zjSpp2WqjBRSuno22rXVs2fMkKksLXlFeZeWibbyytrw7NM+bOee/Fl0ytSH4bF1VO4FNOvcWojBbjxQriPvAYUlZTgfTie+e+vW+i3SaVV03fW2V1lpw9j5diPRNg4+WXnctL5tceN2u3tvpnzp3G2rqsZuS1BjpCkMLWkzDhDgAwEvlQwEe5z2yMZ17dgtqV6+ztoxoW3lg76XVr2z0535662PW9h7Ql41h03PdcoKe5JKSWX0b5XWudlnzOcV+WyxAVN/lHKYMlD58mmW/MS0kr4ucXX1oOFBI5JW0PUrST3SBr8Xv6XVTas9oY1KTvv1L7idk993Su0+Ovfqkfcng3wKxOFhVg6m44pp1bSqW3Vm3HLNrKz72+GmIdlGqRpFQauek0pppQ8umTkEzTj7rjbwIAcScEKPucYOdfmvhljVjH4xGbV5t1HUe72R6tqy14O912tP1eeGnQq2be7Z2TvqrLt9GllzO3u2TA3s8Djffaq36zGrm4HRZ1d7b9VUqDEZfqNWuiwN1LcqWxVbgWvaTBcmUd3bC461T7quG4I6ERkUyouyHwAFK1uCpxBq0CLUEw61edbp0Jqen4wRYk6dVriqcTiQmfKmuqUhIS8nyiytXFOD8qSMCyp9CXcDS1fjNR5TjkJbzlPmlT0V2Qni6ttBABJ9zgY7eudQgY7oA0AaANAGgDQBoA0AaANAGgDQBoA0AaANAGgDQBoBaOguPstpClKW4lICFobWSSAAlbnyJJ9lK+UH17aAlX0q9JHUF1k7iVXanpj2ruDdu+qZZdVvmp2rbTtPVUI9n0ibQKXV65ITWVtRi1Bq9ft1L/wAOou+XIWGWlEoKANA1ShzrfqlVo1ViOwqrSJ8mmVWDKkELTIjvuwp0DEI8P9XlsrDhBBPHAykHQGGaAASPQkfl/n8ToD3J9MnBGCM+oByB+QPf89AGT37nv69/X8/3nQBk/U/v0AclH1JOPTue3p/gP3D6aA8yc5yc/X3/AH6A9yfqfcep9CMEftHY/UaA8BIOQcEdwR6g/XQHuT9T+86A80B6CQcgkH6g4P0/s0AZOMZOPpk47en7tAeZP10AaANAGgDQBoA0AaANAGgDQBoA0AaANAGgDQBoA0AaANAGgDQBoCoLWnHFahjGMKIxj0xg+3t9PbQHhJPckk4AyTnsMAD8gAAPpgaA7ueB50SbLdUm6+7O7vVFBeuDpy6TdpqpuzuDZ1NlVKBVrznvOKo9h2xEkNQXokmNVrmaMOoQ481qeuRKiNtsqypOgJmeJbYXQ1J6JlXZVfDh3j8K7q+pd+24dr7KuTbndx2zuoKw6tUH4FacqV73PSBblNqcW0JU65ZUdgxpiapTH2KbHkRSl7QHSChdBXQ90U1vaPpY3m8LPc7rmqFrbOWbcfX51g7X29ujuE3077s3/azF91Cj0mh2DSX40ilUKi1mm1jy5rUWpw7RqNtPR6ZMWt11YHNPYzpc6F9vtgPFl6zrK2ZY6uLN6dt1bD2x6a7SvmFXolPpdC3HnhxvcK67UVJtyvras8eZEqMGU5EnRW2QJ0NlzsQJpT/CO6SWPEbtXfGqbTPbc+Httr4bm0niR9UG19XZrFRo9p3VuBR9xEUHp4htOpi1mhVaq1G1KpWqVQpdTlS5cSlVKN8Q7IlQWEgfHn1BXTZ98bzbj3lt7YVJ2vsO6rtrdfsvb+guTXKLadr1Oc9JolFpSqkVVEwYUBbDTBnLXJKB+tUVZOgNOaANAGgDQBoA0AaANAGgDQBoA0AaANAGgDQBoA0AaANAGgDQBoA0AaANAGgDQBoA0AaANAGgDQBoA0AaANAGgDQBoA0AaANAGgDQBoA1VarvXvAtGQpyRHbQUBbjzSElz7gUtaUpK89uAJBV/s51NUIxd0ku4Euaje8CRaVMbgLpb6mGG4E6mmU4pTymAEuKjtqcCUAgKIKShP8AtAZ1fvS5v1sXtnllnnp6ew7a9N92p2L8Hvqh6gI9KrSb06w937O6ErBqVoV2LJuy07LpFPG5m6dq1WHVmmm2bL3VtSCq3V1egsXBPpU/y1ApU2lWl3zfrZWUVio7sIpN5PdSVvd7Ml6jkBT7ktOoyo9AmQpNrVqGoeVWgpXkS1JVzT8Q4OIkYX848wq+fKuxzhd83638SHU6IY3F+dCpWS+krTqJZ90lzWXo7VkFz3XdFoOwzTrhpFXjOrSXVRHXea0k5w6WldzjsQcgd9bLroyUVJuSStaWduHG6XzwI/i9Wlem73peY7t3bhk9Xe91nfO97m4mq1WBaMS8IybfrgSywtaaVV5FNrtMkqaQtxt0F1lxYYWS2ociglBA7aopUlbdUFfjZK3qWv8AD0Orqdvt7/fyvmYUu/6/ecpv7dsh+64ccBTVUlSag8/T1pA4oDxl4e4du6PlUB2GrnWqtW6ypu8I78rJcEley/nzNiqcVQV4xct27e6rt56u3bzNtWRWN4KxJiwbKpKmY0R5t1xyclDcWmRG1Zcb+HlqUXFEBS8OcuRVkdjqy7Tum0+d8zSV8k8rZ+y6y7rPQ7mdK/WRN29tt6iUqo19F1AtsS2IFmtt04ym0lJUzMjpabd5EZWodwpSgSSCdTKbbgm734t/OnL1mrnKSq/SeaXFrVe3PPvIk9bHU3du7zr7O69Ou+dR6SuQ0yqO6iBAbjSUlMlyTAU+VuyOH82paVHkBwwe+rza4XNO/Lv48OfeRtkeIFVm+lVvop28vyhUHZKoXdTrgrkalbZuJ3Ad84R4qqfWLoisx2IzYVTEqfqnmKrbsZxDMiQuExBab+k/6N+yuhuO6YYGp0kqUutjiacVTqzioumqkWvMcZJ9/D0I5XpnSxXis6lCtVpU40XJqE5Qi5RjvXcVLdk3a9mnf6OdzeHSvXts4dw040mp0uPVfOS0XabHn1FlflEIbX8WplTxdWhIMgOLUfN5EqJBJ/a/pJR8G+F6JYehsvH4LC0/FIprB43xaspflItNUYKDXFaO2TfF/nF4W6WPjWrOtUxcFKbUZVHVUZb1nFxcmrprNNXTWabPph2gftq5rZgwqvIpFXK2m0pal29NkO8VpIICw2AjPbPmknsCPQ6+EdvzwGzdo1lsnF4rErEVJSlUltCGIcmrKNt9SdO+bWSvbuPljHTqbPqN1Ks5Os7x3nJtW1abkvYYRvxtBtZa9Al1x2bZVMdfQ+pqM8timPJU0hKzhrmFuHLgBSpIKTjHdR11HQLau0cbtOnh/FNqqClTvXjKcsP5zks53hFaO7Un7DoOjeMqyrwarSabScd+V7L/AHb31uly7Mj5pOqm9WJFTqdLoNSddjp85Lj1AaQpppoJWjnIecwkx8kD5VFXIpPp3H3V0YwvVbG2pKrWnFvZ1oylNt3vF6u92r6Z66XufVfQLA1sdiKXmOfVxhUd03dXSzs07c1dd6ZxQvNdwxanOcpxRWG0ureedcbCltpGQoKVgoyCQOOc5Jx2GvxM/pb1quH6Q4trFVpw66pf8rJp2qfVvZ+pcXZ5s/QrwcxWGwVNOEaaUIqyu1lFabzv6L35ZXMIoqHOb0icuqsTJhUGW49LVMTyJB4Ib8tSTkAjIGAMKHodfGlDatDE4CWGUIdbvQk57sXO0U7re1d21fPPXPj3W0am9JyT1fPO3v7fad0fAbk068+sLcjpVqE9qif+nP0q9R/S3UKojyW5lgUS57Lqt7xr8jPuOMmbXn6laEejxY6HTOiqqAVFSXkNIMc1d5c362cTK/Z9t2t9owZ9fjy6g09UIa6KwmVKqcV+lVCUh2FMiraYet+YG5EVt6LMQG1SY8kk5KNC+m25xTb1NeV5iPXbXaq0VmW07RFqhPMuBoIDKj98hJGMAZJAJ9vX0purkvUTDVesdSMVCTtw7QGogDQBoA0AaANAGgDQBoA0AaANAGgDQBoA0AaANAKNJUt1tCUqWpS0gJQnmpRJGAlPbkT7DPfQEqumLq56iujjcOdvD0z7rXFs/uBPpM62Khc1prpK6nOt+tSYVUkUBynVeJKSmkyX6VDMosIwpUSKEOJU0yrQGiq9X59fq1TrM2S5IrNXmVOXUJD7KWKjU59ZkuVCbUX0MpEdoqkuuKQEFHDlhHbQGDaANAGgDQBoDtT4FXS10d9bHXdYPS31ht32i0t3LWuum2HMsC5VWfOY3QtmIq7KYxUag5b9wMToVSt2l1+m+QsQWzPlU0LeC0oQ6BGPrz6L7m6SvEF3l6OaTSp6ZFqbwvWFtyiqzIkufX7XuOsoj7d1KTPQ2mM85XqJUKPLS55TLg+JCXWmnQtCQOtPja+GH0i+GztH0Y2ntbT9y6h1Sbt25EvHeOJcNfTctnw4FOt1p2rUynUqn0SOhioO3FNYa/V1p0Nwmni8loILmgPnCNBriXZCn6PVHWEuPIkuCmkstMxlNTJzZktoEaJUYTTSI8uMtxSokjzYroS8HEJA8m27VYUNMyZR6h5SGUKdU3BmNtIgLyYz654irgupdQQoOtyMk5Sc6As8Kk1GrkiFS5khDA5Orh0+VMcYjOqwiTKEdDiihAQoJWhvuUryCSAQHbtClMraYdgz4bhW02WpEJ8PuuKTzjPJiBpU9DUpJ/UqMcodUlYTkpUlIHsijTmJKoz1ErDa+TSXoy4clDjjiyPIwHYrUlrzSQEoTHUVD7oWSRoBjWKZKp7jrcmNLivJWyJMeTClRlxVLS75LTvxUeM4HFpbcKQG+Kw2ohRKSABYdAGgDQBoA0AaANAbt2O2avXqB3QsjZ/bChTLlvjcK4aRbVCotOYckSJMqsyW4gccSlslinUhS/iKnNVhDMdtxxSuIJAH0y+N/wCBj0++FF0FdKO5ds3Let2dRe4O6kSwd463XqzE/kMtErb25LkqLNn2szT/AIll2lV+mQ47NSZq1SD8SM+8YoQ4oIAkD02+Ch4SGzvQx049Unii9TFxWzd/VM9bF02bQ7GvFi0oluW9uMmO7ZVrVCnP0Cq3HLVHok+l3Hdd/TqHSLXtxUt2HVZMWkIiVuWByZ8bDwmqV4aHVTtttns3dUvcbanqDtqNfWzsuq+QK+zTKlVWKIxQ51VCBTam69LksNxajGw1KS6l9sICwNAdedlf0YW3trfDd60OpjxAHrit3qE2/wCmvdneXZjbWxr0p0VG3MrbbavcG57eVugpimVJitovC4aZSUR7egPsSzEpM5PxSXVPCOB8VlYCvtGSXGW47q1Bx5hpK222nlpCnUIacQhbISskBlQy19zKuOdAew4TsltJhxX58tS1IMZpj4khHbisNsOGQFeoyWgj0wo98AZCbeqESEiVLoM+FH4OrU/UGlxESBGVGTUkRZMhLSDIjJnUrEZKVvI+MQspw6g6AcN23WWltxXKNVmJwT5/FVIltutMvrwkyviI6ChhYIbQ+0y61zI+cKPHQCK6BVkuFUWi1LIKmFIgxzUXIgcQr/VXQloqdkAjk/zQyuMl5nOS8gACcPhkdKcLrH65+n/pnuCl1WTaW4t0/Ze4LtsGP9sUyyIUN+o16qLllUpFKdYEWOyqoPtJbhqkZUlWeCgMG67NpdpNr+snqJ2u6ZI1XuTZnbrc2t2zYUuZUE3hUn6JR0x4Mg1Ku0dluDVltVhiqNl+KhryvIWy4gKbXxAiHVqdNgR0/F056neY4hSC9EfhJmt5fCH47M1DclSGlJcZcU2kthWA4QooBAxzQBoA0AaANAfVF+jN7mbmWgrxIbR6dX7Ul9WV79JEeZ0521cy20sXDd9oV6pz6jCajpSwqpSGKPITLhwzJKmqgmJIbBeUoACSW7NwdZVzeAB1iHxT5F3VO94PVDsBU+jWT1BMzpW+ce6Kluew1vVJtqRdKqpcsBpmyE3DRrUW1KbhtW6/dMFPCkzEMkDrH1o76eL5uT4vPR5fvR5XLnrPQjf9nbMXZYU7bxU+Rsjd21110K2Ze+Fc3tqkGXGgy7ggzWag3baq4hdQZoUS3abS1w3V1oSAPlt6x+tTdjo+8UXxBaD0LXpZtm7Qbvbv1+y61YNL2/2z3Y2VvW3HZEGU/Ed2t3Lt66ttq4HK8JhSkULk447LiKcWHHkuAfW1szeqqTtzVejzq8pVM6tOt7efoR3q8T3qcsHclinSrduW8tso1mw+l3pgmWBGZat6o2ZBhVKpV6m7URoqLMty6LVXdsG125lTefAHyt+Klt5t3efhq+HR1sVfYHa3p96nt67s3fsPc239qtv7B2lt69LLsWQlNmX9J2022t61bNp1Qr7alBVRpduwH+CBGnuyJiHXVAfOjNbQ25hHFPcktAAlsFLau7iQAsFSlpSn+gEcT3J0Ay0AaANAGgDQBoA0AaANAGgDQBoA0AaANAGgDQBoA0AaANAGgDQBoA0AaANAGgDQBoA0AaANAGgDQBoA0AaANAGgDQBoA0AaANAGgPUhSlBKQVKJASkDJJ9gB3z+WNVj9Jd6+fn0Zgz6yaFTa3WhHqjVTZgGMtKpcVpsqjySjCHAnglCilZ5ISFcioAEdxieDOJrX8mk/Ax4dKqDsZ3zKbV/hWaXUYyEnIdedgCO6p9OAo83klSvVQzkCktH3P3HbrxVZlY6fun7w5+h23paI0K2Om2i9S27FaoCXqJbW8l59TtVfue27trW2sVtmiv3ttHa1IkWxUr/ALnuWpT7gpVZjwJC4dGbVFfF2zZdVNOWaTWWuV8lwfq9RxsaqVvttpkO1RiT5XZP2tJluVNB/wDsdHWpdK7+oHl4wQBkaHpOztq4anFKaV9LP4Xvx01bzfEsj+4ZhJjPQIkJ9px8tvAuOp8lAUUhwNIIbYUQOR4AJQr7owBqG8U02tLNrRZ6ZJ55uzz5O17HEV6MZ1q01FWnVnJJWVk5tr57bcy+yb4YnNmE3XahEckJ7QqpAjux5CVjsIlQSDITFVn9QpawotFJX3zqnjUs89ezLusn2JLhb2Ylh1xS78lx14+3t4uxlm1G3dx3zdtJtWk02oNN1mosxTJjVMCOlT7iE+YwouJUEd8pJGR+ztuaMnKlCT1cbkaskoyS0Xw7ss32H2G9EfgdV5VhsXJX69T7pTVkRpQo1TqFSXUqehxJPkrfF7wESSQPMQG4TACFIRwJSVKyHPV+LVuK93t19PM3tePhrVna6JU2KFAsulPLVILb9ciuTKwRyUQlkXDIuOnRQ2PkjONPr/VJbWUtkltMyl9Baejtz9fH0mpqf3unLXu1+eKPmy6/ttbi2uk1GM7b8GTUn1tuP1SbNo0iO6culBbRRKrb9OSGyklpCqb8QgEB2Q6eBTkNthdHrpxvz7fm/bc5n7Xz5lz3LCZn29bNTdg1ND7iqlIdTF89AZRlcc1KqMSHQhKE+eVham+LSkpS0gK+4P6J3gm2H0zlLpBtLGrDVsJj3h4J1qcG1BqSajNX4fSve+i4nMdPMf4nsfEu9k6M7NSabvGV4tK3mtPO7v2M+tfoKi7lojW3JoHT/s1MocZtgOVKDt/SZj6FqQla1KlohsrDqwfNUeSitRKlElQOvvvwl9E+hWy9l0cFiek1bCzjR81UtodTNwUpRcoRpzUJtaN7rs3a+TPye8JnSdz21iKd95ddKL3kmsnFJX4aWtfPTK52Tu7cB9NHVS7io1JsgKbS2pVApxoMjhxAe+HeYUhxoIPEZZUgDl82cgD5qwfRTZ6rwnszaOK2jCpN+dicUq7hFZxtaKSbyu5JvTdazv5Jtemtp+KzgorcjLe3Ulm3yV9Oa5a3tblD1FQOl2mJqFbqbtx1avlDy1vVGvomsvOcQoqcRV/i23A3kFPEZGfmyMa976E7K2rgHTq1o7PpYaFnZRr1MQ43ut19ZCmm7JuTTS4LKy7zoT0aVXEUspyk3HK6S4ZOy0b4ZZ8T5vuqfe3bsOVSgWk/PlOSHXkNNCVTRFYOFJCW/hIGMjISU/cABHY41M8Lfhlp9AOjlKarxg8ZUqYV2em7TUs88mn2J6H6BeCLoVKM6tepQapPCw3Jyg1CTT0i3a9lxXxZzoRSr/roaTRpdSUw+oIRSKVVEMFbqioofkRUtMx1NpBKFurbWsKWkJIBI1+L3hq8JS6ZbYrTVRTVSrLzb3TvLXXevZWums1k0fTWz4w2fBUoRu0151ne1rNWUrZu1snlfXIlZs30+7q1BHnV66YVnjPGLUZt3rVUYAcSU+YxTYqm1JUEqIK21AoHrgHGvKMBs2dLDvGOyg3FJZ5byto5Sd3bjKXbbhuXWdVXbvfnr738o3vt7tBZPSvv5sR1AxrxqG9td2S3j2x3ccsK2oU2BNu9yxr6od2v2lDqMYedFmXJ9mLpLdTabmPw3piZqIFScaEJ+WW317TbHi/9Gd+214jPU7UqZPkXRYO8V6Rt+bUvWDSV0q2n6XvNCZ3RXS7bkolzWV0WzZF3PWc7NgPPRahUqPIXJNKdbRASL6f049/3fNuRy+uXaK27TYlUw1ObOqsmK5mM1PccimYUFKFvsJWUuhC8H9YFenvoTSJU6MqHLkxVjCmHlIPb0CSR/eNWVPoS7gNNQgGgDQBoA0AaANAGgDQBoA0AaANAGgDQBoA0AaANAODLlFYcMmQVhtDIWXnCsNIZMdDQUVZDaI5LCEZ4pZJaACCU6ASDrgCgHFgKTwUAtQCkD0QoA90j+qe34aAo0AaANAGgDQG/OmffW7+mbfnZbf6yJc+LcWzu5lp7i0kxJsmEqUbYrESo1ajKejONOfAV6mtLpVZjcizPpsl6HMbfjOraUB+kF1PeHrYfXb4wPhd9f1m02063svuTsxG3Z3QQ9aUipUu439naHSKta0mt19K1UVU1VLvWxo1tmZFfdiIs51uOpK4CQwBAXp36uH+rr9Lsi3FBq6Zdp7VWhvvs7ZEiNNVVaPEoll7KXwKnIYa4/BrfrU6VNiyX28OKcitLdLjjKMATT8NPxJdyer/xl/EQ8OC89stnYHR7aLfU+lraaNthYkCPJuXb/fyFa9+3dcb8agL/AJa1ndat33Wate8a4VTI051uPUXG11GXVJE8DVvhheIvuD4o9c8UjpR3z2o2QV0p7KbMXXUdn9mre20t6nQbCj0yfX7RgUWhu092lw/gEt01istPTaY/IpdR5N0yXCipTG0BErwgLc6tNvPC9sDcDpRkdMfhbWrXb4qNR3o8Rzfd+0d3dweoByDcSbdolHsmwL/shm2KPt5FdnvWpFoE24i81c9OqlUtoQZNcuOZLAT/AEoWtItDaPwputSwrwsmvdQVzMV+qq6mtoqUiyGdxZFFtnba7qLflHa5SbhRa82r1qpy7btyfcdWpcCgTW4KGG2PMZUB1F6ZqL09dcfTvsp4+PUT013nVuoHpU2G3MkVaw4du287H3uuWwaQzLi7mRaCmkh26nQKdJ/0eyJji3HKzMqSvJQYEN1AH53PXl1ebx9dPUvuh1M72Vio1K6NxrnmVCDSpZkfA2PbbDbEa2bFobTyvKhUu26E1T4TUSK22h9STWpaTVavUXHAIaaANAGgDQBoA0AaA+6j9He6B90tkui3eTxX9pNm/wD0jOqG46RuFtZ0YbSwK/R4VPpUCHXRa11XlWXLx+xIbFUZuiFUkICn30Io1FiSIvku16o5AkZ41HR/18bw+Av0TQtwtsLprHUD0+Xje++HVpBrNz2tKn2Fbxtvd+bcVaqVaqF1uUedR6RArcIR4dvVSsTYsIRIsOClLIbQB8lvQXJ216Ot3bX6j+vDoJ3F6h+n6r2U4drbTuul3ZZG2N339W6/Z821rsi1ipW7Lo15UZFnQ7gktUSS1U6dcSp1PffjuMNtK0B3Z/SZbdr9+0fw/wDxO7F3NrLm0G8Vr0eibNbXXVaNKplU2LaotOjX5TYsSkUyn0qG5RmXY7LbMKv02RJVIaQ48taCEaA354LfU/v71f8AQB+krb6dSe59z7s7pVjohap7t0XNMjPu06jxemrrJfh0G34NObj0e27eiSHn5kehUCFTqa3PlTZ7sT7TmzpDwHwmPfzq/wDeOgPtW8GhFreH74GXWb4rtj2VR746oXb7m7cbY1qq2dSbxlbWLoVSty2YNeYhVGLJMe2V1a9oddvGc35T8WmUNXlOJaU6SBzl6zvHPX4ifQlRdhOsXpctbcfq9sOtvT9s+tKgVmiWPc9usP12m1KJTJ9gUu1WnahEqlqMzKdWIkS4otv1aZGtitSaSu4ob06UB9PHjF+KrvF4fm73hb2d06WftnCundrZ3bpy+d1Lj29ta47pm7ZLuC3qHP2ro9RrVIn1i27fnVaQ7XJn2dKgvIqR5MFBAXoDNPEo8TPdPog8bLom6LemXbPaDbeyepW+eny6Oqe6afttbart3qp2+u71b2QVTbinw6RHfamWzT4lQqdBrSn3KhWLlm0BmsyXqbAMZ8CMs7Zbb7py8fDxWuqWzKNZW1W3/SJ0T0Tc1qgtQWKdbUPdLenZ226lS6+tMRuPAaly74h1F2RFYQhKZdTcgMBqOlsADWX6PB1B9Pt1dFHUta9i9R2x3SN4mu8e7u5VxQOoHcmyLHrNYhU+9p1PnWzMpNP3HnU207sp1Krk6tR41nqqMyQp+ox3RSpaErToDZHj9bV9VtP8L0RusfZfYvrcuzbisWxVaN4jO1kyl7NX5tfMnV6ntPSb02Kp1nzINSsyrM3L/JufFtjcT+R86sVOiVCTt9SptLpzjIH56E+nfDRXniAeD7LLj4ZDYEtbXmvQUIC+KAyg+cHUoHNJCAQkcQBYdAGgDQE1tg/Dy62OqS2J979OfSxvNvNaVIbWipV6xbLq1apMZ9lA+IC5aGg0tbBJK22lLAwD6EaA1+lfUV0cbwQ5TTu42wO8O3FTls02c7FqtpXfb9QYcWmW01HLbEltaZHmB/mXG+YIWkpAGgJM1nd/xIPFX3CsfaquXrv71g7mUig11Vg2g9VKhdlagUqNT36tcj9Eo8ZCGpKnqZR3kOPSUeeytKW2HEKWQsCXF4Hx4fD26dlWbez/AFm9K3TBU5qbLXFupdwWpt0moX3Aq78qjNyKghXwL10Jp1YajRIrzTKG4sgxkttBJ0BELYDoG8RPdil0rqO6cul/fi/baoNcVWqdulaFnTazTWqvbUlNSk1SFVC26y89BkNh5cpKXg6vKllRJBA0fePVp1j0fqcrHUVd+927MDqrp8x2mXFuRVa3Oi7iU6oUymptKRR50xwIUhMWkQGKY7ALIioaR5K2S4haiBg2/PVX1GdT9Xotd6gN4b13Wqdt080m337rqfxbdFpxcLqolMiMtR4UJpTiitYYjoUtRJUo5OgNAKWpf3lFXcnv9VHJP7T30BToA0AaANAGgDQBoA0AaANAGgDQBoA0AaANAGgDQBoA0AaANAGgDQBoA0AaANAGgDQBoA0AaANAGgDQBoA0AaANAGgDQBoA0AaANAepJBBGc5Hp6/sx3zq6P0o969/z8QZ/DRX7fiRn2I0xhqWpuYXVBZSEoKVBzyx98JSArj/Sxg5znU4HSLw4um6F1NdWXT3YdaFyW9Sbn3TtwVy4oVMNYgmh0SS3UKpValAKXExIKHYSUzpDqQy2y+4pw8c6Ddc/MTs5+anycsk/Re5lPiebm1Xe/rs6m9yAwzRxVdzqpbtNpUFblQt+m21tO1Fs6iRqI0nMaHSqiizPjmYcQNRD9oLKGsOkGm5LnLPseuenZ2HQbL6IYuqlv4yUm885U753d3bXV68Mr2OeDdmXPVUmP8fS5SDgiI0x3J9jkISsYPoOXb6+2qdXPLzpcOHxv8+gy7Q6LbQoRfV46cbLJKcFbjonq128XYy+3NrqpFgPszIUaRIc5cWPPS2VAnsnCu49x9R6ax+Lxd3u+z0/Oho+snDzJVHKUPNberlHzW8la7d9OZf7S6cLyvmtrhUq36lD4p4plwMz4rJSSB5rQ5H5cfMBjv8AQaeLQvlH2Zjr39d+rn6PWdOuivZK0tndwRF3zoEmqtFbEyj1V2mPw246+QU24mS4UBs5wcn09frrd7JoWqfloqpSv5sZq6Ssnbh26v02NFiMRWdWoutk1vPK+Wh9cWzm9VqQLfpotOhSam1HYjGFJj3HBWtgIACHEoMnzUqQBgeanICewwBroMdiNl0aSUMNSU913kt6916defLUht72cs+86WbPXqjcqEld1yJRaCVoRGqL8KoltAWpBSWkhSSFAZGDnBGcEnWooUVi6fW0qzpRbaUU4pJp9rbtbg+zMjzwsqkt6LsnpnnkYF1T9AnQ5vjaE+o7obWWrWagzDdWwr4mPbVSrUhKF+WxGfc4txHW1K7PtDzHir6gaS2Hjaj3qeOqRvylT1XovbT1c0XxoYiGUKkle2St36W+V2HzETfCe2G21jXBvTZyHZNyp3ojWNTdgajZd23BTKfYUmFSZ7N2S6zGiLq5cTUn5tHcugJNpFKo1NQ6a25HTr7B/o5eFrYvgw2Vieju38Dh8ZisXi6mOpbUrVJTxNJ1JKnDDxowiqbgot1FVnNpSSg6cr3PFvDPitoYbYNdUJ1pTdKSTipPzVCV/OirZOytbNO9+DmrU4u6u00Buh7e3RYthUBiKzIaaHmKZp65TSXXKc3Ii8FSPgiTH4yAmTHKfIdSFpIH2zgumXQXpvSjWxNChiKk6UIb2Knl5sfpRpRnTowlN+dPq6cIyk291PM/MaexMftjauKq43ASxP5Sck6lOo2rpNeco3zel22tTR1d3Q3EeJarNwMXzNmL8huLRaXV6hIqchZ4tiEUNuoaQkq/WBZQF804yEnG1w20/B10LwuJqVsPglUxD63D9XKk0lCLUoyTlUvG6vlutN3vxXQ7F8HW09r4xxwmDlQpYeahOEYTSlvWa+lG982suw3vt10E3JvLTBVNzbAvKE3VorjzUV6nN06PT4ro7vSVKIcc8xspCEuAcVIUQe518u+E7w/4jDVa9Lo7tmts+CclGGFqRjFWVlZPf7nd8rn2X4NfBPh8HToTx2zaM5xUfPqReuXK2nZ3WfCGHWD0f9OfSnZdXqFjbZ0m4b0cjOhM6rR2G3mpasuKL8t3mz5SCg4DvFvkEnOQM/IHSvwldI+mdPxTbe3MZtXDUas61GjiZwlCFSXmuS3YRe84vdu2/YfUWyNl4bZcVHC0Y0LUlDzN76OT3VdtJX4JW+754K7ftx23V5teXNh/ECUh8W7SZcN9MAKQ4oMtmC0uIGE/LyT5nmFZbIBAOPHa+xcPjMWpQoQUnJNOzu3ft1+OuZuGk3d663Mo2j3uRX7ygKum2264/PmNpZj1dbamGElYABU55bbLYJyXVH5AM413Wz+gm1Ns4aOAwtapR3nGonFxWVNaZxaWTzzbzT0KVMQ8PT323uppNd71yz+eR2mmdN2xlesqTfm8W8cnb22EUxmpqtzbx2nQlRI8RTUouOVBlRkTXmFIS6hxhXnRlID7eXGgDvPxN7WoUXKriqkmldtypXXP833cbZZ2MmH2jQna9nwz7nnytlk+Kve4eKraNM3C6MegXd/Z27K3FoVsWbc3Sa1Fo0afcbarR6f6n5Fm1Gr1ljzKhHrd6Rq/JqrgqISZQjLIWsJTjz7bPQ3aGyqs608VUlSoJSlC8HGSu1bJZ5xzindJxbtdX3FHEYaTilCO9K6TtmvU/RnrnqfOtVdob1hym6oVVl595aOcqXSKq2sgqGSt59HltjvkrVgJ7k5AJ1z25PnL1Nd/3dxKvDlz5r5vw5dhrLqQ6frq2SqluT7gbS5SdwaKK9Rp6UcsFsJD8fnjiFBxSc9+4J7DgNUlB2ldvR9llr8OSV79hR7mduXaksn/AA+bkXNQiwNAGgDQBoA0AaANAGgDQBoA0AaANAGgDQF0otDrNyVKPRrfpNSrlWlh4xaZSIMqpVCSI7Dsp8sQoTT8l4MxmXn3fLaV5bLTjq+KEKUAM8/0Jbx//gq3G/8A8Iuf/wDhWgFo2yO8JfZC9qtxeJcSFcrEul0YJ75bTSuSx/sp7q9B30BP/wAOTdXpf6N+pGsXr4gvRnP6kNr61s/WKJQdortojEF6FdFQuS3E0rcdqn3L8A4pimtWzdNPWthKnls1SbHYCnQAAOcF2yaHUrouao0GkCiUKp1+sTrfpygkNUakTKlJfhU58JJx8DFcaitgHCA2B6DQGE6ANAGgDQBoC4odBZQz5xQ0ll9QKxkNyHTxdS3juPPaaabX7FOgPsh6DP0oK3ulDw2Lb6Qb02U3JvbeizLAv/brbrdKiV21Y9rW7Rqw3UYlkMGDJfFf4WvTZlKhpCUAAwUIaK222zoDiR4TXiH2/wCH14g1odbG7toXPuci3426puG2LZnUem3BV5u41m3Nbj76J1fdbgLS1NuBVRfHIuLLRSj51JGgJbeHj4ye0HRh4sPVp4iVzbR33e1odSEjqcdoW3dCqFCp112y5v1vdQd0qabhq9VdRRZ4pcKkKgSTEWQXFjyspGgMY8KHxbNp/D23S6673vTay+twqZ1Y7UXBYNAg2hWLZpNRtaXU7hrVabm1qZVX2481pDdVabW1SCt5TjThT2UNASF6cfGm6NZPhv7WeG319dI9/wC/m3uxN+sXjtbVdtb9ptlx3ahBrs+5IUa5XKw/HmGK3UbtvGn1GM0h2BUKNUVtIPmIacQBcfE88aLot8SHY/pX2fq3SvubtNB6ZNy3X4tMs+6rUTaB2ZqLdJotdsy2Y7DvnNXEzbNv23DpE1xCI0cIlLa7q0BJCp/pTlU213r6Y4nTpsjWLF6INkrHj7eXn0+V2fQ5dcv2gqbRTJ8x6e1mlOViHRGlGliYQw3WakqU+ConIHzK9dm6nT3vf1L7sbu9M1iXttftZuXeFUvqm7e33UqLVatbFZumQ7VrohRpFvrcpzNH/lBIqH2BBQQYFATS4SEhEfAAhzoA0AaANAGgDQBoCfmxnineIl0zbb0baDYLrA3t2o2xt2dVqlQ7Js66nKbQaXPr1Rl1asyYcQMOeU5UqnOlzZWF4ckSHFkZIwB2O6xv0hreLqe8MXYzovpF4b9Ufeinwa1QuqneWvXXQ50LqAsa4bXvKiVy2LhjUrnV5UGcK3R1PsVFtkLapbfIjAOgN29Gn6Rh0+W50e7XdHviLdFTXVxaewcS24G2VRpzdvMqhUS0aZTqdY9OqNLuBbDJmW1Cp0WKxUmV4koZYdc5dwQOf/jPeNPXPFIuLbi2LU21j7J9PuyqC5trtw63TZFYRUX4Kacup1WoUjNMjoMBKYjcOLmO0ynDZz30BbvC+8VzbDoP6PvE66Z7v20vS+a/19bGu7TW1c9r1K36VRbClubbb3WK9ULgYrTrbtSZbc3Tjy2RTA48qLBW0kFwp0BwmqJZVNkLjlJZccLiAhBQhAX83lpHoQ3ngFJyhWOSSQRoDvj4TPjB270R7C9Q3SV1I7OVLqS6RuoSnzEXptvCrzNHq9AbnwnKLXV2q5UiimNP3BHmsvz1lwOB+nQ3uy2kHQGf9ZXi79J9z9DVL8PjoC6OjsRtPPqKJ+5d9bnm0r33fupcGsx6ytce6qe2/IjPTZVJpkp6YuYzLDFNXHW2mI6AoDEfFf8AFu2w8RPenoh3IsvaG+9u4nSZtnbdj3LTboq9Cq067ZNBuik3AqfRn6I65HhoXGpy2+FSKVB9xJUOIJ0Bl/iHeMRtZ1k+Lb0j+IjaO1N82hZPT5N6bJFw2HcFbtqRcdaj7D791XeapNUGoUl5ynsVCvw5QpVNanrC25qmC4kBxOgJH9b3j77L9Se3/iRwtt9gdwLPuzrxXsnSW7jr1RtyVTrfsjavbSybJVbdXTCdM6QKnXbUn3DESk+U0ucgq/WcyoCHPhceLRsn0nbLbt9JXVf0nMdTvTxuo99tx2LdTQKLuhalzBLKnpFEuisNsuRENrjonsuRpzb8SXFivsJy2rIG3+rPxrOnepeHnd3hz9CPTjudthtRuhW2bj3dvbqB3Qk7pbh1Kd9tUauRoNLqsiVLkLpyDbVGjkSlNCI3BiMRUKSCsgfNjNkvS231qQlAU81KUltWG0IW2GW0pRn17A+nJIyD20BZ9AGgM42/okC4r3s6hVJCxDrVz0ChyUtciS3UqlGiuukhaST5bysobWg/1VJIzoD6pPHw6696+jnqhtPw4Oim+Lx6Wdg+h2zdsaJ9n7O1mp2Adwty67Yts3tUL4uOs2/Ih1y7fhqNc9uRZECvVWq0+oTvtB2oU+UpKXdAcluvLxRb08QnaDputjePaS0xvbstSZ9KvrqOp9wUxy9t7ofwrEaFMu+jwbcpEW358V1tyW/ORNqfxjz6vMaQnikAdFf0YPdPZPYzrS3y3J3f3n2y2PgUnpI3Octa4t47wo239Ocu6o1W1KbR6fSqlWZ1LalVOREl1KTFjUFur1epMU11EVlDktcfQCHXd0X39fHRvdvU50xeL1uJ4oOwGzV20uP1D2nfDe9dls7UTpLppFu3Z/o+3dvW5F1+hyJFWmw6Nc8GiR2PKluT6ClmNNLTQE1fEl8RnqJ6B+trw2dgNgbyr1hbJbDdP/TFeLu3NmXBGgWLuO5upS6dMuRm66TEiRxOjSYzsqHHNfblpUZTjyGG3W0vpA4q/pFFhWttp4zXXBadmUan2/QWrw24uBFHpjDceLEqt67IbZXrcaw2yhDHmTrjuGq1F1TA8lTkw+WEJw2gDinoA0AaANAGgDQBoA0AaANAGgDQBoA0AaANAGgDQBoA0AaANAGgDQBoA0AaANAGgDQBoA0AaANAGgDQBoA0AaANAGgDQBoA0AaANAGgKkgFQBzj34jJwO5wP8/XQGW2vbUi5rlo9BhvQYr1SkMJZflOKTHQFq+/IX8wQhOCVkhISBnI76uj9Jd69XH2A33f9EuFgsxX1Qlwqcy01HqlEmtSWoqIw/1iQ4yOTjqGkhTi0BKlkJ4owVDU4HdXwFadde29Q6qeryc3ccy1Njti7ztG3rPntsUOjXvfm6SVW9TrDoO6tSBpdJ3BEdxVfg0SVQpM2VG4sNOMKc5C6P0o/wDEveWVJunTqVI/ShCU498YuS9qJY0foJrW81EplWplutVJ6eoPS7Wr1kP0e7H3VFSlKkV2BUYkBxxanFqcWXCXVrK3CpRJ1uvFlqlrZ665LtXzxNbsrpltdN/Tydrp8n3W4Wv36ZG1NuPC0h0asKhbgbMQmH5OAzNqTF8W3Oh5OOX2hFoVRoHy+xdjOA9z3B08WWts+yy7+JXa3TLa7+vfPN69zysrPs0Et2/BWi3OGK1bdvbp0OE24Q5KoUGl1nkkKxyZ8iI2t5sjuhxcdpbiSFKabUSkV8W7v5+nh/Ijxxs6kY1JSe9OKlJXd96SUnwvk2/T7cR2f8OiHtJdJpMKRuJIuiTIUmnm4qHW9vXpJ8wpbZ+GnOV2nVxwkYMyOKWzMVl9qLFQ4hlFPFuz5/xcSvjUvrP1/wACRO8/hvdS1eoDlVqlnR37TcjKdnuvza23U4jTTfNYWac0PLdQkZUI7obCh8hwdSZfkqUVFZ2ty+k3/HlqY3LfblzdzkfCuOp7C31Ure2h3Zp1PuBh8MVG1J19XGarEdjKSh6PGpVyvJpzTi+JcQhCylQdSsjJOJGA6PYja8lGKlLeeVuXJ2+betUO/vR/1HWZddGgUrcm+6jZ95/CtCaqe1VqlUC+oksPuLtuouQHG3mi09GDLhKY620upS6FJE3GdBNv4GbjhqVTqFFONlld5vh3Zd3G6IlXadPDTdF6rN+m7/j3E+r5u1ygWg/MtreN6vPSEcosiU9eNJYjMpBIC6fPqBiPAA/Mt+M6hfbtga0uIw23sBlOFRNPNWt38OWmuTWWZYttUu+2Xdp7dOZFi0a9193lUKgiwrlsqbQXX1u0mVSl2V8UWeLOXX25VboLrspAQtH6+HJKGH5DKZSmpkuPq3BwWLrxxWNqOliabUIReUnFPK2fNZP098/G7K2N0i6L4qpjlTlUVadNbyz3VB5aqyasr2td6rQl7tBtTV3pq5fUVO2cqVXdkOSqmN07Ksyc048+Q4+uJLgXMtliOXSrDKlNpQvJQ2Ea7+PTPb2xMMlsyvWtGDS6ubTsk1ZNZpNZ5Wael2eedFPA50WxM69XqaL+k29xfUeufLVLkTstqi7Q2+hn/RbbO0lYrL6TwjbeW1ZtPpSXmcBlUt2DUpDx/nHCwqS6laEh/wAonLmOcn4RumO2oYiOMxGM3aD3YdbXq1fpK8t3rJy3Vnmo7q9KTNzS6BdH+j2Oqxo0KK6+abShFfRss7W056WtmR16jTuHPoVRTuBuZsftXSHkOtQoUG9q1S72lEpAVHbi0B+ptvrYT5RDMllppsunyysqWE8LisRtjH4h9bUqS3pcXdO9/Rd87Z5aWudzSo4DDYd9VCEXuZWVmny7dNLv1Xv8tvWzt/dtyfatn024bv3CTUo62YQp06fUWZMVz+b+LEilU+N8IpzgC7UVSmySkKaJVzHQYPZtejTdWd/Oju3fotxXNWy7tDTQrxqYipCLTSjfX/eedvm+byOZ1h9Au59LnJf3Yk7cbR0BUdcxiNLUw5V5TCXGkNSn4dJQ1QVvpZccwlUMzsjilfAvBUjC4unhcRFVGspLXiuHrs7/ADeSbcO1/RdsvNS5Vt2pt/3VMHKE7A2ymVSHS5Bx/NMMNxadL8tWQlMtt5tX9NtYJGvWNm9N8PsjDRxNHd62G7TtfNRqJqVm+7stfTgQ8fSlWw7hFXe9F+p/PvLTcuy27G98tuq7ZUKxFWT5TUdu590HpFgxnlIWhSFsUNqrxqHARhKQtbVIT8pOeJ+YTsb4UcRisPKNNZuPB259l2svZbQhYbZ1bLVduWit/Dku3Oy6L9DtBhdQHSF1q9LN2bhW7XqhaFf2x6jLLa20L1Wvxq5KZJn2pd1EkwvPjQbisONR2jUHGqH5bpceiTpZdSxk+J7W6U47am0I4ae91VeThLN7tnfO10nos7XXB2bN5DCVaEeud/NSbyXC2ftd7Z+swBzpF2So7DEu7J1crNOgKiLKnKomo1aquS5ra24bdNoyKK1bTnw4WwmXV3KlHi582S28Eqzh8W+c/de5d41L6z9b+BGXxT9jaRuR0zUq6dqdt6xSv9AdWWiSiLHrdyS5dm1mKECVNlokSocWLDWHZL0jgkNpbUVOJQk4x1sOuqqPlBvO/bpnl/HtL6WJbqQTk2m0sr8bdne/UfLQUn5lcQnicKT3GD6ehOR3PpntrlzcFGgDQBoA0AaANAGgDQBoA0AaANAGgDQBoDe3TT1M75dHu9NodQ/Tdf8AN2w3lsJFxN2je9PpNvVuXRkXZa9asu4UtUy6qRXqDJ+0rYuGs0pwzqVJLLc5b8UsS2mJDQHcPpo/SKvGdvnqO2Asm6+uO76va94b2bV2tclJd2x2Gjt1Sg3BfVCpNYpzkiFtXGmMIm0+XIjLeiSGJLSXSth5p1KVpAmZ4xXjueLH02eJz1ibEbJdYt02BtLttu27blk2jC272Vq0a36KKBb0wQmKhce3NSrEtCZM2S75tSq0h7LpSXwhKAkDm91t7PeIT1xdMm0Pis7+dQdhdYlAuGt0/pjZd2yoVVZ3Z2buSj1usV+BYW59sWxsjt9a0RU6q3RU6hRJ9Lql5VSpt3LbrUedJYfhx9AZTb36PP1s3VuntzsGm/emWi7tXBsvF3z3Nsm4Nz7ij1fpusGtRxPgPdQM9mwXqFbtWqbWZMaBaNX3BS02FT5kqBSAZqQIxddvg/b99Bm2e2e+11bo9M/UF09bq3M/Y9sb8dKu7SN1NsRezMOp1c2dUa1JpVBqP8o/sii1ecW6HRK/TUxaZLSJq5TaG3QOR59TjuM9j9f3gH94H5DQBoA0AaAu0SN5iEuBLbSQMOuuvxVvHKypDsWE+7GU7jyy0rj8QCFqCf1nFIAfpR8HJWl+IEvpwXme9OTHU2+p2VDe+0mVqU+yottKbS0taFNqQjzU/MsC5GkllpmYpKZP2g8htMRESrfFR2ZClvrdZMulU2mO+aw042FNTivjyda4BBW0BiS33kqR+tWeyFkLUHORSct+akgpVgBJDa/MCRgEnuAAmmQ8jIS4oD5iE9ilJX95SEkFKFH2UgJUPYjQCpnSVFslactNFlCg0yFhBU6rusNhSnAX3MOqJdSCkJWA22EAIl94qKy64VkhRWVqKuQxhXInPIYGFZz29dAKOzJL3868pYwoBKsFA5ABSgjHALUAOS+PNRAUVEgHQFDsh14JDigQgEAJQ22MFxxz5g2lPMhTq+JXyKEENoKW0ISkBHQBoA0AaANAGgDQF7iRoch2OwORU4VLfUpqWlCkoPZMJyMxLkHmMgl2nrDZSck+mgHM5ksPliOt9DK0OOiItEp9UUcChx134mnU5tHNolQfYiKWhIzySsaAVQlbzi3VTZRTw/UyWnGJD8x5LQbeJdmyKRPEYJQAlIS+lviW+/AkgWsKcZccUlxUhtIS64EuNoRyJ7JfCw604sE44DzQT91R9dAOgGcREOSGYq3GXVkSEKdhIZeTIbLrwhqmyEyl8ihCDAiqbSGXQOCkLUBZ5DZadKTzKeKFNqWlaebSkhTS0BxKFFpaClTSilPJBSQADoBPzXeAb8xzgOWEc1cByIKsJzgcilJVgdykE9wNAKolyG1IWh1SVoWpYWMcyVoCFBaiCpxCkDgptwqbKVLSU4ccCgKlTJKvVztwCOIQ2lAATwCghKAkOhPYPAecP6+gATZgUVCU+FlxLyl+avmp5sANuqXnkpxrALS1EqaOS2Ukk6AuMN9+W8ta1JLqCp1CER4aUrUtTrjilNBbHmcCtTiEtsSVpSOLbaEJA0ATJEtEdsLkKKQ8tSGFLQ4n50HLjrDrvmtugYLRXDQAhw8HuwBAtipclZUVvur5qbW5zWpYdUzyDSngokOlsLUlBcCuCVKSnCSRoBJbilklRHc8jhKUjP4BIAA+iQAB7DQFGgDQGU2/V3berlMrzHFcyi1amVOKwCpDEh2BJZktjzkFK0rStpJKkqBwCCQe+gPrl6krg8L/AMbqg7DdU+7/AFmWp0CdXVrWjZm2nUrau6VuTbpou6NJsOAqCm9bNdtqDHixK1W5Cqi4w9PbkeVAVR6JNiT2aPCfbA5feKj1IdFFW226Z+jLocpMG5ts+lekVmHcu/8AVLXp1uXlvjf9TKYtSuYrgxozjtDmBhM2G695SlOOKcDLYWUACPnhc0/w97n6gbhs3xH4dbg7PXhtpd9Ctfcam1y5aKxtluguEidbl31hi1KjT5tYpUYwZ0V2BPVMgedMTKXGUtCCAOo1+17oC8NXw6+rzpu6f+r22euLfjrwase0LmuXbegVq2rA2ysLa65xedKRLgV5ciSxU6rJnSIsh6K8lbzpdZS4mNHYZSBOe4rz8IHxEq70M9b3UD1oWPsDuPsLtrt5a3UXsJc9szajX9wI+08COxalLo8pmnPoeYcfgMwI6JEpxpEWa8UtR3MPpA+ZjxXeq+h9cXiA9SHVPatLqlGs/de7afKsum1pssVNuzbStujWDa02ZGLjnwb9aodqwa67ASQ3Acqa4TZcbYS86Bzv0AaANAGgDQBoA0AaANAGgDQBoA0AaANAGgDQBoA0AaANAGgDQBoA0AaANAGgDQBoA0AaANAGgDQBoA0AaANAGgDQBoA0AaANAGgDQCrGfMTjsfTOAQOXykkHPoCT+HrrNRgpys+z38SypJxi2u3v0by7cjs54TnSrbW81z3le16uw2qBbdPdpUFqosNKZmT5jSkoSy6+kpCgpQSCD8pP4a2tLB0JKLcW/OXHk16fXmauri60aijFpK0brXN5vu1tZaNPR5LsFP8ABe2/uZp6sW1cC7fqrpkS4MOW9JdpbodCnApPlullSFEpw2QU47Yx21M8UofVfrfz89rHjdf6y/wrv+fVoSxuzon3M6OvDzibP2Amq3zeW9/UHC3TuZ9uPBqNVpVH27goh2lc1nNyELiSZNxtthhT0tKnUoCiVggq1XxWimmotNO6zfz9/LgWyxVZxknJWcWnkuVtdc+I56VurHcey5EGwt8ttrxt9/AEOqVey6lT0xsYH6yrUpNRtx3H1VCIOO2pe/Ls05e3v9nYa2jWlQ/u1Bd8U/WdZ0btbdTpCKcZTnOo4TJYo8yVT4RBA+5E8xEds9/6Daf2d9U35fK+fl91latKv/eKD7ope7369plkOLa9FocyoWxeW9tpSRzciNUqqVKvU5TxyoK4z3pLaWyTlLaUhCUkJSABgN+XP2IkRhHdjlwXMhDvIx1B3q4xCpG/NXokMS3JjdUjUWmUatsrccLoXP8AKiMpnyxyzKXIDnmPeYtWSSdN+Xyvnv8A4ZFdyPL2v4mf2TbvWWLElUyF1V3Pe0REN1pEer0tykJjodbKVISYNUjwpicEhK0w0NqPdLaQcat2xRxGDo4LERlanXjCclZ6Opu83ZtacuRJ2V1FbEVYYnOnBtJRdslG6zV329nE+dberw/jcfWfYUTd2sV69nb3uGY7V6RAkTPOmQ/h2nHFNuRpBdj4dCiFtu8iAE8gAAPrLwK4ToTiMDSxO2cDWr17RcpU8SqSbtZ+a4vkmuPK6PEPDb4QMZ0KwOInsKtRoVYp2lVpqtKLi3bdTcVno087cmm19J2zHhV9Pdj2vS41m0Dca2mG4CZKXm7kuNp1t6WPi3AjzJ5WgoecWE4xyAyTjvrB4UPDD4OvB5Ul5aqbPwWGU6kYUY1nlShfdcqlWMpOcopSmtItuNkz412L4SP6RfTzFVsV0Zw09o4FtwhXobMoShJwlKLir1ot2eSytlpa5pHqE6ULmsFk1SkbhX63HadS1TWroqNVrVNktciHYcv4599lllScJbdWAEBSiCAMa9c8GmC8C3hg6Mva+ytnLHOVDETeJobTitypSSbj1DpXqJ3s3F5XTeV7aiv4evC/0U6QUdh9LNjYuWIqVKcOrWGw9BvfcrW/Kyzsvl5mz9jNv97ts7QqN8Wd0mX9cddgQWqpR3Id0Jfo90tSkhluo03zagiCiG5JYfCYqmvNQpDnIltbaU/O/SjwbdAdp9LKuz1002V0HeHm6KltWWKxEbqSs3HDweqcXa17NPRq/wBu9DOl+P2v0ZhV2tg8RsyWJaqxo15RUpxnFtVFuNrdyyzvpZLNGkrk8Tjey37hrlmb57FS9rpFNVmdHrFEQ9TiypHMGVKpsdyO6+hOGysymnCkemMK1dtnwZ4bo3gtzYPSXZ3hCc45YvYtCtSpU9Yb0o4qMG0l57sruMXlc7Xo/t6WFqunh6u7Tm92V5XdrW77tPX+Q3sXxN9nrtq0W0aVDosuqy3VIbh0ug1iM+TnisR6kzU3hHCyRzUtLAJCSEqwSnxjaOydtbEm57TxeFqeOtzpYOnheqq4JRycK0n5tSTeacW1a1zs8RSw+MdPEycpTkm2992z7Phl7DWHUl1LXJbLqnLDtzbTb+RVfMaXcdx3KazXneKW1NlinRlmZ5zJdUsCoF1IK0+SEqDmdMnaW+kt699Fr8/DTIuUUobivu2ta70Fdi7Yq17UNi7NxP8ATDuJVZBVITXE3TMpNhpSpJLbaaWmSy4qOlRH6sI4qaz2zjU2W0MTKmqTlDcWi3FfRLX0GGlhaVKpKpBSUpq0ryunx04Zs1ZfnTTvjuJdUuate29PtOPNCqcZxlSxHip5hLLzD7uVyOKyS6oqSAlQOSsa1dXD060nOom23fKTWfoJBgta6QbOpshuffu41pTHIjjbrdDpKUUyKVpOQUll0c1NnPFKuXL0Pbtq50oun1TcnC6dt56rTPs1F7fyT95lCeljp2vKnwG7to1+3VSWHVPQabbtdkw4TkpCFKYYdNPksPrYkvBppxtxSmVNrV56FslxBzU5ypR3IZRWVnn89+vqRljWnD6LS7d1X93qOhHQB0T7dbRbtC+LI2vh7a0++bJuXbWWxWa+7ctbj0S4aA3T300iPC8qBS5rhpdP8h6ahbsdapK2VoflOrXgdGm6sazj+Ui7qXJ/PD7sjLPGVp05UpOO5JWa3V858eZlU3aDaPbaRVqfVdt75vtyjyJdKnv11ao8PzIPm8W44lkw/MSyohL7ra0gkLXnGpG/LsIe7Hl7x5U74f3t2g3Q6dtrtlodtUe97Gq9l1NmggSq9Uo8qmzYUNiVN8hTDSy7JCVux1tlSSUqVxGNWTblCUXmmmnw9qsXRSUotLNNfNv4e0/N13s2tuTZ/dLcTbu7KW/R65Z9x1Oj1KDPKUSmltS3ERwW2zx5BsJ+6kJ9Sr8NLWwlGCbUWsnnvPllly1736TbUasptJu+eluHfe7fF8EstDT3BP0/idaeq3GcorRPLnpezNjCnFxbd7pX17GxHVxgDQBoA0AaANAGgDQBoA0AaANAGgDQDiIlpchpD3Ly1LSF8BlQSSASke6gMkAkZOBnWSlub66z6Grztl35/wAdDLRdGNRSxF+qV3Ozs7LWzs1e2l1a51g6AujK8rtvLbjqHqbsS17R273Cs29rfaqSnvtO8Jlr3G3cMCIzHOEtRpTtLhx3JDeEuxnSpji8oOK5jbO2o4KUlQnFRV7OVpPR2b04tW7s1kzzHpl05pbEnUpYKpBSW/G9Vb0YO1k004ylKLvdtqO8lZSSd5x+KH0n3V1XdQe+3WPbEyM/fu7FxStwLk2ziNqEf4lNMpcF2JaciUrlwgRKW5JlQKu+7NlOJLcZ5OQNazB9I6uInGDnTbnLdSSa1el7vO2l9XqctsfwoyxM408ZVoWlNR62CnHci5S3nKKlNytFpR3UnFK7jVlZHZj9EK6aOoOU51QX5dT6UdFkqqM2ujbW9qUqRSb16grCq1kXDb+4lvUWsIW/RZ238SNKhXPUIslxM2rVeg0pTjUm0G+PWUa0qjjd3TTv5u6967SWmml+Ob0aPdtjYrZ+O2Y8RU86vaLVpqUUnFS3r0/Na3W2pRe63uNLNp81d3+inxT9yPGE6j+jtW8d6Qtw+oyJLm7r7l0qdcFC2uvXprckrr1MjVunUJtqmqtaPTHENU+0HluwmZbCYCG/jiSdvGjTcW7O9r3za0zWvD0Ndpi2cnisRXi/OhBTcexRjvZ8e58O0wDxkby272D6TNlvCv6dds9z6psj05bzTdytyuqjcOxK9Zze73UtVbfvChIpFtqqNJhU6dblJsqqXYlqVBCJE5cGjuBAXQq3OrMIq8m1yPmFPYkfTQBoA0AaA73fo4nVbRel3xRNkIt8Jo/+jLfqHXtir3ZuCIzNpzzl90+ZHsVTTLja2WJL+5MS0ICZriQ60zJks+Ylh9waA2V4v3h33HZHjm33042nSK7KonVBv3Q9ytvZsWlxWCi3d7aoxcVx/wAnoURtpEmnbfTJtdpsTgkB3+Tj6HwvK8gdqvHb6fbs6qOo7w/PBQ6PKdYE29NrdnqpuHcsu6Kj/I9qpVW2LDqEiKuqXKzCqJS5VbZo901RcP4NxbdU+CjFxhPlkAcM4v6NJ4ndSoV+1Jqz9o5VzbbJuZFW2zTu1Sl7lVKHbVRrtJZqlEtGLEcmSqRX129PqVsTpTlKjVSnKivl0uvuRmwLNen6N/4klk7O3lvDMsfa2qxNvKL9rXvYFvbs06v7rWwkRjIks1uzoFPQulTYjKVSkxpb/FbCSeboHIgRu6JfBo6yevvb+7t2NkrXs63tqrLlt06ubobwXlG2y2+i1aPGdenU9u5qsmdGltx0tJTPkoaaRHnz6VDbcT8ZhAGF9cnhS9Wnh43FZlK6iNvEIoe4jSHbDvKxaqu+LPu2aTHS3RqTctKiRYr78sSGZLPGEJD0Z5n4ZLq3ApIE1drv0a/xG92bPsmv0+nbD2Nc+4tJFzWptZuTvXSLS3VqVFeiLmxExbGkQZlVS9IY8tbTUhK3XUus5Wyvm0sDn5ZPhq9St89eTXhxR7YptsdTCrluGznqBd1eZptDj1+37QrF+LEmvNw3EMUydbNNTNhThBdTJS7HWgIbkpWgDpTSv0X3xOKvclfslyj7C29e9KqtapVIs+499qDT7nvFm3HOFSuW0qF9kvVKtWpLb/X0yriPDS60QtxtH3dAcQt+Nhr36cNydw9mN2KFMtTcrbG45Np3XR5eJJj3HBfQpyFFfZcZQumTqPLYrcGouxVGQw2wlvgmaAgDROgDQBoA0AaA+mLwMuv/AMP7w+rH303X302euPeHrLq9UYpmwkFdifymt0QH6dT249GkVB6fmlVafX3J6C/TqaqWphEVKVAu8SB2L8YepWZ1veCfbfW51OdKFv8ASb1kR92rUtraq3w03blx3ZalS3At6k1CtQWJrrdWl0CrWpVaiVRa2iS7R5lNdnYQwptKQNa/o4/Sv4cu1rvRv1MbvbpRdy+trq+u/dyz9kdi5RolfgbTRdsZW40e4Lquu34DKZ8N+4KTYFYqFPqdfdkMQkVSz26ZTnEzKhMdA4k+IINgba8fjqfn9RUCdUenWg9a1cqe6FKtqI9UJ8mzWK00/UaTTYMKVS3HZa2EBpcZuSgDJCVISc6A+oPp+/SEunDe7rb6evD86Hegq1b06UdzKlb+2y6lVbOhW3fMGLUURxWrpl2mpyoUZmzdv7eauG778YqKJ9VrVFo8h2kzqfUnw5oD5K/0gPp02e6VvFY6ldnNiaIi3du6Suwbgh0Vh1bkSn1q87At26rmYgpU66iNATX6tUPgobHlRokYtx4zDDLaGkgR86AvDH6oPEbq93Urp1tKh1CJt7GYqd53de1fFp2FQGHQt1qFX7ncC2KMmRCZmzzJdaWQxBdKFoAUdAbc62PBd60ugjbK1t5t4rTse7doLzlMUmkbr7P36zuZYkSqyQstN1Ou0WnRI8Jt9UOa3CfW27EU624w6+t8sI0BMFP6MR4kv2zZ0CRStjqJSb9seBeFq3dc289KpNq1eRUUxxT7WiyJNMhVEXVVg+iZAozcWa99nK85bi14SAGNC/RhvFCrd5XXZ1QtLZaxKrR6+3bVtM37vHTbfi7j1d+iNXE83topymyZl1MUumSmUSSW4rqalwiESApSyAt4SPh6bp7f+N1td05b62ou3rj6crkuXcXdWhzQl2I9admW+qV8Wy+9+qlUytNVmj1GDMU01HchykOqAQpISBd9yvDc6yfGI6tOtXql2HszbmxtooG993UeReW6l6UnbaxaSq1JDNupo1LrXwLlG5RYNOZnPtJTGihuUp9xxUhSeYEK+tnwVetvoP2ytverdm1rOvDZq550SmRN2Nlb1g7p2BAqcpyU3Hp1WuSkxYTEF6cIUtyK78LJhER0oXNQ6+00sDk9KjtsI4KQUPIKgQFlS/5zAU+CChIKP5otYCvVWToC36ANAK+aohKSElCSSGyDwyexOAQcn376A+oG7PCQ8KDYCzul+H1ceKjujshuv1LdMOxXU1AsyB0k3NfVFtajbvUNufBju3pbVyS7fZp8WsoqtOTU61KpMliPTm5c2PDZf4pA5zeK94a7vht7v7fWfQd3aJvptXvXtZH3g2j3RpcOJEYvOx5VQep0Oetinz6tBZkOvMqKUU+pzIoSOKX3QOWgML6AehWhdaNt9dVyVrdCrWK90fdCO9nV9TotGt2DcCr1qO0LVDQixqoH6tSlUKBW0V0tKriG57jHwzwTDe+YJA55OIdedLBfU8hapEJTkBMdaFvMuLnP+U2ysGTEUt4ralE8Et9kcm0ggBVUKrLiO1GNEmuw3A6ZDwiyHmUthIQ4046mMplBDSS8twBoFCSELWAToBKTSZfkNT6mzMAmOoRFqE0uQmJjcdrmWoploR8SBGkUsqWwfKp0WRFK0pQ4lKQEvsBTKmhJZlNiUjnGQtHlP+Rz4qlLZXhfkAYMdXFKJXIBCgSMgW6tUp+jzFQ5LD0V5ICzHlIU1LabWApn4mM4lDsZ11ookBl1CVBp5pYyhaVEC06ANAGgDQBoA0AaANAGgDQBoA0AaANAGgDQBoA0AaANAGgDQBoA0AaANAGgDQBoA0AaANAGgDQBoA0AaANAGgDQBoA0AaANAGgHUNpb8llltClrdWltKEDKlKWoJCUj3Jz21Iw/0n6PeYqztBvlmr80nb227z7W+iTpTf2x6PrBotXo1El1W66e1eFQnW/XWXalDgVBsOQnK1EaaTIb+GUpK30BYWUJIBB7631LSOfHK2eXLh/J+g0M3erd6t3bWjbeq7HoTF2ngbs0afb1p2RWqleZr1ah0ynRZrja4kWoy5jMWn05ya+EmHCckutsyHVBwMsqUs9knUovJf8AVM9ufce6NE222kkuRbQ2iottWAp6oQJNPjmoxmQKxEbuKS+426+1WviW0VVERMdcRSUhggciKS0fc/cXWybY3ut5qEzPn08NycfFUWsMtXBbDJI9I1aZEKM2B7Hyldu2hAMlrdNs2fWWYd52pAtmY2RwdgJU7GJ9QTKipCBn1B7ZHroCSVubSVaRRG5lm3xVzRmEJdVTw+08yoFIUEgORuRQB2AKsge5xoT46LuXuNK79bWRU2jMuW4dwaJFRTIEqVIa8pUabGMdtS/KcW0hILrRHBwkHktKjnucCp84V2+KnRNsLirdgWvUlVB6LNl01Ny06bUJZiqYcU0H3YD0Z5leCArg38nsCRrndubVxUq+Dw1WLWHpypwi2st3rY58rZta5vRZ5ysHgas3UqQUvPcmmr8Y24ceK19Zoek+IBIb3ftbcqs7h0m7bupEhbFuS41Ocos+A1Nw259tR5zLENx5oKKW1NOR0FpLalAqKif0p/o09H+h+09i4d7UxVGDlTgpqVRRWcWnrGSaf39p81+HHoJtLbeGrbkakt5TsrTavnydrpcPl/U10pdct2bpW/AYr2720aWW6cwUQqnNbg1dIbBSlE2ZDmT4CyUhPBTQ5hvgh0BaVJHzF/TV/wDs3v6Nnh+2zjtuV5eGeXSedCjCD6D+ELauzNgS6qluUt3Y9Dcw8Mm+t3UnOd5Scr3fzL4O/CB4SPAftGtgKOxsNW2FTnv0a+L2VSr70pzcqv5ep50rO2TyV9E7ll6ud5N5N06fS9ttvWbDudFwus0x5NnXXDqM5yG7MYgTZ6KW7FTLk/ZiJXxUosuscW0EhXqR7R/Q6/o5dAf6M/QavsjC1ul8JYSGJq4efTTbOL2lKi6jyqdfi5uNlTvGdm1motqTRxXSTG+Evwr9P8J0lwuycGsFTxFCc3R2ZBQ/JuaakoSSSu827tZarSCu4FgdYWwW3e4lG2d8Qmx9x6FtHBm3ncGw229wTLq3mp0cVKLQZik2U1T58yPToa2nZKm2quURkUOqrVCb8wvudxs/ZvQ3pHtXFYnwgdDek8MHjcVOphNs4XZ+G2bhY0pU62JpUK2KVarVhUUI2ipU1TlVrQp05Sm6sYfYmO2jjq2B2XRrvB062C2fQw1WlhIKl59NKE3KnGKTne7bu3ZNu0bJ8p786vKNuXROG9N+7kSao9PeZdp1XuOnQmqkuKfLeTOixqSw8lbL4VHfjzFF9pSVNlQSNWdMOkvSPoNsytDwE+DzF7fwEabVWptTZWG23NQUZJuNWpGLj+Ru+OfnZWNx0YjiK2IgvOeabu27u6XNJ5evLnlqWw99YlNroctmh2ZbtHK3o8SoUOFFXcUtps8Q4somCZMfSFffZiPFKlnsgrSFfC3SLp50y6bbRrz6Z9F6nRnaWCqShKhLZ9LZ8K0p5ydOlSytHR3WTeWR7xQoVKNClv8A50Vb0a65/fzJJWtacbcqqtVaiWhcFXuaU+Hm6tUberjC5DoUVN8nrjgU6CUIXk/+rfjlgH9chtPlKXoTKdIdqNk+p+534tPuGCiJR4jLQjQbfrciJVENBxCEmRFeTCpkVJQePnpMg8ylHlcVFQAlbdGyV3UehcLthXMimx0oQphiVEqVRfb4KJ5SKY4g4KUnktTOASkKVkgaAjjdD3TZZVP+LrezdWrs6M0txUuryJYcC0jKlO+bKS33PfhwCleiSM6Ay7YTqJ6a25sR47WzTKlSi3S4VPizfhY7jaVrJf8ALlvBSUoQoqAGFgKBKQSQB1Fp9VhXLS49xR6vVLJo1Ikw67HptsP23QWpLsSQzIisVtL7susS4RfQ18S3FbbdW3yBUlJUQBqfrDuWl1u7aUuLJ3Evih3tRafWodv7fUB2TbVRr04t0yqwZN1IS3HZS64sNBlaUfDrUVLfIBwBp2m3VvXQqNFpNJbkbQW58rKWKYm3qNdLsdZ4LbnVF4z5chamyQrykNvFRPAhfHVHo+5lVqu9dnt4HxYeOXsTF2r6t5F8UqXJn0jdumNXU3MnSDLlvTwlLc0yZPBCFvLdC1cQ2MZyfpqBiPo30yff6uy9/wCRsMP9Li7vLss027cMla/wOKOucr/3s+9e5G5p/Qf/AAr3Mb6vIoaANAGgDQBoA0AaANAGgDQBoA0AaAfU1SETGVODKUnJH5emD3AP9VRBCTgkEDUfEqTozUW1JrJrP2cV2cdNSLjFKWGqqLabjZWV/WuK5rjos2fXv0svsq6ddjm2VhS2ds7IC2Wkx1x2w7bNIcLjskNltc77QS+UpHF5oEJOVIKteP8ASTr3Uk4t7qvZ+csrXTSu3pweh8X+FDx7yhi+rlLc6+vuZSSUN+W7k3llbK3Na2N8MoaU8plC3pMliVHdcp0httzyXAHkqeMhxHDjKQ+4iSqUHwpGOPl8cnWbBVfyhhbuTj10U8+9u/o9KPPuj9LaFbFUIb0251Est7m8rX+eHM+bvqS6+erl25K/stQeordO3dp9od1t7m9urZs24pFlwaFBvG+ZlSraXZdlGgy649cMylQpM9+uSakvzIjbsNUfzJfxHtmFTV3LjNqN7LK6eizdlZJ8bXzzv969ENmVsPsXD7iqbvieGlVUpTf5eWGi61rt2Tkm0rZSbt5toq+Wj41Pii2VU6PWbb6xdyoFdoFmw7Eo9wuQrNqFwRLRp0xVRh0NdcqNsS6nUIjcwl8qqcma+4vut5XfO6U5qk0rX0d0nZWV7cHfTRnVbJUaFWuoxS3qdVPe87WFvzrpXWuXouap6o/FK6+etWw6Ntj1TdSV6bz2Jbt2s33Q7duiJbrEWmXdHolwW6zXY71EotKmGW1SrorsZCXpLrATPcHk8EoQmIY3m2+ZADQBoA0AaAym17grdrVak3NbUt6m1+3ajTaxR6tEW4zKpNWp1TizqXU23jlCHKbUY0OREcy2lqYplw8+PBQH6zu0+0ezPiJ3Z4XHjGS2raiL2p6b7zr94zKpVHzWqVWXLbpdTptGdVFiyKZUZu3lbn7kRq4Stg/HOqR8nkcEgfMN4U/VJN6vf0p+rb5TJVSlUO5ZXU3TbUblOoTGi2bQdnr0pVMTGVMkMrhUxLNPk1dtMVa3HfilgJUlXDQEq/BU3R3C3B/SdPE9lXvd9YuJj7N6z7Up7UytldPlUHbTqgsOztvqFToLpYpfwtpW22u34DISG0io1CTz8+dLfdA1h+jpbr37up1V+NDcG4t83LdFSrOyt4yZBuesrdjVia3eF2QGW0RXZb0M1JumMtwY6GO4htJabfS2AgASc2KqfTLUP0XXpgXu9YPU7ujsra97XUeoe3OjGu2hbd5Rfg9wb+qz9Z3UculbQqlmUqnzbOer1FpT660+4m2p6j9h0mqSGANdeINd0zcDwlugfaPbHpt6vun/AG3uHqp2FPTp1CdW9/7LXjuFTaJULhmNUSoyrVt+96ruWuPHZqFDnUNyr2LSaW7RYcAyJ8iItmU+BPhzaHp86evFG6U9nr52L6tuuLrevmPY95Vnq3vKtLh2FtzbbVWg0ysXNQ5FvOWzbirbs5tmRVqtR4jclhll6NS5jz8yVHIA5m3k0y3+mtsuNIaNMG5NsIipiKpw/wBaPhqW2xWHpjr76HWmWXEvFLq232n5kaqNpC5EeUlIEV398N3av+lt0durbgXZUINC64pmz9vxBUgunsbYM1F2lixoPm/DQ2qAiGkMTAf1j5HMuPOdyByr/SNUcfGX68nWQlEaXftguc2EpdiSXGNltpAEtPJaADrYlF+QtKkoWp9CSpS1YUBw10AaANAGgDQHdPwxvCG6ruv3bPcrqR6WL92ri3P0uX7Sq7E21uGdX49/XLcdKpVAvCiVe2aVHt6oMSoNYX5MGE5WJ8CIuVT5LZX99ZA+oW4rI6xt/vAd67L88aCxTQt0Np7bu+6+la492LcZs3c6n3tRaRWFWnFkwpMaltCJUbwNApFotxqeI1ap7zrUhU/4mO6APmB/RykB7xrehlgwX0li8dxGpMKOG2uSmNkN1mHS6t9xlyGtlUhrz2UvOLU6V4PHy0IA194u1mXJuN40fW/t5YFLmXfc12dWl8UK2KVSW235FTrdWqbUKAiOgcEOS1PLDQTy8lz5l8glJIA+q3Z3oJujwGulK2t3enHou3r63/Fb31sCl0eDWbT20uS/rC6WJNcjy490uzahaUCoRaYwwmrQ7eqDAdmz7uuShw6XBm0i35dfnNgfC31nQuqaL1J7nzetG390ra6kLjrKLu3Gpu8dt160b7XNuuKzX4NQnW5cdPpVSpNOqdNnxZ1DiCnRITdIfhinsoh+SAB9bPhcQ7qu/wDRhvEGtfpMlUMdS1NvW9Jm7kKlRpy70n7YPRaJPZpjH2WymoTbirFk0++abYkNp57NQkOqLC0hTTgHHCNtJ40lI8Ji8Lxq1xX/AEHwwWHaXJrdvXhdtgwqdWVz7vtyPGXZNt3LMRf1Xht3SijtPptlsQ6fUKTWmOLSYVaLgHcn9Ja3Q3LoPUB4N1mUG9LhplrM7TbfX0KXSZc2ltm7IV42xRkXRPSw2081Ni0pRp+BJfbajEqbQkkr0Bn/AI425V+xv0kvwrNvId+XNS9uKJc/RRc38nYlwGHa8d+8eq+vUW9Ko58BMipU3W6FRodvT1TkclRafDp7aS08tKwJU9WcNOw3iJeO/wCIddNoSX4+0vQ3sLtNaNYpNRgKmwbu3d2MsWk3XRqO79oR4r0+LR6la1WDk12I7KYaDlNW86hzAEJvAU6gL6ofhVdQW3vUD0M3F1Y9Bj24V+Vq/bt2w3AsSv33CkVOLRpl4Q7x2bjX3Sd2anRIcSBErL9YtWnViUGWKm8y26xFlLbA2v4hthdNe9Hghb19Qfhl79b8bVdIdg1+kU6udNl5W5c1N2qvR96+bXpsm2rPpW6NpQLtjTKLWq1GqDU61LprtFksRKpHdcgyIamFAfn9zXWltOJSkpWXkuBRCmkBvjxXFbZUVqIZeyrkXVcQMYGgLRoA0AaA+3bxIKb4N0qN4Xld8Qm9OvqDvBS/Ca6DnKFbfTRQdmqztNVdqoNBu56DDuORekc3FHrNWudm74FeVDmobTSolKEFESWxKefA4W+MV197Ddb25+xFB6Vttq/tb0y9K+x1I2G2Uty7n211tVtUSW9NZeqDbcuopjuOuyFgR/j5RaQEJXJdWC4oCQngQrK9uvG1S2hta4/gm9YQSiSw1M4OlVlBtCHHWZjiowKn3lMpShouKUlXqFJA42dN1iW9uJ1JbD2FdxROtK+t7NsrIudMaVLHxFrXDe9BoE5mKkmmTfhzDnLYYVFdQ4z5IUWMMhBA+5aseILe1A8YG3PBepnTRtgfDwpF10LpjrOw8jbaiVZyoUKsQ4UR7f8AZuGqWu7X32orUxVRmrpqm2Uxo0xTtSU9irRAI5VvpGs7xROk1/ox2wk1qPu74SHidXl04GfTLnq9y3cegfqN6gqnY8qtUtyrh+K8uxpVIJpsCaupwbctXaiSpCJDFcS5OA6JdW/Qjsx4g/WX0S7523SZtO2Z6Vdwt7On3qL4qYpNF/k90hXA9ULfq83+TEuK7Eeny6e21SZ9SlqhO0yL5blLeKy4QPhI8ULqQT1a9e/VBv7GYhR6Vfm6lcdoiaa8lynSqLbbcSyqNVYzbKGYjIqtFtimywiLHYR5KmPMS48HH3QIDaANAGgDQBoA0AaANAGgDQBoA0AaANAGgDQBoA0AaANAGgDQBoA0AaANAGgDQBoA0AaANAGgDQBoA0AaANAGgDQBoA0AaANAVoSlSuKlhAwo8iCe4SSlOB7rUAkH0BVk9hqqV2le1yqV3a9u0kz0kbf0rcfqK2ttmpJbTSHblpsyqNVFSlxZEeCtU55mQ6z8J5EZ34cBZW4CWypIK1KCDsMLQjvXbayXBej2mDFebBxV87Z5Zd/NPTg1rmfdtX7hsK3aHTq1ZztGXBosCmsNMwJQYpEdMSM2gwolXiQQ6UtlBLceo0GosBfZ155GQd9CjGMb3baz55q/K3H1ceJopf3l+bv7Xyeff70jeXRZu5sRvPuY7Kh0K3KlL2nsq6dz7oZp9aqdJqkNO31RYE14WuhTsurPOTp9vmHMWmmQH1KmB1tDS0lipeSEVd9XuWr1q/7SRcl5x67UDMcbn0OJHqnwpADcVxj4lVHU1G7uJWimfFKXkuPuZxoHmmuZl/8AKK6qlS5UmbBnxYrWeMGbEbYA9cYixmI0Qds//C4A/joYOojzfqMaonUJYIP8lZzM5uouHj9lVC1uLKvbtUHGajQgB/t3q2Md8jvgV6iNtXe+v3W/kZPbHUVBstb/AJ9Lq7FADiy8qMILOEBZBDbrL9SoqEhP3Q9V2wBgFWNDDCvJy3bKyy9Ttw+e7UhD1xdd9DqNl1+2rIRdIqc6mTIUUzLUtau0wNuoU2lb32XUojrqsYJdROWlzJWFuJVyI2dKlGok23m+GntXs17rnwUdSP8ALuhbl1KpVuszGHKrU5kpl2nofoKEB59TmHKdHmyBDPfuwJTvl4KUuH1OHqMDtvEUMHjJeLwoSjDraahvtKV7vfunLPLinZp3OkwmLpYWnFRi5Sis7p24q7zXO1r29ZhNFoL15SGDMviK5IcKVON1Gq1Dy8g8UhbkpqU1niE5wSkZwfTX3T4D/B10OxGGoUsR0u23hIOMVKNDEUoRas1bdlOSsk8l5ueetzjOlm3t1Ofi8G43V1CaSd8nZydmlo4uL1ep1C6RU2NtTN+IufdKnUxxKFqZpcK75MeApa1qcRwjoh/DDzSrm6ENtqUtSioqWSdfpF4KugOyejdNPYu3OjO2sNJfkY7f2tgY7XTndzcqNSpGMXGTTpt3va9pWPifwxbL6T9O97ZmDp1MLs5L/TqVJrEuUoxUkql6jlFJbvnu6jupWVkulG2Hihv9MW99qXfRNsLM3MtaHGkR7mqEWtVqRcX8kKw4ii3E9QpLUNxtqswIMxyoU5KfMCqgxGW9HfZCo7mj8O/gb230n2Z12BxOzKbSo1v7NxWGqylPD1aeJpwqwpUurq0pVKcadWFk6lHehGak4zULwYdBtq9G9n1dm1Nr7STrOcOtqSW8lVfnNVXUUoSjbzPMlGLs5SirnUbpvl9LFlb61ze3Z3rO2k34qtoN3PN2y20tqwb92duaRU7rYg0da90dxKvUJlL3KjP27XKuir05NMpqHbipDk+EuFFWqAn82/CX4SNv9EFV6J9NtjVNnVMZg6dRYGrVwdZqMK6lDEUKtGrjaPXQqUadWjXlTjUip0qkYU68ZQo+89C/BRS2XhsRUjtnaO2J4jGVcVKtj6jqOnvr+4heMZKmr2cbu+jys3vW0PA86Qd+lJu/cjcquzbirMqRcM5ikyLTkx26pXHF1Kptqdg2ynnymPrPJzLqgAQoDsfKtv8A9JfpjtjewnR+dPo7h5XjKnsmdTDwmnlaSVvzbxtlldXzPT9j9C6uzpxnQTm007VOLvfgrpZexmW1XwjunbpjiS5+3l612htKKn/iI8iSzLmfDjCC81GguU6QWg+sN/FQlhHNfAYUsa8p2xtjbO2Z08VtirKvXe8+vnJzqVG3m5yaWa017zq8bLG0oUYYmlTpqKagoXtJcW1lnf0Wdi0WPS7AsuciWqt3ZUpqVKS3WkWzaNXejraJPmOuSLap6ogORxcSp1TpSQvjwBOlIHXy5L0/K+eJuyj1C8r3neRb92X1c0V1xKEwhRaPIYaRzABeYiRwIbfogvoCME+Xy+bGhkp1HNu6Ssi+74UzcTb6znJD79o2u6zCDkd2463GiRpMhTSylioRIPwtUSlxAW4oInttBTXzJKuBSMp8onVZu7u81d1feqNHtq7qYt7m39hXFX5dCdwslbjUJq4oUsttDvyFSARnKkLHbVk5OEbpXzXtL4RU5Wbtk/YRB2m65qZZ14xoF4UWbRIsaclLcG26pV6RAwoKQpUmdMuKsy0FGeQbZWgyFJTHV8rpIw9fL6q9pn6iN9X3fLPp36bL7n712DBvm2hb1r20ypkN3BUIsaq1ZxLSUuFxt+oedOZWAni64HOLjRcQAAs6rCrKUkmlm/Uvv+eRbOkoxbT0Xy/nImnuVubflV6aNqbk24q9Wr9Zt/cK59qKyqhoh27SYtsORHa1Dqd1NORnqe3JrFWYaptOqMaNDbTGeUCy5IKXhII5pdu6atU6UxHlU5q77odSGpECDSo9TlU15wcQ+qtrQmM0WFq5/FJZ/UlPm8cJwFk8no8n3C9s+Wfq9Zxp8bHYH+WfSrSt0Ku7QKLde31YU5Ft5XOqXNKgv/K4wqoR3kxWYeD5haMZC8g5WRrFXoRcWrvT+D7r8/4mbD15KSySvKzfG3HTXsXsZ8cGfvf7IH7e2dc3XoR3pSu7vhlyv91jfQqtR0TTQjrAYw0AaANAGgDQBoA0AaANAGgDQBoA0Aqy6WXEuABWMhSSVALQoFK0KKClYStJKVFKkqwTxUDg6o1dNPirespJKSaej/mnnyeZ0z6COrvda09zNsdgkmBcVibn7lWHZTcCtvzy9aztw1+PQItQt+S1MabjpiSKqzJkxJbM1mRHimMwiO86H06LHdH8Jj25VZVIt3u42d278+/2HBdIPB3sbpDUdXFVK9Kcr9Y6Ti9+T/PaeSbu3JRtFuzST3t6d3iz9Tu4XTb1H9QvRDZU2Ele1V0SbHufcxhmZSa9dkx2mUeX/wCo4qZ6kW5AjsVN9t8Tl1KTL8tDseTCIIXGwvRXA4WpCpTqVXKEt5XtZtc7PTu9BqNmeCTo/szE0cTSr4qpKjUVRQqbu7Kzvuys72ejs0+TTzOAvmOTnH0yihyW8hx2TLTKU67Knr+ImGRNXOlNh19TLkpLjrLnBS2Y4AU66syuiVFJp3btayeityta2eeXH039fwuK8UwzwtOlT3Gkr2s0lGUYpJZJRTyS5JFqRF4keYpDYOWm1LeSOCloK23nUtNSP1JB44SQoqOAR66lda91xss+Pb8oi026cpSTV5X4c1bny7C0axANAGgDQBoBwxJUyHElIcbcaeaW0tTqUHzUYStQacbK1MvJZktJWVN+ew0VoWgKQoDp3sZ4y/iNdN3TDW+jjZvqCXaXTxcMW8YVUsVe3e11efXF3Akz5l3sxbruOy6teFNRWpVUqT74pteieUqa8mN5LfBCAIr9KPWF1A9Ee9tsdRXTPesbbneCzolZp9u3WLVtK5kwINw0qZQ65FNCu2iV23paKnSZ8uDJXMpUh1TLyglxKglSQNz7EeKF1rdM/U9u31k7J7rw7K6j9807jjdDcVFgbd1tdxK3Xu+Hfd7uMWxcVq1az6A7Vbpp8OqodtugUhcJ1hLcJTDJU2QLF0veJB1hdGdy723f047psbeXB1E21OtDd2emx7BuRVz2/VKhLqlRgsM3XbFcYt5UudPlvrl201SJjZeKGZDaEpSkDLuivxXevbw9Grjh9JW/lY2ypF2Px367b0i3bPve2ZC4zUplK4luX9b9z0WkyHES1Kfm0mDBnPvMQpDslb8GI4yBYerzxOOt/rsu+0b76n99a7uHcthtk2bIi0m27Kpdr1EyIsg3FbtuWJR7atyg3W4uBA+IumkUmFX5ioTD0yovyEl5QE0436SJ4zcTb+i7ZsdZlb/kzQYNOpsCQ/tlsxMu1cOlKYVDbn3/AC9vH75qawY7fxMio3DKkzhyE52SlSgQI2Xp4wPX7uB1hbc9et1bx0ef1VbTW8u1bC3Sa2o2jp8qj0H7KuGiR4sqg06x4tsV+VEpd1V2G1WLio1WrTseb5MuoSGmI6GgNHI68+qBHV9/6eA3AinqkO5S93DuQbRs4M/y/cdMhddFnJoIsdLpkqMnyE24IwdOfKx8ugNc9S/U7vR1fbz331B9QF1t3vu5uXNplQvS62aJQbXFZl0miUy34rrlCtKm0O3I6jTKLSGXVRKQwpw0+MsnklRUBoHQBoA0AaANATC6T+vTqq6HNwXd0ulbdit7QXxJpzNGqFToTcOdTqzRYiGkwKTcVrVyNVLTuWJTy245F+36JUXkuyZC1urLnYDffWH4yPiL9edqUyweqDqIqt9WBTJzdRFhUK1LF2ysuqTY7okRJFx2xtdbVnUa6HIUtKZsNVww6mYstIfYKFhJAEQumrqe3k6RN7LH6iOn+5mLG3d25kz5ln3UaNRrgFKlVOgy7dmu/Y1ywavQpnn02dLQtudTZDRL6wUFvCABsB/rw6n5HV0rrsc3DZ/9KV3c7/THJ3MRaloIRI3ETJMpmvmzE0IWFHSw6cNUuJbEekcPlXAUNAdR3P0ozxvHkJbd6v6W+0ITkJxmV069Mc1l9DzKY7rkhqZs8+2+46wktL81KmylyR8mZUkvAchuq/qz3763d77m6i+pe9Wtwt37vgW3TLgupm2bUtFE+FaVAp1r0Bo0Sy6Jb1AZXColKgxHJDFMakzVsmXPekzHnpDgGxujPxDusPw/Loq949JG9Vw7S1qvttt1xqFGpFw27W0sMvMR1VuzLrp9cs+tPRUSHREkVWhTH4vNaY7jaXHErA2X1keLV199ftLt6gdWO/E3dC2bUqT1aty0W7QsSybNpdaeYRENWbs+wLZte2pM9MRLkdL86lyT/rEp9QVKkvPrAw3qe8SjrE6x7w2cvvqH3PgX1c+wVEg27tTOY2/27tKPbVKgVSLWWo71Ks21bfpNwKXUIUZ5x65YNXeUlsMhwMqUggXDfvxPutbqZ6pNpus/ebduPdfUhshJ28l7bbhIsHbqifYcjam+XtxrAVKtmg2pTLRrzNv3e+uqNw7goVUhTiVR6lHmR3HWlgbF3z8ZXxFOpG0d8rG3k35Yuq3Oo+5rTvLeCPE2x2mtSddVzWNa1Fsq1KiK1Z9j0Gs0hqj2xb9JpLNKos+n0Z5mIhyVT35BLxA1d0feJf1o9A1ar1e6SN6a7s/LuyOiPd1PgRaZc9rXSqM60/T5lfsm9oVyWbUalTnUO/D1J+hKnrjzJkKVIkQZLsZQGw+s7xifEc8QO3bdszqv6lrl3Fsm2JEubAsqj0GzdsbQmz5RjLTULgtvaq3bKpFzz6e7Fbcosu4YlTfoQclM0dyDHmS2ngOa0iWZCW0+Sy0G2m2/kCyVqQDzeUpxbivMeJ5O8SEKV3CE6AaaANAGgOgvXH1uXd1xVzporty2Fb1ko6b+jzYzo+pjNCm1Sos3Bb+zca7naRdlTVU2mPha7XzctSelwoaXKewqG0WHVJUskCC4hOqkKZS0p51lTq3WIwSspCcALSFENFpRI7tkjHYEk6A6V+G14jEnw4793vuF7Ybb/qNtrfzp8ufpz3D283Grlbo1rTbCu24rYuCvQ310VlyW6/JFsvUV+E9hl6LVpKlL5NsggbI6qfEf2I3t22tq3dg/DO6Zei7cK3NwLPv2g7x7I1e7p148rLFXlooqjW0CEiFJm1SHUag8lSZDculREoGAsgCcdP8A0m7felWvT7iV0o9OtQ6vqdta9tbD61JTNRc3aYo8mP8ACqnCniIqkrqSGQkCSt/zuSeXmAEggQJ8MrxkeoHw0+o3d3qMtug03eOtb3Wlc1F3Btq9LgqtGpFwXTcVzUu627/qj9IjvSJ9fpdTjVtyK28hLCzdFWWpSCpIIGU7A+N51H7A9LHWt0y0W3aXWz1p3bXLyuLcudc9eiXRYNVuSGzBrn8mYjCHIclupsMqEz4l1gvqedW5lSidAcY5MoyQ1ybQhbSVI5N5SlSCorSnh6AoUpeVZJVyAP3RoBroA0AaANAGgDQBoA0AaANAGgDQBoA0AaANAGgDQBoA0AaANAGgDQBoA0AaANAGgDQBoA0AaANAGgDQBoA0AaANAGgDQBoA0BW33WkdgCcEkZwD2J/YCSD7EZ1dH6SKx1Xfb15EuemibfdhVeobl2nR6fUIVPbMZz7SSy9EHEFPmlx4p8laFryk8k/PxHtg7fC5Tery+b+8j4xZem/sTO+HR11AbhbjTWoE5uDVVPsK86K668xJbOceTFlxG3I7iB91DbyA2cAKWEk63cf7t3458Vnl8PuNFJflO93z7MuHHLuudvdjdto+22xXVRv1NtY0G9d05O33Ttt/d1GjsR7tqLrrr177h23MFA850024aC1GjTHpLTeUwWA4tIWspxmQmP0y9RlnbR0qi0ifbjVdajtNN1GmTo7kKoRXgEgoTKqQbYeWCMABZKj6DvoDr3bO5fT9vHbSAm3JdEq01IKor1KWqUgnuQlxpBiK+ndY0BzX3z6YLjZq0i4drDCalNFSmIVYkyDSHPUgLp6Wyzg47j9mfTQEAt0q/u3QKdLpG5e0dBT5TS0pq1DanyYigkcfMUthKQ2lWAePlHjkD8ANZD+8fe//AMpHGvqZ3wi2PbtZdFp7fyVSBJCHE1V+DU4yVLc4ocjziy65IQPld4IALgIAGhvsN9CPeu/h8+k+c7dupyN1K89W5BcZjF91xuJHKX20oUokALWoKISCQCeQ9O2dcDtLHVsHjK84Skkql/N1ys1b59Z9A9HPB3gNq7KwOMq1IxnicPGrJJU7u97xe9na6SyV+dtHqR+lxacUIhx6nHWnGXkSsDuclSWi2UD17DJz3Jx7dn0T8LG19jypQpVcQoq11CTbVuxWt25cSB0h8FGz3vRjSrN6OaowlDPSzc2nrbRPWxtexEUWQHEVenyKu8BiMalVo1MRzUcgrUlwuJ4qOE/KnknuR37fo54DOmHhD27svZu18H4PfBttvA160o09t9IemHk3btXq5edGvgJODhGm2lTbT3lo7XPDOlHRzA7BhXwcMOqk6aclJ0936S+jHcSy4O7fZldPdEK2qnSVt1eTSI6aa3iZHTDudl9TclhJcgNIe8/PBMgNPLZKAHS2lChg6/Rno7iOk+1Nn06ePwPRjYadOLcdjdIKOMcWoxsob8rcM87Z530PnLauIq0q8lRVShNVN1PxWU4KE3JTlvQc5txvvRaipaqNnmukuy6Oj5npaXVbIqe+FC62oe5KZTluSKxFb2+NgQaC2xHjOuvqbobNFcqlcrk4z0yjcypcX4d+J8A3BdX8keH7+jLjPCP0ufSLH4nB4rY+D6OYajQxtavRntN7U8bxDr4V0l+SWBp4WNCcKqbk602lKfnxobbY/TTGbEoywlebr1JYhzhUpqp1U6O6tyS34QnGak2pQnFOLT1i4zn3u8ObrA+wF0ey6hKm12ZDbbdbTGdhtQ561tpVJMWqSHPLqDEaQTHMhxQUCkoT8o1+b3hB8F2G6A4usqNpdVKVt1Qzs0vzM+5rJX5qx6Lsnp/iq6iurk1kvz+eXDhnfvR23qu8FE3EbRDqNQcpyJIU29Sae5BnPt8uISmU8ctIUrCggMqII5k/dGPJqO1qm0pTpTi4rCtRV97O93x9WWlrZHR4nbFTaypyqQ3HSVllJXUs/wA5cNPQYJWtlKZUoCl0+i0tUB0KUqRWKy63IeCxkFqNEHALSTlSVnBykD31nIhdNs9ll2o3Jkwq8/b8ThzU5TlJgMfzqVFuROQovPR04KvLUAOQSs+mNDPQ1l3L3kY+q2wrCrj78usV6r3k8qGtiTBpy48+C82UKKg5JnvNJZWFpSPN9UgkDso6Ek+SrxB2KiwXLOsa0olApUMPuBMapQDV32kqUV8nYshTSE8f5xJc5EdgPpirfQfevvMtH6a7mcmNrKdYdvXVBVftlvuGNJRLXWKk+uZHZcUshDrjPJTLgacUlbaVEoU4EBR45OohLO5m2HU5t1OhUmw9qb1ntyUOR0V6dUHo1Govw7qQhyLFpkB0haUpJQlTSS4TgqGM6vp/Tj3llT6Eu4+mfozsJW5GxW7m3kKoTLkcvG3INbpanmzEpyLottHx1vhgoJ8xszW2231r4qdaKgvIPaaQjQ+9Gx9+7AUio1K6dxX0vLaUI1s0IQoB8tbai425IhuqmPqSAUhspy4fkPc41WOq7+4o9H3d3t4HEDfrfujV6z9xtpq/QCqNdUCYltVQrsedPD6WHQ1JZaqTolsHzOKi2hIA+6B9VbTXhp6fv9Gmoo68NX7uHzzPktq9LVSKlVaa8sl+BLXFxxxz8sqBUe/ynHE9sgk47a53EJeelfWy56ZaLW3d9x0FO0oJvWyslzeSLLqAVDQBoA0AaANAGgDQBoA0AaANAGgDQG19kNi94OpPc63NmNhtubt3Z3Vu9NZXbNg2PR5NeueuIt6g1O562qm0qIlciSKXb9GqtYmltJ8iBAlSF4Q0o6A65dL3gweKvZvUv08XddPQL1N0G2rY3y2mr9wVysbWV+JS6PRaRftAn1OpzpTzIbjx4MNh6St1ZAQG+XtoCbHjOeFF4ju+vikdaG7W0HRN1D7m7dXhu/KrVq3rbO3VWrFBuOnroFsRG5sGay0U1FhMhh5iQPRvgsIyUnQEGekaj2T4VPVzJT4tvQDuJuRa917DVhVs7JX7b0Og1yJ/KC9beg2zu/Gp90PwAKfCk2RddGgPMrXIUqbLbbaUprQHJK86hRJd1XRUqDT10aiVarVyo02hoaajrpNOcqsmVRKZJLJcZDjUJ1ppYbUfL8viMjQGsdAGgDQBoA0BtjZvZ+599d0dr9mrARGmX/vDflnbZ2PBqEpilU+XeN83NTrUoMCXUpqm40ZmRVatTmlyVK8toSQtZCW1nQHSrru8Dfr58OLbSkbudUdl2XbdjV67kWXSqpa+4FuXs47V34zkmM3Lh2/KkyICX22zwXKQgHPb7qsAbCr36PP4lVs9Klb60K3t7t7D2Et3aWob11aujdmy5FcYsOl0V24Jk/8Ak2zONUTIbpjLj3wa2g8CngU50BxLTBLiUrbDqkZPJQSD2x2S2kd3FBQUSU5SEKQc5zoBIR2k8C64rCllPloQS4E4OF98D73ylP3vw0A9aprC0tBchCHnTJylbzDSG0toQphTxcUCwHPn+V0BTny+SCUrwA3MHie6yoJSC4UIUpAwsBfF3ARxQlSVFwnh8w76A6j9Ang39aniZ21uPdnSTatm3VR9pqvQqFfDt1bh2tZaoFQuGBU6jTlRPtuYwmYw5Gpj6leSVOI4rUocRoCU2/X6M54tHTntTeO8V9bH25WbRsSjyK9cbW3m5FpX5X4tMprEiZW5Tdv2/MlVJ6PSIEWTPmSW2VMsRYrzjhA4ZA5T9MvR1v31ibpW/sr06be3FuTuVXub4oFGgOuppNKayX61XJfER6PTIw7SZE5bQbALh+QaA6731+i4+MPYdoVm8puwdt16JQ6DVbhlUW0dybTua6JMSlIK3IdKoFMmOz6rVnvRqnQ21yFEKPH5ToDhJfe2t07ZXHX7Nv6jVe0rytmU9T61atwU6RSa5SqhHfXHfi1ODLQ29DfCmy4iM6kPLaUhwDjk6AwFtBccQ2CAVqCQVEJSMnGSo9gPqT2HvoDuV0ofo73iWdbXT/t71PdPW3m3dwbP7ot1160qvXt37GtyrOtWtdVbsm4V1GhVGe1PgGHclvVSM2l5sKcjtNvgFLzZIGK9bHgJeIX4f2ydS6gepKydv7a24pFboNBnT6DurZt31H4256kaXRzHpNBnSJr7SpQ4zFobPwrZD7mGvm0BDTox6A+o3r93jgbF9L9luX1fsmhVG5qm3LnQ6DQLXoFIEQzqtc1zVNbVHpcN1UplmCt+QgvyZcBgZXJSNAaV372HvPpx3k3O2E3JaiQtyNn79ufbe+YFOnxKrCh3PaVXm0issQ5UJbiZcePIhrR57eUKWFlJ48SQNv8ARl0FdTHXxuQrajpk22rO4l2s02XVp/wimINGokCGgvLk1+sTlNQqSxIbQpmG7KdQl+W4yynPI6Am31d+AF4l/RJtY/vNvdszTl7fU2fHgV+vbfXlb24Me2kymX3W6pcYtyTKVQ6GgMjlVp4REcS60tpwpcTkDjaIEday0l8tq84p82QW2Y6UJbJUkuKI5O8xhJT+rWkjiSToBZqlMyGXHUPOtFppxfB5rkqQ4lynx0R4yWslbpemlxYIwiMgLPzcgAG70BCeAZcUsZ4uLwlQBB4laW0EuBtRGWysBRSQSMnQFYpSy2tZLmQ2461+qUEupaTzcOVY8sNthTqivHJCCEZURoBs5DCSni4opV94qbUktFKglaFg91rQTghvPIjKcgjIFXwQJWW3fMbCkpS8R5KCVqCEqUl3itKEr7LUR8o7+gzoCcnV34cHU30PWP027i9QVAtqh2r1XWNL3I2cm29d9Euh2s2hAg2PUpdQqsalPvO266iHuFbbjUeqpZXIMpwNBXw7vEB1tF4bXUrvn0ib7dcO3VEtyf0/dOFWTQd1q/ULuodOrFGqvwNvTVCDQX5CahVoykXHAUhUJpxaW3ElwAk6Ag4uiupRyCnQ4tC1x21MOD4tthJXIeZcA4JbaTwOHCFq59gcaAtzsdLbKHCpQU53bCk/K+2HHm1OtKH9FCmeKgvCiVDiMAnQDXQBoA0AaA7hfo8Nl2HuL4wXRfY25tlW3flk1+sbusVmz7xtmjXfblYptN6cd466+zWLdqdKmfaj7VTj0mqUc/CSC2/HZ+HU8+w0WwNd2P4c/XsnqttKfU+grqsNmf6fKMZ82b0r7ou2k3aK78hpk/FpqO38u2I1uNUfzFqD7bMJEEFIZaaOgO/d8dCPRrSvFg8Yvq26k9t7XZ6JvDra2/utnYXbtij2RCvXcq8bDsVG3VgwrQgUqlUKBS7qqDFeXMaiqhLfuF6DSnaeVV5+oxgIJ2z4+Wwl2bkM2luj4Rvh20rpTu5CLaq1rWJtaxA35tC1qw9T41YuZnfRqmy6hWarQWvtSoMU6LYlBnvtsxYkWY2ziW6BBLcLoK2964PEkvLY/wAJ+dUNx9jrvkU+7LXrlwUCuWhbOz9qzGGVXG1e1dulbctNt2Q4HDKul2Kz9plZYhUwuoQl0Cz9bfgndUHRJs/RuoOobmdNPUxsPMuGq2fcu8fSNulO3lsDbq7qd5aIlvX/AFI2pbdSoUy4JbppVFkopEynJrESXTq3NorjtIVVgJ3Vf9FJ6/qVNg0Y769D713XLaUO9dutuXd8Ljpe5O6NFl0dFXcTYdo1nbanyarNpqnBS6mmRIhQWqolbcWoTIYTNWB81952fX9v7suWx7rgOUq6bPuCtWtclJeUhb9Lr1vVKTR6zTn1tKcZU7BqcOXDcUy642pbClIWptSFKAxnQBoA0AaANAGgDQBoA0AaANAGgDQBoA0AaANAGgDQBoA0AaANAGgDQBoA0AaANAGgDQBoA0AaANAGgDQBoA0AaANAGgDQBoBaPz85CWxycXybSnjzKi4lTfEJPqVcuI9wTkdwNZaMN+pGN7Xv7hvbvnck36OPsOlG3FNp1qbT0ukORapQLhqL65kx6bIS5THkuoKx8SHadIZaaUD8nKPIHmFCQlOQ4nb0odU2734WtZW+fngQ61TrUkkors+Bldl7qr2+r8GqszapTX6atK0TY7EwR3HELCkvR26FJR8WEkcwy7TAHQOKkYPaXPF9XSk1De3U8ufvt6L8yE8PeW9vc+Hfr6/R2n0t9XnWZVtmOlboC6edwV0O89wb82Gl9Ud/1KFWDaFs1iBvhWK5H2huG1LrojVPmKuyi7Z2/MYrTVzMwqJTpsxmPGrdXktGG/LwKji4qUn1fY7P2+lZ6crmCpGUXaK3nZtdvxv2djOa1s9f28e39QNApyK5XduqgQ6Gq5Ch7hx4jJOVYrlM+PlPhCMkul+KcAq5tn5hgxtXxWcYJdZvSUbrKybSvrwve3y74Qcr3TjZN+/j6vXbI6X7AeIzfdqVGkXGKnSXdvnwCYgRWWmWUnJ/+BDdRqUpWBjsakMZxnUlQur31S9y/j7C1Rk+Hd293z77H0qdL3VJtR1BUOnvUSvrrlTJHm0wR6ssnJBwXpFCikd+wy0rtjuT306vt9hIjQva8mm/n5Rujcjabb25m5DLEKsQpElKkrFIlRJ0ZK1DK/MjTm4ichROUFxODkdsaiOtZtWvZtfB/E1mNoeJNzjJ1dG8ra+da/Pt958n3jD9I9uwaXWaxFsG7Lpn01tx6DXCzuCy4ypSnFFLcW3qPKp7TLJ7IWy9MjlAHkuLb4rVR1+UfX85e3nloZNmY54i0HS3Epa31zS056c8vQfHbc9FfplYejyZdRoUsSHG3GJSZrynXEqKTzNTRTZ7RBGFJlxkPD0cbSdcNtSEcRiKyaS8987PLLK/pf3n0T0Q2tiKmHwuEhi3RhSpqCdt7JZtWff6C0Vmp1SnxPh0yJLzjSQOaKehxJ5DlyQ6H8r7EH7o4nKcH312Fw6w097OWfBWSvp2dut8jsdv4mthsLKfj06jUXaMYK3dqrr03b5ZNakqtbqTreJMqZzUogtrhNMBJScJ/XkrcUOIThIwR6DtrrsDtLamA3MVgNo4jDPevGFKvVjGLjb6MN/q8+LtdvN2tn4DtnFQx9eo8RDrJuycmktNMvOfBcfgKQ70rkFlMWLUZnkrCfPjPuIlRnOBBQUsrZSlop7kkBSlHBChjv7F0Z8PXhL2JuUMDtvGWVoq83J2WV2pXsu1Sd+K5cjPYWyqlRVKmDotqV35qW9/xWavx14ctFtW09xbl+GUpVUhsPpkAR5D81uMYqw21l5MF6U3T3FOI4t+dIgurKWwkuLS2lKfpnoZ/Sw2hDZdbYfTbb1eG0cRUcqNV0qk0qE04xi2n1V7t2TTatldOy5TbvRbZmKxtGpChCnGEI70I004z3VxqKHXRWXnRjVjF8k/OOxPRD1UX/blw0yizqZPvijJaRiPRKm/PlrWeIKEs2lHjOMFY+YMtQ3Dg5yrPfxbwrdMtm7XrSqYXHPaPXO63oSpu8pWvmku29vRYm7K2Js3CNPdhJa2Sate2WbbsuCcm2uLbd/pw2l6i6nPodOLmyO5lGDpT8M7UbW3FlJSCkc1sS7jtumRmkD5CpSKhIQcoK1thKOfh0MNKiuudDqVXbkrO+8ll2ad3qN7jaGGtS8XjGFk961nd3XHO/HuZN/byq1C8JKA1ad4QX3Ph/Nen3RbVOp/FxSgPOZVWpcunpQQokuw+Ss8eOUHF5A6hcZfPdb2X9JJe6LNuCj0NxDlaoPwjkUL+DG5lSfdWriCphlm3qbEMmRxB/VSZzUfAVhfmBOhkp09y7ve/wAciDlzXTtOpM6hX1RrqS2hp3zIUCNeVf8AtJ0HiGfgIdRrADDiFLJlqMcowhBdbLoQsZD5svEikbAefVaTZ1nR7BfkJKviZcGVCluBJUXHpMapV9E9sqHdQDXY+qDjGo+JluUm0r5rIkYWHWVlG9rxk/Uj5k79qiRVJMSkV5+XFjtqaU/Aqk1ynKSlwDDsdyK0ttSj8qAh2UgOFH6zPfWseIlZ+Z7c9fT67P7zarDJfnJ960tfj6r89DI9odu9wbyq8B22nWKMiFMakmsVeoP0OOgE8luicp5ltaUoKsLK0A5CUkqVx1ko4h78VuO19W3fXPjryvl2ZFlXDLq5veae6+7Lst9+fPifYj4bPiDQOleft1ttelToVbtSsVihUi+b7pLW49+SqBRpkpiLU5jca2bdrE1pcRhxbqXKVCuCSlSQpimyyPLM/r+z59fxv2Gt6hfWyy/j/D19hh/iG751+kdS28mx162zfdMuuzbuqtGXCqO4NIqTsuj1aExV7bqDLdiPXemlsVm2KzRq2idPmwqbS26h8HMqzFVhvw0VWIs15unb93q4/Ep1D4SXq7fh3ZnLmh2tDn3o2+9YdFhVNxaUNTxcMCpVJ9hSgFiZXqtVamkckkhwt0wLwVFPzAaTxG+rbvz8/wAsxChuP6V1/L7vacq+tPbeNt7vRWWIcenw49aLlSjx6XUk1ZpC1rA8rzQxFzxJA8wNjlkfqx21ra1He3nvWvmuOdn2M2VKrZRju6WzyslfUhxrUtWbXJ2M4aoA0AaANAGgDQBoA0AaANAGgDQBoDNNvdyNwtpLupW4G1d93ltrfdCE9NEvSwLortmXZSE1Wmy6PU00u5Lbn0ys08VGk1CdS5whzWRMp02XBkeZFkvNLAk0nxGvECSoE9cnWER3CgepvexWUqBChh293WzlJI+ZtYGc4yNAKxfEc6+46zz62er2QwSB5Cup3fFoIR6cWjHvtpCDj3U2tHLv5ePl0BovdTffdve+twrl3i3M3J3buOm0Cn23Tbj3Wvy4dxbigUaA5NlIo0StXTJqE2PQE1Gq1eoRaOytDUSVUXX0vOSPMkPAauTNISpHlnylFLnkB1fkKfSnj5jiVBa3Bj0QXAUn0WPTQDHQBoA0AaANAT78LCQT4mfh0Mq5kr67ekKPlLhbSIy+oGwVONlLQQsrLpbdS75oKS0EqStJASB+m347ew1v9bXRbvx0+BFfbuDZHd3pzvmnooCPiqzNhXPNt6hKcDtV+1DIYYYvypuPLjtR1uOUlhClgR3FkDaHX+9QaB4SfiJbBUJmc3E2I8Py6bFelVNaojctSdkbghuJUUynojTrbVF5VGQIqfhpM5lXBSF40B8APQH4fXhy3J0jUTqZ62d7d9d2tx90byr9s7P9F3h6Hby8uquk0a3an/J+Rem4Np3LDqE+iGqV6n1Fun0afSoNNeth2hXHR7prM6tVKgUADafjG+EL0idAFgdGXVdsbX+pi4OnDqRrwpVx7bb4U2n2JvtbghU2PcFUQJ8qzKIqiVYUxx2IYlZ29koj1Rvk0/KiFKyBNinfozW0PVVu90TbwdEm8t7XD4dnUNYVXvzejcm+K/alx7ibKVC1aSzKnWZUJlPoVuRKlXLlqqajadPlyrZYpVs1WiViXUpL1PFOXVQPmi8Qi2+kLb/qk3OsToeqW6NybB2XXZ1m21e26930O7K7fzlAfdptZu6kSrbtC0qSxZ9bqEZ1224jkR2ptQW2nagtLzqmGgPqM/RnrS3l3J8Kfxq7E6eTXDv/AHXa1v2vsmi07kodhXGdxqntHui1aiqTd9SqltRqHPRVjGKaxIrtPRCAVJdlsIQXUAdZfAl6c/GD6PqZ1G7ieK5u3ctqdNNE28kTnrO383joO+Vyy5zEiFVJl5QdwKfe24lLodtQ7fi1ylzbddrDr1WdqsNhmNFeQickDnV0Q7yWv4cPgIdWfiK7GWpRU9QW+XU7udtlQ90WaNTKlW6CuTuhVbUsaZHRU1BMa3qVBU1UU0mKspmzlJlqhPyPmIEB/DV3H/Sat6q9VOtro6qO5nVFaaL9q1oXhSN1d7NsXtpKvc1Do1Pq9UtVzavcPd/b+56K3Di3LQa407ZzdosPvlMVUqZHbmRiBxr8XGf1o1jrb3krviCbf2Xtd1VVZuzKtf8AYtmO2s/SaPBuCzKFV7Xcp7tp3VfNHksTLclU2bIfNy1WqtyJK259QVJ85tAHL1pSkOIWjHJKkqTlCXBkHPdC0qSv/dUkg+hBGgO2PhF0/rm6zOqrYrod2V6teqLanakTJlXr9P203v3EtmjWRtVSa09c181agWvTbrpluQalVKlV1phqbhcWqzWmJUlioLS8iUB0S/SVevS6Oojqstjw9dk7vuqt7OdLLNv7aLo0y4JtYk7o7xssRqfVarccp6K9Ua1WqZUVJpER+XWJsKepS6gWobxI0B9Dvg57MbLeD/c3RP0O3lTqbWPEC8R5d2bgdR0ONVmJkzavafb3aHdrcm1ITKX7cnQHqTMr1m0Xbx2gB+gPz6ne1/VBypVGPZFvloD4W/F++KV4rXiKqS2tlljrL6iGSox4yHYnnbp3KgsTHKRHlBLywlbba8rB4r8sEfIAM88PzxfurLw2bG3vsPpmpm0UeVv5T6dTKzd95WpdNevWgN25T6vEpz1h1Wl3bQI0SppcqhfXFrVMqsV6pRqYXKUWwoED6n/D43f6udnvBB8Qfqj8U3fK8pW2PUXYN37ddJe3e+Zbm1+q1rcKwLxiwL2s+POcqF0TYu593XcyiyLEVT4Jtq2dtJl8WzbtP25qECrQgPg125o9Pu3crb60qv8AHCnXNelt2zWJMeSwmpqg1+4INMkOQ5EuNUWIcuMxKUWXSxJSHEAqR3IAH239SvgXeCB0e9bHT70f7udTfWbUtw+qRFkWztVZtny9tplesi+Lrr1asug3xuzuA9YjqKFYm415Tbcsqy4NFsGsVGDWYU+RU5zlPZdnwQMZuDwI/BV2o617U8N/dvq56rrt6pN3JNUVt7AsaBtfa9rbbw6mxMrm31s7o1WRZlzSazdEu022JMyZBXSItYcY+0ER6SipsxowGkukr9Hz6Q76uDxd7B6mOoTcrbaT4dt502g2Zu1SX7EjWTQ7Xl7d3JfU++92rKl25U6pdVPoiabTFux6LdNBKkfERnHGhKS6wBszZ/wTvA76n+iy5+vTZHqu6ytptjNhL7u629+anvpQdrqnc08UCHQKnAotu0mk0CnQLdqF0UW6bMq1oVt+oXM3Uqbd1KdnUmlVVqbSYgEFevDwovDxpfhfWp4n/h3bu9Qda22VuxT9s7ltDqORZtRuKXXJdwOWxPcTOsqj2g3RYtOmoL7DSGq0mosKTxkxjl3QH0N+Jr4LnVN4uXRZ4OlQ6cL22OsxvZHoxt6m3dH3huu97cTUBuZth08uUVq2o9p7d7gLnMQm7KqMqsv1GRCdheRTRBi1Bcp74YDUlC8LXqD8Kv8AR4fFs2g6jLs2fvO59w2426Vs1PZir3XXLXNqOM7T2sI1Tqty7e2A6isuVC3Jq1xojVQSmE5GkGRyfxoDi90reDl0HWP4XNK8TnxOt4t+LMsbdKrRImzu3vTqixo9wS4lSqr1Fpc2ZIvGl3M/cCp1SYkSJECMihmn06nSn1y3krKmgH3iteDV0G9K/hO7IeIh0n7xb0buzd+d/KBSrbq15yrQoFpMbVbjUzdu6KBRZG31It+bVYF6WdCs2i2dW6yb+kwqrWKJXqt/J+kirx6Hb4Hyh6ANAGgDQHen9GubK/Gq6FnHHHFqNwb0Mo+FdW1LUJPTDvUw6pp4BDqTGbaiIbeaeQIbhylClqCtAW2wfF48UipdWln2U/17dUsm1ZvUJb9Am247vJeblJmUB7cWHTpdLfpqagtiRT1U8uRlNONEKZPFXbQH0K7x3Rsnvj4jP6QD4Xe8d+21tO51p1bYm79o9yb1ryKRaid2dj7Jsm4bMolbnOuRnWmJciofyjddeqEZl4W09EdQtc9tSAIpdAPRf+kYdA8y7+mTp42u21szau472Y3CuLeDcSzNnb+2mkVOoUe3KBLrlG3Cu2kVWrGlx7fo9NAp0BESK7LjzlIWHXFurA6sbd9SOytx+Nt1k2Ra13dO+7G6243hybZbJWvSa3Cg/wCh+9+orb5k1y/rKqrFEbobIYnS4siK/ApExj4huU1FaddUQABzf677u8QPa7wvuqXby/PC16BvD12C3Dvqyrcuin7eVmsWPudel22xflmXFRbj252+NZqcS748mZRzSo9ebZTPjRX6y6wIyFFxwDPOpO67mqX6V10IWvNuOsVSgW9B6S6fQKPNq01cGjRa5sVTqlVI9Pil0iK4/UJD8ioDikSZK1Pygt8legPj666T/wDrmdV6SAC11K78R1cXFOAqj7pXQylSuZylwsoaQsDsrglzKlLUSBFHQBoA0AaANAGgDQBoA0AaANAGgDQBoA0AaANAGgDQBoA0AaANAGgDQBoA0AaANAGgDQBoA0AaANAGgDQBoA0AaANAGgDQHoGc98YBP1zj2/boDPttbVkXXetFozYUC498U4pIyUtRW1yuWD7HyhkevHONSML/AH0PT7jHV+g+34N/cdErpl3UzUY9MplbpajHgIZQzLhc2/kbGUOLUsoSSkFPIgjJBx2GtwQzPulDYO8eofqg2a2dt+Em2avfe4dq0WXe8JsVa26HGqNXiNiuXBSlpV5tHYQX36ihtxkMxGXXXFhAyLZLei1zVgST8UnqPpe8niLdU1z02yqlRLXoV9Uvb22qfNfTKootnbC0Iu3tKrlqqgojsQKRc0mgyLoo32OmPOjUm5m6ZPlS1NuuORFj/E8m7LTLhwy9XK+fdbpdm7FeMhvdW5K2v36c/ZplmQRVKlVGE7UYDaZYRy40+oyHakwykA/zcaoOPvIIGcYXkEDHcDRYnxySmnvJWlnnpnxd+GmmupF2jszxSpGO7benGHFayS9eevpPaDuvdlrD/wBVV+56ZKSP1bEBkrpyPyiyGncY9jkD21sfG1b6S9f8MufHNIrW2X1Uc48Mt269lvn2nRjpR6wd4dlJ664KDNuCjE5ckQaIxBET8VtJYKlehJ44J98aLFR+sr8Pjeyz9DNJX/JScdH83fZytz7DsnaXj+T6RHZgXBDtGfGaQ22/T62zJpUtlttIQQuUv5MgDuQAMg47nWO98+efrMXUeOJRte+XO+nt9DZoTrC8X1e7m3z8Daik2TDrNQjSGqkpmezVEuR5CDwZYQqGtSHGkrCA4or5EA989hVYDxPNq3b339n3+o+UPcpuu3fclUrFzx6nGqUqoSpK32kf6r5rzhWotgMtoLZJ+XglIx90Aa0WJwe/Vqy4SlfS709Pzy0Oi2VjqtBxk99Rbumnbuas8333z1V0arqNMuSLHWuNUHlRmiEoKlOsDgcHOFZSMEnP7T7gawRwUo5bzayyd7+v5t799tHb2KxFLq+unOKTspWcsm3bevd65NpcjCKkai04kTHTJXhJJ5h5sggFICkjuQkgKA9DkZ9dXuDppQbcYq71tm2uav8APJ58lvSk25pqTbyev3+gXhFDqGlvsssMrfQwlPENN5UMKccdypSAnsSS0oEZIyQQe46KwwcqsHWcLb2blbS/Nrl3W4lsnZZrK6Wbyz4vkuH8yYdpdL+4ruyKupWsbObkr2CbvA2PI3QhUNqTaqbn+zzPbgonvNfELbcYLCkzBGbpvJ4MplqmARnftLwVdDP6PW2sM8Z4QsfhcL0ghVdPDUquMqUG8LFPcqdTChPeW9lGSbd5fRSzXF9IK+Jp4unDD1KlKLprKM5Qu95ptNSUbP6V3ZtWavextrpT36XtLu1asPboVaisV+rQ23ZVVq02DTA6Slrm5GpMinwJIQlPAvSQt0fcJQkcBxnhx2F4K9mzUeh+LpV7JOnuV6lSLXWKyTnSgnZarJ+vOHQ8bjHflLeblaS31Kpfm1e9vNdn3X4M+2qwdwVTtt6ZV6veFqisuwo7r6H3KUuM5lkEKjznZ06VH5ciF+WEqJKefIpBHzFWq4ipTpKtFxpxUupdkk43z07eaVuBusPKo0+svfLXXTv779vqLrZG/wA9JrjdIp1LpVbmNLSn4gVObXISOailLjbMxxmFGzxJUWSjngBWQhOIxIOkm3m5m3cSnBnc66Kq49IaBFrW3bUd5CslP6vENqU4r5coHGUkkkHOdAas6k69YH+jm46ltXtXflMdTGdLVVnwZ1CDRMaTymtFh01F50KKShgrDDgUVqRzbbwB8BnVr0wbubvbtXFVbag7p3ZUqlOlPvuVmLVZVNihDilKbjLkKS4lKASGwp4oUfVKtYq1NVIbr5p+3510VzNQqdVPe0sn8/PHnoRztfpB3js2ol269qpktEJxvjIrVOdmMthaw0FIhsKQtzBcCkeYpZaUEuf0NRfE49vz6Sb46vjnrfh2rmSOp9h7gmcxHptNXDjx0oDkZu0H1tthIHZpiQsx3OPsHkrSAAoDIGaeKqHnq+Wf88/nvLXilO8PrZLku75Y3vq4N77cnUunW9Ua+8iFIjSENIYdoTbL7LiFt8WqW3SyUpcSPl853I7HkMjQodWPFrVel3v9KnUxatO+2o3VX0hbfVXdu+KYzHiWnWeo7a6bVduNz6ezEU1Eh0d6yYtAtCl3GxS6VGpKKm43KjMzJK1ztAcPJV7XnaEZcZEqLUZLuVPtx2IoCHB7MVd5TaOIIH3WAcfs0BHXeWqJuOiwa1Uub1ysSAXJKZfm/Cx1kZjuEpJWrkElJCkgKAOO3e2SvF80m13pF0PpK+jyaWruRb1opavvfvJwaoA0AaANAGgDQBoA0AaANAGgDQBoA0AaArbQpxaW0jKlqCUjucknA7AE/uBOgOlHhi+HWPEg6gazsY/1C7a9NkOj7cVu/wBW4+6LTTtrSJFHqlq01FsIDlft9aarPTczkqOsSXE+XSZafJUVhTYHdS8f0UGmWlaN03UPFr6NKubZtyuXAKTCiMCZVDRqZKqIp0Qjcl0/EzTG+GY/VufrXUfIv7pA+QDQBoA0AaANATs8MaVCofiQ+H1cFXmRqbRqH1r9Klx1ipz32YUCm0Wjb72POqlRmTJbjEaPFgxIj0iS+44lpplCnFrCUKwB+lztH127N17xxOvDaC490NuP9FcXpv6aBQ6vW9wbQd2/uGv0mhN3bUZlIqrlQRSlTIhr8OBKjNS5MluoUhZXwUgNoA581vrY293l6Sf0luiV3cW1pUhK926Htauq3vQVSr3tu5dk65BiUXb6KuazKnxI1XpaWFOU5qVGckzmVNgKzkCOnhC3dTUeB7Z9peHrvP0n7H+IMd6LyT1IXTvw5ZkCruQU3necKPWIk28ObM2oRdrpO3EejyG2XYH2Y1VobCG61zmIAa/pE9M/9IDw6PD0suzuorbLqa3U213pYs/dvcuDf1px6vWbxuG1WLUarsmBBmIMKkTa+XYT05EVuDChIQ8FoT3AEzOmrqB8Nbw0+nTp98FrdvdGDcNR6xNsr8onUduHZ18t1G3dvLr6g7SNmPWxMvOhVJ80Nc+e+q06NUKXNj/YzVFNxS1MSZBfcA+BbxBekWZ0W9Vu62wLF4W3uBa1tXRU3dur5tq4qNcFOu+wJbrj9p1+RMoMiRTYtSqlFVEl1GH5gfjzXHmHUhaNAfR7+j6b7I2G8I3xtLhtXdqJtjvREsimXLs3Mp94wrUvZy8Lf2n3JNJn2oh2oQahMmwqy9B8tunKcfWpSQlGFaA+drdjxLPEL30tCdtxvR1o9R+6Nh1OOmNVrRvnde7LioMhMNUlS4smnS6k7FV5qohSye6kMuqSOYUokD6F/Ao69ekHcXox3h8H3rwuWNtftpuzLrtwbW7trqDlMplJqN1uqqVTt+oVIMuqh3DFry0z6NKfPwbyR8G+E/M4QOsXRh4YFseGncEe/HfHllWz0e7c7m25vsjYrbDdWlW/Qr6h2e9R7juyJunb0a4qpTrhYu+k2xBolWYotEp82bSmzCIU4G0gD5KPHv6r9mOtrxMOoHqG2Erv8pNsa/S9q7bt6vuwzDRXXrE25tyxatU6UzJSuV9kvVC3H3oKnHELMZ1pwpy4QAOL8UqTJYKM8g6gpwguHPIYw2O6z/sjufTQH2Bfon9zbO7C3H4kHVPuTclo25c+ynS9QJO3arhr1FptVrDVUgbi3dd1PtRmpzYj1SqTzu3duMqhQG3pKnZEWPw5OBKwPn+6bOreh7J+IRtx1m7lWxUd4rfs3qHa3euC1H34lPqt8wmK1Mqq4b8urx6iww/KS+yhLstiQ0h1sKUheAAB9xvQv49vh29fniTbLzql4ftA2S6iLgpd6UaD1i7g3VtQ/cG3lGpG3F/TpcCTeD9uUWuwI9dt9qv2JHTFrEZCE3e44pDjqiFgcb+vbZ/ph8Y7xmtyunXp/mbJdCsbaulb20rcjfC6lWrWLQ6g9x7M3VrU6qbpql0CRbzEmfuHTblgyqVIn1qZLZRT3C8/JDiCgDHf0drw6umTdbrG3q3O6n91tsn9t+jW83rSolp3dcFu0Gibs3nGqFwwaHeQbuCptsVKjU+TQmq0wzDcdSp/7N8x5xtDhdA6peNR4a28PXBP3X6hb78VbpJRtDsVtnfFa2K6XLQksNW9blDtmgTqoLfpMGn7hPQajfN6x7apTtcuD7Ldcdrwp8WltRbcpdNpUcD4N9joR/03bSKUpuOiPuhYz7occQhLMaJdFKlPSHHZLrKEsJbbUpTq3AhKQVlXEaA+yfxttz9vLp/SWvDL3Bt6/wCxaxY9ErPh/Sq3dlOuSh1e3qazRura56lX4lQrVNlzKfFco1PqUWoS0TH2/hAtmTya4FRAOpC/ds5n6YHtHf0O/LLqG3cC6tgeV7NXNQZVpRY8HphhwpLj1ytTXKKtcGahqIXn5qXG3wWpBD3MaAnDWN1dsWbL/S0Ff6RrFMjcWBUZG27j96Wu8b/W10x3pEC7dZRVVm4EuVJxiEuNTG5bC3y0x5fMgaA5G9Bd92JTP0VfxWdu6vfNpUa+q/1U05VBtOqXDTYVx16nMNdGCGn6dRJUk16bBWik1Z1EqNDWw2liRHQ6EsLQgCiVfNjq/REEbaqvO13b9V1ft1dqznLioy7wVBO76pQqDVvImCsopjkPEhqS7EUlDXdSuOgL5+kjbz0msdI/gaUHbDc+ly6jbHSFcNMuyJY16xH51FqMPafpXiJgXEzRZ6pFMkKKK2wxEqjTDzzkSUWEkMvBIDHw1N0bYlfo2fjEWnd+5FDF/XHuBHNpW7cl3RG7nrFPjW9s4yymiUqqzjUZkBpyJPcXHhNSAl1qS6oDOgJJ7bWfs74u/wCj/dPPSJtpvltTtb1SdFFz06oxbf3evqlbf0evVWHNueI0WJFUnQ2nqTV6BeFUaiT1sS2oM9lh55heEcQMx8Y3aLbXYH9F56KdlNrNyKPu5b+2XVvQLPqu4NvylzaHXb8olV6v4e6yKJKccdMmg0ndxu/aLQZbLiosml06OqMSwlokD4LdAGgDQCwYWoApwRgZPcAE+qSSB3SO6sZAHfOgJwdLHTF1vbs1GNuB0g7IdS24FStGciIm9+nixdyKzVbakTqa/EqCINwWJEnVKnVl+nT5Yl06KlEqfRDJd8r4NTqtAa/Y6deqKnb6QNm4mzW8kHqRk3CxDom1rFkXm1u7Muhby5sVilWzHgNXY5WX3GXHUNNxXZ3nNOLVxUnnoCWVzeF94v1/3BV7kvXoG6+7uuiuF12r3PcfTfvzW69Pm/DiNHaqNXrNrPSpDzEctQvjZ78lyPTlJbZeCWGEJAjVf3Ub1hWBXbq2ov7erqYtus2jVqpZ107e3PujubRZltT6I+um1C0q1b86sxRTJNDmxXKbUqS5SmfLkxX0ckBRSkCOVGv65KBX4l10ir1WnXNCqKarEr0OqVOPWIVTSSoVCHVGJzM5mT5mHOYf85SxyMgHBAGb391Dbz7nopTe42726u4yaAtx2ijcC/bou1EGU8w/HXUITNdrFRbpc1pr4RphyBxWPILpeC1cSBa5e9W5lQvOBuVN3I3Hk7lUsRE0vcSZetwTb4piKeyIlOXTrsXUWbgiSKbDSmNBebqOWGP1DQbaSE6A17W6vLr1RlVepSptRq1SkyZ9WqdQkvS5tSny3lPSp0yVJekypc2W+pyVNmSZDr8qU+644c/MoC0aANAGgDQBoA0AaANAGgDQBoA0AaANAGgDQBoA0AaANAGgDQBoA0AaANAGgDQBoA0AaANAGgDQBoA0AaANAGgDQBoA0AaAVa+8rGMlCgOQJyT7DAOD9CcAe51kp03U0aXx+f4g6PdDOx8S+/5YXbMmrcqFGghmnQ6Y4iROzIKWHVjgSw1hlxYKXnm1kJKUJUspSqfRwk6co1HKLS4L1GOr9B/Ot195nV+7cx6NVJZYr1Q+0VqfaepsyJLanx/MSppCiy4ylMkhSwUtxFvuufdaQ4spCppDOofg+OVjaef1OdbL8tiqULpT6fNwanRLTnx0xaBee6980KZt9au31yTZfkybfqdZRWZEi2mJLLNRcqbbK47AUArWOtVjQpTqyTcacd5patclfiZsPSdetTpJqLqSUU5aK/P3HHGfXLxvJ51m65waqDMBKw/UVTHJkSe1JjfqDNixpDD1Oj0yI0y3KmyGnA8VqeQhoqc1x2Lqzx811N4aZSfC/wDu2f8AD0Hr2waFLZ+HfXyhVsm7Q483mufZytZWvnVBpciLR1h63KNMUf1iK5Srrpb0xwj5gpcJyYyVEnB8tIUVfdAJ7a3mysPUo07VJKV4vS+tmk88+V1dvVnD9KdtYbx6jCGHrNPE0lfK2dWKvo8kte5ciys3TfbFZKokRb7OR8smhxUn1P1Vj29M9/X31N6ipzi8+Xb3/HXW5sNrY7D0aavTk24rS3JWz09WeXA3FS94r9bpUlcC8aPHmEETKZT3aWxGWO2Q0Kk9CPfOPmQkd+wGq9RU5x4888vd6n3Hn9efjlRuneN5Wzvw7k9NMvTwNK3zudV79YcdnMsOuoBjS5lStmlR4YQj9UriumzZUl4djh1DJDg+ZJIVk5OuirKzysm8uGTOk6P7OlUqLeqU+Oumrs8nrk/4GD2nUajb74cpVxUentnCkkoUhopJ+Xy2n6eVIbCcFDa8qQMBXcadfHk/Wb/bOwakqV4V6GSv239HF9isYpu5f24tRdaYbrVNnQ/uh6lswVvLT6BawkBwKPqQppCj/VHoYs8RBSl5runq0n6s+Ha0aqGD6vD0qd4upCCUpLRtN6ehrmaiVXOVKegXFVqo468k8WmoMFCwT/RJcksqSfTupCT3GO2DqjxVNfmvPu7efPP195dHDWac5Jq+i+c7/PZrSp/ZzDhbhu1RITxKUSmYyeykhecNSXAAeWRjORgnv21ZVcKlJOMWm723ms2n2aaPiszWYuMY15KKaSSylZvTmtUeR6i+tDLIbS8UPBQ8xtpSFN+i21thsOL5en/KEgYOACc6l7IwOOqYiPi9aFNNqybk+N3y1tz/AIRW7WybvfT+faS9t3qs6j4nTw90nz907/PTxKvRjcFG2rEtsUGPcceEuC1NS6mMa0uL5bcMigqrabdacjqmijqqrjNTjfUng16C9GdpU/HulNTadXH06koUp4DGToUVRjnCLh5yc76tuyUUkpNtrQbSpRqYiDnBfRd21d7r0WrWTT4XWazvFrevRBK6RjuWxG6o561W+6GktivzajRKFHWcF99UqmQVtxMulRB5NOq7rXyX8+ub8MGy9g7Pqwp7IljE4u0Xi67qf7Rdns9CeaZnweFpealGKfF7u7lbk75XvZN6an1JRdw/Ch2z2yVV9h6rtXWq6xAbLSqTedxX/JamIbX5IlU4vvxYSypS/IbmfDGQEuFtKwyvh49RpYqdCl4xWouO63SUbq0btu93ft+bkvFYaMdxQssnd29mXDj68jlQ91FXnfe6Zfpe6NPtigrmFUGmVQi3KJKZQ4T5LcFtEZyYEI48kImkthSSojmMpU1H8+Lz4e1kTqH9Zeo7s9N3V5eFBt6FRoVeslYYQ21KmwPhoja0DiC4JLv2zL+8Eq5JcSrJHbUeU4x435W5/cY6kOrSbd03bLgSKua9dwN5UmHS92LslxJZCPsmzYkebHEsgpSl+rzHmHVxwlbiHIqadhay2sOjyilWPr48n8+j5v32w767fn59hk9odFK36Q5WNx7y3DpcJoeY9AchRUOS1L7tq5wY7knOSSe3Dv8AORq6NeCabT/j85lHO6svWm/Zkvu1Ih9Ud97V7CwTD262pgXnW47S+dauy56UaiVpUEOKZtpclVZnJU0XA4WKe4IjZXMe8tlh1xF/jNPTdy5W/gWXfN+tnIprrS3jv2pTqbbexFlUL4Z51l+4YjEd1untZIMh34qEuKnikFOJQSMrAQQ4UnWOriKbpzST05dq7NbGSg/ysFwu/cyPO6++NFtxD8iuMSrmup1K1uppVMpsGnRZGCQgS65KlNfIrsVUym8wAS0g4AGv6+OWT7ez3/L77bMkdd16QurnwjavU7hku1m/PD33zuFNSjWpPTTaHRum/qJlQp1Huqp3FWZFGtm/a9WN4beqtHpL9kXFOjWZQXDGrtMqrj5ebqqsW0km23bs+Pst2g+eyvzaG42JKLPSiO4ecR+oVatXVPfQBlL6GqRDFEQB2UVCoqSnGfmGsoMihWRuDdti1lFA2yqtbpciL8WqvR6E/JbUO2EsllDj4cz3ALaR2+9qktH3P3FVqu9ED5UN+HLeiSkKYeYWpDqFoWC2pJwQpPHkMHsRx7a0MtX3v3k5aLuQ0PYnByM9j9fx79+/46oVDQBoA0AaANAGgDQBoA0AaANAGgDQBoCpC1NrStKlJUhQUlSFFCgQc5SpPdJ+hHceo0BdWqmGmXGQlYYcU5/qoS1xKXW2+S1y+PxJUl+PHdDYAQeCgFIK1EgMjJUQRk9wR6K/7bQDXQBoA0AaANAXuH5waaeblLQ8xwVGSnk+syfimTCjR0hLnkvIe8yWpK/LC2W3vL8xwhtYCi2XoIeafbkRpBKojseRHV8r6FBbiXFSm2jGUoLSoIa8xxJXlwAEZAcyHZK2UJUqYYzcd9qG48SPLRIb4rYXIZaWqR5zjZQ0y47wSDgcEqXoC3PyEMktoPyOeYtSW30vNuAOKQy055bw+RPFb55hLnmPLV5fApWoB01WGmUq4oWtSiSQW1tIUCjs3hiahKW0u5cA4KJX+s7ElOgGyqilLiVMuyW+LRJfCGkvrkJbPlugBZ8lRWfJW606HC2lD+FPJCNANlSmsFpKXfh+Ay0VDDj6AQl9frxKslawkqwcIypIBAFwTV2mPMZiiW2wtTZSouIIQPJDLy1QCFRnXi2uQ006pxK0tukchkjQCcaQmU8+XhICFB2TKlMIJ8tQeBalKiMpSwlQW4IqRlLSTJwCAcEDxc1+P5gBcQ8FqLyFOLjhLi+wWIqC2UupTj5kr4pPqkjQA2+Gi26+RISkOHicpW55gwvzeGOZGStLilLKCAtTbgBbUAouSxKYDaGFqkrZ8rg2EFsLZCUM+UwhwOqWppBeekqCP1zjqRG4/rCAwZirbdjOLkNspW4nDjL6HH2SD6lphan21g9hlKSCPw0Bc3nENhyMlfMpLgaYjPxnmo8ZKFyGCJbRcalOKM2Uh5BWHGVcgDkeUkC0h9pa2y78Qkjs48HA+6Ej7vlJcLYSRgdyvt7YONAO49TLHmkeZwdKFPMkNOmXyDjMkOynUF5nzo776MtpX8ygpQJSlQAvL6JbKo4WVR4U/wDmGn0yVFaXmGAU+clqJ8W0rDbKpGFR3HGisLWgBZAQU/MbbTycUwyhQjR0/MmI86wVpS08C8uOQgOPArdUAlBJSSkkaARUtcaQpmSlD4aGGhS5UVxtiM8FpdxJhFxD6ktOFHBx8evFa+JUNANftNQkqeLr3M80GStuO+6WiOKGwy4Cy1xAA/Vr+X+hj00BU5WnOSVxkOR1qCVSFF7zC6+H2pSn2lobYcjn4lhp9ttDig24MoUnvkCpmrNsEltpafnS4UoWpAUvLoW4jK3UMr8taEHm3K8zCiVNghOgPRXHAH+SCoykq88JDTIUviW0FxSEFTqAypTa0NfCBYJyQe+gE11YpcdejhaHnHMl1RcJcQh8ushQ89RShsIYww4qUkONBwOn5UoAXjSEzFNIdcEdvl/rklSytzijk4h5DDKW1NttqxzUkOnl86lj00BU/HqDjKXprE9ZlssKjuSGJajMkLQY0JCJLiFqe4sNyTHGUtlEdTSVEIGAHkabHDrpaedahR5D8hhtb7YcWHB5LaRT1K8rz1tJZbfUlLnmMtgcwW0cgO6XTp1e+CHJ6U7O2W62fD/3+/03WrIbaqXUL0z3hbMe8r/pbU52cl+sK3Guyl0eiqlNL+yJdOp9rzkmAhDseqsSPlSAr4qHi87CdT/SxsJ4fvQv0+3bsB0a7GXNUdwoFI3RqNKqt/1C9alPuyoeRFNvVqtUun0CNPvi76y+qXVatPqdWuSSptFIjQktzgPn50AaANAZ5aVMi128LPoNTwqNVrno1LlJQ4UBTNSqkKI98yUlQUGHVBBHoojII0B+gL41Pidbw+BrI6PfDo8Oun2Rsnbdm7HUPdK+629tnQbtTdFKql03XbC6cqJXkVehvvXTW7BuOqXzXGqZT7viSaxTJVLuOKmoS47IEIdtfGNg+LF4v/hE1SqdNNs7ObkbVb00im3XuFTq1Huut3uqZRKoXocWcu36Wqj0KDUxIep9HVMqzMR11UcTFoQFEDv91t7N/pM9c6nN5Lp6LuqbpVsXpe+2Ik/Y+3b9tbZqTdlqW8ih0BFci12dcPTFeVRcmyblbrExsuXpNUlDrJMkNsojMgfl6b7boX7vdvXu3vHupUUVjczdTci9dwtwKq1HjQ2qjed4XFUa/cs1qJCZjw4rcmsT5jyI8VhmOylYbZabbSlIA1ToA0AaANAGgDQBoA0AaANAGgDQBoA0AaANAGgDQBoA0AaANAGgDQBoA0AaANAGgDQBoA0AaANAGgDQBoA0AaANAGgDQBoA0AaANAGgFmCoLIQpSStJR8qikkKwCk4BylXoU+h99TMLq87Z9vLs9foB2F2PgdNUfaS2IVyfyu2y3AnAfFbhWncNRgIQ6hHNp2dQopdTVg4QI+XS2lgu/EkANY1uH9BW04+3u4/PExVsqbtlmveOL0tjeeGh5VubpWL1G2s8ypVJj1J+nRL0joCSWIkhh1yFNdeKglPFqX57h+RoocKSMZEOi1Tvmo7DeDRb1PuCktSav1g9VLEG5rH3Dp7r71CtDZ+lyKvbda2+piU0q4G6O9ciUU+VLqKa6yJyo7UepM8y8nHWp9bSnT+vFx9ZWM5UpKpH6UXdd5x/rzllyJEVw2vFpEt0oeTIoFGuRKUqyCFSkFT6eAPzOIDUnKAoeS7/ADZ1cNmui8llxfc9W+7+eVze4HpBVVoVJZaWu78dVx7dPVYvibjsxuEIQjmFKSCF1CiOCVUHMAcvNo82mU6QgEfeSAhQGQFJ9dSoPq2orLNLPv8AbqbZ4OhtBqv5t4flPOa/Ne8muHDK2fJpWLVBt61Ko/8AGR6lRFt5z5Vfi1amSPfPyR58of8Ay5Pp3+s40G2MSpuyaaWSz4csu3n2cRzdFo29JjSksUK4adWXQQ0+m5olapgOOxU8zT1OJHvjyD6jOcaEPZmF62Wnszu837deNuGSZHK5adf1GlNeVcsJLaOKRIZTKckNNjICBFXBaZdUlI45UpPI5VgDtqBLV9795hobQrYCvUV5RtUklrb6cs737vRpkesN3nLQlcOsQK68tKVON1OktwuTixyXktecclROcpyCc47YFDfw2xWxkUrybsk9bceWfe9PSYVctevWkPGHPodDjFainzqfTghxR9MiSQ2tRPb51IBPfIBB1BqX35ZXzzs/jb3+gyeMyilF6qyd5Wd+29l8rmYBOmOOIUqZRnH5TiSp6S58QpbavRPzhPA/JxIwohIAGc51jb0vFv0XsJYpWW8k+x2aTt2y9pijjXmqIbWlZISQCSFA4A4nkAMp+76/uzjWxjD+qxks83e7u0r+u3DPsNdWmp1ZSTTVlxu13+jLV2tbmXulUKryxmMiOhtp5CH33ZcaOlgu90Fxx51tJCgCQGy4vCVEpGBqZsbHdTiI+ck1JZ55Zt5LnfLjbO61vhd+HPXkjN6RBqEqI4piqVBLyFPNtRmHUqTJcYQ6VNsJZeWpbhDKuBISl1GPLUsNP+V7x0V6R1KMlCFSSurtJxavnnmn2Xa1WttXqMdZVo8Xup3bzWeitZduZjM6nzHpTDVQqDJQ602+lDsxanEhwckpKVtuIC09gscVoz9xax315r4U9s4mvi1vSnPzna92/pr6Sjuq19XfLtJOE3VZXbfG/K2Vm8+5etNm97Eui3bZhsx64GpjDPeO0tDrbaB38zg5RKdT1u81cCTPXJUkgeSpsF0L89ltPEU8Phbyl50W+3N8VxXyiXitYenu+eXpH9Y3kTCnGVZ1JjRFk4EoPSXVNJBHBaDWEvJY7lR5RUhSsYcyEoAk4fGV69tXfjZ5a/PeyGX2g7n7o3XIjQ5e6FSYhh1LzcFN+Lo7UZZIQpxKIlMZKsNKWhLXmLHzZ45GRPUaytKomk1lrrx1Szy+DfC2VPrFa17Z9nKz+eHedvekrrIqOw9JpVDsq7qtVaw6lJqUqr3UmVGadUpsrcjyJryErKVpRxV2c4qUUoIKiKmPxR55Luyy9nZ7Ow6hO+IxuLU6RIauS/vi5UuIpEWI1ccZbKFKbwjm4zKQtjgcfrUIdKAM+WvQr4q/q6+13uvW/VqszlXvv1Lb6VKXUHaVujaMdai7Ii29UqazujIm8FeclTb0q36RPgrjcPiUiNV+KFMgu+eyFMOinijf5qdl2P7sks2jlZul1Q7+TnvibrvydDjNqcaaS7TmVRz6pJi06FFo4hNlOQhD6qipBKfmyOQsqfQl3F0cNKL37aO91nplb224silUt87jkykCPPqNUSH0uqfrE6YtSns8gqGY0qHIpfzEcXos1p9n7zbiFAHUIzbrSu7Lv19XyzuN4Hl7L3mr/WH0k3iZN0271N9JN3NUrbZmjswou4u+ey1Zh7jbI28xWaLAp8iHOolbnXPdMaDLq7dDqkOnEXJ8TAckMC6GcortWvu9OhaRrvH7f2jmMM0fZ6h1C8Y3xDctNzS2rnXTahDUpDjVPoNAT9iNOx3UFSAJrraCgHy3AOKpwErSqXVLu/VqW3dT161enTJIMmj06iuU6224n9R2RBRbfE4/oeQR/teuaS0fc/cVWq712EBOr/ZesbH7qy6TUZMUv1uKmoKYjyoU0sNPYyhxUV55pK/lzw5Egg4WfbQy1fe/eTlouOSIin1OO49j6Z1QqGgDQBoA0AaANAGgDQBoA0AaANAGgDQHqUlSgkYyTgZIA7/UnsB+J0A9RTZbjS3ktjyUJKi6o8EcR5YKhyAUUhbzLZUE8Qt1AJAyoAeGnyEkBQQkKaU82srHluoT7IWMp5kgpCFlKgocSAe2gGWgDQBoA0AaAlV0V7T2p1DdXXSf09XjJq1NtTfTqS2L2dumdby4TNZg0ncfdC2rLm1inP1eJWIBqMWnXFNWw09TlRA7Gjh5h9DjyFAfT146X6Ox03+Fn0hW91DbDbw78X9VJG61qWPcUHc6pWHMpkRu5oNTlochMWXt7ashlbhojYbTUZU5sqU3+qVkrIEk95v0XbpE2p8LTcPrmk72dST+8dh9INd6jTZr9V2pasl65oW3Mm+IFMdbg7T0+5RSlySw055teXNLXNCn1lIVoD4XWqfJqDqkRUjDLbrrnxMhttTDCS7I5urdW2gnyuSiGUhTjmUoZLq0pcA9NFqCAsuNJZ4KZQkvLDaHi+cNeQ6rDLqVJIc5JcKQ385ONAJopUlxxbSVxuTXmKeKpDaUNNtKShbpWohK05JKUtFx1aULUhtSeJUAGkzQgqLSgUpy6gocStkqUpLaHubaUtuPFC/JQVcnAlXEHGNAKN0aY4jmkIKQ2tSuPmOLS6hJUYy2mm1upeUQlCSpAY5rQgvAk4AUZhCG6XZIZkMIcaQQkPLbXyfaKeXFcZaUPIbkoHIlfJl1CmmzwcAHf3wDvCz6b/FS3G6mrU6ldzt2drbM2G2ko25/8ots6pakSYhuZcj9OqSqgLstG74Zp8OEwqQoIpz0vCSlhYXjIHYvZ/8AR9PAp602b2sToK8T/efc3faj0Wpu2/b10S7Dj0w1WMh0cahQHNitvrjrVODbTwmv29VFiltKTPneZGaVEkgcHuhrwQupXrB65t2OkGUqk2Db3TFfF7Wh1Jbxym25Ft2Q1YVYm0irNQVSGFsVS4J8mE8qjxJTUOK5CjypkyYyllDcgDvLRvAX8AO7tzFdN1r+LRubVeoliPEQm2nbt2tFnP1x50w0x6Y41tPS6JKc+OAbNDg37IrJ5eQylTykkAfMz4pHh33R4ZXVHXOm+8txLU3RYk2pT9wbOu6zBFgUy4rQq8urUSjrqtGivvM21clPmW/UjU4bcypJmBDUhL6DMU0kDmAASQB3JIAH4n00A8bp8pxKVJb7LcfbR7lRiIS5LPyhWERm1pceWrAS2SoFQCsAfVx4VX6PDA6u+hHe3rr6krw3O2usumWLufcuxlr2K3bVIqV7osKg16d9t3k7dNo1RxVkVG4KImNCjUtqnrqtPQ3OjShEkR3dAQ78Enwd6B4m117ubhbv7xVLY3p26fqZHqm5l20J+BHu5ZqEOZNYapEqp06ZRYcFmLAmvS5iYUz4WOyUpiur4oIE0PEe8CTpGsTodubxAPDa6v7k6mtmNobolWtuxTdwa1RavKpNSRd9Nsmd9i1K3rTs9UWrQK9WqPJnUurUtoSKLUafX4cmZS5kaRIA+UKRDkvS3wkOKUSpZMt9oOqSk8SpTrqm0PEkdi2VchjGgKPsuT5aXCWeSwC0wl0OyHVKeUyhttlgOq8xam3lJSrjhDC1KKebAeAXXQqkiW5B8tpyU3IfihtmQw8l12L5hkBp5tamFpaS0pZUXUpUgpU2VhQ0AyEN0tB3KAkkJQColS1nlhtASk8lHio5B4DGCoEgEBy3R5rhVxbBAwkKBKg4tSy0lDQQlS3AX0qjh5CTH+ISWvO5FOQHcGKtpDiHWih/zhHUzxW1LeS6fIfhhchKojKkJHn5cYdWPcgfLoDvH4wXhYbH+Hjsr4aG6m1F67kXRXetvYmpbn31S9xJlrPUez67DsLZer0+NZy7Wt225bMA1XcqrvSnq1Irr5RDpLqH4xRMbqAC3Rh4YWy3UV4O3iD+ILdd+bp0jdLpOuaNQbGtKgVujN2LXWzRNuak1JuuG9b0mqSlsNXnUW0NU6rUx5BQC444FFAA4Nqpsma21GiJW86txj4WHGW++Hi+HkNpYiIEp12U+6G220pdDuVhJj8VFxIFoegPMMJkOKQGnT/qqv1mJjYdkMOPRSWwlbTLsdTbvMtrSpbeEKCiUgMtAGgDQGTUCc9R61Saw0SqZSKhBqURsJJUuTTJLU2MkjHIFx9ptP1UDkZA0B97O7G+ngwePdsp0y7s9YnWRRuifqd2Nt1m1twKZdtZtyjSLppnxofue30GuyolLq9v3PVIq67RqpS5sqfSI1alR3orUxcpCQI47j72eCnsT4r/AIYNO6EmdubM282K3Xp1c6iOqJqsoh2DcVMXbDzEFEq5p8n4WryGHOFZqNfhoTCXMnvMAh1C0ADi/wCNL1i1/dHxQ+r7cDYHqRuG59krh3EtqfYFwbUbpV5+x6tBG31oMPuUJyl1lukOU9irU6qIlqjMJaRMYlKWCrlkDiBLQuVJdW28h/AZQ2tQLL0lIQltDnluEOOvOBIW8rupbhU4fvaAbuQpLOA80pklKlJDvyFfH1CAfvK9MJHckjA0AounTGygPMlgutIfaD2Gy4ytSkh1APcthSVBSvROMnA0A1caW0oocSUqH7iPYg+hB9QRoBPQBoA0AaANAGgDQBoA0AaANAGgDQBoA0AaANAGgDQBoA0AaANAGgDQBoA0AaANAGgDQBoA0AaANAGgDQBoA0AaANAGgDQAASQB6k4H5nVVFydkrsCzLa1KykK+QjJSCeJ9j2B/h+GpVCLjfeTWafbkCWG09SRW0QKdcKHJkdhYRHXIXIiR05QoJQuQhOWwo4SnA+dRCD2VnW2hUjVtTg25PRO60zeend6DHV+g/R7zpDtZ0JXFubUabXdpoS6hVnZMRyRbcCU9PblK81BS0iSw78Sw+o/NHW0grS+lvtjI1m8Xq8l60Qzs34oliOUWtbD7C2/SZD1rdM2wlqUK3vtCO3cC6RcN4PwatfFEq01KftZ2ps1dxtSithTkZjlyWEJUdX0qM41ISmvNTvKzzSWuhfTdOM4ur/dp3nlfLjlxObFPkWTVYQs/cO0olsVdLZbptfolRQwt1S08WXX2ijzWChxSFlDgBSQcjUvEKjNPczbWjVu7jrwtwyImPlTlU3sI20mtVu5ev72jBbp6dK/LWktSaXX7XdQVtS36W2+621jPKRV6KHJ3ZOSrzkA9jn6a0NbB1nNSjFbqknlJJ2vnfnlnnbvvkbbZe1Xh6coVpyTlFxSV2rtW1Vtb665mkJWz8C1hMrdv1unVCLT8/Gx7TqdOqEmF69pMStuNPtYx/TT66k5rXXj3muxHWVZuS589VdP135JN89DBHbimCRwo+4tKiO/9Svehw6c17YBeh80YPv37gDvnQ3myMVhsL/fylHm1He49lu/LtGFTpsKY8gXvc1K+IdSFNqoSGpkNQV35JejhaEoV6pDhCgnGRkdrZYDEW3rQtLNeer2ef8zFj8JRxTlLCq7k5SV47rabus3dLXnfsNP3VIhW9MV/I6qR6i40VlxtTJSsAKPZRUAFK7YJTkHvjUWdKcMpW9a9+hsdibP6mSeIjaPNZ5JaW19xoy4b+dq6pUSs0FVRcC1Bx6I4lLkdecEEJzwUk+qVYI9PbWuqfTl3shY+DWNxHVp7iqPcyellwtlpxy7zAWbibhuNtQ5s6Ow0r/klQQ1JYwpXMoUAFOgEk55e3cHGNWEPdq8pfL+fRkZS/uDR5UZNNVZ9GmP/AHVTYjCm1uleSCBxyFJyEHt6p/POyjXpvCRoK7q3k2t12tk1nbLTt+Df3F591m1n839/fyf2/Smag41/6jkUfEgPJfD0Rpnnght1/wCLcDikMk5AbaWoAkJB9Na+hhMYqu9GPm3zz01fJ5cXxutNCnXQ7fUdIYW7/SLTOhSXsg700pPV8vdpi5kdRUXcFySybDepDUGVTmmYrKqt5SZ0T4pdnOwGqN5kldSj1RUx2RGT6f0YxMMJJVMZvrheMXOyyXC3K+fejV42alWhbRJe9HNupx35VQbkwaRT0rjoaYW9IieWFKZAHnLbbUtJW8B5i1qw46TycbQSUjV9M6VLbFeFTB3lFSTbmtx237tJPW6T9GXdJwizWS0v9/f7e6xuu3XqDUqWqJcblGW4yhCW26fSKh5rfMKDgWY8dfPPFGFE9uJx6nXKY/DUqVLBQf0oQanbP87st77+lE7EwlJxslkn3+g0tuBSaJEdH2a1EDAW6UF+S/GcIATjlHlJbWn8gD7gj6zdn4jZlB3rOStram3l68/ZrwRG6qetvbZ6mI2eWJNWbZAgMIQQp15tpL7oQVBOAXV8R3OeQOcjGME62m0NobMr0KcMJKTqRm3NOm4rdate/NvgZqMXCTc801ZZ3z9ZLijv0mkwQiBKeqc8uJdbZqEylRoLICSPOSkSEu+ahZShCT2KHHMjsMafrodvqJN4cvZ6Pnhx1LZdV8biIgOJduW3IMJtTZajJWy24CD+rAnMuqGR3yjP6zGPzujUjJ2V79xSU6cU21k+y+vu9HLuLDYm+m68eS9FptVhyVsc0GU00wFNoKFIWG5koBAC0FSFHllSVFKQSoavLOvo/MX8/dwK7suydfL3wd4y46Uo++6xC+LkEqyT5JiIU2pfIjOD6cvwOqOLmnGOrVly9ZirV6Lpyte9srRt8r5y4YCdraLUEpbpLlRU8FhxTk5o05jhnJVh4BaxjuUtpKz7DOBrF4nW5R/xI1/XQ5vlp8/E6weFxeVu9I3U9tdvOuk3fVGbXu+E5LepNkTq4ig0upLNEuK5WpCVNuPrTZFyXRQ/JjtPSP8AVY8htlZUzmscLWi1JqNk7uzv7CvXQbtd8lk+fy/4nd3qwvW4+l/evcXbTa7pJ2+dp8J0XLbF/bpXZSkwpFo3PGTWrbulyKhtyTHlz6VLblSqZKCJMR8qiykIcSoDKZDgF1OdZu49WnVCBuDvZa9PZdUQuzdkIDEB+MSfut1KGhLHy/7LnoDqktH3P3FVqsr5q/r+/tOTu8u6FF3Ffp4p1tCkfZjZYNUmz5NSqlQQFYSXnnlLUnP3sE9icEZ9dDLV9795Ojou5e40L+WqFQ0AaANAGgDQBoA0AaANAGgDQBoA0AaAUZc8p1tzBPBaVYB4k4Oexwcfng6A6SeGP4hivDc6ha1v63sVtv1EOVjbStbZLsfc9KxbcWFXqtalYk16K2aZVkJrMR21WI8Z1UZJSiZKIWlLqwQIM3pebV4Xfdt0mFHpyLkuGr3CKc1zcbhCpVCRUG6XCkBppSGI5keQlSo7aVIbTlKe2gNe6ANAGgDQBoCfPhXxnVeJr4cryOK0p67ukZ1wIWlSmWmOoLboLdeSDltvLieKlYCsKx906A/U368bCh9cMbrJ6GzGpVwXPac7pY3jt6hTUtSZEWmz6vakSXNbZc5BhLkOgXn5ZwFOsvOrHyOgkDWPXvu7SL38Orxo9urXqVMnWrsP0q37s5CYp7qFR6JUKJsTdqp9LfUn5Yz7RNKZLB4qTyZTxBWnIHD7wZuiiXtV4I9tdYfS9sBsPvd1tdVV339Bodb6ha3Y9DtLbm2rR3SvbbhiaJF/vMUeY1Rxt+/VU0aMoz6lUK3GcCDFiyFIA1z43/SdZlzeHBsJ1Zb87JbGbN9bdobq2Vt1unZXTfediXBG3LoN2XG1Rp1SoMWx5sukvKnsc6nBiFDcijKkNxnwlwcAB096YNqeoaxbp6WLbtHpn6HOivoedj7b21D2V6pLf27uHqV3hhXO/bNGqdbhVCnIrNXpN3XHVK887ApNQIckXDWo8aQmO+VMtAcQ9zunvZraD9Lh212MsSwbWoO1tR3g2zux2wGKTANC+2762A/lvXlGmzG5MBUB6sVaW6pksONH9QGmWj3AE3txvE1tHb3x6KT4c9ldIXTZb2xF5dS9qbP7xGZtTZ9SurcDcHct62qPH3DpddlRRIo9LoxqFJlP0qO0wy+KZIQGkqcSVgfLp+kD7H7d9Pfi69Zu1W0tqQrIsSm3nt5dFEtSngNRIcm/tltsdwLok0xhr/VkU+o3dc9wzolOY/8AgO2tyJwQnAAHZP8AQ5aPRqru/wCI9Q7prDVu0GsdJdGpNbrThZIo1Km3VUWajVlpePleXTobrstanCGwGsLISSdATn8P7ZHwD/CK3cuDrIo/ipWl1PblWBt/eqbVtmi1q0nK5BNTtyqUq4IdBtCzKjUp9yV2p0GbLpsOK6350N14usIdWSpsC1eHhvvdXVH4ZH6QV1G9PFGRQt7N+epTd/d6zqG/IberdOti+aJaFbVQ5M8OM/EOUWkKuxmKA6BImokPsc1Po5gfOj4TvQl0FdYFO3XrPWJ4idP6I9xrJu+2YO3dNnTrMi3BfJrEGsv16q09646xTZbDtFqzFOjF6OrzhKmBJWh1I0Al4+vhwU/ww+rLb7ZGm777i9RbW4HTvae7jl6bmwmY9fpKKvfm5FnooaVR59SAjtSbBn1NtKn0BH20tCU5bUdAcHx6j8x6nA9fc+35+2gOyfgoeG/UfE2637K2GkTzTdrLXoFR3Z37qMaUxGnN7SWdXbfYqVOpDkhaHDVLxuGtUGyi/ESt6nxqyautKokV5QA/Qf2YqvVjuTuj4oO1c3pU3e2J6VtuukQbA9HVs12zp9t2zubLgUndWmP1+zYS2UMSK1V2pNAp6Y7I89FDRQGpKUzXHE6A/MLqm3vUj07Xff8As9d1r71bXXHatYpdO3esNsXXbUuj0p6Ol6ZT7ppkdxgMTH4Ej4hoVNjyk0x2Q4rDSiSB9o1jSek3rg8DvrV6dvCcoNydOts9PlTXvN1H2PuzShcV0by0a2EG6hdVQuph1UNFRrtB2fjLpkNJTUIlPoNOpNxx4iJMJx8D4dNjn1ub37TrfZ5QH90LMS6hmOykuR37ppjDiHESEushkpcU2pgpUkpJSApJ7gfok+JX1obbdH3jU9A/Rztf0k9N82J1DSenSyOoC77n27tpdWre3e7e7F2bU2lTLYKaWGreqFpSZVzXTNqUeJ59edfgUSY8iFJD7AFG5HV1sxsH48O33hVbQ9HHT7QNmN1qxTf9NtUrm3VsSK/cV6b07fv7pO3LQqquHLm0iPSIstNGXSktRWPPW4ppKWkt6Aw7pl2a6Z+l5n9JnduTYCxNxtoOna8YNyUuwqxb1DdVNtKnbFXrddatW3apNjrlUlNZU6/HDkB+I2HfK81xrihxIGA9KfXrt31L+CX1ReI31NdHnTheO5nQ/wBQN2UHbq2LT25t207Rq9YnUvbKLZVVqcCHBYaWm3HN+5FNkQnJL7NUYoU+tNsqqk9DTAEJuvm+bH69/wBHDtjxAL22J2gsfqAs/qJpu2Ma4dsrPpdqszaHBv1VpSn3Y9HjMRoy6hCKX3ojbkhCHE80vHkoADqH4j8DwZav0U+D1/8ARYK/vdRKqno4txnYs7RwrxqDLkA7WdPbe5f22LTpFUQlxqZDsdqCqcphbBkTQyFlb3ADUjVK8LeN+j2eLKvwq69u3U9m3H4z24DG6ibpjVOmbmNN7VsqaiNXTS6ZMep71uu0lwLjNuxluBbXPzGlJAEStubq2q8IH9H96a+rrabYvbHcLqf6z7hjUg3juhZMO+olDqb0u7JRKIMyHJaiQVUK1ZseAy47FQqqSo3J5GckD3xjbw2J3/8A0azo+6rNqdhdvtnKtu/1bUqp3PHtG0qRRHYt3O1Pqub3NhQJsWMJqrcqm5EG4q7RQZCYk2kzaXIZYQhttqOB8KegDQBoDduw28j2xG8W2e8cGz7I3Bl7Z3lRrzjWNuZRVXFt1dbtDmszUUO87VS4wis0GolryJ8D7QZElhS0F1okYA7ao/SItwW2lk+F54KipKVktpHh/pdYOSCeMl7eFLzSB34ITG4pAAShI7aAevfpCW5/lR3nPC78F0pkNrfZLXQm01TVOOAAvlle5Dq5Mpk/6ooDkpLqCjupJSkCZ/U/4jfWV0ebOdLm8G9HhYeCJakDrCtW7ry2vt+N0RvruulWxbD9v01yr3bEbv8Ai0xlFchXe29TokB+c4iA8y9NU08tLSgNSb7eCh4hnXpcK+rVVu+HF067t75bMWPvTbPh87P3C9slu1E2ypVk0OkwK/bXTfU7arCbSXUoNNjz7pdnXihL15z6sKgml1WS5R44HIfpZ8Nbfrqjtzfe+49x7WbF7UdNPxMfdndvfSr1yiWTbl0sSXocG0IY2/sDcS9LluWdIjSEtUqh2nOSUtKddeSlIJA2dK8HTrOonX3t54d7tFthW825NIt+8rNu6j1ipzNrrg2muaizK1J3UN2UaiSqy1t9ERSapEM6Xa8aoqmRHqemnfFuRY6wOdm/G0svZbd2/dpn7qszcGpbf3VXbSqV3bYVOfce3dem0GoPU9+fZ1xz4NNl1yjuqZJaqDlOiBxQPBspwdAacU2pKUqUAApS0gcklYKOPIKQDzR94YK0pCjyCSeKsAUaANAGgDQBoA0AaANAGgDQBoA0AaANAGgDQBoA0AaANAGgDQBoA0AaANAGgDQBoA0AaANAGgDQBoA0AaANAGgDQBoA0BUgZUP3j2yfYfmT6ay0fpruYNm7f0mHNE56ox33I7aSMoSpI8wp/V/rFAIGDnsFAnvqWDatt1KPQZYW3LkQYaXFIDnxbsXyS7lpt5yREiVB9DbK3EuOBEVwLQlTay2lZcRnw0t2tGV7WuY6v0H/AB+7+XM77+DGpu+Orna+HXK21ctlWPCqu8e4kmm1timNwtvbQoEitruSrxV1KnXvIh0Se9Q6iuDQbUq1XqI8thimPMvPKb2vjHC/r+Ns+8hnbO2b7f6tKje1fqMuzdzxdV0XDPotYpVPiUu5URlS5JiuzaHcD1Dcn06XRIrZaiyzGqfohxhp9XAVVfeajfXLm/Tl7y2f0Jd1vQ8nrkRJ6i/Dtv6mvC4bVt6gJp05C35TtwwLhtttpPErcYbbhU6o0uUniSny3KoxEc+49MYaUp1F5BIkJsywNult0q6ZTFlzmUFExEmTEjW/NfA4gxZRrT7LIUvslWVFOeQQrjxNJaPufuKx1XeveRS3mt6xJSJE6jWvGrMt0k/atm1GDd8Fwk+twxDMo8mafTPwsd4e49dQCeQ2rVzWXXor1DnQKg1WGuypdLtxLs1OAAOFPqDLE1Zx2whlY+mgI63b59NaW1SbodjNDKfKrFGepjhGcDk5UGYzLawB3SHOKD2HpqFWx9ZJpNpK69WXo055+7tsLRo7lO7jnGPr3U3fh6LWy5mtYUyuRpa5L7NDuRlbI+R1xTPPI9ErglfmZ9fMbUUrzyQsjBOhxGPrbzV2u3W/DLT1adjN/h6VJrLdbTyTduFs2lLguV+x3Mbq8CdWHXHm6C7SlqUtSWqLJaZYTyJ+SQZj6H3SM5KlEqJz3J7azU5OpThJ3vJXbTSa78/df7yBiMDSnVm3Gzc27waaWnF7raWmSzS7jDH7anl8NzEPtgEAvrZjlrHY8i8XkpPY4USrAIPqBk32bert3L+d/RrnyRh8n0283yztHsv2/HsReolsMxZbS4ykzHElKvNZqVJPJRAJSI7c1bqeHdHdPfjkeuR0mzcHSrUITlbebkru13xXDXs7eenI7VgqWMqU4/Rio8Es7dmhJWxrQrlyoTH8qY0lIIQHrfpE5hZSBgfHTatCUr1wUcOKP6KlAnHT4bZ9GKSyb5t6LLTl9/tNabLpexHUVWHXINiWBUqzEcfWz59Itm3yy5J4I8xt2RDqs4MOllTClKddaAQtBKQMKV3Wx9k4SpgKs5qO8qjWVrWs2r/w7yDiP72Po+41DunsRvFtrDm1XcHayu235Sj51RRdkOPxUR95yBSHKuQffDwaWPThjueR2/To4dy6qzV3kn6lldW7eHpJ2Eea7uN+X8PSRbh3fV6dKbfh1aus9yEH7ecUMA9wvMNasHIAUplBPqPfHmuLrutNJ6Qulx170vmxs58F38b8vT6xao1WTXlvSJEebU5AAU49Ua03IaRyBHJhtxiIptSsfPjmVAJ7Jx80QsMfjSmIi1KeZU2tHdtEJ3CwoKzh5eSlTePYKPzYPtrNQtvPnbL7/nuBm9NuZqZG+FW3BQ4shpgz4q5pU4eyQAXo7TayCo+ct5KUYIKTyyJQJU7SdO9Iu9Eap3RLgpQpYeEGJVaNTVyEp+YNpcjVipykBQ7KR8FkjspbfrrLR+mu5mKt9B96J30jp12IEdK6zb+3tmMIbShyXdu8bLb8lPHit9NvxeNRlLSPnbQ0wVJcCXCClB1LIgWr0i9Om492x7Ro++cqnUyfLajNR7Gjt1J2Usq5rjxBUm2awsjgopW1FUChJVkIBIvp/Tj3llT6D7uV/n5XE+pfom8IXw8tnrRg3juLRKxuPVnYLc1uZu1WUwKQl5CA8HHokdTj6YwUnLqPJ5+XnCScDU0hGQdTVR6HbYhqj2vbdHqP2KhxmNa9gsxYFCaSwlRbQbjYaSy+olCUFmZKbWvIC0DJ1SWj7n7isfpLvOVnjGX1X93dh+kDfHbOgVKtWpufYEjbvcW8E12NFjq3Isia5TplgpVMlxJMt6iUVplaqxFaft+SlJah1V9wFAgE8+Tbca1mrVemfaLFDbdcXlCY0lcupuKPYqTLaW9CWoe6kPKP4kapLR9z9xWKvKKXNe8j4suLOSleM9hg/wCc41oZavvfvJy0XchLVCoaANAGgDQBoA0AaANAGgDQBoA0AaANAegEkAYyTgZIA/eSAP2nQC7MWRICyw0p3y0KcWlBClhCFNpUryweZALqPupPYkjshZSBQGXMrGEgoSpagpxtJCU+uApQKlfRCQVn2SdAJaANAGgDQBoCU/RVvDZ3Tz1e9Km/l+RajV7N2R6hdmN2rppNFisS61Noe3m4lDu6qQaXFnPQYEic9FowEZEqcwyp5xvk6AFhIH187V/pPnSVZniydVPWRcNp9TtS6ad6NltmNuNvbQg7d7SvbnW1V9taEkVFyrQJW6ka3oFHcuiqXK/TH6bc1Vnv0qTDcmxmpRdjNAQ2onj9bAz9jPGz2vv23t9p87xD379m9N9Pp9tbfybYsaXd229esyRI3LnP3dBq9EkzKg9b1SdVasG7UMmnLU2UqSEPAaY6BvGL6MqV4dtzeF14mWyW8O5PTzSrtqt4bLbgbBfyQk7obdz7jrdcuqRHapt6Vu16FKlW/d1duKuw7pk1KU/Vot2P0Co2yYNDhvSgNadc/ibeHvcWyewHTd4d3R9G22szaS7KBe12727/AO3+1rXUbuNU7Ur0aqUujVW7duo1VdbpdXdjCfXpSawltpTpp9PoamEeaQOse5nj/wDg4dQm/XTd16b/AHSh1c3R1k9ONl0qi2jYUWrbezemiJcNMebq9NuhcKddkaqv12zrocqdwWlKpNrW0Jkpq3EXK5NFOhroQEF99/GJ6GL+8dPYDxTrBoHU7F2utZVhzt4LYvCxdtWdzDU7H2wkbYxkWJDpu61ZtarwJlNh0adLXXa1QJKZipqmUKb8ptIEIr58RzYS6fHSg+JlAt/cmm7DM9XW22/btsqt+1xuuzaFnVW1JNUpkagt3M7ZrlwzWaFLXHZdupumq+JCHZraiVaAj/4wnWdtV19eI11GdXuylIvS2dud239ujblG3Bo9Bo16R2rM2d292yqy61T7brVy0KO/WajaNRrTC4NYlcGKglD+HysACZHgW+KV05+GdXur6s7521uvX2OoTYB/aaz4O1VItusppFZTIqL0afdQue6LTxBdXLQp+RTH577bYJTT3VYaIHBCPUkQ5AlsOAyIrrb0AuRUrbS5GejPMOqQt5aWHSYqFOoSmU25zWypQbUXAB1h8JXxa92PCt3tqF62jBa3C2hv74Oi70bOVea5SaZetrxPNQzIpFQECtx6Nc0dMl8mTIosuLPj5p8zLL6X4oH0SHxqf0ZCFelc36p3hWbtzd9a9TlOVGBWtrtrpu2z9WlS26hLWi3JPUDMsmLKbqKTIbr9O2vplUkBIccS064pKAPnG8W/xRrv8WTqgX1F3xaFH2rplB29oe1lhWJbsydWn6bY9tVW6LhiJuutyWaci6Llq93XhcNZXJZiUam29RJcCkRW6vJhOypIHJhJAUkkZAIJHc5APcYBSf3KB/EeugJndIXXZ1QdA24dybs9Im8EjZzcS5bPdsGt3PTbYtC7JNUs2pVei16o0MUzcK1LrpiErqtCoMku8WHEGiqS1IWHk8wPpJ8Oz9Kt362so/VMz4g28m9e/VTvHbJVI6YF7f7MdPEGNt7ueWbmSu67vbhM7auOQXZMu15AaefvYD7Jk+ZT1qcw+BFPwuf0gy4+lnqI6mdweta2JXVDtv1qGE91EfZ9vWfS76qVcpVLdo9KrjFIiU+1LGq9NdpLsqk162pEemx5sSUyUzHFsOFYE0uo39IF8NjZ3oq3t6TfCP6Q9xdjKn1MNXPS9z773Lodv2szQ6Ze6S1dc2mUum7nb0y7jl1ahSZtsoobdRsy2aC3LkOUCnxIKIcNgD5FtsrpodqbkWDdlYW4ml2xflt3HNagRFT3W6VSatBqMpqBTJ8piM5KUmMstNPz0Nl0pSt7gOegPoU8SHxhulnq88ZHo38QXbq197IOz3TfP6VpF40q77es+ibk16PsJvjce5VyR7WotDvSu2vLYr8CuxkU1mtV+ic1U5xmUuCJA4gKbyeMT0r7gfpAFh+KfQ7U3pi9P9q1ra6pT6DOtazIu8MldkbKx9v6+5DtiLfUuyEisXCHpcR1+81LfhNoly48OS+5GbAkdUvHf6LJFu+O5S4tn9QjEvxQY0tjY9xqw9uGk2gZGydx7eBG5rqdyi5BZVXKtGmvKtdNZcDTalISpQCSBA7pZ8Ujpu2W8EHro8Nm6rY3W/059Tu+H+kWx7lteh2vL2vo1uOt9PUiDDuS5qpdcC8oE2lStq7pjP0+lWbV4q2qnBksVF9ydNRBA9V4pvTirwE1+F83au6bW/TXUKndhu4HKDQXNp27ff3B/lS/Hh3Azfca711qPByhDUq1WoTz3EKkpGcAeeM14qXTv4hexPhjbYbLW7vFSKx0Z7BVnaTdp7dC3LSt+Dc9am2tsVRY1RsqoW3fl8TZ9Ken7WVeXMcrcK35zDc2ncI0tbsn4QCrot8UDp86ffB76/fD/vCg7sz93+q+6DcdnV21rbtCq7W23HkUawKepFzO1y6qPckN+Iq0X2kPUujVdjzZgcccSlLbqwOhHTX4g+zMjweLM6M/Fc6IuuGd02WhUqdN6eepDYrbF2iW6+yquvTbYjQ7+3IVQbUYlMV1cyOKzbNSuJdRYmSaY1T5QW6wsCZnjcbjWJe/6NP0WO7d7F3Z0y2Geq6gUTbPZvcCHV271pe3W3qepyyrMrdfkViDS5iqrd9kwLR3CqL64CoVScvhmVS6lVI6XJjgHwP6ANAGgDQBoDvz4JfQxQ99rov3rC3ytq47l6WujOlrvG77Xolvyrgb3OvyFDbrFr7VQocJqVMek1eUqDVK22zHIVDeaCVhaXAQOhX6Q5uZvF1SdJXhE9VF47T3BYa7h2y6m6ldluR7VrdHpW3EBO8dkWtYdqVUJhQha32rSYVBorCZ6ob0yRGiSIiHOQIA1Z4LfVTstu11y2fv51tdT2/N+9dhqkvbjphev1+fdGzs2tVmxF0OxpO6dwSZybg+zTXqvclNj263NTQ47UqnEQTIeilgDArM3z2t6Xbd8VnwuvENeuXba596N/7f3Dd3I2roku9KXam6m3lwvVuDCRRKbMp1RqNsSYtRTLXHEtPmNBEJ1Ku5UB9O2zVo2V1GbI3F1tdMs87KV6v9BtG6AujHc/eVl5Ny2V0kdNEK6Knvh1Z1CnUp6BelGmpq10PUNxC6tKD9Wo9qPvPOMVtZUB8NPXV4dtxdM21WxfU3bW9ts9Q2xHUcivsWNuRRaNVbTnpuC2pSkXDb9XoNVqFRkN1imhSZMzlJJKHULW2HFKAA5cS0uJDRd48z5gBCcKW2hfBLij78lJWAT3+U59tAM9AGgDQBoA0AaANAGgDQBoA0AaANAGgDQBoA0AaANAGgDQBoA0AaANAGgDQBoA0AaANAGgDQBoA0AaANAGgDQBoA0AaA9AJzgd/8SB2/HJHfWWj9NdzBtylw5lNovlJkTor0hLbzrbqf9XHIEoJKeRClZwj8cZx66lgxyNNrkepttokuOqdWtlEdJCUzC+hTQhu8xxXHlFYYfbUU+ay4tsFPLIXtnn6NTFWdqb5ZLj93zY7veH1JqfTv4bniP9XQqC7NuK9GLA6R9jL4thJF20Xcq4ag5dd8tIhpUzMtaiVzb6PSKaanHcDT6oMuIWgHFlVN+XKXr9XH18iyjhsRiGuppTqXeSVrv129diKHTj14dTOzFUgzmKvU57DkpkOSZoiypbzTKSwr/X3EKq8RUltxRD8CZHlI5cmnkLCVayUZydWCe8lvLNt2t2/D3ol1thbXjh6taWArqlTg5TqWioxirXbe9on2dx9P/Sj4w14TqPSoF+batTqXNbYhO1h2326g1IdlcWC1JqEIqqKUOBfFxyqOvMISVLkhTYWDuush9ZHP9XP6rNi9V1g9MnWvb7a0Q7l2su55tSjUbWSxUYTzygQnnALCWWmVLI5lKvlRk57ao6kGmlJXaaQUJppuLSWbfYtTjBdnhP712YxUKnt3fM6v0dP/AMMOuPUmNjv/AM4wS3/H3/bqM6c7vzWjL41h/wBLH2/DP0HNLcuzN09say1T9xLduWkLhqyZdYhtXBHlAemKuwW3++MemR306uf1WPGsP+lh638DGqvulFq8A0yRRaRUVpaSgE1VqS7wCeIJjusF1s4Hdv5in7uTjWaphMJKKvUhdqzV3rbNac36H7JVLaGKi8oz3U0lZrOKSs7XV7rPP+BFa47Vg1SoSJDURi3+Tzryh8FOQlYcWpZWFckNKSckpUgBBHdISnA1pq+zqUm92zs739fYteWqubqhtipFJNtPnp7fTyvrkjD5lqT221/ZlaMgnPlNtOS0hSfYBIbIAOMABRHvy99QnQlC8IxaUck7e3PnxJHlWrJNq/nZpp/G/p0LC7Rrop7ZcmPqhsqSrmX3nVlff18pYBzj0BwT6++qdVUVsn23V7+3Iotp1lxfbfP+RjbnHzUCJOcXIUof818MCpWM4c5+h9QT6jv9dTcPiq1JKklJKLvdW4+7karFTnXrTquDakkr8u7hl3a8bsnZ0sdL+6+8dxUmVFturVK32JbZnToEaDVVoYSpHIqclO54hJ7I54R6cRk66DC46ukvNfBcP5+xPPPVM18pRi83bvWfsvn2an2V7H9Atv7Q7GQ95IFM+zIkRaqVO+2IVoUecqpM0+nyXJiOTD8tUNxEthpDrcpBLrL6QykoK3J8ukmKwi8Xi2nNOTirZ31yvf4vR3INeUZVE4tNZXafdxOLfiA7w2g1Aq1v3Hau29UdWHREqEwx6vVwwVqSPKkSG5DUYFYKi02EIKxyKe/fTY7G4vFJynCe687/AMbu3LuubHB3uvZ3+ht8tP4L5rLyRb8qqPvUtSITanHlGMlcL4dAUpJbTHRCjR0oSBy5eYFk5GCAk55yerzv9xsp6ru+fn4GFBvHINvFQ9whXt7du3r+H7dWlhTgoyEBSVKHFSlg4IPfCcA984zrJTnGDvJpJ8/u+eJRtLVmVW5axrryY6azBgkpLjhkqWng2FISopPE5cysEAdyOWPfUqM4z+i79xb1kPrInnsn032/W5dNffnzrmSwtMuREaaqy6c4hjClpeDSGQtrHqhDmVjIGc6lUac99PdejMVapDcfnLVHVix+kbZrcdHD/R7NlJU0iPKpVlRpVvwFupA8pdXeqynXlpbeCHlhl1HmlHlnIVx1L6uf1WROsh9ZHQbYXoF212cKLjp1sN27NXwedYokVTEuY2ns0w9PkuSFFxJKVKXHUzkJIBwSDfCnNTTadk/jmWTnBwklJNtEuL7rEis0eNa7Tsrz4bJaRHcuZUOdDYCCkPqcccTGaKE9+bqyhOMq7A6lEUhWjpkRdVXnprtVolUlyXlOQaBCqsmrRYi1E+VUp02MtqMmZHXxfJSpxIUgEhXpqktH3P3FY6rvXvN9XJ090SveGv1LbV1y8LMkStk7ro+/VnUyBXW5UTaqwIb5pt1xlpbWt2JV6/UeYf8AMADilFJJxqATz4xt3KYis16e1Huyiz6dFkFmjIpsd0+WsK/m3ni0hOfx5Yz3B+lHo+5lVa6uk1dZPJek1AbNg8uPOao/VKApJ+vzDKfX6nOtI6c7vzXq/eTlor8kYZV6YunyVNBtYQBkFQwSMnBx6+n8f406uf1WVLQRgkfQkasB5oA0AaANAGgDQBoA0AaANAGgDQBoBaPxL7IWpKEFxAUpTfnJSCRklrI8wD3Rn5vTQHTfwxOgiP4ivUVcGxFS35256dlUPbG4r8bvTdJMNy3Z9ToFVteiIsqIH51MSzVarGuGpz4X69xLarfdUWnFMN5AgdddtrtK6bltlM5qabcrtYprFUgoaiRZiqHUJNLl1BpRU8l1h5DAdQW1qADgI5aA1noA0AaANAGgF0xpC0haWllKlNoScY5KeK0thIOCoLUhaQUgp5JIJB7aA9RFkOOBpDSitSPMSnIGUBPIqBJAOB6jOfbGe2gK/gJoaW+Yr6WW0pWpxbakI4qWGwpKlABY5qAJRyx6nCQSAEA04cYQo8gojt2ISkrV39OyRyI9cYOO40BWmLJXjgw6oFPMFKFKHDjz5EgEABPzEkjCe5wNAUOsuskB1CkEgEZHY5QhYwRkE8HEKIBynkMgE40AnoA0AaANAGgDQBoA0AaANAGgDQCxjvhCHC2oIWyqQhRwAplLyo6nB37pDyFN/Xkk9sDOgPUxZC08kMuLTxK+SUlQ4hPMklOQMJ+Yg9wO5GgFEQZbjaHksLLaxIUhZ4gKTFaL0hQ5EHi22ConGCQUpKl/LoClUOUhJUplSUhQSScABRWpGPX15JI/cfQgkBNTDyFFCm1BYKRx7E5UcJAwTkk+gGToADDqhyS2pQwVZAyAkFYJOM4GW19zj7p/DQFHBeEnicLzxP8AWwcHH7f8fTQCoiyC2XQ0otgElQwcBLjTRyAeX84+0j07lacZ74AutLjyWnl8m/LbcBjyA6paAWCV+chaARySFNBXFYwXG0JHqdAdjOlrxz/EX6OtnaL0/wC0W8VtJ2joT74ods3/ALX2TuVEt1t13zM0Rm6aPPep8Ntb6pKIMdaGviFOudjkECMHXl4lPWD4htZtGp9U25hu9mwIC6bZdr0Oj0m1bItZmQltE5dHta3o8OiU6RNRFhMrdjRUOvQ4cTzlEpSABz20AaANAGgDQHRbpL8THrr6F7Nr9j9KHUHemylt3fUWrzuCl2vQ7Rq6K1W26bFpyZlUVddvz3GY5hsMFn4XmkIUhTa3UkLIHRbxBPHP3765OhLpf6WKxunupVq/SrVuuN1uLu6g7fNUHfC64O6Nubh7W3Tby6HIcq7RsGHbXF/z4VlxmVxCibDmR32pD4EkrQ8XHwj7yu/Zfq3386DtyofXVs7t/QaQ5R9lW9qrA6Pbwv6ziFW5uzLtSLJp1z06vTJiIs96I3RJTVLfXHhuIqP2W7XJQHB7qA6h3Orjqovrqj30kKgSN291nr43AiWTTIL9RYhTajF+KpFvQaxcFOgy6gxQInFtU+pUqJNmIwxUVh0JQB3cn+PhsxD6y6bWKbsVuJTfDvo/QdfXh6WjsYmfRqVuRa+1G5sC2Z98bjUqEmsO285uRXrrsyLb9VjruhujuUOnR5CLkE5yXHaA5z9efXV08bs9I/SL0P8ASdYm5FO2U6Yq7f1+T793cpttW5d98bk7izVruKtKty2L2v2BQaXMU2ktRpFcLzrwWtDLaFJGgON84PKKStKspSqQ+nyyn4dyU6T5asjKUEBtTaVYGHMp+93AZFp0EJLawpQbKQUqBIdSFNEDHcOJIUg/0gQU5GgPVMPI4c2XUeYMt8m1J5jPHKcgcu/btnv20AmQRnIIwSDkEYI9Qc+4yMj1HvoDzQBoA0AaANAGgDQBoA0AaANAGgDQBoA0AaANAGgDQBoA0AaANAGgDQBoA0AaANAGgDQBoA0AaANAGgDQBoA9fTQF+tmJDm12mxai8qPAekoRLeAOG2sFWVH0AKkgZOstH6a7mDeFWajMyy9bdep8mI02WXoE6RHQ8QgAJcDalhQSkDKTjHftnUsDigs02rJdE4R3ZaEOrUmnuQFzEstoW5JdhplvsxRIYYDrzC5LzUZC0JW+420lagHVqr5j0Z2p69TQ9kvDd8LnpTmxhHufcvby5ute6KpaTEyHbN0UDqCq71c2tp11TpjMesXTftk2uymkz5laixYlKLhiW8uZTVpfUKrGeT3vJ2tnxt2fOWuuRx4pVEQ24FUq5HqU8yoLEOqNpQ26sdw018WpttXmH5QCoJOfUavp/Tj3l8+mdWtSngXJ2xEeq9D7OWXD3sk7tdvzuNttPbolKvKzHGuTTj7LkysW6+2CtJIeU5HVR6iCPWMqShmTnyluJbWVammrOx/T114zLM+An3vRLrERIb/+qC3olvXpRXMEHkaHSZMqYlojuptSQVJBR7g6rHVd695bNXjJc4texnWWwvFg6faww3b8+Xajr0kfr5NxWxM2xio7f02LxaplpIz9DUgPxxqeaLxd8n7cvZ77knk7ebFdTNJNUgQNpErIzyqMW1q6k575/wBTnOgjv3wfT8NB4u+359Hz6Tkn1feGrsjAi1S4qbTLSoFTYQ84KxYPB95tWVKKzAYU5x9eXDiQk4SOwA1Alq+9+83sFaEVyjFepI+brfS1aVttV348jdeTWojPmRmolat10httlam22FhtoKC0JSG1pOCFA5Gc6oXERUbnxKfPUIwRLjtOqS0uO7UYjLiAflU1FVGyyg+qWsniO2dQqn05d5Np/Qj3HlybqIqzYa8iA4ggD4aXGfW4jsAQ5IdQhayR8wUpIwCE4wBqwvEbJ/8AX1YhMM2iuWiS+2lx+ntvTYraQoJJTEiUSpSE4x+sCnCCrkoBIPEWp+dLuWf8fnTsMiyg8ufp4X+eR9LvQZ03w7kYp7dub62xtvVZTaESLcrdKuCKzghHF3ykUqByW6SeQSxy+QfMr23mFbtFdi15afe7dposSs5PvXrX8OJ2D3S8MzqHunbBynU3qst6q0VTD9Ui2/SKXuWaO7MTHTxVKhRaY5DS88hppv4x95CVIQyggBoE5/E44jEwk1mla9r5ZaXyv6uffBWq7188D5DOrjpc6htqrhr679pPxcVuRJUKvLuiBBhOiO6plv7Ppk2QmbwcQkLDbqEOlXqDroauy6Xi1kvzeFlz45P+afA2+Czkl893HJcNe45bVhmah4LmNFpzk4lSPKUjgEqAGVcQhaVEnitC1pIHYjIz59tHDLDVUlbzrtpZ93zZa9xs53ybtx07/b32XcWlBUCCnOSQAfbP+P7ffWuLDY9v7f3hcZQinUpVQSsBSEpdSzx5KACuRxyB9MAn66p1bqNW4a9z9fz7cNZ2Szazen80Slsrps3ahNw6n/JdlsBxAjNqqVFaccfVhaErFWkx2i2UpUVBtS5GQkobKQsjZ4XDtW1z+fnX0/nRTpvtHTepO36bEMig2bApcYIQpMq5G44wQkI89cJtcJOcdx5/c9k51u6dFwjvNWayd+F+30fzzMVb6D70dTunu/tzAfhHLDsutlZAcXTbgXNgq8tJWpUlxtAYSUcOafMdT+sSnHzADV5EJ6VO6a1WqO1HmWxS4rHkpRLapt4QGo7RPHgHkMvrloSHeAPBHL69s6Ah1vndluWLSZDt1z7ItWY4w8tj4CXVL1nTGQhRDM2nRUqQ62sfKth9TTa+6VqAyQBxo3L313UvuXJp+zlYuymW4hlyWxXobFZosGXl1bLMmBAo0eXIRDVIAQl0ktpX8pVkEapLR9z9xWOq717za3hBXQkdWV+dOW7dcui67T6sNn9w9ka1bk6JU61S73vCr0udUNu/5SV6m/F1O1kQL0SFyF1ePBShsNmQtKDgQCecert2tvmwLkvG09wbVqNPqdi3PMsa6aY3VIaLT+3IE5VMmBq5io04vxagkxH0JlKW1K/ULw8CjVHo+5lVqu9GrX6jSm5ZgtTXpzJOPsy3Y6hGP4GoKCm/qOXL8frqC9X3/OhPMW3GcpUmLCkxgG6klSWnWG1pcUw2kAJTJKCoJcwACVY5K7jscaoDUDgUHFhYwsLUFD6KCjyH7DnUCWr737wUaoA0AaANAGgDQBoA0AaANAGgDQBoCtoAuIClJQnkMrWFlCRn1UGwpZA9wgFX0BOgMgbf8ohfnsmWlbUllKno62EGQwZjsj49mU1IRLZdbRxjnmtp5RaIEnCFAJvTEyQpK1tpKUKS2pt5QjMRnhyeQ2w7+vdeccypzuVknkQr10BYNAGgDQBoA0B3x/Ryd6drNsfE/wBhLT3ssfbC+dsN+kVzYmuw90aHa1zUelVu5Wm6pYVSiQ7upFWhw6vMvmmUGg0wQ1Q5c4VWZDjOqcfU08Az8WDw47o2f8Z3cDpNsK2KqaFvZvTble2gp9vWo6wwixd46tHrUKNblHiNfDy4NlQatMptVXT/ANTAcoFRExuC5DlMRgPoF8YHq46Z/CK6m/D12PtbpD6eN8ZfT3svX7h3psuuW1YVHdvipXjt7O24tuTdEsWxdBdbUupVm6qcZ0eWpdUpEeS2hK2w8kCbHT/4oHTHvn4PPWJ4pLvhVdI9s1rpc3rp+2rO0Me3Ntbho9z06YxsC8qrfyxG0NIXTJKm94xEkUpNDqLsFyklbklapSoscDm14XnXXsb4uvjV9OU6Z0C9PfTzaO33TF1B25N2wtSmWxedn3rVVxBXIVz3BR07X2vSXKrTGViDAU9RKu+0yOTc1ofqgB8ifXdCi0zrV6vKVTYNOpNJpPVJ1BUqlUakRo8Cl0mBTd1LngRIFNp0SPEiQqfFixmIsJmNEjstsMIaQjDQCQInaANAGgDQBoA0AaANAGgDQBoA0Bf4UZ55EfyUpLgStbSpLbriiw67GiYjR2w4pxKZ0mQEeW255jiHOKS4hadAfpW+FN4XPh4dJG2/UNtO/fm2XVr1gVPpZl7tbn0yv2hRrmo+0lo1ahTGKVTYKHqVc9DoFZZqjqS25NqdFvSVwDkiix4IQ5oD4yPCB6B9pfEG6j7xsbenfq2+nnZbZXZ27OoDcu/LgkUtpBsayrjtCi1+LTJ1YlU+lUyImBd/2pUpNflw2adSKJU6uwp6XFkwUgd2f0mLaLo7sToC8KS4OjDb+y7b2hv2BedRsK7aJZ0C3rq3DsBzbfbGt2jVL4r1SplIuWozZNHnon+bWnZk4TJkgPxmH1La0BrXw5vEG8ILoV6CbGh2p02291seI/uPU24l4bc3VtJclddZrU6a6ihUWm168Nu5dqfZdKhtNCE1Z7FVqc+bMcanSnUrZ8sDDP0orpe6YNu5nQn1UbH7MnpmvjrD2pqV9bxbFuwKdZVWs9mJQ9sazb7tybfsOtsWtdUZq9qpZ1egUqIxTUVKy5jTjaatErQSB8pNoWRd+4V329Ylj29VLnvS561Dt617bosCRMrNWq8tzyYECHFYac+JlSFEYZSC6rPIp4jsB2ur36OR4xtqbXVHdar9ItTk23TrcF61KjUXcTa6t7gzKZFQH24kTbKgXRUNxX6oS8lX2ZCt92Y6scBHLoTxAip0p+FL12da2z1/749Nmy9U3X2/21vpvbi63aHdFlx7rhXVLapNQRRothVWvQr2uCUpFfg1F802jTfgKWiXUJZZiRpC2gJRXZ+jpeMhbNZsikv9Gly1eTuJVnKPQHqDfe2l4QqVJZhvzHpF+Ve3L2qFJ26pD7MKSqLUr5foVOcfQ3EEgyXG2lARC66vCo66/DppVl1fq12Mn7aW9uFIfZsy46ddVj3/AGtVZURhMmXAcujbu6LpoEaqhl9qUzTZMxuc7CcElLQYCVKA5uaANAGgDQBoDqh4XdheH5cu4+4t6eIpuCKXtPtdtvLrtq7QU2Rd1vXLvne88vIplp0S8rLQ7Kt6REWylUiZUVIacYmoSgpLPl6Am14jfSx0G1/w6+m7xE+inYvcvpZp+6nUJXOnm7dj9zNwLq3HZYcoVoXBeC7wsm8buly6nWaE99iwaW7Wm6ZHp6qtPqFMKUrp6i6B05Y8Nfws+j6dsL0vdYfST1FdRG/d57ZWvfPV11IbZX3uzA216S75vmgIuhVFl27s7brtMqcW24dQiSqdSqhGjyXLdXTavIjy25jkl0CC/Sj0G+HHbCPEb60d/wC7bt6g+ijonv6k7ebT2dYdw3VtvWt67u3FUpdgKql4w48O8aWWHEfBRo8huFxqiWXag47B+IgPAaW8QrpX6G716FtofE68Pmzr02a2svDfyp9KW8fT5el5VnceRt1u9T7Njbos1W0b1uAGc7HqFrwQ2kOIbiGI7EMOHTx58FkDePRt4OdnVDwj+tnxFOo6jS13bRtj6tffSpbyLpr1EqNPpkOrxoCt1Lhatus0Ryv0yszHpVDpdNqzU2hPJiCb5C1uK0BBy7ulTZeh+BptF1p0q0XY/UbcPiLXjsbct2mqVN2mubXULY2fd1Non8nX58igwymvpZcXU6dTYcmpOvMM1CVJUzFSkD3oC6Tdkt5OhHxfN5NybLcuDczpK2j2CufZWsC5LhpabYum9t0q9a9yy3abRahAp1ZaqVIiQ2UM1lqW3BehNriJadkveaBdLa/R/PF7uWkUS5be6G9x7gt+4qXSK3TKrEuDa5FOqlMrEVmpRp6XKhePx3kuRpMd7g7EZeQlSvkSsFBA5G7n2Jcu198Xptxe9ITQ732+u+u2Bd9FW6l5+iXPZE+TbNxU1T8Ra6fJ8qsU6Wy4+yt3k7GJbcUhSluAa80AaANAGgDQBoA0AaANAGgDQBoA0AaANAGgDQBoA0AaANAGgDQBoA0AaANAGgDQBoA0AaANAGgDQBoA0B7gn0BOMZ7emfT9/toBZCVtKKltLPH6pI4k+hII7Zz2zjPtqm9H6y9a4alu9G9t6N3orq7trlfgbV26otYCJ1bp7cfzm4zvBua0FIeYS4yVllLg+dfPgApGSElQ751IowkpKTjJRs/Oads+3Qu1V1mufAv65TLylGsW5xckqKXJbTDy20rzhKS20nI5K7D0A/IECSCtFkTzIYkUmPRXlOrSqLTZjLClzJCiPhoqo9TQqKUvPFttapSBHbSS68tptCnUrXytfsLoyUXd2sudvv8AV6T6e+rfbzpD8U/c2Fu504dfG3uzlVlWhZm12wHRrv1alybas2bTttbYpNqtUf8AldQ6+/tbt7RKgmgVa9oc5Fv1EKk3H9lCEmS4hxitnyfqZgr0qeITTa0vm0r6Zej45rUj5V/CD8Q62Ibb22VubO9UdNhU2Q7cdQ2C3mb3Zj2n5LZV5lccrNXoqKQpCAVBNPo8yVn/AJPCfXxbN9NPfjk9eRqnsaEaka+/H8nLeSvG+T0Wd+zs56nNu+tid9KEmnRrxsC7NtpNSl1dq16fuZaFWoLtSNIAVXpNOnVSnwU1WHESpLkZ+Kp5kocZWlXFxBMwlGvoFryrJluLrdcvCxKoHEtu1q3KwiVGecXjg2qjuuLUx5uU4CmkngeQ7arHVd694N5UHeGhUJldHuCo3NXlMo5u1m2xFavJDYLaS46++lUdICnmU8lADk63nPNOZ28ua9Y6qLf5jft4dndblwGCesut7eyErsUv1ilqPyxKzSlgrP04RZCVLJwc4Hc9x66by5r1hUo8FDPLLt9Hz6CRFp9ZFl3VEYkX9YV4tTJwS2Z1nbkXDSHUrUElfCmVBwp7En9UhCkIA4pyANQJNXea1fFcwYzuPO2H3fpsml0rdG/6fU0ktM29fTMGsRElQPkxF1Bhrz1BCcNpdeUHXkp81YKiTql1zXrQIL3P0vt0RTs95EaVTypTiJNOdPw7jJOUuISkkoQU+gX3A7H6ah1Lb8raX4E2F9yN9bIwxuxKGGTCp1VgQ3EZQhuYhkgdz8vmuHC8kkj5jj7pzg6sLzXtZsas2/OTP+KUUNlC259IkhpDvyhXdDCsN8D8ij25FJOe+rUvOl6OHsvbu/jwyL6D7L+/7/nkS46fusvdLYx9uZQrkryGIriSWY9Sp7raVKI7gyVKe85XHugn1GEjW5w04LdvOKyXH0555Xtbln3mkxEJtytF6uzSfd9/ot6TrdZPjk7iwKSwip3BfEiUGFNtuTZ8Vpn9UgFTDbZKUOMt8VrWscgAXORCUaVcZOjiYKmnKNr3V7X5XXtXDO+uUHcmmrxks1wfw+c+TIZdUPiq7qb4sLolQsOx7ppy2XQ1Ua7AoVUqbKFuKVwaWHErShX84pOMlZKh9dbqpteTw+WcnGzXN8OF+XKz9ZtsJk1dpcM32ehe305XOSVyPVq7578+o0W3rcbkLUoIiUtiCyRkHP8AqpIPlnGCs5HM8fVWeKxledepeUWrZK6a17+32mxnKN15yyvfPT22+c+BikW3qVGmNiXctNbSFpJ4xHZOcK7hPHmBj657/jjUOzeiLN6PNesmNtyuxy3T4cG6xJqq1oRHYj0+Q02Hv/xkhI/Vf0cdsHB9tTcFDenO6f0Vbhxd1nlzMFeUbLNZPn2HUnaKoWzQvgE3Vfm1NuzkNBSZFSVM+Pcay3iKW2HFOB1w8V5LfHLRBwcA9HhqMYtb1lr/AB53Wavp62RrrmvWiRlYp1SuVDtUtbd6kRKW2EuDy3C3S1pTj9c2zXqfKgucPVBLKnP+jUlWTrY4hU+p81xbvHRrT3/H0mKq04ZNPNaO5ZbZ+25k9mIrdZNeKHF8n26NbEqkMlpKlnz4SbYbYlhISS24Vn4dzjJ9Wsa1xFJZx7nu2j0hMa3N0Jy5rUUrLdnP0g+RhOSuTRqVbnl8Upz8j8qMlJwrzDxAIHNPqAs2+Lxqr9w1+6dxK3NDgVHNXrMKixkFxWGViJJUwXm1KwEoSk+YflSCdAYrtX0fdSO6tZo1L28293hvyDcsep0mjoi0eoRLFlU+3GX6hKp6bs+Dbt5a6g7HkwQpdRShTodStSS25xpL6Mu5+4rHVd50k6d/Dc639qr5tXcG7bf2U6WhtfdkCpwa9v7fdDb3FVAoj7FbqMqyUzZt7VKVAdp4lRmW6RWqHHfUfITE+YNa191zXrRPIQ+KfduwW7HWZvzc+2Vft+u7Q3ZdtLn0UW3TaBSbYkQZ9v2tUazWFUg2umYZ71yUusyFniXfNlnlhasE2rPzlpzQWq7zkTXrLpE5swKSAiCScNtcYFvYBPEqZc4TPT+qQfcAagvV97J60Xd88X733mr7gfo9Htms2xArQlTn3UBVHs+AXKQ7x7H42U+h2TyGCHVocHcKOcaoVI4vRJLbq0qjOt/rHEpSEOFPyuOtlKFEErCXGXW+WVEqaWCSpCsQJavvfvLd6P1o5a5rLTt7V60NSCPUEfn21QuDQBoA0AaANAGgDQBoA0AaANAGgD19NAVpbcUAUtrUFK4pKUqIUr5flGB3V86Ow7/On+sMgecVcuPFXL044PLP0xjOgKdAGgDQBoA0BmdlXTcdgXNaV/2nUXKRclnXJSrstypxV8JNMuC0p8Ws0moJUkhTbjM1tlcdRI5ON4TyIxoD9Xez+nbbHxFN/fC08Yt6G0zRdsume57tvaqLueRG+zbhpdvwarakSfQEH7LdXSKtdG5sWvJlFT0R2mQBLS0tAQ0B+cJ4wPVPL6yPEV6mt8DU5VToFVv6o29ZTkvyQqPZ1quuUelR2UxyplEYvMTJTAQcKRKDg+/kgd8vD17/AKIb4vSR3UOrqESB3IBT0HYJHqAeKsH34n6HQEUv0R1Kk+MptspSSlJ2W35SFKBAKv5HtniCexVjvj1x3xoDiL1/pUnrp6zeSSnl1X9Ryk5BHJJ3lvQBSc+qcpUMjtkEZyDoCIugDQBoA0AaANAGgDQBoA0AaANAZAysx2o45oW28x5PLzuEeRD8xM2VDlNtq+IQpuWQEOfLyW2lTYPFK0gfYp+iNVGdP3F8Tuo1CYt5Sui4ByTJfnTnnIjVaq7YjofmOOL4Npw0lZKijASSBoD482JMiniU1GMhgyW30vIQt6M65SpQWqU085ElR1y4ymmo61RX+aFHkUpSkrKwPr/8eZlx3wP/ANHudIaDMnp/o68vIajstvjYjZsuFltgANNuttowlP1BOFE6A5+9G/h++Kb0lbQbSeL10fWpt3e8F2i1520o1t22xu7uDbibkp1Ys6qPy9qqvatdoz7sCHIkTIj6VS6jGkmPKENl1LK1Adhf0hTaG590vCW6Juv3q922pe13iP3Td9s7SbpN0aculzrhs6qU3cyXTFT7ZjqjUiC19n2rQK3UqfT4CTb8+50U595tl6M0QOPf6MVA2uq/i/8AT61ujGtp6nNUzcJ61IFbZiSYsbcBqgqVaBpzdXdMNVQVU0lynuRkO1US/lhNrWNAS83X3N8b2i+Oh1n/APoax9zJnU8q77givUG1KfSrus8bDw2WpVhTJ1B3azt9Na/kY5Rno4moa+BrMmrxqNzmuSC0B0G6Bd2OpTa3wSPHs3TvybLsDqpovUtfLu4Uuj062KTDty+Krbe1duXZT6Ui1lKokSM3FqE1oG3Utw4vmJTTJHBKDoDXXT91G752L+iMdQ1/2hu/e9FvpvqVqu18G7xWp0qt0qzLu3I2sti46HRqvJW5VKZT6zRLmrFPU9HkCfANTflwFolkZA0p1r1647u/RBfDtuO56tVbhqX/AKWb1DRWqrUnqvJ+ybYvnrNte27eEqol6oIptnWzQ6NadBaTJLMSj0eLQ2WhTqHTFED4x9AGgDQHuDgHBwc4ODg49cfXHvj00AEEeoIwcHIPr9Pz/DQE/wDop6OOpDquf3FuTpvsy375qXTnaMDdq+aTW63QKXMbodNnLchOQbeqktiZe7Pm090u0ikMyJi2cpcbwrOgPoL6ndx9xuvXwJr46l+tPami7b7q9Km9W3ludI9etO0XdsLOvW1rsuu3bZ3Ksxe30cswpq6VRZEitvVNEcypkxv7RS6iLQ6yogdkeurrb8Syg+Mp027ddL9osVTpE3utrZC6osa1qJSKta+/G3N225bcPca99zrgix3m0VCxGTULYojsuViNSaJRJCx8BWYqQBzz27k0DaDfPx3LBHSXT+pvwwI+76ahvFtltrdNq0TcKzqpR4SazRL5sKNWqrGm1YUh1VVjsN0uPITFq7zTrJU8hplQEtdy9tOizcPwqfDj2j3Ns6k+H50XXr4ntA3AoVE3uuSDHvyq7Ibf9PW9NZuK5d3qhUFU9td27t3/AEqXZECpRFyUN21dtkFtaZjrsOOBudrbXaPqdsLxbJVC8TjoIreyV7dHVjbJbeWxtjuBUpm2PSNtTa92qftyvbgRVQI0OiUisLbTBqkqmpktyayZGHTnsBx12q6vd2PDU8BK0rp2FOxO7FWk+LlvZtSu4b323oO7m2dx28zslJqKLssemV8lhVPqptSHJoFSKQ83T5DoITzGQM56X/ER6nfE98NbxhtttxbI6fKLW6DtJ0uUyxY2ym0NrbWS65cm6W/TlJNHuN6gEOVuXMn0ylRqeibhqlPLnOFTXxazoBpOre4/gN7XKcuXcPcPqR8UTdCx26bZ1ns13cS7tpOjiw7iphiR7grEJ116h1zcFqKtcODSXGlw0MpKIyzCS9LZA+Qfd27brv2+L7vW/KzOuS+Lqvev1u8K9W0lu4KtdVSrVZqly1irRXWYkmDLrVbqU2XJjvw2njISsyG2HUFkAan0AaANAGgDQBoA0AaANAGgDQBoA0AaANAGgDQBoA0AaANAGgDQBoA0AaANAGgDQBoA0AaANAGgDQBoA0A7iOIb8/m2HPMZLaAcji4taOKu3uMHH56fmzztku/VO9uz7y5fQqf8K/8Aylp8o3jZ9Bp8Pb29bzrlPlSlLcp1r2TIQhL0dV4S3W5spExs91MMW7HqbzZUCDIS0B82M6tSTxEUlZxza4K7y9L1fDPnkc7WkpV4RScYxu5WySi3dJ8L+xyklqbotS1IkO04ECHV4UaW+3FfSxcSjDbqC5LS3KjIp0g4UG4cnyI7bJIC/OLmAUduxdvEoa/SVvbr6Pab+i70I6Z2v3rl6fZc9l7OXe+FSG4bz0D+cEuFKDsAODKmx5iFKVlR+4CMKPrqEVMVet6twFqZqsypwy0pIbediAw0YUkBDkn7yA6f1SMH5lqSgjBOslL6cfT7n3/PLVY6v0Jej3ru+eejujbLbb0VU5EVptBBTJQUsKWeJ4PF5QwgoXhzke3y/UjUwhkpdoLqrVpQ1VC2twNwtuXkzWJj9Z28uW6IzVTlsOBcesVZmhrUh9EBaQ6tDjDoUEEFCvTQHTa2vGq6lduVT4F1bt2j1B0wR6TEpT29e3Fvbhrt1FM+ZtuFS57bNetloOuToUtuLGVIqrVtspLLy1IQQNsjrc8ODe2jt2/uX0C2bb1AbaVMrlybE3lXbT3Wk3FTAXpU6kyLthN02bQDIdccrzgWBBLqY6PlaGgNaxdq/BQ3MnorsDf3qi6Ppal/Z7O2V17cK3eqa4/zpF4y75oaHqW7Ri27NlFoud1UJg4zxyBmyvDr6ErrCrvtXxFulSHYdTHGhr34iVLafdqnn0C7ptqU2lqnJ9yUjuD7aAt1X8DDee9aTIruxF57K7n7b19JeoG4Nr7/AO3Mm3rxteP/ADlx0JdxVqkv0wR54+FcaVwX5WckgE6gS1fe/eDmpefhHeJ7QLsqiKb0m77137Brc1TNw25ZNXrFl1Kn0eO83UajRLgozEuk16gtlhTtErdMly6fV6YpidT5EiPIacVQEKKsvqDs34i26xZO5zSIbjsB1qdaddSptxhamnG3GHoIdbUhYUkocQFDHcZGNCbT+hHuMCata5KzLDlRol402Ty5OqetetJbSrIPZsQsJynHoO57++hePrjRcVsRR51IrcynEtstz6hRajT4TrziOXkpdmRmWvMSeSOHIFRbUQCM6AxOlwqvMksTV0ePT2okpt5smRAS3GlryWXPg6g5HjvuPHGVl9ZbA7oBIBAn7C3W6S6z0FzNjal0yMRusZe7Dl1sdRL15IVGfstcemw6lSGIcBx+qtvoVAfedt37JRbIEpic3W1VqTEpcmVQ+i+/s7fnMi1/pLu+Hzkc+pO1dWS8w5EjoqCHnXyX40h9uTIC5B+FAjeWjyXVNFKQ23zUonK0pXlIzfeYbvJctPSP17VXyw/8IqzL7jqUsBTUikzHEPEH0QZjTXZJODwByVDmRhOcNWk52sr2ed80r/H+Qbvy9SXuJh7I7N16BKjTK5spddThKQ3zfFLiY7ciVONoDshfLl2DTal9j2J1h8Xln5q5vs+AJ97ddF24G/8AXHqTtNsrf7j8FlM+pNWvtnuXVqjBgrdRFMl9yDanwUdgPvNI+IMnh5ikoB+YETMHSdOc20leKXtT93Z/HBX0j3v3HYXpo8B+uzIjNVv92rWrVVjzXG9xLTYizPK8xnk00xX3YcsL5FJTloKCULyAe2tgRjpfSvCXsazYjMe6927fgwktp+GTMo9CjUxDQSBwWpEp8gnuEJ8vCj2yPXQGE3F4XvThLkrm3RvwPsZgGQxE27p7EyQ6Y+X0NfZ1OAkSS642ht0I7IaU445+qQvQGka9Y3QL09OG26Jtd1Nb9mYV1KXc1KciWFHiz0AlyhOqkKQ47BASoPFXcshWPmIGgNLP9ZUu0UPxdlukXYLaSvSn3Ycmo1q0qhvbVq/bkr9VSotwMVdK6dCnLWUiQ5EcaLaypSVpwNARi356wOu2s27dDNU3Xk2nt3VFxnotl7frpVjWdA+DaaS8xalsobpz1Halx40KXVPhJD75Nyy1IS652NlTKE9Poy100Lo/Sj/xLXTU4E78dVm41y1pcO8L/rd01eCTHppqlcrNbFMaJKfISt510JSAcHJAwO/bWiJxFiqVGXVsTKrelPpSlezIBPf17J7e/bOgWbXeYk/OlVg/B0aqTpPtlThwe2M+uP8Az+udCetF3IvFPtSm0kpXU6kUqnYQ6IRw6FKwFhZT6KBJCicZOdCojEsilzaZuq1TlSf5Q2nTrbvag1CWomFLteFXpFHuWJHZ+ZT05dQuG3pQKUlLbNCuFSsJUo6181587JrNWvfg2/le/V6Ru1TNppVKiaWTz3Er3WbSzTzsrK6tZRwllKnnFICgguLKQrHLBOe+O2fft2+nbVF6tde/7zb0k1TgnwX8htqpkDQBoA0AaANAGgDQBoA0AaANALxf+UsfJz/Wo+T5vm+YfL8oKu/+yCfoNAdO/C/694vh1b9XTvYNjNtOo+PcG1dw7YO2NuggOWzAZuGqWlVjdsOGmk1lw1uLItSLSIhdjxgU1x9LshkKcAA5/XTWWa1clx1dmLCiLrNcrdXVGhoPw5VUKnIqUaJABSgtRYgkfBoCUgeWyn5QMDQGvtAGgDQBoA0A8acSrijyyv8AUKYLaMgrUVrcQ4r68SU/iCkaA7QdNnjs9f3S90hyeiPaa8rFY2ZqNMvijyE16xG6pekOmX/ImqrzFPu1dRTIYR51XmNw22ov+rMpbbAXxCiBxgqJWqY+p19cl1Ti1OvuBYW64VqLi1BwBeVKyTnvnQE+9n/Em6ktnOhffTw7rTk2Svpv6h78TuTuFTKjakefeEi6o7O2zYegXKua0/ApaIu11tLbgJiuIMpmW55mZKwgDFOhrrq3z8PLfWj9RvTi7a9N3Oo9vXJbcOfeFHaumkGj3hBECptChSH4jKpao3ZpwSCptWO2BoCNu7+5Fd3g3KvrdK60xP5WbhXldd7XQ7Aiop8J64Ltr064q05EprbryIEZdVqc11phLqwgOlsKIbBIGtNAGgDQBoA0AaANAGgDQBoA0AaANAdEuhDxK+pPw63926j02SrMp0/enb1W2d+vXfasa6mZFrS5D77jMByRNifZMpT8lxYfQh4oVgcTjQED1cpzjqWW0tIdS88+hLgdc5QokiVKVFWogpjKZQP1f3U8ktpCkpBIE/epnxH+ozq46c+l/pe3eqNjytsOj+1Y1obLR6HRINOrEKlR7aoFtFFerHxqnamXadbsRCcxG1R+IaSV9zoDeHQj42niB+Gxac2w+nPdCjO7d1hblUas3cG01XpbdvyZrrfnTaHBqMuCIjk1bCQ6th1TSvKBSgEHkBojr28UTrF8SK5qJdvVFuVJuRNrspYtu06JCRRLHoTxkyZL79PoTTq2Y8t4ylc3gp5wsFpkucW0gAQ92p3LvnZy/wC1N1dtK5Ot+8rFuWlXPa9chJKVU+4KQ+iZFlheUhHw6xzI8xJKSfYnIHd+5P0mPxSa5a9xUNm9NmKDctxWfU7RuDc22torcpO6lSpbkefH+HN/wZrtUMqnwpYep7kptQZdgDygFpSFgc/tvvE+6sNmulHqT6K6HXrTn7T9WNzS7t3xk3LbyK3fVZuOSKFHkTIt3vzhIgNzGrYpj4CIrvJanTyPLsBZKH4lfUrRege8fDdhTrIT0xXffjW59Zpr9txZN6G7Wa7btwxn6fdbk1p9CGqrbFJkGKiGvDbLhGe+gENyfEq6lNyegXarw4q7VLSkdMuzu5NU3OsqAi1UM3uzc1Sr+5NwuLn3al9PxNOTK3SuYGnCIElS4rnm/qcKA526A9wfof3HQHmgNg2nbF13pXKRaVq27VLwui4XGoNu2xb1IrFfuKqzKooNssW5b9vIcfmVFxSf1cZtta33eP6pSzxIGRf6JN0V7lq2gXttfbu7Tlej2krbCTalwncZV2SluLZpIsiKw3XkV1ppIakUuUwuoMPqcQ+2XEOhsDfNh3X1peHjvtbN2W1C3t6V986C4xOtxquWJV7Gvj4GYsfBomWdfVNUazRaipxKWI9w0Kt0mShSRHRJQUAgTH6s96vGM8RS66Ptz1N0Pqs3xvKxLRZ3Nt3aJrYCv0iuUy1biDtJi7oHa6wNsrVRULZrLkr+TsXcBmhRYrTtTU3AkugumQBuO2+sj9IJ6Oumyr7SxI3Wzs50z2Rbsij1KqbidO1zRqDY9vS3JVNKI2611bVQ67QKPJkVlmmUpt+6Ux4KfsWn012NEiwo7QHODpU8QLrF6Lr4uPcbpa35vXau+b1Q6Lom0+iW3dEe55kqT5/l1OnXrEuWmVB16S4p0yjTHJgddXxQrOqXXNA3n107ieLB1Tpt/qH6+Lf6pbktGkU6BSre3F3K2WuOydqKXCrxckQXrXjtWdZW2pk1Zch0Knw4RnzW246XalKYiU1ESpS6WrS9JozpPvfrNg25v1sp0i0Xca8af1D7et2DvhYm2G1Tm6Vw3dYdNqa6jAp82kR7br9YpTbFR5y0VC3JMWQ0FALUcY0KjPcndzqqsHY+n9Cu9UK+LB2esjc+bv3T9hL8sNux7iou5dfs+ZY8u8l1KvWlHvkSqlSlPRE06uuOUwFn/wBWsx3StxYG4Nvrp8Szw6rRv+RSrB356eduN8Ju28C+qvuFsIiiUTcGqbb3HJv/AG9RCundfbWqsPx6PdbUm4WFW1LYeqzMVpNSMiK2wloCf11fpAfj9WVQ7HuS8+qfcq27Y3EpguLbar17pv2HplD3Go9LliNIr1o1KZs1Rn6/SU1BbUCTKpDs5tKsnzVLGNAcPtzqfvbulEvXqqvm3b4uShbibu19m9d7P5JVGPt9Xd4rr+PvuuUSTc0KiU206feNTanTrnRa8dxE56nSZU9iG3FjOK0BofQBoA0AaANAGgDQBoA0AaANAGgDQBoA0AaANAGgDQBoA0AaANAGgDQBoA0AaANAGgDQBoA0AaANAGgDQC7JKeRACuwSUkZyFZ9vX5ccsjGMZyNGrxlwVs32X+Nr93bncvoVFdK6Xqv92TJSbjQ5Nk2BsbSUUuW/Qa1RZO4xqrjjkNi5Z9XmJiriB4ICUPWq3Fcp6X0LcUhNTUVJT2CtXTX9YlJpJ3gktNG8tLZ211TV3ZPPn1FTrVm2oPzV5sZOyvdpRWu9bg3K6dlmr5lRtz9uripsen1GoSbWkthDLkCoQG7giqISU+Y3XVKRJSpROEMlkIKSslSVtpSewbXiUEnfzknmm+Lz1N5SaVCKbWVuNtFbR24Pir25DGMmpUyVKTZF2NOxnnAvhCr32S86gk5QGQDhKgcKQe5Hb01DLrPkO5FMuiovtOPqkRpmCoGX/wCsmJHFBUsuSe3fiFFCu3zgH11kpLz12Z/Oa+eBjqtbkldX7/5/PEye34dSm/6lNoUSojPlrWzXfhHVD/ZgYPmHt9z1AyewGphDNmW9tIafIRV6PTrjtmQpxLyjHqPmRJKgoHi61geY2rsFJ9we/roDPqjVHaPEVGre2VpV5ktrTIqFxWnKnvymSkh1AnwD8dFU4gqSJMImWyT5sY+clGRS65r1otlOhbT3WkMQrNvXa+cD/wDBXbifXrvgBY9HXLau0B5plBAU4kHlwBA+bB0K3XP5ehe29gEVp8PNdSllzGjn/VLgrn8jK79cG0+WUn/ZJx+7VbPk/UC7r6HeparU4ztuqzYO8dN9TSoF9FdeUPXCB7n6DsM50s+T9TBpCp9EXVu7MMSTsTunS6gpag38DBNdogPI/wA4MALT9VZ+YDI9c6gSjK7yer4PmDeCVeMDtrTaRSLa3J6zY0K3INGgUWh0DdLfykQaBRrdjxY1IpMOjxroasZq16VEiNQoFvJbajRKcyxTo8diM2GtU3Zcn6n8Cqt3PnqvVw78+xG0rr8dnxottG4lu3D1K3xaTkBlECKxV9rtllzyIyEtJTKlVraa4apKkgJHmu1CuVKW4vKnpjyyVFZ8n6iZTa3I58Pnl7jDY/6Qj4xjrwaV1gVFSwRybl7UdOECT8wBBcmSNsIKySnGFLYQQkjAwATQvMnp/jyeJNWpvkdQlz7EdV+3CWkSkbTdTGyuxF+7bt1JkkN1xiDbtq2vOer8VluoMQyzX0KZTUeHl8gAkDbNv+M/cVxOsqleHv4O0oPpBQmR0RVePVFZP6pMpFJ3MkQ1vttlDXmoLRWltPJhvHcDbzfijbtyGkSKJ4YXhTTI6QF/GUzo1qEcoSO5bCKhuGp8qCSlXJJDZDgSPmCiZVBea3Z6+5fPq15Ra785ZrT5v6r93Di9n7d+Llcc2Z8FcPh0dDlIqEV4JYf2z6KrV/lDAkFOIdWo1funcOXHptTpE7yp8dv7HmNf6ul1Ssko1ns+T+f5r1mC65r5/mvWTXpHibeIo9T4cynbqVlUdLaW36xurG6brXgypSABKmpp1L25FTbgOu5LKHZ051tCUpQ4klZck4eClvN8H3+y/b85FbrW+XM2JF8QrryrsLzKp1hbQ28Ep5PsWbGsi5KgQf6EdE+ym4MJxvB/WQYc0uk8XGkJbQVyOpj8p/Epdc16zFJXXNvhc1VpFH3B60Lpr0Cl1ATU0tqu03b6TKkuIXD4KkbddPdr1OpscH18adULlq8HlxfEIyG2pLR01HNff6b55LLUw17bqz0f3fy9ZN6092KHeEWNMvO/rsvF+jxksU96TD3GucRUSCh5LSJsi2qMwXCEZS6uWpPZWWFhRW3Sz5MjF7q+5W2LTbsioIvuQ4y0tLfx9VpNtUhI4kBZW4k1sOI7KZaPyOK+V3IAOqWfLTXsF1zIn1h65twKyuVYO6L9v0dqSn4mBOrxkRfhvMHnIengDgktchjB81RDZ+8dBdcyZNm2fY8W32Xrhve3ZERuODJj0QPmLUHinitNTq8UmRGRzPNTrWVKUkIV2UdAaqvbbfaCS0XqSzQZKZLxS6q0xdcmcoLJB+KqbKvOinvlUlsFbZypPcDIHKHqw6WbZrdIn1G69wr1oFtBElximwaLAozq2UtLUplqvXWTLqDi0ckICAHXFcUpwo6sqK8Jr/dfuuXR+lH/AIl2ceeZ8yO/EHbmz67Ot3b+m1sKZfU18VNn267VqkrkQHZCIzLrqw4fVDaCpWeIIzkaInGhqNt3c1YlCZVIYpEM+qqmRRUqBwBxC2xxx75Gfx9NPn5+e8vTWSWt1d6+q6+5acTYMW2KJSMGI2cge1VyM+nrjOP8gd9CYtF3IuUhphKUynH4NFhIA5uk8lKwBlRPoScZKvf+Ol1zRUfW5flgUrcLb96CJMalpqM2hX5cEt1aVm0bzpzNm3M1AQApPkQYlQrlxxMDktVWaSopDR4wJ/TlbVSd+5t3Xesr+jPM0e6+sqNvzW5Wzut6PnJtXV04qcb8GpJ2aZGq+bdm2nd1xW3UI0iJKotYnwHI8sESGkMvqDAeBJw4pgtrPf8ApatX3v33Xssbei06ULcrPvvnp2mJ6qZQ0AaANAGgDQBoA0AaANAGgDQBoAwfodCtnyZ7g+uDj640KHmgDQBoA0AaANAGgDQBoA0AaANAGgDQBoA0AaANAGgDQBoA0AaANAGgDQBoA0AaA6o+Fr4UHUd4rt77n7e9Nl4bQ2ncW1VrUu8bmf3euW67epLtCq1U+xo/2cq2bAvdUiYqcAjjIEEIT3CyO+gO0H/0mf4qcxa3Tux0SIccW4/ITL3R3hS+JDzzpWcQtgXEhpaEtLbC3D95fBCPmBA9/wDpMPxUv/wtdDf/AOVPe/8A/R+0Af8A0mH4qX/4Wuhv/wDKnvf/APo/aAP/AKTD8VL/APC10N//AJU97/8A9H7QCbn6GL4qiU4Tu30NgrIRn/SpvikYV2IKk9PbuAffknj/AFiBoDht4kfhrb4+F3v3QenDqAuDbu6b/ru2VD3UTL2nqdyXHQGKHX6/c9vQWlS7ipFnz1PLkWvMWpa6OyOAaSO4UpYHNrQErujXeerdP3VV027105XmVLbDd/b28oEdSRxcVRbjhLbSvIwpC2lOZSexGe3bQH2lo6UaTaP6Up1KdS98MR6ZsZsh023V4hDD8uMJlLrdmp2Pom3r0WqqSkohOybtql5XJTFqKXXRa7i2ySFkARa8Seh1fxSY/gx9cFmfCXPfG/8AeFH6b9zqfS6YYdJn3tt1fqa5U3arMUgobDNK+JosZC1BJMFSEemAB0cs/cXcnenxsfGjsrYG6P8ARjuDtP4TG4/TlsXuFULqj2lDsiv2xP2plWZd8C6ittu1GrOuK8Pj1ViWtLcCPTTLStPHkAOA/iOWL45+yfS/cFY6y+v1neTYW+q1bO3N37cW51f0neSVW3q1zuCC1VrGp1QkSJNKhVG22hOlraUy3UYUQL/WPI0BwQ2O3Dpmz28O2u61X2/tfcmDY130W7n9u72jyRZd0mh1BiWLerjFPdZkOUKtlhMSpNIKXWm3VqBChkSaWzniIqs3aLbi9dYtWWtk23Zce0m0cFGtR61vVyXHJppLR+n18z7YOl3qi64es/pF8UPqt6l71tbcbpg316Td06FsJ0R2RX2dy7u2y3HpjhsG2L8sLb+oPybm2psCwHTUZV3FhlRuVVcotVabU9bLCl5VSjh9c1m88rpZ8efzxvrMVR6q/nPJvK7V2uV+Xd/DBvDE2ZvnbDwO6DvF099Rti9Dd7dQfUXfzm9nV7fVZejTNu7R2vrrlqW1Z1GjxPIq0aZdJhN012m0LyEomsPy5DalyHVHBXqxqyTjwTT7/V88kYsJJtVE+Ekl3W58Td0m3N0Nx/Hc8IC2eui2+nzdqhU/anc6v7ddUliUJtVt9UNboW21dufbut3BCuOVLjyNwLCv6kWnMYYjI4tVi46fPgtu1WRw1gJZifTJd3il9ZtxeLTtJ4kFkVOrdOltbB73V1NGv6ny5VjbU7x2HSXrj2woWyU6osJXLtdukU52sqn0xamfORDqEhwSqpKSoCLPUz4W3Up19+HD4KF37E3RsZQY23nRzc1FuQbs702vtTOfqtc3ENQhVGjxbheadqsSO1EW9NlRU8GFBtDhypI0BYd/ehutdEPgFba7C9YF27dx7VuzxrrBvrcS59h75t7d1FrbWXL0r1O2bgn0So0dTsJ6/rfp1nVutUmhPLLdSmTabT5SFRqi7kDG9l/CQ8GrqT6cN9+pHaPrC60ou32y1uVJ16/95NmrD2wsGvXexTpsqj2XTq1PgqYr9Yrcxlhmo0+GlbjSlqcaUmQpQAHyLVZ1L4ceQ203HdcX8O2w2ywyhbJjoWsR4qW2mytC1ZWpHFzOQOfcAY9oA0AaANAGgDQBoA0AaANAGgDQBoA0AaANAGgDQBoA0AaANAGgDQBoA0AaANAGgDQBoA0AaANAGgHkVaU8gUjJUhXP3SlJPID8we/fvjH52ybytlnrySzff3ccyPiItqNm8t5NLjdZXz4NcTb9nbs3zZsOVTLerDzlAcW25IoFXjxKtQZqFqCDHqVMqDb8eVT3FqClRAjy1PeW4pJKQdWpcUlqrNpJvverXLjfLRGsnQbcXPdUndz3ONrPJLJSzd27Rdr6mTyb62vumBUUXZtmxb1edYQ/CuLbiSxbzMipR1ONCDJtN5C7Tj0Z1D63ZbkGnM1gyI8RLEpEcy23ZNCVm1JyS4JN2bV+Gnptdp6F1OjXqTio1HOzbs1JtRccryaUk+NouyfNto0i4+4ytxUd1LYK8o+HV5fAJKvKDoaCGlO47qPA4PpqY68VouS7uzhzyXxOpwuHUKDi2nJpJtvNO3FvPPm9NHbK207U33vW1IhpihT6zSlgpep1WZD8eQlAKmw5/Ty06EONlJH6xCcEemslKtHfjdK1s7v3Xjb+GhpquCcMVGtvSsr+bfzHvc3e11q8nqZ9Tt9aFNfYS5RXbVdcXykzaO5yjNlKefmfDH5lJUpIQEeo5Z9Bqaq1N5pLW3DLXir+nhnqSLL6qXoX8iTu3vVzS6C04KjOptYpjaPIcbqsX9c4xjCkBBBJUpGQAPcjTrYa2XO+XPjy5vlrwMVeN6VRJK7i0rLP3GQTepjau7nF05dsyrcbcy89WLWUtxxTOcuuOxTyUsIQVKU2kfOBxAyQdV62PZ/iRpOqn9Z/PpMfosKtVWRLq+21fnVKml7mkZMCqFPLPFxhzioZA7pI98HVVVjdaWuuP3WEac7rOWq58+828xR65dUQQKnaMyfVPQrfUht38PmwFfvPpqd1kOUeHL4fPGxsTM7Voo2srSalT598WFISeXK34tcfpIOfdxIKD3/H/DTrKfJZ9i7NeXHX+Q6MbZdVu+UdtlmkdQtKlRA22lNEqdJHxbqEpSEoWpxJWVkABefmKs5762EalKy8yDyTu4wv8+0gtu7zer4vmTi206ieom4GlsuRKHcCCOCTDraqe68jGEqW2ocWVOJ+ZTQ7NlRT/R1XrKXCEP8ADD4Neopd8362R36uJlx3bS3YV69O1RuBEmO5586GhuYELWk83EzktcngTlXm8vm9fXWuqKLqSajFXd8kuVuXIb0ub9bOKTvTBsTX6hMNxbfXBYx85alvmpzlKbJOSHIjfZOMjCQMkYPqe2Pdj9WPqXwLusmtJzX/AJn8S8RdhthLXQiDbteuaout58lCrTn1GMVOHmUolOOI8wpKylXyDgoFIJCSdRa0Y77yWi4Ik0W9xZvV8WP2+ntqtOGRTriqtBawChC7cqMBkce/mFDcgJBV2JWMFWBk9tYrLkvUjLd8362WCobNtUmpxGKruB9rDk2gFbUZqM215ikhh01T4h8LCgtSglwM4cTxQF8yqVRitzTi+GXo+/h6bkStJ7+r0XF3+eXpOp/SxtJt5boj1V6BYddkuobcSmRVaFDlKPlAEDiwUkqPfkrBBOO/fWay5L1IxXfN+tnQSFbtnKSubV9tKdTqaFDhIhXjALL6RnKiiCltSAg44gpUSFq44IOq2S0Vhd8362bJo9o7M3jGNGaokV5t0JRhy4pkz4QqyOTfx8dxlorwQTGIKuIC8gIwF3zfrZsqgdMG3FL8linUmjvhagsoeqiVLIJ7AeRGbWok4+VxRR+HLB1Iw81GbvbTivdfJa+kj4hSnGKTet9ezv7Tbg6crLjw3pDW3kZt0RyftGLKjQyCAO/xanUuuj+kG8ZVjkMcdTOuitFD931aaceGbZE6upz9r9nP5RGivbRbVQKu7Uqnbl93TV4ylpaoVsTa1WHVgnC1/BIebhllkDLrxX+rSchKidYq1aPVtJRWau8k2/48/uHV1Ob9b58r+3j3ZmUW/NXhMCibUvWXCSFNCddVU+FmNgoUlLqqU3HXNeUDjCUP4bUQtzk2hYMPrYcLZ3vwV+Pf38R1c+cvabRtnayPPLk6RWmpc1GHXJEikNJjOA9izEnTWz5ZSDjnwUSAU9irR1YW9fL+Or19ZfSpzc4q71XPP124/HIZXfIbsphxNGptDmS0IWvz1y6Y24lxIJ5pDcZC8hQyOKkqyAQQe+iqw9Po9GeXPlz7Sb1Uub5ad656a9mfafNh4k/VtWKmqbalSmUeQqCuQhuCipoUWVJSpI5NpXkpB++MdwCPzxVqkeqqWtnB6Ncvu4Lj2F9OlJVIP/ej6uF88tNO7Q+euo7gvSau7OcYpqFElWYrBcUcHOAs5Iz7HOQdcld8362b6y5L1IQlblrdGDAdUO3Za1Y+p7E/ux/Zpd8362LLkvUixzL6qb6gmmQqdRTnP/q5j4dR9M91dznP4d++l3zfr+eSKmd23QdvKlRlVy+r9RTnGjMcVbVDhS6xcVVYQ1zd8id5iINLl+dgRjVG5cRJUpxbRjoeaWu+bBeUbmbeWy8DYG2FNnuMqdjouHdNmLe0+p0eayEPtVa1nG/5INS6W8gCl1Sl05iZHS0kF3zBkWPVu181d8+fa7e/hkaepRm5t79k3VcYp7tm15sVJ6b97taWz/Oy0pctaqlx1+r12vTnqnWKpOfmVCfLWVyJMh1WVuOKWpSs4wlKSo8UhKRgADWKV7u5JpQapwtJpW0u3nd3zuuN3pblkYw5jmcfw1lj9FfPEmwvuq+eWrKNXFwaANAGgDQBoA0AaANAGgDQC0YJL7QUcJLiQTkDtnv3UCkftBH1GNUej/h9+XrMdZtUqjV7qLta9724Wz9WfI6Z+GJ0/dF3Urv9WtueuTqZc6TtnmNs65XKVuix9kpmTtwY1YtGLRbVJr9OqsARqjSZ1ySXFiOlYMFopWlpxQ1bGpG7Uko3V03rd5LPVJJPTmdHhK9JbJqb0Ke8oOLk0t5twtdS3W4qMb5J53zebZBi86VQKTd91Ua2akmrUOk1ys0qiVhSY7323RYU+THh1Z6RHaaiH42E2y+FtR0IWXeQSnA1d4hKrF1IVPNTjJZysmne+8rbts29E7Wu7s0Ow8EsXXrTlUbhGNSai3JqK3L3bzsrZq7UbvLm9WnsSPpqpR5NrkGgDQBoA0AaANAGgDQBoA0AaANAGgDQBoA0AaANAGgDQBoA0AaANAGgDQBoA0B9uv6ESAeqzreBAI/9Hmw+x7j/AO+RoDvt+kXdVG6+ze4PhqbHWD1TXx0f2V1Ab/3KreneXby4xa9x29tjZNLpTdxzE1NpPxTcOHBuh+W8nmYan2Ywksuq8niBufw4b/2Y23sPqe3p2z8XLd7xQKfam1sy4plv7pXxQbpY27k2DTbkuGRUKJT6dTqbUEVG5SXKbUpb7bqFs0qN84+bIHzz0rrU6uOprbOZ1OyfGahdMnUvurf1Rurp66KqzuXFszaysbZypzkC0YNyU1qPLgxo1xO05+M1CnKaciutTnpCeM1OQPvF2kqe5c3ZXayp7txKSN2alYNmSNz4VpzWZVqwdxZlvUxV5MWvPQTEq1pU2vuVhu3phbUiqQYkBxJHnhYA+P3ZvcfxBfEK2n6z/EZqHiZXz0oUfYi+NzqJtV047Y1+PRdoaIdqqhNh0yFu9BnqMqdEudFOS4wh1wTqvHkl19xxJCdAfLH48PVfcXXBuz0V9T9zUuHSrr3X6AtrKjczUKP5XO4Lb3z6lrJrq4KUYMamP1W3JM1ERICUGYwSPlRgDg9oC9wZ71MkxqnFcKJkKXFk02YsJX5D0RaHUFUdQUChCk8k/IRyT2B0B98nWn4gvR9TPB9rW/W3PVJtDe3XV1WdA/Rh0N33tXbm51kXRuHblN2zrm4Nb3IuG7LQpdaavi25Ffp183lTK9NrbzMIuqt2FNiuIZQ1oCOv6Ob1h9Jqemet9OPWL1H7TbHvdMHUxa/VJsKdzdx9v9vKdW3WIU9VZoFBue9a0iiVeVOueZUZM2jUoRpMqK5GcdOFIUoCAPRN1UbeVTf39IN3E3V3fsSiSN//AA+eu6y9qqtdd5W/Rmt0LnuS7KXH2+tOzZE6S5HuqpVqi02O3RIVHekmoRYba4iFNJRoD5knn5HnIdUp5t1AacbUVLS4k4S4h5K88uS1Hzg6kgrUrzRgq0B0g8OHpXtDqc3XZe3glTqT07bUsu7p9TN002fNjXFQtl6LPiQ7qk2iIFAuWc7ecn41ti30ij1SGqe42ubDU0hStcxtnpWtiYqnhZy82rFzpx085bm83ropq1rO7WqWfCdJemK6P46jg6lRpYiG9RgkvpQ6t1JOTurbtRJKye/JO7imn9QWyXR90PeCD11769atd8RzYyu7VbT2Vc0DbrpTtzcuj7hdXN6v7k2TSHqFaO6W2lKhUmdEpTVaqsSoxam7BgRX2I1DuCrItWCYUqTNwO2pbRjCdpNVL7slGSjO2u7JpJ2d42TbUk1lkzabL2xLa1OlU/NqfRm1NKbV092UlGLd3uu2d4O/NwP6arp6YfEg8Myk9Bt89XG1fRTvRsL1J7hb72bK6jbqlWBs7uLZW7twy7jqDMi5HHHY6J1uuT3URYsuJUXokolxqQ1AksVJzcqLilfV5vv+baHT9Q6KV1bfW9o1ftz5qxsXqM3x8OpPWF4QPR3VOpy6Lw6evD3oFx2PuT1obJ3KxEbh7nbo3ZBvS0bp27v6VS7mhzaLtTfFDpE+bUmaXXIcW3kvxYrsh2mVd6l1B0QvHrYtvpS2m6v90+qPxltlfEOmX3tbuXsT0Y7IbFbqWDf972rZO8kZ6hquPdakWUzZVtwLuh0mn0dVzGumvUijrhvimV6I7UpMeaB87HirbvbXbg9FXgr2rt9uFZV7XTtR0e3jaW49Aty87cuK4bEuCZuM3Lj0G9LeolTm1GjVOfAQqTGi1RiD50XJiCUyA7oCd/hixOizfvws+n7ou6quo3aXaekXD40lwbs7qWvee5Vn2deFN2Us/oJuOZT7mmUevVaDUqRZNf3CpJ2+VebijApdduCK0zGqUuW3BcAlD4oXTZZXU5bUHa3p78WDwatg+gbYi3JknZPpYsbrNjrr9wRrZpMhxutXTS2rWLF47s3JUIri0s1av1VyJVZvwjVSqD5NTfA+KGoNuIZKnuAWUsBRUBGkOc22VNrLRJRJZQ0AgKYCClavMeGeJIFj0AaANAGgDQBoA0AaANAGgDQBoA0AaANAGgDQBoA0AaANAGgDQBoA0AaANAGgDQBoA0AaANAGgDQHoJHodLJ6q4snqrlYedSUqS4oKQQUEEgpI9Ckjukj2xjSy5aadhbux+rHPXJZ+wrQ48t3n5iy4SSVlSuSifUlWckn6kn9urZNJNv4X9PzkVuqa3kkrclb3es2Nt9tnfW5dafoth2hdF8VyJR6nXpVGtShVC46o3RqPHMqqVN2n01p6UIFPj4enSwkIjMnzFrSnAMSeIs7Lhy1sva+HHvVzV43a6wqjOdWNPenGnFzcrNvekk3GE7XSd242Vr3V0zF6pETGYLTjLMeUwFhwh5baypEhDbkRcJ9gSWZcdaleZ5riT5aFFIISc5aFZymnFu+aaaeWru3e2drLLO/cydh8b4zCzTu0nGWTTi81JSTcZKSV007NZrK5jYUoHIUoH6gkHU3rqnNeozhyVjHJWPpk4/dp10+z1AdxahOgvIkRJciO82pKkuMvONqykhQBKFJJGR3BOCOxGq9fV+sW7kPqx9S+BlMPcO84DvnQriqkJwqBU7FmSGHCQQclTbqSoj1wokH31VYiomnvaNfOpa6UbOyz4afA2bReobdCnugzLmrVQiAnksSnWZZ+h+JbUlYyO5BV+3U7xqVl53sf8Vk+Xb3kZxXNJ8U3/Be4llt9181ugpES56juV8Oe3kUCu0i4WSP/jVxcmc49iDnv6jR4mf1vva1XDnf+V7FN3tS77r3olHaO/PR7fMpuo3nvlP2tqy8OqmVva/cTCHVgLX8Q7t1Rry8xwKJLjjMVLa1BSm0ISUpGxjirRSbaslzVsu9fcQXTm27KLzeSnBvXkpN+w6Z9Ou5+wcWlN/yb6/uk1qjuzuKJe4F0V+2a8wlSx5ch2lbmUfau4GUKQUqVGapNZLBKmVPyVILi6+Nr6y/xf8A5xa6c1e8Jqyu7xeS5vLQnbVrYc3djR7Y2w8U3w3KpWas0GqbbI33tisXPNLgARHiWvEuClzKW/khH2fNW28yo8HADqRGSkk073SfrLbOydnZ6Pg7a27iLW4PhEddsGoya+utbebpNYMoL2/uaQxJktqaS4h5iGzMqsB9K048tLVSmpUMFSkLKmkVBBLc3ZnrD2Ujyqhc+z25cSjwlLDlRq1rxU0pKW8lam64mlSluoQQQV8ctlJRk8caiVvpvuRLo/QXeyF87rPt2g1JVPvSmT0vskCS5S6xIluITkgtGGqLTmeaCFBTZiEA9i4semIym5LJ6vule5eMSTQ5NRmuFQSbpt6mNNJeKEYQH41Zjzi0D8wWihyTzUvEl1WWWJVBpx9Pp9T79eNyNXi1LNZPTlouPPs1WT4ozyXufbzaVTLdj7PWvTS6CyuXUN2Gqg6g90qYj0/bp+lBsJ+UlysM4XkAlHznMYCafTl1AsfaVPp4s3bi8XXfLS2sXx8CxIIyCtbVeqa3GiCQUhcWGT35JVgFAHV2l3StyhrrdcVYdmwIzCn1wVXpS5jFOTxypTEii1NstKIThSpQUlQSPLAIXkCId0+JT00bZTJkGt7wW7WHIclbUmnW9ec6sVBgNhRUXI1KgVSZHayngHHihrmUoCytSQbJ1OrSd7Xyv8/OWjMtKCm3dN8rX14+80vcPjPdHEllz7IvOqUuUFBv42tQtybniNK4qy61S6ZbqHfOCgC3Id5RkI8xtxJU63jD4ylm5N27ueduOZn8Xj9V+n28tTAqb443TnadQDtT3D3NvyKjkUxrYsiZBpxBwENIpVfatB5Tg9G5L1Y/Uq+ZUeRnhrDXxK3HaXFWyffdXz79PvK+KrjF8bXa9Orz7bektt8fpLNv0CVFY2w6Wa7clNbHJyo7p3hT7XlSQkFWYkSiW3d3BtePuO1MKKSQSe4MPxmX1lZ6LN2Sztr6M/RmU8Wgne3qavf+OT42V2yHW636Rr1Z3rVzULK2z2Vse2wAmLQKlAqd2ymFgjKzLi1205IKfvBaYjQWpI5AoK0l4xLVSSyXfkrd/o4aGWnho9ZHJpp3s7/erZvXhxzOdu6vic9bO8Mi4lXHvbPp1KrLbrqrdtmmUikUuPFUjDsSG5SoE2sQkKSSjnIr4cbSeSnwr5tU8Zn9f3k3qI52s/V8CAFcrVcr05+pV6qTqvUJJU89LqM2ROkLU4SpRU9IdeWc+uCvt2yNWVMRJwknK94vLP8Aku3RleqjBqyV7cPvy9PBeosgUpP3VKT+RI/s1ripUXFq9VrP5qJ/tOgKSSfUk/mSf7dAHJRASVKKUklKcnCSfUgegJ98eugFRIfGMPODihTY+dXZtalKWgd+yFKUpSk+ilKUSCSSRbux+rH1IT5q+v8AAf4apZcl6kVsuS9SKSSTk6qVDQBoA0AaANAGgDQBoA0AaANAKNEBxBVkAKBOACcD1wCQM/TJxrLQgqlWnB6Skl6yyabhJK17O19DZ23Fi3BuVetq2Fa1NVWbnvCv0a27bpLL6GXq7XLhqDVLpEREiS61Cjc5clmMp6W9HjRsrVIebbQ6pGj29iobKp4mtUm4wowm51GobtKMFdpKTUpSquyjGLe9KySu7vS7c2r5L2ZUqVKjpUaVN1ak1u7sFFX0k4ucpZQhCKcpzlFWfDpB1t+HBN6RdsNutymd2qPfbtw3Tem1m4kCJbdXt9qz927BYS9ctv0CoVVSmb4s2Kl1MaJdLDFJk1Oa0tcCiSoflyVct0a6arHVJ4akpNzs0lvTluOUabcnaS/PW9KThSSu24J3OI8H/hIW0cdiqFODikp06caacn1UrQUqv0lvXqQc5Pcp2TyTcU+Rx9Tn1yc69APVL3z55nmgDQBoA0AaANAGgDQBoA0AaANAGgDQBoA0AaANAGgDQBoA0AaANAGgDQBoA0B9SH6Lj04dTHUhv91QW/0xdcV5dD9zUHZ62alct0WftbZm6Em9qLLu8RIdFegXjUoEeAKTUP8A1ol6LyW8f1TqgjA0B9XfiWr296NLY8NC5/Ea2Pd8S21Nr773Msvczr4vG2LipVb2Gqlx12nXXTtxaz0+bUU+77bvOjTLdoMmk1OiVmC9BdTttGZSxMduR2I8BF/psoezHX74mPUH1G+GXtI3ZPR6noE3M6er/wB0KBtnc+zG2u5e+24dPqKKAYFl3TbdjMpr9p0t9ih1tUSkR4VP8r7VqM2O1OD0wDkfQrp6CNo/DE3s8MK9Oju+YPi3VCrTdubVsaRsndNf3W3B3RVcDje3G5e3240O3Jsag2NQHF025ajb8WuQVXBSGJDMFusM1RgtgfbrslvBZvSftT4bPRr1Q3xKo3U/vXsZZ+09r0J2m3Hca793T6ctkrNn72uQLtodPn0alRaVOdmViJVLhkwYt0Kef+yFz4UqOyAPik6jb38N62rg6v6fvdsB1VdMvXBcW69z0yzugm19xd6Ll6at+rgnypMK09wq/R7Y2loNAqVFqct+PNqtE/lYmox/NQzQ0TEBQIHEXxcOn3cDpZrPQbsduxTplq7hWJ4fO26rvotaYnGRbNYvfqG6or/Ft1diMyqVS6/FgXBDE6mzULksvR5TUh4LjJSoDjJoCoLWFcwtQUP6XI8v35zoDf8A0/bAbmdTe723exG0NvuXLuHuxW4trWvR47kWOJVUQwupz3XZsx3y48Ck0Zp6uViWs82Y0d5iO2sgNkDutcfgGWlV7T3TpmwPiTdO3Ub1FbObe3BuFuB072ZZFyQ6pCh2ywuRdcGi3W7U5lGqi6Qhl0uyoEcsvqaU8EISrOgPnRiBb6245Qy/IekRYobdHmZbDocdlNPOdmkpTEbYcV2UWnFJ7N5ScVPDVqlW8W91ylLXhbJNLgnmnweRhhhq0qzmnLdbk1nZNNWStbO2bTvlpY+ky+vAa6X9hrd2kd6tvFo2V6aN1d3tnrJ3fRtTeewe4t2VClxL0pqpCEouG2a5HhuRYtSaqVOdV8M0pt+LwfZWtnvdj6sMJT/3mnbJt80lu3emt00stOGv2pi5YOMVFTckm2ob29JRza82Mmrr87ddr5paqZPQp4Sde6muiiodKO02+lrbbXbua7W+q+578nWpULktDeTY/bm+o9hbafDuybip9Y21q/23VRXlRYsRp6dBWlupPykI4a8apYDGbe6dbRx9pVsPhdj4ehh6dRQcKc1UrqpLd6u1R3rVG1JXaaTluRSPFY4LFdIenO0trzpuvSwmx6GHw1OqqclQmp1oVLrqUqj3q9STjOO9mouW7BRejOsfw492Or7qz8OvpwtCpU6gVKp7B1/pQm3nclErsGJb92dCcncWibpXjcUB16euHZtQmRorltVFiqxI9WcqEMKaiq8p6bt/BRX6vb209mY5zqLDY3E1YRm3KnGjOChCEaaabdKph97NWW/uppz3XtvAvi5LpDtTZWPnUqeLbRxFWlGrJSgqFWEIRpwpKS3nRqYfee9FxhGbg2nNxcW7v8CW4Ld8Szc/w4Kj1DUBdw7adN9b6i5u5MawprFNqsGjbbxdyF23ApDtyyFxpDsWY3CE4SsuqHmutKA469SrYmniNobTjRypUMZKjBZLdtCEmrJK30k27K7vyPdto4mlX2jjYUf7vD13SirJNLdTV0lFaO991X7zkN0tbDOdTvUz079PMC5/5GDf3efbTZlu9HqQqpM2+rdW7aTYEatLoiqq3JqTMV2q/FyGIsiMtSUuoKwS0UUIYl1V7G1Lpi6n+oLptqVeF5VLYTezcrZioXFGpsmm0+5avtxdlVsyZW20ifJkwUVlFF+0nIipbriA8G3C55ZJAjpU/j20uPOPyHI8t/s8ouhuQtpvylhtby1PPoZSA0FqJSAOJwcDQFoTJkIQttD7yUONBlxCXFhK2Q4Hg0oA4U35oDnA/LzAVjIzoD1uXKacW63IeQ64lSVuIdWla0qIKkqUCFEKKQSCcEgZ9NAUuSH3eXmPOuc1LWvmtSuS3FJW4pWScqWtCVLJ7qUkE5IGgEdAej1H5jS18lq8l6SqtdX0vmLcR9B+7Vu5Vi807av+PFGa0ZaKPLLL36HqWsqThSQSRjmU49e2T2wPrkj+Gr4Pz4puC85W3pWjqvpN2tHm75Ir1D13opLNubSj3tuySXFvJLUuSYalv+W6lDZT3C21tNtkemObqggnt3CSo+h7ZGJuIr4Kl5uJcKj57LlCusnzi7Xyat337cNfE4Wn/fyU7ZXwDVf2xbWXYu+2ZkDduvTH40CDCenTpstuLDp0FhyZVZypLiEw24iIqXY8lx8rS22I6GXHV9kBZUDrUTxWDqSbwVeVCnFNyntapSw0Y55KU5yUYuz85Sd07ZKOb1M8bhqkpSwuIlQpRTbntOpTwtOLbWVSdSSUZK6upu0Xot1krqD0DdWF0Whd970HYTcOdaliUZyt3bU5FqyKHIotMYp79TcmuRK0WZUpmPFiPvShT47z3FstcUqeQlXOrwn7Er1XgN3Z3jEXuOeGjVrwvCbpPer04ypxk3BylG+8k1Ke7GUb8zS8KOxa1d4G+C69N03OhGriablCcqbTr06bhFtxzja6VnJqLTcOXIBjvuMONsodVghLoW0tgt8CtxxhQQlKHwoLQkcgErQEqAHE9LhYvaW5KlWhCMt5tKUVB65KXKDyyeck09Mu6wEKW1YxnDERpKSb8ycNy2rd7tNLNXTupJq3K3upLbq/1aHEg9igAJIzjsAcD8s6mYjAVKEF+Uc4pJNp3u+yzd1bld5a5l1bB1IznSp1JTjBuMZ3XnJcdWtOF8vaNnVJUcBAT3HYD6Hv+Hp6/wCcx6Hmyi5Peinmr9vJ6d/qMUac6WU23k9eGYisgqOBgdu3f+/vrPWlCVRuCSjZZLnbMvunmrej5ZRrEA0AaANAGgDQBoA0AaANAGgDQBoA0AaANAGgDQBoA0AaANAGgDQBoA0BeaFEjy5jiJKgGkxXylOVhx2Q6ExobbJSpCAsS32HHC+6yymO2+payQlteajTvv15RUqODj41Xi0pKVGk96cWnqpLzWsnZ5Nal0IwlOPWWVKLUqsm7KFNfSk3dWSXFuy14Hd+yrya8Obp76Pr1tmjw6B1EdRNwwN5arulHoNCrFw2ZsVTKj9gxLVtqqpYjLRHvaKJjl8WvW3qvSq4wqIiU0jipWvBaOJ2z022t4RcXsjE4rDbP6PY3FYDA4bDVJ04dfTwdbESl+UnOPmYmVSNNx6pPD0aFOUISU2fM9CW1fCTtjwn1tjYvHw2f0B2piNmYXDQxEqNLF4ynsqeNjXlGdSdOShWc4wdNwUqUYUpKKlUREXxYdpaRtZ1c3zV7TpK6Dt5vnbdk9QG3NMXVVVSox7U3Qpi6ogXEe7UCrTK1ErVQFKjOOxaZEeixo/Fny0o7jwWbZXSjoFsTHXdTG7Mo1MNtTESzq1q8qiknVle7nGEopPTdla2dzuvA7t+r0p6C9GttVGvGK2HxMMdSbTnQr0sRUpuF43SzV2pSbkpKUW4JJcwdd4euBoA9PTQFfmOf11/+6V/jqllyXqRW75v1spyfqf3nV13pd25XLbLkvUipTri8c1rVj0yonS75v1sooRWkV6g81wAjmrB9Rnsfz+v7dXKpNZKTKOnBu7irrR8u7l6A5rPcqJP106yf1mV3I8va/iKJW4nC+a8gDjhRBGT2IORjv2/D66u8YqvJVZ+arWTasuWXyim5CV47sXnmrLVlyEyqPcOc6YoITxSFSn1cUjvhOV9k5PpgAHOdW3xEk92pVl31JPnor2Xfw0yzJlHZ8XZzhGz5qPPuXr7dRcSpX6vzqhKLalKQtBlclE9gMtrfSAgjOFO8EntgkEapKFbq6jlXcakUpRUp1LJO+Tau3K6zjBNq2Zhn1dHEqngaSliU7S8bjGGEbf0dyo2ota7zcl32Y/iwoz7gUkEN8VpW/JZC2kvfKppKfhVrHNaSoBLhdSskZQkJKhr54mdOnKM6763zpJKpPNJvNqSVSMcs24uKs+Ds8jd6yht9LAYaSShitlU41YpvNqdROUGrK7cG5wTTtaVyTuyfRX1M9Rk9mNsxspft7IepcyvRqhDoLdJo0imUiSmHVJsesXAadQ5zcGXKYaehMVEOvFDiCz+rW4jXS6c4TYsJUsTiMLOcpSai5VMTU3ldpPqozlGLacZNx3YNKLvJtLmukfS3wcdG8UsIuk0toeZHrVQq4fEVaFWUZN0KtGhKdWE4qCblWhFwc4xnNOSQ73C6D+rjbS45Nu3jsHuZR6vDiwZsunwbWrdXQxFqEVE2M99p0aDVKMfNjuJdcQzUFpjnk0tKFIKRdS8JuzK12q+Hp7rtvVKfVJtLhGpVjUcbPzZdVnmsmmloMP4SOgGIcnHac4U4uUXPETwdBtxStKMK9WNaUWmt19VZ5q+8pJRVr9v1y35a4tTYk0+U266y5FfStmYw4yeLjclny2ltOJKiFBaAvIPIA+u4w/SWO1o9ZQqwcIRTU6CtCSk3pLekpWtna1tHmdNgdrbG2nDrdmVJYig4xlGrPqqkJqd7OjODlGUcrPddk7FhEqa0lTfxUpKFfeSmQ8kEf7SQvBA+nfH09dSHia09K9S/Bbz+fU7aZG0gqErfk4P/wAq9y9ts0u0arJxnko5OSSonPY9+5/jq2NWq296pNtW1k3z5mecKcYxcIqOei4d33NCWrusn9ZmMNUc5vJyfrB7kn1JP7dUu+b9ZSyWiS9B7zXkq5q5HsVcjkg+oJzk50u+b9ZVJLRW45c+YKcWrHJa1YGByUTgfQZJwPw0u+b9bK3fN8teHI8yQcgkHuM5OcEYIz+I7H8O2qXfMoeaANAGgDQBoA0AaANAGgDQBoA0AaANAGgDQBoA0AqytbTzbjZIWhaVJI9QQcgj8R7aqpuDU4vdcc1K9rNcb8Csbbyvmrq9+Vzs34SsCFZ24G93VlWU/ZdtdIWyt2bkUyo1Glip0Fe5dcQiz9q7KuCKnDk2Fdd0Vx0AICXmzT3ZTSm3IqHU+Z+F3EvHY7o3g8C/NxGM2W8bThTUlOnRqylWd81Cc3OnTlONnOlKpTuo7yfiPhnxtSvtLovszZ87U8dtjZ6xNCFNTjPBUKieIW8t5UpSqzhRk1uzqUZVabbhvGbdL9dlb+eHx4i+2b/2fQKrbtTtXq2NUkS3ahGnwLdqK6RK28p1PCDOhTpUqoKmQqmqaopS2pmQ0pGHVczt/DR2d0+6M4nD7uGwM8JjMBKjCPVU1VjXpRozbd4TjGlilTg75qDUoq9zTdLcPS2J4QuiOKwdOGE2dWo1dmSpUfydPeqYilQoSneMoSjShio9Wne6hOEoxTUpcKlfeV+Z/t17hHRdy9x9Cx0XcvceaqVDQBoA0AaANAGgFkJ+XlgHv/4Y/wA/XVk27pLj82Mc27pJvNc+35zFQSofK3kfU+4/D0P7f8QdXRpVJcX2WebztxtzMlPD1Zu+9K3flb2Pu+bqpjkglS0ox9SP8RqRRwdSe9vz6tK1ryV2+y7XufsJawS3byrbr7ZJfy+CuCGgVcUqC1ZBCU4woDJUnlyBSSB2x65/LNtWhCkpb2Iimv8AeWnF6243I9SnRpp71dqyu3vKyv8APHvsZdadl3FeNSZpNr2tXLmq81xAh0i2qTUa1U1KKsBhuDFiyluuqAK8FC/kSojGoaxOy6c7bQ2isJTaahJ1KVPffGzbi3bLKLXfzgVdo7Hwue0toxwlNu0JOrTpObzvuuTW81rZdmdnnll07LbqWPTE1a89qNwrSphl/AfaNz2TcdBirnuee4zCMyqRIcP45TTEh1mDHWHnWIz7xYU3HcWm+OM6OVJbtPbqnJ/Rp06tCc2ks7JXbdld33na7Uo2ZipbY6MV5qFDbkatR5QpxxNCdRqzd91SbbSV5N3SV7yi3Z67fpshtkuIiSCk4K1vQ22GwPmA8tZyv17Eo9T2VgdyxFXZCjBYTaNSvW3kpU5Oys023u7zvayzkmrPRNonR2hsWjOPi+Mni63nR6qo4uGdm3ZSk00tG7ZcM2nZQypRX8oykkEY98/THb1Pf/w1no16MINTSk5Zxk0r2dn7O1vLvRMhQljE6lG0Y3zSyz+e8pDKi04viMJHf8xgHH8D7+/56jSqLrIpNreeS0XO33ezleLKqqM3QlFObajvPVd3q5a91xrrMVDQBoA0AaANAP3g2EJ4pTkhr2+oUFE/ie37fxGp2LVNY7DKMYqn1OHc4xyi24xc21nrZtslVtxUIbqW/aSbSz9nFev2lSEI5N/ICkNrWRj8VhOe/wDnGfqDI2dKito4+vVpKphqFPHVFTavBWp1JUUle17pbvvyINCMqtSUd5tb0Elyyjf+Pp46t5DamllK2wkggntjt9O/c/Q/l761zxcMTRpqNKnGUW96UElvZu3FtWva137TNUUVVmou6Tsl/NJ/OfCyWBxAIHI/v7/3D37e2M6mSdKnhOrnTj10s1K3nZte6/yzHnvX/N7+zl38zxzGRgY7DWsje2et38/DsEb2z1u/n4dhRq4uO7vgVeLxaHhDbo76bk3VsbXd9W94bBoFiIoVDviDZTtGbolwi4BVFSJlrXH8UFO4ZKEfDcU98576A+l1z9Nu2mcQtqo+Hje84uIcbfSrfu3QwCXXW3YxZl7VvDIbQ0XuJwsrHNIwnQHjP6bdszH4+R4dF7scHFOp8nf602+LigEqcHDadOFqAAUr1IABOgB39Nu2ZecS694c97OuodbfS45v7aS3EvtLStp4LVtMVB1taUrQsHklSUqSQQDoDaG0v6X7R9+a9Xba2o8MDc65q1atl3juhX00Xf21EyaJZtjQpNz3XcUl1O1KXGoMZKlmctBKnXKgoKSovrJA1RI/TZdn0vuPu+HNeklTig+6+vqAtLz+LwyGFqVtK6pYAPFR+8B2HE+gHy0+NF4ndteKp1a2r1PWjtLUtk4lE2LtDZ+RaNXuKBeTpXa12XzcDExqfGplBYDamLpSwAintY8jGMFOQOMegDQGfWnXbot2sUys2LVKzR7jhNoRTJtCqk+lViHMnK+CdiU2XT3I85UqppUcNQnkSHIzzrBUtoLToD6ROjClseDz05bi9b3UfQa+31RdVO2l/bJdLuwtVjPQL1RbV2QZNPvDdncGHJeTMtu15dPkpTRlVCPyuGOlLlNLjvncAPmpa+HMxK5KJMeKFNSJrMRhLj6GnJSDIbpwCy22A0oGKJLraDhCFLwsEycPjIQkoPKzcbvi1nlmnnazya9pIpY6EUqTVnFuN3xtZtJ3Vk7WfDQ+3Go+J10N+LH137JdP24/ha1K4JG51m2zsszuZuzeItTd7bFumwZSnRt3SqLKkWzBtmkIkSLhgMzJD9VerMuQ+Iyw+ljWo2/h54mnvUnKLabTi9Ha1svTnxzSTzOR6T0a2IpSqUpyg29Itxldxlo1wza55vS6Nh7IbmXR049dHj5U+1as3DpXRj0J1uwdqkhoMR6TaG29x2pIpa3GWgiMusOIV5tVntRY/wAfL5PLZSr1y+D7ZlChiMRGrGMqtRV1KXFqKrSSldJ7ijTUoxd3vSbyTaM3g72RQo0sYq0Yyq1aWI3p5fm1pOKk2k1TUKW9Faqcm3ZNpdqer6pWDt3tdvv4qdMrMKh2vYXQVuzP2H/1dCqZXLn62rf2eVbFxRnUqCUVqNe1nlh9pIU48i9pT7iOLvPXI9EdmbnTnbbpKMKblUlfdteW9UzjJxvuxaqKST3d5Wkm4rd4roBsyUPCBtt01GNGU51M4q7k3WV4zabUYyVaM92ShvK0k3FOPM16qUSV+k97yV69Yc2u0WT4W9Qql2U+jSIsOqVKiTelez5tbbpD8txLUee5S3JLUWS4A01JLaiQBjXRYGlUo4/b0Ztu+1akldO9nRoq17cLaarjk1f0uNGpR2ntmM3e+ObWX/u4x5LkuGt3xOSHh97r+ADUOuXo2p+x/SP4glt70SuqTYCNtZcN475beVayqLecndq1WbFrtwwIzxkzqBGulVJXV6fFIkusCWwgAk62pKJNbF3z17S/FA8T/afp7sfpppHTLT/Ee6tN2eovqk6l9g7Y3AtnZqm07dC4oldkouuuOgNMyKFRWTRbZZWpTtSkVaY4lEJifJjgcZPH069djutvqNsin9OlgWxb21Gw1tVTb6i7kWxZFH2/i721Z+bFlXJfabbpUWL8BSFVON5dtsyQuR9mSVOLw05HW6BwY0AaANAGgFWWy6622kEqWtKQBjJJPb1IH7yB9SPXTfVPz3pHNl0Y70lHmzIolLVUJMSDBjvSH3nW2kRi1xlyZDiw2iMwGlLLy3VqShtCElxS1JCQSQNRcXtCMYSm3GMEm99Zxikr3kk7JJJt3tkuy71+OxawSm5y3FCLbm43jDK7lJcFFJ3baR0D6eOgK8t26E/uJuHV6D0/bDUtaplQ303TXOt+2XZkJ96JIti2POjmddNySnocpLFHpUWSYchptc1yOzJbKuJx3ShQboYXcxGKmp0qdBNOnUnNfkoucHJJSlKMZSi20t6+7u2fm+1PCJSo1PJ+Dmsdjq7nQhhqdpwqTnBunF1KLnFwlvpTcHPdiqm/1bppSkm7vx4cOwKWrW2z6XGuswSmnvtvdrqNrVw2Iisrjo8mDN2/tSkRUSrZiR1zp5ryaoHnZL9LglsttJWVcp5M6dYxOridqYnoZVjeMKWwdzHZNTa33XhGN5NRhSs6kpOdm42V+aWzOneNUquI2niehcl5sKOwHTx6aanKLn1sY07zmo06VnUnOU7PdSQ0f8UGg2Oy4300dIvTh0zVuqwpUG4bjolHe3MuKoJckKetup0Ry7lBFnz7WUsuU2VT0uFK1tuyCtLYQdjguhW2dpNw2vtLH9NUk1ubYoU8PCM7xTTqUnGMo7qcfNinfNySWeywfQnbW0nubV2ljumqUZLc21h44anGacU11tJqMo23oebBJys3JKLUohXP4h/WReN72let6dQV/wByV2x5oeoEyfVlpgxkty0TRBm0qmIj0uqQ5bzKPiotQiy4zzfJhSTHUpB6yXg72DgKEnh8DhqNWdOHWRhFSnQqxtJqlVlKbjuSe6+rUYzStPejZHX1PBzsDZ+Hfi2Aw9KrVpw6yFJJzoVVabVKtUlLdcJb0WobsZpJTUo6TEavjpT8QKGhveJNqdMfVnPWuKN5fLYtnpnu+nW8ZVTpdEvq3YLDj9qXhcVMnS6a1cUHz6dMk2VRIjzDD9wqDXNYmn0g2NJx2enicKs1RU1Tqtzg4SmnGlOVJw3E1dzjHeT3JNVNzjtoVOk3R9vyYnjsFCLqdRCpGniHCcHTnXi6dKpOmqLjBuT34RVSm92bVWVPnv1D9K+7/TddH2PudZtVtxFUNRm25UXw07b110WBNdgO121K2ypcGt0aVIaU5TKhBdejzIy2nWipLiTrrdi9LY42nDB1pb2JoKNKvSqOo60Jyct1T1vupbs6kW1F2vk437jot01oY+NGjWlfEU1CniKVTf6+E5XspJq0t2MUpzi2lK2aUotxce4889gUqKVAe5BIPqc/+J/f0m8pxc0rbyv26cc2egYuUKlNThyvx4p8+fHtGz3Zfb6DVIX3fTl3fzua6nfcW9rn6riWrzIGgDQBoA0AaANAGgDQBoA0AaANAGgDQBoA0AaANAGgDQBoA0AaANAGgJW9EOyE7qN6pNmtmo1NdqVOvK9aM3dSY81FOfhWPR5SK/e9UZnOpW1FdplqUqsTW3HUOJUtgNBtanEpOj6T7cewejPSDFQkoVa2ycZhqEnZtVqlKTpOKeTanFZNSVrrdZyXT3pB+DnQzpNjqcowxk9jY6hs9tRlLx+dCbwqgpea5dbGN04zW7duEkmbx8QffRjfHqY3IuK2pXDbi0qqjbfayjNQE0hqBYdmpFJtuLEpUdbkeC/9lsR5FQkqZgpmTlvPlpTrikjn/ATsWn0W8HNajj6ajjul2FWOcpPfdXEVqGIw9Nu0Uk4RlRg4eclOM7u83FcN4A9kVujHg22fHGxjHbHTfA0dsdIJN05TljsRQeFcqso2VVxpSg0nazc7K0pEhPEwD1/9L3hr9RFaTNdvrcDYC9NsbseTFRAoRpeyF40qgWWmkRVf6y9Mh0qsymLhnvKUiTNdjqZDYStJ5LwR0K3RTbXhK6HyVSGFobbw88HSqfSpUq0HNRlKMUt5xpQW6203GUo6Svp/AxgK3Q/pP4VehdVTeyMDtrA/g5vRvCFGth1UxO7PdX0qlNtJyd3GU4qLcr8Xde0nvwaANAGgDQBoA0AaAXz2bHY9skfln1/DOMapKnKEXUf5zVsuDf32FBN1dMk3n3Z+/nmn6L5tQqJKrQjR4MORIkSFP8XGGX5ISI7sR1wmKyhT7rceK3IU+ttKwpMhIBBaViBiNuU9nRm6jpRdNRbdSSimp3cPOk1CO84tRUpJtJvJWbi7c6SYfZVCcp1KUI0o3nOpVhRjeTahDrKslTjKclGKc5RVt67smjqXZfhf1WzrQpu63W3ubQOkPbGU44mk0y+GnZO8t4Ip5MeuNWVtRF53A/UqMl6iVVxFaj0pipUq4Yk6nOyk9hxuM6T4/GVZPZWDjiKlVpOo1LqXutNRUYpTmpRbjPelSVNxjJOak0vGMR4ecZtLGVei/RXo1V6VY2hHedXF4faWB2XRjV3N2dPaKhGElGUnTrSqQgqc0rTqKcWZF/6aPRXsLHct/po6KLPu2bR0szbS3z6hqxMq17Q7vbdb4XMi1mkJt6p0cOwhUKLQqm0DCbmyI8zzS3g67yB0i2onPH7UrwlJxToYSl4ynBKLcL05U6FGSkkklCcd6Kn57uQ8f4P/AAo9LIRrdIPCBtbo3svEOM63RPYNXAYzZtahOMXOhOtXo9dCc4NQqNU5xvHe3pr6UZN/PEa6u99AmlVbdio2pYyai1XqZtnty1CsCxLaqrbM2FIXQqDb4jrp7Mx2XU5sqMuStmTLqMiUpnitgN7/AGf0K2bh6dsfgZ4vERc1GvjFKrOpSlJyi5U2qdGMop7i3aMZJRTbbblLcdGfA70A6LYeth10U2d11evOvWr18J4zUxk6iTeJrqpHqnXne0pQpQzTaSuxjtv4jfXftfbce1rI6n9zaDbUKXIlNUxNxs1FDSprhfmqCKrHmPvtyFqIU048ppIJbQhCDjUir0J6P1pSqeTKMG42cY9bSjeyipRp06igrJX82HnSu5JttveVegPg/lUvLovgt6aVuqwLpU/NW7upQcKUJNK7yjd3k7ybbk7SurSwut1NtbP9b9s21aM1+5rMp+33UltLZ1vW/eNmOVm4qdSb4rO51Mel06lX3bVbt2Q9V6rJfmMVaj1e3qVJpMd9EiYyvWS2TT6Myvs+NSNOtCNSuppJPdlaMkoqLktVdK6jv3ai5JRqmztldGN6fRjZ1DZ9Ca39oQoxlCFSVJ+YpwdSUpSgm1vRcbRc05bm+QD6qenm5emPeO/NmLubC6zYtz1igt1lmNOj0i76TT5jsekXva66hHjSZlq3XAQzWqHMW0nzokpKQOKOSt9svGzxN5SlvZReSyi22rPJK+Sa1vDOXnXR02w9p1MapTlJSVoy81WUG5TTi8rXsrxte8GpStJyiovq7fLjsCcf24/Zn/Pv0Czz5pfH7zrd68Urdvr/AJsp1UoGgDQBoA0AaANAGgDQBoA0AaANAGgDQBoA0AaANAGgDQBoA0AaAXipC5LCVEBKnUAklIGCoA5KlJSBj1JUB9SNY6rapzavdRbVtb9liyo3GEpLVJs7e7wNx+j7wyNktqKSt+ibudd1XqO/m78eosy6HddN2R2+nvW9sXbb9IfS63X9vdyZsqsbq2rdMlFM86VTXWacqoRiFjzbo9KHS3a+2qto1aWwp4inCW7NRU8JGM6qzSW/GpJxluLdyTg5xalPwrYk30z6W7TxU49dhOj1eeEo+bUjRVejHrqrvK0VWhUu6ipJqajT+nTtUnYfCMfcvbdvffp9rJLlkb09M+6MO9olNLLNakU+y6C9clCYoVS+ZiE/GnRmHpAeHN5sLbXknGtJ4TP6hsbZm26d1PCbf2RhoTkryTxmMpKpJxmmvPlSjw3ZRik08yN4ZnLZ+wNg7epykquF6SbBw9KpJQe7LE7Spxk3Fpq7dKn5rTTUbSi7NHFxwYcWPotQ/cojXs0c4xf+6vce/wAHeEXzjF+xFGri4NAGgDQBoA0AaAWQSUcAPU9/y9T/AJHv69jqvVtp1PzYrlxWfx9KKRg51I2V8re3ufYX6lQ1TXUxW21LccUlDZb4KPmryGkKbWtHyOL7KUklWcJSCo51Fq7RWBpyqT3bRjKTck/oxV3nZrLV3tdX9MvaO0qGy8FKpNRvFOV5JuyipNyazsopXbzyvc6g7P8AhXbu3Za1O3J38vPa/pF2vr7aGaBffUTXV2jDq8x6CmXSo9OtllqXdj4rjCHXqbUxSBTJQZlOJlFDSuPG7V6bVK1anT2fRni5ecpQoSlTulvNtJQqylle63I2Sbulm/H9o+EaGIxbwuyKVfaFWlJqqqLlTjeKlJqFqVWc0opt2pRjZOSm0mbTjeHf0v2Khy4dy/Ec6TZ1nUuK7Lr8LaSr1m/9x3ksKbZjQ7VtFNNhoq1XkyJLL3lvTI6I9Ojz5LhKmUNL09Ta+38Yl1Wz50m7yjKrXqTi4uSTUoqjSlODV47sZpKTi3e27LW1dv8ASPHKPU7Nr0pNuUXWq1pwkpOKaklQouUGk42U4+c4u9laVhuTr8tXptiM2L4fVsVPay3lIjzqzvHekek1LeK57jjhMWTW6RWW2X0WtbM1Ed1VGpEdkSUNz5PxLiVsgCzD9A8b0oqRe38ZU6ug41Y0G+qpSTp7sYzqRp05J3avGg423fOm3KW7io+DzG9MZx/CPG1ZRwslWWFjLqqb8zq1TrVY06couLcd6GGaacVebc57mJWv4v3XFS6mqdcd+RN34SGHHlWrvFQ6LuJa0eestpFfYodVimMzWGmFSGGKqB5zEaoTmUfLKUTMreA/Y1aG7SxMsNNTvv0MZeo007U5RxPjFNwV096MYzbSW99JSk4j+j7sHEU3ClVxODnGpv8AWYfF79WUGmlTlDFvE03FNp+ZCM3ux/KK8oyz9vxMrY3yfRYXV9067I3ltzXginC49qLMpe2N/wC2TFQc4zq7Zb1MaixKtWIJImNQ6op2E+WltFYSrIswvgto9E6/ljBbUxFeVOnKjKhUnSnvqre8l1VGlJxjuKytJKVnKSTyi4fwNLojWW29l7ZxrrUI9W6NSrQn1ynJSafU0KDcLQV6cqdaDlu9ZJRd4wi6hOli69l1UG62I329tVuczWLj2i3IpE+n1WiXVZkOtz6PFVU5FJkTIVDu6nttUaRdVrypCKpbrtdgRqpHirmww5vcJtiE5xoVKmcIedTqQtUc4yg5OEtJKSlNRhdTi4RaTV0egbF6YU8LLxGdWDxTi96jUbjUnKEYOfU2yqec5uMIt1FCnLeju5kSnkKZZkM8CChJQ8rlzSpwEFRQQMBJBB9wM4So66qhSVeHjO892OcU1u62aTWt0tfWzpqVKtjW8clenFqcm7xcVJXs07u93ezta6TaLLrMSA0AaANAGgDQDhPJZwrsAB/Dt6ftxgntrYUKUsSsTXf/AHbCVGnfSUKb3fRxWuZbUqNpRb0sl6c9ebsr9htLamjwazuVt7SanGam02p3zZdKqER4KLMuFULhiRZkZ0JIUW32HXGlgFKihasKz3Gk29Wr7O8GfhC27hakqWL2dsmvLDVotqdKt5M2pVhKMlmnGdKElbik+CJmw4qtiYOSunVm32pRpc7559vvt2//AEknpg2D6UuvG0duenXa+29pbEn9Ou311TLatduY3T37kqd17iQqhV3EzZcx4y5MSl01h0h7hwhtcUJIJV8d/wBAjwmbc8LXgX2X0l6RbSx+1to1ekWOwE8VtHF18diZQpUsBUjCVfE1KlWUY+MPdi5WjvOyzbLds04YfbNfD04xhGNJSUYxUVnvq6Sy4LNenM+fHh8zp/qds4/I4/ef4/lr7b2uupx1SislDdSS/wCBS49/c7ogSnbcSyu2163ZfOXPQbKGCPxSFH8yM6x4ij1DpL69ClVffOCk/f2dxmTvfsbXqKdRypm1g0SXdNz0C0oL0eNLui4aFb8eU/hSY8isVOLTmHVpB8z4dL0hCpZQlR8lJ7e+gPq46l+iHwCejq+6/wBFvU7uj1LULqss3aKNcO5u/VjxKlem1Fkbv3Jb0GTS7Wd29oFMnV+qx/j65TrrS4w0Iy7bTFhSn2Xp7OgNObGdDvhK7WeGX0fdeHW6vfOuXBvNuL1Cbd1nbzaq5BTKpf7ljblzrWt+t0hE+CINpQ7BteJEq90R/ipU64JNYZDbDRjpSsCaVxeE34H2y/Wts50fbk3p1MbgXb10/wCjStdNkSzKw3TYuwlsbxUeMjbFW6dUkQvPu+oXVcMgNf6nHbjUqKy+7UXWIrb77YGjfDm6YLH6H7Q8fTqVuuqPVq2OlGy98PD821uaU1KipuO4dzb9uba24ZL9CgtSZ66vDpUXbevxpMNt+IxErdTiJW4zHmSIwEyr28DnwtenPpu233A3x226yNxbUuDaKk3BuD1j7KXLT7u242/uep0Zmc25UdmLUi1u/wCZSYMiQhmRPg0x+mJKFCbLjnIAHxN7g0q0KVf960ey649X7MpNz12mWjcsylyLffuS3qbVJUWlVuXRq63CqFGm1CmJgSJdKmMolRZK30OttrQtIA1doA0BN3oJ6hdt+krqs2Z6i909l6d1A2ntVWqrXRtPNueFbFNuWuLs2sx7bfqU+XaN/JZVR7oqNCuCG4KNLQ5NoLcV+Khpx5LYHaLqY8Ybwrera8tyd1t3/BSuG5d7dwIlYErc2veJV1Bzn7frs+E/DoUym2U7bFPoLlIt2QqEuFaNGgUC2GocNumwqLToIDAA4fVfcTYZvpatnbGF09mldTdI3lqd83D1Oq3RuSWqt7ZLoLtMpe06drWVsWtQ4cO51N17+UkWAxczroEZVRFOWlkYuphvup529LNree737ul+21+0w9RT35VLPek7tXe7fLPd0vks9b565n0WWd+k52HBu22+pe//AA5dv7q8Q21tindkoXV7St7r0tqhrovBlUSTWunyNbirWqs5udEYckTYt0RJzscJgRJtOogaorGZtuO681pZ8uXu9SLqlKnVjuTjeOlufDPico9mfFRvayleJLdO6Vhtbq7keJDsRfGzd03XHueJZcPb+beVXhTnrxj0GJalxJuKPTWmm4se2UVi1EpbCVu1Rx1PIV2XWlg9oV3Re65UqaWV0nKNVSyy1g5KV2m00m8kY9lU54XEbaeHvCnhtkTq0oQi25VZTipXe7a7jWk97dmla0m/orsEjxP7h63PAG6hukqtbd/yRqHRfZ/TFb1b3DhX3Cmt7qWrVd7ZNKtejos9yz45tBVt0y37Yi+dFr91KcdpbMuTUGRNlQHPPdsbRx2xNt4etgZLDzxuLlTdVRdSTpVqsViIypOUVKE51IvzZwlaE913mpnkfSHa2M6M9I+i09mSeHntfaEqWLqw3pTq0qlGrWxUJU5OG9CpVlSna8JJU5xt57tDOo+OHTZ3iV7geIMvpqnMR7y6Q5XS8ztSzvRCTKo5lbR0zao3m/eL23KIddZQaWKkig02g0h1xtwQn56VIL6uxwTq1ISr1ZKWIxEutxNRRlHrKrSTlacYTV0krNR0vq7v3vFU6E69bEOK368usqyTzlN3u3a8UrLKz5pnHTpC34p3S91TdPHUz/JH+Wb3T/vZttvaq0ftcW5GuL/RvdFNuZi2Uz2bbuJ+iSqpPpLEFqtqRLZYclNutRGn/wBaxsYuCzl2cflZduprKk6ME8rWz14Z6vs4tuytfJXS+jyZ+kU9K24uwu7fTp1DeF/WN6dud1OprfjqduOi0zrVvPayJWq9vdvLfO7kOiXXUtuNrrYuCvJsCn3+zZgNUqdVo9c/k9Tat9kRJUdpTd8sbgMOrVIylKVt1xjCbTSl5slKLWbV04pfRkm7NWy4HAY3aqqy2fShUjhoKpWU60KVoOW6pLflG6vl/C5xt6nqpsD1xXvYcPw6vDXurpjbsygVCm3zZVqb17s9UqLukVCrQ26HcVTrl3UmnSrQiUlDrlMZEZMelvPS0iWpx7gtOl2n0k2Zg4wlWjTwqqJyi5ytUkslaFCC3202nJeduqV97dtbmdtdMNidE4VK233hMPSoRnKo62IumofTUIUd+pVklpGkpN3sldpGB7i+FD187U2t/K68umC+xSS9DjJFsIo991Nl2dBk1Np6rUCyq5XLio1LagQJrsqsTqQ1ToUlEaDOkR5FQhpc0uG6Z7EVeHW4uCg1K6xV6FPJOzU3FRctGo761tqmjjtgf0gPBV0o2jU2NsfaOCr7Qw1GpiK1OpHaGGapRlGDfWYnD0KE7N3UKVV1LO7g0pOMRLR2Xvy/Lm/kpZNg3deNyIjyZL1r2rb9eue4G2oABqb66VR6b9ooj09CvMklUVLcb5fiJSEgk7Gv0m2fGlGtF0KVKo/yVSpiKahUvFyg4TU3GcZpOS3W5bqclGSVl1GM6WbNVHr6bo4alN/k6tbE0lCbcXKG5UUtyUZbras3NRUmoy0XRi3/AAft45lFjVDdDeDpR6ZavUY8Sp02w+oTfWn2ZuQ9RJsVEml1iXbFKpd1N0mNWWPiPJg1mfTquxNhTGn4jCY5aXzGM6f4HBUp4hUq+MjGyVLD095ycllub86c3uvO7Ubq/mxVm+Hx/hRwmyaMsX4rjtrdUkpYbBYek+t346w67EYWd6c8nKThvQTSpxk1J5AjwttirAX8V1CeI50wWVT6k0sW23srEufqhnSpHlqym4Y9mu2Yi3Y6D8yJLr8pSlABUQpCkq09Lwr+MVNzB9GNp4lwi5VN6Lp7rV7xaXWRVluuLdRSlJtKGl+dj4eMdiKyp7M8G+2sco03UquvVo4Rxd5KyhDEYuO61uuMpVoynLeiqdkpN3G8Kzae0Cbr3e8QXo9oO1SG4Mhdy7dXJdG8O4S2q2sC2/hNmrdplJuGO6t0x2Lsi1CsLcoEeS+8PMcigLtj4U/KMo4LA7Bx1PGYl7idSLjCh1cXKtJTTm7wUWrzpLdeco3W66fjzxu0uqwOzugu2MLtHFOMJTrOlSpYPcpyqYidKvHE4idSUNySi54On5t5uClFU5OJnUn0V9HrVVo3RTs3E3l3WgvKixerTqVpsWsIiVaHT5FFnVvZbZGMh+07XdbuiBTdyNsbgvufcVfo9ImzqDdVFrM9NIlU6bh8Jt/aVRPa+I/IKSSoU4Jbt1GV927e7uNwdSUpzjUdnG28o7bAUelu2KspdIcVGFCbg44SlCO/CnNRmpSjKTqKmoydKdWTnONfzZQ3Iycef/UB1m9UHVDXBW99d4rtv96ECiFSpSYtJtegkQ2ID0ih2bb0KkWfQJE6NFZRUZFHocCRUlth6oOyHypw9fhOj2yKMozjg4Kbak6rbnN6NJSd5KMZRT3U926vrdnouyOhPRmg3iY7OpQxF3J4hJTrO7jPc62anUVLfpwfVqUY78VK2+m3GBE6a2p5UdRCnFEvSmYiW3VMFlcZweY3haWnmHHESW08EyQpRkKdJzrq6OKq4fKm4rTWKk8tM3n6vvZ1NKpKgrUrRtZJ2TaS0Sbu0svlNnqqhUGHi8y+8w8wor5tMGItoqJJ4eUUlkZPZKQ2BnCcAak+Vcbqqqi8/oRjDV3dlFJLPklzJPj+JumpqLV7biULXbbS3bWTbvZWQ0C3XfNCVPqUpYdWUBSy6M8luuAKPJSSSrlg98lSsknWvbbcpNtuTbbbbu27vXtzIckpNuSu5Ntt55u99dNWP0Spif8AV44edS6XnGWpLLSmuC2vKdkoDwUG3HWW0l11stqy02ouKUyypFVNrhF/8UIy11ea1MDw1GVrxzWSadna90rq2Sei0jfzbHS3pw6lKRd+0l59MHVJLvG+Nubktum0nYW7HJca5T077kwHG4tAqUWNXqtRJYsR2nPNU6uW3TL4pFvW/TUqrbtrVqclUZXn+19kYLCY6W1sJRVHGqrKdacHGl1y3Vv2aUU5yipRlKSlUqOTjGUt2MV57tvZuzdmYqvtfCYSNLHOcq1WpCcaDrJJupO6Ud6pJXUnJSnUlLci6llFaS6heiXfTpjqbcHeLbStUKDUo0N23L1iPrqO31xw64Z7ts3DRLspbNVp9bpVbptHqdYpMaIuFUJNKTFnuRm2lhpyXg+kMK03T67deU+qlCPWtRV6lOCvThFveik5VKm9abj5sLkzYPTrZ2MrToyrRxEYxbWDqPqq6UVBTsrKKUOspqNpzVSXW7japtkRpMBlmRIY8lL/AJD64/xDbz6WHP1aBHeSHmPNSh0pcfCHAhwpcLZbZLR11mGVTFUadWEnFSUU1u6S43tZLzm1lq1dZWPR6WHp7VpwxWz5+LUajjBUpJzcZRVpOUm39OV3upu11Z6XSVFY5L8uJkA4wHStKQAAVBRSlRyrOQpCcemdZHh6t2vGLbt72je3fdq1tNPXco9ibTzUK8Ku685KO7dX1eTslo3kImI2ouFTXkpbSgkD5uyuQSrPLACyCk5xxKe30Nyw2L3VKn+Wi7vfySS0s+Kfc3q72sQ66xOzasaGKpRrTqJTjd7vm533XG99Hla7aehUYYSORZjnkriGy4sLR2yFFJUojPplXbPb30VCcUutrOD0ae62nfXJxWWn3GSntfCKUlLZ0Zrdvvb81HX813zeWeqtouLTXHSVhKYzSQE/Nh1Rzgn5u+PX0I7JwAQT75J0oyiuqrp7t1PJXul/xZ+h+1Ehbu1WngqMcH1UfyiU3NVHJvdbco5NJNWjlbN52KkRQcgxW1JGFlQfKVBA7KCQQUnJUPqe2ceusXi9R5qvla+i0Vru29fiuPbZjyPtBtuNeNlFt33Wlms39F5XSstb89Klw208ULZDbhBIw75gUDgpPFIJASCORJABOCQe2ssMK959djIUUkrOaik2+C8/LLP870cbauza+EzxmKp0oydoZJtySu02pcs9OXO5R8EjkUkoyBnAbcII/wB4OAH8gc/uOsqwuGeu1aCXPzWu76ZiVLDaPaMVytFP2uSS9PxtUiE2s5HAgeoKVtE49QCtw9/pgEn1x7aSwmGSy2rQv2pev6a94dLDLTaUbtpK8Ir3T15X9xWmnpc5qQ2sJwSk/DvqSAkclZcK0I7JB9c8uwSORGEcLhXk9r0FJcPNzy5dY7evh6CxLBJ7strQjJaRcYXk3os5rPNWtm3w4HsWnJkyGI7KS64+4lpLYjPEkq7ZAD6CSM8kjmnkoBPfPE2V1g8DSniqmPpYmFFb0qKtHfV805b3mpLNy4JMxYurhMHhquJeOjVVKLm4TSpxkk7venvScYri929k+83fcHTPvfZlrC8rx2W3Jtez5bEFcS7bmsO66BRJBnrH2Uul1aqswKXNbq5KW0ONLmJDSlORkOqAI0sOmPR+rUhRpRw06tXe3I08S6ragpTk7wUowajFvz7XSainx52h022HVq06Ea2Dr1Kie5GjiHVk1Ti51G5U4yhBxUXbrPpRTa85Wen3qBLZZDq4LSkKQ4r9S8pTyPLSSStBQQkEAnOPQZGcYMyO29m1pyoxoqk24x6xuVoueSlFu6nZtZWjd5ZG9pdItk1ZSorDbs1uRjOTlGLlPKNpO6au1vWSztpexYvIaP8AzLyRnGStZx+eI3fHrgYJ1tVg8Px2xg+1dVO9v8ZmeIhwjF//AKRehZtevJdw9VCjfDp4BSnkuJStSo6mElIIyUuuTFlQI9D8CD37j11TxPCOTcdtYdvPzN1bqfNq6lly3uxIpHExllairXu1Wg2u+0mUpisp+8hpRB8shTT5+bHr8khGfQ/MPk/HuNWvB4V/+MUo3d8ow09Msl83M6pYV5vaji3Z2VOm7X4fT0XPTmw+z0nJBaAye2MH9gL+T/H8zp4rhcv7WoPt832+evd3FerwqaXlKPLOMb+rft9zJG7HdJ+9vUtckW1tjdq7p3ErIhwnaqxQ6epul0ZbiJjrEiuXFNnot63KdVmKdLbYqFfq8Bh+pMyosRLKkNMa5fafSjZeBTpynThKMnTVWUpb1Vwe7OcKSTm5RcoSnHdSUJxalmkcntPpds3Bb1J1adOUZulGpO7lUcfNlKNJLrN6F4TnBx3XGUXGbujoNG6BOh7Zllpzqq67rZmXvQprEy69kemay5e6dRqNur+d2HQt8ZFTZ24pV4tIUmPIpU6iVmHCnIfZclPNtB1XD4rpftzEQktkbPqVZTnCnSr1FKVJTy31JQhTi1k0pOrTUE1KfFPhcV012/iIyjsjAVaspzjClXnGU6UZPd31Pdp04NXb3ZOpTUItSndJody+jLwyd5W2alsD1p39spWKuzUbdtbaHqv2sjTa3W77aisv2rLqe7u2tVp231nbfXtUpjVBfr9ZosmVYyabUa9Vo9WhS4UdiuF6XbdoJ0tpYJTqQbdTEYO8qEIbue8t2rFypvec716fnKMHup709PDwk9Kdn4meE2p0cxWJp0V1lbauz6lOthI0rRjUk6UFUtUoTk+spVMRSb3G7xoxdZ8+eovpF3W6aLqNt7g0Ns0yS2mdaG4NvoqFb203Tt2cEy6Dd2198R2FUi8LZr9Gfg1imzkt0iU3GmNx6lT4FRakw2+22N0r2diWozpU8RPNypSrQpVacU471SpCU4vq1vLdlT62OqlNSVn6p0e6T7L2xCM6mLWG3knKNVXqwW6nJypRTcEr6xqVIpLzqiado0y6a3HwgtykOn0QuIpB/JRVJynufUs49MLI9OpWL2TjU61OqsIklFUoJ1Yu356nGUove4q91Z3R09avgVNLBYyjjaLjFqvvqm955yi478s4vK+jGZiHKUlhxCuyVBfmZKs91JIaCEtkEAAlZBBVzIIxRPZrV/H8rX/u5PlllH+PZaxi8ZpZtKnJJXuq9O3rcl2cLdpU5GQ0eCm1IV6lXIPpV2/o8EoCR9QSo9tVVLCVfOo41OCylelJZ8NbP2evhlpzo1bt1o0rLRbtXebvxjJqNraXepUzFadIByMrS1lLKlEOqyUpALrY5LCVYCjjAV2zgiqwtLjjI5PRU3m3fJ31yd9NUuZelh9ZYxWs3lTWml3mrpXzask7ajluntvqKkIwysFxBbayoIQtTZSEOTAsclpUDyKlfLySOJwccquBwNuuqPFuomoJQcXFpu8m07Weiv8AcRcTiKGFlStWdZSk1OLi42WvCMs32yVlxayeV2pYlbvCuUi27ftmq1+v16ZHp1EodFjzarW63UZrqYsGlUajUuHMqNSrE+S43Hp0OKy+p2SttK2ltqVjRYzalCG/KlUcLS3UnZwi7Ozk3uJRTtvPecpX3YXlYs2j0h2PTwc40KXV4lPcVecvyUJO1pT+hFK+X0895RjeTSfVOm1yzOgLpp3Ot6DFl2v19b7D/RTfVFrUeoPw9mOlS67Kty7p9NrNHqUaDFt7d3dae/Rn6jBYe3Il2/bcY0qYvaW6I9RpFzc3GhHpJOtg9pwlicBuSq0YSUoQ6yH5znFRc92SkotKLSsnGEt88YrYXa3TPbcMBteNXE9FcLRnjo0pUXTniseqj3Ywrw3I1qGHT6ug5UcLU6p1XWjUq7snyVnSZdWmOrjLe+KnOuPSW2gW2MrSR+rYaSpZCuOVFtr5E4B7AHXZbNpSdPB4Wo9+js2lKGBU3GUqUYzlXd5Wu5OrKUpNttt5vl61snAwo0o0XBSo4Wju0pSlKVVKEXLz6ju21pZuV+dnl14vd1m4vBK2qqFfDFXrtndcF20C3arU1PVO4rcsu4doWqm/btKlzGvOo1rVC46aurSaZAmRqdUavGjy5caRJhR1s+Z3v4UcfjFJLEbVw9WrjJKSSrVaVXCxjLdzTlTp78Ukm0nP6K3mvKKOOcfCxVwtOUFOpszE1JpSUVUlCts+ScklPfnGMpJu0pW335ubXGxMZpaSlDSlOtrUhSQkZUUJK1JP64kEJSrulBAAHzH39QVLEttpNp346ccsle2TtfTlkeyxjipyyb3XbNNtRb1y6tacm16NFTFiecVK+HcUgqCQrivy21AFxQUpJxgNoUVd0kJyvIwSL1SrzagrqT81PdSzfHPJWV+FuaaN1gsLGcoRrJ3k7N2slxu1dWXNu3Y88nzNJRKnfDMJWtC1yOzYbQ+35bBd7NuyXMNIPzErVktoVh4rzxtxT8QhvYid91WataUuCbSV7tu3m5N6JPJ67bdShsxzcaitFrKUXa8pxjFebvy85ySjZPN8UmSCt7o86mblokC6Le6fN4K/a9SLZgXHS9r78n2/NaVji+xXIdFkUl9og81OMzygJyeSRgjR1em/R3CRk8TVwMXTi5SU8XCLk0r7qg5qq3wtGCbTSV8mcn+MPovgoyni8Vs+apQc5qWNowctxOTi49Yq18rNRppvgiatE8GLrqqsCnXNV9jTY9hro9NuCv33e962hblp2pbtVKktXNdFWkVeTIt+lRQtp+XBfpU+tNsoeT8Kt5TaU8nX8M3RK05UcLUqON2qdGli9+bk0lGm60KMLRTcm5zhlHJybSOPxH9IboAo1HQwNSq4JtQoU8a51HKUY2p+MUaMEoJylepUhdRyc5OKd9Pg4Xdy4r63vDlQe3p1MK4Dt3yo2YU5H+9j8vXWufhi2NJ+bsja3Oyw9FLud8Xl2295rp+H7o7J3p9H9sJcE8Is/wD+8TzemWnAdseEHCq8SPWrP69ugir2/PkOw4Uy898Ze3tdblwmy1VW6nZE22KhW6dHanpeRSaq9LMCqRG2ZzaA3KS01SHhgwavHEdHto0aizcI0HV81pbsnKVag87/AKNJpJqT3rKNHw3YS9sTsHauGla7owowqSUZJdXN1KlbDySk2vM6nTSrLesk/wD6DZcbrq0M9cnhzthQC2EudU8RZKD3wpSbKSFOFPc/K1g5wjHYV/HFsxZvYm1EuP8AVI2XZfx3LPW92+Fi+Phv2WoxctkbWbV1O2FoJOV7JL+vNKz4O7fY8h8x4bfSvtwhEDqQ8SLpwsy4pzLs23IWy1AvnqSos2mxJCob71yV21UWo3bk1b6FOx6clmc9Mg8JUXseA2y6U7X2jh6WKwGFxDw1emqkKdRbtWmptpRUIxrwpqLTUVLrG7XbbuluZ9Ltu4vCUNobLwWInhsXSVWMWtzEQU21a0KeIhG1mopqrdJNtu8UtWusrYjovpT9neHfazr95LVAk3J1W752VZtx7rouajPxoTqdhqVVKZWKBYe1lwU3+ViGaXcVuVG66hCu2K5ctUXV7ZoT0PDs/ZmM21VjU22lXi1uqjBKME3DdlKfV1E4Tv1bmnepLKLUYwjFQNm7I2r0nnGfSrdxdGcUo4WlFwpq9Jqcq7p1YTpVI1HTnOHWOq3vQcIRjaPJa9tzdwdy7nqF7bh3pdl73lXfh2apc1z3HVa7X6mI7MaPFbqFWq65tQmMsx48Vtll+W602hhpLSEobQlPf4bZeEwFGOGw9CFGlHNQiklvO95NWzlm1vvzmrK7SR61gNk7P2Vs6nsrB4LC4bB05SqQo0sPRhuyqWcrSjHes3HS9s27Xk28TffmPOLLvmvOs5SskBwuLJBUuQ+G2nFhGBguBRTjHPW4w+Mr4VWouMdVdxTefNvN9l9CTRw1HDtulFxu093ebjHW6hFvdgm3eSikm83mISpc2WW0uOLkKhR0sFxx3zglpC1rShorUUoZQXCENtYRnksDktWqYrGYjGTVSvUc5xiop3a81aLJmweLrO15J2yvJKTtyvK+S4JCLRfU2p3ym3ENqQVklIJDhLaE4BBGV/t/Ag6jqTWV2875tt+u97dl/vCxdZfUed86cH6NNOwu9NkSYLkgeeqK+pBYdaS6Gy6hxCitkBoK4qdbWUhxfGOlOUP8kqKFR8VQwuIot14KdWDjKk5ZqDUrqW7q2pWata1srStJYMVhMHtPDzljKUKmIouEsNkoxUoPfT3EknJTUZJ/mtJxW9ZrrRtledn9cuw+2vSXuJcFLtXqB2ceqkLpp3GvKoqTa992/WlJfV08XXeFUVMlWkiJMiF7ZuNEk0qwYtUqlepE5NJcqcGcvzurg9t7L2rUxWGrSnsyteLozX5WjvXm5xk73UZRvCVSM3ut06kd5qo/IcXg9u7D2pUxmEnKezK8pKrQm71qam3J1YSlvedGavTlVU7xbhVipSU3zH3A26rW3Ny1W1bvt+o2zX6BU6lRLgotaQY1RpNZp0nyJcSVFPNUfyzxDCFKcbeb4vx5s1h1LjffUdq4TE4OjQowk8XTmpVakJJupBq2Sas91xe8lGLi1uytK6Xo3R3F09uOWHe0KGFnQpRrOtOnOcatOT3LRbdGMpwkmqm6oyjNSU6dLKC16YzSnEgKYbQQeClB/g4AfUqS28c/0flSkD37g5z025pxc92Savv2vne2S04cXdK2bu3v6lOhgW3PERx1tI07RvwbVr2V+Dbzdu978C0EZLLPbiVEKfUUJJwCoFlscV/0SSDrK4TwyVae9iYJ7rp2cYreTabkldK6tHNXbWuhhltzZ8oOnT2So1G1u1J4lNS3H58YqOss7PPLt1KPhoxBKG2VArWBgPEAAgt9+WCVhKxgkkYPqQCD2hTT/wBAgnk86svzpLzbZO0UrXyupaJmJ7UpK99mwWd86zyu1df+RLV/SUuDQm7Ea8tXFLYd7gNBLgUO/rlSjj9vb0+uqLHUpVLTwkacHa84zbtdfmxbs7cm88yyW0ac7pYKFGLy6xVHJRfYrOV1pm38GqKbJcUG0MOKWsckhJSVcRkkpHLBGAT3+h/PWWWM2bBb0pzUU7NuEcm8vr55vs7LvIxeNU8/Pjk7fRnf3fNmKogn5eLKnC5lADi0pCFADKvkXk5znChgauljNnQTklUk4re3ZRUYvknJSdu1q+jyHjdODcpNbsVdq0s+S048b2Q7+zk/KoJZIOUkfNnIH0Cs+xOSB2/LVPKNK7XkqyST+lWd/Tup+i7txKeVKKlnhLJJNpzdmnZJ33U1rpZ525lJpuB3SwFFHmIClLSFoGfQlY7nBxg98EDvqj2lSVm9mWT1b6xW7WtxPdtd3VslqUW1KLs1hnJb6hJpt2llk4pb3FNu6yzyyY1EBGAs8yknulKFFQ9yOIyoeuAcaxLHUHNqWHjFZvKpku5uydu/lc3EqWzlFSW1KUbxUnFxi5Ruk2nHeTyvZ3aZ6Yp5jEUqSSMJQHAo/v8AN+Y+/bH0A9NXeO4V3bpxgl/7xaZ5+dz+7XM11R4aF1HadOXHelBtJa5qNsktM8+LzuJrjHkECOUHJyHEutqT/sqUtQQTjtnCQcZA7jUmnh8JUjGpHatBKcVLq5JNwv8Amuzs2ss0/Y87YYim8t6nUSS89VIrf7bKTSvqk23bXO7PVQ+CeRb9DxUPPDmVe+EtIKgn9p/3jq/xTDZ/2vhOxKEr253Umn327bWLnXheyUHf/wB7HL1zT9SKTFUAFeQVj75IbkJBSTjAKiARk4yAO4OCfTVrjs6m9yW0oTmmk3GnKzdrtLnZZ3dlwuWrE027Pqk72t10N69r2spuzt3vO9rHqoCkEBYCSpKVgDzV4StIUnKmm3E54kZHLkk/KoBQI1RPZj/7/wAWv7qfw15rg8ivjVLOyhKzauq9K2T0zne60d+PAcs00rRlLLrpJPdKXAnHp6raB9fwxq/ynsjCwdGeGjjJWcliHV6pu/5vVuLl5vPK/bxveI2dGn1lbGqjVV7Ydee2l9F78Yyg97W29osyUHTN0gbhdT9x1igWrLtW1KTblMFdvHcbca4WLN20sGjnz4kaZd15zUOxaYurVd2n0mh0limVCq1+oyPh6c003Fmvt8ltjpVgMDuuNOFPfb3YKe/OVlwWV45pOVrRbV7uUU+I6RdOcB0eo9dVhKvdtQpUkp4io04/3dJShFwScnOrKrCMGox3ZyqQi5/t7D+DttVHFibo74dWO89+eW6zM3Y2Qtfbu1NnYFSkgMsNQ7Wv9iqX1cVPtySpTVcmw6rTft5EZybQ0QWZDLCeMxfSHpNjq0Z7GhTpYdQaqxr0ryU21JSgpVKUtxx+i3GW8mlFyd2+B/DXpzt6cMVsjZUdk4SEN2pQxu7UrVG0pqvGLqUp0ozhdU41IXndOCldNx+6gOgahWza0jdzpQ3fpvWFsHQ3vs2+NxLIsO4rMujbuvpCHUxr72rr9Sl3JQrdq0Zwv23dTcyZTaqinV1MldKcpZbe6TZ+28U01tCLw9W+UKkt2CjZPOpKEbT1vvRhFpx3XdncbK6TYqTcdqRlhK101RrtwhuON86s6cbSupZzjTg47u7LebOdDtLDPMOIIJWtLPCPIcDqEkFLo+ZHlJWDhKFF5eUr5cSBnrMLVwuMupYqGEcIqTc2nGUnfzLuSs45Xs7u90mtO7pYzZ+MgrYhYSVNJzeU1Nv813aUd3V58nfVCCYkbBDgwsDIyl5A/LiWlkn1/pDPsfrMjhMPK7W1sMlyab9qbTvw/iiRGlhpZ+U6SWqvGWa5XV1f2cO0rTEYSjKg2TzwE+S8rI7+qkvZAPv+qT/vDtq2eGowScNo068r26uDpJdrvKbdrZrv9VY4fCO+/tiNJ2azpKUb9lm5d11bmmeKZhAjshJ/pAsSSE/kfUj9p/MjWNwjdWqtc7yoZd1nnbtsy+OEwT3V5dg+cvFKlsu2N078bKNuQmtiOU4QGyTniryn0csAk4U5hIxjv2z2I76uhh51ZKnTqXlm1nTs0tb7rvZcWsl25FJYTDJyVLbEK81ZqmqE4X7pSUbd7b5Wu7CMOJ8RJbSWfMaStIcSh3y+SSRkBzy3Sk490tOY74SSNYMROODbVZqTWe7Fp3twumrN8G2l2oh1cTSwa3qr61K9orLetwctFfg27ZrPiTF6R+mdjfveO2bWrt5WjtLZMJ5VevXc2+5bzNsWhQaQ4l9x6oyJLdOpapVdk/CW1bsGp1SlRKnc1WpNOkVOG3MyOX270w2ZhMHUwkaG7jMXCVLC1FVi5Ko43clBTcvMVnJ7u6m4vezSOM6VdOtm4PZWLwWEodVtbGYepS2dUjWpzlHEuOTVPelJqm2t5uFk2kqibizN/EI6lKd1Z9Tt4bp2pQqhYW2zkCg0Pa/buQYUSl7e2FbVss0iiWtadGYcjUG07V86NUKjS7ettX2TBdqMlyLGlSHXFPRehOB8hYTErDwp0auPeLeMlTVPeqTxTTxEKs4SbnVjvKMnOzhFQpRbhTipWeCnoxV2ZgqkMTTovGYqWMxO0a1KMV19bGSlKr1s4yTrVYx/JupVipU4RjRg3Tp+dsvwhbzn0Drn2dpEVuK7H3NqFU2fryZjBfbTbu4tIk27WZLLSajS2ET2YrvnRp7jiFR3khbhW2FNq1nT3ZtPaWxo4PEXnhKeNwm0Op3nZ1sLXVSjPRtOnJppKajaLsjR+FzZNLaGxJYCsnUwWD2lgMfDD3VuvweKjKjO6hvOVOc99eck1F5Ig/v1t7QNt96t0tu6CJj1ItDcK8rUoMiozqe/UpkG27qqdHjPVWXEW1TESpUOKlchcVlLBfShbCUtKWF9x0XxL2lgY1cRLrKjo0ppqLgrygpWW9beyau4+a2/Nytft+iuPq7T2ZQr4ibq1Z0aU7qm6cLypQmoxTS3o7rznFuLk5bjtZGojCYa8hT7Lig+rCS0pxlvtn3kRT5g7Y+VY7+/0n4Nqpi3Sq5wTScU4pvsTu7LWzcVfJ3eRv8AZ81Wxbp1U5QTS3bxjJ3b4ptLLnDhndnjMNBUkqhvLQVBhKuS/LU8AFHKhH4qJSD8qVhWTyA4+mxoywOClUlj49ZBym4LedowUsrWTbsrJu+bbsy5Sjg6lSWO/u05OK+j5qlk/wA7eS7FF2eeel9pdo1e46jAptFoFQmz6nLahU6nU1h6pVKdLfwGosWmwmpE6U64ThtEdhxa19kJWSNajam2dl3awkFR3LuTlJpbre6kpTUaae80kpTTb4K6ZA2lt/ZVOMo4eMaUo+dKUptQUXJQUVUmo0t5ytGKlUTba5olvRfDi6z7jptxVel9Mu8iIdq0s1aq/a239y23KdjmUmP5dIptzRaPVLkmhSwPsm2IVYrPl/rl01ttKlDmJdMNl0JKlWrU41FJxkpVYzd7rKTpOcINN28+UI2V1OSTkcpPwk9G8HOnhcXWwnXqTpzl40pu91/euh1lOi0pK/XTowsnJVHCMpRw6T0OdWUd9yO50wb+tPhZwlW0G46EIGT8pQ5bZd+UdjzdSsYPNKVZSMsel+x5RU3isKucXiKaatlZrfUvVdP81tWblR8I/RSUd94zZcdbwe0aO8nnlbrU33xum/ouUbN71sHwhfEK3OtqFd9o9NF4roNQdlsRF12Xa9n1RbsCW9Blh237zuO3biipRKYdS2uVSWW5DSUvxlvx3G3l6zE+FDors+pLC4itTlXgk5OOHx1fKS3otVcNSq0JZWyjNuLe7JRkmjlto+G7wfYDHTwFfa+Hhi6ag5UKUcViFacd6LVbDYevRldNXUarcZXhNRnGUVt6j+DHvnAivRd595ukzpvvJlapLm3u+u/lAtO+GaMWx8HXV0eixbqgu0eqPFbdNcbqyJ0lyJKQqKwnynV89i/C9srrXDB7N2hiacWkq2Hw0lSqtxUnGDr1qNWNk3GTnQupR3kpws3Ffhp2ZVm1snYG0NswW641MLSjGFW6TtFYrF4OpFXe7JzpK0otpyi0y6xeg3w7aAwmk314qFjQ77hBxi4aJa/TRuzdVr06rRPs5mTEpd+xLkjwLipkhTswU6rwqRHTIlxZSpESHCDCtS8P0w6Q7TwqxOG2LjcFSmnuU8Q5zVRLfaqqKw8XneN952lSUZRUd9TeTDdNul22cLUx9PovX2DOMpUoYSriVietUIyarQlSpXV24b63neKaioN7xeZfUN4dfSoy9J6P+m+4t8NzJaWAneTrPNGuWi2lJjKciyl7bbO2imm21Ph1gIaq1Ir98rrNeoMvyWozSCh1S4lGj0m2zJU9q4mEKEFaWHoxilN3u3UjCbipxuk1UnGUFpTT3nLU4eHTjpDWdLbmPpQwsFuPDYenF1KjvJuVV9bONGot5RlCc4SUUkqSlvOXLbd7ffdzeq8JF+7obgXHfV5VFyR5lbuOqVCp1ODHTKW6zTIQkIUzRqRCfdkCj0OjiLS6PGUYtOgwI6W2dd/gNgbPwdLcjh4RjOMd+CSUZuKcVKaX95JxspyndzaTk20enbL6JbL2Zh3CngqdKFdKVSEYRhGvKCdPrKyS/LVJwUY1KlS86u4nNyaNQu1KatKkSJDrqMp8xppZaQpSTkKkIVHKHlnGSp4LUoglRV6a3NGhSoO9KCi1a2V0kr2STy3VfKOi4JG8pYHC0WnTowTX0W1vOKvfdi5X3Y5u0Y2ik2kkJLml5BQc5VxCfmaC+ST2Ki3DQpYwSCOYBIQTngjjKrVqleMY1WpRg3KKUYrNqz0XFZelkqSU4qLS3Y6JJR9yQeb84UT5q0gqd5LS4SpOBk+ZEUAkdgUr5j0BIx3jOlBq2aXKMnG2um7a2uuvaY+qhp5yXJSkl6r/AMe0dx6rMbdjyI8ucyuCoLiuNTXG1xFA5BiKbjJMbJJ/meAOff0KOEw9W9OrBShJPeUt171rNbzlGW87pNOV3dJ3TVyjwymnGCbe68m28rWd7tXy0u9SbnSv1ybn9P0OsbbS24O6PTpuLVYj+8XTzepZeszcinRQVLimroiNXBZFWD6YNVh3NadUpj0WvUK2azWI1dYt2HTDz+0djYPrHVpUoxnGMbVE2n5qtFXikm7JfmSlZRS0SOD290RwGMk8UsPGjjaPVOli49dTlT6uSs1GnVanUUVuwbhKo2oxjKL3bb43k6L9sN1rMr++Hh5Sdw92torXolQl7iWNuHJtqJvvtG7S6gY0iXdtAojcOlXpbt1NuNXFZ1fsGC6afRpK7cuCEa3QqpUpsPCbSx+HxMcLXquOHk1Fpwi7Kzzc99KOaSl5s2pKzs0zBsTbu3cHj1szaeL8XwldwjOfVxlSUdyEb1JxrxjD6F6m7Ge9UlKP5Hq3CXK2XAZZHlOtBmQhtvktCZbbbZQpfxKJLUyOhwzUEpQUMKbZBSEo5rV36ilUjOyVWLzWji273tnd5ZPNXT4dvosHQedLaFLEqVpR3Y2upfR3ZWXmtZxdpXWrd7q3rjLCEuKjLbDiAsgtOJSlvA4uNqWtRUHACoEkp7nicYxN8XmoKpvqSjaTi8nJLg5WSzT1t62S+rr9XNrBycdy6ree1HK7lwWSzd8uPG5UqOCfKTHPMgKBTyK+JAx8gJA+uc/ge3fVFjqG7vPC0rXtfrJpNq+SbXHXRkGMqSe9PGKMFk06cmk+d2l72ipEMpCgpkqUtXlILiXEJSoHuoL8xKQR2CgsKAByU+h1b5Qw6v8A1Si7Rcm1Um2rWyUUs3ny79STCrs/dk3jVOajdQVKSutU7puyemeXJigjMdvTGBkiNII/YR94fiD39RnV3lPD/ZdNv/8AG7X9G7lflbLQqqe02rx2TJp5xd3mno/prVWenoHTdObc4ANgl5XlMqLDwCngUkpOVdgQoDvgDkDn0zR7Xwi3l5KpvdjdvxxtpJ3bSUHd5W3Vd2XNmXxfa2X9iVM7RTcpRzzd0nJ3btbdvzzu1akMsvKSlmOlGcqVh1xB45zgecnsMEdlEkjPfIyZy2TtrBbJq7UqVHRwmIp5U5KN6tGa1aTzjKLVrNykmlfRFu0NpbOdDq1snxXERW7Un1057tTPNRirvtTWtuee3Nk246t39rWlNPIeb3HshYbD61KmFFz09SSyhEQoUIySQ6j4hvn2V5iRlOuK6c7WhR8EHTrZtOSVfGbM2jXxM5JKKo0dh7VjC6b81Kc4Wbk5KdRPq5RaUZPRTAeUMVH+16OA8+KSlDzo9Y6cW1GSd20k/Okml9Hij6Gv0sNUd3xILMdjrbnIX0r7WPILc2nu/DEXtuxIcgvsQX5C2XfgHqdJUl2SXgy6h/DaZAba+Mv/ALPXo3Loh4CdlbOo03ha0ukG08c6LpzlPer0NmU6FRS3nFJPDTi4O7+u8le7pNg3hukeJp+MwxihThB4iCcYTzm5xipWk4x3rRk0t5JSSd2z5d5KuDykJTwwhpDwQVFKnUNpQ6v5yo/O4lSu3FIBylCQAB+geMdKri41cTvSqSUHWadrtQSu7LK9ksrX9Bq5Qi7Wirx+jfg/jm9dXqNHSCr5fTikD9g1XatSlUxFN0cqccPRjFXukowSSvroKaaTv9aT9b+b9onrWF5m1h1+TadwUe66cpkVa2K1Sa/SWZCU/CzJlInx56YsxaZcd5Edao7fypQtDqiULUgZOgPqv6gfE48CXqzuJ/rB6neijqW3R64a3s3TbQvfaykXnSdvemC8926HT6fGo24Fauqx9waLurGWmZSW6NinomUxm0XmkGlOVCnUuZHA5P7/AHWxtLuv4YPQV0Z27Qb6o+5vTFup1MXnes+o0mkLs9Vvb03NBrtox7OuJV8rrVZrVLorPwtWZqdsUSLFkKDcYS0OIU2BLLe/xPenDdPxXvD666qFSN02Nouk2zeim29yaRUrWtt+75sjp6qMVF0uW9B/laY0lNTQlQpTkiZHxJUyJAZJ5JAuHXf4oPTJvF0Pbw9NnTVQd57Z3A6k/E06j+tveW5LtpcGgUKu2nfW4m4zm2dtJlxL5uGdNeplgy7MbvO2zRotum5KFFrCZU2rKmy5IE/uiDxm/CN6OKBYF97T7deIbsdetDsZmnbidKm126FuX50YbtX0pkOz7ruei7z33f8AflJmVGcgqkvWVDtZLjDqmZbLzKUN6A+SnfzcWLvRvNvHu01RoVsv7r7u7iblC3WHHlMWxFvO6atczVFYfWpDD7bH24II4RmFNppDZQ20h1SNAaQ0AaAdJmPpSUqKHAVx1/rUJWcxm3WmUgkdkJQ8oFPoSEE90DQAmbISR8/IAghKwFp7Z4gg+oTnI9wcEHtoCtFQkth1KFpCHg2HUFKShYaeZfTySc5JdYbUo+quJz6nIHTzwxrSl7g3ve9uJisy4iGbVmS2lxmngqMy9VlPIytCyhbxgx8qSQpXFeT86tAfT1ceyNtVO4aS85bdGFPj2c9Unh9mQkIjmm29LdQhRSwAlsPNJU6hWQ4fvZ1fg/8ATJdsI+9+rT5bM2wcN1mK6Z1OP4N0Fe3DrrDrw8YtKuPbbfXbiuUumLO4zm418uuN02GxHnUygbwy6vQFLDbIQpqBT3oLcFJyhptpoNhIAJ8h6Z/65pZP+8jk+yVlwV75dvBZ2PmXwuT6npB0H4NbX2VnktKsNHwduHr7IadUHTpbErp4vJulUym0pNSoJcaSzDjtll+VnyuC0tJU2t4s+cnioZUtSh3USfS9iwvs2i7aQjpzSdrWyfH0H0ssSqka8m35srLO+qvwbzvrrz4I4NdLm0VzXzdG5dm2fbL11XS5YqKfblCjRFyJNwz63eVAtl6mQWglSWFvpnynmJywYsKfHhvSiGEKVqNjsW6V7XST5/x78tOSOL2ztN0b2lZ3asndpJLlpe7t2rJWPsN8Nzpa232B2t23sSps2rupuhIr0K07wuuLTadVKNQK1OhVKtVC16FUXWXm6xBtydJepdQrTClRHa1HqECKr4ensgcZtPZj6Typ03NxWFk5NpyV95bv5q/k13t+T9Iuie3fCNUw9PZHTih0P8lzlVrqtPaEVj4VU4qlHxKcW+rb3vyt1ZZZncmFs3attW/OqVDt6ixavOttD7ymaXBaeU1GrDMd1qUpiO2p9hTikutMulSG1hK0j5QRJwPQHDq3W1HZPi5Xds8rrn88+g6O+C2rsdwe2tofhio2clQliJKqrZ28dc0r56+ozdq12Yu3VcS9FaQ4nya3GZ8sJbIjU6dHdWlvByoCX5YBykNrWkDB1s9peDbBYzC06dCa6xTjJ7rley7krZcHq+zM7Xb3RPo3tPZlLB7K6AYvo3jYVY1Km2KscDGFaEUt6inhaca7cmrpSe7pfOxkbHTTYtuXvAkW/ZtBhwJipJpy2qXCTKYeU2w9IkCU3HbkfElQJS8pzkCSSD6CDhfBjh6DXW1LWve7nlrbNp5q2ndc0eB8GuHTTqzet7SlNrt59t/4GFb/AG01lKrFwVuoWlbtWV9js1CNLqtFp1Slo8lxqK2pD8uK67hiU64lkAkNJmzkIA+Jcz0WF6NbC2K44zF0Y4ulTupUW01JyWWVSLjk9W177vsMB0Mw+yKkMdgsPSxmLpXUMPOlGtGe9k31dWLg7c3wz1veL7W1lhvtsynLCs5clyc6hMhy1qKVeXGrFTZbSo/AAFPkwmEKB++ArOStWtj5Q6GfYUOPDDet/k+X3m739s/+zODyf2bgv+nNez2F9qWzu3Uqmy0Cw7Ta+Eg1F1ss25SWm23JrK25K1JRDAV5gVn5ieKkoUnBSMZ8PjeiNStShR2NClUlJKFS1D8nLPPzad8lyd81YJbTqfk8T0fwlDDyyrVo7PwdOVOD1kpwjvRtl50bNO+TzLVUNp9v4l1fASrBssfD0KWKgGLUorPJ2uxmEFauEEBK3VR4qwrAIWyhSSCNbirDBSTVKMeSaS7f93O1rXz7S7xLZ9POlGHZa2XsTvzd8/dHuqbD2vBjbjzf5C2qiqVW00twVfycpXkt1Xz+DbjLHwnloPkY5JSAFfeVknOoE8M27w0XJcPff57FdvOGVPNZrS/aveYrZ+zdpFUCgybMtRTosaVUKo4q3qTyVKZrNPituJV8JlsCIippwCAVEOH5mxrEXD2/tn9valPrKXLUtSmR5dSjU2L5Nv0llXN6kplKAUiICVF8lQ9wAEjsOwGPbNbPbWUioR4VYtG1JrUCMLUWp6g0tapFVrVRRHLhWqKSpSI7545P6s4UkAjQFg3EsnbCm7YXQ5TrPs8S7Pta86Et5q3aSH35FJsCozoK2nUxOfnMVKI264tOFOJ5IWcKOgObNk7V2leHTtZUyp0akSalbkapQKnPcpsRM4ICG3G4r0pLCXFMtuSFJQhaiA2EN90oSBArYWOOcqSSbvZq1+D7+a7OTNvjdkbD2ps2lSqVKfjDpJVIuV5b13raLtwWryRM7ZugTbC25qFjJWxOg2lt1e17waFcEOLcFupqTtTs+Na0pun1JuU2zUoTQnxKfLQlLkaLUJ7DAS1KdSeI210PxNPeqUoyvnkk759t1bTjnn6TxzangrwtWtKrhpZSbacXNWztwSvxZCjeLZPpE3vptHeuekw+nfcfc6oofZrtDp0Sqbd1qqWlFjSas/VY7TPmWk+xSFxqg6pktJrNSrUtx1Kvh0BPO0tpbd2RBYGlCq4Um2naP52bz3szzjae1umPRLH1Ni7NpYipgsMoypzjG6bn5zzlUi8tLW1yV8iWHSB0TW/tp0tyKPfK9upcutT75qou6lmj3LRVUh2LMnUOZDq7bLq0FxmPHffhqc82MtTjDoHprJ+EvSD9HU5X3Y66/W+e8m4Xwm9NqCtUoVt5c4Qv3ZVclz9Wmb3pYnSjYtOs+ozKebEu77VsN2RCqDVJp3wjEm35lTqDSnPMjYS7/rCfOHZLrZbQsnj2n4fpdtqlSlCdOe+5XV4x00+s/wCfDU3lLw67Q2fT8X2psepjMRJ78ajhhU403korrHJ6rOztflkaSPQPTqb1Abg74VydatOtOs2zGp8CiNRocuHHfhSi3JlR6cWFRW1KZSEZCAeWVep767F9IOkOIu6dOr2NRS4vlNfx9hrcZ4cq+Iu6XRyrmuEMHlnplr36tp9g/vnpn2Bq18WtVKHeNDtyuKjvmNCuW1orNvVGms0519QQqNGS18W7IYR8Ot9KvMBUAeKVYjYXbnSWhv8AWQq+e7puK0WT1m1/G+prIeFbpJi03s7ZNfCRjlUW5Q8++f8As5pZcn78lH3c3otaj3pubUr3unaPbHaWoKi0ai3NWp1MXXUSDc6YrLSqDBbBgtVGKnyadIWgKkueYVkqa1L/AAl6QfUqeqP/AFdq9ZevCV03WmFrrn5kPZ+Vz+/3Sip+w3TTb9BfuAWxP3ChxLWW5JT9iQKQ2wi3oTqTUWJESOhx+HLDYUlbxU4sKClE9zqj2P0n6ff1DD4ueAlgv6zKo1UW+p+Zu3o1FLK188i2WH6b+FReS1iK2zfJ18b1jjViqnWfkt29CqpcL55aPU1TU90Nj6Rbt+S7W6cNtavRLZqTTMSPcVMaqU/jHotUcmB6T5CnyTUqc+AtSsICi12GNWfiR6Y2/wBfz9eN0y/97w1b+BZ+IPpx/wC0FT147/1TZ2wVx7K7ibR2zukrp12ior1yP/Bim063I7z0Yh1xp55x6XHUltGUpIQeOf6PfVfxIdMvt+eeeuN/9UfiD6cf+0E/Xjv/AFe7512rUqnQqfUU0GVtrta5bUyh0yQzQJdlW6ULlx5laqlX8+R8D5xEig0V1qIFK4sSvLkN4cAOqfiR6Zfb8+3PG5f83093oH4g+nH/ALQVO3PHf+t89gzsyDtrOhbO3DSenzayl/y1uWpQZEpi2KS9KoLdOhKVInEORFYSuTEnsgr7I81PHBbTjLQ8DHSbDVYVsdtqdfC05XrUm8X58baefNxeq1VmTdn+ArpZhsZQrY/bU8ThITvXot4z8pDPLz6ko8nmmtS+zrluhVS3PpMmqtXZTYFRht0a07gZj1a2Uw3VBumR1UiY07EDUZwp+FPlp+HxlojAOtr+LNcKjXpqfDllnfTgdRU8FsKOe88mtHUV3/P7vSzkxtqLZqMqVH2P2uYdoNuyn6lJZoFKU83VJ1MgnzU8opBUma1WFtNYKAeCE4DaQLKngvqVYTp0K7p1qkXCnPeq+bNqykrNWd88relmvq+DPx1SwMZ15PFJ0IxoValOs3UW7anOLTjO782Skmrc1cx2p3fKteg3BMk2lt6445cECNazabAtouRIMhhDqUyONP5ylpUoK5uArIBAJydaj8SPTC3+v5/4sbzS/SfN0+/Xf9lDFP8A7r0z1y/t7H5a/wDv+WvqNVXLfm3dE3PpEq5OmzZytVl+3TVJ19G0osOpvz/PoSCwhlphLbayJ0geWhAwVJPH5Rp+JLphl/b9TTnjvX/eafxzKP8Aoo42Kco4fplGUU5Rctu46UU1mnJde7xTzas7q6sbFuKFtZS7UoFff6bNkFLrl4PNTYotptDkVpFMTLSnAY5DD3zFI/o/LgjGX4kemP2/PNN643136zQ1r8APTaLcY7fqxjFuMYyljpSjFOyUpdbnJLJvi1fiaapl67YS7vsizXulDY5s3tWrhhCX/JxOGW2qROl0oLPkfIpcphCye3mJ+Q5T20/Ej0xy/t+eemeN/wDV4cXwH4g+nH/tDU9eO/8AV7/l5SE3ppNSpViU0WSzTbJpcWhQGqzQrLgR6HAlR3qfUpVMYnJgNMOVAW5KokeVbr0xTjtKlSanJY4u1KUV9PsvwYxwzpxxtXrKkElVm3U8+UfpNuWef+83rdnd7J8GCwUKNPHVnUrU4xjWqSdTz6i+lLzt559t+OhDfZSl2TWKzuJc1Vt2hTYtotS4LkaTRacoIlM0yO2++sKikKdM8uPeavKg444rJUo59Q2R0P6N0FFYiVK6jnd300WcO70nqex+iHRyhGKxDpXUVdyfL/yPs9nAxKj/AMk6/ft8R4FmW+ttm6tt2hDFCprkZx9iTKmTFIYMYpCUJfQ8EJASh+HCeAzFaxn2l0W6NVXNUZUrZ2s+5fo1n6ezWxsdo43oDThPZENiUquJoJ05Y2Pi1qknfzrui6mV0vOd3obavm77qoG01pCRbdubjbfVq9bgg1mwr4oVOrVDmUtV2GDGUwZsd1UN1RedU+7F8ouPrUvAOBry/bHg8w2JlJ4ad1no5+jRd3o46nkG3vBC+lMpz2PtJbNjPOKU66Ubt2t1O6s76peixmV5MbN2Pa1s1mmdKuwsKrLqztNjoptu0xKKOY8J6alpTymCpwtIbCiyvKUYI9Cdc7T8A21NrReLw22ng6bbh1Lni/pR1kurko53XbonmchD+intWonPGYnpHtatJu2L2ZtbaGFwu5ZONNUpVl58E7SlkpOzzNAbk7878WdXq61b1v7USaBTKBDdZojO01mOt0qvNSKYKlIelrpZelMCDNZbS06stIKOYAOScn/Z023x6S/v47u+vzLv+yhiv1Xpo+/b2P4JPhXWfLPs1RPWBWtpZ1n0e4r72rsJxVabYUp+kW/RoS5dS+AjKdkJRGhpQw2h9xaCwkJR2xjGNRK/gi8NvR2UaHQLpvsHBYKuutxsNrbHxe1KtTERtGnKlUnVj1dPcbjKCum3vcGR63gJ8NPRVrDeDjpFh+j2z8Suux+H6WYLF9IMVXxULQp1MNXnXXUUY024ypLKUrS1TNGbi0DpNZutmZWOn6r1F+lVS3JypEWoxKZT3l1FFzRkKaYDXlOstsxR5qEBA5FtSilQ5HCugn9KjK/hC6GvnbopiFdZ3SvUdnayTzs02k7pLEvBn/Suyv4QuhrzV7dFMQrrO6V6zs2rWeaVm2ndJaJt62ulW2t3o82wulkTLvXQWENqvmvC4qA3R81uYhdOobjZgsy/PyJEotqcWj4dsqwg5xz6G+GXDOL6f9JNjbdoybWAhsfY9XZc6FRf3sq851GqylBWStdO3El4boN4ZdnU668InSPY23qVaKjsynsfY9bZk6FVO9WVaU6sutjKDajG8bPPmS32U3McvLa/+XMC0LKslEqs1+BbsSg2zR6fXKFFostMSQ7AqrEJubGkkpeWzLacS82MFtQKRrc7P6ObQTTqKb1vfe7L53t2fea7ZnQTpA9pqrWjW6jrE3dTtZyfObVrNcMn7OJuy1nz5nU7W7vvhBrVNrkXqMu2e7Vm25geec3I2o+xmg5KQ4Q2hEeQ42zyUnL00pAQ+4NdvsrZU8DOpUmmnKjKPK11p2ej0aXPpzZuB2fszYtPfhFYrdUZNpKTVrO73b2y537NCRVTt6hTrwbTV7epT0KtzZVYRijwVcG1BDKGW+McBtsJcHlIRhLfcpAJ1s9kf32Iy/ScP9zX+Po0LdmU4YiOJ6tfShVeS1W483oss/blmbip+3UCTsn1O7dxqBAq9JibtdKr0C3I0FhxNOprG6dMp11VyjwEtKRDlptuXLi1SfHQl1UVT/mrIKteObYxawfhDweIbyi66fC94pPXnwyz7D5Zx2Dq4HwwbMxc01Spyxe9fhvQiu52a9HG5A7qm2do6LK3StyHR6UzHgbf1y50z0UyJHekPJ+KchtMraaQpCkRmU8gggLKSo5UTr3nY+PoYnDqbcXldX1z4NpP+duZ9XbLxFCrh9/LS9uenFRWnK9+ZpXw7ekiLWL62PYqdDo8iTcNXmXhMk1eA2/Ch0GJbMlsOTEOtqQGUzH2VrWpPfHHuDjXI9K9vVMHQxKwPnYvq5dRGCW86i+iop2V+SbXfxfnfTbpXW2dgsfHZ7fjkaEvFoqzm6nBJZXdtM0va19EXSntjsXN3woO29r7M2jf1vQrjuU1jdK4aJA/lI9VpVoXFccOJQYqo/kM0emss0hwuNpDjjLS1dy6rPmuAxXSfa8lHaFOtGMsnvRtrZ8JtevPvueP7EfS7pS0to066jLzW5Ra1Su7Ko+GV+PsOql52q5bzFqwKVEbpiUx6YCimsohNNty4LbuENx0oabSXFDASjHEEYx6dphfBxszGQ8axs1KVOLrSg5zvLcTm4rJp33bZrjwPQMP4IsDUUcRj55waqTg5TTnGF3KLyatKzVnfXMlJR9uGo1y2i9cVLjVOinamuPVCLNjtyIcmQGhxflR3UKYfea7llbravLPdIB76l0ML0ZoySnsL6OV2sPwyf8As78L/wATpcN0Z6A0GlU2PCyybvRtla7v1XNZcbdhq2Ptzt3H2zVSXNtLJM1rmZU1VpUMyHhk48t8wOaSB7pIP110FDH9C6Ud2psGKyWdsLyz/wBld37bvt1Ogw2B8GdFJS2NTyyvvYf/ANFv0duZFiTsnZAqV+smz7PDFZo0WfDCrXoxWmU0pKAppz4PkOIGFBPYkEkd8m7yh0Mbf9hQaz4YXRa3vRv2rSz52I86/QlSko7Bg4ptRd8M7xT83/Z8rekuVmbBWaLhoFYl2ZaL0WPRah55etqjqQuTHkGLyWkxMKPBJ5A/0u/108odDHrsKD/Zbe2lrw7u3Mp1/Qt67AhZc/Frcv0fzYcXls3ZM686e5TLAs+DFhSHHQGLXoqW5r0GC0iHNXxhELkMNktx3SCptvikemsVHD7PxlaTw2HVGhJt0qVo+ZTaVo+akss9Ms80XVtm7OxlKLw2HhSoTV6VK0XuQu7LzYqOWeit2Fgb2OtGq3JCqTNjWgwzBvmzYj7X8mqMpt2BHuaCipR3kmGQ60/CeeLyVdlLdWsjKjrcSw2G2fDeUVGyun8Mla/LThfPO/AbMw2AmpqEVbPJJd1stf4owqk2/t2/f9Ro7u3tqOUunN2dU4CxbNICF0+p1mfQ2o6HBC+YoiwY2Tkn5SvJUokxlXjifysHdPK+umXZ86m2rVFVm5xSSsll2LP55WLReexdjmdvGtuybRQZNMrNMgKXbtILjb7aQFOxlfBgtrCHUJQpGCFJ5DvqpiIMWtsRaEKx7PtxFrUMVaZYls+VJkUenvvPT6qzW6tUVvLcjFTrinnG/L5klplLbSP1aUgAYtH6cLXuCm1qj/YNGTPpMO35M8s0uC0SoVJL7vZEccQcqBAx2PH00BqvbDbKiP8AVbcNwTbfpEi2H6TdlqQ4CqTB+AmVL4hMRLa2PhvJfbRGpiUuNFJyrLhwVEmFXhKWJw81fchff7U3dX9WtixRn4xRkr7kX5/JK/vtplr6nOiq7f2XQaJt1Pj2tardThV9lMJDdApSXG6fLWWYpjKTFCmnac4zIMN9JDkfz3S2oFZOuj2jV2bX2bKjFU+udPdVt27eS+q3wyV7+q50G1obOxezZ0YQputKDX5u9d27Fr67PXU131g1Xben0F+RuDs3trvGp0UqmmbdtvwJVYjxJM6PD+FiVVEcSjMYYeeZjuvOKU0haik8gMfOWP6P9IaW0MRiMFGrKFRtJJTaSU5S+ukss7r05a/K+3/BV0y23jqs+j+Oq7PdOcqtScVXSqU3JpU/yVSDsm2/OuuVjjnWOlvw6dz7iq1IRsnvTsGur2nT7pRfdu3THu6iyVrkMzH7Xo9rVUPtR36iJlMqLMhKAqNDpMqMjCJjgOajW6U4FLfpVrJ3+jo1yk53Sy0va+qd0QqWF6e9DIQp7Vq1tpQw7ul1Tc7pPWpXm6ko5u0ZzlFJqyso26R7E9H+xdi3Xe8jbe9NvL1qVT20q9Ltm265QIkW7Wksxkxkz6757BpVOlQmgHHkMISt5ZPH5tbKj4RNqdHWsdjcFUxdGmuqdFKndzqZRdqjcPNz1Vzb4T+kBUwE44Wt0ZrOcYtOs6eCs3Gyzvd2d/Y9NCcGw/TtTbfpUqJc1p7czpb9LsaKypmPbtTZ81pyTLk81piqW08plt3mUkKWAELJSDqT/wBoCn/7O1Xl9TBdllp2+7mbP/tFrL/7uVMsvoYH2cl60zbNd2F21rSaxVBZtlNM1ekMM08M0SkJYEqTJqKmilaYgCcxkwE+v3sq7lw5Pw/TneOG6IYnaVeWUMHSp7PlUrvVRiqlottK63uT7DBX/pGVVSn4t0F2lt6ul5mydmvZ9HHY2SedLD1ZuMIz43lK2Wpoi1OnGxaDV6fWrgh7ex5UEvUmXTnKFT3lMmWoojultuMUqWAQQlX3j+fe38ee29fxQbV7/Ftjd+vPK9tTVf8AaN2/w/o1+Ev/APaWxH6f7/TTPTXPlred0x7YwLioElu7NtKTEXcSxKhSbXZXKkty6O/URHjJVHLYfdkISlgLHlgkNq/V5Granhn6TY+EsFgvBPtPCYvFx6jD4mphdkOOHq1PNp1ZqD32oSd2o+dllmVj/SB6U7Smtn4D+j90+2NjcW/F8LtXaOL2PicBs+vU82ni8XQhW3q1ChNqdSnHOcU4rNodW1tl03UlFcWbdF6uU53m/TU29TKY2VzJkiNKLMxiIhXdpOGsKw2rChg+mnt4fP1WP/7Kp2t+0febLxv+kev/AOJOhWa/9j6en+K6vn6b3zMC3Bg9JqttbYqdf2Un/CxHIdpRKdT6nCp9TYeqVeptLgPzJsZlEmRluqxElbyiVKVyJJVqqj4eW0qmFiqbdqj8lwVoPKWfjDtaN87N94lX/pG1IypVOkfQ3cqp06ij0RpxnuTvGW61NOLs3aUdHmtLjmw2OmCn3NUmqNto/XZNvXRHoki47jpMOHCqTFQUlMFbVEbjCIEjsCtLeXD6kk6lfgztuSUq3WKs1vVFaStUavPLfyW83wyXYaOPgS6eYqTq1ekMnUrN1Km547GCqVHvTcYKraMVJvdjollfI34xS9vIVSvut1/YbbCm0m1nZMWFUGqBTOK5LjTa4UhxlMbg5hTgW4hWUqJ4qGdPwY2v/wC81s776tny3vfb1Zk2H9HrpxVStt6q+a3sbrx/2tl/DIvMiLYtVZuKPK2q2zrjcSsUVqirVaVGjxzSm6Uk1ppJahpDpVUErLTh+ZhBDaCEjvT8TXS3FWxMNtzpU6/5SNPexl4KWiyqWSXdbuJEf6Ku0KyVWvS6XVq1Rb1WrQ23j6dGpNrzpU4det2Dbuo8OGVy7bVwLEnUF/zdrtvqEROcUI0e0qHluLzPlBl1UIuFAGAlXqR3OdV/Ej0w+358fzsb26/lOx59liv/AGUMX+q9M/Tt/Hdn/wAQvl8y7X3SrHXTrmRP2q25rMaNbctcBx+3qQ09VZTbsTyIALcMBp0JeWOaMKwEk9x3l0v6PfSDEwjWrdI2qk1eSc8ddPP/AH/j2Mo/6KGK/VemfL/X2O042/LP0cNczU+3NcpLW0dUu6dYO3VPjW1e9atV2lU+y7eQzAii4U02ksqUIBU49FacDMqQslyTISt1wlZOsn/Z023/AO0v7+O4PP8AP4e/1Ff+yhi/1Xpnr9vY/Tjn17txzz0TvmbyrtqUmgW3b9Qqu3lgXBUq1dNOoa2xatAgIiRaw5yhSlOMwU8kstdlZ7E45d8axfilxWxKiwWLx7xlSNqrrKWI+jOzUfyknK8f5dtkP6J+36NdYzD7Y2ns/CQtfBbTxm0cViXKN96bquq4uM7pxjbzY5Ns1LurQ1Rre3FjppdAotolNJUig0egUqmw5cmkVh1caXVREitirzKGuDVZtvzZgecpTlRmuReJeXrpcB0Cwi3VVn65Szz5tN66N8eWq9C2J0L2X0O3Y7XpraXVrzm3dy3X/wC/jLWy+81vfVH2rqVr2bApllWkzUajflHtRtTFApLUlbERgNuJS4iKFZkJQEzFj5pGP1hOca7nZmxtk7Ew1aheEp4iUZpvPSLj+dFPjw0fG53kYdGukNCVbZOy6eAjhbUq0d2j+UqSTlGf5GnDSOTcry5WVjL6VYdfiSWYlmSRbBbapL9VTSosWHCrVPad8mpUWqx2WG49QpCw4tblOkocYEibLdwlUh3lzG2tleM73iytqlu39FrW5/KPPtv9Fq01JYaDWttxNZZrK1uF/vtobI3HsvbSBX7btyHs7txLqs9d0zqe/LtWh+TT36bRYEpx2OwYYbDbsp5lRa4lA4kAYUc8FV8G3SLb8nHA46pgeoe/KX5dKak91RXVTi7LJ+dlxXM83reCvpR0hm4YHH1cC8P582/GEpqXmpfkpp/72d1pbXK0Weim1pcSJW7GsJ+lGKpt2IzZdusRfiVU+UWcOop4KUqmMcMJV3BKB2ONYvxI9Mft+frxvK/6XS3HQxfiD6cf+0NT147/ANYj5Pf2TkbuR9u63sJt1RWbzsWZcES7bdotPRcNNit060XcFoReEhL9TmVN9TPEqUlDaAChgAYqvQHpd0LS2pPaVTHRm+o6peMOzn+d+VqOOXG2aRT8BfCH4N35bwlLGdKalX+qPAYaM6k4RqZus44yqqdotLNZ8uy+bj7AbNrZtWr024rFtdiKurUSJ9tWzAE2rNOQmTzmxWoqVNvMqUoodIykn1x21g8rdKf0dbl9H/8AO4F34deFX/8ABxtr9m2f/wCtnr2+oYXZYPTnt7SmqFeVw0l16lW5dVyzn7XsGBUsUqnV2HDbfU7IhrwtmkVdhCQs/rJEZS+7iidWVNudLaMHUoUq0qiySUL3vk/z+C9OfcYa/TPwo4mlKlV6E7W2ZTm/OxlWhg1CnnnvdVWc1fsXDMhBX7y6OtsqrdRtHZy4d1rntmnNVWNXbpXTKXblYfuCFa8iHHqtntxwlMOnx7wZac8hkFcmOlaz2Op+z5dItstR2jCrBTyk3FrXXScn3+uxK2dhelO2XGG0adeKnZScouOXGzU3227tHqY5v/cL+9+3t/7Z0LbuzdvaS7Oo0xy1bQoVNp5rX8kIUO5i3W5UeO3Jq1GjzKYirMU6SpcZFUgwpyU+dFbUO1wng42a4rHzrf1imnOKU6ibbTTX0c95SaabV1dPJnfbI8F+Cp4ihtPEVWqlCSq2cpq+sZRas001JqSd012NkXttKDbd19R1dCKJRp9Pg1m0UyT9mw1rPKDJq1Upwd8k8WWEtUlNPjjCIALiWAEvrB6TA4BYKO6lZd3Zpfly45Zriew7PxuA2dSdKkoxbTWVk27f8Pdfu4G4qBWItK6l7E3KpNt0Xy9ualSnaPOjQYdPXOqtSebpbzTSGGUB2RCcWpSVHKgtJIIJOtZt7Zsa+CxtdrOlg8VVTt9SjOa4ZpW7MvScH0z2UtrYPaGKjHe6jCYqve2X5KlUqXyWvm53t3okzvtsxS7e6hLyolGodEqT91XbbtyyG5VKg4fpMusSqzcr0lK2D5i5MubIW48r50oWlsHigAcv4F9ovH7OnBveSy14Xa17fl6nnfgO2k9oYCcXK9vN5vJyWq0v821fIXcraelXV0sIr9RoVORU1bh7hWvT3GYUeNK+Ho7tYfojXNptCluNwoscLcJK3iFKWSVE69La8X2jKSVs/dvP1ev0o9qw68W2hKWSV1wXC7XF/HNvneQOyXSh0+Temazbq6g4Vyw6axub5Fr25QKYKJWNx59Itmn1aq01ytSWxJpVBfguTGma1HWgfFgBDnIDXmXSrbNfpA6mF2dNupCc6L3fOd4XhJO1vzk9U/Seb9M+kkekqrYHZs71ablQapvPep3pSvuuNvOi1rx9J3q6c9sttrY2/wBvoO1+1dBs6yRYzk+GivUum1O7I32TYlnVOjrqdwSIypr1Yj+dWPtKWl0KlyytayfLTjntgdDtuU8TLFY5VZKpOU5SlFpNybk21eyTbeUVurJJWsefbJ6CdIXiZ4rEqs41Zym21JJuT3uEmk827JWXBI6gsW05NsN9mBC8oKsih1ITGUnk7PmeW/JqAeIKlSpCzlx8K5qHbOu4l4PcNipPETa3qvnPOeTeT0VrdiPTcP4I9iYyjTxOKrRWJrRU60ZVJqSm9bpQaTtbi+831ZW0tPh2pf71Rt6nynQaA/AcdhpWpgy6Xb70tSFEEgvSJst90g/Mt1Sj3A1T8W2E+t+9PXg9PnmZvxNdHf1inlr+Uqaf4OfH2Ehp+1Vv024GaXRbfgQ4VI+E+FZZjISz5T0iOmZzTx/WuKW86VrX83mEq9RqfhtmdHdjQWCxmyvGqtJuU6zVGW+pZpLrIOWWnnXXLMt8g7O6PvydS8HON25hqPnLb1GGAnQrb/0oqdePX3pWSe8nZvLLI5idaLlo2zb12XNOsy3J8uish55cu3aVNlSacLrp8INqekxHXXGWG1KCWyrgjmrABUc9Dg9q9CMOrVNgxunbNYXuWTovjbn2cjYUa3QemrbRwlHo81rHFOnDcyeUuppO1uzXK1rZNdvtk7FdrzlfesezUUfBWxCNrUTyUTVQ78rEpzyzC496ZVaSkpxgKYaWPmSDquIewtr4iE9k4OOEw8YqE6aVOzne7k1ThFO6yzXHN5G/wb6KYrDzjsPaWF2rhnO1Sth5TnCnVtZ05OpCLTS4LJW10Mob6dtuXLvZpsewLKWqX8DMbYFrUUstwW21SUoDfwRCApslajgcvUjsMbOnsTDYaCrKEU0tbWy15W0Xo05mXD4DZ2Fqqqo008nfLTLO+7fXPtz5CadnduqNSZEtdkWesNQFToTX8maL5TDDtQqcdottmCUgu/BkuHv5i0cjkjUWpVpzluwt5l00rXX32vextcZjKGJjRhRcWqSae7b0X4t56/wtpmsWhYgcqIh7a2hJVJpJc5G2KMpLckKwy4kfBYCSpSspHZWB641jIBZIO1FlNOU2PUbGs9iYuREU4P5MUZsI+IaWSSBCAIPYAHsDgjQGO0Pa2x2ahVJ9Zs+0QlydWadHBtyjNoebYlRRGDaPggnkEc8qSOSu5JOgM2nbL7fR6aoiyLUDMiM9Lc427RypLTLallPL4LKSo4GR39e+DonbO9tc+9W7CXgqkKVdSnbd3ZLPm0aeG323r8eyoJsu0VyqtW247Ta7bo/yPU+JPlSFkfBjKkS2YDjZOShSAEjCjrFWo9dk+Pxbf3e0bQWHrRd91ruV3d2fDLXXs1yuWOr2nBsW3Vydv6dT7WnxIUqiThQKfAgolsuVFiL5U2OywhqWSw4tn/WAsBp11IHzHXNbd2TiZbMxksFCUsSqT6rdTcnJySyzi27X0ebsr8DhNsdC/wALcLidg4PELBYnakHh6OKTqRdGbe9vp0t2ayTXmPR62Im7/wDTv0636KBF3Q23g2fVaJdVvXUjcTa+3qfHfdqlLuS3XotBuGitR0w2Y9UWAzOmpb5lLrjhUSST5nRh0qwedSlWyd84enK9R/PqPNcT4NulHg3TxHlSptJUU24ReJnvW87JVqjV3nq/gunO7GyG30+16dSYm1tr0adCZsOHEVLteit1CrUR+325y5imm4YCFvOIC3VYBI5IV8pI1tKXS7buzN2tWoVZww/5WVNxj58Iec1aUrecud00755Gmp/0q9t9FsXR2ZtLovi8RgXUhRxlXq8FFrDSajVnvVG5R8zPetppzIwbfdOltRt0qxddZ26t1qnrgQoMOM9QaOqLIK5y4inENKiFtnLaU5UAOOCr1zqZ/wBoCGX/AN3K3Z5mCvz7udrZ3u3pn2uJ/pS+CStFqnsTGN8bY/D+i/5JZ6DDqL6ZKZuJYVKoFm2rY9IrKK0JAktot6nteb3+9PaipWU+5SVY0f8ASAjZ/wD3crLJ/m4Lje/D51tfXnsT/SM8GlbOjsLHub+hGG0MNvSlbzUrU0028k8rOwtK6dbSplvKqNeibd29LhstvSHZtCpDyPJlJAhq4IilOCf6WPnyc/TWvfh4qO7XRuq83koYPS77eWi48OLWq/7Qdb/ZeCvpxOnd7lSG1cFuThfzZx/KppSjaSuuK0LLeHT7Yl9rsFq3VbY1CoWTdlQnViLTKTS4C30igodZfdxHR5rKCvmttXJBOM+mqPw8Vcv/ALt1c/8AdweuVtL8752Kf9oPFf8A4KOnLXFeVsEv/wB6+JjlX6Yds5cWbVrvds2BRm6NAohg29SqXPebjhdAocF5+R8MfJl1OQ7NUShWWXHQlBAaSNaTpV4WenHSHF7M2Fg8FXo4bGwodXSjTprdhUkoJeZVXBrRWenO0uv4dMX0lpQ2fh+i2NwFTdVPq8SsHUr0Xa27VqQd5zX50r558bDfbTb7ZrbOH/Ja3dh7LhWhAalrFSuSDFqNZl1Sa+p92fMqEtlcgSC+fOZSlwJYHENhIAzJx3RnaieD6ObehOFPasYqVOonFSTqdR9G8rq1S2a9timB6DeEPpLLxjZuPr7PjValGNsQrX4fka0U7aWWftZ8UHiuy5rHX71B0x2Q6/Fplbt+NTmpEt+oNwKfULEt+pmFBdlLcWzDD1alvoYQQ2266pSEjAx7P0N6D7N6C0cP0bwNGnRobNlV82mt1VJ1Wqm/UW6t6UYuEYyaTjCKinbX3DYWx9qbA2VhNmbaxEsXtTC0lTxWIm6kpTm5Skn+VlKaW44qzk7tXepzmKisqUs5OEjPYdkhKQTgfvz3JJPqc63GPm54upZ8Ul6El9zfpfA2zcvNXGyfHjz9GvpGygQe4xnvj8Dq2rTlTcVO93CE0nqlJXS+BkTT0PNYyo6izZMNSlRnVNKVjJTjvj0Pceo9vpoCn4t/zEu8hzTkA4GOJT5ZTjGOJbw2U+hbAT6aAqVMeUhhBDeY+fLcDaQ7kure5KX6qUFL4hR7htKEDshOAFPtGUSkrWl3il5I81AWP12OSsH1WhQStpXq2tKVJwQDoDxdQkOIS0ry/LbDYbSG0gNlCeK1I/qqkH9ZJUO77vzryrQFC5r6wEqUCA0hlOEgFLaPugEdxj1z650B4qW6tRKg2oEJ+RTaS2FJQhsLCfTmUoHJXqSVE9ydANtAGgDQBoA0B9BPgI21EuC/N81utj46Axta3AdPEIIqs+9GpTb3JJK0FiCtTaUqQUrClK5DsAPpTkUqpVhjfyjoQhuoW9Rrgt+nlCeKkoqFIcYjFslRPNKXieScJ9Dxx2OenGFKnLERf5V3TWqtFq2Xa/ZzJ2CreIYPpBiaNnWxey1hqqmrrq41E47q4O/Hh7DJekDYlzbe27btyUW2a6rZCs29KlyloVIdlVdqkVVKkqCWyXnVstkqKTkqeHEkgp8r6R4WOJxfjFVNTg7xtdRbTbzWuv8ADs+dfDPs2kuiOzOl73/KWyNqYeWGje1BvDrrIb8LedeUVvLWztoaI6obNhy9qL8tel8HZka6bEoiQlJPkQKdQedUHbACyrKlr7J5kkox2HQdFdr168lhKvVrDU043StJNRyztne+vqWh6t0X2hU2n0L6O7exTisTtjZdPHYxQSjTjXlKcbU45qEbJebe/I0v4ZfTXSdq7XpfUq9EZp1enUK59v7TfYYSa01Wrg3KhxVVmCFNLadLFpNV+K4maxMhhMwS0RkTIsSRH5zp3tTFYHH0sNs3cnSqStPfW+0nJRunla6z7+1WPMOkG08TidpLC0HB0nPce7FuVt5LJ5cL5rPR8LHZro/2UotgUzbyzaBTm4sO3Wm5DcSIhxUeJIEy5x5rDkkyJAeJQsvID/k+ctx5LCHXnXHPQNk7HwuF2Pg8fGVTxrGpqvGUnurdimtyL+jm83x56nrHRzYGA2RgYY2lB1cTjopV44i1SMFC0luRkvNb0fNarI6pMUsNxlTZLWGKlQINJUgDiUFdTbUvywc8FLKeSiQcrwcDUzq9bTklws3dZ3yd3rxN9LzlaKVLtpWg7+jLXsLluNbBpcS2qW2FIbqVsXUy6lZBUt+LGQ7CT2ABCkJdKwUnkQOJTjvIw1WphpucJOTa3WpveVu7mufZlYxRhNNuVevUVn5k6knFdqje11nZkk6tbzlIoNDrSkqXLjOzFBKvnQmS9GUlDYQEhYbPHujny7fexrJVxNWt9J2ytldPP7/R7S6z4Sku5mgLlsyReLi0OMurgs0ShUWRy++pFbqVInyVKUpJT5qJLpSwrjhtrCVpcPzGJTgqdVVH+VSv+Tq+fTd+cZXTtfIug5wlvRqVE1o955eq3xMIuvagQbJjy4kNLbzc24fiHCAC2iFeVZhMFOEjiS2v9YTnks5HEdhN8Zh+p4P/ACIfAzeMV/01T/G/iYbS7FdXbdyKS2XpJhuMN8wFIAcTjJwkHPtkEd+3fVlStCcJQ8Ww0N5Nb9OjCM49sZWya5ls61apGUJVajjJWa33muK1H122XFbd3DuuTFQEvuUWjwQ3gYRAgoW64lJCjzCwSpaTggfdGM6iwh1ekpPO+by+cyJHDwjxk+Fm+HBejmanvO1FvtUsNshmXVW2Xm0KGGl/IlKEqRgKKM4KgVZPryHbUqOIqRi4rd87K7WejXPt9/MzRW6rEbY1q1OmXFcKpBbQl21EW1HcSkp41OVV60w8c8seWHZ0QoT6pPHKldtYCpity0VFcqtAh8Vlp65Y9ScVkBZeYiRGEpzxx5Pw0yKVJ4ci4sqKgCBoDC6Va06l3FQKa+WvMk7rt1GSUpVyMJgOPxsnkRhL7LQOfVOQMEhQAx+3NslXBY9VYqLnOSuoXxJqTZICH/t2nT6K6HkqBJQ3ClLMZJV+reCVqLiE8CBH+qbKpoXTrWrXtsNGvXJJlvQUt/M4wpDrYkZ4hOE+Wz2xj5skk5A1XDvxaq6sM5N3al5y0StZ8Mka1bNpqvOuq+IUpycnHrZbib4JcFxtpcoiMS7R3J25hSmFsMbh7YyqRUZEgrcjTJlnR4lfeadStXlhDhpUkSUBOXIzYSOC0lw7CttOtXhuVKdFrmqcU+PG3z7tvTrTpR3E3JLJbzu/X35kZOo7aGXatpx6LKQy83A3KZj058x4yUCPckOtVQNOOMMNOSEBqJEYQl9x0COXGFcmwylnS1MHhqs3OdGm5PV7kfh6s/WY6qo123WwuFqSas5SowcnyvK18n2+on3sj0/ybG8M/aCgUFCVTKp/pQLMlfFz4udKpVamxGJXBLTbqRJWlvgEoUWQloKGMnGtn4T9DTv/AMEe3s9Gprquytn1b72Ew6v9WlBLty3eJRQll2xr+2tpCyzU7dtlVIgBrDM5SJ1qwanLKHGQ2lal1KpoaSrygoM/qlFZAXrBU2Pgqk1N0oppWtGMUvVb598eGwdkRd5bPwlV3verQpzfddx0XBcCRr1oQZexl4MKQpFVp+3TtTewSp1EmQopSpanUuLDilg8eCkZGOxPfUmjgsLRtu0abtl50Iteq3zqbGjgtl0fo7I2XL/iwdF9/wCbx+C7+dtZtWv126KDcPlB2BRNuLWp7TDiXvJTPW5Oj1R5cfzQyuQKe884hxaVKbdQ2sfIFoXlrYbD1t3eoUVu6WpxzWd/f/PO91fC7PrbttmbPo7qa/I4WlDev9bdirkdupuwKhdtLrTjUdQr1YpyqxUngy26jhSbshT6e4USmpCA4wzMCohXy4F54oHz9sHk/CfoKX+BEfybs/8AU8N/kw/6SZe30/8A+tHedIqjaip6xadTWPKLiJCjW6LLgvuuFSlJ80uKBbDSG2UkZLKsDF0MHTpXdByw8nZOVB9XKSXCTja6bztw4czJTwlGg3LDQWFk8pSw6VKUlyk4WbS1V/vIS7LQ6fW7YlUisLXGdvK8qUifEWPKdXGuRd8VVxtKseYlsQalBaQFKWEraUFcsAJydVV/XMZ/nzz9vEy2r/reK/zZfE3YxYly7bW5XLXtlK4tsU+ixptOgodcEdqUustsJdytZGShSlHhwyokjt206qr+uYz/AD6mnLXQrav+t4nv62Xxt7CU26VDp1pWxe92VV+KmbA29pztKU42pwM1NqFWqc0eXMJw6iqPiSMpU78oSpGDl1VX9cxnL+/nzvz+e/MWr/reJ/zZ/EuG2KE0aVLto8XqfakB6ZFedbSost16vXi3Kc8xKUDmhLbSY6m0o8sAhQc9NX041YTU3isVNJ5xnWnKL70278NeSL6Uq9OpGfjNee7K+7OpKUX2NXzXeWiiWvVqPeO5tRlxlSaZMg0l6E9wJOKdWqWqO5k5SVKp7spTpCRzWlChwSkpVK6+pzXq7b8+fzcy1as6yanZX+rdfezWu3wmX1TN1K7Vmltqf3Eg24tpKPKbFMjVS7wktoWHFJWpBCXXORSUoQAgYzqkq1SUZLecW1bejdSXanfU188JGUlNVKsJp3jOnNxlF52aad01zWemZkz9Kercu6JbyEiDQLnq62GnBhBg0CCw1EcSCrusyw4lxYISoBKUpQQcw+qq/rmM0t/f1Pj82Lurx32ztf8Abq//AFmH3vZNGuKx6LdM9tyNVYtxCpSZrsyShz7MWpEryVAupT8NxoLh4ED5UufN7pdVVWmMxi7q9T4jq8dx2ztZ9jxtZr/8rPka/wB17pqKGtkGkMVAUyU1KvevguvBK4iqdU4LCF/NxQFSIDSFJUCVAuAHJBS6qt+u4z/Pnrz117zNav8AreKfa60233tu7fFvW5sa0tvG0VuiXNUmHS0xVLdrtNdLzoVEWuM81MaaOcoZ+FmHk2Pm58SV9ikuqq/rmMffXn8Rav8AreJ/zZfE3gzUqZclNvJt9KFUimKiW7PLpypMilJqNNSG1qJCVqM2UVqUlRWsNEYCVBcp1ajhGDnJ2SW823J65ttttu7bZdPenFRc5OytvXe89ePPt7M08yN0q1qBY9F39iU9thuVWKEa3HYTxU8qRVKm02VkICf1YUlQQkJ5JA7qOtfVwarfSr4iP/DVlG/fZ5+v7zW1dmQq64jEx/4asl6NdPm+hgPStazS91kSqvFadpkyDdNyzHuGCutUS4KJSqa2pS+SfhUUSp1Nx1kpLipLUd1LqENLacxQ2bGDv4zin31ZfH3WNnQjRoYWGGWHo1NxNddUpxlWlfjOo1vSa53vbIyrcaI3D2po1tTQWVUOtqny3W8BSWpVxRribQyVhaErWpx9KgW1EspSnHJJWdnRcqNrSlL/AI25fPze5rcTs2OIbccVjMOs8sPXlSWf/DbQtd+KiXbRZ9KQmOqWurUW5G4xQGzHh3DSZ1KlPICMcXOKm1NKOQh7C1JWDx1DxmGqYut1qxuMw/mxi6eHrzp0/NVr7sWlvPi7O7K4bBYrC0uqpbZ2woKUpZ46s3eWv53uGVFtWoKvDdq37sjJW/U6Ze9Yt5L6EpS9S5TNos0FOSnLjKlRZZ+XBWskpWkDAjeTav2ptT9sq/8AUSOrx321tf8Abq3/AFFz3EpLlvbIOobWtLNPrlIpNNQ2SpaahVA0icOeCrDZTxZSgoLePmKzjWang61JNLaO0ZXafnYqo3l3v543WRXq8W/p7U2lU5Opi60mlyTc8l6y/TrekObYTnnGErq1Msas3BLkqXKU6uRb0eoyKWHeT5yhLk18OJASVoUlKVIPdWXqK2nj+Pt/+NVe3jvX48WyvV4j9fx/7TV9nnZFl6ebRkXJUpO4lUazGpVrOUNtxwqLiX6bGDlaDXnF3Dzc5MxpsjPBkBtaVqSVGTh3UoOTlWq4lSSSWJqSqqNuMd5uzfF6vmZaSqU5b1StVxNs0sTOVaMe2Km2k2sn8oxXaC9KYxbNIobZLcNLt9VhpoBCEt8HqjGDa+KQMOOSWnVggFS0hQUAMak+My4U6S/8i+efr9e2jtWpGn1aw+GStbeVKKl2Z2+bvmaGq+39Qo23dr3lSIijOr1OvOHzWjmkqk3BTp6mmg2lCw243T/McRzXyU0k8sDvZOvKcXFxgk1ZtLP0cvv4kHqoY2pKNeUoxcW92DcVdaWWnLh3IzysQWHLJiXvBhuSF29VmKM62ytpKkrYl+StLnJteUfqsvI+UqPoU+0XD044aU5U7+fe6lmldWy7smu0voy8lqfir3t5OP5Xzl5yccuNrF/6ELzburfTdelzi4apcFhXNSYUEtKUiRU3auxWoUlXPm0qXEp7NSXHc4cktNJ4JynkfFPDBgY7H2JX6WYDee1cPjcFRpqbcqO5isRGlVvDi9x3i+DV88j568MXW7E2XW6ZYCEXtfC43B0qSnFSodXisRCnVcqed2oX3XfJ39EV974k2RVbptzg7WIFcp02z5D6hlcVlqmPyeHnJSltuQ5ClgFakKQXFpV5XH5T7n0f2dgaGG2HKM6nU42hRnipSnnFzw8ak9x/m2m32Wy5Je37DnQWG2J+Ul1OOw9GeLk5fRlPDxnLclpFKb56ZcETp2e2zg7FWFtRcbMNsX9uXSKftdbNOdWy+mi265CTVLxrRhpabeTOYpMFsQZZd8hh5a1OxZAUEp8I2VtvH7V8J+09mYiNKey9lU6eIwbULupV6+rTlGs3dThupea8r3uj552VtfHbd8KW0tlYyNOeytnQpV8Iow86pUdetScarzU4bsYvdd832HVLo92UpFpVSlyIkNpMqdJpdwshZKnGqg3tq9aSlRHBxebal06Ml+SyXHEOVBxx8BLS/h0+91a0KmmGw1PKy3KUI27ckmfTeEr08FHdw+EwsFwaowTXqS4fwJ01G3E3dcEVhlHCDFEampccwV+bSX1QEpDgTw5llkczwwXCVBKR21BVFKrCopzW5KMtxSe5Ldae7JaOLtZrim0Y8TVniZxnOTjuyUrQe7F2d2mlrF6NX09JNefb0OTAoEfmhLb9kyaN5iiPNCZjXF1KFY7ODHyHGARkpUM46B7Zk1NPA7Pe/Led8NBtebGNotrzY+bfd0vKT4maeJjUSUsLhbJWyowXpeWvbrzuaeqFpxHNvLYejhktTh5rzxA8xxgHBVy7D0/pEEEfh21BqYqFV3eDwS5Ww8Fy7Oz46K2tqYXD1NaNNZ382EVa/o9pGC4LHaSxV65GKQxTKEgReWFeap2uxIaw8AB5gDL6ykJKML4k5AINvjEP1PB/5EPgbOOJpxjGPiWDe6opN4em27JK783Nvjn7c2rRrNdNtvFTy2xzuEIKSEqSiRLfksITlJwCpQABH3MgYPfTxmH6ng/8iHwLvG6f6jgv2eHo4ev2WMu2xthFdsZdVqqI66hS3ZdKkrKMKTKRSGlqU2FFSgPNxjJV8vbvqHCEadedeCUXOTluRVoJu30YrJLLRZERy8+U1GMd5tqEVaEeyMVlFd3uyNbUWgONKkwZC1NPNX1CSZCsYdVIdizpYScDPkxQypkA5bVlSuXoL8U3i4blV2j/ALt1xvzZjqLrVZtpW/Nyz58f4mo7DsqHUrU22uSK23Ij1ag2XIXPAHmSlxqnOdYacc4/Myl11ZKcZJwQpPqY+HoQw1JUoNuKbd5O7u3d595SnBU4qKbaXPUwjdCHVzdsyBAjuFlSbkVMeSlRaW+2UrbCyMAkkgLHcqRgdvU5y81jRdu5LKbAkPR0uP0duGt5QRhIi0+HDpMZhQOSSIz7zrncBTziVp4oBQQMD24taYdydzXJ0VEai1hIpsCQpBSlPwVYfjcSokpLvkNoXkJA5EqCQk8QBr6gbQzKdcG3VVhCIxFoV9X1OrzzyCpybU65PlIpTfJKkARW0lI8pYUsqeyHcHGjzi481a/Fd338y5SajKKtaWuWfrKqxEXVWW2G1l1NEDM2E+g5/wBSiXHd6WyhXcF1USLELikgAq5kJSFAJhLBU1U6zfqN3vbee73W+fVkYYU9ypv78pZ33ZNuPqvbtf3Git8rUqM9pxMrlKpcylKumClz50h2mzqephEkkFJQZDgDiOKCpslKVIPza6DB7Tng01DD4WpdJflaMZ+9fPbkbOrtCvUpQpR3aKhJvforq6kk1bdnJZuPG2l/TeNFLsOlUakMefCZcmRLMs4Ie+GiKeaVULMpvJLbnw3mIITEStBSpK0KU4STy4iNi8THGb3WYXCxUvqUYRs+enpIL6upfr6NLEJ3yrwVTJ3v9K979vwtIDo1tWPc16bmv1ZkurhsVmkRn3G20PJjToCX1lxfljmtLjmEOLB4owACe50vkvAOo6lTC0Kyad6dWlCdN3tm4tWbVstH3ETE7O2RiqTp1NjbLV5KW/HBUIzyd7b25ez456G/9tFps6bdluN4cFpTrTnVkfzjinqvUK7RobSnU4cQ2IxZcbQlSP145lSmyWtZPJuyfsnZ37JRvrf6vdnrrzy134ObD+y8D+y0v+nvy+9Z7ntoS5Fu2jaspTy0fY9u1+QEuOAqguUiEWG3XORVz+ILSjgpySoepOL6eB2bSnGpT2ZgIThnGUMLSjJO1rqSimvWZaGw9kYatCvQ2dg6dWnLehOFCnGUXzTUbp9qsais6RPrTW9lLfU4Hf5TQ0U91YHmpTDcBltNvrSt1DaWwe7S23E9yHAQNTG6X6vQ/wAuPsyy4ertd9taH6On/gRa7jt992jz5LcRKZtAuyI28qQHXQhlil/CtvZdWVj9Q4palhacrwtPEAg0vBO8aNGL4ONOKcXzTVrMr5q0p01x+gsuVnrl395jFFSzGteTcK32hCcoUWTKZbAQhyoLrsiM3jHzFolQJQpSyTk8/bV/jGJ/WK2v15fe39y7Nb13v92PqMVvvZ6XcMa8acwyng7UNp3KOgMRf1UqLcNg1OpOt/6uUhwSKYyOSR2acfQQVOBSXjGJ/WK1uKc5O+t1qlZ35FG7pq0VdNXSzXbqZhOsyJb241HhmHxiXfblrTg4nClNV+i8C842paVNoypOXUqbWpXupJxrL40/0dJvm4K9+L0zfa/uRDhhZ05OUcZjL3bX5edlfsv88jc1fbVdNvX3SwEoYYqyUVFtpCULfW7SpUnmsrSsKIeitcPlACCsYOQU08ZfClST57i+6xsKeIxNJWjisR3utP45aJFxYjmlWvY8B9I+Jq9QbZQottBSvt+XdLsltRCASGDS4rcUEEtN+alwulQUmDKFWUpSWKxULttRhWnGMb8IpOyS0suBDnHHTlKXljasd5t7sMZWjFX4RSlZLsRZ7ds+4JFzVCqqlGNQqJSWYE6IzltPxrcUuPEDKhkLBx2OAcE51b1Vb9cxn+fUz7dfm5b1eO+2dr/t1b/qM7D9vV7b2u5kJWuNbldUw4CgTG3Y7dFUzJaWUqAkJqdQYZK1IWn4fi2Ehf6wxamAq1JOflLaUW+EcXVUV6FJDq8d9s7X/bq3/Ua0seyV1vay9rfjBCkXW6xXo7bWEqdkqrSKxJmJGCPPWttK3FAAYUvsMjFnk2r9qbU7f65V/wCrL2jq8d9s7X/bq3/USDUkVC2nHKz5cqEhyntsZKh8O9BbbbbkMK5ZTJbVyAcOUj04e2pdHD9VDclXxFd3b6yvVlUqZ6Leld2XBBUsXe89q7TqcLTxdWStyzl77lnvq3I96WpUYUMp+DkPuQaiCR5qYrVJW3yZWB8ilfa0p5S1ocBkcF4ASUnK6d9JzXdJ9vK3yrEqm1D+8jHEZf7dKpfte9e5Dy+LObpN8bESqe4pymp3GiVOQ3y5tmZJnPpmKcCUpCmm46U+Sk/M2fvrWOww1MJGrJSlUq3irLz2/Xf2EhYhRuqVChRTzkqNONNSfByUVZtcG8yazSINCob6nktuJdqCIzTyAPjFwKzGalKLbncFTc2nPttq4kIaJbUkqPPUqilRtZKVvrJO/flmXLFzTu4U33wT071337+w1ZuNDq1RuK0byQ2hxuBa94OnCV8GVSKZHIUEpWkhxxmllKiVEFWSPXGr8RVqV4wjGcsPutu+HbpuV1bznGzlzzMFerOrbck6DTu3QfVuXZJxtdd48sSn06RtFalQl80yJdz2/TJim1hD4H21ESgsnGQtTdW4u8gtKkp+6MEmJ1NXP+uYz/Pn8eHaYLV/1vE/5s/iR8Nk/F7/ANdnuxEyV7ZWhs3EgPPJHlMC6JqKZMWFtJbW659mPSFJSpws/EIaddZcDYQblRd31tWriI8IV5upBPg1GTtdLJPWxWPWp3lXrVFynUlJd9m7Dre+yqjXN3rQtwNtrpLMSu3DMcQ2lLxjvQGFR/OdSOCSothKOCG85Pc57XdTQ/QUP8uPwL7vm/WzDN6LIcq1B3Vu6JHTFbPT5e0Ax2HZKIa6obyeqNJLbRfW4CpmAVPBLo81qK2PlShQVlpKjSmprDYaTV8pUYOLytmrfLzMlKr1c1OUKdZK96dWKnB35xldO3ca7ufYa3Lb3msGp1Gl08uXXZd9NVaSuJFdEqS5Ioy6GJCno7mExYdCjpjEFDiQwP1hHYZatWFRWWHoU9bdXTjG1+5fPrMlTEQqK0cLhqXbTpRi735pIWZ2mgUbeClPzlMvmsWveauZKE8nhalQigqS2lCCSKg2DlByOHcAHMONHdqxqqpUTi7qKk1HucVk1n6fVaBOjvt/lKiTvdKbSd+zknw9xzO6adsaztte24NSuF2Qt2o7k7oT2pSjy4RLPmUq2qE0yopwAulxG1ykkqD0xx55sNIWGUyp1JVHnZdyt6yPLAUpS3nOrf8A437uPpubmuexnKZubZsGnNNuU2gut3FVU8VFZltVpVTYRzbUhHmrA4qSpCiodgB661u2K1SOxtrqmouT2Xj1G6vn4pVSWfqLdq16mE6P7ahSUZPyRtJRc43d3gqyWepNrcBL929V9OuPzOFMvHYGh1SnsP5D1NlXDbdeqctx8p4jLMmmxxFwhJabLiVFwqSU+XeByhT2V0CobYoNvak4uWKhUd6UZurJJRh+at211zv2I8Q8BlCns/oHQ2xScntWSlLEwm06UZOtUS3YPRWs7Xs+BB1nbCFf1c2s2HRHmttTt/K7U5rkNTbaJFPq1vPygtpZYcQ2kUia7zUttYMwJcI4jyldR036RY3Y/QfaPSXCqi9swoVJYOE43oSq05QSTp8fNk21fttc7Pwh9LtpdHeg20OkuAjRe2adGq8JTrQUqEqsJRjZ0nqt2Ty556ayZ6jtt7guO6LPs5MERrKpdzVCxLIpCUO+Uqxras1a+clL63m3KnUX48tc+oxm4qpHFCG22UJKTd0T6PYLB4bBbXTq1MXj8PQx+IjVlv0lXxVONeqowatGCqVJKMeCyI3QrothMLQwW2nKvUxe0cPQ2hiYVZudFYjF044mtGnGX0YRnUkoR4RSXA7Z9Pm2cO5rBsqiuQ1MqmWW8ISWuLLqxN2+gsSEufIUkpbmu8QlCQhbbJ48UEK9KqbVq1KXVdRh4xta8KUVK2mqR7thtpudGFGWHw0YxikmqUVLS2uXbbnkdTaFtjEgbOsxFxwidFsS2qUhKOIJDEJKzyyhSlO8k+ufTPy5761/XVOEmuxNpepfPpzOYxeEjUxNaarV4KU292FSUYrsS5c1xNmW5AbVaF0RvJSp52kU51wKSCQuJQrZcHHA7AODCgc/KMZB76ddU+s/W+d+foytkRlgY/rGJ0s/y0vibZcgtvyIMhhKFOOpniapfchQqMR/CcEEBK3lpSCFEICEnJBUZUMc4U+rlhsNVzb36tKM55x3bbzV7LVJt+ckzeYPH4nB4aGFhPrKUG2utvNveabvvN8sjnJ1U7YUm5qHcseTFYdefolYpbTLiUlqRGkXLTZTjr6OJUuQy4gFhxJSlscsoVnOsFatSrvzsHhFy3aEFb1JFKmJw9b+/wBmbNr83WwlKpfv3omc1fbyNb7VMosBhK5MpypznEgAgR5NjQ6aQAlIIKOMktkk8VkE5GQY0I06c1OnThTtnuwSjF820lm32+819WhhZz38PhMNgY2s6WCowoU5P60oQSTlrnqXmy7Wjs3oqvS22kOx7SYQEPJBaDrdskJKEH5u5GVDlnPfIPbWwqbQr1KbpNRUWrZLPjx9PzmY54aM1uuU7Wt9J39+tvdcjrdTVNTDjU4Lyp60Laj8W1BJKH6rdkhxYHE5cLjpAVggICQQSM61VOjGlKpOLk3Uabu72tyKYfCwwzm4Sm99pveldK3JcDQLCHviZEZEVQ4SY8BlYwjmgPJLYdUoELJHMniEZx6D3zEkp3SiuLv9NEjthr4qLTpDS2VpLqW4sBwuKSpIKUn4zyUqUU90KUjHIggDB9yLPqqbg23t9ovRW6cuHcldcB4qfjVFLrDqSvGCVT5FP4AhWGw4k8iQpIG3REXGbuaDKLC3qQxHhveclRaS7NKUstI+ZJBKcBQ5HPtjOqNXVmHn/A1KLLpz11xKg66huNbV0VB1pDCktpaems2w9IK+SVjym1T5AAHHiweBUTlRui9zThz95jlTUtZS9frv2P0Ebr4k/DU66o7xUoB6B9ojJBbrM9igVVCoxSQWoomvzQ22eZDaGkFxRQpa5eHxk8PUhUUKdRwd92pFSjLskndNdnPMwzwqlFqNatSn+bUpVJQqQ7YSTvF9qZa91WIdUsumVFxlpc2axCaqzqeTYkrceMttT6WVthbiHqZGCFE5CS6CCpSVIzYvaTxaaqYTBxus9yhCL9i+eBbDBpW66viMWlwxVWVZPvUm1nx5+7rV1Q23Ho0aDVmHRGkRqDtslMgKUZC40e3YkUxMuck+S9GcWh0ISlairkFpI78/V2bg601OdCm7POLhFxavezTVnHhZ5WM08DsarSqUq+wNi1+sg4SnW2fh6k7NWylKDd1wd78L5HOC3ZcmmTbqkTpU6fHarLbFNZlPrdQy0t5UlKUpTwJAcXxGBgIwME/Mb/JuyfsnZvD/ALpR4X/3b+m+vZkaGl0O6J0mnHo3sV2+ts7DP/8AdlpvSmoqNowae2gIbhqRPmthtlBQ35FecJC0NhxI5U2PgqUexcGTyBTTybsq91snZ2t/9Epey0V6MvWbKlsHo1Stu9GdgebazezMK2mtGm6eTuYRv3Ni0Pa68KqkpZdRbdHU0jIeHw1IlMtsOBL/AJx5rjyI5fIOHFKKkpQFAaz+KbM+yNmfsdH/AKTbJYFJJbJ2YrLdX9To2S5JbmSSyXtuaCqdMrCqXt/uDSQtqlV+kVWVWFtpLLsie/bs1sJUqN5GI6fhWg2ggqA5fOrI418U2Z9kbL/Y6Pr+j/DsK/1K/wDqrZnavFKPo/M4ersRlNGtuRQundqC695jyn6VcMpchS3ZchqFfDlxMxpTxKVrhxYQhNobHFwMJ4qdUVBYthhcFDauD2vHAYNYnBKCowWHp9V+TmpxvC3NZ8LXMFPD7MpVHUp7G2VGbd3NYKipN3vdyUU27+vMudwVl52yqVCUlMh657lp4hFpBKvs2S5yGFErXyABAWokYBGDqV0unHpjtXZ+18fSpYbE7Ot1EcDCNCm7Vo1vPjFJPz4RX/DkbCOPq01ahGnh1yoRVO2mm7bl2+nj8Pni4hbXiI9RyVoQ2sVLb1S220lKErXtFt+tYCSSR8xJIznkTnUirjq1XF1cZPd66q7yssr2Ucl3RREqznWlKdWUpzm7ylJtyb7W7vKxzg5HBHbvn+PrqJJ783UlZybu+Xq5GOyunbRWXceKUVHJ+gH7tZsRiJ4mcZzUU4wjTSirLdgrLLna3qCSirK+t8zzWAqGgDQBoA0AaANAGgDQDlDCVhPFxKlrWEJSVBHA9iVL5DBSU5wQRg4Jz3GgOinTN4UXXl1j2Irczpp6Y9091rETUHKQq6aPGoVKoy6tFY5yKfT5l0VagornnPqRFTNpAkxoExuXBledIjqyBZaZ4XvXLVeohvpNj9N250bqJlUOfc9P2xqtNpVHrVRt+kNNuVeqQJFUrESjT4dNLqA5IhVeQH8lLaErQoaAx7a7w6+r/d/qOuPpQsHYi87s39sdNXl3ltdR5Vvpr1Kp1tt+dXn3ag/UVUiKtpLkViJ5rz6Hn5sbiVhYSoDu34GvSB1BWL1K9XnTtc23NyUHe7bKNtYbq29l/ZzNeg1en/6QlriB9EuTB+DCayw6X0LeEhox3mnGw4WwB9Dl32XXrH3FvKkVqAKTc1agVJ+pUaVx5Nzac1BgyI7xbcUHVNIeWtK0rwpxKSBxyk41V3qyocHZvul38Lrh6rXMHXXjtXD554GLf/ml365LTuF6fRbzl7oUip05a2aPa9DtFrynQtKp6VSanTZXxYQUpUDHhsYDQb+ZOSVAJA5rpRguqoSqpNXi23fv9vweVzzfw64PqfA51iVr4+/ro/dn362L/uZtAwbd3Hq7FPRMFUclVGEylJU65LkM/BOOAAd/h0AhkgAggc8gY1ynRrEqnsja+Oy/q2LhSi7XaUqUpWzeuV8+93bRI6H4jq/Ab0d2hfzsPsbDU755byrP0PzV9/Eym19qn7O286ZaPAprcOiypNQpykpaAeaeVblyFyctJAY+NFVqUIpUWuHNKMoKjqNsOD6VbQ335+5O+efKXrt2avV2OF8GcPwq2pWqP8o6c75q6+inxb+W1nqdD+lu1ZMKdt+qfGQtqVT2jKlPtgOKqUqVW3qg0tSQhPCO7NU20COQShHMqVkn2SS6jD0cHp4utO9JerI+gGuoqywf6vGOWVlfhlx+e6Zdy2FJhojNtq8xiROiR46BxKQmPUm3UqGB6qGQr2x6JB1gKlW9Vn1ip3HtqunNqU0mTUWJ6UAlLTL8JyA6Ejvg8ZPmALyPMSgkEfKQN+XCzIRR6axJjh1DlepX6tCSSC/5jSxjkR5aQok9s5AJOO2gMeqzMGE5VYEJppDgrFFZcSpI8wml1K0WIoRx49nDNUX+xJCQUcPmyBp/cWrD+Rl3UBpkCpwoVQmKBSQEmo3i1Pd4e/yrnOtoGSeCUBRKuRIFm25oLb+3rtXk+d8VUTSG1sqCfLQqoSlx3ChJRz4oSgKRlR+bPPIxoDG78tmoOTItNQhxUSdULyZW2R8ri4FuPSIzigBgr80JCj6cR8vEjIA1buzALF32VS2WVtmm2tSpzvlJwS7Kjlx1Kzgjigp+TAB/rE6Ast1WNT17dVe6GWGkTFW7Oq/F5IAbdp9XtioNPpKQleVuBbbhUo/q3F8eKiFACO7e28yoyKFV4Tb/AJDdZqDWUpSRiLGokVBPyfeUihMrV3A8yTJIABbCALZRrUcVcMKbXIDbElurvuO4SoIbgxi8tmU2VlRDzilBCyVFBHYJB76ASVaKaK5dEVmNinSKLGnl0j9c2uosB5IQQEoAIcx8ySSPUn3A0ailU+j2/UnH/IW5Dp6mmQ4P1rL0t+Q26sDIAdHlgjCcZJyk9hoCPd60STfsDa4Uxlz7Ss1m/qjNeSkByPS7i2sv6m/qzxJBRPZhuxwcp811RUlYKAkCydRlNh1/bSz6zJKCisXrt/UUoV6hNPtWXAnHJycJlPucuWTyABPY5A6TyLfNleHd0+STwbchTrnuaQhI+7xpVXkMxh6K+GeQ0gOJyXOK1cVp7HQHNC92q1at32NeluNqMCs1q3E3XJKV+aaPWKPbAZUgNFCS78RR1tfrUuI8l5wFHLiQB1EtOnU+Zs7vFVH4ja3zQqFRY6Ck4dY+KSlC3B2VzdbIU7xKUFZJCUjtoCM9fs2F/LCm2/Hiswqd8A6JbjKQlRD1GcbCAVhSP1PnLcaBScL4k5SCNARlviwpVftmbX4kdKlXREsKitJZQD8HEfYpcmqORQQopWtDKFHzOaDhRUk4GgK7cpfwjleEuOUwvLtuGtlCfkSmLGqLXHBB9221qBPdRUQOOAANuVHpzs+LuJRHINLTCjRoNLrzaGktoYCaHWq/T4ylDyzhxTVTaYXgg+XGYCeOFlQG3HOnx67KncVCcacVT3bf+UNhAeDEWQioJebJSU8woce6Sjj/AEc4OgNGXtbDu5tKuGxiw5iW1LoslkIHyoiIq6mFIUtK1c0FENxIUSkrUcpwQkAb9tPa2NUK7dsRlhKCLap5d8kJ/WtsJq9SlBZKT2ZmVR5pOMYbZZCipYWpQGS1SzI+aiI6k+WYUFlbKQji82KYttwL+Xko5Ac7EDmlJwfTQEab4tyJt0itQafCKY90XPCUwhKAOU2owr3lKcSG0pBU1IQ2GiQe3dWVDIA0nvlUalZcSkUaJELEq7VXTTlKQhwKUmbUW5MaUrgRmQtThaJI4FpIATyBVoC5bs2NWaXtc7RHniZsyhUmnrz2LXxdPu6O7Ia4hOH0rrkdSFLCkBaGSpJwQoBrubQodU21uGZGjtFy0rRtymxFIQPMaQu4Z0+YyokHilMOcsBKQn9WhHLOVZAyy2awxdFuW2mAwsU92HVX5MlI/WtRokNltpbJwUAJcbASVpUMEgAaAtN2WpNodgXZT2VSGJ9+XtArNL8sJCszbkmIntK+Xsy0hP6n+mFd1rWO2gNfx7aSne+6m7icUqj1nbO3IkVpZAQ7L+1ZDuVBQwXCvCCMD5QMDPcgNtp4T1vXjLs6S0yxPqzF+t051oKS60JTEd6G2lRJAC1Ba8FJJLSCMYJIGY7gbVTb3sBVOhyFpqLN3uTpTkco8xynUlooisq5IX+pfjy0rfAAyttvgUAEEDE7n2jlw7e3I3BpzqyujUu0qEhn5CyhEN1h51SUpSHPMaUkISefEJcVlJOCAMpvS2ahXrwpVxQvMLFv7BWzV6pJZW2hTrTMivRG0uApJUuQ/QWVSiPvB9fDgeBSBeqLbdNuPb6fQ62y480zu1LmR3HEjk5TYM0KpTqipPBRfYKVPFKQkq/mwgYGgE9wqtTYUCuW7HhojqrlhbixHnkIUGo7MRx+KwOROAXW2yTzyknnjAwABctvLEnRbUZpVMS8mDF3C3SVU1RgnDtPmXHcjQQcIUkpaCghsEEBKGwQe+QIGWXaE+iMXgmZEkRW4E27pUdTqOKm6c/PbbQ0yOIHBYAc9MFRJ9DjQEsLZo9IkbVbd06ttFpig1KsBxWEfrYyrVRU5AdC0LHniZMnNoCUpT5MVsFKlhxShbKr1Kvdq+Xz85a3I2bUQGb3sK+4hdSmkP7kvNNJQrCkP1BD0soOcpCGJRLTQ45DYAVyWM6CNTrnZ5377c27Pvvr6TbnSXYTNibt0+6Y8ZoGZcsGE6ooR53P+SdXpymwQEq+FeXOluPgkqUYzXFScLCvO/CngvH+huPw9r/lsLVt/wDKq79/Ra/zc838LuyfHOg20qbV92thKuizdOtv343tbhmN63tPR0UzcKihhqTV/wDTL9nsyHkpLj8A0S0qcksKSEHzltlTzgGG+anCEBPbU3ZfSCUPBlPbm/nszCz856xdOUKOvZp2d2kDZe3+r8GVTbim09mYab375xVJ06OufLg89MsjoBdHTGuTd/TtXih/DFpVWHSWUqSWULqSWIbswNqQf9aMFiWxySUpwvukDXMeDrZixkK3SlxTeOr1sPvvV9XVc/S05PLTXkc94NNlrGSl0pkvOx2JrYfrMrvq6rna/H6eufoyJ72XaLthS9salLSlozaRQVPJwQGg7TpcVxae4PJDZK08+Q5/eBT2168e9Eq9m7VW5ZdsVKeyZEiq3rKkOvOJBcTFnz5EhJSQB8qSvCeQICPXJGdASrrNoee3TWmW/KFMILRaOFOAD7jgIUMH6ICfbv27gYLAs9CdpLbpymuUyn0hxjvgkjv86+2efvkYT3PbQGl6pt4l+kPUMhCPi7Ukzlq7ci5AqkSc2jJykoccZShzOVcCQkpVggDMp21DdMoMlpKWwoJnvhPy45xpqo6UDikENrSMrB7knsQMDQFubsEWtbzjkaMCxUZM+rS2sAtpkfCoilKAkBXl8EBeFEr55ySO2gNQV20ltU1NwR2GyzEuhqsqYcSf1pm2/wDBuNuBBSossGIFs4IWFKUVrUMAAaus6wF29snYtJpw/wBVtOj7eRY7jg/XSGnq45BQ5I4pSguOMOB9zykISX1HADeEEB+ra2U23dFRnoacJkXbOSXEg8W/Pjttp7pB4lKcnvnPoR6aAwW/bOYtydQafDYSoyGqNNSQB87VUjRVOIUUhPytuwf1YA7BauXI8SANBXBbqqVHYcahKUmdcNXkuhtHZLod89LRKQD5XJROCeXr83voDX1JtmR9sXhTZy0Afb9GuGC0chuKmI5AnTW0n1CFt5KgSVY5fN7kCIe1L6p4fteQ95tRos9FImHsX1wXWKm+lbue3NUt2YgEJCeCE/Lz5qIFG55kJsuvx1xVPyU29UIdMcSklTCfMRKUgnvxaxAQO2D8yvmzggDXWym3civS1TLhZS5S51k7YuYwCpEpdheYEo8wKSWssqSeQKvm+9k6AmNs1tEKJb+613QIkeHPnUeZOYjR08W0POpZhtqSDlwIDSS4TzJ59woJ7aAj3tW2piV1HXzWHWnqfXrrsul0xxzl5IkWHWZ8xTaiVZ8qW4FtSuKgSSkNFs5yBIqwpyX59+05lpqUbYRRKTTJSeSnl0+mijtJQ7hXDiWQpTgaSgdu3EdiBitrUWPPYvufHW1HZVedyxH5cfCUqRMjtsxTlXLL4LjpbOePNtGQQCNAbAu234k4z/KLSGLuttqfwjhOE1JUc04eUFchj7rnzc1hw55Y+XQEVYFpyaZttEgy2kFyRaDU/wAlZ/nHY1bckoBSO5SpYCVAd+PZJBydAbTCao/W7TcjQ1qjy4rVXqKuKjxnMyrULUYYIHkNn7oWFO9v5waAcwYRuep2zOmRFpVSK3XoZeaT3ZZlyJqIYy4F4IabiKRgAZdX2wUhIF1YtyqtXNedNjMny65WKcpxKwcttRqY7FeW1ghPPg84tRWFJ5j0wCCBeL6jogUPb+r8cs02+6TTopUMB0sqq7yS5jGUqXWpCRwKRwaZ9/MKwNxx4canxK6hTcX4iqVCSlTPzcFpUwWQtQCuRWUkqPfHL0ABxoCONJtJVGnVUyCoUWNb1wU5ac/I+9Nr1lzopV24la5FMbiJwACy8+McyhaQLB053Y3LYtJ5/MUR7cuWG7FVlLCp8FoxA06lZKyOYUtI5BWcEHB0BsKm1BC9o7rqjjz649rVmoMPuZBcW6042+EK+UApy9xHEJPEDvkZ0BsXbWVGqlmIneVn+UVJelFLoI8l5xr4dHkjsRlLCCefM8icHGAANcotGFDpFPqdeaQHrQqNWrLRdGUcW4xUzzz8wUFrJHApPoQfqBlVcCMbZvMoQ/EYsa7azISnkWJztNpblXofxQBySqbPciO8SlRjBCWy27lwgVUwrrzVx0hLLSoVNZkUmI6oEOqK0ONzEFRVwy2446wAhKQEdlBRydAWCTaNQtaiWtD/AFiqTArkGtrQr7zj0OUy+0hYSkJ8pTjDIUAkLKUDCgRnQCrFqtw510VBaiJtyixo7j7gQFvQrRceegkkJBLrhcHnAnjxQPLS2RnQGA31HqKJ25d1U9Lc2XCott27QS6lSgp3z0MrGWyheXkqIe8tSQQBgA5BAut2WXNXbLVtVFgtLrVOqNDqCEJwFQ/9GF9VOK4nkDl12v1GM25yygpaZwhLoKyBeLj23i7jhl6O8hqq0CPb8Vl1viUsJlU99E/hkLcylyWsAJVjKG+QVg5AjpdVo1Ol3e7cspsqh2a9XraSt0lIluVuLTYcIpBwpTjhYcCPLKUqUVDjg4AGL2xtPQa1T6W1Ijpjy7lvDfKqsOOoQl34Sl39SA20SUYCJdNEh1wH7ywktkJBSQMIuTbFdKnXXUpCEKkv1w1WO6ACtFLRTHJbbDPbPkh5QQkHl8uATk51hxFHxihXoNXVajUo259ZCULfvEbG0fGMHi6Fr9fhq9G3PrKU4W/eMki2rVrlrOxt8JZ+FnVPYp2kVaOsKQ6lVopftiGUgnkHJLFwtPS+RIMjyvJDTZKFeQ+D2v1OI8JHRjRdHcdgaCp8Y9dTVTJaLXlnmzwLwUV+qxPhI6MZJdHMdgqCp8IKtBVbW4XvfK2d+VhDpRsCr1vcK86+/RIzM62TU/saRMacDlPn1KOUMPRFckkPR6ZxbjElWGwnkFDTwiVush4NujXDpRtrHYBwaynuUHV3bXz+jpoV8Llffh4OOjfDpPtnHYBwztU3MO6iunk84vXs4nQPqh2ArUe5+nN6hR/OWxREVqQpTScPzpdImUGQXy0lBKH362264RxWSgfME5SfXcLQ8Vw2Hw1reL0aVCy4dVCMLfunvuA2asJgMFQSS6jCYelbguroxi89crfOh0L2asKt0Sq7VqYhIbaiUqSw4yEENFl+jxaerIGFYbZjoU2M4C85BTgazmV13TyTslp3rL0LO1rrXVXJ802iTloqUUqWYaYtARFCsfrEPsJalBQwAfIBPlcQMHHPloXKbmlN/nZ/PoL+5byrdp1yyGVLeS5EqTHB7iUhmNDpMRlf6sIPNbbCVq745qPEBOABUoivPw1VyS9z8lmS63BAJ+cuxosp3n7fK+yUJ4cf1ec/N82gIw341IuK2Hqy9FR5rDVRQ4hIXwKJVZgFRWFKUrLeMowe2fmB7aA2pIoLzt9UmpFsuQhb9RbdSRlCFtQCwVJ+h8p0E5z3Ce2MjQGBUGSqt3fNpYhLbiJhy4aZLKVhXCNQFMMFRUVI5OrA5/KB3+UDA0BG/dqwp1vP2XVMALesNqTJjY+T4iiyKs8y2pI+fC0yk+blXLueKk6A2JY+0dMuGNPXIjNKWJtry0KUAlbbs2IqS4hJ7HgXHCkAgkpQnJJBJAsd19PDcjcGgVdsuoWUVOhOlBQpISD8elfzoX+uT8KEA54htSxxBIUAFtztqly6pa1cTHQoyqPt6xN8tIKWm5NWmh1CTgkIJpTBIUVZK3M+qAAMC3ZtSPbFlXXcSoqBNqm68SAoEYQqDHLYCU4CV/KO+CopB74xoCMNfo0Zlq6vhJT6XK1KuB5z5kcogmQ6LR23Yvy9lMJabkMlwOAPjJCkYQAIy3PaM6t1O6aYltw0+pUGyagZacecKgwptDpQopLfzR2PmygqynscYGgGkm05NaoqKE242ua5UaaqLCWSXXW26j8BDHD1KZBmK8zAGSE8OIzkDsv1o2kqXR47XBTDMS2bYmynW8BSXqa/BglkEgp8pMckkEFfJIwoJ7aA5K2u/Km3HXac9AZLKJ9uvtkpc+dc5RRMBPLjhlASpnAyFZ5legCqoarELc1FPdQXaIuZbU+Kn+djiJZ9QrIeaT/RkKmV5hhXIFHkqQAgLJWQIlbp1B/cLZ+tXAyHEU6Rt3OjOMpyf/WkCZCp7zKQoKOEmgqUQSVhxx7vjglIGzaeEDbDb23nGY6W/wCRAqDTYSrKagbPrUsMHKuzanUsJUPv8VqwvkUkAZRR4lMva1KXSoZZUzcVvvU79Vji3G52lbcyQxnKQ8wqRVJDRWFNiRHbK0KQHELAbWjYLtPq1lU+uttuxqNTkTGVYynzacpxEZpZUCObg488YJUcoKRjQHxQeM10+7zQOvbql3Jk7Rbn0zbJmq7eyk39UbHuZmzDEkbbbeUSDIRdf2OigOMzq5JhUOGpqcvzKrKZg5+IVw0BxqfbDThQFJUAAexJKeQB4LJQg+YjPFY4gBQIGR30AloA0AaANAGgDQBoA0AaANAbDsqnU+sXhaVHnxUuxqrXLbps5SV8UFiVWoUdS0LSlR5S2nVMr+UBBPbJyNAfef8ApDHiR9RXhPXf0X9AfQZWn9gbJ2y2TtHduo1m1aDSlwL8iM3BddqwrZcW9EkZgGRYdRrl6tJYZl1CZc0WZ8ejipZAgJs7+kTbh9VXiKeG/fO9W2W0u152lv5Fg7hbgW+7Nn1W8bU3EpsWiVkVCbUYsJFJpcmtqZlwYzEuaxEkSHEthaFJVoD6JomxNq+H94jHjNeKBJpNUfodmdH9p7k0BIVETS67Ubto9yzajSKGWUNx5chpzY+EwpDTiH2nqvGbfSVSklYEnenvprplk+OB1ydWdDqUObY+9nRl0xbwQYseCpuOmRVk3nt9Lfh1JqQ4iZKf/wBE8+65GEglu6IqCA2EOLA0B1VWfcV5XfE3NiKciTZFQqocDTABdpc2pNvpkOHzlKWtxhhCVEgcs5OOIBxYelSltDenVcXuwW6lGys8nd53d+NkQacV4/iYuT/rOHhQaX5qTvdX1b5Z88mZxt5R1XHesSQW22YFZjWtEjoaGSpaKwqJOZAUByERFQRLCsZUt7gQE/PqP00p/wBmzVHz3ut3tws3om1y1+BpPCxs+t0h6CT6MKLo01V8Y8agt6q2oOKTg1u9/byvY2x/JUuLuRoM4h2zS6hLlokhAQ4XJX6lhKVKHMKS4DlIJ7gDOc68D2RtjGUMBtbYMsJBR2hjYVvGHKTnTUKbp2jG267qTd+atxu/ENmdLdpbL6FUPBvPZlLxehSo4aG0nUqLESjRjOG91WUFKTqvJZKy7b7ckbfVKrWV07U/7KDMl+8JjiylBUqJTnZzEpqVw4jj5iKV8LxKgkty3FJPJAC/UPBzsaPR/exCrSxbqZ7tWO6o3Wl4u7tbj3PgeheB3YEOh7qYqNaeOlXe841oqG7eO6knG1880+16pq06NmduUwLKprdRpqGaizVapUmnMYcifEVSe4mIjt8zbba0BKzgkD7oBxrvcRPrsTVr23d+y3ForcuPr/l6xiYqpjq+NTs8RGKdNLzYbrej1fpNo1eiPB214ywooZq5W6+RkqThTwCknsBySEg5Pbv7Y1jLTNGqY0/JcdkoDvwz0kxytIPEynGnMj1x5fk8U49Qsk4wBoB7Kh+eGSVZ8hxDiElIV86CShfc9iknI/u0BiVStVl+QKkpa/iBUm57hCE/rVfGUZ/ylHl6A0lsA4Jw6o4ylOQMV3GsiHUINSmxGSJtUYhQ5CUNghSF1mBKWT3ySA0pOMDKSSSSMaAu0KzU0yFUKXGYBjRINKajNBASFuw3FPpfwMgKKlkEDIGAfXI0Arc9mplSqQtLYSqMuuVArDYJL1apS6ctk5/ox0qLqFerihwUEjuQNXXTtkzVKma86yfio1Ej01tvykqSsQY620OFROQp3PdIGE/0SfXQFukbYN1WxanTpkRSkSrDm0gRwnilDs1dOcU6n6rbNOSAnAB81WSOIyBiNq7Yrt6JFhyYxkNQ7rlRkhbSU+YxNXhT5xy4lsYwBkKxgnQGrd2Npp86npqlDjpZUxak+YotoAL0mNX2YqmVYI48objjxUMkFATjBJ0Bhl57dVKkxbwadipcW7TbZhxAUgZaZjsNqPbJBKRkj2BxoCF2+G2FQpkNt6DE8pVSlyvimmCVlJhSHHGBxA/+Gg4eQP3B2TyzoCw2/blOoNMh1GTHDD86lssSkON8QI9KiSFPsknuEyxJfjunsUIUVAKJKSBELeC1l1fbKzWYzvJuBWKkh5gHIitS57suC4nJyosxXm0IGEgpIPb00B2+rW0hufod23jFvzINFsypVKSnCTlp2gS4fApJACQHVO8hk8hg+pOgIMV7bGn1Gm0GOzEY+zmKvQaeWyEq+IZodPdS2pWfuqUYYcITngXSAcJBIG+IDcah7XX82EJei1eNTEtpGAlt5CUyUpSQCVFvIaAODxSFH6aA1DUaKtNLauOXGWpXOnyTI4kKCKg9GpqohOPutod8xKs5UUhJTxOgLKmyWqPCtymxYap0R207dqUaOtHFbkiNb0dr5UAKyVeYhxRHcKSkYOc6AwKzdu6zUZVcjTKCWhV3YyoyHErDiHG3vJ7JUgZCWnXHOXbuAPQk6A3YKaarVEwXQhmpyXZlvRsqIWgRaqqqltrOCsrLimlDtxQ0F9yeIAl/SKXFp25EOniO3HX/ACKbE0jughyHwdKiQByGARk984OPcDSVF2cjUm+4dVkQ0NR7jup+PTkIQlQl+ZDpBSfw5rWvIAUP1ijoDY2zNhsU67txItYhlEpmwLjfAUMkOSIMWe2kZGMsfGFlGO5SgK7csADWcSzX0t3FJkxltfZkKQ+wFAkSGGYiQXVcscQEu5GMj5QM99AanftemXzc23EOTHQ82i/IhdykKDiqa9eEJttWex80Olaj/RIAAIOgLJvls1TqlccSoTaf5ke33Erj8mU8UrEZuUQhRPopSwkkA9kg+p0Brrd23U1O2ftN6LwaREtzipOVcnXqxS4hbIOPuIhKVkZJ+JcT6JBUAjH24jVGm7s0JumKej1GE9KQniSGWhS/gYSUDGFJcViSCSMLPEZHcAausyz1UCkx7MYK2HIVoTaY1IWylLripBS65JLeSlLjZSWgkKIUMqJB7aAzWoeVX7cp8ibFS24zWabT4Di88GJyZT1VDbRI+f4kPlPfulACxknQGvdzbJalroVxNI8qYiZCpSw0MpcRS5IlpSXAQrDrjq2lJxhCUAjJJAAutvWRSl71VGc7HC5NIokW64JwOCoqGnqfJjlQ+6l1a1OKUMqKmwMEEnQGd7aQYEafXI8ouPNRYsyIpSkZ5qXTIyW5BSCcOOJZQ4pAJCVLIz2BICFt2bUK1Y980ZcFS/t2oolsQ1ZPxLTqXPIHcZxzYSkYz98kdx3Az68dhBYlCrVwVKNMWJVrQbBZQOTTT8ByroSwFNpKhyi/bz8pCe6VlwIJCe+gMCue3odv2JbkKJHWufNft6IhwNBCnXnm2wuQspJy4VDuO4OSCdAYtXNrE1c163J7bbVZm2dUWIi1JHJL1Ym1FK0pKiCFcJK1gAgqLCQcBROgENp66/b9yX9YU1oCRTXriqkdCgSiQi4KrJqqlJWUn/kzsx6MhSclbbYcVxKikAP7i29pdXuOoUw0hpmFU7MU2+402P1T8xxsKkY4hK18yCEqUAT/AEs+gGrGtuKtWW7ooiQ41Atu+rldbZDeEqhM2jVmBHKsp4IUK40rsD3gMjB5q4DDWpddHd3t2zve1/QaW2s2ZqNsWnvLChR3VMxt0mF0/CMEFyYfmABI/VoWR2zkDOPcC6jT6m1m5W0vllx0+PwWzbKpj8LeRq2qU06G6Gqw33Higjz59TqF5R5/JA7JUILbQ5JUTh0HA4DPN9LcPPE7CxlCEN+U4pKOfbnkm8tffkaHpy6mO6MY/BwpJyqRhFOLbazd3bPS98ySbO1MZ7cysx3qPJkMSqrIu2KWkBcZioNsU2AG3nPUt8ael7zCMhbnHiAkHXiccftLC9Cto+D+WDTw+04VqMtpOUuvoqrVVVuFNLq21u2861ldts+dFi9p4XoVtLwfvCXobShWpPablLr6KrVVVbjTt1b3bWSfDmdeXdvGJV47DUxUYqFr283LfQG08VsTJkBSuZ/oiO3IfQggEq5kq469x8HOyqeyuhOH2M6jqSwlfEYxV5JKpN1txdW4ppJRSdnkz3XwZ7GjsvodhdjOpKo8Hia2NWIlG06jrKKdNpKyUWsmkuTNlXrtK5WahZkKGwsxo9HXBDoQP9XXAjSWGHgnPEqUX/MKSQElCQCQSdb87g3/AGjZLlsU63qM5wdi0yNGcStQCCXoqSeZQCoJU4TyV37fiO+gNlNLLqI614Pn4yP6ue3Y+/7dAWFNHkxraVTslbgjqjodKQFISrOFBA7ZGewz3PbJ0BiVds0rpiX2uQlooMmjhQAyUylIcVI7HPNJT2R3Sc+ugL1OiKl0+mx3muK3qYESFAklLsxSJT3Y4CihwqTj3ByQOw0BTHpqJkeZBkI5xmnZbDZKQcNvKx6Z/oZ7D3Hr2OgMUq1jw/jIlPaZ8+BJeplOktKTxQlEpieyZhxkFbQOUoPykjBWMZIGJosCEzatNthDHBEanWqfiUoyt9FJuKU/GK2shI81DCAQFHiDkcsDQFVdsRVRo1yJSgMCZHrEZBSAVN/FuJcUpCTjPDjgAkcs9z20Bo3cbb5+RCtu4IrSpK6bbdKXLaDYKUqpSK2hGVDJy8uLGSocfk+IPHPFPICPUC1ZVQuKFDeZD8Gb9sTorTqAkLK+SfMH04EcR9cZ7HQGB3bty9TqJfNeRG4TBTluocHYoVUIMmmpZSQCSlsNJfSrsStIRgDvoCBdM2Xrdk9Ru4M5uMo0KrW9btZhFaeCPi2bhvSJPQlIynCGFR1lfqThOABoC6XJZ0qp25eENuIhcmbR6xTaG5gKLskQ5UgOJGOysBSOI9j6+2gMAp8eXYu1m3xfiIRXnbZ22plSZClAiRFt5NMmhRCeWY5W8T8owpriogKJAHVa39pVW/tDHuFhlchd20f7M8tbfBtEcNJcTJSpJVzW+olJSUpSnsQSdAQEu3aSl0Ha+XQI7Iit1moVCsSAMcnZ8m65zrzhPbCmWY6xk91JUQQBjQF1sSzX7NvisqdZWuJdbsV8hYw0huRTUOEBwE8kgx0gKVxzzz7DQFyotifZdGvOksR0oarVfgTqdFCyczGoVUmealfqfPdbQhQ49gAoE+4DS1qS/HatCHX2wiWxHqFPKCpS1JTGpUyvMPAEDKlOsJjhvsOCuec9iBGm7E1yoXHRLZgxJCYMLbZ99+UhtRUqUzVVKbiqaCQkB1Ku6uXIDPyk40BJ20qRLjUGZOnxUiRTSosoKM5QXaY55fIjKQDTEJ7A9nlH+iMgYtakadTbZr1WdjhUZ+4LIcpzik8SozqfT35/thIZVGWO2efnLKsce4G6I9DVVb2YfiNFtcxpeW0J5JKp0d5CXAe2fKGFIz2J9SNAMr32crde2d2rmRkqS27W6S6pSWworqkKGxGd5dxgvPJU4s+qVHAzjJAyCt7YXDZr0NVzR1J8xvzfNXlPJ5xA+XGCB6j3z9RoDGpW0NYum2GPs5bzHG4qZ8cG2QvzI8StQK2ppSioEplNw2ojhP3WnSsBSkhOgNSVfYWtUCPV5tGgrpsJVXrUukrab75SzG+NipHy/qzKDwKh375KdAXuy7GJsO6bPnkJVdlbElaCElQfXDaffbCSQFDMdKSSQcLPbtoDOYtus016iWvTyiJ5dMQ3DS3xIXIp9Ph1OVHKcgBIbnN/OO+MHj7aAYtW6i77gk0mSPOpFVU+w62gdlJVT0syE47fzTySR/Wx34+wC38lFQpky3ksl2JRqNEpFOeWPnbi1XKHk8fmH6tFJQ2Eg/OmSvIHAAgYsKPIt92nRWXEo+3LovCe++vCFpTKd+1G4yUgkLRGL/w6FKIKkDlgH5dAbQr1HmTokClyGDzagPTUApPF6LGaZeDgUR6qW4lBxkAd8n00BiP2HKrVSp7TzJYaRcTkJlLILhdjwGbmjFRyE4S45TGFKAJCVOEDPEEgX+3NsF1i3XRKhKjPSKkKlISUeYlaIUhS2krKuJwQkHJGR/HQGX3tb7VSdtaXGisyiZ0OA6kH+cekAUxQ7A5U0xIcI9eQSUnsSdAYfY9pv2lFh1OahaH6pULkdfS4nKUogLkNRGyCfnSk+XgqAIIBHbQGO3vtebkoqapMiOqjR3ItyzVMo4IMm15DcptbiU9liV8UkOhWOKWU8efM4AxG8tt3Kfbzc6gUYSKwqLe0m34wUplMWRULfpNYcZQtCVqImTaiG1q4g/q0rAKlEADUFwbY1SZDYlTA43Nctym0BUUI5pXUFxWkSpClEg+YyAsBPH5h2JA1fTluVITspbs4y3Xo92Sdn2O1iq1WV81lzz0MuRYYddtqc047Hm29Cr9uw4TbCfKfh1Vy2bmVKUApJbUy5bHwaG0pKVN1F51SkqaQhfhOwqkdieFvwiQxM9zD9OtoYXFVZSyWzvE8PCEYUL7qqKpbznUzTdl2/NWwakOinhd8IlOvJvDdOdoYXFVpVPMWzngsPCChR0VRT3byc876as3Dt9YApt0RE0ljiqu1+myaky0yGwUQ6OikKZJSSVJfKTLWSMpcPlgKAyadJakNt+FTwZYXCy6zD9Bdu1Nq05xV1tCWMwtSjKjXWapQhe6lCzfHQ2HSDC0+mXhV8GWFw9aUcN0F27PakJ00peUHjcLUpSo13mqcIXUlKDV3a7sdmbo2Rh3DK28qEgI8i3bZdhSF+UhXkIYp4kod7qxzEhth3j6FTKR2zr3irLfq1J7qjvznLdV7R3pN2zu8r2PpGviW3Km6aW7Jx1eW62tPR22ZnVpUZhSLWqEGMhTJt+HKYSEjCEVKAy8BkDIDQdCUntyCRnGdYzU1sP1r+k0vnmnpw9XfskwXadT6eWnFPrioLL+UhPmkqygqIJwWs4QO+fw0M1OG5CML33Va749penWBPp0mM8SBOjOtOKxkoLzUZtSgCQFEfDA4OM8yM9gdC89NPiq81KmkqbceW/5ZHyhS2QyR+IwOQPbuce2gNa1Xb5hyj1KisKV8PUWVtfEeUnlHLktqWShvlxUQpoIwVAEKz6jGgMqj0osKacdb5KTElxgnAwUS222lLz3IKQ2cJ9DnHbQHluWlS6Y4+tqOgOPJwt4tp5lRRwKvU+qcgjP5aA1HuTZkS4LlgRpDBMVi3a400AnkkICoMYAA4AH+uKc7eqkhI7HIAvka2GaG7IMBpSAuo2yjyUjAxT4ZZT3Gc+aBlWQOJ7DProC7xKX5sqNNlR88axWqkoHJ8ot0qa00wCe5S64tA5diCeyT6aAw6XEFWs+kPx4vKQ/TNuspwVFh5rnVn2EkjJDIq7jZJA+VlKiAVKAA0N1BWrPr1EoNrQWS4us37VpjygnJaQ3FStDoSMhXFSe2SkZ986A54XDTapCumexKSW4wDsNSU5I5uVenIcWM/wBJpEcrxg5yQSMaAY1umSKXYNaqTcXlVGXbRpfHifMDb7q48lYwCoqjMvh3hggkAEpHcAWPa2zHap1DUh+Q0TR4VuW42hC8hLk2BXhUFS+Bykurbhkqb7gAnucdwOwfV9QZFV25q7jfNpL7aKY7NbRzcaiuIYqCnQklIyyEFAQVBJTkkg4BA5q2HtdMrKYsinwkCbVELmtOJTlS2oJ4N/wTz+qVHA7eoGMu7GP20xvDNbakOzbluduuuPOMhHlms0e26K5EQgKIW2w1b5dQskKWqe8gpSG0lYEbdsNj6tDt/wDkrckEPUR2s3a+EOI4Jdj1Or1qrCIR3AbjfawjtnJK0Rm1lIKylIF6asum1mI6ikxC4zbFOuSQ2UjIH2RCj0dqn9vutLRKWorGVJKQkJIUdAMOmraeqUnaqw5VRQo1alUeowEpePFUiPcd3S6mzPcOSpDsRMunsNtAFLiUoUVJJwANnybRmSUp8tpwCK+5T35IT+sjSWgl4uJT6KyslPlkhOO+T7gfKJ4/PjO9a1d3K6svCzrUra9XTHSJ2z1uttsWEI24LkC2aFtXu1S1O3airk+cL1p8OorWmnjMVpEIggF0gfJWpXI575IHIklRUrHdRJ75Ucn9vqfXQFOgDQBoA0AaANAGgDQBoA0BmVuS5dLq9Gq9MbVJrVJq1Mm02OhhU1kyYElqTGZkMDi26POQh1vg66p3iWSygnzEgfdHc/iI+Bh4zOw/TFX/ABT90r56W+prpygCg3JKsqPdctncemv0qis3A2mu2ztrfrT9s3rUaQxVXKA/BotTt52dVocWsLEl+SoDjp42PWf4ZN87kdPFreF9sBYdi0TYGaxWKvvPQLMfsKbuPVKM/BTSaNVqWYlIuGpRIMmmoqzVxVyc1U5in1NPUyI4guqA7k+MH46HR71MeDS5svsj1DQa91a7r27080/cu0Kfbm4lIr1Hm0Wq2vdG4EP+UNTtaRbtVpbr1v1almnR7nlNux628kylrXLi6A6/eDR4lHTd1JeHTsPtBZG71OrvUxs10z7M7S7qW/V6BcyLnpkug0ldoQXK/cLlJl0urMXBTbXq1ZaTBrVVdgvT3Xqk63PnvxmQOgty7S06qVSx4T0YJp9WozyFNqYUlD6glz9cgOucwlROUhaG1kAHgnIGtLWp147R62mpbm5TtbS6Tv38fbe11eIoSjjeutluwS/8v82abpO2US1rotKPDcLCqfVrqS2S12UfjLOMVRSXAQIyw4pIJPMuHujGTvqqjjMMqVa30bNPO6tbtVs7dmZ0taOExuH6qruvKzvbu9Dvc3NR9sLevl3z6yioJlPUyFT3Y8Cd8IxUF8GZAlyWw04FgOAp8ok5GB5g758z2v0fo0Np4d0YpKcHKVs81OPZ2enJZcPJekHRDDz2rhauHpxSVOTk0uPWRtpl3a+tk7qFZVPRSbVhyozQm0ttUWJK8v8A5KlpbsmIfKz86kNFxlSg42Vcis4xw13uzMN4vho2VrRu3255e1Pn7ztdmbM8Qw0fNtaKvdcUrclx7uHYZ9CTiMXWShtqStySyhIHygngWRgjOCgu88DPmlPAcMnNF3qT7Mvb3dnPPK3Ezxq9ZOa+rxv2teju4CSEmoNlx0BJjOFTYPzEK+7y78cZBIxg+/fOspkLqyEvNJ4p4FPZR+9yI9/ROO356ArLYbHI/OPTjjHr75yfT8tAJqU2pJSWhg/7X0OR7exGgEQ02f51AdHYgHsAQcg++cEA4x7aAWSspf8AOOFBSeK0Effx6fN3xj6cT+egKXVrcJUo8sZ4gjuE+vAH8fTOPf00AwcaU6oEowMjI4g5T7j29sjOPT20A68pvj5YQkNHCS3gYLf/AEeRjt+ODj6aAsfwLT7qUuJSfJqgU4AgD9Zns52Pbtjtgn8e2gGlWtiC5DixGkgNGLVWpAUnmFMTGXkcccgUhDy0PjJ+Yo4gJzyAFkm2RSrjRJkSYoIkhotnPLi20AWgeyc4RxAPYdh+0DT15bFUSXKalrb+KDtXgOGMpk8WklA89IJdUCHCMkhCQPTCvXQHPTqOslijCu0+ElLAdbumLAWhrCYzjFPVKSEoCxzPz+VxCkdwVfQADmuaVPm0Cx6Spl+fLnuUxyotpBbCfMjsMt5GHPutIQs5IKu4IHroD6VLatJ9HTRTrQRGUVP2CiktskklZmw3I5dCcZHlF4L8sE8+OOSc5AHL6daNXgXDcFvOMPMxbUvIxEvHlia9MobD4bS328j4cVROD5r3meXnCOeEgbZt2wm421EGBU3C69VrgU04txopLbUNpLIJSp1RWFlHIfOkJ9Mn1IGQzbIp7u0lckuspdR9t2/BhtJa+43GrsBl1YdCj2X5yFcQgFPHBUchQAuliWNRqjvtRrTcaQ+zZ9n0yKHFsgNSFsMppzjhYKiGw98EHeBcc8vlwKllPMgbU3Gsai0W84f2fAYjuR6lDguOtoSlvjN+66WR6eWvj8vM8vZSdAQMsykfyh6j9s40ppTVGTUr7rE9CV5Q5Lp1XYpbCVqASAFoecdGQrjniQrHLQEvL5ixaJe14zXR5SY8Clwoqwr50szlllPE+gABBwAOWMZGe4Gz7ct+DVa7tK+tJdaolVlzWkKQOMtyHHprJUTn5OXkl4Z8zGeHcjkQHcijxaNfFzTXkgu1luqW+yjy/JDqHqOzFThRUsAIVCLnDHzc+HIceRAsF5WxARdFJozDDYZrNn1JmYwkAYV5MVgKV3+YuAqWBhJSE4yruoAasuHaei2RSLTrMVnjJh1WrXUZPAgoTFXW5/w3Hkc4+0QPPz28gnyv1gCAMp36tOkSrJsifDbQzKuRcZheGeSpa1wWWlO8+acd0cyjCvXHLAyQIh7k7eupt5+jlSXG4tStZz+Yx5rDdURUJCAnzTwDCUllRClZOFkJ+5oDfmyll0SdaN61SZBaXIXbVkxi8riSVhID73cf8/3yjPy+61eugIidRFjotfd62qXQwhpFTtuqvyHUteWmOgsOLbdU3zV5g5EJA5t/njtoDW0Tb+r1fbWw23l+Utzdu2ahLkIjEkRaVbVBhSYSwHU8vjHqmZJe5JDRZLZadLnmIAsVzWrONCoimnvNjG/Vnn5RUWoj0+Upwk+aeQjNhCT9zzMZ+T00BctpbbnVZ+rV+QyVzao3UKFDfUk8kUejy0h5Hc5WmY6txQGU+RkAl310BvXZnaF2dPrsifGywxXLjjyCWjh1mK5VGo39LCAlintp/pffB9E4UBsC2LO+DvS3JTLSEUMP0uM8nygWv9UecmqSpXLjlTbao5+X5efPuBwUBKHcCl0W5mIds1CO1MbnVSG1HHEIDJYolDrInccK8xLi6c5G8nKClSy75quJaUBCW8LXYaVZbaoiVwUVSN5jhQOLbtOcU4gj1B5oKUgZSEY5d840Bn15bS06ppYvePG8tunU0VWa82rHxEemQqxL+DChxDIdKwC7hwI4AltXYACGcS3aUrc24KrES25HZt80hchIBU7LRU6iyZK1j15hlIDRJKcfziuw0Bvin0GFJakrkeW1L/k824X1I5lDUJ5t3jx5DPnceH3hwzkheMaAtEG34c2k7pVqCwhtqXd78M8UhRjiq0SnQXH+fy+YGA4X1N8UeaEcAtBPMAZftRtJEk7Z3dcLcITG6huFL84lriG24ygG5JUSvzA6pfyjCeHH76s6AxORs43bNzRLlgQm01WZeVBYmSFReSTCbZrcBt50BZ4MtuLckqcJKWEKUohQQVKzUKVKvUVOtZ05J719NDNh8PRxVRUa9urknfe0utL/AD7TcFj2JNauCTWnYlRMudArrDDTqgqnT5UdbryGKe8gOPSw4y2t5JaiJI48eJ7qGh2p0bwVWq6lOnHV6KPyra2tm7djNDtTohgqtR1KVOF07qyWt1bh9/qdjrFbdGivIturOQvPnptmPDMhptSXI7akQn1rlNSkRXGAhTRZ4oDyj99JOOAnbPi8HQdCN0pJKyvplz7uWmWWhO2fhJYKjKnFNQaaaytnx9l7LnqbEZZaQOIbSVA4aXgZaSrspIyDnkCRnIx+zUolHgBW0+p5pXmIPBvLuMg/KCPlHscken4++gK2v1aGEfe8jHf05Y/Dvx/edAOnnFOq/nglH9Tjken15DQDdxxYdQ0tQcQcDBHYg4x7n27f49tAE1ttDeQkLVjKQMDgMHCf6WcdgT2/Z6aAaxW0oYWCPmeV5pPukk5I9O/qck4P4aApmLUY816O0FyEiIltIIyh2Mp5aXCeKu6g8ABgFOPvHkQALZRKe8YUNM9QTKZgQYS8p7qVBlSHw/69vOS8kcO/DH3l57AXmXBirUttSebSw4VpB4hReHfPr3B9fr+GgMfNAhtx1wg0l6I5DRGdjrA/WpTNEo98HilSAtkpx/TKwfVBA1MNsYAq1LntxgymjRnoLTaEZ8wSCVKc5gjj3VnBSvPpyGgHFz7QUmtUyHRPhwyzWECLPl+WXADGDr7S1M82ysHktIT5qeJ78iO2gIqXzsc9WbyuGuw2i1CFo1ZuLGEYqLalVSoy2R8QHkcigy/LH6pIPllXbkUpA0xA2NMe2aX8Ygpm0mJVJinVMEl95yFJUhBR5vycx+pBUV558sdgkgRNvu0qU5MhtuMB9hES5JLKh8raXUXBVkRm0p+YA02OqKjIP6wPJwlrACgO1m2VtRa5sXtvFmt/EMRbRjLWngAC+wypYeWSrDSHCnipSshH3lEgY0Bzi3hsSA/ZUiQ13cZj1OqR2C5HTKREn1K4I8dSktSXY7vGpLTHbahSpkpbBbnvx4sdThaAxarUd9bVMaZAeTGRQKGh8NYcfekUhbzkkHJLRjlJaU3lalkk+ag/LoC4W5bUiTTvtyVTXEJoqVSvILhPxPwrcql+cHOA8sD4wSMeW4AGy1nK/MSBj1x0Wjs368/96PRapUISADxbWmJaD7aZuATxQ+6/x8n5uPAjzVlXYBWw7KpdcuWutiDHXJkUgNQXC0F4YR+uW2kdshRST2OB64J9QM2ptpCouXDRURE80NQVoOBl1ycezQbwOJaPqrkrmBjiM9gNb3JaKKVa9SoikIbahSkzmUeWE8EMQREYJHI58lQ8wKyOw4AD7wA2LazEOFcluymmkSC1asSsEApR56oVDqMxxnOF8S65DSyHCF8C+FlCvL4LAkpb1NpUqwLJtZlKJa6FdcqS+QUpKvIjx54d8rCy2h0PhASVqCOIVlQIQANldQ9kw7ko7ChD4usz5AC0kKKm4TTTuAAE4DgWU9j8hGcKPbQF2o1hWrakW0qK/GCHa9Lhy3JBRhJcSy2j4cN5PMqCcl3mnBJ+Q4OQLvuXtjbCoVGbjQW2YcJNxSHY4AV57kyS6FArHHgUrQVAlK88gnAAyQObKduXf5ZvSmkrERqpVSYzHCCAwkUmT5aFL5jlnycBXBH3uw7dwMRpVsPuT6bWJMdxMunVC62G0qWcuKjR4VBU/wAuI4B9umJeDfFXl+Z5XNZTzUBeIlAatK5adLB4Q49McmOtlJPJyZyKiF8jx4kk/dPIdu3roC1RbjocyVdcpt74h2LUbZpiSEY5LlfCqSvIKuPE1/HDCs/CK+YecA0BTTttZ11z58ea2tRoVbmsQXmz3bM4uxC+pvkMc0xkqCCvPy8SvPfQE47p2ypEOVtjDkREtrqth1enSJJSApl9uOwUylpz+tJEc/quaD84y58pyAw2y2Rp8yFTbkVGS8hmPdEpmMpv/lDy68+lDyXishPlNVh1IHlLKg0v5kh35ALs1YseNFrsBmM2XYhgxF8UhBZVPePlZAJOVtqCwDjI9D3zoCNc6hJt6dS6fIaV5tt3amqzFqPaTHMuoMsseWeXkguw0EOFTgBdA8slGVAJ1FiLVKdUYjuGTS26g9EeUkcXlVOe09wCMp8vy0qLZVzX5n3sIzx0BvygUCgybYuSjTo7KOFBmsjlxV5yZVNalq4j5eGfhS13K8+Zzz8vBQGuqZYpYLgnFtxuk7hvWvEWpjilcadZ1HmCQAXDxS0iklos5Vz+IC/NT5ZS4A1mbXURcq8npMRCmac43U4KyBhpwt8SgJ755eoIIA+hPc1jJQkpvSLUn3Rd37EVUlBqUslF7zfJLN+xGr5lo02iXrQahOiuGiPUJ2bILEZTvlOOUpVPHNtKhywVedyyCQCjjk89eHeFrZGKpTfSvZ0Zec951ILm929724c7PsPm3w07JxNKr+FWzVO0259ZTV3ZtRyatwWl1prmbC6dKQzce49LUqElEd2VLlJCiHQyuE1CfDJ+VHMu/GceQ4hHDlxVzwMXgl2Ti8RVXSvaUZWpSU+snypycdW75J8795uPAPsnFYitDpZtKMvyMoy6ya4U57mvLzrelq+SOva4rC2gzwKW180vI5Z5tOMFlTQ+UcOxJzg49OI17tKSnKU1mpNyTWlpO6t6z3yrLfqVJp3UpzlfnvSbv6bmKWxTnKYv4JtvjDpjCKZDH9WLCQIzBH0/Utp7d8emT66oWGYIQnyXWnP1vmrLiVenDJyAB82ce2CkfhoCpICQAPQDGgPdAeqUSgIGBgk5ICvXHt2x6fXQHi8OcSpIJSkJz+AJP7PX07/noCpBDaSEpwSc5Bxjtj6Z/joCx1GM0/VILxYCiadUoKlZHymU9T3Uun5cnh8MRw7cirPNOCCAu5FaemvK4hKRJiSgMZ/5OhSOGew+bOQr2GBxOgHxYZKC2G0hKnw8sEAgpL6HVtjtkc0pLZVkn5s4I+UgWpihxokcMxWklmOpLrbJHYBmlxaayjlk/wA2YwfScf0/LxlPNQGM0+3WFpiSKswmTJpLz8ll5aQnzFukhSQk8+BUlXEnKh2z9AAOcu4ljwXqlczrcXg/DueoRUOcgfNTPVU3UL4jHARhDZc45UF/EJwUeXlYGI1m0ZldrcqLBiCPTZ11VFhaCgSGo6oNLbLCCP1Qe4uILgxw4kjHpkga/wBsKfLd3TtjlDUiQ1U4iZKEKwXIsePVoq0kBHZKnCH898BPl4J+cAdmr6osa5rRuGkTGUvszqY7MabxksLXSlR244UR86uXfzPk9QAjtnQEa9prHpFFqcWmKCW5FtN/Z3NaQA8JqeZXxKsN+UFceJU5zxnknIAAzy+rFpD9Pr7seKjDjlPXxDIHnCCRkZyMeaB2ODw9fn0BGaRYtGlbRUuqMMIRVm4aaw8UpBWgViIZYjkgp7x8+WXcAO/eLbfdIAiftna8WNAuVlMNLap1KrstBVhZc+OlxVOtjsM8fhVfMPveZ90cMKAzGn0GPT7ao5iNhLMarWfRFFB4pJkV63npLQR3CREYt98KGTzTVSoeWIxEgDZ8uwoke8ahS47CEwJtwyFqaDfLyS9ESsLKgocwjHcYRnPqMAaA/MJ8f91h7xf+tV2OkIZVeO3vBAIUEhOyu2iSnIABwoEE4HcaA46aANAGgHMeMuQVBBSFAEgKW0kHjgq/nHEEkA5SlCVrcV8iElXbQC0yAuG2w4okpfXIQnl5SF8oykIcJZD7khtPNRSlUhmPzKVBAUpDqWwGGgDQBoA0AaANAbt2L30urp73c233ssFmkC+dqLrol7Wguv0Sm3FQG6/bc5mpUo1e3Ko09S6zT1SWUifCnMuMymctrSQToDtQ9+k1eJgt9S209LBYAkNIjudJ+zQZcadKihx9pFACFPoB9vkByE4HbQHTvwyfE88WfxJ907222tvc7oa2YoO3+3dW3JuvcC/ukXa2fRqBRaTDTIjqkU6jUH4wIltsS1iSFhlssL8wH5RoC89bHix9YXS7trbF+7O+I94W3WVW7ju4W/O2/wBiekGwI91W9RotvV24Z14VVVaoCGWqHSDS2KXL4Hz1T6xDaaCsrApfO1n38PnX2cytla913cT6OPCXrniO16g0G6et7c/pKsm/N57FtO/7C6drH2asyyt1LYs6tRbhdplYvN63YEVgy682zT5EKmSkGTRZLFbgyCp1JJyxhTbs60I/8V/byMTnUSuqM5d38fV69DsLeVPqlauGg3JInQKJT7KjrXc0l5K1B6pSgltqLBjMYWtySpJVxbT5bA7EDOpsPE40tyVSnOpdvfukrNZLRvLi/gWurUdPd8Vq79352VrWyy11z15Z8DQd2WBdrm8Vt21FU3IZkGfcjdaYbcVATQamqjPuVFwJGW2YLlGkx3wVclOOIKQADqHOlCUrwxVKK5Pe17r2965dsGUcfveZGcY8t1/K+HMu1PkSbZqtJMWV9pQYctqJIqsdpxuG41GcEcykeZlSmHSjkgnBAwD3zqBidl4rE1qVXDUpYxU4uMp0YpqLumottrO3DPLTQ2GCq4Wld7UxNKhUUl1UKykpSgtZKyfHW/Em8xdEByVDaS6lZRHbnOlK0J4xfg5GH8E54/MScD2x31tFS2hGiqa2ViU7KO9+TtfKPNZt2SXPRX02dbaexZ05QjtPCp3lm3LKMtE1u9l+CvxsY7bVwS1VKFClFP2eKUmew+pxIbEeRIlBCznIIcDeE9x93udQqeB2nGpOT2fiLSajbzfNerTtJ52d1lx0zNTQWzoTrT8sYOd15sFvqTs885bse13eWevHJHbzoMGl1OqPS47UGK6W1OqfSEqWD3x298ewIB1neF2lw2bib55NRu1lmne1lde4mb+zLxXlfB2azleVou2SfFt6eapLtsX6hViLU6axUYS0PxZTfnNONvNnKSQB2JB9/Xt+GdWOjjY2U8FVg7X3ZypxeemTktdeBRz2cn5u1MLJXXnJ2TVs2ryTyeWiv2F0+IL6CENnsQfvt+3/ALX7sZzq1wxS1ws131KS7eM8ym/s/htPDPuf/wCcN1PJScKGFZwE8kZP/wAtqqp4xq6wdRrnv0/+ob+zvtPDev8A/OKluJb4leEpPuVt9s/+3oqeLbssJUb7J02/UpX9Vx1mz8/7Sw2Wmaz/AH37T3mCkrRhYAz2Uj09f6x/Z9caOni1rhaifJygn6m1z+7Uoqmz3rtLDL0ppeqd/YLceKPNOAhI5qytsEJAye3PJwPw7+2qKOJbUVhp7zdklOm3flk2U6zAX/1hh7Z2e9Gz/fv8BsmoRVrdb4pT5clMbkVp7rWkKCsew74xnt6kjV/UY7jgqyTW8neFnHjPX6K0b+Jd1mz7J+U8K243cU84y+q25JN2zuna3EapqLKpAjDBdUiWvj5jecRThQPf1X7e4z6HVHQx6jvvA1lD6zlDdz+jndrzrq3eXb2zftXC383LO9nbeetrQ453dvNuMkzER5tVC0haZEyG6yUuJAaMv0SfUFSM9+J/cTjTqNoWusBWas2mpQaaj9J5P8z87lz5lLZlk3tbCJtO8c2007JZOz3vzbPvtwWqVXi06BUpEjmpMaM4ws8QA266k8Ek8jy5kjjge4JOe2ioY6TioYGtNyTlFRlTbmlq4+dmlfNq9vSUU9nN+dtTCQV7Nyby791vPs9pjNs3VBfhUqKJ0YS5yFRmI6nQHFvwWw3LR82AFMLSpKwfcEe2rnhdpJXezcQklduTgkktW3dq3b7CrnstOy2vhJct2+fJec45+ztZfqlUYwbkJ81gyI7Dc1IU4nDgYaOVJ9ccsHHrjPpp4ttC11s+vJaXVrOXFLXO+VnblyvRT2a7X2rhY3bvf81fWdpvL/h3n2cuT3UPc1LegWk9OXxk1a5bn5qGFh9uSw9FQ0k9slGACSMdsD07PFdp/ZmK42yhpla/na8/cXb2yvtrA/8AM/6THNltoqDPn01+e1F85qHT5DQdSoFCY7LSEkpKVY5hAWkj+ickZ7aeK7T+zMV+5y7+fzwK72yvtrBf8zn3cs/YdiqYQ1QKcmOhtUaJSUxxhaChOEgpWUkglKAnuMDt+ZAsdLGxkoPB1FN5bkpwjK/K1275/crssU9m3d9qYWy/OWcWueck0uV1ch3vRRabAcpc6M2wiZee4iJrzo7dotJpMVZUkJJXzEcccdgOxJycX+LbSu0tm4m61Xm3SejedknnbW7T5F29sv7Yweiab37N53iuN1ZXukrSVm2mloHdq/KdbTNPocdxK/sadOdkqjrSUlxTYkcShXFTaihxKQFjOQT6aeK7T+zMV+529vz7G3tl/bOC/f8AXp85dtre7unCi9PxeU6iOpVfeW6++pOAWalRKm1gDJytppxpPphZCvujTxXalv8AVmJv/wCXt7cuHPLtK72yvtrBceE/hxGNi7z0Zvedy4hJQlTtpyanOdQpJ8uMh8OsNrPYclF9aUqyU5SvTxXaf2Ziez6Hx7svaN7ZX21gv+Z8DL7p3sp9wVe4qw1Idea+07cTBQnCluPCU06rgQcAlpKkj2yrOniu0/szE/ur7/nMb2yvtrBeqp8CK9n3f8Pc9CqrAdakeZczqpzqShunpqNxngw6QCpTjjyG0DjhJKvz08V2n9mYn1Q5/wDFyvw14FN7ZX21gv8AmfD5XqNj747mzo93TorrTxjVWn2zERNQS40JzLnN9Km+AUotJTlZCsgEd/U6eK7Tv/qzFW45R9mdv45Fd7ZX21gv+Z8DZ0bf9u3adtNU2VLIauh6ly0hASvy5TkcrdVk/wA2W2loIIzlaT6A6eK7T+zMT+58RvbK+2sF/wAz4GQ75b1sfy3irpL6BBFUizUKSpCShToSh1K++VKUFqTkfX376eK7U+zMTx+q8+HH54De2V9tYL1T+Hz2FnO5s6qXDOux5S0RKHaL62kqcCi4pFPnOKLageKcqbQe+T8uO+niu08/7MxXqj6Pzs+1rTTOxTe2X9s4Lh9f06pfx7Cutb621dllR4/x7TjlNp1x018qdR88h1z7LASD3GHZSVkEZKUlPqoaeK7T+zMV6of9WfHlwyzuV3tlfbWB/wCZ8DDd6eoOnQtq+ndxYQmdM3KNspZL7JU3GitgKnOnuPIU2nCU/eBIBzp4rtP7MxX7q+8b2yvtrBfv/D4fDXV9boQpjc2WmQBGDNVQSe5U5Kz8A4gY+cRD97HdXoj3Oniu0/szFW/8nuv86De2V9tYL/mfAzHbHeOiUHbq6KdOnMx5s2k2821yfbBBp8wwVFaT8yQ4pPNGQCEnCu408V2n9mYn9308e725je2V9tYL/mfAit1k7y0ig7qKqpqTQYgbHsVJlwLH/KlPttraR2/nFIJIUOxB+mjwu07/AOrMV+58Xb1je2V9tYL0dZ8F9xfLH3ht2p7BUO6GpTXkm9C+wla0oWlSKZRAkciAnKzSllJHYec32+VWniu0/szE+uHxG9sr7awX/M+BHXbLfWgXdJollLntvVD7SvNMxC3EBMaXEeUyxyPfkfMSpSCn2UAO4J08V2p9mYn9z4je2V9tYL9/4L59ky4Tse0p1vxYbaEwo9qzKgtLaklL79bloCEJPYFxpxKysnseQA7gjTxXaf2Zif3PixvbK+2sF+/8F7jfNhX1BpMK9m5JbjuyJrzsZpSgHEKqlPqz39UglKnSVYPfvjvp4rtP7MxX7r59vz6r03tlfbWC/f8AgxjFrTsPbaRIQ2ZVTp9ZBSGEqLi0OteWhaCU9gPOCjkeiT9QdPFdp/ZmJ/c/6uPs7RvbK+2sF/zPTw9XPsNmT6k6iNZ1bYiyZUxpLEZ9pCFBYeYoXwi3jlJGCZSFDPfigj1I08V2n9mYr1R7b572XCztmV3tlfbWB/5nwNY1qKV2IhqREceqdKqbzpIbUFO+Yxxy3lPJPFXqT64I/HRYXaf2ZiuHCPHXj88bFN7ZX21gf+Z6Pzf5do2oVzypVhVu2al5qH6hbdXp0RCgpJQt+BNipcVlBJS2qW2opHzFKSB308V2p9mYn9zT18iu9sr7awX7/wAPnkQntCmP0ecuJLbeK6nVay7JkkLWltqPMemx0OBQSRy+MKAewKkE+hGniu08v7MxX7nxXttbt0DlsrhtrBP/ADPgW1O45RIuVt+oNx3YgnsrYdWEuMUhqO4VyCOX82hSQpQx6AjTxXaf2Zif3PiU3tlcNtYL09Z8H8+3L9pNy6LPs6+4apbOK68/XoqHHkDhFciw4cGSVEYUH1sOPNcRkpTjuRp4rtPhszE+ncX3v2/wK72yuO2sF/zPh8++b+x92UVvYm4qLHmRXH3IqpAUF8/9fQ6Frc4pSVHzAMA47H1Oniu1PszE+uHxG9sr7awX7/w+/wBuQ/dksVOpOQ5ElqEmoW5DU2od1NvPmoxnTyLZShS26njlgFPFRGCUkWzwW0qkd2WGq4NPN16tnCFs8913s1y465a4q0sJuPxPaeGxFe63adJT35Li1e2mj5+k1l1B37uXt2x0x0TZW39tKlfW6nUPbOzEKTu63cb9hUKBXNv7vvGm1Vf8mHmarKMqNbRW4unuJcLkyO0s8PNSYt54SW7WrRqtNZxTztx87S+titDE1oJKrTnU4Oytfnr/AB7ybfRFvZdPUB0x7W7xX1TKJSLwu2BWYdzU20vj1WzDqNqXhX7bdFJTVl/HNxHfsYvNKkLKyl9ppwl0ZOwp0+vpyqUmpTUW1TX0pv6qbsk3rfTLizNPFUpRanTlQhbzq03eEE1felu3dllpzJTLrrDcdUl5t2GhTcZ1r4sBl5DclzyUOS2MlcQh5LiEIWVKcLeRxSpJ1gjRx0voYCvK7cVuypu8kk5JWk84ppu17J52RFeI2Ykv7Vwml3nNeq8VdPnl22LDcN1MU+tWzTVSmQqueZwHmpGEsp5lZHfmFYwkAg59fTOr1htou9tnYiVm1LdcXuyWqed7pWbVrq/blRYnZbvfauEi75Jt+css1a6zbst7dz7MzII1fpkxph6LKZeRIlmA2UupwZgzljJx8wx3JwNJYbaEb3wFdbsXJpuKaivznnlHW74WMvWbNz/tTC24NPJ9i869+xpd4jUqummOwmX8858kRmP1iEgqJxnJz2HbsPr2ONWRo4+abhgK01H6TjKElFZ62btkm+OhepbMeu18JF20e9dvkrNr1tcO21xjz489TL0dxLqSpaFcVI+RbBKFhRKgPvJIz2Hv3zq6VDHQtv4GtC+u84q19NWtfngizf2d51tqYV2+i08pd3nZW439DYlLrMCMtbb0ljzsNrQwXUhxQe7pAGTjHoOxzjvjVyw20ZLejs/ESXBx3Wm72aunbJ5POyswqmzW0ntTCxu3dtq0bPJtKbk7rPJZaMfNvIcDQBSFOLLfALQeCk+oJ5AYH17D6axuljErywdRWV350Mlwbz0/gkncOps9OSW0sNJJZNNec+SW9dPvLI1XYMesSqO5KYROkOBTTCljkpKEJB7fdOcchgnsfx7XLD7Qa31gK/V23lUTi4uPO6eltXouORV1NmKKa2rhXLK8L2kuy7lu5dj7haVW4iKuIbkmOh9ccOpR5yU/K0gJV29PUHHf19jqqw20XZx2fXlF5qacd166NX7r6X5XCnszdu9q4VSvbc1l3/S3bWz+lfsHEKswKiguRpLTyUKU0tSHEqCHWzhbRI/pI7Z/PGjw+Pj9PAV4ZX85xXva9vsKOps7htPDSztdNffNeox2o3AiPW0xUPshLdPbkupU6ApKFPyW/MwEnKT5ePX+icj0OqLDbSecdnYiS5pw9V7+vv7M7oy2Y1eW18HB/VlvN9947y9vAvLVWjvNxy0ttXxiv1SwpJHbIJJJH8cZ7d9PFto532dXVrOWcfNTV7y5Zc7Df2Znba2Fdllr5z5R87171rDhyqeVOpkV5bJI+Om+WXWwVR4DAbfWO5GEKktE5IOFAAEnGrVRx7zWBqtXjG8ZQaUpu0E89ZNpRWrenIOWzbNrauFukmou6b52e80t3WTdlyua+qddpT7S4VPdYL0m2VTUcMOlcdyW9yBAwRkIIBPqe3HHc3+LbS4bNxL9EVZ30d3k7Z+lWCnst3/tjBKzsruWasnvK18r3STSeV2kRFrW4MGbctToMJ1K3UPUSEI+EIIU9KaZfAycEFtSgUgdhnJ+uajhKzcvHYvZ0EvMqYnONSV84R3LveSz7jFiKmGjFPB4qltCd/Pp4dPehHhJ71lZvK/PgQFk0ifUbVosp1Q+Mp94X1R6klKfMfci1CXZBgrYaSvm7xdlyFhoHkUuOOJOErxdUoYeH0MdQq5X81S9tzBGrVlrh6kee9b59a9mZMLrE3iuzZTYnp1tXbLd+19m7m3B342P2ZrN91ijWldSbSt25JkwXrU2KFeeKG6/Ap7bLnx0pC48HzfMcWnIVqJPzfo+fnw5c/nhnxMsW27NOPO/B5GvOh2s1fqA6V6DeG6t10K7biXu7uTSa3eMOl0a3afc1CsHdTdCwYF0KotuoFBpq5Vt2vTKk63S8RZgRIksjjIQrVYKMvpyVPJvzuNuCzSv3tdrRWTadopz7vu59vIESIMGgzkyUIFSg3bVHy24tLbbCoSnI7cFiSseXNfZSVNqDWAOKleg1LlhYOEnQxNLEVreZh6afWVJfVi3lfvyyZZGp+Uiq8Xh6Lfn4ipZ06cfrSs72vbS/wB5kbVcjQrRaR5aXjPtertLYbKOXxC1mS1knIz8oQM/08Y7ajPC7T+zMVb/AMnuTfzkS97ZX21gf+Z8CMExyXLqk1x8KQupMU9eVEFSHpcJ2U8s9xy5xWlR+3qpQP3RjTxXaf2ZifXD4je2V9tYL9/4fPvyLaesy7Zq1NrFVdLbb8uRCbKklPlsHk2kuFZwocTgAZxntosLtP7MxP7nuuhvbK+2sF/zPgV1DfKgWjvFb1EnT24jl2VRbsBlS0qDzVAJJZVjACpw7R84Skn58gaeK7Tuv7MxPb9F+5/Ofob2yvtrBeqfwDfy8IMCXc7zLi0xFW8+hvint8UoqLGMHHJ6LiagDuGVY9fSniu1OGzMT6o6/wCLTXvy9NN7ZX21gf8Amf8ASab2/wB346KxZaZXxalPWXPpqsowFLLK223u5/m1NLWkDIV8301XxXaf2Ziv3PvfwG9srP8AtnBdn0/hxJK7SbnMRapVJ0uoJTCkU2OqMl5wtliofYsKDICgsYKzIjrWeHsoJOVA5eK7TzvszE6cNx/f89pXe2V9tYL09Z8H9xLS996qM/aNvPLktiRUabNlqK32yWnHo6GvnGM8gpBJx6jA9dPFdp/ZmK9UeV+f3e3IpvbK+2sD/wAz/pMcvzfSjptvaGrplJeeiXDSUyVtlJ4onViFS2kqVkE8FVBtxWexQ2pI+YjTxXaf2Ziv3faruxXe2V9tYL/mfAyZrfSHdtBkCQox57cm40FDzracR26xOTGXgZwl2OltaO/cH9mq+K7T+zMV+5/1De2V9tYH/mfAjqjcGkCq10JdQFJgRDGUlQcD0h2LOivpQUjspJeQtZP9EEHudU8V2p9mYn1w+I3tlfbWC9U/gaJu7c6mUWt0+nKksMuy3q6qM2p1tKn5FQfm1NbSUnuFx2AhLmc8lKBT27aeK7T+zMT2fQ9uff7F2je2V9tYL/mfAjzut1L0qDcjVJbloANhRKo+oOoWlKHprkMpPEZCmlD5vz7Dtp4rtPhszFa8dxff/DtKb2y/tnA/8z4L3/AyrZ6swaghttbYeTXZlGrEpxQKOAai23JhE5QeXL7NmIyP6S0Eeh08V2n9mYr9z4/PurvbK+2sF/zPgTIsW5IlNcuGa8viupXXHfyoLUGoqJkh1LQT5ZKlBMgJUpPy/Ln0I08V2pw2Zif3P+r57bZt7ZX21gv+Z8OfeSK383HpEdu0HafNjvTIVIDEdtt3i4pdU4RQEjgSks+d5rgIBUhCgO/o8V2n9mYn9z4je2V9tYLs/vPgMNrt3mqPYdnNyn0+ZHi3xS5bIWQpyTArNJ4OElGAmSh1TzQV8wSwvlnth4rtO6/szE9uUH/9S+eHEpvbK+2sF/zPgzTbm96qXdu9pnSwYL0va6VQXkqJbcBtiO/UA1lIH6iQVedhXc508V2n9mYr91e9/PZcrvbK+2sF+/8AD4+k1PupunCW1Ua9E5PLm0uLLWtBSfN+EqMuoPqSnORxYkEK+nlrJ7EaeK7Tz/szE9n0PTd7w3tlfbWB/wCZ8DT92bzwEWfNmxZrbK0VqLQXXFcUlxxT8NXnjByEEvBGDlWffuNPFdp/ZmK/d09evZ95Te2V9tYLT/3mvLT2+w3JW966ZCp1zSW6kkOU620KlpDoR5biqQuOgknsSVLC/bIyPXTxXan2Zif3e3t7uHMrvbK+2sF6qnwM+q+6kSVTKImnyEuu1LdRFSdDS0qIhwrNbgOyFYHzIdUvmk57BPE9++niu0/szE/uc8uL9I3tlfbWC/5nwLKvdCQ7Vrlp4D7saqspbacQkFLQb9VLBOVA4PZP/njrYLalSjVpx2biYynTnCMnutRcoNKWqbs2m7eu5irrZlSjWpx23gYyqUpwjJ9ZZSnFxTaSeSbvzy0MlsvcWmvpuCovRUzTCpBp0aPKjh5IXgDzEpBICR3OAM+n5ax19lYrGdC49GcXsjEVsbGMYvHWgqTaqOTe496orp214XZqcfsfYe0uhcOjWL2xgKmNjCMXjWp9U2pub81xdTR2eebT5mWdIkKd9pIqr/6gfb9RajFba0qcZnMQWEFvkQMN/CKURnuFJAIIKtVwey8Ts7oXW6N4bZGIp42pGpbHWpKhHenGd5JNVEkk088r3ta6NjsHC7B2D0Lq9G8PtTAvHTjVUcXG8aV51IzS3d1TWUWsufedT1uqaJ8xGACRyK2/m/2sBR7H19TjVuHo42NKlTeFnOUKcIylGcGnKKSbSbuk2na+enMywez404RltTC70YxUtdUknnvX1MAoV0tyLguSkuniKSpMjzSpPB5ElSlJab7g8mQUoXkkKVkpBGpPi20cr7OxCvkn5lm+CWed1d8NC9z2YrW2vg3e10nJOOTbbu0vNtZ2beeSavbO2JSZAKm0gp9QfMbAI/D5hj8tWypY2DangqsGuEpU0/U5LPszKOezcrbUwsr8n8ZDlKkEAlSUn6ckHHf/AHtFSxf6rNd86fxLXUwF8to4Z9u8l/8AUVhPIp4kKCsnIUjAA7d/n9SfQatcMStcNNd86a/+q/qX32p1mAz/ALQw11ot6OfP8/K3aM1y2kJkuFSfKjJypwrQApYzybSOWcp7ZIz3P4au6nGtqKwVVuSvBKULzvd5K9/TaxcqmzrRb2nhVd2krp7i+s/Os12Ru+w8bmx1x2pKnWm2nU8klbrf1Ix97PtnuAfw1csPjnJx8Rrby+lG8d6OXFJvs9YdTZybS2nhpJaSi1aSss1vSi+zNLQqbkocX8vEtcSrzg4gp7EjGM9ycZ7E6tdHGxluywVVd86ad+Vm08+HtsHPZ27dbTwzlf6N0n333t3269mYuCFJKi2CktuLaeLjaQnhgEYKuQUvkOOP6p7HsdW7mK3nHxSd1w36d7vRWvdX7dONhv7Psn5Sw17pNXWj1ae/Z7uV1dN3Vr52tYqEZmUqI462JQaYcW0XEBSUPqUls5yQclCsAfTV6w+0JLejgKzh9dSg48b2adnazvn32K7+zc/7Vwt87Li0tH9LR6Ljre2VyfWI1NUz8Wptpt+ZHhJdU8gDzZKghvIGfVRAAyMk+o0jQx835mArT7YyhLzb23snoN/Ztm3tXCpqLaT4taRTUmrvm2kuLEX7ihQlhuQ8yw4W4xdSp5JKBMfeZZR2HdS/IWsenYemO+iw20ZJOOzq8k+Ti7NOzV1y48M1a5Xf2Znfa2EVnZXvn5t09ck3eKvndNtKNmNqpWYcZt1xT7XBHnBSOaUqUW0cuwJwQTjvkAeufbV3iu0XmtnYiS7N3Tg020rO3zxpGezX9LauEhlfzm2r8vNcndd1s1ny5h741yqUaq1dUNRealXZTpZ8kZIakRIMYp4g5JStEt0kduL49womiwu0/szFa8o/e+V+zTmX72yvtrBf8zt7H2Gf2bcFPRSbbeeQpUuq7h1Kc62UALREl014BtRPbLZb5KIBB9B6Z08V2n9mYn93n38vbwG9sr7awVv/ANJ8Pn3ay2YehTeqmFRTxDT1NfmxEKSOLyEN1dS3W++AGwDk+hxqjw+0opyls7ERis3KW4lFLVvPRZu+V0UctlpNrbGCk0m1Fb6cmtErpK70zaSvrY6u1p9MSiVyStSW/wDUXgwpRThJYjLKU4CirispAGB2/HGrY08ZNuMMJUnPO0Yzg21zVnyZj6zZ94p7Swyi2t6bkrR9Ck27cbLla7ZD7cytO2hTJtViS2GalUavR1mSlxSUpbUppS0FJQCSpJI+U4Ofp21esLtPjszE/ufHP55GXe2V9tYL1VPgOr73wixUwqey4EGodnHikKQjPr5gzk/+Xp6aeK7U47MxPDTd+L4/OWbe2V9tYLj9f0cOJFKzN76JPpF3UASkumBBaoMZsuoAceo8ExHJDYUOzTyxzbT98DsonTxXaf2Zif3PiN7ZX21gv+Z8DT9P3Eo1vzbYRPkMw2H2JtvzHFPN8RNlqU9HKwO/FXJKAD83LTxXaf2Zif3NfWsu30De2V9tYHX/AN5p6tez2lsXuIpCZlEjq81LNzya8hKHEngUU5iJHjkBJw4xOafkkjKeLgCcKB08V2nw2Zif3F/9TMLr7KTt5Xwb1+vbLisnl293B3N47Z7lzajVzUqxTqhJW86XAUNlQMgxCw2kOEcQXFYUg/QYPfI08V2n9mYn9z4/Ppyo8Rsr7XwfZ9PP2a+ztPzDfHQfXJ8V7rHecCg4q9bNStKwUrQtvaiwGlNqB921IKCfQlOR2OrXGpB7tWnKlUX0qcrb0XydshvUpedRqwrU39GrTvuTXNXSdjlG3FLiW1B5kF3nxQV/Mjhz5ebgfqyeIKArPPknHrqgOjVI8IHxMLgqNpUuh9F2/VVl37ZSNxLKRDsia6m57LdcpDDdw0l0L8h6nrkV2lNBxbra8TG3A2W+SkgOrc8HXxNrsui+LLt/op6gardG27sSJe9Eh2BUlz7an1Gi0y46ZDqiHC000qoUGsU2qx3Gnn2/hpbXMpc5ISBcehXoOvrd3xF9juiPfLbq97TnXVulSLf3XtGazULcue37SjOly6n5qUJTLp6Y9PQpfxzCstJIdQ5gA6A2V1GeHffe/HWx1TbZeGT017ybk7EbJ7oV/b224lOj1q86pAkWopqhV6PPuCqKMibKnXPS69Lp7bz55wShTPyA6Aht1D9A/V/0lKpY6mdgNydjWq5IkRaLM3GtyXQafUpUaOxJdisTnA7G+LSzJaV8OpwOHlgAkHAERnGFNI5KPfzFNpABKVcchagv7vynAx6kKBHYHQCGgDQBoA0AaANAd5/BV8SvYHw7H+rCrb+7a7p7oUvfPYuJtdQbY2skWbBMh+BUpsypi9KtXbstuoUCiT4c1uCKrRqHdFSDbj/COt5AUQJJdRe2nh29cnhhb59dHSP0tVToj3R6Ndz9irS3k2fpd+3VuTaO5Fvb9Xui07bmw7svQv1NFThSY71QhyaTSKPGhJ+0oMyjz2ZcGoMZaqisOpZb27L577v096yxUnLxhxa81yXblldZaadnvv8ASnJl9QMjx8+rH/R3Qk1+zrb278PGNbMp1pqitUTbSZtzFfqE+0Y9YmxUfY86uz7zbnR2JcqbGmxnoTrbrjHNfC7WxWKpR/Iqe9vTu73TjaDirJpqzcndxSeSTbUku72ThcHVUet3M+eTveSebvkk0l3XyTsduqZur1HI3+6hbBj7RVm47XNZFStC4rWqW2lSrdJZjsxi2h+3r4vizqeIs4F0eaKgqQhwghk4OtRSx+0pb63ZtqpNJWbsk3bK+Sy1z0WqsjZeJbNhQw85Tp26ig5Tb3VKU4RTlK6Tzcr2klm1fdaupQU6dvheFpVepKsekbZ3O665SrAp1wPU64qrSbX+zYD1duG6oNrXZ9hPz6pU1SodLtqDXZMSK7HgPzKuy1MfXFkeObScU92Wd91eddJX3pPzuLdkmmnn9FJXiujsuFWUd/zYSXWyai4OpVklTpxtTt+TinKbjKLSUXJ1Jb+7Dzd+n+IpQ6TSG9rbC2f3GpFxU+Omrx6lZEOw7sokltfBLE6ljemp2+6otpS8qTT668CFYcaQsKGuN6SdLen+xq+Hp9H8DVxOHq0nOtLqnNxqKW7GLSleK3W3pbizdbN2B4P9rRrPb20YYXE0Go01B1FCVJrebVWNJ05NSyUVJO6aUXa5oRVW8XGJMD7mwm2iHZkcUFtDb9BUDAMZ9HJGN6vvpyMjAPfI5DJHNvwkeF5NJ7Iq5uy/qzd36Je3Q2sOg/gkqKThtlNQi5ybqVI2inr51JP0K7sm7WTt5HubxdktR6YrYawA5Gtyn01S4NQt6Kv4ZmRP8jmXN4XlLV+sc7hKEjBwpZ+7ReEjwu3stkVb2T/0aWj0zcuzTXi9SRS6D+CSEXKW2YqLk4ZVZvzo2bTUaLayeTas3dJ5NGOT4Hi3VWjPUB/Y60RTpD5fkEV63PNIVlPyj/Svg4KuR75wO2T21d+Mbwvv/wAHq/szX/19mfZrkXvob4IE1fbaV3l51bhnr1FtC+2nuR4tdrBdn0vZHb+WqltpaaROqVDlNhhfElzinduOsKQrgkqySAvAbVyCk2fjJ8Lm9u+SKu8sv9El772143tclPoD4KFSVZ7Xj1bSafXPes9G6fV9YlbnFcHxRnC92fGKpxPmbCbUhK0lQeQqluNj0+Q8d4vM5H2wgpGMlQAzqs/CN4XUlv7GqtcL4Ry/+p5+31GOj0H8Eld2p7ZjJ8V1soP9+kvXoWJW9vi6uoXMOxG13Nqa/CUjjTgrzGIjstxfbeHj5ZbaUlJ5c/MKeSQgqULV4SvC4ldbIrJXt/ok+3he67MuxGf8Xvgr3tzyvT3t3et4xG1r7uu7a93mr3SzatmKtb3eLlVofnNbGbWLbSI3mtBNOD4EinxamjsN4PLBSzKaQvKxhxKwnkjgtZeErwt8NkVeGmElyuuOfxy1yH4vvBWnbyvC/wD89W+lu67lte3NNSXmtMXgb3eLy3EE+NsDtethLobSh00gc1JVxKc/6ZVIIJTg5WMe+NH4SfC3JXex6rV7Z4OeT7m7oo/B/wCCpT6t7Yp7+7v2WIT81O17qLWvC93yLhP3c8YOolpKNh9rWHSkONpjv0VsFeMpQFq3kUELKgEpUptSQfmIIBGqx8I3hbWUdjzV+WFtfv8AOS9Zil0F8E0YylLa9owvvPeqZW10o3enC5i1T3I8Xa1kTLkqe0VjsMu1BuU5Hfq9vKjNNJQEFpQRuoUlXLIShJ4qHosH0ul4RvC7BedseqlmrLCt5WzVoyeVrcORSh0H8EmJk4UdsxlKKu96pOmrc71KUE9Vo38Eaduj4s8ye3VYezG2DxVFkELQmnlH/rgH4fP/ANeDP6sE+d27Yy35h1Z+MrwuP/witw1wk7Xurau2ts+DM8vB74K4q72vTtm8sRF6Jt6RfBO3PhcvS738XpbDzh2F228xblOWFeZRMARCkuZP+mn1UfuDJz/S49zrJ+Mfwva+SKv7M/8AqyIr6FeCK9vLUU+TnU7/ANCuBjV0bjeLLXWmKPO2L28ZTXXjLlriSKekIXCPyNkneBOCoJGfLCkk9gs+usf4yvC2rf2RWVk7f1Sdkr99lbLLgrcCWvB74KmpW2vDzXZ3xMVwTyTgm8ms1fP0oxiJW/FSpKqFWI+y9pKk02dWJMJsVOjpQF1F1x2Sl1Ct0lYSFLUlCQt0gABSiQTo/CX4W7Z7JrWeX+iT4+m67OFtMh+LzwVttLa9O6triYWzvazcUnpna9uNh5dO83in0umMVGu7PWRTYqqUtlMn7WowUthKSlSFhO55PxBBzxHJBJOVg5w/GX4XPsmtpf8A0SenrC8HngrbaW16fmuzviYLOyeTcUmrPVXXC90yHl8t9bl2/Yrtwbc265/J6TIrrTcafQVlcebHDwKUu3m+VFLjp8zlIWnGeLhPyh+Mzwt/ZNb9jqfEr+LvwWfa9L9qp/AzrbbeHrzfefp9nbd2POk0ihRHnGVTKd56EOy34DbKlNX/ABGC6lcVbykpbQkMLbUVrc5J1R+EzwtrXZNf04Op8f5D8XXgs+16X7XT+Hzp3Sbt/qV8VFNt1UQtn9rn6ZSocpNRenuU1+SEw2luPiO4N2WEgcE8UBaWhnspWDnR+EnwtNqT2PWbjdpvB1Lrm1d3H4u/BZ9r0s8v9Kg/ctDV149RHiJuTbWF0bYbYxW7frlQk0tUWTAbhuvN09EhTklKdz5ai0oR1thxKlOFQCVMISkOKr+Mvwt3/wBUVrtfqk9Fnnn28efaPxd+Cz7XpftVP4ENtw9zeqG6Kvc1yXHbtvLlTmvtqqx6M0J0KIJcVKGhGUi6qmQhppk+clao6gruhpxOVl+Mzwt6eSa37HU7ufPTnw1H4u/BZ9r0v2qn8DXcLf7eW5qCiyaUaP8AAVsSp0SntxkxJinqRQhVJfJuZMcQotRYb61lh1QBA5fKeQfjM8Lf2TW/Y6nq117O/kx+LvwWfa9L9qp/Ac1Hc/e+2KbOuOdTad8PVoMyxGnpDEZworFLqjtNmxUlmpMBtyJJjOolclFQCmglClBwJfjL8Ln2RW9ODqL7/nLmh+LvwWfa9L9qp/A3RaUvq6mopZtXby36gxOqVtrbdqL1IgMKXHW35yw5PuZgLDiCoIQ2Vud8qQlOSH4zPC39k1uH/dJ8dOPys9B+LvwWfa9L9qp/A2dRqb12RHKwmmbNWW4lsee+lyrWwpbiRJrNXbbiBi/YZ834mltKWHJCEeWlZwslJD8Zfhc+yK37HU7O3tXpyH4u/BZ9r0v2qn8DJ7uc8QWtUuhTLk2a2+XGlykusutVShqcNRDHmug+buDMT5aWsJTxZUoL/qDCi/GX4W9fJFfL/wCDqcLdvzn2j8Xfgs+16Wn61T+Hsza9KNV1SP1lLegsz9sLUaRSFrq6GE1G3OA5wJskKbH8rR87TcdaldkhKgkhRyoh+Mvwtv8A8Ir/ALHU+Onbox+LvwWfa9L9qp/A1xUGOrSZciZNRti33KvBcpdbFLbqFvOsKp9SgSZ0VTiHbvaHFtmOpLgICQ8Ww2paSVpfjL8Lav8A2TWy54Sp3c8+8r+LvwWfa9L9rp/9Jtdy4+t5FElRjt/ZjdMnUkR3nmJluMyPhHW3IbhbfTdT3luJ+NQoL8tzilC1BKiEoU/GZ4W8/wCya2Wv9Unztz5lPxd+Cz7XpftVP4GrKbtH1fz6OalTLMfeg1CoVGWpuLcluLUh5dXjVBCFoNZHylDCkHgpaitSUhKgSoU/GZ4W+Gya7/8A1So+3n6vTbiPxd+Cz7XpftVP4GJX9Y3VbLtmhW7eFnVanwKDXHZcCpKqdILzFYWS4hyOpNS8tLJRhJWpxtQPqgJ+YV/GX4W/siv+x1OGvH5eWo/F34LPtel+1U/gXOp2T1e1KlUF4W46uDBYpr0couG1yJiKjORBYE4/beApLpC3uBcCW+RQVqwjT8Zfhcsv7Jrdn9UqfH365dg/F34LPtel+10/hz+HaMImyvVxcBflw7ZmOIvJlcFBauW2hGiuwKkqY78L/wCu+WFtfK18iSXBhQQn5tPxmeFtf+EV+f8AodT57+Q/F34LPtel2/1un8PiP91elLq6veowqnfG3E5lUqltWxAT/KW1eEiDEbSpAezXgcuJQFYSlfzq9h3D8Zfhc+yK/wCx1OV+fy8tR+LvwWfa9L9qp/Axuds91KwNuk2c/Y1Vo9tUqrQZ4ESXCW63xiJjup5tzDHWvkMcm33Glp+dDhBGa/jL8Ln2RW/ZJrt5lfxd+Cz7XpftdP8A6TWGynSjvNb971y79ubZuS4Kw3XVuzzNmxXYFOmzkfGT0uMyJTYS0SSnEbzgT6ZT82qfjL8Lf2TW1t/ok9bX5/Pein4u/BZw2vS/a6b+5E1l1brXq0USBtdbTqGKO9JivyP5NtOCn0KohMlt5Em6ochDqlHiylUVtCwklSkoKVqfjL8Lbt/ZFf8AZKiWfps/j2j8Xfgs+16X7VT+BmcCf19zFummbSWRIYerseI3/wCsKE046oQ5a05ba3IiNhCEzWkEhpByhzssBLiz8JnhbWuyay//AFSp8c9Pm4/F34LPtel+1U/gbtt1zxOEOPtUnYDayfFS5GLiZ8mhSeS3FtRm0kjd9lX6pfzKSphICM8FOq+XVY+ErwuS02TW1Szws45t2WrXNdyzeRjqdAPBTRSdTa8bWk7wrb+UYuTv1dOdvNi2r62sruyNmRbk8WXglf8A6NWzJEMJkIQhdGwpEqM15aUhW8Sf1qAOLuQEDj8i14Or14R/C8722RVytf8Aq/NXX5/L4akaXQvwQwcVPbNnKU4LOtnOEnGSyw7Ss01dtKWTi7NXsU6Z4rLyUJl9OG0LK3VLLuFUUsAKyoKVjeTPYfKTxJyB7ao/CP4Xo2vsiqr6f1Z/9WXpLodCPBJUv1e2d62qUqt9badSm8+Sf3mEt1bxMEVGGhzYPall+SudFaTFm0VgLLEdUh5RS1uvO5J4MlKCfLUFKAKSkqUi38ZXhc+yK2v6pPn3/wAyT+L3wVtNra0ODzxC43tluJt80s46ySuaNvOT10N1V6Bcm0FjUxz4xEcmPUrf5fETmGXkJZLl/wA85UlxCTlMclaTgrAGKPwl+Fv7Ir+jB1O/g7P+faXfi78Fn2vS/a6futz+BEHcrYbqVpVWuK4LjsuoUt6pUxymTI1Hl2+ovR6nhlxLKIt0TllXlrLmXmY7eEkh0rwhR+EvwuL/AMIr/sdT4j8Xfgs+16X7VT+A9snZ7qTpDcODb9oT3lx6HAobzUyfSGFSIEVKl0/yzMqTEdbyW1OiSkvBYOPKS6jzFofjM8Lenkiv+x1PniPxd+Cz7XpftVP4EodjWevejz6pbdkbTUOtOFL7bkSr1e2/IQxwKn31JZuynq5tJTkESx8xH6tz0FV4S/C43byRW9OEml620ikvB54K4pye16dlbTEwk83ZJKMW222lZJmS7yXF4stP2H6gbn2t2Opxve39k77q9pVCyIdJu6+abXqZa9ZnUldm2rE3Arsu5LpZnQW10G34Vt3bLq9U+Dp8SzrvfkItypdN0Q6ceEba+3MNgttbOq0NnVI1HWqSw86cVuq8fObtm8la+vr0vSHod4Pdk7OqYvZO0qdbaClGOHpKvGpv3fnLdjHXd0vbjbiZhUq1RqxUtoG9lt3euvfTeK3txqJW9pbE6++m+7enDZP+XKLVr8JU2zr4vzpU6Q7KubdeBRp89VqWEzulVpVfoLNel0G2ZqqFUZ1I9E2nWxHW5NpXVruN80+F7qzTuuCabspK/mypUU25KG7nbdU3Jec1FONnvNxte1mpKSs07q2bb3jt1adg2xR3eqbxM9ualSZVcaXt70w9Im6u7nSdQroVXqpIrtH2m3hpfQf1BWjdNkisyai/Ua4nfzcenwKka1GTccU04u02/E7Q2pg9hY/FYCEqmOoYSrVw1NXe/Ugk4xUXe7aTSik3J2SV2iXgsBgMZjKGFxk6dLC168Kdeo8lCi7b7b3oK+V096KWr3k3FyCkbl+LjPjCC/sdtwIsV52skuGmwngipc4FA+0Zat3S/T3ptNMeYqnMUynSftZYZqdqW+ysrHiT8JPhcV35Iq/QjJtYWT81/Ru1LJ+c/N+krvLJnokegPgolaK2xBXq1KUVOu4Nzpb3WOKnCLlBbjtVV6c7LcnK8b4xXrk8Vu563Sqy7sxZ4ctszYLSIlVopDb8J1cZ4uhW6CMJccSSk5Kyk/MhJPHVPxl+Ftf+EVtWssHPX0P+Zlj4O/BY3F+V6ebi/wDSoruyaVu1etFwpF+eLDSHaDRWNjrL89+sqr8Vt+qUcodlDKlhZG5yh5OOyuQ9M9sar+MnwuSy8j1nvZWeEnmnlbN253T9OpNl4P8AwUxhOctsUt2nvb7WJi2t1XeSi5Oy+qnfgZRcd5+L3cyo7s3YXbWPIgSxJgGO5RClABzh0q3pQeWQPuhQPfv7auXhF8Ly02PUXHLDNe6RH/AnwR/bUf8AMn/6Q0o25Xi70WKwmJsJto8hLsgSF/8AqokuOLUVEH/TLjAUTyJOcg9u2rfxleFxr/VFa2meDnb3kj8X/gp3t3yxTTsnZ4hLLnnBerVaPMw6s7ieK2u5fKl7PWSaw9HiymI0eqUlDLKEpCuKm17ocm0DBSlKS6AB/OKxyJ+ErwuL/wAIr/slTjZ8Hn93rKx8HvgrmlKO2KTTus8TBaNp5OKeqfDPVZGbub4+LHR2IM2bsptdGDstfAy101x58kYCgtO7raXCrt83BvPqUDA1T8ZXhbt/qitazVvE6mnHK/3dnEqvB54K22lteneNr/1mCWaurNxs8tbN2yva6MVk7m+KxKuGDdi9lLEVNdeZZjpiT6U1GBlOSGUFTSt0nChKfhlFY5uk8goZ5KCX4y/C3a3kitZq1vE52tosr6PRcGV/F34LPtenlr/Wodmnm9vb7GVSNwvFdqUxVzSdlrPYXGpzjpX9qUcMrbfSXEhBG547oQoJcCglIcSoJUR8xfjL8Liy8kVsuCwc8uzJ+wfi78Fitfa9PPLLFQ9rUWl3uyv6hWzb58WiPSnJFE2kst2BIelz1rFUo6sSHCC+333P7FJSkYJ4j641VeEnwuSTa2RWaXPCT4d7+dNTFPoD4KKclGW2KalJpRSrqV95tLOMGtVbgITrq8WeXKFxydm7SdemUp2ClKarRA2iLCefkcXP/rpBPnKXLXgI5p44ClgjGn4yvC4lfyRWtnZ+KT4a8e70WsXLwf8Agqc5wW2Ke9Dd3l4xHLfvuu7jZp2eabStnYyBjcfxcIUalwjsZtqsR2EymC/KpUqSY6/6KT/pZijkCe4HNPuHe+NH4SvC6rX2RWzV1/VJ6dueT7HZ9gj4P/BTLe3drwe7N05f1hZSWq+grpfWXmvKzPEXx4ti6tT3VbKWIZbomwz5MukRmG6bVGCqWlYO7Uta5PKIwWeLaUJIUeeSkh+MnwuNpeSKrb/+Elrqr52Vtc7Wy7C19AfBRGEqj2xBQhfefX5qzSyjubzzf5qfsZpyu394mlsTqA5X9o7WgvS6bLoNKAqlAWJLaZHIoIXuDUu7QcyrCWscwApZyE0/GX4XG7eSa2Wf+iVF68/Zx10Mv4u/BY722vSydv8ASock+Svk1msuGqZqh2oddtAu6o1le11ts1pxUeoONyJdtOI5Rkl0hIN4DClKAKDjv2CikHWn2x098JOPp0IbTwNfDUY1XKE+oqUlKTik1e+atZ2tbjqY6nQzoHs2PW7IxtLFVp3jUj10Km7TWalZLLPj79HpXqFf67a1stuZalO20p1PuW7NuLhRbZtqoUClXC1dtesZ6jRplGq0a9Y5pNSjzo6qrT6g/JiMtPRIpVKYkLbA6/optvbuIlTWI65p2u5bztnZ2befoaRyG19nbMpRl1ahx0cb20b0zvq+VyJN8bsdCp3+sCxOovoo6kaXt6jpA3BmXLQt8urXavdCuvbhUcKp1x3vYNr3l1hbkU6O7NgRxS4a13BYdSYfZAZtue2Rj6D2I+uUeuX+zk5byvnut8ck/wCHM832nBUoT3GpPrFu2VvNvpxu1zebvpojY3htVfpCf6Q9pmKD4ePiH7pUqS7uU/Tb8206rbTsqzK3ak3ce+ptEuNiwaT4g9lxqEigWmmDb9fUmz6TSp9bZr8OIqspkR3J/OdKa+Iw8avi7cbRm1bf+kk2klCMvOdrK9o7zTlKKvJZdmUo1er3pRg96N24qSaTaaabVu1p35E1I1d637/pLdTo+2FtNUgqqNVcYcqsKY3TVSZBfERcmbuHyqlTjoUtuXLdk14OrCnAtzPnDwTG9Kel+Bxqr7Np1q2IpTbo01Gc1KV3k4X87XRdj4I9L2VsTYGPq0cPtOrTo4Ss1HEVN+MVCDTd95ppedb5VzHbc3U6y6wio0yh2HY9Reo8n7Nehly3DMQVny1+WP5XFvAOQSpxJ+o7ayfjL8Ld/wDVNa/LxSd/Vfs4/edX+LvwWfa9L9rp/Du+Xld2G+uyvVRECLtPabslxtMNPku2uCh+l0OUw9lz+WKSguOOp8hZHbBU55eANPxl+Fxf+EVuf+iVPj7Ofax+LvwWfa9L9qp/AKjtb1/VFP2MNpqM1IgNJmNlNZtBIKiOZKSm9VLCge5PlEj1CVYxo/CX4W1rsmt+yVOff85c0Pxd+Cz7XpftVP4GjK5s71YVm9jclX2/D1asidb856Su57WLMOM8pP2g1CV9tlRddHLgHUMIV/TWnT8Zfhb+ya3H/uk12c1/Mfi78Fn2vS/aqfwM8nW11i37GqbErby23G+TEl1JqVuFxmM3Tw3DbfxdpAWKLxQ8ElSPjRhKltfrifhM8La/8IraX/0Opp6x+LvwWfa9L9qp/AxiNB6mmKpQlQts7RbMNcaixHHJ1uBKPiEqaaU8UXYvCUpb/XFHIg/dSr10/GX4W9PJNb9kn69dO3Qfi78Fn2vS/aqfwLdX7n6m+IZdoMKmJpr8YFNK+zVxCt5tLvdwT1BbLJy0tSFugEfq1upw4a/jK8Ln2RW/ZKnfz/hwH4u/BZ9r0v2un8DF7j3s6h26L8dXHG49PojjlMkpRFS6WXpb6mGAlLTixwynJUVA8VApCicao/CZ4W/smv8AsdS2nY7PIfi78Fn2vS/aqfwHEHc7f24KBSGfsykSqYt+nT4Ls2GpMpJodZtmqSXJCPtFrgFNgtscWwVOAc0oSfNJ+EzwtrXZNbPT+p1PiPxd+Cz7XpftVP4GVW1u31SV+n/alEpdOTSZ9LXICoKYiBHRJ/WJQ405OdcS+Ury4ErcSVhwoWpOMvxl+Fz7IraX/wBDqWt33sPxd+Cz7XpftVP4GvLE3Z35uy9K1Z9oJduO67aQp6s05jyGQhMp1DLK2X3XkRCEuOHPN5tY4Lyj7oNPxmeFv7Jr5f8AwdT25+u/pzH4u/BZ9r0v2qn8Dy49luqG4Lgbq1XoNxO1i2nKlXZLTM6muNxRJTPpLqlFmoLR8ODGSpsHDnZZU2Pl5V/GX4XPsitnp/U6nb29n3j8Xfgs+16X7VT+BjtL6Zd/rjlprMCzahWHKpbjVHbdqFYocUFuI+JUltpMuqtOrQqQF+WpCFJyQF8FZAfjL8Ld3/ZFe/8A+J1OHp7eGuQ/F34LPtel+1U/gTHsa2uty2XYlOtzaC1UywqkpYZrlaoDrgpyFzm6aj9TedHDboZSpEhJEpsqCA24lKSVvxl+Fv7Ir5r9UqdumevdmPxd+Czjtel+1019zJKxqd4nsZ6nvxenTbt0JnSBG51SiGJIU62jLkkp3NU5hAQC3xaWrkpXYDvq78ZPhddrbIrec7L+qy1/xZLtdl2mJ9AvBOt9PbEE6cVOd69rRd7O3V+do8ottatW1wa5rW8S2u1uHPqeyFpxpJfluxWV1ahCIiTCaWvym/8A66fPyBglA8vlkfOhOO1Pxl+Fxf8AhFbK/wD3SfD09mvHhe6Mn4vPBW1dbXp2sn/pMdJafm37+XGxk0Gn+JqmNJp0DYrb0pZZl4DtVpCVomJnPw6o8gJ3MXxQ+7DUpknClBTZdQ2vklD8ZXhc+yavP/RZW5a3s9NNS1+D7wVJJva0bNpK1e7vJJq6VNtLOzbSSfmtppoxF2xfEarNIdhP7CWS7GkEtvyF1K23JPxDCSw0FebuTMZKEsDg2S2Vg+gQPmFPxl+Fx5+SK37JU49l9O21tc9S78XngsTt5Xp3tf8A0mLXrUbX7L342sYJXdmevybCegS9k7aZaFrVb4ZtE+zWyEuxnoaytX8uSUlPnFY4hQITgkK7afjL8Ln2RW/Y6nszz+/Ur+LvwWZ/2vTydv8ASofDPVZrJZp5p2j/AHd0y9Wpi1CNWNtG4NLlVOPVY6IVXtBt8zizGkspQ5/LV1tKkuxvnKUuDhniDnsfhL8LatfZNZX/APhJ/HL0j8Xfgs+16X7VT+BaLp296oo8FdKuqzl09y5mYMWT8JcFvSH5aHymPEaabZq6lrcyUhxCQSckICzgF+Mvwt2/1TW5f6JUf3+3iPxd+Cz7XpftVP4F2t9/qnpUV2RBtF6RHoXxNKcVPfZcSmcxGPxUjy2pCi40qIOAHNDq1fIUoHz6fjL8Ln2RX/Y6nx7PXlqPxd+Czjtel+1019zMqdr/AFZ02iS7jVt9SVU6KtxmRUBCaLZUnilQCTWw8jlzwC420kdyspAzp+Mvwt/ZNbRP/RKno43z9vaPxd+Cz7XpftVP4GW2NWutJie1Ct3bayagqtRJM1tl+o0FC/JjVOm0xxLiV3P2cU/VWHEhHNPktvFSgsIbcfjL8Lmnkiv6cHU4drftuPxd+Cz7XpftVP4EzqI94r1OgUldE6ctr4DcJwSGENOW8l3zh6LcKd6ggj8Qon/ZHYayLwi+F+SUlses08v9GfPit/L0r2EKp0L8ENKbpz20ozjlJb1WSv2SjQcX6GzM5+4vjFKjPSJWwu2YSytKSlL9AK1hRwVp/wDr1BJSP6RUpJ/PGj8IvhegrvY9WKV1lhn7lP2pd2op9DPBDVnGnDbW9OSbSvWV0tbylQUU+xtN8EWqBX/FzjSn5yen3bFa6kjk86l+gfrEK+doqzvUD6EZB9DnHpqq8Ivhgemx6rvyw7f/ANeXsLX0O8D8ZSi9t2cJOMk3WupRdpL+4zs09L9jZemL08YmCggbC7YLQchDbUmglSR7A8t6kgHHqAT79yB2fjF8MH2PUfHLD390yxdEfA7LJbcz7evS9uHXrvbgXNjdDxjWWGkDp62oUBkfrnqH5oypR/Wcd51p9+2FH5cZ75Gn4w/C/q9jVc//AIX3+d7y78D/AAP3t5bWXbWt6+os/QPmt2vGSQ4hKenvaFDQDgcccfonAgILh4hO8qlDseGVJGVg+2Dq1+EHwuu99iyds3fCr0POXq7ctSn4IeB/7bzyVl4xfznupWWHvm8va8jCJu6Pi6zUsNO7EbYsMVOW+lTbKqQvy1obddUpxTW8qkAKDKgkIW4oEgKSnJxb+MrwuZf2TVz0/qsn2fWyXs48bkz8AfBQ3NeV4pwSck6zTSlo0nTTl/5U7cbWZZJN/wDi0KeMdzZyxW0w6bTJ7ceHPpEVtxipPSEMAoXuw+FSELjuB5XmIbKQ2ltThSTo/CV4XVrsiton/ok72emV7961XGxWHQDwUz+hteDtOdNvr0kp021JNuCSSaspN7sn9Fsyin7r+MDHQ1KZ2E22cYZiOpS1UplFfUQhwpGVDdyMlJPsMLBHcrSTx1VeEjwutX8kVbO7d8LJXtZXs5K/BLnlYsl0D8E8J9W9sR37qNo1ZSzaus403HR3vey4sWVuv4wshgOubB7ZJacSUhphyh8Q4/3ZLZVvSkFCChXmkEKGU8ErycPxj+F2295Iq52V/FWm9bL6V+fu4lH0G8Eu+4eWEpJSbj1k7pRtvO/U2Wqtz4XzMXlXn4usqr/azmx9gxpr8ZLRbjzKMwXW6Rh1ePL3cm8siSkNBQaAPLkoAgafjJ8Lqy8kVs952WFm/o2ctJZWvf19pVdA/BM7vyzCy6u96zVutbjT1p8ZJp/Vy3t26ufy38Wy8Wloc2VsxcaHU4EtITV6M2429FdQ8EK57noRn9WQQlw9z9MqCPhI8Lsso7Iq5cPFZLXPjJer+Ar9BPBNh93rdswjvp7tq7qX3bXb6unKy85a211YxnVzxeJshyVU9krMMhpqmyXC3WqItlx6kzpZjtpxugHChcacQoqbT+tQoZI4KL8ZHhdV/wCyKuWb/qsuL/4s83wLYdBvBLU3dzbMXvS3Y3qyjeVm7edSVsk9cjy5bw8Wu52n/jdjLMhoYWpYEWpUJxHkOthHNxD240pJKAkqc/ULIHdCydU/GV4XPsit+yT+Jm/F94KbxT2xSTm2o3xMUm1qruKV9LJu74X4Rhrt6detzpqyn9rrQkOw6qGZLSX7aS62/Aiup4labuUlJW8lIQCrKiQFceWqfjL8Lf2RX4/9zqP7/V6kX/i78Fn2vS/aqfwCBP8AEAlS0wI+1tttP0NHx7zaahbqVpU/CeUS1/8AVb2UllSgefAZOASMnT8Znhb+ya2X/wAJP4/Kz0H4u/BZ9r0v2un8DXtqXz1l7d7nWXfzFk2qm76YlmlU1qoTaC7AkrqD0yM3Gl+Tecda0qeltpcSmSxlHPD6Dg6fjL8LbT/sitbR3wk/U7sfi78Fn2vS/aqfwJxVLqn8Uyr2nUps3Z7Z5mlNrMdUhPwTayHgUJWlz/Sy4kYCs8sLIwFBtR+U2rwk+FlNuOxqibVm44KV7PPNxztxH4u/BZ9r0v2qn8CMm5fUp1xVyEpN52TYdNgrMaUyGZkNZQIiQkoXx3FWgLUpOUABaePdXfI1d+Mvwt/ZNbX9Uqa6219nK3Bofi78Fn2vS/aqfwNMVbqA6lqlT/jZNCsuQGok2Yh5iXS1oabggl0KUu40cVqH3MAjt8xSDnT8Znhb+yK/D/udTjpx+XkPxd+Czjtel+1019zNK1HeHeq1lUarvsN05F2VyX8A81T/ANVUPjDxQGlchy45+fIwBgpKvXT8Zfhc+yK/D/ulTi8uOY/F34LPtelf/wDG6dvVb7zELmr26wZafr7s1pMi+4bkZxyXHbQ9NQ9FZYajpMnkG1vSmwEqSklKVDGQAp+Mvwua+SK37JP3X/l6x+LvwWfa9L9qp/Am1Y73W55sWo25tZY1ZaqMRT8Jc+qUX4iXHTTY9STKcSvceIvMiNIbX88OI55pUHIcX7iafjM8Lf2TX4f90qejjx9pBl4OvBZvP+16Wr1xdO/u+fQSjtab4nppCXaF047TymFMPKcfMykqlCa44Ps+Q3x3baStiM2SqUeLboKSGWHjq5eErwuNN+Sa1l/8LNP0K6b7bacTDPoB4KabipbYgnK9mq6lHLg5Rg4p8k2m+Fzh94gvTx+jOVzq93eq/iG9YPUvs/1pVBdiyeoPbba+1dz59hWtezm2dmFMS2pdC6W906U9Cl0T7JqbhiX/AHGEy5shD0mLIS9T4fvXRTaG1NqbB2fjts05UdpV6Tliqco7jjUUmmt28rJcG35ytLieR7dwWz9n7VxmE2VONTZ1Kq1hJxnKblQedOU3KFOSnKLUpwcE6bbpu7i2/l38VPbrwvNv9yttYXhSbybsb47MSNunp24d1bs0q6qHWqNfn8qqyw7SqYm6NmdmZb1PNCTSZCHG4FeCpL8lCHkhr4dvojUH1MfpBvXb1TdK213g1WF0/wC7Fx7UUS59irI3EuRdqO1OnSanXbSoO2FMtpM+qMNwItZo0Rusypkq26iuRSqpPENFYpU2EHWXANz+Ph1tdUuyPjQeFr09bS7xV/b/AGzq42Gu64aPalTqUKFeFU3Y6jbq2du+JdjDFWEK6qW1aVmUh2kUOqxahLplRqtWeXKkNLhKZA2b1JWTQ9nPGp8TDxDrojzKbaPSN4ftl1SiT4jLzyZm4u5m3L1Gc+JpDDb1ZgTQw81WVyjTmoLDoBMvIJAHKjwJ/EGs6wugrrM2U6tNlutq3dj93r53B3DvzxCembbrcy46Xt9KuK37ZTetKvXciwrcrcixa9az7FJuK3qxChXAhpF31dyqooyXUGpANPG62J33R4ZmzHUhsj4j26PWF4cdRvC0aXY9i9QW37Vv7o0RyqUyW/aF0Qdwrksil3nuGy8uHUY1WqlVFNV5bcF1lNRMl4RgPiylLW+gvnKuT5U84ocVKedSpYStGQkFKUq4ltHAgnKgcJ0Aw0AaANAGgHggv4SVAISpRHJQWUJCU8lrUtCFJ8tsY8xQJ4ZGRjvoBJEdxwEpKSlKmkqVyA4l0kJyD8xwQQrilRT9O40B1X8LrxGKd4fG4G6H+kDZSmb8bLb6beL223b2wnTG6JU6pS2y+qHLoNzS4c2dbdTaVKkuLl01LDhS40hJSllAAEjer7xUtiL36PJXQn0CdJLvR/043xeFIvPeOlXFuDL3dv7cq47XrNPrlqMyr6rsdiqNUykzIrcyOxKS6mKqMoNveS8to0e88n9Hk3y4q33t8sgklmrqXzfj93YfZN+j2eJbb3iUVXcCbf2wMKg9VfTjsPsdtpuTvsi4I1TY3nj/ABF50yhzXLf+BYRTHoUu3a1XO855tcqtVN6Kllkhs2+KYOo71YvThFPgr2Xbxvy1L/GsZTVqUuy+9Z65dl+5rXTl9CdnQlI3NuyqONInrqNRRTJDqW4sV9UVa24zSkutsErT5jqk8QVBKU5ClHVfENmLSLX/AJL5+u/t9OlqeUNqcameX+0+bZd5u6uPmkzaKqHBMymxadLpT9PWkN84dYRDmGR8QnID0Z6DEbS0W+XB6QrzMhOSwWz7LeTyurKCatfnk89e/gi3xzaG85by3m029/NuMXFN9qTt3N9xlMVxKIjaC6lt+QhUiOXf1z/OQvm+CFhRDaHOTbaMkBKQceo1dFUsLlh8PTrRbvJ1G4Nu+j3UnZrPJ5O+urxVaDx7jPGYqvRlDzEqNpJw5u8X53CycbK2b4N58GOJlv8AFtkOfaCUha2GOby1sP8AmKz5QLZBSOJBJ+bIwQNZFi6i315Pwr31a7m/yazX5PLJrLN3u0m3qYfJOEs29o466u0lZ3tom3Fa53TTSy14VphQzNM0RWVedAjxlcozCfmjSJZUQfJUeOXcBPoAAe2cat8ZqW3fEsOs97eU255q25drOC1XFt5mWlszCQ3r7RxutksrW5vzMm+K0XN8LoxEirUVCLFKUoUVgIYB7jCTgMDOFYz37ZzqnjFT9Uo58d9XXdeL14mR4DBpZY/GyeXJZXzd9xcLtZO7VsiyRbajNn45yLTkSVvLLjiIUUuEFXJtPmfDlSgEpyc+px37d8rxk2rPZ2DStbzW09LXvk7vO7+Uez8GpNR2hj2smm7K74q267ei6a9Rd3WEuJSlbTHFJSSQ0ySEg5IAUwQB+AHr6axRxE0/9Cw7XJzdl2qyWa4Z58Svk/B/aON7O/8Ay9OevczG49GbAqCVtshp2rPTGh5MU4ZehORTlPw+OfJw9j82D64KtZfHal0/J2D81KKW9K0rNPell9N2s2tYuSY8nYH7Rx+jbyWUssl5v0bN+dlml5ud1ZG6M3SGKslhptYlJpzbDYYjdhHpVMprpJ+HyglUZ5XuOPH66ePVMv7MwLs285Ss73dnZZqLbUU1olfO5XydgOO0sfq75J2SuotZK7as2srPRysm8rg0SnsUiNTxDQWFOJfHNuOQXyrn86Phikp5difXHbOOxteLm5772fhFeG7uRa3F2pON7rVNvXhki17OwabttHGtXyu7Nrn9B2f+7e3+8eiltBll9ESDlqYyntGjpWEJeSVcf1GQcZIUPT0A9NU8ann/AFDCq6atvOybVt6OWUlqnwdsnmV8n4K7XlHH2te9l9LhG27dLm9LcG8i33JacO4KLKoryY3w8l3zVeZFjunIUFADkyACcAcsZA1esbOMt5bOwcnu7u7JvdvdedZfnPO8u15ZlI7PwTfnbQx0VzTu+PDcj7/cXKHQoEOK3DjxY7DTbFOaBbYig/6oRz7fDfQApOexJIPtqnjlRyUns/CZOTspO3nqzVrLKH5md75sPZ+D4bQxzzlbhkvoN+Y85fnLO3+9weqaQk/Dllku/QRY5b/P+Yx/DGNWPESeuCoPPR1Hpf16fz4lfJ+Dv/rDG258fV1dr9zsMWKG1IKAphkvxCsoJYipSlpZJUlJMf3z2A/A6y+Ozs/7NwWdtXJ2srXi3dp8/WUezsEnltHHtdut+5xat6fQWKDDjyXW4qmW8N1urRUpXFiABSWRUEgf6ucJ+Fea74z5nJGMDlp49P7MwOdle7urX85LTed3vcHkVezsDa/lHaDlZO1kk5Z3V7aLg3HNcFoRo33isvm2qQIbYgzKlXGXnVMxlqUYay6vLZj4S3xHy/ljAznVfKFS7/svZ/LV6er2Xazeehctm7PtntPaN+Nopq/fdX77LuPY9h0N6gVy5WWWXktWEEMxzEgoQl5bAS1hv4ZQB8vgVfQk+nu8oVPsrZ/ZnLXhw7x5N2f9p7R7fNXx+BFiPaTFitUufTGm402t1iiRJ4YahJKosmK9LCFOCKFACQ6v1Hb2x208oVPsrZ/HjL4ev7x5N2d9p7R/wr4myqdVaZSdqrhiKZZRKqUK5os4uJiuufESUPsxnErMdJKFKUk8sAoAOM4xp5QqfZWz16ZfDn8seTdnfae0f8K+Jz13c3CYESPFjJWpVIhSKpIU2zE88x6k/Po8dTbJZw6sSHGuYKkhLQKu5Tg08oVPsrZ1uGcvgPJuzvtPaP8AhXxMXYstFNt6L9putyJdRiUtmoOIcaaLbCGFMuxVIaYbS4FKXkKV82FEZAAGq+UKvDZez/XL4Dybs77T2j/hXxOe251oIofVptRb9IjsRKAxDudxfBSk8DUtvqvTn220oSEuiQ0uSe5H65EdIHzkh5QqfZWzvXLjrw4jybs77T2j/hXxNmbgSKTKtJ6guxoualured6KihHMxWKreNUqUksnIUlSnZCkJQEhJQ2MHtp5Qq/ZWz/XL/p7F6kPJuzvtPaP+FfEkbt9f0iI5QojOGGUXJAcp6yhDzblPhQXJDvZ4LShYDRACR3X8nIA6eUKn2Vs7lrLT1eweTdnfae0f8K+JNixNxFOxU1WSGyxUiVU1DkSG2tx6GzXYb4fSGiEpU3VklsAr5kKPbiM08fqfZWzvXL4Dybs77T2j/hXxM23WvFunXTb9kLW1FjU56HU2gy3ED5+Np7a3UYLHYEqwkd8/X61W0Ki/wDC9nrucvgh5N2d9p7R/wAK+I1u8QTU2IENOXZNNplPlSENw1qjmr0WrR2i4kR8hKy+EKUcFJVkBXvTyhUd/wCytn3fbL4dw8m7O+09o/4V8TU0SzhKvaq1koafRXdvrfp1N5phtkRKXSqlCddcAiHynzM4JSAVcmipWUkcdV8oVMv7L2f65Zd2XL4Dybs77T2j/hXxJd0LbWinbK358uGhyR9gqflAJiLUQZ8RtAwYg5EqbVkHHbuPU6eUKv2Vs/1y+HHjzHk3Z32ntH/CvibVtK1KNC25uGlBlluQirvU9lsMQ8FLbzMaYlKkx0rCSZACVJKVEdxjGQ8oVNfJez798uWfDuXauRTybs+6/tPaFrO73c75WSWjTV7u6tZZO7a1LvhtZS5+1LLFMp0Ruom7IzXmOxeSi2vglRDhUsjsSeRBHplJxp5QqfZez83nnLT1K/zmV8m7P+09o/4V8TbFE2UoNMsum0iazHVIj062AtQZhrGWqs3OWEr+ESSfIBwMd14T29dPKFT7K2f65a+r2+weTdnfae0f8K+Jcblsu2bCt60ksxmIcWn3RUjEcTGgqdVHdmGIErBjJwrzsgpycJ+b3wXlCp9l7Ptpq9PVxu7r1PMeTdn/AGntH/CtePH28eSN7XDZ1CuVdrOzIbLselSEzhybiJ5hcYBII+FPZSsZAOACfoNWrGzi5W2bgZbzvaTdo/8ACrZLN630XN2p5OwLTvtLHpq+7Za8t57qtwvlK2evHQG723Vu0i1Kyt2JDLE7jNDQbTlDZfKFIQEpSk+WslI4gJ4jIAGAK+UKj/8ACtn+uXb2fN2V8m7O+09o/wCFfEwy1Nsrds20qvWEQ4mJiaTUUKYR8OpKVQENOAlIBfWFk91HK0jJI1V7QqfZWz33uXwHk3Z32ntH/CviWG6rVodPoFwPMNtgw9oLsqalNoipQlwT6K0pSebC1ZDtXjE8lklIeXnCMF5Qq/Zez13OXw9A8m7O+09o/wCFfE1jYM1hD9jw348crqVyO+Y4W4i3FLTBhuDzD8OnsluWzxxnICx2493lCp9lbP8AXLX1drHk3Z32ntH/AAr4m87BuJCJ9wO/EscUXAuOz5kWKQlFPnIkuJyGwAEtR3eP1JSM/MSHlCp9l7Pz1zl6eGeXw7R5N2d9p7R/wr4kiLBuan1xdZUv4eQIdJpSXSmNGT8jUaCCUpDZChzltjPbI5enHvY8ZOVl5NwULScvMk7yvd2lvJ3jd6aKySskkUezsArbu0toN3zukklnn+dfut6S935UoNNta8ZDCYAdpFHflKSWYy3kqZbIUlCSyCpXHHFOU/j9dUWLqRlGXk/CScb5Sk7Svf6SUc7Xyta2S0Hk7AO19pY9XydoppLg1lG/bkvSRl2Ylouir2dUXExy28iZPUn4aK2pTc6JLitckFlQ5+aU8k5+VHI5OADe9oVHrsvZ/LWWS7Mu35zKvZuz7O209o34Xikr9ru7d9n3Hu4uzkW5NyKgS3hhM6m1hHloioSlylxo6EBR+GIwt1Dgx2HEA5OcCr2hU+y9n+ne468P5hbN2fbPae0b8bRTV++6v32XcU7ybb0K5LqtZp2CPKmQYr1VQGmeBWyUR2+IaaaKzyUOXJWB3IGcaeUKmq2Vs+/O8l7Ugtm7P47T2jrlaKeXss+zPvM4pux9vW/dVJcRCZCUxi4oeS0pKiiK462FB5DiR+rQon5QQQAFAE6eUKq02Vs/nrL4ekeTdnfae0f8K+Jmkex6RbdPj1ujxWkzKm9IkTFsx4YJiuhxry0qRGBKjyAKCfQnuMd3lCpb/Vez3e985ejhn6srcSi2bgLu+0toWys7Xb53XBLK2bvnkrK9yp1GTZtLo/wrDMV2rO25El8mWZEdb0ystxmxMbRDU4qH50xn41LZZX8L55RKiKCZTV0cb1rUa2AwlGDTvUo3dSLtluqSSfB55XWaKrCYbDPrcPjsZWqx+jCqkoNNZ7zvl6L5d9jgf4rtRY3L6jrStG7t4+rPbC3dpumCu767TJ6fLZuZ6TG6iHrwvS0Hrnkbibbx0VcXjQKAiPDsWzn601SKdTK/XZbEKI1VZMZeqxeDo1puUIpq7tdJZem/qK+MYnTzbcVfJ9r5vJXudM/C1sC9dvvD/wCk+xdxolxQL7hbcyjcxvCGiDepqVQrlbuNmVcaID7yqfUKk3Ji1itU5iZDf+PkuyFuF5x+Oudho0MNSdoRnUUXuxlFbknwTeeXHTW2WpbKdavF0atSVOnUW7OcHecY5XcVxeSWZ0Xbp/B+VDDUdS6clD0UqTGU20qU0lT5ipMfLRW7yLzkkyn3gru8CSdHi6rtbZ+ESTvK05Lfds952vDPO1Jwjdu8WrJRFsnB5X2hj+N7qLceKfKV9Gne18r6jSi0BulqqRUlpf2hUqrNP6uP2E6Y5IbBHkAEBKxySRjPYg6SxlWSivJ+Eio2V4zlvSSy85vW+r+/RVWycIrNbRxt8rpqNlzs91vLhkr9hc24DSHWHVMMLfZThiZ5EQPw+3ozmKfUdsg4/jo8VJtPxDDJcUqkkr5ZL85K6v5so58CT5Pwdm/KGO3k/NTtaS5t7mXduv0C4jIP/MxfzMdgfv8A9X1Z18/1HD/5j/6R5Pwf2hjX6vvpoaR6a3CgqZaisqSp1xxZxGSPmWVHCfhce/b6Dtn11fPF1Jy3vJ+FjlbdjNxjbnbdbv6Sq2dgdPKWPtbWybv6Y5Ltv6DFXLYgu33T678Oyp5+lohttrajH5GkAEqUqOSDx7Dtj0AAGMV8cqbnV+TsG073qbz6xXblk922V3Ff7uT4lPJ2B3W3tHH7+dopLdfLNxVm1r5tk/WJXtYzNxu0JYbj+RS5QdWytEUJLSVA4H+q98Y7J7D1Ppq6GNnBNLZuDm73vUk21wsmlkuSS1bEdnYF339o4+PLdtK/O/mxt7e8vCKNADyVop0dMWPNpqGkCLEJBjJkrcIAjD5eT6TyHfJXgZyTTxyo7p7OwaupK6but+3nJWSUobqVPkr3D2dgbf6xx97PLhdNbqbUU2mr3la6tazvdOBRoblNSw4zGMZcRcJxsMxf55vLSsJ+GxwCge5x/dosZO9/J2D+lvNXduK3bWtu58r56jyfgs0to47Wyukrx5/RbUuz94tNv06m0aOu3GorKHHvO8sNIjBvMpJUgkiOPUI7/iMfTSWMqSlGXk/CQ3bPdhJqMrNu0k1dpttPPNdpV7OwCyW0se09bqzWedrKV8uF0n2aisCnUt6gsR3YwDbMesBQcRHCg6h1LLvBPw5SQSjsRgrABJ9BqqxtRScvJ2CV93zdYrdulupq63k/Od75JLmWvZ2CvZbRx7jeNnezs/pNrddnGy3Ypveu25R0E5FKpzkpD3kpW5TqbDhNJSmOpIEnDjfL/V+3rkgYwD27aRx1SO9/ZmBbcnLzm3bS0VllFWyWbXMu8nYB2vtLaGrTyWi0embfG9rc2XFimxYs5yZKZZQY7zLKlERsJcahzFLAIjehDicYxkgjHuEsdUlFx8nYOKeW9GTU1ne6urXVrLsb4lJbOwK+jtLHt8LpJXukr2T4Xby1Vs73UV99YcGbStt5FORHMxdbddZc/wBVSpLCJbCZIBMU/P8ArWzwHqnJJ7d7vH6ivbZeAd3ezcrK1kkstLK/Y78Cvk3Z93fae0bcPNWeXFXyzutXpcst+U22/wCTtXuzy2X/ACnlQEvuJgh7zYaG2pLakCMcJUpxPlnJ54JIT6awYjD7N2zGNLa+Aw1KlSbqUnQg6knUeTTTtZbuj5+svjvbNvU2ZjcVWq1FuVI4h7kVBZppp5u/D0mit+bapdfm1SlxosZr7O2/turKZ+Ajy1TMU2XUY0eIWoTjkZ74mMwuTMbSlceOl9GVB4pOBbF2Bh0vFKUov/5UVZ8Ldnq+4r5R2pU/vpppt3W+3b+D733HEbeW4Lxl3Rtbs9afU7tR030/b61rj6vaPcl60C3Lsuq7Lt2wrdTiWpTGRdMCs0luxqPVg/Ua7RpcNbtVfdLApjyUhestuqSVBWtlwWWd+HH062yLN+pUdqrvHW172freS7jJ/DFclSumfb+uXnV6Ncd0XxStz7mqtxx7cptIte6rku3cjdKbULwoFBi0+mGlx6i3cDLTUNppmjRYM6NJh05kmGo2vD4fEO2LV073aV9b8PVb230CqVKduqdrcG7ZfPyjrTsLWqVFtakWz5iVphN1F1TDvwbrLJepDkxCo6fh0lGW5TSSlWeKw4nJ4cjSGydg4WaxeHwsauLpNTpRq0oxpyna3nPNpLP4FzxGLrt0K9edPDVfNqzpybqRjzinq/T28EjTXTZDt12+bxfWYjDj82VJKlohJS6645JUygqMbsQWFeZjJQSkjJORMe0KunkvZ/rll7PR2rVcC3ybs77T2j/hXxJ3dN0Gh1pVUrPBiTIFyVxbHMQVIEb4dTGFZj9vmBBT6BIJyM6p4/U4bK2fpbWXb2Dybs77T2j/AIV8TbFYrNpU66KHKSzEbcqMesocC40FLf8A6sacDxUrysBPIZb7Hl64HfVfKFV67K2fx4y+HHiPJuzvtPaP+FfEh5Nq9sS29xpXGMEVqFTXVOJMLATDOXvLV8N6nA44HzfUaeUKi/8ACtn81nL4ZZDybs77T2j/AIV8SNVk7n0WB/LuaylLzC2F09S0phKR58Gl/CPiOQxhQ80Hge3NPzEJzjTyhU+y9n8eMu5cM+2+naPJuzvtPaP+FfErokelv2XFqy3kolGu05aApqEFpU2hbqsj4YEfKtODnJOfQDOnlCp9lbP9ctfUPJuzvtPaP+FfEi3V6OmmWDfdWmy0S6pT6Vc0txgHmpD7VdU/ELYHAKQinPMp5JCAlYKEpCQDp5QqcdlbP9cnn6h5N2d9p7R/wr4mhaQVVGfvMw4mMuJTWdunY9PdWFsJlzYcN6QtSFIIQ4664paE4UVDuSNPKFX7K2f65fAeTdnfae0f8K+JIWDb9EYmzpipURcd6n3vBgsLZQgNVCnwoE4JWgHCGURaNKSlxIyXEJTxHIlNPKFRabK2cvTL/pHk3Z32ntH/AAr4kSti9yYze09vVlplttyXdFmU2S8gEtpp8yLPYWl5rnxb+eIA4Mn0Cj3JAr5Qq/Zez++8s+/LsXyh5N2d9p7R/wAK+JuTo2pdDcuW7NwXIzS27oqCKWryllgKVFueSha+Ke6yWWgSOfccRkZzp5QqLTZWz76ayXLkvn3PJuzvtPaP+FfE7f27a1uyp25EryYQhsw1U1osRA0tyPKWiWyw+Oauaw7VubjpOcLxj5O9PH6nHZWzuzOWnq7/AHdo8m7O+09o/wCFfEwnZagUcXFOpjgZZbtuTNCY6WY62knmtHFtTzThUFOJyccQEnJBOq+UKv2Vs/1y7+XMeTdnfae0f8K+JtLciHT13XacuKYhemQY2UJahoCU06BKq6u6IwIKofJIIHd8ob7Z5h5QqW/1Xs+/DOXr019A8m7O+09o/wCFfEkvZFxUKTa0OYylsLYkxZaw6Y3NLMhpBSQgskJUA6kLGRhQUnJx3teOqtt+TcCrxcbRk0s/zk93e3+Cd7JZ2uPJuz7/AOs9oW57qvfhly1vnyyeqtlZmUmZclsNPIY+Hlu1pLZSIxSHktFoqcIYwlOXQkKOc59NVW0KqVvJez2tM3K77Xlq+I8m7O+09o/4V8S23tU6HZ0Z+rq8pppxdQBU0I61lE2s1J9vCCwnsfjY2e/ykL7niM18oVFktmYB24u6b9CVlfV248LFFs3Z9s9p7QTy0V1pnm7cbpZZrPK9lhWzFzMVKmXYuSltSqPNcfKnW4qmy0eSwG8sfMshQwMA59/q8oVPsrZ/rlyty5ZdxXybs77T2j/hXxNrUJ6lXKG5b8aM5xpDtOSyWYiSsy5rSCcfDkcUsqWsnt6enrl4/Uz/ALLwGbvxztayzWjSz5Nu2buHs3Z+Vtp7Q7fNSsrPTW7vZZtZXd8km0uOwIVdpclkRIiYdNrbLzLJhQ0OvRm4TjCk+d8MSnDi0lOAeQT9MjR4+p9l7P7HnfV9jtz45+sp5N2fl/ae0NM/N0eWS5rXPLRZZ5RX3Z29pzVQt6VGjokNit0ekJaeiRFFmZGcTLc4KTHCw2GUK4OIWlRUAMDTyhU4bK2f65fDuK+Tdnfae0f8K+JuymdNFtUellAhxFKqE924pZLYWAzIiDCeJGFL5pIU0cAjsScjR7QqO39l7PfO7l7Mvn0jybs/7T2j/hXxMambA25Q7bv5tUJtaanJdlsq8rz20Imrb8hKYqsNtqBPzpyQj/a9NU8oVPsrZ3rlp6h5N2d9p7R/wr4mGVLYRFBv2x5cY/IxQ6gmYlhqG0kqkXFaE5tKOMTCz5CTyB48VkJ/HVfKFX7K2f65fAeTdnfae0f8K+JPijUJFNW4wGm/KwPISplhJBI9T+oIH1+g1ZPGTqa7OwdOzunTk03zu2uzh7C17PwSS3do46Tf0k7JLue7K/qiPaoxHFJqPKGxKKYEl0pLTBSpaEKKcJDA5YIx39MD0zrGsRNSUlgqDs03GU7xlZrzZXi24vO+j5W4UWz8G8nj8alezd7ytbW24lfkr88+KZUBgvUC3JLjDDa36LSHFtBpgqQt2AwtSceR2SkqKfQ4wBqrxMm5f1HDJSd2lNpLNu0VbRaLsHiGDzSx+Osm91u2aWmkHZvje9uZenY6SpSFNtYBI/m2D+zux+389UWIn+p0XxzqPPvVrZDyfhLf6fjU+Tay9KpsoVHZ4oSIsdXE91Ftjv3Jzgx+3r+31PfVOvnd2wVDPhv2S7rR9+X3VWz8HbPaGNT9fo/u188ypyOw4W8sM8Elzm3wa44W3wwD5AOSfU+oBxnA1VV5pW8SoO/FyTaad8lu2z0d1muBTyfhM/7QxvC2az5/7PK3pvyLQaDEbhQ2mIUVr4VchwJQhhILjrEhvkMx1dyp1PI+/wBRjvesZUUnNbPwjcrea2lGNrW3Uo3ztZ31TeuRVbOwV2ntHHqOVms21le63VZq7tm72Sy1TJm2oTsNt2VDYMpNMolNfcAjqVypjjrriUERu7fKQvicfN9B6GqxtRO/k/Bt3lKzd15+sbuN1GGsEms294p5Owd7eUcdZ713xsktz83Jyd1K17WveV7AuBEVKVADbRimBIXhyNHcUkKkZHH9QMD3KcHJGT+F3j07r+zcEkmndNq9lZRcVluvVrLNu2Q8nYLd/wBY47eusr5W4vf3L3XLdzXHgPxCYZTDitsxi15kUJBiRxnPmnOPJxnt2znGT7HWN4qbk34hhc75KbSjfLzYpNK1lbP3Iqtn4OzvtDHJ2dkrO/K7cE1fnm1lrwVap+ZbqQw03j49lDrTEdtaFSEMpV3LBCkr4YXnAISO3YYqsXO6vgMK0t3Nybb3b5O6yUr+fZq9l2h7Pwe6mtoY7fyvF2SV/pLe3Hey083N3WWrWFNahOFLLMdlBEdDiAxG4uuk+UHiQwPnKlgK79gSR9NUlipyTXiGF+k5Jqbi/O/NyVrLSN05W/OKLZ+Esr4/HJ55ZO3K73M21r2991TKjt+VJcDMchtuS24fKjoV/qrjReHLyDyGSniCML9e3HVFiZxaawGGlZ3tKbs9VZqzy496XIrHZ+Db87aGOiuaUZW7LbkdOOds1ZvO1jeMcSZjDccpQ5SUyXFtJjJV8OtCh3WY+PQnkCMAYGc6vWMqK39m4J7rbTcnnfhKyWStZLPIu8nYC2e0sffilFWtfVOyzt2LPK+VyLVhbdUaRTLomIaQlqXWJlZWhTUM+dFiSQVlThikhYWAoJGeQyCoZ7X+UKn2Xs+/fLJer2e0eTdnfae0f8K+J5CodOjTdybkVDSGOLSEFKIgxDNOcZSUD4UDnyUnsDjHvp5QqfZWz/XLXjw/mPJuzvtPaP8AhXxOfF/UCJzZTgJYZVCqTKxFhPPJU3MDqAP9XSR3A9Fen07aeUKj12Vs++msvfa/P5Y8m7O+09o/4V8SWNaaTE2f3Ntab8O1Ko9Pokpp1uLDACZ8RCmyHiwFJWSsczx+QjOT7vKFX7K2f65fDhw+4eTdnfae0f8ACviclK7XZ1YueuW/JWP5PwJkSaJXlQ3wilGn+a8kqMYcZClHKWs4yc8hp5QqfZWz9OcvVpp82Hk3Z32ntH/Cviays+kUt62dyacqY88KXb1zPx1kwlcW2YkGYoAmKTz8qoR8D3V5ic4SCXlCp9lbP48Za+rjxY8m7O+09o/4V8TctftC2a9Z1oMOeTOVbsB6dQ2yhOWJMRUlCiMA9+cR3j6kjie3I4eUKn2Vs7lrLTjw9g8m7O+09o/4V8SF/UBTV1Csbbx40dIaqN97ezJcXyOKWIyq7CeqkgBKjl1cZhZCSAHF4TlI76eUKn2Vs5emXwHk3Z32ntH/AAr4nXPaKqxKW/s7Ri3DMxv4u2J0lKI5beEe3YNKjurcLJUXHVw1uOcslJVklRJOqeUKv2Xs+/a5Zerna+Vu66zjS2RgXJtbT2ha+V4x+Nv4ZE3o190u0amiGg/qokZubClZjt8HFSvhFsOsBrittLwIBUo5T82O5Gq+UKv2Xs//ABT+F9OPMt8j4L7T2h/hXxPywf0g2uxbl8YnrarkRwOMVC8tvHErQ020lS29k9s2XsNtngAHm3BlIHLHMgFRGsEpuo9904Um/wDZ023CNsrJyzfa3m3qSIUoUIqlTqVKsIZKpVSU5cbySy1OQMabFZjNoUFea2tROG0oWS4sHzUSGS29hhKEFEd9bzSnFLWEozjVC4nb1XeJL1PdbjOwUfqOvqk3iOm22GrH2mfhWLa1svWxbKE0RCUSXrXp1IkXDKa/k1RlF6tPTXpBYV5jnzL5AX3qa8VXrE6wepTabqz373Cpdz73bH0ix6LtpdMCyrUtuNb9N263DrG6Vqw5NDtulUqkXGmHd1ZmyZEi5olWkz0Phqc5IjsMMtgbN328a/r46jrY33tbdHdG3alSepWJZFP3kiUnazbi2HLribfUZNEt1lUq2bbpKocRmnoTGfhxg21KI8+UHniVkDXnRN4svW34eUC6aT0pbwz7Bty+Wku3dZVToFsXpY1XrDTciOisuWfeNIrdtsVB2E+iEuoRaYxUkMRGUImBPYAPetnxeOuvxDratKyeqfedd3WZZchuoUS1bfs2yrCttiqNgNNznqFY1CoFOmyGGS4liTOYkSmwShLwSojQHNKY+2+tBbBJSgoW4ocVO4WrgtSckBXAgH92TjQDPQBoA0AaAmj0Nq2mPVz0xxN+KNS7r2cqO7lhQdyLXriZL1JqdoVO4oTFejS0wpMGS3Hn09TqHEx3eaAOKlJ5Z0B9AtD8LvZms/pK+4/R8vaaiDpA2yuisbt3haKXX27PpGzcXZGh7hlCn/jxMk0Ok3DdVFoD6o1TcdQ880244HW1JIGBeND0X9NNJ3o8O3e7o52Yt7bTpo6xrasqGu37fFRRFRdy7ziUyuQ5MGp1OoVVwLoEliW9LC2oqvOU2h7zEqSkDo5Vekjw7dqvE78TSzaZ0e7S7zbb9BHhMVzeKNsjPn3BT7erfURtTULSuyTUahMpNUqFWh1y8aPXoNuPFkTHExq20tFIXlCiB0X/AEazq86ct/7n6wUbN+Hhtb0Iqta2tmqlctZ2+uW8rilX39t1jcqHGh1iLeUOAylmzUMOKYeo8h555mul6TFirQtlIH0U7f3pTqRdtzVSqvswqM5WWZ0RQL7nGCKrHQlaGXUCQAooUtLYQQAvKFKB0BMqnT6bWUSWGi1ILLzSFKQORR5cGFyB+iUr5AKzg4JHbvoClVQorVdi00ID9Rbp6pKAElLTccPrQf1pAaK/MCiG+XmEdwnBGQLnUIKZNSo0hCwlbEtMpbajx4tBh1GUknBPJSQUjuMg+mSAE5Ul6niIx8CXvM83m4APKQA4Vg+Z3R3SsH19cjAxoC5JWyR5aWFNvOshwFIKmlI5AEB1OW88hkjln3/HQCa0qQ2GVDCy6FDP3ccVDJX90evufx0BW3Dc5YWlOChRHzJIP7QSNANg003zaXhKlE8ffOPmPcAj0B/uz2yBbXWW1Bx3AW2yhbrme3yNJK1HBwSQkEgJ79hjJ0BW1KkOjyUNpwnywByTn9a35jZxnIygE9+4OAe+AALazOArUunLKgiLHjvujgopCpjdScjcFAcXC4aVMPyk8C2jljzGuQFzbmxXS+G3UqMdbzboHfi5HeLDyO3qtDqSkpGT2zjGgFS82OxJH6+PG7gj9dJ7Mp/9onBPon3I0BjdAuaNVqX9rNvMra4yVFxS0oKUxf54rSshSOIHYKAKv6IzoBlcV2mix5M0/KyqfRW/MQCv9TVHG22CAgKJDild+3yg5UANAWKpXGmnXDDQkoQ1KvOtQ2yewMgWpDdCSP6A4DkFqwk+nLPbQEXd4b8iS7pt6nR1pdYjxK3MkOBKsNuy2S0CMpHIlzKTxyQBk9u+gLe5e79EoyqFFcS+isNUulNJKgMgUhiRISrP3AktvcSsBKyAE55JyBovcu6URXi8wsGmxIlrXDFWQoLMV6khaXEskeaV8lEFrh5icd0jQGqKdfTVa27qFQQ75vxiWUsciWgXHJy2HQsL4+UQtaAorAGDknAJ0BA+8Lwp1ZvhdEjgNzJ1KiRWQpKkl6OKrSJDAAUAOJdn8io9khSiSAhZAGQXFvnbDrF0xnJcZqPaVOkVGqyyrDTUWEpK3HPM+4paUKThlBU4TnikkY0Byy6iesCy4+5dt3/RKlAmwrYrNnRJc1lRWtESoXNalHqq/L4l1aG6dcjfMpSrIdWn1Q4EgawqHVlSJu9m01EkymlQb0asunKSjm4wqRdVxXwt8pcSFN5U1AYPLOCrinPIgaAnPuJvRRrZepNuUGdD+2reXUpiGm3U8lwPMMZDrzmeDasKUkNuKS5xCvlwCdAb+s7qModQs3bOrP1liLEdfmleSsKWYj6I00BsJ8xQD76AjsQ6CVt8wknQG9N/9yG0dRD1aZkrfpxbsmNS0FLiGnTPpTRUohYHlDi2VZWBk9h3xoDPYm5cKHWNw7uq9Ybi0dFP28qcZUkqQ0zGcW+yFJKh8qyptaC32cB45SOSdAOaDu7TmlW/LTUIbztIoLVOqiQ+gpbeFXqFPUjly4uIElt1rzEFSCpBIPuQJRUzqNpSbTmUvz4jKYNKZp7RddQ0j4hqciS8hKlkJIDSSUrB4rV8qCVHBAs1tb/Spc6Y2uUymG09cNfk/rAE/CTZkdylu4JHMulhXJCcqa7FwJGDoDc9b3niVM21S3nGVRZdXp0txKxglMwqbjqKMZwtxtQOR8oAKsAjIGyqtvhRm5UCClbfJydSQUgL4/BRMF5RVxx8uPuHC14+XONAaA6nepCjybPphgyGsxbwcmLUnkkN0p+6mIrTqlFKQnzHZTAQ3nmUq5gFKVEAS7b3/tT+SsKWiowC4mP8Jgvo5KkwYjS5KADgkoSQUqAIc9EEkHQGtd8d0KPWLZtqHTpUSTKk0eSqoJS+2ltt1TqH0tecpQbWsJ5EpSpRSr5SArtoDV94b5Uxe3NrU6IptDkiDGalBeWVlqGlKHM8wnKiU/q0fedHdAUMaA0BuVvdGNC3MpkapR0T5W0F1UijxHHUtuvzanS4T9NaSlRSQhyfCihx1eG2COTqkhJIAibfXURFt9Gz9Uo9ZZZYbuiZLqMlpSl/6pHo8gPFaEZWktGJHQpBAXkfd+UkAXKL1rWhTYTAhXDTXfPqlwSZzrUgKLSkUaTPcekhJJZbDaVZW5xT5mGifMWlJA2h029a9t12oV6n0q6qZLmfYDdOmx0S0koqsGoTI8tgKzxUpoWrUhlJKVCO2QSJDBcAkdfnURGpUK8KnWavEaolVYdYXKkSkIZR8awEx0EqUAAtaxkkAIBPLAzoDUfSB1W2jfN3TqHQK9CmrsldMplQEVanWWHJNSqEABLyQW3UCUwUFxpa0JT85IR3IHWX+VNMUzX7gU9HWA2unIcB5K+MZL4dQkD5igFpeHQC2opHFRzoDHbgqsNEG2bkfKFebFjRQs9yFOvCQ2nGCRlLSic9hgA4zoDL6/eLS6vBSgtl1MB18BBCj5P2POZQSU5x+vfZSQSCM5IASSAMMsq/CLFts1wpbmGurprqV5WkIdlrQgck5QeSSkDufX0xnAG0dxa5TqZbsWoSX2o79PvKxoMdDiwyy4/LuqiphxpD6ltttQ5TjjbMt9aiyzHdcW6FISpKgPn/APEr6ga1ZXUrWdmKb1zXX0XW/Qele6d76XQrLtFx6v7gbgybvrMCRUU1eTRKhHrEOhR6dFdpVoMMQKlVVVBEqKiRHQ6sAdVeg/dDde9ui7px3G6hFTE7r3dZNNk3XPq9uzLHrFelEz0RLhqtpz2WZsOXVLcZhVyTHdaYksOylSX47UVSFaAmn9uQ0V2Q2uQMzaXEqDGApRXEcnNUwL+UHH+tuIbKVcVDlzICMnQGTIIcQ24kgodWW0HIHJSfUY9R+ZGNAKBpZVwHHP8AvJx+/P7NAN6g6022hbJylz7mEnJ/MH+8e3f00AnJnR4sF119ZSloOBzCVKILSAtwYAJOAoHtnPtk6AtkmXFRWqC2hweeqnSpHDBCy3HPlPqGRkgLGBgfMByTlJzoBd95zyQs44lpbvLIOUIb80nsf6nfHqT8vqANAWap19ynfyRaaQ2Y9bltcnFLSkqL45NfKTyyppSD3GEnIIBGNAMKhU0UqoS4jr2GIVMqFUfxlXEOVCQ0gpCc8yHQUlKQpQACiOJB0BaWJJXUo9TQ6VKUu32kcckFx9MhSh+1BHLJ7ehOToDGKnuJEp0xqmHj5T8e6ailZykfB06QgTVHOMFpwKw2cOODuhKgdAe21f8ASqtVbqXGkIMWOm2Xwpzk2AzLjspZUkOJTyUtZxxSOQ7EgDvoDCd0N5olv1So0pbqeMe481FQCyqLGh01a5BASCXDwkNFKUBSl4ISMpIAGhK/cb1Yg2Uw2FKfoNxyy+lJ5AQ6tAE2KtSh8uChDC+OcoUopUEqCgANeX5NqsLbSrU+W8tCXqlErjp58i3FemH4tXyk/wBBKDw+8vHypUBoDTsPcepVepS6lWWVGQmTUrVgjDq3HIcOmIj0yUypuTFbQpoz2C78U75CIrknzEApykDi3vFde3933fbu3e4vVBbXTnQ4fT7ujuDFqDG2tCuG47iu2PWahS6REeuOpUWtpp9IjQGm5k7b3z2K1V6i4qUzFLa0rUBYOkbqGrdS2h2iauWsfaFdh29SbWcr823l2Ou42K3ct/U20JUeg+UmDDTVaHYdHuFyC2IEuGxVRPmR0MOhiGBOXbvqCp1EuDck/aCERrZgOvBzK+CG1VmdRiWiAQ6TGjJSEt8ir5UgZIGgIQ1rxAqHsruROprq2XKU9Pux+Q+h0h8pbhok01oMpy95jqXnyhARyHE5SD6gSR6WPE/tKo2MKnRJ2GqxDuZ+A4y84v8A1hTclhhDoSCY7xlcUpbe4LyQcYHcAuvxN7Uo1QoNFuauNMVyTFrbcRDks8Qau0FsLLwJbT5jLvNIUsZOU91dtAaOvXrXkwq9Fs+2KrHqMF6kTFVCUmSEDEBiJJlYUtSeam482O9xRyUppZcSClC8AJ9Ku60q7bAu5uoVQEUm83/OkOukebCqsWNPhrSpav1odjTY6lBPItlRQsJWhYSBK6u750XbraS9b/q9Raetm2aiirLkIUp8N06nR8TVhhoLfUtvy14ZSguOY+RKsjQGhah1CUyoWVudcRdYUmfRK7HjREOBxCm5ExiMytASVJLaXWlocdHytEfOpIIOgIv3Z1BQbRqV6S4Drbr24MynVCO02SQtvb62IxkNgjKWyJbRSlCiFOj5mwodwBr1/rujzKXCZ+KbjSXLZuKrSVJU4XkT6pY+40yc35QHmBbciRSm0jjlfMKSClCykCNez3Uwm29krvtOZKaNUVJFSoCXV4ceVGqtwv0rySrASTBZdOMgoUA2sJWpIIEhehzrWjtbSOwaq6I1ct+/7nDzTiHuZjwpMCYVLXwKeKfj+Se55EkjPE4A7v2b1p0Cq0ibBpVfgv1avUyl12oxmHSssNuy48TLricoQryqO8vy1EL8tsrA44OgM72I6j7VqVyXdOjVyHORULgcjRnYzhdQ75rjiAGygK5IDwIUoZCfUnQGV1LqDppmvVeozWWGrbqn2QlyQ4Wmw81SYTs9CFL4haUUsyVBaSULXhhCi6pKCBTYfUuoUqoRzOjtq86oUZtpUpCUrnwKnUVMIZKlhLraoEMKQ8gllWEoDnMgaAfbq9VjVlWRZ1XkS2o9XeelRWkOuFKlSahUIK2AlRPdKo4cWtYyhtKTzUnQDve3qaotYsCJNZrMJSYtu0iZUiiSg8JMioNtFCcHLrgdiy0OJbClNqZWFgcToC/bX790OLZVcMOdDddr8hLURxp5C0yVMxkvSeDicpUGm8+aoqwkggkHtoDacPfpFuUuDMZdSEohUd5x1CitrFZfnMwAFoylSnl02YkpBKmi2krCebZUBP2y74ptx0S3ip9sOV2jGpAdxz4EJWScfKpKiBxXxUR3AwNAWisUCm1ZNElrCHI4vmNMbUMd2VxnmEKKfUEuNrSUkBQCeRABB0BtyoVHynamypCUtRoFOabJ7AoqChFjcSfXm6oJUBnywcrIHcgWCPUqXWoBZ8xpxEh9UJ9JGCHoyvuFJ79lJwDjBwMHB0Bq3em96dZk61JL62EuOSuHHIWtMMyLfcKlpRlSAUQJPyEA5bCcArQFAbetPcGjXjUJcamT48x6ntR3paYxDgabfH6rKk5BJz3CSSkeoHsBcq1WEUtyG2tSAzNVJhL5KHdwpUrioeoHE55Ecfx+oCVDqsRyZTWEPtKhu0Rt+IEqBBbiobZc+VJPDy1JwAoAq9RkaAyQhSh5hBwocsgex/AemgKAQRken7R6HHv30BWUKAbJHZwkJOfoSDn6DI99AMHZzDL62HHUjh5QJzlKVPEhCQoZBUSO6fUe40A3kTG2KqIpWA0iJGddI7pLkqYqI0BgYWS4ptGU545yriAcAJQlsv1GU+FZaTT1BK8HJSqQUemM45/hn39PQC5yCj4qGhogutSGEKSflHNtClkclYTgJUDk9iTgd9AWaNc6ZD1WSlKFCJKlAKT3+aPw8/GM54c0Y9lZwknBOgF5U+RJiNOBASsPw3lEkAlkuJWD6jJwOyR8x+ncaA9qTiW6PUXHnUtcWq1M+8MlnCXuwByVhttZLYHMYAIz6gagvO/YNtskrlNoVUrZjsMFWQothzyZDmMAgoJwnIBV345zoDU9sXKiHBr1DjPJW0mwK7KjuZ+ZyoPNuyG0cfvDIBUXDhIx3IOgMPql6sU+x6TSpTobnXdS6cpSUAuKcTLjueSpS0BQBWpoghRBSACoaAhNuRWo1PuqmUkvthM6mojNIcUElciKoOPowTkFKRlJOOZ7IJOBoDMN/dyvgoO6VNp0hCnK2xZ1DhISSC5OFIbmqQv08psRUqcDzpQ0VAN8+fy6A5w0upRZNgXjMjyG35lSoKKkiQpQS6IseMYb5BVhSSmQlSOBwsj5wCk8tARitHd+26FbG5gmVFhqZOk1ygsNvKKVOLq1tUN+ClOR/NuNU+UVOkhtpSEoWpK3EJIFug9UsG0rRsypViay2tqqSYNSCll1qOxNcqcxjznEkoShUWUytRUcIKileFJUABqzavqgs7fTqBrlth5MqHaFMgT2ilZSyZNPRMn4iLUAiStEeKtzEcrVxSB6kAgTU296gHY1WteO2StcOr0GpQXORUVPXBTy7FQVA4AWtKw4skJbCUlwpCkkgb43C6hftWwolzxaqGqlU6I7JDAUtCm1RK2tUlCiccFNhPYKILgxwzoD863xULkfu/r96j7ikvF+RUbltlTrqiSVrjbfWhDJyruQPh+IPoQAUkpIOgOfmgDQBoA0AaANAGgDQBoA0AaAyW3KwmgVelVrgzLXTahT5jTDvPmhyFJamNLQsDCQ24ylOO+eWOPHJAH6TvVzPpFhdMvVD42U6hQaNWOorwbOljpl2vq9IqPwlxR9yt/a7fbO8MAU9lf2ZUpdHjVLaOTArTqzUo1KtuZGjuMyI8xogQT8Brbum+IJ0O9Itn16NHuK7vDV6+JN9VdF0THp8s7UbiwpdzVWZDhOlTsilUl56BTIlPmj4WI5DUILIQgK0BoboR6u9xZHiK/pE3Vtt9V07f7kWN0B9aN97fVwxKVc4od27Q3xtrS6JcDFIuaJNpNUhOSLGpdUcp1Uh1KO6hDsVDMlhKo5AkB4KfjK9fvWXJ6pqR1g74Sd3aPt7R9pK5bERe2W1FuJpZrVZviNcLbZsCzbIFSj1UfAqg/aEmY1CbjJRGwwloED6RE3NUavaO3dEpMZEq5btmuUguMyJU6TUZ71YiOQx5a22zC5MuttCN/yOMWiEPlKirQHRqPX65t5QWqJCoVZrFyVtxx2VVI1GqhjU5DrURj4Rx1UTyQpklt1TvMtESOIWpTLqWwLRtJWKpcE6bd1TVNNMplWnUBpSIcx9VQmQlrEppLbLDjyEsy0ORlKcQhta0EoUptSVKAYT9xNzbnmXTRqI8i0Lkk1enN2m/c1LqESEqnRvPE1tkSIraX/AIgyYIV5RJbUUpXxUSNAbjs6s3hGXWhfMlYaplKTFqj/AMO6zTFVFOE86ahaA66HVvJLjjKHGgFNEr750Bmcm43YMilxW1ILEmhpkstj5lqfcnMRmiV5xgl0Ix2xyyoBIJ0Bf6bUhV6ctf8ASbnOwXFpBUW5DHNDzZwCo+WvAKkgo7gpJHcgXZpAgslIccdJyoqWlYAx7dx7+p9ye+NAYrMqjLC35LrwbYisSZL7igrDbDDLjjrhSE8iENpUo8QpR7gAk40BT8StLdUbUrBitvMygSP1Rch/EEEgkK/1ZwO/LyGCBnl2AFjp9ZCKrd7IWFLp0WmSYzQOVKDlHkymiMj1caZWoAkEccKAUQCBrKo3xKh7RUjcJTH/AK1kWht3V5TAILjjz06nNBlXEk5eTXZbeScfMeR7HQFv2audE+17jqc1S3louK4aq044VZUxJrDzxawocghlDiTgpAx6ZORoDbr9chVB52O1LbQ9HrdGLzYK0qSlDXxKsZACwGAXCUFYIGBk4SQIR2Xesv7Nuemr81mn1ClV2bFklzilqK48uMh9AzySC+PL44Cwe5SB82gNgbnX79goVQpiwiIuHtxLakqC1BbQcjJU8ChKiBy9QcK75CSPUDXl57lOSfteRGlDNM3FqEiA6kL/AFsVVrsQS+k8QcGQytrB4rykq4lJBIGj0LcrFrRbxekqddfaqXlLPLKo7j6kx1AHCgFrAAykEf0sDQGIW9ebsirsmosqX8PMt8MguJUDJRImw6igJClcSxDQ2talBKVJICFKUcaAruupUuv0eRWS2lLNPiwaRwLiUB2LFny6dHJSopVgj4ZISoZHIZHEEgDmdvDupO232R3DqVMdLSaJQ70qDSAsEtyKY+H2EoCCSrC0jiUch64ProDn9ur1FQra3Ksa82JLT7Ufbq1aglKFL4S3JTVRNTV93JVDch0ouZAKlPIDfNTbvADlLT+pu7Lg2331elS5jsCs7dsVWS6l1xLjDNZfdjOupUSHAht1vyeKRzPDkAUkK0BxMhb6Vpim3fR5c+dNZnwlswFSJSlKSU1eizhKSXFdjFNvRSMkL7jgCQdAb4tjqDbatfp2uOS+5IrFmXNaCJstTqy8tuymzVSpwH9YUrlT5zHbOfnI5JIJAkdZnWZIu3dDdm85tQefoqqJUnGVreeDURmDSqtUnVpbWEu4LnEFKGypXAYSToDf+6HVumxbN2Wp6ag5EUKHb0qWx8Q7luZWq5MjTEqCArliTS32lrTzRlrly4qQpQH0Cbib0RLg3ztSgCQ0qH/I/bSvTlhZUWimgMLQtasZVyLmOKOR7/d9dAaGvfqLf3F2y3qs5aHojlvyE0hKmniw+8xRqzGFJVzJQQha5HykniATnA0BHPp66yaZfMSozE1BS2qpaAqoiKkPJeSZdRcvFpfluBK0jzLoQwFFKRxYSM4GNAYruB4hEiNStwoaay4WoFy25RKWph6R8lRE+HFrDDikIw38IJLQdddKGFhWUOLAUQBs7ZzxLG9zIe7Vk0SWk3hbVkR6ImKhx9uS3IS+YEqUFvIbae+ElSWVKU06sL+82VJCjoDoHu34gtvbfV6sW/JKHKjY1At9lyclx0hyoJWy6AAlBAJZfLhdGWkk4UtKgQAMHV4m+30hE6euupCqfIcilSp5AS+zEM9xGSAMoijziRlJ5JbCvNWhBA0Tu54gtu3jt1JRTqi1EZu64oltUeSVyFL5UBdFn09xtvyvMaNVqMeQjk6hsJUhSnihJSpQDe3PFHgWpa+31nT7jlKvqo1szKjGqUdySiNAlCWl91T7TTsVbaW4qgG0PqdKghoNl1xCFAYbQfGMptvpvapXfdUqqRaBc7ttopnkKbEe5X1PPLjRkuMguR1JSpbLrIci+UlID2SAQIs7keNgqbeQjWvWl1Cm1ShsXQlyQmW1Fo8iO2VRqeplcdsj4ogApaSpCc/MpPfQEWFeMxXrgrUG4r2TMRcqKJWaa7BhPuiFKEqVNVDeQlsKaAZiuRkDmoKCkEYxnQEZulrrz3FrG6tYF/3rPn2VHcu6pxqdU5Dyo1NaqTNRahNpB5FXN91LSfKSrgTlXFIKgBlV99Qc2LGv2t0Cu1CFKvWnvWFTIceepcKNNq0f7QdqDLaVktP/AAMJ9tbhCQUqKORJAIGqulDxAbq2zq8N96uzafUqjd10Via5lcht+kzqXdc6I6vlzUOdSqjsYNgFScBZQElSgB0I3t8Zyp7xbDVfal5uq0i8X24r1NqERLKfjozSkqbkFxtRQkqaAWEuONrCe3AHtoC9eEZ1yydqrsgxb3rramL9nVmlyKlPcLXGS1dLE6MqQ6gFIcTFkvOtFwJOAtKCVEggfWpsL1jHeGyKmikT2nHqTuHW6e6Y8jzviqQw9J+GnkpOFJc84EJ/nfmwUDBwBOU7ssVKykQJklKnaXUqe00glYUC1AkuODPHiOIIPr3JABJ7aAVs/dVVWuSetxw/6nS2z86ySiI9KkQEOlCsqAXJp8xkApBywpQ+VTalAV1m+0fYtXpTT6A/AnxqjTWkuBLipCHfMSUAlIAJySTxH1PpoCJ15dbkyi164bTvuoBuOp6jXBS2DLfjKqMaiSY0qRAS7HWhBFRVG+zFxpa1xpQkmPLiyobrzDgEHt6utjcO6eoW7U7UeIJYHRhRrf6XKtu7EVJ2027vK9Lvrk+dFokZipQr1s25rXj2VawoK1OUO0aPa1yVOfPZS45IjyX1OAdNumbqr3E346PNgb/3WkUtrdC+KPPXfsqhWnU9t4tfqMWmVeDEulNn1dn4qMxWoUaHXkNwlQnUuTgH6TFpjbCgB0XtGfIrlfelS2HWTRTOo7SS4gh2mtTRUafJISsji89TJqkpI8xJYJUlJU3yA3XBrfmxG0NupWuJNW1ISMgtOuAltHcAEqH9UqHf20BcjWAGJTaX0GfBbYelMBQK2ESP5lSyPlPmH0CVEj+kB6aAS+JcXIg+blMYqTlw444/Lufz7emPTtoDHnqk9Vnq9T3f1aHVVhungE/r1sx0KIRjIThI5ZcKAfTOfUDXE6t1NW4lmT20rUxFtq8oU1oKAQhiHUX2o0pQKglXmoSlYCQpY5YKc9tAZ1Y91xLno3EykLKY86IlWFhSn2IqmXUcVJCgUuDiVKAQTkgkDOgNWXtdbTNasijYUp2iVaiw1kKPzPyW6fGZQSexKpk1iOD3SFLCiQ2FLAF9u+4Y8yk0CrGMpt2sXFV6JOPMZTTYNQejrUoA5KEzSEkDKipfIApBVoDXtL3GDVVo9KQMMruz4ZazyICICXEpycHsnIwO/r299AaVrV2x6gqRHedzUY9v7stICVKCg4mSy+hnOOJPkOtuj5ikhwJBKgpKQLVtzVHazSp/k+a04WbFQ4sK4qdLKmVLQpRPoEJJJUQCBgE+mgMa32n02Td1/wAth1TzM+pKVHfSV+W2y3SFRnnfT5Qp5taSCArLWcY4kgPGhKs5d+zJMgTWV06hCkoWoYaqcOliG+02VEDl5wdaKxhB8rPMpUlSgMC3MvRisU6qUSO42tdQtq2G2kIP3XJDMp6TjOEpKXWFIOSMlJIyCDoCM+6900ihUhK5LbCoCp1fgvOEOJUG6hb8dDMtl5pSFx5ClwZDLT/dTXzgo/WIJA40b43509XbvnVdquqTfXqE2t2ks/p9r1ctGDszUqlQLXq24VVpSwuU/eNvLtW5pFx+SGUUKgO3I/QZ1QDqKvSp7OG9AQO6Zrwu+8tub0ptzXXclcvK23rcrbFwXwiEq+6raVrxLnG2kyrx6W1TWqfPfslilGTPW3WjLcMuK/JbnyVKSAvVt5LhsqyZtZuGouQUVKiRxXnnpHEGRE3AqT78d1xtSwpZYQCQOQKVYB9tAcTesDfKdL6grqep9Vdj0+BedBq7DzT/AJzTcBumtMKw2FEKbkqqrXJvj34DmjCSQBr/AKaurOt7R2NfNAfr05fmLD1CpxbSp5x2TNcelPR3wFIYDKFFxQW42cjDYUflAGndwOoO77prdMrSq/Pmv0+BRYiVyZD5cSulQfJLqSCAFPOqwo57lAJPfQG6af1Z3lZFvWzWDU5lZqEyZdkaS8485zSzWdv6NZkZJLhB4iQw/UUhJ7OsclcVKRyA6d9FPWO9F26uWnVucfh6ZZFHrtWmFTyUmqwqXIjSWnF8MOutGLBSfLKweaeBPFRSBKHejqhoUnw5d3ISKyy/W6+qtJioTLUqSuDUaQG46m8EkpNSmx43EnmhbnJaUtoUtIHOSk9bNxQtoKvTyJEep0VmHYSWnXlLXUW70TBuA1TsVJKoj9UjMJ5HzMOpwClKykDR1/8AWldtrPWVEqzbz9UosCdV5DTjnIvi5aM2wptSklSQFOko4leQRkgDvoDSlq74VyuV2j3OqZIS7c9/MW43SfMcDbUefFo1HMcKJDQSpibPPdQTgKBxyHIDHKx1BVx3eC3ZzE15Ns0aXR23YCHFtsuR2UuM1B14HiFpbkTJYI+ZSsKKAoEEgbnjdSUi1bsvmFSKkI1MqtbrtSYfZLqWfhKpREJihCUoBBXNjMNfdCgpQUoJQCoAbiovWhdu1NuWFWKHUp329d9ftil1oPzFuldEYtNqn1BttAUriluuXPUc8R8zsIrRyQULUBuagdcV09NF57b2VErNUmuU+bKNbUqU+p1cWTzkRp7hKVIdJkOKTx5l1KUglHpoDMd2fFLuW4LeoNhW9WplQqd23qt2sONrktv0uPU6xTYMZxS3W2krEijvB0eWpwpQODgSs8ABv2u+J01Zu2lqXNyVJq1v3HRaHUqemStD65MdlyPWJrjauJdLMuU+28UcysoJR5iCFEDRG/Hi1X/cdt/A1OI3IqlAq0OpUpsyUuE0qbAqTDyEhpawhyHFcan4cKCoM8EBTvyEDSW7/iA321tlFo1JvapxK5eVLp1YhurlSVx4kKrXfeF1SClCUkpEODWEQUtq4uBtlKUIIGgJ7dFHiB3BUdnLKduSsqZNqRnY816RMWf1kysPUysVB3kS46lcQIcQEpUsAgJSSMADtRL6l1Ttp9rqjAr0YQl3ttlS640JBcck02ZJu4x3CocipCF1KnvlKeSkIX8yU8HOAHbHZzedMVNNgS3yh+gSH6ItouFYbD3nqZbS4jk2vmYzp/VLWkcPmx8ugNyxeo5uLakcpShS41cp6WXFOY/XOSpkWOhKj3Kly5DDSUg8uTgOAkKIAaq6tXq1VrNpkpSY7kqixJVYSUup4pp1UDjIcUEcVFQb7cVLI9NAJQd+W6Dbd7V11YS9TaqufCjrcwpUbzua3An+ijgFHJ4kj0B9gOcu7fWVT9xNx1KVW4qaO69AabWJSvKjOVWQI1PbSDg8pL5DCAhJ4uEIXxVkaA2D4VG/38pd3+oC1plTqco0Wl05VP8AipZKlFC/LIbS8rl2WMDAGQMj5TkgdcLtv6PX7asmpNckzK7dc6joQHCFKMcOx3FBXZIUFJJOSMn7uc6AIVeZs2DTJz61uoocCXS6i4tSlGMt6Yr4VC0jktZdRxVlCVhOSF8VZGgJF0e7malbkivJSBT0NOr87B4thkhDgKcBz5F/KcIOSe2R6AO6JWItThsuNvJW6pDTjiAlQKUypUiNGUcpAAdcYcSPpxyrAIJAv4UlLRcUocDHW6FZ7Jb75Vgdzk+2Mj6Z0BHa6KjPgNxIyHlKXUr9tViM7khTsSoPPBaAc5ShIbyQspx6+mgMXk3xPfWYb61M1Kn1WBS5qTyK2n3L8qiKc0pSSUHz4lPW4hSVKQgNlLi0KKUkDOrAu1mqrmM/FMuqp0GZDmlKgotyYdTUmQ25/tNHsSnkFeqFKGgM+XPbfq06A5IDLrlQZahkk5W85TXJSG0KxgFbLZX8xCcJwSFEAgRysu6ptOlmDOWVLqtyXjDYKj5nnKhyGoriQpJVx4SIkprLhSCWiUkpUhSgN11u6mI77EPzA0eNtvgYWMxVVOM3LcOE4CW4/nLKSQpQRgJUSAQNaXze02JUIUcpW5AXW906dM4K5JbjRaGV0nIBPJLrsphCQkKKPMSVhASogCKnUDXV1l+2ZEQutMMbaQZr3BeEiWiqF2UhScg5RHAcUcEEfKklXygDAaXds5+RUW6eXWZTdjNKbcyru1U4EpcdRz/1mMzJKQclvj+sCFFKVAWWvViUijWtJkK82dR7btct5Wn5X2H1R5II5AZb+IAPsSrKSQDgCPu+DdLUq1bymPmO5/KBtqFIDn6tfxUtqntgJQSv55zqGOJSDyVyUAgFQAiLvZuhKoF81g1WogU+TaG2V2KDzhKc1JKqB5oCeSiVPrRH4JTzyeRSG8r0Bze2O6j0XC5dFoPy0JfjWtcVKeYLx5sSTU5kaMgpzxUTICUApKkZGSoJ7kDgJ1G9S16WhutdNvMVuQ9S7a2/t64an5LriEivGpwqa8y4n5StxNKnsOFbQWgpdCAsrStIAwi8+tSfVrJqImvOfZl82+lxmMl5YVS6pForLTyG1JyUONuPtZUj5VFY4qODgDAulvqaqey8K1dwhUnZNajVi96lOadfWt2oUtuz51LgxnlnPJtMyWgICz9/5iAkFQA6uTuuGhWFbNq3azPkSYqaHLmmY284WVv2fTqbSfl+XmFNVqWuGGygOFZ5oSpn9aAMot3rYF1bJVi7ftTjTwuqCmea84MRGoRqs9kJUAsPMBRV8MpAfdyAy24vA0BzV8Q/wvPEGt2mbieIBenTZctA6Vq9bGyt+Dd+XdO3TtLVRNyrd24ta1aiuhRbxfvBArN0XHSaYhhy3Uy4rs1L09iLGaffaA4lvMux3FsvIU24g4UhQwQf7CD6ggkEdwSNAJ6ANAGgDQBoA0AaANAGgDQBoCaV7ddnWBu1sXanTNuH1Bbn3hsDYkO3GbN2jrdzSJNn0NFsF1ijJhUxfFluNDalzokJnKgyuRFSO4SQBszZDerxC+h7Z8b27C3jvx09bQdQFXqlkMX/AGjMm2xaO6dRteIBOoaXQjyq5LpEaQp6aGhhLMhKvMIOgI5bedTu/m1E3d6btvuheFly99rKuawd53rdqLtPVuVt9eL4lXfaNzJCV/HUm45IRIqja+0h5JUsk6A+nHwAukbq+sTbPqt3cqnTdvBFsLdHbraeZttcbto1BmmXdBo1cu2TVJFCkPpS5NagxZEd55aUAlp5pwAhacgfSZtHundl+VChN7TUqv3FW9t7erV21mJQojkqq0CfDeYjQvj2U/roqnKqhENoLQFeeQjGT3A3LQetreR/eWDt8/dd2TqpVEXm39gpe+ImO1CjW3OdeozENIKzOiS7VqQdYwFNrju/TJAwParq36gmt+rC6aIyb/oN/wAKJOv++NuJFL+FuWj0iqsN3J9t1qEo+bHiOUuoM1BD6/lMV1t3GFDQEotydy9w70qNvwIlTr1WrD+5VKpFIebnKcmpM2uwKe1ChNt4IXU3VQW0tk/rFraHv2Ak3du4F8C+buiv1qpy6DTo1LZbpcsk/DynkU1UteB3JUjyFkq7BJSRnJ0Buy1azUZrVLqlRcUGkxa6Iq3D8q2qbGFQbQjJyQlxgH8PwIGgMy28uN8wU1SbNVEhzoyaqylRwHXqk8VLWn2IywEk9jkgd8nQGW1LcxiPVY1HdfIekLjJbbdwnzDIaS8wB9VPMrDiAfvJUNAaL3l3RTRHKnTGX22nJFAr7RRzAUZBos4tMgZPzuOBKEjOSpQHf10Bsq1bpNetO5Kn8QhSpL0j9aFZBDVqMPqIVn2bcaWfqFg+/YDXtrXMp+8604ZaXGJMm1YzhC8hbP8AJ6fGdzk4IDjqW1f7SwM5OgLDKq0duy6nRH32nIEPb3ZVyI2VgpWH7yuCM8EAkghLdvRCr8CnPfA0Axtx9VEXVoUdwNQpNCuyX5YOEpcjqK1DGOxQoDI9Uk/joDW+5m4dVtmfa1xU+QpUZdNpNQnpbUrg667QiwnnjsVKfIbH1WcZ0BqesV52l7f0puKfLn1Oyqqwkg4cW81XHA62nHcrQR8wB7aA2HvXUhV6ZaUNpaXJ9TbtmlkoUC4v7LprUt5Ax3JaUjKx6p9xnQEZZN2Ot29bjUp8JmVmsNuONrVhx0CAEyl8fUhDxUlZJ7KyD76AXqN8NUCxqfTlOIbgwoK2pDylANNuJm8glas4BIWk98+o/DQGoJtUm0u2pFeiNPms1By7ZMOP/Tcfp7sH4NLSf6SnG5DzjeO5SFkaA1ndt/v2jBdpFxSFlq67nq8GkqS4UpIgSET4yUdwT5iG1PJHbKAVe2gOEG/PVUJ22++1mzXUon2ttFeN7eU44OcmHIdqMBI4EkqSqUY7WSP5xaAfXQHI7p53tr+70um2zeslxVVtELtXDqyHHIU9Dl1U1Cgo5yYD9TDY/wChpcgjs3oDDJe4lHpdkdSdIp4abp1H2ktOnRZRUnyZK3pz8pXlLzhZ/WjIGT39PfQHGKQ6JoY818surS4VJCuJ4rdU5wOP6yVpI/h2xoDLqGtTEF5Tin/g4kyC5Gjkq4s+YzUESHgknCQs+UCQBk4/DAC9LrU+lUWuyqUp1MSoTkU2W6CeDjFRhSYUlkq9yUvHkPpnP4AbS3/3JgXzV7JXAmFMe2KM7SHih0lp16mJRVIiu3YrNRnymU5GPNKh6k6A+ghnemfTOqvaKzqi++uZfuyW2U5Ljjh5MS4FuodkRzk/fbQhHmJPfBGgId17q/qNpX/1N06uhSGazMotpUhgK4eRV59OqlUYkcc/fU9BhOZHqFoJOCMgQbpG7NT2V3CqNVpFVXUKbRrOsW06m3FfKohW5R4jFSKQFcQ5G+Bjh44JScA/gBo+6d7bgrNUvKn0uepuiXbXJlSlOvLJ8tMlbDynGVE/K4FxkcVDuVYx7aA2j0j75N7Z7l3Ze9cL8yoVi1qi0ShZ8iUpiizKkpCxnCnl1OJFjDI7vuoT6nsBJ6+esmNuNe14zZrjrce66JUaDDlLdPlSZCIJXGnNqzhQZcQGuQ9Cn8BoCAVM3frxoVw0uozZT0yQz8ZH8mW55j8yTWLUivNpSFZ5opNInlQH/NSVnHFRyBeUb83wpmlK+05DtOo10orECIHVlLvBYPNsZ7gY9ce3f07gZFem8N2N3natZRNVIabhUWeI7bmXwh2rJqjwHvwTJYaaIz/NKcQexOQNM31fdQuu5qzVky5EelGoMVONDQtQTKl07MGO+sAgKfdjJDi1nKilSlH1OgMVarC3XZvlrdcdfifDoeSokMx0A8GgfYJHYD27j20BZYs5951pwlS1xUlsHuSU5OSc/QEZ/f6+gF7o9VapiqsVLeAlUsssKiqKVl9UkvFJIIOeS1+vt76AuMG6a0261mpPPQ48k1NmM64tS0zWobsJkYJI5rbkLCR/SAV39yBj9LAgzGHnnFofjmXGSjKgoJTT5RSCBjuVvo7fVxPpnQF3i1U/GUuW3IythmE25leezUNDbrZBPqlzKFD+tkYyNAbWpF3S6Ht1UXFSlRZ6r2o9QpzDT5ZnRIbKKgZctjiQpMYqWx56kkAq8sEHOgO2nhM9ekra5NWod9VvMF6tyHo8t+Z8kpuW6gNOc3FYUlkJWpShk8c5+mgJ5WB4vjDllXnR7lvGO3dES9KjNPmTm21xaXGqMxiJCWFKHF16H5LqUjuWSD6YwB0W278SnbI12TX5FzMNOXNYFu/DxBUGRic1ctyvlgJLg/WSIs1qYEgZLS0L9NAdFJG8lKui3rbvy3H48yBUqfAmyjGkJdcEaUypbUhYQSA0tA5czn5e+gOAnXd1DR6nf9pSaLVYjMhM5CF+c6VRQ7TKvCqEZualKgoRnHhFQ+onCWn+RBAI0BhXR5Pq28O5G8LlkdRuyu0lb2F2svmqzp+7MW2LirFwVqXOpoqFGFOrTbjru31sTYSHZSEcghdWjNpQVvpwB9AHQjvPcO8uxVtXTeUGi0q4a03ErlXatZuS3blQqqYtVoCqrRodQSiTBpVSbitTozsNCIjrcxqIlIbbSdAdo7CuNf2tcsRTqUS49fpVPkNFWHGROfuplgOJ9U+b5gCM45Z9e+gNxxJSof2pIEhKmVVdMpGFDDrEUlp5aPfghxtTSj7KBHf3AwCi3l51ZvKc6p0s3FVKHBp6So4DBWMFr0HHv2+gxoDY927gxqR8PSm3W+TIYL7oV/NCQ75DClEDADrxLaPqv5fcaAxeiXuld0SYhKSthy4m0oz3Mn7MSooA/r++PX9+dAWmVcXk25VrhdQUSotNkwIHLsp56oTlLfaa9ysBZUQCCBnvoC1bdz4tA3ARSg6XI021qtcrTCVZSVKZVJkKSPTDaSVK+gGQfoBhNt1ZG4t81We2opiUm6rclNuHPD4eHOtapPucvTg3CYelLUM4ZbUv0B0Bc597QalatvM8C4hmu39JTIbJLa22bxdWhxKh2Kfh0eZy/qZOgNI7r3pF2/pNBrEMBciXccSQ0B3WpdRWvljHfukJP4g599AaegvzajWn6iXlBLypbLiCr7ibgkrYmBQOOyG4zJWPXCh9NASBoERq26TcsdspaUh6hNBfYBptjul4nPZAbwvPoE6A0xcIH8iN3HZjokzaXR6pVIkpR5E/6jUJqOKj6gxpMV4Yz+reQrsD2AwTdXc0RdvWZqF+fU1zyy7HZVl56Q9WYjRaKRklbbBkOY9kIWc9joDQtIvFM2pV9S0uyRBkRmvMBKhHZhxJawhZ9U8A8o49MA6Ajjvde0eq7V3RIQ6GarSLnpU+K06vuqBSqg/9tuKa7lyPHpsaqeeB2AZcJyEHQHCmLuV0eXD1PbmUvrJou413wLh2fuuobUUm1qgpqlwq3UoD6KVTl0hK08K4tttMqiuqw6wcvpQAdARK6S78oO3HK6lprMei3FR3rajOXbNcfrMe0qDXJVQpQrMh4lTimbaqUpv5/us0545IbxoCN3W5vfJq+0Io9LcDbVWv6TMafZdCRJok2GKgy22pKgVsKqEl1CSDguNqGO2gOYe7Acqlfi1ZDjTjlbolPlTsu83EORoUcrK8kkKQqGhJz/SIHvoDUcpkwG0uoeHJzsUhRyoHsRj3zn9vpoD2K+w4g+c6hCuJACj3JwfQH174x/hoC+ImidQ4kGWsNrhTw40hfY8MY5jv936n+3QGXwN1Kvb1gTbVoMsxWavKK5623OL6oPoqIpQweJHbiT6evfQFNT3Hr1Rsqm2i3XZyoFNi1H46A7IWUTRJn059jLZUUq8ttlXHscIbUc9hoB5DvldUuW3oJfQzSpV1W7JqSVLwgw6LTbWhIlO+3lqNMkL5Ht8qu3bQFm3cr6rlvudLWChhKYEWKOwSYTZwwtPsUKSAUEdiDkdvQDI7ZlxoFo29NStDb9v7nwKu+okAsRYkyC87KWc/K00y0pxSj6JSVEaAwitQFMSIrcjkhyoUalzvMIwpKpqUTSM5J+ZDwcH1SQfXtoB1cK0VeahuiFzKI8dhZSSVvLjNjzXMg9wSfX07H19dAURq7Iq1ftpEtTjzVtqhMtMkkpS+3VIzvPiTjksFQJI9GMdsaA2NvFesyfvBV67MebcEZyGiIkKHyMFrJwe+Bkg9vroDW1Eq1TTXpNzMrBep4pU6MFklAehSKSVhPsCEMuL7d8NLPtoB9ct0zavJgfFuLdEuoSay+244RF896pOPKTwzglTPBQPrxIOgHu4NSg1W6zU6OpKKYuJTG5yPMK0lwxxFkqAyQG0JcUFfQ9vfQGM1Nc2ot0l6VKclsQF1GlIbSSoRYUZpQpgUP6KJDbjpZHfklCsDGgNiNXdXbNtikUujz3osWr02psusKdLaPNXVnJDZVhX3vLPmJyO6e+gOgG3vWvddE6e7VRVHHn/5Obt2tCkr89anHodOtetymsZV3w4wgjPYEAj00B3/ANqPExN21ia/blZiN0ByVQplPkqmIIdqhmufHslZUCpxunVFt9Se5Db7Z99AdMbJ6sLUu6BesCVWoseFY1dsmsBAmNh1brVfhzn3COQJYCEKdXnt5YJ9tAWm8usbbWkNG6YVwsSKdTqTRo65TExot8Z3m1ZTaXAofM7SWZE1AHqw2pf9HQEd9/PETsmlWBu3UItypaXcVhQnrbcTNQGYiTbLVQdkKwoY+/zUoDPcHJPYgfNpd/Wbe1Eptm2nCm1WVWqpdW31bauJh5xcebDt3cePe9WabeCjyRFojSossf0WCQfl7aA7+eD91OG8OtfeS02nzDrKKbQnFtJd4/EtRaKldXKmwe/wdXC4r+c8X/lPc6A+n227glyIu1tFfmAqou5jsyX+s7oRNcflqQv6Ath0gf1UE5wNASSdYduO4r7pC14iJuOqeYnPZllipSExeXsApCUBPbuPTQG4ES5FE2guiCEqEiFHnJbaI/WKU9OBbwkHPzt/MkD1T37DQGXbXNyVvVJxYUqM5SLNcaX6oStyXUHHAD+DhXn6e+gL2Ks9GS/CU75nGVEpzas5C3JkRM3yU9/vhlSlhPslJOgI7b23V/J+vWxFSQGEVagzWVn7q5UZbzkdtJ91rR5qkjsTwJ9tAYXLrsc7pXupHF+lu0K06/ELeVJeloqdamKdaI9SHZi0ZHukjQFjsePItu6rwUzKebartNqlXZYdWrKpMl4POtNDJ7jPIgdvfQG8HrpS1cFlqluFL0+/adT3UlRSocLTKnAseuUofZUQf+kQfcaA1xTJMZlEWotJKnI9+7iPsE9+cF24qs+zIQT/AMy4y+04lQwClxB99AXK+rsbkN1WW26hAhWNTpYeC8JS4zV2GnPm+rYdHL6ZH46AxykV9+q1i1qVUGVPJrd238kyFDkPLft6mvMKCu44uhpSkH3CCQdAab3EjCKiSiQoOLbtGRBjtk5KgZPBKUj6lOVfQjOgMLtipUlqrVGQ46wiN9i/Z5eJHl/C0qGlhlfIDujyZUtQ9flac+h0BF7cG/HoVYriH3vKp8BmA1EyoJS/HdqEUtqb9ikpPJJ7EgHH10BFXqZ3SYa24tSKiQpC6DXKfWnFFZCnUQb7oqls49TlciO1j0y+3n10BxX8VHqxY29umx6lSZYXCrNl2PEdLT3ySKdb9YYqbik4IKm0rbWknGAoEfTQHI2yeoeLal/VTcGDUXDTa5RTUX2kvHyWEyrrdW66vGAEtod5LPsk5+mgObm+d/P3Xu3uHMTJS/HrkmlUAPoVzbcYQ/brob5dweSYMjA+jSv6p0BqBUh2dYrLbineNLqVTYHfIbadiUxDSj6hKVLadSMeqkEe2gK3Q+1TqU3GdeEOZQwy1gngl6XIUioce+MtNIS44B/Rx7HQGSKvW439vaVZtSluu0lM2qqgrUtZJarU236tLIUon9V8SxJK++Cttfb5caA2HVt3qhN2bibeU6ctkxLkEqRDhpVHSWE0ZMKTM89OPMU8tIyMkLUMEemgNl7n+Jh127sbJvdMm43VXu5eGwAo9sWx/ohrdzSXbLNGsdykP2jEFIUnyGo1HnUilz47QUQH6e3IGFgEAQEfc81zn2yUICsJ4gKCQFADJyAQe+e/roBHQBoA0AaANAGgDQBoA0AaANAba2erdiULdjayubnUWTd+2lCv2zaluRa0KUzTJt07eUi4aPWLxtqHKefjIiTKpQo1XpsGT5yHFzX45aKlkDQH04eMD1KU/qv8GPw1d17X2vs3ZGz2uqnqws+wNqrFUlyi2TYVkKiW1alNXWyllquVZqjwo6ZtTwHp8jzZC0EqJIHysIafl/rPmcMVWFuSpCFOoAKnGQzhYSG1rj+QlxWW1vyG2U4W4hSwP0otz9kOsLqU8QXo26udoPEXtHo12XuzaLYjcqh+HDuLuNVNu+oyybMt606bMvHb6j9LsGCu090P5ZTDNZfrV7yqLX6HLuiZSIcNx20KK3JA0D4efWfcG3viVeN11EVK173tmy7C6fLg3rt7aq96RHoFy2rS4O5dtwpMB63mS2ilPTxEky4UJ9DUgNSEOyENF8EgSxtur1PZjxZ/EL3hvSyq1TdmujnpVuDq1sevO1qJUYt3Dduy36hTDMpqQPgZM6rUfdCl0+K4UqfVSJ4YS6WlggVbe3i5X/0oneCK1Kjx496dDFt3XT1TD5dMjMyNjbPS28++lXmsstMLS4+thBaS2C5yyNAdWNnNk3o25FvT5W//AE2XM1D3Xsm54VHtTc6pVWvyGKdcMCe5SGKdLAjO1qXLhxmIMJlRL7yVsAFwBBA3c25ttcW8249Er0PcN663q9KhMs22uhN000am1RFMp8dwRJL01+eyiC6qYxKZbfjNhJcaBWcAbc3Aj29QJ1Bplqz1vMUKBc/2ww/NYlSIcmVRnm2oU4sq/wBWmLSrmmM+lt5aUlSWyBoDXO3FWenWzOo855SJECTa8Vhsqw+0l9utpVFU2cLQ4X2vLLRSF+a2pGOSSAB5ekN2RcQlsSHw9TKtZiSU8uQb+x4yXB2BwPlUDn0KVehBwBp/fijqn7q0thEp77Oct6qVB90ElhXCgTJLrhdH6viywDIdVni2wkuqIbSVaA2Jbd5x7ZtK7KO2446/AqC2UNglSx59sW7T3eTfdQCFNzGlggYciyEKwplwJAsVu3K3Jt2o1inuNqffnT4/nsuIWGjTqY6Yi1rQVBAW+EttFRAW4QhJKsAgawYrtXqVJq8Vb6kGk0uwadKWsqSBBodRvaqF1wnshjzpEZBcUUtpXJYSVZebCgM7t/cBpFwvwpqMtv2/fXlKWQEuofWlLamyey0uDu2UkhYzxyNAarvi5I92Qq7Bh8XWreotLaSplSXA2qChlcpKigq4qiodaVIHYsIcbU7xCkEga0rVdkObVbZVaUhbD8ih3KX0PJU0pCHK875anAsJUlLn9BSsBfbjn2AeVW4Kq5ctmCXIUpu24P8AKKc2tRBQH4qWG0vBRBbUtpQCAsDkCCMg6AxiZNptwVN1tltDLFtQZFVaJwEMolCSsqUrOEJR8NJCio4Hw0gE5ZdCQNJ3zNmtbZXE+HFS3papbkNhjk86R8VHUEttIKlKKQRyCQSBgkDOgNAXNvFPam7YW4Q4lT0y84koK5JK5LDMZ55gj189lgpW6yf1jbfzqSE4OgNMdVm7lFbqVKkfHR0QbdnNVhmWJTAiBT8R+nyXEyefklLa/kdVz/VuEIWQo8dAfKP1Cb50+JuTv1TXEFLFZ2ZjWg3NU+kJeTU7pakPMtJK8OraaWHFoRkhB5qARg6Ailb+4tNsfc2/qtSJynYlGlQK6h1hSEmeW7ZrFttsxQhWZIjJklzzG+aR5pGRg4A1Dedzx/8ARxTqbQqm+7KuqKg3Y75vMrhU9nLDD5SpQShs4QfMwEr7YB9QIvcEtJY7nzCgOqCslYU6cIaIPcKCG0qAwCUrSodiDoC9xqnISzKiqQ4jmyFYUlYJUjkUdiO5VyOP62O2gLlS6iiLblQpbwBMxcSa2FY5Ifbmtc+x+YFDPNxXulAK1YSM6AsjsZ0TGkO5dBqTsriO6nI7i2C0pAAJWh7GWyBxWELKCQk4A6V9QG9FSsfqr223LafclwbVsKwGYSoq/OaMN2gR2n223GyUKAbWSsJUcJ7qwNAQ3323CjXtuZe90Uh/hT7hrESsoQ06lxImU+3GKfGcHlnHIPy3kgkdlNLA7pOANVvViSuDWo0p16XJqUmDKXJBLiF4Z7pUsdiUEhJznBGPX0AtUcEgoB4qUkpTnAOSTj10A5pLz9Mmw/KfTl6PMYdwsfIH0ON8V4J4lRUAkKwT6YzoBf42ZGkxAHO1PW4prv8Ae88FKuPueyjkDP56ARh/LVEhXylz+bB7c+/9DP3v/ZzoClySphxcVv5mY3804g8kLI7gIUBxUfrg49s6Az6pTqUU2lOW4ZEhVCp7LzTawtbampS1OIWhJKkqQg5UkgKSn1AHfQGvZRTweKUqQlanHG0LBSoNKJKCQcHHEjvjGgGsRzyloCTlDrGFkHslSh6Ej3/Akf3aAIADDsnzCGwQviXDwByAexVjP7M6AEqSUFYIKATlQI4+p/pen8dAXKAgKcaSexckx+x90qcCQrHqQVEJB9MkAdzjQGZ3LHh0mpJjBoOOrLsp5aQFBlS2W46kOlIPllK4ykkKIIUCk4II0BrhhvnHU6h9tCkPrASVpCjlRUMJJB9xjtk/2gXyJMelNqgyV+rS+PJQBwB3OFY7en7PTtoDyHVZ8WLHRT5i4hp8pbzLrang26cpCkc2cpVgJBKSf6Xt6kBrNqshUt94qQ8J5XJkpaVJSt2SWlIBcIUFZKlHAx39fpoDNo24FxQZbEpVRkkU1ugSYDDMyX8ghsOtqZIC+WEecsvIIHEhGQDjQH03dCPiS0VvYK+bdvOr0yJU7VjN0G30vTW2fioESK6zFeYfkPIQ78vH5WyTyPH17aA4k74dUtav+RWmGZDwqgrTsikuvFpSG1xqtbcxlJ+JdaZCZCYTrKCtYCvm4BSkcdAT+8H7p43V6kNwOoneGy9wunK15e3dgXTfcuhdQ/8AJufCu5yeuM9WEyaeqswkrs2HJhg1aoSVCNFCQhA+NSw04B9YnRbve5fO0VtbtV2lWxQ5lXtOnVpym2JVn7gtWM9BkTLZqyKbXasxTlxKFIMRD0BFNYfo8qFLgU2BLdm9lAdeV3BPtzdq96i0VqplbqdnTYyUgqa89C7gklKFD5VKabfjurSklSW3mVqHFxCiBtuFfs6QuZG4uqZaiOLWsBRQgTa24CVqxhILbgWCvjlBCskHQDKq1E0S6JFIbUkCm1yhEJJxxShPnFRHqEpZHmknsloFwniM6AyKLXGbu2xtyuFvzaq7VqxDmOo/WLkNUOvr+GxxKisOYAbxnl24g50Ai5Flx6zJuaMtQQbrqjSG0dy4lyjt+dwxkqDZKg5xHyEHlgjAAtu410Ic21tluApDRnXJV2JLqVJCBGgVF2CJKlj5QwZDSmfOUQ2HQWuXMEaAwOAm5G6/cVekyiyxbtmx6RFeCuGWqrSk+cAs4GUJcCnBnsCCrAIyBkVKnTNvaBbMRhpLQnW9MqdSmOjy3iTS/JZXJKwlSPMSlCGivHNJRwyDoDF7QqEaVZEZb7zcf4OmXXIbTIcS0pTkp5Mt3CXFJJJU9y/EKSr3GQNRbmVSNWK/tvQJgS8xIlUuY6jKVhpllAHnuDJKGfMUhPmKARyWlOckaAtTEmHCh3zVy4pYpU74ZiOyQpQcYnSR5YQkkhweU6CgJ5Dyl5HyqAA2LLrUh2lKmsKdU1XLUNZWhXIqzFUhlBxjPEoJIVjGAcZAOgNU7k14N0mVAiLHlVun1oTuCkkSYoj2/bbDYxnnzRUkyG0jPNplbicoQSAIj2SurVH+TVl3I8uS9bTlNqtblO8uEh+a2mtobWtQ4+YuPUGghCiFKSEkDBB0AheFQiWHVL1cW258Nd8iTOpnBJAi8YL7CY2cYS44VDg1kKWccQSdAQcuG9aDcTc6UzKizKdIFWoHwJltJbn1GtXPMheQ3KC/IjPPU6rfLKfUGmmZzC1qCZLJWBw96jN/eiS0emnezaW7Ng59V6rpe/z1Ztfd1e6dKFRfptOWIMW8GqjSpElugppTLCqPPsx/yHxHQiU800l0KUBzFvreD7btOu3DSpz77DtINn0lsyast12TW7Du16MGUKiNQucN/gyt4uDzH4jjKCZACCBCa+70nXDRLSoM1x4ptqjwYsxapPmF6oNsHmoAqPJxBHFYGVJOeQHbQGG0x6RVJ6XJbj7gZpUlDaVBai2hLShlWfutjIJUcJGO6sDsBaJq0yHvK5JLbSwAoEFPIEYTkds/hnPt9DoBL4UDuOOR3HY+o0AiZDifvJcT+Yx/aNANEoX8H91Xof6J+h/DQD5LbyG2nUtOFx8JbWngrkE4xkpAJA447kYPYj66AdoRl9xiOeElp6nx2XAQCDJ4oUMj3CiQR6jGCMjQGXbkxm6fczFGRhUqk0+j0+W6nCi7KjtNh/OPVaFZCx6pPYgaAx9+qSYaJdOSlQjzl1B1TXcK5GJwaygjP6xQynt82RjJPcC512qLqDFAmBJLiKZToLyU9y2qBDZhKCwPmR2Z7cuP5aAZw5vwNYiYVhKm3lOHknCfMTgcj6JyR2J9fz9ALWoGMJMpl9tD8t/gjDiUqbcad80OEZBSlQUAk+hwcH30AhVai9U3Pi5ay5LKEokulXILUgJSg8skH5QBoB0zPchw3EpzxfjPJz7FYSgJGfQk8jgepx2zjQDriuXGYeCVFcOI0paQklTfMqHzgemSn+lgnHv6aAcUqWy5HqaHwMvRkMtEnAQsSGiT3/AHP4HJ7DQF2juoaBp4QXeE+PP5JHIPMsxJTakIKc88LeRkJz3HqDgaAw2ZLqFSw488Q1HkOiM0pWC13IKQkkEH2A9SfTPfAGwRcLLe1dWtdTjLjv8ALq3KqhnzkJcLX8n6xEkPhIVyDTLrzbTj2PLbccbbcUlS0ggZFYFzXHb1u0GqwKnUojcbcdmPNbYlOlLML4G3x5ryUnCGVIZdSlxQDavKcAOUKwBv6T1bbmUDcHcefRLmnm07salUZ5huWs4EWAURJKeCuKebv80skBascSTgEDUNx9Su6NyUdi1JNxTolEROpPnrRUHPMfi0iE7QwlaUrC1h2FLdKUgfO2VFGR30A8qu793X65WKDV6rGTSIVo1Gm0gpedCHWWYKGYzLp8w8pS4qBHQ2rClKHEJyMaAwO0rmrDlQoJky/jHac1cgp4krBVHL1tuMMdlElHnPEMtA48x3LaCV9tAd5PBK3HYqHiOXbuKZyYFLrNBuRS4zz6GA62awGuSA4tIWguONt8k5HmOIQfmUkaA+663pEMSrTqC3HWUztwYeS6CjCPsyfzBKgOzZcbSs5wguICsFQyBLC3q82m798FsPNuppd4/CNFLiFktv1tyK2flJ++6402n2U64hCQVLSNAXU3xOG5W4NvzkOptuI2uGl11KkQ3JbPBCm0vrCWS6hw8SgLKwr5VAEY0Buqz79plMtu5ahzPK3Y9qwpqEKBxmoVaWorAPypYiBbrhUB5bLLriuKG1qAClQuFuE9YimeUlmvXTTJzzyTzQlh625Kmy4tOUpSAQhKiQnKcDvgaA0Xv039qP0OtufqosK7aNA5rIS2lbUScW0FxWEpU5z+QZyo54g6AxG0a9Sp1erRlLYaeVRaLS45dcbQXfLLroQ1zUPMUVvLASnKshQAyOwGSUSdHTd90y5BQuLRqLLQ0rI8sBUdsKIUDgcVngTnAV8pOe2gK7kqCpu5UZDR8lijX3bs9hCvlyuoWQytYSCe5AjoJxkgEenY6AY1mppgWSzLijk7FL76lIIOXKtUJLS05T6LPkfdPfse3toC23utuJtfclxqKSuLaKIz7eRzKnJsV8NKTnIXlAWEHCiATxAB0BrW2bwcjUqjV151AkQ7luGdESpaUuNtJtiOyWwFEEdngr27DPpnQGH7i3gw+3RpRfZdNStEuJ4utqAW66rksYUQQ0SFLI7J9+I0Boyg3Ul1q0aY4PLemSbtj1BxwhBVCjWvW5KH18sf6uhTAPmqw2OOSrtnQELNwKlUq9dW6UQreVDtw01hBaStfzsx2J8dsFII5OteQ8lB+ZTLqHUgtrCiBoPq8iPm29tlg8Js6dHRWobYyEUdys2nW1vOtpwpBdZgPutrWEpUll5QJS0spA+ZDxSqVNuiVDu/4x4Uez7ep1FTEJVxZXLqD0ZK3Ac+WkuNPoHLGVMvAd218QOT8+6pkGz7KabQ6o1yhVSmyOCVrISxXFFsKwM/NgFPYcvbI76A1nWVIiXAmUy4mSJFUos9a3FAhL7SiXW1HIwtBOHUkhSAfnHroCxolOJg1OloQpSH53NHAFQUnP3k8QQpP0IBAHvoB7ElPMqYgyUqU1AZcTH5A4PnJOQg4+YjlggZ7+3qdAXOu1SKaRbsRloodjpWhYIAUC0kNkkHuPTvnGgMTZmrYUkDuHyCVYyO/uT9Pb1x39tAWmpY+NfIIIJQcj0OW0Ht6++gGOgFENOuEBtpxZIUQEIUokIHJZHEHIQkEqI7JAycDQHhbcSAVIWAo4SSlQCjxSvAJHc8FoVgf0VpV6KBIHpZeBCS04FKQHEgoUCpsjIcAxkoI7hQ+Uj0OgPFtON/zja0f76FJ91J/pAf0kLT+aFD1ScACG3HM8G1rx68EKVjuB3wD7qSPzUPqNAeKQtBwtKkHGcKSUnGSM4IBxkEfmCPbQFOgDQBoA0AaANAdyOoLqF2fvHwP/AA6Oneh7n27Vt5do+ozqhuncLbZp2aq5LYti9Kp51rVWrF2M3AXSJrGFwo8d92QggheBoDnU9tTtlF6WbX3tjb/2HWN0/wDTZWrGqPTDGotShbiUSxYVvMXAreN64jwo1QtiqT6ezbUSjLCqhFlvvym/lWUqA+rrcPfPwzOtTrI2L8W67vERl9PF6WXS9t69ud0eVChXC9f9AquzFmUW2xt/tFcVuKgwotAvOrW65OlGqTJbE5FcltlDDFUkIbAiZa3iQ7Dbtbv+O51A3PddN2Rc6z+i+97X2LsysKW9W7ivKr3LSXKbbTJpsFDEipTYFKEtwT1hEZbnlqfdCeWgJ39ZHi2dHF/eBrTabttuzSn+vLe/YPpL6Qt5LYYkVtV50ixum2/Lxq9NmXPOW0zEp8G4YD111GrSqVIlPTk3r8LK/VltIAvO3PXv0fVz9ISqPUNRuoOyJWyNb6HKXtHRtw1Kr71IrO4UjY+1LMRbwceionyKnEr1OlQmpT7TaAlpKUlQGdAdzul+mwotw7f3RVbklw6FRL72+up+f9rSVINKo11w2VSJKkthSYUshchIdKfLaypwgEHQHVS2782VFW3Tk2vuXa1E3Nqlz3PVKlWJUWbVJFItyq3RVzTW0x3GsRxUWmlrafaSEJCUryEeWSBqm9KhSrbnVGpU++6bfSqoZsN6RBjPRXYMluiSJSo0lLgT8StRRzD2FKSClBOFdwMUsK45jlVqEttzDc1dHrKfmyFLh3VVY6Qk5+YluaFYHfipJHYjIG5aBcTFaumpQphSHHxRJgDhCVK+EpSgop5EZCVngrAwFfKfmGNAa8vyem46rej8btItmxrhQ0E91eYvb6WhUdIHcvOtKUlDQHNZI4pOe4GrqRUZE+RctZK+UC4LokQY+DlClJ+1CtSVZ4qGAO6cjuO/fuBle2flQHZltugKYVIXLW36FSCoqV8vrjHv/kgYLuLIcs1q/prXIw5dDpCShsFRS2qYUrISASPlJyPbt29dAa0TedOlUOzroYlhpyZTq7BKlOBOEmQlpskkjAWrsknAV6DOMaAxewbjVGn3bDnniirVi7KVlw8QrlSqDwQCrAKlpbWUgHKuC8D5TgB3XJblVt3bekpyIlKtyWJye/F0/bq1gfQkoPIDueGFYx30AkuvUqrVC8qml4ks0GLCUEqCi2GFIbKFEHKSlKQSD3AwTgaAjRTNwJsZyqSmVqejx9zqpt5Vw3+szDmtR5UJD/Dlx8iJeDLy0rx5bL7ThAQ6hSgM0p1Vd8umW5PaadbbtpipuuLUnHKbOca5KJOBlEdKsk4x3BxoDmtvTcM5zei1maWFNxKTc+5lUcLYPlITItClONclJ+VIeWpQbJI8w5CSSCNAQw3frTl9Qr8pKpK1FjbmhCG02eZRPrdxVlpb4SnJ4o+ESFrxhJ7E57aA+XHqVqTzV1zoynlOTnKbIplSUo/rDLpdSabPNOeQUpCAUhWCU5IGAdARhXUZ6qjPdckuIW+t5EjBOFw0urShGQcfe5KHr8qs++gLxQ3kPQa0wt4eQimTjES6pKTkto+RAUfmUpWSACSfYE6Aw94FXlvEH5nmkqJHoG2WUjJ9vfGfoR7HQD6c95cglJzltv7pH07aAcUxHxrr6VZ/VRJCwFfVTakj6epOB9ScaAeVBYYnNpbIJNFgoQsEENOoZdUCpQOE8VJCDk9lLSn1IBA2dubWptVbtx6pvh+Wu1baYQrkFFCItDjIKD3yCCCkp9lAggEdgNGlKlF0JSpROMAAknBBOAPXABJ/AHQD1BCWl8iE9h69vYfXQHrHd1tQ7pC0kqHoBn1J9NANlqKJCnAM8OSh+JTlQGfxxoC6lsOxESyBlRAOfUZIHf6YP5HPt66A8x+rXOwMwfuHPc4yfl0BbiQPUgfmQNAUfFOGbCbxlthxLSCCSkpWocwDkj379yNAXGenlUpkcd0sJcZCs5BDSi2MYyPRIPY/l7HQFriJwOI7kEdh37f4D66AUloWoKUlKlJBOVBJKR29yBgfv0BTTW/Piym1Z+RPNP5DuSPrgjue2M9z9AF40oocYcGf1a42D6j9XLZX6+hxx9Pb1PYaAyS4KmZleqxUocVmSlBJwFj46WoFJJ+YELykpyDnI0Bh4a8ppB9lPhRPsBlI7/4nQDlb3lSg8lWUhHlkgjH6xJHc+nbHfv8AXQDplpSIvlIBWkqW4CkFQJXj0x2PYD6+3p6aAt5IEhOTjBSDntgj1B+mNALyXEsvJcXnARlA9nDkYSfqkjJOPpoC8watOpYCGp0uLFnJIchxXFoaKlD5Vr4kAEH69/b10Ag6XadUo8lhDqpAdRMaccWXSt6Or4htspKsEOKQGznOUqP5aA68+Ex0Yb7dS9wb235tFXtvqTTto9sq9Urlt2/LmFEpV3tus/HLt+qRUzIrr1HU8AVOEKieeiOHSAFkgfXp4fM6oXb0lt3PULci2uxMhWrZ8Ch0lyI/TYZlu1KBcNLpDjBUyuhMS4YqEUtqUtTaA6hRxkAdlGbihVG9K028kKao96W1FUg4JMVdJispWB/0boZeQ2ofKstOJSSpCsAJWxfDca6rhpcnuxVY/mRSpQw3Ejz0lKsnsGwElPI4TntnQDjcq/2ZG5dyqhAEGfAI4YIwi3nORynPZP8AT/q++BoDP7SqqrX23taLIP8A/eLhfIPqGXq4XWnVAns2424hba/urQtKkqKVDIGTrviKiBZrR4gVq7LtCvmABcTTVBpHcjK1gfIn7yvYEaA1dV6qKhtS25kD7Od3SU0MgEimSItwxwkep8x2etLY/prSQnKkkABhcO4rLe2d0TmE8pcyfCpJ4Hkp3yaPDac4gZKwlQKVFIwFZBwdAZxuRe1KVaLTGG3J8CyaXHcCVJU55jsFhxKSASrmQogJxklJwOx0BFO4dwn6LTqJAjJWWagxS4yikEpDdeQGHFKwCAnEXuTge2foBY9xLicpd3WNV1JW8yEwaMooCnA3hDsjKynskZiI+9gdwR66AuEKrKbuy67YfaWqPXE024kr4koCqtTarUfLKu6Qsurc+XPIkHA7aAcL3SjQrUQl9Plrg2fLpmXP1flpUr9WlZXxCeQIUkKxyB+UHOgNU33dakP0GRIURRUWbclQmOJPcOxKbRZ0NKPYqekQltIAOVujy0Aq7aA1JN3AplMuW/JVPCHY86pRqHSXEqSp1UqBQ6RTgviCThny2eRAwnzEhWOQyBrPfq+Yze2cNtx5ldx0yHWEvOB1BdMqHR5tTSspB5jy0R1cv6oBKsDOgOAlp35d38kk0uoONyGZz1n3C8/NfMeDFi1YW3PmSpkkqQlmGxGhc5jpWkIiF10qSlPLQEHOuTrM2R3A6PNjemakdJtk7c7o0Cq1q8K1vJb8CbGjV6JXahIlfEW9KqDaJk6PWshNQlvuvx3D2ir4nuByYj3cmJZ1FtpagpUsUevpUFZ8p+JKumnrbWMng4mNMyUKwrgtKiOKgSBqSpyA8ua7kE/aCyO479lYI+vY/joC5U6T8LORg/LIpUlhSgRxBdaUMKI7DOfQnP7dAWAqA+IIIyJHIYIzgEHI/wAdAViWokD5u5HuProCuX39O/LjjHfP5fX9mgK0EfAFOfmx9339B7eugHTDElyGZHPukYT3OTgegB+np79/bvoBpFcW1IRIVnl8XHecOO7aoq0qHPPdOSCRyxnPqR30BfazUzcVy1KsvH5pUxyRlRwcqI9/2e+gLVUl+ZU2F5zlI7/kkj+7QCjDySEMqUBhxeByA9XFEDGfqc5OgCahLdSwkggsMKyDnueWe+gKG46ZXxgJB8hkvJA7kq7jt39e359/x0Ba2WuXlN+pfClqHvlKuPfHpkD3/djtoB3LJ8nyR38lxHYdyOWfX8fl76AuTMpUcyWxkJlMtIzjseBUfX07cvr66AtiHFM+ahPcEZ7A/wBYfT9oOP7e2gLy1OW1OgrAPHyFoJwcDKc91dwCcAYOgLXBcRwcW8B80lSuJ9SVE4OPUj8cEfv0A2THdffqJQlQZDDyyMHBKG1LQB7feT27Zzj3OgMnpNdUxRKtSyr5DNg1FIJH3g0WlJH4p7k4HbPfQDeNI8+BUlqUBzltqTkj5sHJx37/AE7emgLBJOFhX9VfL9gwc6AFOS2E/ExnClCiAsoIyAe2DjIxg+5yNAP2aq5S5MKU2PnCSSB6gZ9h6+p7fX8NAdY/Bsrz1P6x7Yp6lfq61b1QbBB7eXIlUmqvZ74IbeQsLPogpPIpI0B+h/UKt8HtfadxsKDio+5jMZCm1BYUiTFjAEFOeQKQpQIOCEkjskkASIodZ+y703slL7RqnW7YW02exclO3nQlOLSM/MQ4oklOe/cntoDeV6pgJtiuVZlKPtGbdVXjyXQQcvNzwpQz7qAAJGcj30Bge0yK3c1H3QiLU75dTDbqSUrwSxAvqIyAcYJcLSEt4++SkJzkAgZ/Jq8yFbVqMPOFUmJdFqfCOA9jCZthxL7aD6K5KClAJzkEEdtAYpujOlSLLhB8lxFU3fgymAO/lREUtxTKFY+6ElLqsE4ABJ9DoDRNZblwG6XV4LoSXIdCqKylQxxdqVVjNLUrJAS78LxbXkBZSQknvoDNaHW3p8essNLxKqNuVdUjueSlNS05yMg5wB+/GgK/5RTK5uM+23zZXT72pzUpS0FAdREsWC20oFQHJKFpeb5DKQrknIUCABre4r7cXZECMJQQp2c6y6EOJJK4NRlOBsgKJ5gLUeJ+YDJx66AXuO/kVnb+4reYlDjOttM5Ti3QG1pafZYUUrJwritQBIJwQQcdxoCN1u35UH59RtiQpaFR6pdTEVLnJKkoVQoLbclKTg+T5jLzId+4XUqbCuSVJ0BgF0VCsXVGtqmR5rkZdFttUeQ62ogqdU64UoUQfRRAByewI+ugLZZkp+6K3byXn3I7tntVmnTkoJCZiq7adKpjaFKH3l+bdLikoyVFTa8DKVaA0bQrlosq7N1kLkJeVWrnDLR5pUl5NJpltUd4oIOFpY87i6pJUG1Hi5xyNAYL1e1y3o+00u9ZnFpm3LYvKY+6CAWo1r01+O28SccUkEhC1EAq9CfTQHx3dX2/lHvWzt4rKiKUqpxdzIFGaLxCXjSoUq5qu24lCiFllbbiVIWkcFpUkpJCgSBzen1FK6Rt5FLiP1Eep88rH6tRqi1I5gn5SofMnljIOR29AMLkS/ioSGT/AMr+0+XM9sJ9lcvTiD7+h9zoBoHlsxfiED5x29MY9u49R/nHvoC+N4faTKUU+YhCVFORkfKO/wBf3j+/QFolOmS/A5f9JKyT/tLUe+T6emCexH4aAbuNLT8MjgrKiAgcT83FWDx7fNg9jjOD20BbJoPxTowcgpBGD2KUJBB+hBBBHqCCD30A24LwFcFcSrgFcTgrwDwBxgqwoHiO+CDjuNAXentNFTXNkqWFLUtpSyPi0tuteYw2E/rGl+UXEnGFOZ4p75wB+gx4EXgZ9F1iQ9otxesusbL9T29vVd0xUnfLaDpkuWg0e76DaWxNxUnbS8qxd9etiqsT0zbsptYve3bfhVSqfCsRg/MYpXmLbqQSB8Gu8sCFT93r/odKYjw4VI3AvKn0uBFaaQmm0yBcdTYp1HjtMNtttRoUZluOxGQFNxkIS01hAxoD6k/B66V+jDbHwj+uLxdOqLYzb/qPvDaq467tftLYO91NduLa2LdTLdjooUabbragxJlXPfG5doU01PixUadGamNU2o0/46S46Ar4qXTJ0Xb7eDX0qeLZ037AbadM+5Fx3XQts92rE2IpT1t7ZS7kmy65Tq7TmbfdcW2iTQLotisx01Nwy6jKYUy1MqEtthopA+Q+dkOO8gFKecEjmoEOAOhaygf0SgleSR25AD2OgGGgDQBoA0AaANAGgDQF8pPzNTwTjhFJH4nkT69jnP8An20BcZkoyxCcJyUwIzX4/qwod/3/ALsaAYOu8mvhu2Crzj279wE//O/XQG5tha6zS919u5Urj8NDummPOE4ABgufEoJzjtntnPc/joD9J7ZG9vjOia49z4EV+ZKk7b2mIcZrOHBU6rPQvI75J+CbKe/fI+ugMg2zuaUzc+8l+VSM/EmVnb2nRAw6chH2LFZc+UflNIP0AzoCSVOuMyaE/VnwShTkyos4/wCkfo7MXI/9lw/j+zQGz7MZcao7EgO+X/6kobcVY9pMqs095Kc59eLTnYfl76AvkOfLhbgRZ/xJcRT7JrsmWnOQX2lOFs/iUn9oJ750BiFJvtx2t16SD3uiumOs/gxtvLdJOPYeX/EZwNAIN3BT7Z2/syK6MOOXfIIOMAKfS6gd/Qffzj+z10A7sqsVBncerTHlEwmFMsJAJ+48nl2x2+76/gNAYzdV5sXlGr1NawpyoW7wbI/rx5DwZUCO3cpBBzg4yPqAI/N29Ji2/R7aln/4GVpqjjscYW8iZn3GO3b2z6aAs+8UmdQYL71EJTNauidU8j15G33T7fX9vb89AJ1a463T490SuR+zqHSFLpqc9kkJJGPoc5x+WPXQGkLeuOrxpV/zfjVim1iLIDKQTgSX4rKlhP4+Yogfv7+ugLRb1BqVmUW951Zmkx7k3TlbgAZ7cZdAsm2kk5Pb5LHbGf8AdGfQaAve6O49KsbadW6S1BUOdaFIpbC+wBdQ5JSk/jnHbB/idAc9LQveNuLadDryf/g/c13SKM2pX3gyukMpRnIyB5aU5J9PqdAQ3edlQL9v+KjINPt6ZQpA7+tvOKrqhj8F1RXb3PtnQHzGdTNXjy94blcjfclVRclZHcF11ai5n8c4BGM6A0U8MPSz9WE/2r9fxx/DQFoU+WmmU+mUKOMZ/pH/AA0A5jr+LjyWO3fg53GP5vkR/boD1hsymFvH1CkN+/fgT+7sfXsfXPbQCq5JpkpZGMux0oPY+ygfx+n5fv0A0VKMguoHfz2igkZ7YUh38/8Am/f8PftoC+1SqrrDNKfcGFRmFQyPwaSAD+Rxn8zoBhHc8p1K/oFj96FD+/QFRY+IYkrP0zj3xyH+fx9vwARaX5LamvZSeOD69/z7+/8AfoChQyCPqCP3jQFcaWVwXYpxlLgIxnGM9v8AP9p0BcFEfZE3v9R+0nsNAY7M9/8A2dAXqmwvNkNsH0jpS9n/AHgFY/Pv/Z+OgPSeU2cfqHD+9ROgGVM/nlf/ABn+46AukOdHFOnRnE/MFH1/pAknP4jt+4EDQDJlaI/ztfddhPgDsP6awf4gH6++gK6VS5MtsLb+6EeYfz757YAHt6/nnQDGWh1bylvd1M5YHuAlBKhj191n8sd+57gJeZ5kZf8Asuccn/dH95xoB9SIrMuHKaX9/m2Wx7nAcJwPf0H9/toBZh9+A6zGVny0+YEHv7ge3p7fn2/ZoC0OHmt5wA93h3wfTP7vXH7dAXGotl1UJI7YbSSfwBOgPX3uIQ12PHisH8U9/XGgFWJa506DwVHCkSGEcpSw1GSFLSlSpDqikNMJQVF1wkBtAUontkAdofCU6OL16o19Q902r1N2JsIdv9pa5Nq9AuO8GaHUL0ggQ3nIVapiHkrFivArirrLiC2ZaI8fkXHnEpA+xDw5yus9AloPt0y3bdWa5tzKkwrVfTVaNPVTKhWoD9RoEkZDFMkmAj4paccmqgpWCCQQJ90CYt2s16qNjLlSuDbOKB/tMOXklAJA7ZPHscYBHt6gbGp9MhrpdNqzkRP2hULIqscqAweTVVUAc+4BHY5wfbQGnazLEK7K+iTlU3zphyPX/wDpx33HrnB9O3Y6A3Je1Sn0ey6bUpJPwTEOkU7Ge3Ewbfz6/QHP09+3c6A1vujUqnb1epa2ZihSKJJj3NDSCcCRPhJZwMds/rPr+OgBuvu0fbRi2JclUmoVO8qlEXJOSqLCuK0oFdCP91AeCfpkY9dAa0plxPSrTjwI75ejm4Ku408T3cQmQQlRJ+uD+OgL1XK8I9TvF+oSShmFbFu1PgScAMRZDfvgY+TOfc+h7Y0BrXcK9aavYukXdTUgqFItJMeYnuStFVp8Y9xn7q6ktP7P26AvlkqkVij24q43zKdqNcRJZWo8j5RalpZQB+HlnAH4ftAa3LdS5N9XDCpUhTU2izqR5uM96ZTKHRo6E5Hrh6uykkdyCFfQ6Ajl1D3euiVaJQ40xXwdxzmrcdAP/wAOR0x0JJAPrwx7f46Ave8Eyo0ih2RbEMmTPq9DuaPId/6JNGkszWB3/rJWs4P0BHpoCPW2SW5+z8TcCsy1fadRvN+e0lXqhl+uUaBOGD9UwWgffIA7aAinunW6pVr03RiNSFOQVXDVKfRAThKWKvbFYprvEnt3MnGAfU4xnGgIEbzVK2NtqVGtqU7T48aFte0msOVKHIqVNdnU2zbQptFh1GlwErn1KDUrirNKpk6DCQuQ7Elv4SUJc0Bzn8WHreu7qWh7F7S3x012jsDc+xO31s25WW4Fmv2rVq1LEBryp9DjrS1Kj2XMieXIpkarNedlwrawonQHGxRw/F/M/wAUkaAapi5gSHx34TiPx48cH9x9f8jQCrJw24f9g/2nQFMSF53xLp/oNOL/AGJQo/h9B7/gO+gLfoC4u/fgfkNAeaAcNzC0YsX2U8Ce/fBPbJ9u/wBProCmT2NdA/6RsDHfOFAdvr6aAuZgNxrck1N0J8x2SG4/fvhWMH+GdAWL5y7ALhystZJ/AqWU/wDypGgPHC0VpSkDzvMVkn2+Y4/bj+72xoB9Mbcjxm5bndavkGcfdT2SD7+/+fYBSA7wjSZeO6myn8zj+4K9B+7v2AZtjygxL9OSVH96vf8AEdvw/ZoCrHLznfXzVIOfrjl/+doB5I/5LH/33P7E6AThteapz0HBHLv+YHb/AD+WgPC7lxbPrxSVZ9u3b6++f7M6AtTxKVlQ/opCv3aAyN100+mQ5IIzP5JV39AAc5Hf6e/Y/t0BaokPzHFAgf6wFfu4qV9fqP36AatP8IzrOchl0q7fRJJ7ft/yNALtJ+JZccyOza1d/fCSfx9u319dAeR//gQ9/vj+7QFYi/Fy4Sc5CvX6nByPxx2/P10B0I8NW6EWN1UWrPP8+1S7tp1OUSezi21ds+xKicfXBwNAfoTbVXDUbm6H9rK46rNXl7p09UlRPcsxaXUB3Of6qe/+SQJC2Heq63cu4zVQOVRryp7MbJ/5tq+6MG8ZPsgA9vbByBoCYFyOvzrNfjRz+sdvjdSf69//AFKtwpJ/9z2/hoDaHSkwiTZkF2Z/ymt0m1Zb/scqqd3HOT3PyY9cEY0BYrzRHbgWfBYGFwp9vyx+JRZ6yCP/AB7Zz+wDDb7akItPbyS8f9UkXcmVNB9Ct+3q0mGTkey0E5P0yPXQGgJ0tcSxrFp87JqdTsuwIsk575Zuq8XWu/1Sy60k59Mdz2wQLhZM4U6uynJgJbdp1wRUZHqPi0IGP8O/f886AyqvOfydv6oSnSPJnXZBbiDHoHadO80enr87RP4YJHpkCIkpiSqbVYismJSZ1WrWfQcnkzG2z/7o/wCGgMUsGZVnXJFFq6POjuwYlDipPoGKvIeqHv2x/q49D2yAfXOgNL3Te06hdR1opfZ8qj3VSptBZ9QPj6i0zXmk47AnhOkfLjPY9+x0BtekU52JX7op75HJNPYEfv6LdWrgD3Hufb/DQGAWU58dJvq2oD7kavxLlpslUhkkOIciUy3prYChnHIscT/sknOgOc/S5Rbtevp2vV4TZ1uz63fD1MLxUUcLouV2qxwQfY0yDTQBj2H4aAxvrTury9h61Sq055EG+LU3FtyMwThKlTaoIjbRGf6RUAB6k9gNAfG51NW69RLutJ9xRNWvGxbXrlzHlkKrwjTaesnucYgNpScDssKz82cARikr89XlnsIR8tOe/YYB/AY9c+310B7oCtBU+7Mh9jkdj698+h/I+2gPGJJQZSDn5WuA/wDZGD6/l6dvp6aAbq7qjfUst/8AvRoDIYRilbbsgLQpMkodeJSqM1T0IBcQG3HGmhKeezxKpcXmTglGeWgPqu2t8Tz9GttrbLbm3N0fB93KvvcmgWHaFFv+9IqbRjRrrvKl29ToNyXDHY/07Mlpmr1diXObQtll0JfHmstOc20gciPE/wCo/wAO7qP3W27ubw7+lGv9JW2FJ22Nu3tZ1xIo8ydWb3F1V6pLuuE1SL7vIsuO2/IplICn3o7hFPQoRUs4lKA6Ibl+IN4Cdc6O702u268MbcG1eqes9P1YsW1t8HWbedptE3vm7eSKBT76cEfdic9Hi/yncRcQci0ioykFtajTm1pDOgJB/ogF13Ldvi23PIuS561c4ovQhudbVAVWa1KrX2Fa1E3K2IhW9bdMclvOKgUqk09ttmJTW2YbUcl0piNqcUpYHEHZTw9eqvr9316t6d0uWLRr5m7K1m/txr/aqN9WfZUii2ui8a6warGF11elKrAbcYdBgUsvSnCMBBJAIH0W+FNY0jrQ/RpfEu6JNpXUV7fqk7wp3np+11qxf5TX1cFNolS2K3AteiUex6RKl3BJk3tVtkKxbcJ5EXy3X5P+rlxSXEgBt4jO3k/om/Rg+jHo83sVKsjfi/N7Y+8atrbtpE61r6t5ioXLfV93LbdWtiqIbqlOlWwu/ItJeXLYaS44wpKSClSUgfFFKKQ02AVcytzk253cZbTx8hOT6JKVqIA7HAVoBjoA0AaANAGgDQBoA0AvG/nkfmP7RoC7Smihbcj+uEtj8xj/AB/x0B5OY8gKH/SxG3f/AHTjqf8A5392gE4y1sIiPNn5lKDQ+gJeyD6599AfpqdF9Xcc6H7JoVU7RnbR6fH09sApRMoBV/74ft0BuiM7TlVS4qcCBHrNj3LCY+hdRCosYYH5zwPrk/XQGdbd1F+bQ5ESpdvseqPQ1/hDXCjeX2+nOMn6fv0BvqxJ0t21pjDWfMRddrqj9s/6im46alZ9O3zlrGSfUZPpoC5QZbcassmdgGRSKzFTn18yRAKUf5z6+v1IGJWy1GpMKtofx56Zzgi/78mynWk4z37lYz/b30Bgd6VH7W22p9PfR5sy3r3RNmNfVtFLklodvXC+BJ9e346AyCwr3p7bNDXMdEadVanEbcYzgrjCiVFoo/JSTgnv+eSBoDVcydEs22E1Bj+apC7ftRef6tuRZ8FXrnHy1I+nf6nOgMgrs9UyazHin5EVCmTz7kJebbX+0EE/3DQGFXGFTJVXM7+cTdc77MBA9BQHMY/YO3+ToDD6q/LrlAgR4ML9ddFkLqFSwB93ieR7ftPf6n8gBH7bFyo1baSjz6mOM5m7xLdH9WLR35SEDGP+jZA759O3roDC93byk3rt3S5dtS/9TrFApVPmAdwlwX/tVDdR39wq7MY9iPx0BqTf2E/L6V7K20kHlLhXixHnEgkqo0efKTGUfwKR6/tx76A0LEjQbBoFrViOQKbS667R3vf/ANdu06kOxQffPw7jHr+fvoCEO9N/MpureS7afKCDSa7Xm6yg/wBB5Uei8h27gn1Hp9BnQHy1XVUnaxdNVqbqisza9VZCCe58tya6pA/LB/P66AbD/kNU/wDthn+xOgCpNkuNOey2G2MemSoZ/v76AtxYMX9QTnj8/wD8kH+Cfw0A6jS/hUPD/pPLH58Srt/H/wAD7AJTyVy+fsqOMftVnP8AboC0Mq4ycf8ASI8v95B/u0Bc3UeQ4ln05p5AYx6AHv8Av/zjQCahkAfVbf8A80ToBYyuUp+MPR1KUDIGMghXv+Q0A5lRihgKPolJV7fXuB+H5f8AkAzbhFqlqkH1ee49vYegH4eugCPEISSPQDPb8AT+4/Q+mT7DQBG/5I1/+8R/77QHkz3/APZ0AQpRS0v8Cod+/wBc/wCf/HQF1p55VBg/WBKP70E6As7f3E/loBVpBkFxPr5Az9cds/s9f7PpoBrz8xbavxUn/wByop/sGgMvpM/4Rxaf67CR39sg9x3Hp/boBm3AachzpSjl4zXSn/c8pgj6/wBJSsZGfroDE3S5wdDmeyyE/gMe3voDJLZ/5dR//wB6w/8A5k/oD2R/y4f7r/8A83d0Azp7jTcWsl0ZyhASP9r4lv8AuzoBww+XKg+h4kRxHQpI/wBoNYT/APKlf5aATS0wtmGhruf9bJ98D8QfT17aARpjKWZ6XVoLiAVhbQDKvOQpCkKY4yMtfrgS0eXzDllGF8SAOnXhJ9Ou3XU11OU3bjcvqIovTxbFQt+vqkVOpSaon+VjDdOnyV2s42/xtyQ0C0mWuJVAqNILXFCVSi0oAfa74fW5NfkdGd80m8bxoO4FJ2/36p22Ns7oUG25NpR9zdvaDU26PZVzO0Wt5p8oxEOP037UoKEPK+E5x1BWCQJvbO3e3Nl72xZMnzJFt7m7aPQW+w8yO5QitCMZx8wwnP8AtYz7aAv1s3ZLq21dk1aYv4KoM2nJZqyO2fgP5ROBgH0xkYH8fw0B5MSqrb1xqeoAwaguTjucY/khdxGPy/h7aA2HvrctGm2NadISR8FUKpBbPYev8lrdHr39/wC766A1hurcYfXaLUbJgmuU2ETnPZmE00Pp7Jx/fn0AYSajEblVaW+R5MaXCp6M5ACI9NDKfXPsnJ9vy0BidBt9NXtCjKYlBLLtWqstpI/ooU+pQHr9B9NAXW9aQi53txKY1My8bAo9rqAx6vxpjw7Z9/MHsCc+mgI0W7SG6Z0z1Kw5a/MkUKlWvKWSMHEarRFJ79z8qMDH0/doDJdsryjVo2ItiUG10GuO1PgSMj7Jccbyfz549cA6AzumR6dZVWfmVqaAq8K3chZycZblrjVNHt7qmK9vp+OQI93nRafel33AtTwX9i7kW8Yr2OzbUugRY+M/ipH7MaAyCu1Zlzc236ZIeFRYYi16phI7/D86c3Q8Y9f1hYz7/c9CdAQPqt711dl3JYVCHwhs3cS8aKycffQL8qlUdAGD91LQJ7n1zoCOF93zS6TUdsqDKxUJtwSU1+VH9zKjVF6qNfn+upyR9O/voCLN1yL9gVjae9LCpMiVvZf9OtluxbaZsuk34qfdky87Or9IaeoNfbeogZepNsVNlc2ptrjx/NDbWJr0YgDlj4sfV3v91cdTtWrvUht9RdsL0sJDVkSbOpdkQLWegv0YJhPS5TobRW3VzltF4s1B16A2VFNNCGgkADmZLiRmHWJjZ+ZLa0jv3PmNKbP8FZ+vYe4xoCxxh8IiYo/88lXfsPU59/8Ax98Z76As8WQEuPleSlSVkjOTgf29vpoDJKV8MihV5/OSt+O2jIwRyJKQPr3Uce2B+3QGNp9R+Y/t0A+hQ/i6lxz2yT6fTP8An9+gMoutEJU8yYh+VMOkqwMevAZ/eAPX0GPfQGFOHktavqtR/eSdAP4kL4iJIkd/1RUD+AScf5+vpoAMovxWqePdHMkepI74xnt27/2aA8hnIdOMYAGP90cf7tAJQ2yl9x7279vy/b9RoB1Jkh2Nw9f1ihgdx3x+z8D66AVYYJiMxsHKpSns+/dtlOfX/wCx/QjQCEo4L7f/AEagkf8AufwJH9mgGr73lxm04zyB/LsE4/t0B5GeLjYTjHHP5aAVc+4r8tAO4rvlRVK/rKSn96SfqPp/k40AizTzOfdOe4YdcP8A7Cc/T698E6AaBJW0yM92nFA9vwKe+O2gLm3UC0+w2PTCh6fVCh+XbP8A46AtTifJjvL93lqT2x7k9sfv9Px7aAoj/wA0r/42f79AeA8SFfQg/u76AfxJfGV8bjAH4/j6n8++fpoDf+xNyrt7fa166lRhxTd1Mj+mcN16ttNoxj2CVcf/AGc/XQH6UuzUiBQ+j2j0aO4JqqXd0iWRnJ/122Zj2O3+/wDX09B6aAy2zvjJt3XO/Tk8Gp13qRIQB2QuJWLVStH1+VSSCR64wdAdAKPV3Zlcm0qScJkSdz3R+XwKfYevofXJ+vc6A2XtpXl2vVrApsOX5Zq1Ah8EDA48Zl5IOP2pJ+vpoC11ybIFNsl2U55j7FLtWMpX1TItGsuo7nsMJWkfn30Bq7e67VN7cW8iPgv066qFFV/uPWvVwO3ce5+ugNeXnJhsM2dIdYDrsamRI7i/otVyXJJKfUenxAP7dAMKnLLVMp1xMNeTEpdHrbj34uGpJUO/p93GP85As+416O1SvVZZ9VX7QBDB7fLPsulKdx3/APxdsevp/ADUMWuu1WhzXx3fS/MpsjP9SK+sozjHu4r8ff30BjdwVVUJVqwYf/LZTsRtOPTtIQ4r8f6H7P7QNAbxTqbWrw2lrtPZEioWZvOiXUkevBbVAuSOpwkf1TIA/Hlj30BsvzlyLgvGbGe41CpUZUyJHz6vryUEA57gnsO+gI8dO+5Knuprfmz6qR5UGybFvfv/APFAMSrQqHfH/U4EjP0A9O2gN22zaVu2uijwY5T9i0uoRSs59HKXSac6TnA/pzRoDkJ4nsFir7LwqVTsF+g1J68adjB/X0G8Ikln/wCXmJHYf4aA+NXdi+alfdyqm1IZeo8Ovw1diPv7gXVU0j2+6bjXn8SO/fQGp9AeD/ks78h/ZoB9TCYdRQ4ScTRxAxjsf25/cfftoBuO1Xk/kv8A99oBF5JjvNueywFY/wB4Z/v9/b0/ABNbZmSR7hagf/D6jv8AT9mgGFQZ+HlvM/1CgfvbQr8froBnoA0BvHYvfne7p5uOVe2w+8e6Gx94SYLlGdvDaXcO4NtrhfpcibTJsmkVWrWpJh1mqUB6bT6XNkUZ6QunuuwQ6uO66nGgMg2t6jOonZOrXjXdpN8N2tpatuNHlUm/ahtruVeFg1W+YM95+VNp1zzqLOjLrlPlSJD8qbDrqn0ylPuLU0tLikkCwbXb6by7HXSL72U3j3N2avJuOujtXjtXe907cXQaVMYjMy6HJuOxqzbtcVTJEeGw3Um0rW24qI2Q0lS/nAY70b5b0b/XCzeW+W8m6O912sRxSmbp3X3BvLcavRKbG7xqVCrl8XBXaz9lRwsrjsrWyhClr+XlkADTegDQBoA0AaANAGgDQBoB7CA5q7ew/v0A6USUoyScOKxk599AP3u4Zz3/AFKR379gteB3+mgHtFSwanAD5AZ+PgqdyBhLTUlDjiu/bukEH/x0B+hB0r740i4uilFeobiF0u3rV2shLcQchLlt3nbk94AjsnDUFaD/ALHJP3TjQEiLe3SoVf3i2upUR5JfuGiXXKcbSrCSmZTbQq6AUg4ICaikDt6JGAMaAlPUJxos29YSgG/j5sGHG4AD9aKa66cYxgkJJyO/ufbQG1diKgqbApFLfUfilvWkCkkkqTEpVJqrijnOSVQ+RJ7lRKjoDAbf3Mj3nuxc1mpUAunUu56qnHYp8yQ420B7gJ4kJAxgdgMaAudXuCPGtGqV+puFhmDXTSOWeOVv0mkQ2ySPUhT4AJ74OPfQDS5246brvBht0N01VSXJcVn5EAU+EtHy5491FIBx3CyPc5Aj3e7r1BuPaiU1OCX6rcSnSgLISIjVInkq4jtgJGf/ABGgHvUzU0UfahiqRgp9U3eC1KdJW0SEJRuNfdv2q2pQHYhKpxKQR2PpjOgNiRqrDYduSr+YCimQpVJwVdvNjlppJ+gUPY9iPQEaAudzoCHItXIHCm1Cn1NwEDBSq3llRVnseXvn199Aa5tStQKZa9Viy3RKnUCiTxhBytKE11YDYI7pQE/KEj5eORjHbQESKdfD9tbf2jVKm38Pbtw2HclblQMcXYsunXDLjMvK7ApDnmpJP9JJwdAYVtQzJk2s/aHAOKt9F/y1EpySiHvVtslBOQeyBHaCP6obbAxwTgCMW7m49VrVuTZiEqFIpd2S6JIdGQEyKZLcWpOR6EecMjuR279xoDSc671zaXQbMajOT5M/ePbx9aE8leSLnrFAt1rkO/tR1HP0UR76A50dSVZn2Dbu+TEpI4VmfdcXmod1OP2tYToJPclaFOqwr7wUVEHJOgPnqbyFygTkpSnue5BUeROfqeXcjQD+QhC6XDHIh5UjuAfvp4oxn6/Nn1/D10ASvOiLjofH31JUjkc/KO2e/fHY/XHbQDSY75j76h7eUBj6YV+P0/t0A6QAWY+QD86/YewTj93toD2W2XERsezxyffiEnt9cZ9tAW4qCZy1dsMtZPYY7KTn9+fx0A6VMS+Q6MDh8uTg5z/n+GgPUSUhWcoPZXsPof36AZqbLiH3x249wffHIe/sPw9vr30A/XOD8VLZOfKTk/UgDOD9e3c5+uNAUuyErYbayeKyEgd8AqIGcenv9NAUJWY44knv29Tk5+nf8c/s0B5E/wCVY9uYOPbP1x6Z/HQHlL+Yjl83Yfe7+4+ugLkzEzDfPYEqWR2Gc8jgZx+3+/toASEtQwpg5dDYBOfmCuPzJ5fTPt6H30BbPiSIagtIC/NwfQEEEZGD+Ptj+OgHCJyY7M44H65TaR2GRltA7e/f/I0A3cABgn+sCr0x6qUe+gGrz5bkkEnGAPf39v8AP1PcaAerqbiY/wAOP5taitRGfvKASe/5BOPyB0AOLabjJS2QougKUexwR2xnt7d8D+46ATQlUVyJJyUhBUvsSMKGOJ7YxjJwe5/LQDiXLErk4nsQnGR2Pf8AEenqe345OSdAWhon4pIz2VjI9j79x6Hv37+/fQDpon4iT3P3/r9PT92gF1O+Snl6AfKPw5du356AuVQSEw4UrkpspQ6pKmh8xeCFeTkDuQXeAUTnCSSO40BK/oNsnaXcLqj2otLfHc2obS7d1y6KFHrF10dgy3aeZkptlwuBKgYjSyoNypQI+CYecl4Jj4IH2p9OrUSDt71Z7f7c7s1/eDp9s7eG0abspf8AXaeYURylW4xKVXqJb1UDTSbiolEr/wBmswqmlOEOznWkrcL6iAJ2bXVlp9+8qnTUKS9dO5lhQ5TuSEvopztPZfSkA4yW+aB74OAQDoDZ71S+yaOGmz8M3UNu7gCGVDtmLdslQ4JOUhQCcJwAR2APpoDHRfbUzdnbNUWZIhzbmq0mI2haSDm0NtLwuiRgep5ttEOYxyTkKzoDN7mcVc+3z6H1FKqbfFyhKs4KEtz6GhCUkH5UoQOKAkgJT8qRg40BaaskVB9yFGJcqdtvxq5IaJzxjSG0xUK498YCgQcdj3B99AYTuRSrjhRLWt+kOlbVXN0MTFgkrD0CJEac5rzkqQpKwCTlJzj3yBsummZb38nKWX0JZZm1+mv9gAFzkqUk47d0/wBD3HtjQDKza7CeRdVVW4HI8RcKaXs5LiDKNrYUT95KX4LgAPorJAyc6Aw2v0RMmfW6fDjKXSHI9YbqTqAeKVRonBpBx24oVT8pB7BWSkAknQEIOl66JaLSvfcqttKYolOue/321OfdRSwx8HFWnPZKCqK4oADiFZI75OgNib2XeNwr320kW7LKaWa3f5X5a1BPwqYFkLQsBJAAQXlpT9PmCfXBAxyM9MpW7O49Ejyw5AdrFqVtpZVkF5mMY3HOfcp9s9yNAa3br1Rt3c3bebMLkkV2Rf1Mm/OpXlpq0Gl0yCk5J9HKg442MfK4CpICu+gNWbmSFUO+r/faQItLZvaFX5qynikpuOkR5DJJGM81z1KOe5UcnvoCKtZtBq4atRdxHlpfYpdywLbjJSe6Exqm0pam/oQh9WQMckkjvnQGu7pX1kxepCTfPRFadbues9KFsQt8LjqsWF8TCXbdVm1OqT7SjIW0tt2fKYuWGuBEaAdS3CUY6R5I4gfPB1O9Re6vVZu5unvNvrVPtHcy6a049VGX4iIkuBJjuLU9FW022gAwmAITvIFXmtqProCJKZ5kRUtZ7tqIz3B9e39mf26ATQC4oIyTyOMZ/wAdAILilDyDjACgTj37+/fv+H1GgF4f8yU/0TNbyn2OFpxkehx7Z0A5eSksygEjPmYHYdsqI7aAaIJinOSCPUjsT647jv3/AL+2O2gCTHX8MSSrOAASSewzgfXCT6DH7iRgAUj4aIVKSCSkEZAJyR37nQHkZR+FcIJAUCcA49Rn0HbQDOD3lrz7JOPw0BVBc8l5XL0dJSnPp94+3+fpj10A+ntlotp9MlKu3bsocu/79AN30FPBXbD4S2n8we57d8nI76AuLznJlpAyDHQhkn0PJJK8n8cLAz+GgLY0SfMyc5V3z3zj0zn6aA9daLie3on1Ht3/APL92dAW9pCm30DJwT/ePX29P3/loBWQT5ixk44p/u0Be2QPsmUcDIbJB9weaO4+h7n950AlEkfDS5TmcAMISB7fMCCAPTvoC2PO+al5Y7DkgjGR6uJH9h0AqpHN6OkepJH/AMosn+z/AM9AOmP9aZZaAyW5KQe3r82MH69ux0Ai6fNfVHQMeWTnHYYT7e37Pr7+udABinB+U+n4/wCJ/sOgFIYHYY7fN20Bl1jVD4G9rYqC8lMev2/UFBRyMNvtrGc5B4kZHsD6YOgP0YdhLjuSl7S7Eux2VP2ndV8VORdj6wVoYpLOzNwVGKtalZASa0zTmh6jK8ep0BIza2849DmvSHWVr+Pua4bh5HJCm63Dseotd8/dBk8kd8AnKQMZ0BKuduR9h3Dt5UQOEauy95ULKj3AEEqwScZ4g9s5/D00BllOux6bF2UuClLU4xNoSCXApXYR7nuqKvuCD2UwsYz7nHYkaAkBclWkzI1kSaW0HU/ygtNqqjiCGUJsmqpQnGCAngkHGAM+2NAa76hIjUK1qE88EJjVCu0UN/KMF3+S9b7+mCoZ7HJPbt6Y0BoKFOqE65bRoMhBNGFoV6Up9Q5Zki6ZiBlRzlSWkI4knKQrt69wM9+Opr9Ck0J9SQhTVeaZz/SbTNSo9j2PzZGO4zoDBb9mUlmZctSQpPk069kuk4SMO2/tqxVEAHHbIhrGPz/LQEOdo6/Muqz6mxUAtmUblZZgOglIDdGjJp0lS8H5vMLiFLJzyX3VknQFU26xTNz49KfUH4DVm1O7UTD8yA/TZ8KMpptXok8GHVdiB6+xOgPLisumxZtzTmJGJl+3pAuympJ7ITUolIkJQyDjgClh0AIwMKX7KIIGMtSa8/dFErcV1Pws+Q5UJuMYDUmaotsjGBwIRxSjsnBwAPTQGq7It2RS98rx3VgtCJCqFOaps7mkYfai1yO4pB7fM2jm4vh9wBa+w5HIG3as69SLcr7vxgMWstX9XoKyrJCnZ0JlIQfZLaVBKAOyUpASAANAcUuu25o8TZBM2ROC3qXZt7ApKyVOLVOpqkAkkkq5AYz7gEd++gPjcqji1SZkxRJTLq8t8dycoMlThT39QVEKIPbIBIz30BSR8R3T+fbtgD27f+efTQDDJ+LKcnB9Rnse3uPQ6AyBkAvULIz/AKnnv9cnv+f4+ugLe3/yl4+/nrGffHJXbOgKqgoPKZbB7pQlJx+AA/H0AH+fQBB1haStwEjyIjROCRggYJzkZOf2/X66At8974iUt3+uhj/5VhpP/wA7oBnoA0AaAqK1q+8tSu/Luon5sYz3Prjtn1x20B4ST6knuT3PufU/mff66A80AaANAGgDQBoA0AaANAGgHUT/AJSwPYq7j2PdXqPf9ugLsoDmsYGAs47Dt+X00BWpwfCymzjmBHKFEZUkKWsEJPqkEA5AIBzoB7IZ8iSyofLyTGBx2GXOSO+PqognIzkD1PoB9tnhn2m7H6KrNsSU4tb96P7fthlxSliQmZdbz7qXEKJS6l1iP5biVg+Y2AhQUkcQBIew7arFD3d2cuFtqQ8qkfbUnKFLz8DUmqZTG2VEd/IaboqUNNd0IQ2lKUhKUpAHQ+6btZrMB4QQ4qbPmXTEQ8pSvNTUYVqVKY2UO55h9hLSi2tJ5tgfIRjQGy9qrucpUTbWqSWltvqm0WBI8olC3i/SEU1K3lDBcKVPtpHPkR8oPoNAYHsDb32vuTcd9wElD1zUqcqKt37qIzEaTGkNNqOeKFvsqdUlJCVOkrIKu+gHO6F0w17bToEtoNJXuDRory0pCWS7HoVsSlqcAHBSnFtkqKu6lqJVlRyQNkS1Rq1JuUMrC21toQ4v1KlLs62VJKz6kh90ugk581Sl/eUo6A1BNtyNdd3W+3LcCRZiX4qQQDh12lvBJHLsFHkRkDlhRHuRoB3d1MpkyxhblTWJR+2tpLiix5OH0vyaNftEfYPlvcgp4TbWkPNrxzTIdcdSfMWtRA0hXrsl0mznastxyNTLiqtwVJ159axkCsohIZKlKyUhZCUpJwO2MHQG39wbxkUmqWTSGwp6BWb8tC06mtSiUhTNMYuKQ05nspLtPok1h1CshyM68ysKbcWkgahM023UG5/mKnsXFBvNBbaUVtupanXEppK0klLiW1NtqbSrIbU2gp+6nAGit95lPpWyEtTgbTPtzbxykw2ClIU81LrMSuSlEcfmIYZdQs4PJBUDlJIIGL2FcrUeLcM+mOFaK5bVwPpfbVhaP5RbhSqa2UuJIWkmfSmJIAI/1mOy9kutNqAEcTTE3FbW7dovNoaXLv8AuGZTkhCQEqTWXEqeaAHyOOIQEqWkBSkgAkgAaAi5ZF1t23uRIZqcfg21vDZlAVKkJC0sxbdC6x8e0tYJbcivqU4y+ghTLqfMQpKxy0BGDxG2qO902XjuBBdjupuy+n3KdKjoQlRic24H6pxKQsJfjwIyHghWHEstpWCG0BIHzklrMR+QEADiASEgE8Ugdz/D6nQDB58H7NcH3UpAI9uQWsk4HYkjj37/AE9NAKVSX8XISeRV5SQkZOeJ9cJ+n7P7c6AbIALL6iMqyjue5/pe576Aej/4EyV/0k+VxV/STkrzxPqM4GcHvgfTQCcVa1GPyUpXzN/eUT6qGfU++gCSlIqdTASAEpwAAAAMI7AegH4DQCDKU+Q58qfUew/2tAJkD4KQrA5Dy8Kx8wy6gHB9Rkdjj1HbQHjSleSsZOCBkZOD6Hv9e+gEMdikdgoEEDsDn64xoCtLbkUpW9lST2QCSQD2wQD6EHBBx2I+vqBcnH21tIBSCT7lIJyfTBxn8ex7aASbPwsr5hnB9/qP8/l+zQDKIpUdRUon37ZOBj0/z2xoC6SHVhvCVrSlSM4SpQBzj1AIH8NAW5MzgOIVjHY4URkj1zj1OfX8dAO44Q606pSUqByruARnBOe+e/b19c6A88kIZS6pIKVZOCAR2JA7dx2xgdiQD9NACJTakIJCDxyE5HcYJHbt2/Z20BStkSFeaEjv2yEg9x+J750Ah5XCR5ahlJaCuKgMZ5KGcent66ARa7vupPdIScA+g7D0HoP2aAuklpS6XGWCRw87J+oPl4/H66AtLTgUhKAMFKk5wMZCjgg49fTQFxnFth5gpQlPJAyUpSnvj1yAO/tn176AZOJUh4uJJCVpz2OO/bv2/DPr30Ao0sBeXMLTg9l/MnPscHIyD6dtAOJUpTsctJWflKOAClYThaT8ozhPb6Y7aAuNqJbjVykPzJFTjxG6lDelPUhlmTVG2W30KccpzEl1phyelAJih1xATI8pQUFAHQH2d7fnZqz6x0kU3pHvTqmctW6dllRuoy2NzItV/wBF8eqVI/GUeI//ACuuCoMUq+o9wIjS249m0thC6e86kSksvLBA7S9PkBqNDrVJcdLj1JuGhVFvzDz4SHpUdbcgcs8XAeOHE/OkJHftkAZnc0WbVKk40h9AbolvTVuICsJDD1yPKcbCc4DayeSkABKickHOgFU0aDJ3zpa2w2BYNq1yokJQkeRJumzpNPRJawP1chcKQ9DU8ni4qK86wVFpxSVAbnr1OiMUWFQIRSqTUZ1ddqCUcQW3lxKE4p5QA7ulz9YXCOfP5ySruAGlIpLdPdvuvvobU/VoTFtxitCVLU5AoMyUfmI5ZK2EuZB++lK/vAHQGr7hrrnlWLUHc+THrsWuS3VZz8LcFHuie8ypROVNPFMcvIJ4OlhkrCvLRxA9h3VS7iqcaoMPJXGTctxKwVckK5Q0BhRSflPBSst5HyHuOJ0BrFpNQtCxqlFghyU/KlXEJIWpTnJlV3vzorS+RPJDJklxhBPBpalLbCVKJ0BtCg1SYLOrSnykzpgvEyY47vpxdVZYaUon5yfhsIbJzhlQQCEnGgIGbexmkdNd9UF9tUOKuzrllM5HDz5k6bcAIUABz4FCeBUDj2x20AP0iLZNk2Y2l8yq4LZ3KTHQpZVKM+q0aliKptasuBxowW1tKHzNqAKSCkYAyzb2HUrhrlzXlVKb9nIQzSKXITLZAK5MEOtl0c04KiU5Uonlz7k50Bqyx2m6/vnb0OrOoXR6BblcuNbizybQuAunutrIX2CyoJKVY5BSEkH5RgDCOouRS6pZNVMBTSpt4U2wVIeQE+eoMsWzIad8wDzFLMeK8z5nIq8tS0fcURoDn1Ylzzbh28pFpwH5K6jWb8qdYjqadAkNtCtSKSl5Di1haY8V0IkSA0Q55LJ8sFwIGgMMft3xNKbtl1T9UnRrXbhs/aG19sbA2k3mqUq5oLFI3EdgUrzqheW19NTNbmNLoDdLj0uo1SpJj1lmTUW2IK3I8mSlsD5bapUqhJnzpdTkVZ6pz1yZVSkVZZckyJ0x1bkx1TxWtS/OfK3FqWrktRKlZV30BikbLTy0KHdaHMd84KULVn8CMD6EaAuDS+EVhzOFB05VnBIwfU+uNAVmSlfb5STnB7kgn3GR66AphHCnSfRKXF49gpKSQoewUCMg+oPfOgPYspK1uA/MCFdvvDl9SDnuDjBx7fX0A8X80TKvmOB3V3PfGe5799AexVKWAFqUofN2USofuJOgHrikOwp8YhPmeeyEKwCpKTjsn3CSMDsf2YGgGUtlUJxCScJACVJHocDiSQMA/t76AdJiANw5SQAH31qPEYyg5wkkf0QCcD0GgLYoJ85JAAwtzGAO2HFemPp/boB8tKpM8t8shuEVEEkjIQFAn8e/Y+o7Yx66AbLeDi4LX9VPfOSc8iM9/f07/hoDx9C2p7qCpRSpAXjJwc5GSPTPy4z+GgEWCeT3f0WMfh8o0B5LUpLXyqUnKwDxJGRg9jj20B6sD4lPb+ik/twO/wCf46AuDSEBTUhaEKQw5zdCkBQUj04qBBynJBwcjsMDONAKy8clKR8rMjC0tp+VASPUcBgDvg4x6jOgGCwOKzgZKTk+5wO2frj2+ntoBtTwFOOJUApJJyCAQcZIyD27EA/mAfbQDk9pDeO2OWMdsdlemPTt27aAuceSy1T1pCGw6pwpS4EgLCjnBCgOWcnIOexBOdAWCOT8U6cnPzd8nPr9fXQFwmqUG08VKSSE9woj1IHqDn30B43/AKr97vj1z3/dnPrg49M9s6A8iKciyoMwLUlKVNqGFKGCg/Lg57FH9HHZJxjGgP0sOmFMeq9E2xUfziZFTo9vP+aVEuKJokNqQSsnmfNZKmnVE5W0VNrykkaA34zDoDD8emMFgSqhUIMdoJbQFMhk01txlrCf1bYZth1koThPlJ8sp4ApAG6r9pMSbBZpzBQJNtzbwmQHEhIWJM0cJUdpQHNCXEni4hBSFpGFpI7aA3PtRb3+vbCW2G0fCU+3LXdebKE+Ss1G/apNlJW2RxVy+Oeac5JIUhSkqyFEaAzu1ak5Bnrgzn+dOfgW9PjcllSy9EtR9lxaSScLSsOICweQSSn0PcDDOpO4WqhtFa1RiBxSYV4UIgOEqVxFBriTjkSeKgMEA4xgYx6gRetK/VT6RZk6Sy42pmw6Y4ZIKhyL1SC3vMX6qW+slb6lZLilZXyPfQGOOXrWJV50lw5+x5SrlpqVNEhpDs6qfDsZSkhHmJPdBxlJHbHbQGfXpALR3Bici8FT01BKFnmkrqVlm1i5xVyBWt50gqxyVyIJIOCBGba2QqPR7pkLSzG/kzEu+stNcEoRIVTK5cFMlEoSAlSucFpTiiDlSUEnKEkAax2dErcXY6ibipcTNrkewr3oxQo+dIfM+5pbyC64rk455cVlaWyongjKUkA40BtGMxU6td0aHPDiItlJtiFTlKUoiS/KpVMeweRIUWEpdbb7EtpUpKeylZAb0uqxabfFAtd9toIrMV9YQpKSmO5FgLeYabSRxQnzTySlASEr+ZI5d9AX+tUGO9bs6l04pS8Yck1FbQCFsrdoVddYJWjBBdmtRlHuMupbX3WhJAEQblvWoOWb8fPK48WzqUmlKbWtQZkLvCv0tEcuoPyuZbaWBzBzkjJBOQOI/i9VRNi7J0WjMzUpmVebcjT3lOFt0xpzrZSwSgpUppJ4FLR+RJShQTlIOgPl6nuodZiNhKcqcSPugd1qHIj07n3PqT6k40AkwoxnyhQ7Htgjt3/Pt6fXP56A84p+M+6n9w+n5aAqWpQRTyFKBSeKSCQUp5H5Qc9h+A7aA9PZSiOx5E5HY5ye+froBmypRW+SSSlxwJJJJAB7AE+n7NAXeKtaI6nChL8Z5C4Lj60guh6Y2B5PluqBUlpwgIkpwW8ngRjOgOmW8/gyeI9sL0vu9aW6fTU7afTGi2LCvM7ojcbaOpsIoO50m3KdY0xFqRdw5t+IZqtXuOg08pm2rHdTIqPZoxFtvKA5UymVMOlpSeKkob5Dg8gklAJUUPttOJKickcAkZ+UqTgkBvoA0AaANAGgDQBoA0AaANAGgDQBoA0A6hoUuSyBnOSR3x2GR2P4HQDlanEPISVqyX1BXc/MOQHfPqP8jQCoJL7yCcpKsFPsQkJUkfklRJH0JOPXQF1UVPKUp1xR8puK4kqV6BuR3AJ9gD6ew9NAfcD4Z9a+19oNsZ7slxqBQqVbMmCkLUG0O0mUla32k54oWy5IKwpOFJU4o57nIHSeiSLeG5lBlRjHbpyrUSIkdCW0R2HH7kqTTSmm0jihSU80pUkAgKIHrjQG8hb9Dj20KkXGGnqbfdWSFgIStb1ZgO0nBI7kuMS1sqz3U0soOQojQGfU2nREt2LAjJQh5N2U2npbQkJP/q2bHaeWAMd/MeiHIx3bb90jQGSbP04WjBYjfCt+dT26kwMIGWo81MlYSnA+VAWtS8ZxyUSB3zoDUe41DgmBSLZloakIrW5dBqrjLqEuIUyiiQJDyVJUCClxmKltYPZSEpByABoDN7SQhl2qSChBhz4VPxyA8vzWoL6HHMenNUenxmSrIJbYZQThCQANJ25e9IvGuVV6ilcVxm4G6LMcSS2H5jizGQ4VDHJ0JJQlRyQOw7dtAO67HWt6323pbqnmdxbSpwcU4ouIp7Dl6VBqKFE5+HangTENfcTIHnAc8nQGsr+sWRuFstb0fzV0t9ifM5wWSWUCHGuJEpx3ykkDjLU0FOnGHFHKs50BsndKPATZFYr48szabuhbVdgnCfMhLmWdMt1D0dR+ZlwOTZCAtBBw84M/OrIEYLRqNRbr0W2rjdS03TqbdrFOf5ZPn0kyF1BbRPot9b76nik5Wp1ZVnkdAa/6gzSq3CtVlh5DlMuW258JxrILLzn2JNbPmNjKFkKA9RnI9dAa02RjCHa1yNy1FxFuWTdduseYeQk1mgVJV6xX8HIXJZNRMppz76HHVupIKidAaxodfWzQ6pXZMRCK1LZuWqx2CgByVKk86okH+ktxhC8oJyU+oP0AjFWbGqN6x75nx1JguS9s6lfdJfbPluxa6bXrj5qDC04Lc8OspHxKMOgtp+b5RoDjz1Zbr1qR0mbXba1JKG5v8sbzROiqVhxqLSqi83AK0H0DjARIbBGP1xUnurOgOVEt5Kj5bBUmOWmgUAkIWrgOSikHBJPqT3J9dAWkgeehGBwQ0FJT/RSrkoZA9Aew76ApaaLq3jk9lgeo/qg++gFwwpIPdXA/eGexI9MgH2/z2zkBYuAtlgYCP6aB6Kx6ch6HBz9cZ+udAILJb8vgSnChjj2xjGMfloB6FICXX3AlTjoUlbigCpR7Y5KPc/dx740AxQhflOLBIR37d8ehx29Pf1/j9QEYSVPl1kkqSo90k5B4kr7/AJFOdALOFDRLWEgqITjsD6/4fj740AutLaAwvgkfMCrsBnBHY6ApqAU6hpQ+4lQyn2x79vb6/wAPyAZQiVuhKzySlXZJ7gY7jA9u/fOgH0wdyr+l27+/f8dAOm2WpT4Sltvj9OA/z+X56AQmpJX5iThpvKSkdknj2OU5x+GgLWQhRKghOFEqHyj0JyPbQFyhAc0Ix8quIKf6JBBzkemgLi+8wZhh8EcEIwW+I45UAo/L6D72RjHfOcaAxzABUAMALcAH0HNWMfhjQD1hSg2AFEDJ7AkaAqe/m/M/p8uHP+lxwDxz64yScfUk6AUTHSWw8lIB44WQO57n1x39Bj6H3+ugKm3vOYeig9gQEj2SCCTgdsZwM/s9e2gGseOkvIYCU8kHK+wyrP3QfrggkeuO/wCWgKZaV/FqS4SoJCQkK7hPcZAB7D29O2gHDyU/DFWByBODgZHY/wCGgGMNBe4g9yXUDvk9iTkH8D+7QDtcVXx62gMIAzxHp2BOSPQfw+vtoC4U5aEVKEy5KTCQqQ3mSprz0MlJ5JW4zyT5jYKQHEqUUlBVyStOUkD6ebcvTpCR0ndJ+4O1G225Fp9TFp7nvXVupuVcG41KaMy3acmOauiskoZlVe3rtpMKTSbYtVUNKmviAxGkJJzoDtntpv8ALtvcW1WDHkyoW69StChwEoK1R/jYlXrjsmQEfdU4qK1GbcV6lphtJJCU4An4/EZpcOuXHLe5CdYkh/4dasoU4uuqmNkpJ7kNOpSCRkJ7DtnQFoiSX4W5dWqym8ouejW7SZTpBJbCYNxNJbUo/wBFDcdltKT6IabT6ISNAbzUjncUOpPDyY60VFbg9ErUq2LfdWpX1Jd/WEkElfzevfQDa7rhplPhNsBxCA25dFYcCSAFKi26vi6oehWhtbiEq9QlagD37gR5o1fpN6be2tKK20Kn2Y1PCO3eO3HU1T5J9yWIUp1mOv8A5tl5xKCErOgMStqgN09EaLTpbqWGpFZqSXA4Q060uOyW15BwQBnB9AM6A2HU4yIzdbS6+lTUas0qprQFAtmmu1G1hMjgegjyFOyFOoHyrU87yGVnIFumVUwJlEnRylcS66IWHEoIyhVSrCHXZ5A/50Kfc/W4CsKJz37gRJ3zp9x0KwhbtjwymG7HYokt9CS22pEu62kKdynAJXHkSmlHvlt11BOFHQGW3nbKJUe0LoQUg068olMfZSB5bMGoXFGt5ZbA7JZdXTajHUkYStJdQfUjQGf7k3NHb2sdk2oiO7IlsVSXKeZSgOqXRXimW+taMKK/MK1rWTnkSSdAc96pebm3tMhX0tTX+rWNej09eQlVRTAiXDUTTpSh3eZcZ+ASWV5SUw4+RhpGAMWkNVau7XbMXDOWtTLVsRWK+6VKUpM2kv3REbbkrPqqKxCiNNBfdtuOyhOEoSABAnb56DSalak2LKSmHRnF3CiT5KXWWmDfsJryVL+9GYdkyRycaweaznIUdAaG306UuuHaToW6gOo+3t9aPbvTxvVv1ctIvnZ6lXiuRUas5a02UzCq5bMlSkhmFUmaeqmBAKoz6EqSG20ggfPRKKUhKvMV+sPLyUnLTbCUBTKSAMBZUSVZ7+ugEG2xIQqUlIAZ7Ej6L/Vkf/LAEe4P56ApX2aKB2SnuE+wP1A+v46AZenpoCpK1ozxUoZBBwcZB7EH65HY59ffQF+pcGM8/TvMKW/NS+pxOMBZShZSFeme49x/boC3xfnSEq+ZPccT3Hb07emgCR+qk8W/kTyPyp+Ufw0B6grZKlLUTzIUokk5wflJPuR2wT3HsRoBtPeW9la1qXkKUCokkZOexP56AcpnKEeG0p1XFtCeKcnCTjucfU/X8dANH1AvLUjsnORx7AEgFRGPTKiSfxJ0AqlTrYRJC1BSwptSwSFKQDxKSr3TgY4n2wPbQC6Syl1T3lthKGkBvKQOLnf5h64VnuT6+nroBSskNpiKAw89EQ55gxzIU66kDkO5A4kd/THb8QGjI8qKOYBcdfQQsjKinABHL1xn9ntoBxVmA20k8QkLSFAD0yAO/wCfzd/xzoBkwhTraHCSVJzyVn5iB6DP4Y0BdG5LLcaUhxKSS2hIBGQcuo+vuR2/H9mgFinz1vhI+RpxhLaM/K2lTS1KCB3ASVYKgOxIBOfTQFhcDqRLJUvDaggdzgAn8+xx/hoBRn5I7C0fKtbvFSh2JBIByR3OAToC/VaJGgphusuhxTicufVJKTknv+Pf698aAsUZ9DjvlnukqHFJGRkkfMkexz7j8/x0AswhsSXCUpwnJ9B6A57/AF/bnQFZfaW6tKglQCTxSQCkH2wPQEHGPXQDWc4XWoqkk5UkhXc5Ur6nHr/nGdAXNUVRacTlXFuclCBgYQnOClI9k/gO3f8AHQH6UHRPFnp6Ztj6JLiMONCw6PPhuOoCvhkooUNals8s+WojuSnBz3/HQFW2tWqF+bjJocZ2QzOtu+pb7jxcWkyIDlVnBhJVkc2CxMkBCclPCQ6B2WcgdDLsok2mu3JWJZZbZTfl1U6IjtxASrC0tg+iV+4Hb1yNASJ2ebZfpe2l0rWkSONqUocfVpX8u6g0lKD6pBQhPYH8fzA1NbEmVW6xa0XzHT8Ey1Elr5HLyHaVUHEIdz95KUKCQFZAT2AA0Br/AKkrnRTtgpMinYkS6VudaVBbipOQUyI09h4hIyR5bbyxjHYLP1OgNFVJlyi0pNq05GRE2ppkptxoBJZffq5WCgp7pUyji0kggpQhKRgY0BeqXR49OoNAbqBYZVIXUpzb7oSHPi2n0uNKStXfn536wEdw4eXrnQF+3BqkqFB3AnKAVLpkC3J7baclU3y4SpCY7oB/WJkSOD6knIU42FkchoCKE2qy6VT347UNppd8WPeXntlASKfLuBBkoQ2Bjy1O1ObKlKAAKpLrjvdaySBoPoauasWrZO5dj18LT/Jtt+LSW3FEhpMdUpqe2wg9kJkOVBLr4TgOLAUrJ9AJiXBXnotxPCBFQWXErq7soIGUP0ukUl5pvlj7zbBkFsf0EpVxPrgDUkKbHl7kWjVFOtTFVG7K/EojysOOO0iBRyiPIaWckNLXlwEHBVk5zoDOrJqMlFTvqTV3njT6lVrcoTIdWpSUSZjkuIwEBRIBU862jsAfmwPXQEZerUUOg7TXLT6NHZZn3LH29kNIabQ2IxodPp0t15ISBwUqWlx5Su365al5yrQHyyeLxuzIvSuWvbxUkR4dDpUoICsoMnk0ZT4ST/PSCn9csAqcIyon3A4iBZygkk+WoKRnvxIOcjPpgjQFyW40qVKUpKVYjtqQSAcLOCVJB9D+Izn88aAtspa0qKkqUlXy/MCQf3+ugPVKVmGOSsApwMnA7/TOgLiy82ZzqFISpCUEhJAKeQ9T9Pr9Mf2AMpSUsFTjKslxRUUj0HIk+g9R3x+z10As3IWuCfLVwd/mlKQeJLavvIJ9eJHt6HQEtNxPEO67dzNnnOnHcbq56g722HNCs+2VbQXNulddY28NvWHKolTsqim1ptSdpJptrVC36FNoUT4byabJpNPdjIbXFaKQIYLWtxanHFKWtZKlLUSpSlH1JJyST9ToCnQBoA0AaANAGgDQBoA0AaANAGgDQBoC4wHg24CfVIPA9u3ck4/j9R+HfQCy8PyGCnBUp1WfzyPp2zn/ADjQFYZWzUVtOZIUCvB+hIAJ/wDc/u0A6n5abcWk4C0JaCfyVzJ/Lv8Aw9tAfZL4c90w6f0udO4iBUiRXnrmbqIZJUtVMtelKrs6G6QchuaqnsxSRheXcIUknJAmxHrFQhRrdqrM+Q3Mo0qgUWelXEOBNYq0e7YzCgpOAI1PrS6eO2eLB5FSwVaAknUdyEShcFpLfXHddvCNVYJ5ABs/FQ3oyk5/qJQspCsg5OQe2gJR2LOrtV3BjyXo5j0Ki3BQpMJwfddmTlMPTnE5B7y5MZh9z1SFx0BASCpJA2xat1U966bup0tQaNN+FW63j7sZymqdXkYyEFauRJwe+QRnQER90dw1DeGkUQkiBSGafcCpAxlba7eZaYIAHplaUE4OEqJ/EAU1HeoWXZ+4UqpIUU21uFCtaGwgBSgzV7ft9+nx8gcuLRq0x9GSVEuq5EpwAA32zoFMg0Km1OO+lt2v3HEuNpI7ZlUxEqdKJUe5UryklQzxHH7uNAIX1W5lKq78tfeBCl7O1wFJB8qXPrl6RarMRj/nJMHmy4MlHHuhKFYOgMpva5otN2yTfcYBdEi0KuBTLPcgsVFJb5IHccckZ7E5yrPbQGvd17lMzZsyqZky7nuC22W+ZKVR3ZtKM6jHir5QY0vi81kfMocV8kgggQhqG6QrV/XKiiBSzbVV3DgQVEkZcmRaOuSEK/pecuS+pQVywXDx4jiABXcsF6rL2RtJc5TL09tUJlwqGTPfUovNgn1V8O64wR3+UnsDg6A2jHsGbad0rtMhDMCs7p31gA4RJp9Y2KktxIiiSVFv7WpbcgAHPmtjKsEpIGnZVu09FSpEiYppgUqiVp91jPFHn1GEaZGURkciMcUhQIODgZ76AhLfm6cay98Kfs5HaLX25013rHZKPuNVaNa9ywYr+Tk+Y3PnRHEpUSjmhIUkp+UgcCOvZ4R7+YhMfqYgjVGTHjJJ8pEhNQXT3XkJJwFuMRW0KPoQgHHIkkCADrjxzwUUpaaQkgY9R69/Y9/25H46AcNsuKejk5yuKlaj9SXHR7fTAGAP46AcBJZUsJJSVK5EfjjHp+zH5AfmQHLTqeJDnzZcbHf6HIIzj0Pv3/HQCVQ8luc02wgISpI5hJJCsgepJJznP0/ZoCp1LSSOSARjt3xg59dAIukOoCGxjCgpWDn5cEH0z6kgaA8LgSwtkdsgnHrniD6+/v8A59gEKQpKH3FKAICXcZ+vlrwf2HQFElJWlmR3JUtQKh79yfX2wMew9O/4AU81rKErUVJCgMH0wSPpoB0snyyn+iEnA+nYnQDJs+WsKR8pJ9RoB+z+uk8HfnTyAwfTHf6Y0ApT1qYfQtSvvQlOn/f74V7dwPTHYn8NAPVpQuKslIIXlR/EkZz7aAs6m0CIysJAUXuBPuU5Ix+WNAUqcW06ry1FPFXy4x2x6eudALxgtbzkt0lSz35nGfuhPtgE4AA9sD8dAN3+BBW2AMlXp9e+f499ALQPnZUVfMfm9dANHXFkhHI8TJKcdvTDfb6+59/fQC633ULdaSshsEAJ7YAKe/cjPv8AXQCkEAOLI9Tgk/j30ANOLRUFFJwVBOSAO/f8vx0AjU1r84LyeRwM+/oDj9+gLgwW3YakrSFLCCok+vYgeg7f0sEY+v10A3gpCHDxGOKsj8CM4Pf6aAHn3Q+HAshZyCrAyRnH0+mgF1MJekxRhYU482FuNtqecQhR/WOJaSlanC2jK+CUkqCcAaA+kzba5OmKldBl+dPN1bB2U1vpcc6yL8tXeC8d4bLoUj+R0Xihi6jR6pXmrnjqtuS45NiWlGifF1Z1tLLTDnII0B2y28pVHjQdn5bTsSe7YO6HwlDqEd9qpqrMCLAciNVynSI2WlU6qu3TBnBxYUAmKlSCkcsgTp3EuGeLKFXS1xp6rLqccpScJzDqzDSe/rlDSAgAkdsE+udAXtm66W5XKw1L5JkTqKZ1vxlpIV8VFte7JUV9jA5FTMgB5A+ZPL1SR2IG6r3uFimu0unlYS7MamJaAwDlVvx2/lPqfljsj37Np/HIGhr8TVpNZeD63W6abUrcJkNnKJMio2lMiuyQcZKky3YzisHAU2nsBkECzWzYzdOTWKBTVeRAtuy6Jb1FCFLKI8RuAxHKWuRUSHg2lRK1LXk+o0Bim4NYnWZbtr06n+Z8QmnS6JPeaAK2kxkhpb7iiCf1qUp5E4+uc4OgL7adQqly2rdFXqDS24KaPa5ZfUTykxoVx0ldY747iUxGCXSPmCQOBSe+gNW2vuCLhh7c1ZhDiKa/ZtyyYoWPlcFPqNM+zGE5z/NJWpTWDyUF5Xy7aA25uvUIcbbGltqith+ot0VxSSMKal1GqNtwkFWQQtictt5IPqsgKCk/KQI41q/XIHxVrSgsopVmWVcMrn2T8a7uVErSpCiRkOK/lK+77DEtQwEpQEgWraisuDa25mLgUqS6iubg0GGJB7xabWag7MZcRjiPL8hxDIWoKPFIwoHJ0BFiubdVa9rNtaiyWy/Sapu/VLJeCyoeZRKlQULlMAoKFGO/E+NacIPIB4lK0kJIAse1t8RLi263E24qjzMeVTqxfK7fafWlDphQ49aRHdZTlK/LXUJDryMZBWtQ+6AABy+22k1uNt5WZLdToNJrke3J1s0KbdE5uBQ41Zp1yisP1OrTH1CMxS4fwjdQqi3wpCIcZ0oCVYOgNC+MP0z7p9IErbKx5HUpYm5+3+91Hh9QM2xdsLwk1OgUK8b8olJdrFbFMXMkByiXAuKXqHLYxBcajPcWUqLaiBw7Di3GzHCu5UXPbJOAFEnGe6e2PT6eugHUdzyqfKaSeKlFrkAc5w6g+/4genr6/mA4jRlTMMIGXHVISn9uCf3gH20A2mMojiezww6w8hCT7pB9cZ/jnv30AyY+ZBUruQgkE/Xv30A/WotsNOtkpcaSotrB7p9R2/YToBkHFtxQtCileB8wxnvjProB3K7yh+f92gKp6g4ptDWE/KkEDGCcd85Ht+z2zoBgttbrxZSSQhlOR+ISM+xPc+vroCtLXAMKdGU8RkHPb1HfH+I9vTQHslSEOqUEjg5jyx3wPlSDjB9iD/550A4Qcx0sK7kFR7+o5KKhjGM45D+700AyeUtkhCiS2cEp/D1+mf8AP7NAOKhITKeiYOUNQ0NJH9Xi68rHb1+/kH6EaA8kOKDKEpRyLSkulXf5U+mPoBnv76AdSkynS0mSVFHkNOpBAA4PAlOMDOPkPf8AMaA881plrg2kJUSkEA/XI9yfU9iP8gCh5tCJjSVIBZeQkqSc4KgeWexB9s9j+HYaAusB9vzVDAwuUlChn1CWXeI9ewGMj1GMd9AWVJUvz1r+ZpTq0qScYJSTxJI74B9P36AeRTGUwsKQkhvugHOEkqHcYIznv6+npjQCYeZcS55n6wIBACicAD07Z/8AH00BbI4BkhxA4toWFHHccQcn8fT6fsOgLgAW1Ouq7IcSoIP4kHH59/8AJGgGUkeWErR8qiBk/XPr65GgHzTaFfApUkFJ7ke3cHOgHTEzmCFK5ArDigcd1g/e9u49Mfh6d+wH6OPSFuZBndDmyl80d34iZC2do7ymyQFK8vy6O+BgAYWpoNkgHsO2Dg6A3t0+UamRq9RriUksVyqxrcdqfIFK0vOwq487HVnCT5T0ZhOcBZ8hJKiSoqAllvjdkdqjTI6l+UxCv/cuoTAFYGaPFW6yFn1/1paQtPsSRgYwNAXXpr3M+19vNpZKnVPRZc7b6apaiOKn5m6VuIVyKR6ts1SbFIGBhxfbkAQBetqn5S7khFpxbiTca2n2wEkfDJi11uM2TxyEtx22UJxglKEkkkkkDTt2w1Vqyrhpk5xBbjbk0+uhT6gA+43Tq64hBSSEksqitcQPTiM+pyBhSam889etUap4kiDa1ssQm0pUoKgTL7mUp6IjvkoQ1EyruV8VD5hoDV3ULVLihWFTahR5DwfoUVNQc8opCm0yZDC3hjjghGVIPIEfl66A2nuiajJkUB+A6llq4XrJfq0ZJSUvwIlLn+dFe58iG3iWwrjxUfLHf1yBrS4IEatUF+uSWWoCKczPmqWCR5MGivsP+UMqISh9CVJyB3CT37E6AiTZ0aRW9yq5JskBiiVekTKvPTFwplTlYnQUMtuKVzIK0MuLABT/AEtAS3vCdDptMr8hRaZblXzKp0RQV3i0ybS2mfKSSSfK+BqkKPlWTwCDyDh5aAhWqp1XbW+en6BUXHpIoFPr9Nefc7gOOLVCbfUT2KmWlhPJWe3ryPfQEsmpcN6oTKazJSuDGu2JdcoggpXGt2tUeptBSu3aOwmUkAKAKXFcsjGAIib5uC5rHvNqRK+KrEGwYCaWlRT5oqEGOuBNcaSgJBcU/HCl5CgCjsAMggfHH1zVJyv1yn1GXydl02dPtt55ZPPzqZEjSFIUE4T8qlLVgpz8xz2AwBAVbTYbYIQMqUgKPfuCRkH89AUoSDKWCMhQ4kfVIxgfkNAExtHf5R/R0AeWj5flHyfd9flx9O+gG2eMx0p7Epz/APKHQDhbaAy2sJHJTSVE+uVFIJPfI7k/loBFskLQkdkqKVKA9Cfr/wCWgG1R/wCWv/mj+DaNAMtAXCKhhaE82lufPxeSkpS4rktAaTGJV945PmcknCe4+oAVfiLikoeaayytxOUZkIU/yHOK8+0ry1ONN4VhvJQVcXcLykANpUdTKI6yy42h5tS0OqDiW3wFYUpoONtnig/IrjyGffQHsNpt7khwKBUptCFpQ46pal8kiOy22gpMh377KnHG0fqlJJ+fIA9mMtshKEJWVJWtC1LbcZcbUkAFh9taeAfR99ZbcWnCwB6ZIDHQBoA0AaANAGgDQBoA0BUglKgQcHOP2HQF7jFpoxV8fnDqiSST7jj2Ksevp8p0BVIk+bVFOqIIQkNnsE9gScdgO4z6+vfQDqpBl/yExhhwtrWs5KsgDucKJAwB2IA/u0B9hXgt0hu9+mm2ZcNKJL1iSZ0QMr/XeW5ctw0OFMKUqKh+vpLVRjEEHgl4rb4OoQtIEy95Llg2nbt33GlCEpk7jU6czHQB+opsCv1a3og4+hQ1GgsR+ShlQYClkuFSyBn+6DtLoFSp1wl0ZXacO5ZxS4oBTrcJMqMpWFhLQbazkI4JX6qCj30BPzae/wCBXo1EZpnEy5Uu36illC/MSqLAuC5KJMcKiVFREilMN9yePBXHBUvkBmVrwQ/uZc9WfCW49xUtulux+Zy4V0dKeafmygo4E82ghQz698aAiJuvETT+pGoSXGVOWzb229rCbHJXxkIlLo9OmAvhXn8jEkvJCkvBTXZxspdQlSQNfWOYu5MXdOnVk/8AwU3Etm7XG3spLr9Lsm1Y4eQlBRwQl+BLy02EsKUfmQeKcAP9l91V3dSaZSFwHEqtvcG9LLQg5Ydf5QJZalI8vgtSWoqnSCCRg8jlSQdANzuHDuuRc1tOpU7V4FN6d1PLKlDy2Zdav9U4rbSUoUlYbSTySeIThHAZyBuqk2vMGy8miVBwy49RoN0tSWHO7appqvNtaQnHlcWMDg3xQR3Iz30Bit70pus2hWIsWSkQba3I2cbQ00QgMRqO3QnawjkjCzzosuYypS1FSPM81CkutocQBzqsiDDqFwQkRXPJrF1703dR/MSPmEWaHXmWlNHLZ/1KiFHMo8w+WVFfIrUQMovWeumXbYUhalKc2m3/AGIMhsHiuXQZyozKWAU4KkhTyh5xy8Cr+cHEYA3fufuK3IjW7fSFkKot/wBLfkMpIStuUqzbviy3VBOAUrbQWy2vk2kDKUgjOgIO1TdeVe110dulxlil3PUIlBYUk/K0xBfMhThWPmIcdBXyKuWDw5cRjQEV7zpCNwer4XLBVyct2w7qt9B/omVIuG2YCEpxhCwtK6mOJCgfPJxltooA4RdY93N3fubMU2lKE0uVeUEMpwfLiQr1rcSIkqwFKIistArUVrX99alKJJAiiw3HUJi1Iy2EAj5ldjxTnvyz6ZPftoBIyiQw4yQkoQGcgJOAFqVj5gf6/wCf7NAUTX3A5Hwr+cQSvsO55EZ9O3Ye2B+GgHDLZeQwSOXKU0hXtkFp9eO2Md2wcjv/AB0A1AdeMaQskuKZKlLwB6PuoT8o+UDggegH1Pck6AUlOBaEZ++D3/LBycegycf+WgEGFKS6niccvlPYHKSQSO4P0H46AWlpCHAUjHJJB7k9iB7HIH7MaAQjcUOgYwhZwsZPcEEYz6jOfbGgHLimuMphAwhhAU0Mk8VFacnJyVZB9D6Z7fXQDNz5EtKT2KlDPv7j6/noD0uOEEcvUEeg9+300AhweHfl6d/ufT9mgL1SFMfEF6UkKazn7yk+n4pKfz9SNAUlxgyAn0SlsspAJH6vJynPLJOD3UTy/HQCi3FCMoJICRkAAA9gCB3OSe346AaI+ZltCu6RxcA9PnIyTkd/U+mcfhoD1bKR+sWM8sq9SAf3Y/L10A3L6gChtWGyMAYSe3uMkFXrn30Ai6pKWEIQMLyrPfP3lE++fb8gPz0Au0XGGMJPEk9+wPY/mD/n9+gGiCV5UruQ6pQPphWE9+2B/RHb07emgKnVHHPPzKWAo4Hcdh6eg7fQaAubJbZdRnsFoSSMk5PfPvkevtoDxxUdLrjiE4cygJOVdu5yMFRBz29R+0aAb1BK/iWk9+LiUkdvf0PfsfT076AVjLT5TwH3w75ec/8ANkKJTj09Qnv6+vf20BWj9WSUdifX3/tzoBgpxapDaVHIKjkYA9z9BnQGSpYQtcchoOOJWFISVJCStGVICi4422EcgOalKThOSCCAdAfSL0VdWO3dn9NvUdYV6bH7D385f2x1vUCPe26VH3SrD1ryWqm0zNeuwWrTZFMhWzFaUZNOqEWq0SUt1lLbtV8lRIA7gdF221FpGxFoRBV26zGo8O3psSu0tbCadVWqYmwLWiu2pIcSqQm3X6rR7gmKbmOvT34s9LTrrnw8VLIEsrrUzU9umLVDwiyvPrEFMdav1j0BU1jz2088uYVKDq/MB8wZKErCAEgD295FLY3Y2UmU99h+PBr1yUCr+XwKEUqBtreEqNGfSMpy0+kL89Q+IcHyrdUnIIG1b8dRUKLTrsdUXp1BNXZfbSopIfajmM2S00Ut5DACOJRgk8iCrKiAUifFuG37VnPLQ6pD0qGrnxJESUhh2QyoDsomK1IbDih5reSptxJSCAMMo1RrKLguOAjDjUentOPrDbQxGboUCXBBKUAjy3HVL5Z+fPFxSkgAAJXjQmK1bV9OF1t2rM0aSuH3BVHkqILpS2Mtkk5zyQQPYA40BamrogWrtbSqU8Eh16iKpkogAc310d6o5UD2BMplh30z8nHPBSkkCPFlVe3X7D2OgwPJZ+AcXRH3AskBpVFtSruKXlRylYkeQeROXASTyJJAbbj7ui4KZcdOjKJfp1fhzqW2hlpQZboNx0pyKhIDfzhhxpS1JdC0rCgl4LTkaAdVu2qZdV93Q2wA4K3tTtfKQ2lxxCmmJD9rJkM5QsKBVLo7LvIEKThSUqSlxwKAwCM/KlVe+bMpbQdZgWi/Ikttjs1V3Gml+eVDCwsoUVcSrh9E40Bgy9w4VvV7Y+xiUN1KHutX59WcBSpLTUSgOAqfbWFIC1RGnUpWpJUMLWkhfzaA55b0W1ULI6nL1XQ5L8alU2xF0+mw2HVqaXWq3e10eS5halqfc+x/gWlJdKwsJDqgXVqcUBCu7bPg1O4un/a+7b/oO0dvbhXzWmLpva8aYit2vT6dWqTWqdVRWKNMakw5zMsuttMxZLK4SJBbU40WitCgIa+LT0/2P009Xt57Ybb9RMTqPtO3oFDplJuRlhht+06RCgJYpFmqagsNUKn0+nxUqVSKbbzcSDGgeW2/EEhPmuAcxmfldKx2VwUM+vYjHoew/YNAOmW/NjSSB8/Dkkj6hQOcDt6DPpoB7b88RpkJ57CgmR3GAMjipIHbA9xjtk40AhUX2ZE2ruKayHZCeB5KASSRg9iAcnvg5/joC2t/KQkdkqwkj17E4IycnQD5XzI8s90AEY/A+vcd/wCOgE/Kb4eXx+T6ZPt+Oc/x0A3ZdW+sLdVyV83fAT6enZIA0B6p1fPly+YEgHCfr9MYP7RoB7HW22557oBW4kclEkZyO44ghI7H2H7tAKzFtvtp8oYIHy49sD8yD+057fuAsjwc/U+eeSU/LjsMJKj64APf1JJP4aAueUrUHUjGUpA7kj5UhPoex9Pp66AbzkhTaXFDK+4z6enp2GB/DQCESOp1aVAHiEdz3xnJJ75+n0P8NAXNkFXxTIwebKG8YB7cwVYJGQcZ7+uNAZNX3ojkyKmOhIZTS4LASDkBxlDgcyclRyVJzlXb2x7gYM4lQlcFZ4FYKR6HsRjv69s+57++gKpr7qnm8qz5YAR8qe3p9B39ffOgFULUy0p1s8XEr80HscLAKQcKyn7qlDGMd84zg6AEE+Uy2e6Hgt1wf1l/XIwR6nsCB+GgFUIS0nigcUqUgKGScgrAPqT7H276ATfZShyS00CB5QUByUe+U5OVEn0z/doBBkhpC0H1WlSSfqSCPf09QOwyPXOgH8jvFaB9BjH9v9ugKJzLYTFAT2cQCrue5wD9e3r7Y0A2S84ktlKseV/N9knj+8HP7c6ATiEn1/2tAfen4d8udL6FunSgFohdX2no7LyyriHITm4ceO8ggYCeUd1aPMTxcTyKkqSoAgDrfb9ObhO0x+KpDMhEOz5bjiEp7mZOnx5CsYKcOMy5CMAYR5nNASpCFJAR3xkKqNH3FYDx8py6JiIbPbl50+jFc15K04cIfX8608ilOeKUhPbQDrpUe+H2lsO3WMpk0eBttOhSM8yZLd/1uv1JYKwoOJ5UWlfq1hTbQicG0IQ8+l0CUOxSFMXEpbiwhVVdbq1PSpKVYZUzX22lpCkkKBYCQMg5+8SVEnQET+p+RVrX2zrE+iOuNT0VtNRacQA5xcVHqzKXFNOJcbWA268kIcQW8qzxylJAGf7eqiwafUA6hDKXLVpjrq3v1oLwr9TngK84rThMpKXkp+6MlITwJToDT+6UGXVBPo1PAlQqhRZsQsghQUf1Urilf84Dy+ZJSoEDCQQn5SBgO6ty3RTriZTEYdSxFg27Ajt8Ur4T4LuJLo5oWTwpnxrakKKkAOB0o81ttaQMfvOr1OXtnvFSm5fw8tvbaQmmuJS1lqpzZE51HEFBSpSITjKChYUlQwpaVK+YgYX0gWhPtS07hcuOT58ypUzbdVMccCULCJKZMJ1KeISVJXNksqIOQFAJGB20AluQupRbOpaZMtybVavHpr8mGjCXZFYiS7UFYlIbaSnyiui0ZLBaZCGWcKeabbfcdcUBh9zyWtyE7f3PGgKDQarUeQr50mK8oLamPLKSOP8ArjYX3ISjHBHBBKdAZXZapNFoNBXcS3JUm8ZddpUiYrLJNLk2Y/VHSAz5aGhLlx220PNJQ62paUtLQDjQGi9w6cqnyNu7pTJS5TLms+quVWKV5beqDjlWlOPOEnLKVPfMGmy2ynPBKAgcdAfF11HXii7a/fUGU6lmRTdzLnmspCG0hxTyVx3QgISns6yyhsJ+6gp5pSlSiogREaeccZHNWeEhCU9kjCcp7dgM+vqcn8dAOXf1bhWj5VcgM+vY49jke2gPV/rPv9/4en5Y0BdVxWQ/EKU/6u4oBwclfMPf5irI/wDZIOPTvoDH6hhqW4WvlBcUkf0vlyQB82fb39dAPpaQgx20jCDCYWR6/MplCicnv6n0zjQFTTDS4sd8BKSHEJTlSvi5ThPF1DY5KisxY57+etsOf1uXpoC0T0OCY+lSCVJWEk+Yh7PFKRnzWAllYIGQUJAx2IyDoB9EhxnYyFPoWkuqfbadTlpSpqFMeXDJW842Y/kOfEKfVHZUla1N+apKNAXGExTmnIYnOrRGTPMeQ22EOrcprgWKk8wHFqYMhCEJaZcakMq8xbbgSn5VgD7PenTrk8Ly9OoLoz6HPD48HbY7qK2oupulWZ1A7o9Uuylv3X1HOP1+WxTryuuzrtmVi9J9nW5Z8CWb7qdzXDVptMnM1OVQbZoVrTYzEyUBw/8AHm6L9k+hfxLd3tjNiIkil7ZopdmX9TLakTFSolrC/wCkisyrbo8ovPTBQKLJc+Fo6KlIkVVMIJE+U64BgDrX4MvS70XbG+EJ11+Lh1FbCbU9R25e0dfuHaXaeyOoS0P9Jm0tLuqFTbFg0GLI2/XIj0iri/rx3Ws+kSa7UGnKvbjMBty3qlTftCofFALeLJ029F/Ux4L/AEmeLVsT08bP9NO8Ny3Rbm1m61mdOFl/6Ltq6lclScrtDrlJRYaJMmkxU2dctp1lhi4IzZrdXS+pNWqcxpiOlsD485sdlkqU2eIU6UNoTlaClpIS6sOKUScu/dHcEE4VgAaAYaANAGgDQBoA0AaANALMoC1d89sf26AeupCVpxn5DyT+Z9c/XONAIKJL+Se6gVn/AHu4yPp2A7aAuTBLT3mAk8Yyh83cfMoJI9D7E/l2OgPsD/R67k+w9hNzZj+HY0Hcak09ptaQpKYMcIlYUk9lL893l5h+bGBjsNATC3htE3XZF6zD5ghVC37Jk0psrKQmXXLvcqT6wO/IrmVmXw7EpbLTY+VCdAbB3ssepu7WXTVFOqcdqu3zdvUxQV8yVMMRqUlLGPuvJbceBUn5ivCvbGgN9dGlIqVuUDaZdcecl1aXQIEqpFSz5gZq16XrcBRxOSjLtWYUgf0WeCACkDQEm7dqL6d2LZYU46uPKi1hySlJIQ2hFHQI/L2StJV2J7/gNAYtu5bUP7cuWbJWkrnWumkSHeYCsU6gsV5KM/0VIYgqXyB9EnP10BEaTIc2o3KhR5iPKptZjQGJHJOEOPmCpmaoq7YwJbPH+rhOPTQFyaTTdv8AcPb2bTEtBiq3Dc90JZYSFsPyH7XqSHlvISOLmW0pKQrPFYKgc6Axe37Yj03cCvXVHStyNfkO2YLDQWVBul27Iq8e3FIRjDbrM2vTTIeHeQFNBWA2BoCajNTjRYL9lF9Ds6Pb1SqagCCWpEuZJYUFgd+BS2gBBAAXk9yewEebijzbU2/3vU7IUZNPq0C5TzUVh5qXtc2lDTST6LFVhxi2B93ipI+8dARk23tZlveG3G20JHwG8lYqQR6pbkot6vy4xCT24fZNcaUpGMKWUO+oSNAYjurGW9eCrljDy6fVqzNrykLyptM6iV2Ewl14EAEFKDhKs5BHfsNAXWXGaum37xS1lMVVw/arCCo8BFYpNz059xA9BiRVoKQofdKuIzkDQEFduatHplT/AJNwmFhyyanKYekuEuqXIbUtlJbWoZ5j+kR3PqdAYFvXNb6c6Nbm5qiXarcl4UWhhaz56h9pV6XW5rrrZPdKW2o3cnCEIUn0JIA+aXcusfbt9XVUUr8yPLrNcVFUcKKok+rSqgDy/pFa3ysL9QFYHbvoDCY6E+TMRj5Q1y9e+fT+/QFmQopKEJ7JILh9zyyU+p9sJHbQDmTzWthR+6hGM/mc/v7/ANmgLpBfSls4wC04h0Z74WG3UDP1HFxRIPb3740B4wtrsz6pbbDbY9+JWtfc+55LJyR6Y0BapHJDj3bCUpBTn6lQ7d/XsT+Hv66AucCGJAkrAJVGpbk4d/RbcmI1k/7PF9Xb6kH20BQ835/mPI7tNNtgkd8OLHfv9Mj0OgEGWkKaUsg8kqbA79vmdSk9vyJ0B6phPxUhtOfmbB7nvnKT/d/n00AwBcW6hpY+VCx7YOAR7/s/LP4aAXiBK5aW3clpLieQHYlPMZ74+mfbQDpQUphLyfuLkuMnP9QEgAfjj3/u0BS+2llstIKgjt79+/r39dAIMtOOyhyJ/Z29/f69/T6+mPXQD4fPHdB/olY7dj2JHf8AdoBCOofK2v1IAR7ZTj5c4H0xn+z30A4fKlp8leMI+UY7HA7Yz/b20Ban0hny0oyAexz399AORGQ4UlIVzTgkg59ce3p6Y9NAePuFR4jGEgA4+o9f/H8dAexI6HVpaHIqV5y1AHvhKElPsf6Wc/XQCakIVGaV35lTnPv7pc4jsPQYA/PQFwbaQ5IhJUDhbbvLBxngEFP5YJPp66AtkocXexI/Xcf2A9tAXqa2nnGXj5g0kg/j/f8At7aAQhRmlP8AEhWHCSr5j659vp6n9+gBxIS6+geja+Kc+uMkd/r6aAtQKUyWysEpBWSAcH0Vjv398aAvkeeyp1pDqXPL5YIb4cjkEJSoucUBpSiEvKURxZKyPmAyB9DvhvdU907MdGnVbQKHZu3l/IvDb+r0qpmp7QXFftxWBTYUuKgzLnrsSFIpDFtIYfeeoqZrzbHxKUF4hAJ0B2h6TrxpttdNuytjQZiKkg0bZ9dEqTbBj0yvW5cl9uSGzHfz5iKhBg/Z7jqSEl50LK0jzVDQEu94G6xGvXbmrxHC1BnXVPobraE4aVEm1ByUrkBgF3itBDvZQHoMY0BGe39warTLr3Para3HjS96rltCgOOJI+GlyNvJMN13JJ5oJuFGBkAFaPdIyB0PmPqFeuujynkIpz0mJJ8peAHXanardVleUonslUxRUhKc8EENjI0BrmxKs9BtyHBnFcabOrVeFGjuZBDEWG5TkOqzjkgLqCHcnA4ozkgZ0Bklh1Fxy+N0o0p1KYMhi2IEJSiOSo1TsqymWWm3Se7iqjMqCQsdylSEgfqwSBqWyrqrM/d3cy0qipTVLiUFyox23E4cX5zB85XmE8lJVKHZJHyjCBoDEdza4pVrsx2DyLE6jxJYAOW6lVafMpbL31QwClLfl9klwE+pI0BD+2qhVbZsiiwJLzrcuhw6g+orSSpMqFU6JS1PDP8ARUwwlHbtxA740BJewKJQ5SLlr9SLYZjx7nqKC8QEqdX9lymSoK7KbD7fJKPpyA9ToB9EuaLb3UBQKW6QGbi2no8l1RJLTdNtmXGkhaM9mhxU0CoHuQc+udAY7tpWKXF3Qvqs81Ip161epw2i85z/APVMFlqGwGlH7ilBsKU4nuonP4aAhtdduy4u9NwXTLlLVRpO4MuHSiV4U2mTb18w5AYXn5SpltjJT3DiEq9caAwPcGK7c+79jXA6pfl1xNLrNefDZU15VFSwqUMq/VN5VMbU0ys4cV5uO4VoC2ztjejjffeal2H1bb2naCyLb2r3Lr9vy4FOkJjVm5W2JXw0iRcoQYEGbTo8sSo1BZd8+ZJbbaCcKJAHygbpNUdu+LoiW/dMy9aAxclUTSbvnsLjzbrpqpskQq1LbcUpxiQ7HQlJiLyYoJQMBWNAa/W0006B3CShWe+TnAx/b/ZoBJEgtqLTBT+sCknkOWRgk9z2GAD7fTtoChphTa21D0bXzHfPf8vf/PtoBy+sqQ+ohPJ0hxZA/pJ9MfQD6D199AeOMNoWyEgjk15h75yoDP7s+2gKj2BP00Al5yPx/doD1plDcfzE55YV6nI9/bQDP10B7LUQGkA9lNtk/Xukeh0A5jegT7JIAB+mgKJnzuKbOOKCOIAAPcA9z6n10AmhakJCUnsM4z3Pc50ASHQpgA/f5K9PocY7fn/n20A6guuss8QEjKie6cnBAHr6/XQCrKymSFDGVZURjtnIHp9MaAFLWuSC4SW2lK7+45EH19f6PYe2gPHWwsvSO5QzwKCO33ic5/cNAMZLaFOpWMlJQD/7Xb9uMaAqSCtp9HslpS/ywpA/vP8A4eoAQadWksc8cAFJT274Jx6j1OP85OgLw+hvyUqaz5h4KBJyOygo9j+AP8e3bGgEgUkrcX/OrTxz6A+nbA7Z7f59gLVIBK0lPryGB7Z7Edv89tAO0OrcSlp3B7hKQBjCj2HcevfGM/XQDmYrmhlI7utAAdvbIGCPyH5n19dAJR2UOP8Alqzx5Adjg4/PQDVseVHLifvDl69x7+2gPv8A/DEoDVz9AvTFcVMdLkuDZNPtaZxc5JaeYu1dTfBQM8FpDTKgo9wkEeijgDo7EXPpq2KQX/8A1oKNQ4EYLHLzV0GiwKg4oAn5iag9JWo98tqS2eydAN903fhl0t2QVLRVqzWFTEA4HmN2v/qJP9VQlq+fI+cfKe3oAw6YK5V4W2FiTy0lbtHTJolUIZ7qnRK9d4jBXuA0l/GPcAfTQE27VjSrf3D20jvH/Ul7XW/PcSgYUHZECskFagck8FAKz6nJ0BHze59upwqlashsLj1GHFmw3V4wmOwxV1zcqP3inKDnA457e2QMHqN601FL3FpTTvlyaBVoVsKWk8MqcfjOxwnB7g/bUL09So9sq0BYLKrS5FcoUSqOfrW7Yr9wSnlDi2G47hiMA5JAHkoGQT8yhy7ZOgHdceau6VU6u35aURJ7ioSlJHF2VVLenpGR3DifNJLSPRBIwcjQEUkSptfpMz4dbhZva57npVOR3JVRqGzEjQRnOSfhnBycH84vKz3OgN2xGI9ros1iqPmM0ItrQnSg8AtylXBAk09CvxDyB5h/5xGWz2UcgMarZsmbu1adakLSu2bet676rUELP6hNQl2/bzrZcBPENiLKnKbbIASsoUD8g0BhtrMCl7XXyxHhgP0KoX9FYKmws/DSpDk6nlnIBSvDmQtPzFPyjt6AJMSY907aWuo4ZqVAt6nSJTIw262zBdhx3DxHdD78Jkx1OY5LLivUkggcz92d1aodsQhTLrIom2ya1RlLSUlBfFXLrXMn51FSEnHYhIIHY6A+N2+a1LrVXqE+QhLb1TrM6qPkoALkt+W4hagf6KOOfkHYH5s+xAwpDS0DiMcS4lw98nII7/w9NAOXPnyT6/e7fUaAa+cv8P3aAvMiaGmIaU4xnJJGfp7n0/Hv+3toCySMrcU497qJGPlHqcemT/n09dAVy5KnFR/LIKvIaa9B91LYSO2fUADJ9/36AvlMLnCMyAlCnFvUzyeKXFLamtB9bywvGQ478iAMcc8QcHuB9Xm1ni3fo/Fn7XbaWlut4LDe4m5lrbeWTbd/X2yxYEdu7bvodsUul3BXwzU6/GnINSqcWTJX8Qw2pS1qUkFsoUQOPvikdU3Qn1U7sbbXl0GdIyujnbq2NuVW/de36Rb7n8pLqTdFeqci5OFuT6iy2t+kT6fTVGQ4hZRASSAhSdAdLL/8SjwTb36RLm2U278JsWt1K3BsO9tja++zzFiNQou89Vs5ui02/wBfCtrrDbRuZH2o64xDVKbbCnw0XGwnQHeDoL6D91fAv6LIW/m3PR1vR1s+I11SWvGdFAsCznrks/p5ojVuGoUq369WGG1ohR6dKqrbN2JZX9r3RWUxqcywqm2uXCB8sN2eG54o/iBdXHVXLv3aupU7qPsa0m+oXf23N3K3B2/r9JtS7DIfpk2jUy5n2HKhC8lpSKRTaaFM/CtpMRHlkHQHZbwnLE/9Mr9G28R/oJ2rqKa11Dx91DvdStsKCpmpX1cjNNf2Zv206PT6E+4iXKVc9S2QmUqIYKXHRJlMeSC6EIICHiRWBL6IP0ZTo16I955DtqdQd67ywd4Ju2dzhmk3paxnVu9b5uKi1KiocVLiuUaRfbFPdVNQh1chp0LHmBSQB8UspwFpDflcAotuN4OQhCULQpHf1UpZ5E9vp30Aw0AaANAGgDQBoA0AaAewkBbmCSMkDtj6j6g6Au78ZsSWm8r4uMrWo5GcpBxj5cY+vY6At6WUqUyslWVslRwRjIccT27ZxhI9Se+dAPHQpKS22M8ktclK74StfE+mPp2/j+AH1e/o/Nx0ipbQ7zWOp5tqTBuel1ipKeUAtDTzg+IUyrISkIp0GU42VpXh1BUoqQCggdTtw4suJthtXHWWhKuWlbcRak2wClLMm35NArs8JClKUhHlS45w6VnhyySSCAMwvW5ItbtKwrWYkoWuHOp77gV3VKZqFXcbkNOYICw26WfKSAninIVyOgJQ9O1vmPeNEkOvoepzFjbeBhBILceeiTJptVZOBhKG5FPVwb+VaHFO81LBwkDb9vwKdTrtvet8X1s0eFzacfW2ryw9SAtzySlpHFGUDsM/L7k9wBGneO7YrtTk02XVEtO19iNcDXlqKFLptb2wqlFWiKpZWlJaffaWnmHQhYyrl2GgNLdUyZN72tTqpS/Ki1Rly40pkxwpHFyHEpr6uOVLUClmn/IORIK3Dk8gABhvSVIqG4Ng0Ou3s0DVrLotRMZyQhSA87WqRWKcgLS6t1a08lMeQErRhZJJWCAAMv25noiXVccGoqLkTbO1rXhO+acpclyX5VxOnJHFbrfkISkp48WcoUCr9YAMrg1qVD3NvO5XBIdo9ZpbkaEp1fINxXJXxUIskBIStanXAtWFJUgJCUpIKiBim617RpDFx21LcS3Nrl0UaMlIBSiRTYNNpIZblciQtK0Tn0PEFIUgICQ3xUVAYXtbTp8ncynV9K2xGm3DEutJOeDX2ltVa1GQT82RHVISpQSSVectavMweAAxfqLtmZbO2e5lwOYQ3Si2i3fL9FSZtegOVFCvdxPEKUhLZbKSfnK9AYVt/IduHbSNIhpKXq/tbX7gUGSAtCXLxthpp7B5FIcitpLfLJy66eRCgEgRgtG3DAsG1b/kRm2Xby3OlQ6kp5OFrTKqq2ChHopISO6QtTnFXfBGNAQ168L7ht35cO09daPwllwpd0U1x/7j3CRAprTqCo8FusxKo8pstoRiS00s5QlTawPnFluOOcHUhJBZYSj1JLaGUIbLh5d3ShKS8odlOFRCUg8QAlAcUpT6XwlKHEcDwyD+GMlQH4+ugLcpvg4fXCMpR+KCSQT27nJPcYGMdtAOG1lxYaUBxKfbOfXHrk+34aA9W2I7yWkFRS6MqKiCoFPpjAA/pHOQf7cgeRUIEtYUtQCeOO49yf8AZP7Pf9mgHM1LauQBPdJJwRn1GMnGgH9FkqiM1Jx5CfKk0l+nZwc4dkRXgU5JAXmNgKOQAVfKcjADKDJQYEqGgZcddaUCr5iENKJ+U9gMg9x3z37jtoBIqDLakDuolB7/AFQtKvbHbIOe/p+/QCaZKg+XiE8lJ4qGDjGPUDOc/tx+GgPOTZWVjPI9+/pn+31/H+3uA0QSlp6QD+s8zhj+jg4yceue/wBcfhoC+pSE0Z0Dv5FTQhBPqUuJStXL0ycntjAx7H10A1c/W/e7en3e3p+edAOYq2ij4j+n7AY45H1HY+nrk/XvoBvHWFtuoX2UpSykAH0KiR65ye/scaAYvrUh6O6kd0ENnOePJBCcEdj9c9/UdsYxoC8yEJcdC28qCyFOEYITnGeP4ZPbJP4nOgGE6NgecOZjtnBV25csDtnAB79gMZ9R6jQFUBwo8xxwJw4nAznBAACcDOc4+udAW5ZUl9SCOyiV5Pr3Jxj8O3btoC9UxDTLzsglRcajngFEcPnyDkcck/TuMdvXQFsPHysJJI5LPcjtyXntj0HfQFxbWlt+Eo+oaf4/TPFv1/z/AI6AtjhQ8CoZLnxAwkendWD2xn0/H39NAZBVEBCofl5KCwkOE9+Ku2cEAAe/Y5Oe2gLap9UZ1LjHFSR7rHL5vXHylP0P7vz0Ah8Qtxbq1BIKwpZwDgEZIxkntn650A2i8VulxwA+XywPY8gR3HfJ79sEd9AXyEpokvJZK3GcqbbZbU44pae6AlCFpUTnuPmKRjktDiAptQH0J+FV1F9Se2nSp1hWfszQL8r1j3BZUyXeirJ6dLC3UZsSIqfBRVK9MvK5dxrFuCdPciF9bdu0y37tKVJxS6OuTxSQOqPSVJo13XHs5bdjyJtds626FthT6PNqSWoqq5RaSxZVxUO7aiwhluJQajW6DWzONFEbzFSqfNQ0trKQgDqLvpNp1KnWVDQ6l1uBV6pceVKSpxKKfHZihXJISOHxCVBYCeRV2Ch7gaFmWJSq4/c8jipt6tbj3hfZ8pTaFqXGsm0JDKmAppeFlVOaSoEuEodfCSkrSUASJ3sjVCI9t9UoClpXVqrb8acW/R1BsdgHPHBz+JKhn29tAZTddMpkmjUKoQQhEqjwK7TAtKkhxEmfQXUFzASP9YS6UvNrAwHm21FKuJSQNL2bInS4W26Oa01KuQ9vZdafSSFuVO1mLHJaJ7kMOPuvImIXyWttCUocZKSpQDqqstUfqYvuoKSlMZy2W6atoDDCopHxK1oSAD5omEtJWVlAZ+Thz/WaAtk22mbvqd5QEMqjuVNqz3mY6MIQy9T3pVUS9FQtLhQ6qYtxpxSi5mMENgJWC4QNLX1btPpliyK7VYjLL3I29OKUhDQerDVNraXUJVyKVc2VjkpagEJIwVDmANZbv1uRQVJtKkSUxG6xSrZjSHWyoEs1x6G3LcjqSpKUueSQW1LQ4lKhlaXPTQDq4ZZuDclVQpbzb/8AJzpik28JiActXDLKXS2pYUR5pjpiHA4qw4fZSeIGnrjvpi2L422sqIXPjqhS2UzHFclFMxVIZnzkJUjglLjjyiGuYWQn5Vczk6A1NuheFVl3ntXYdKZMifUt31ipO8HFEQjatx1Oc4ClwYU18cy20pQWEYeStK1YKQNRbl74UXbSg3LccuShFS2ztJ2sApjuvsNCe6xTISn0ZmIUsSktrZbepFQYcUl3n8IBzWBC3q9uHoDu7w8tu7ts7dzfa5eru476uGvX9a9caQLWamT1RpC3ZdMip+wqZbcGQ1BTRpUEUurh1XlSG5TDqmgBwikKceLLjykLHmy333Yiw5GenyFMLefUQgBt99CUeYygJaShpCmkJysEC3vhx1RVxGEoUoYH0APfv9fftoCmJGwtp9XIqLcpeDjjluK6tIx6kckjPfJHuNAO2XC882yoJCXI3mkpGFBfb0JyAPwwT+OgG8khDiWv6C1JSon7wSrGSD6AgHtkEfgdAefEJcdwSn9U2UIAyMjHblnOT+WNAOGEh2M46vIUlxKBjsniSQSc5Oce+cfhoC2Ki5cCGy4QqYY4+YH5Qexzj1x3z6fhoC4M58vyneyT27dlDPrknl9Tnt2/tAYEAEgegJA/LOgPHP1vDl24BKRjt2SMDOc+3r6aAeMgJSCPU4Pf66A9W2lxalqJBV64xj0A7ZBPt9dANFpCVFIzgY9fXuAdABZStUTJV+ueKFYI7AKQAU9ux+Y+uR6dtAXR9CW3ltJ+60eCc+pAAOVYwCe+OwAwB2z3IDYKKXkkY+6fX8wdAJsuKfXKbXgAjllIwrKeWO5yPz7aAdx3G1U1bLvYvvNtJIwDgHv3IPfuPw7/AJaApRHbLqoqyr9W6EN4UOZBQT82UnOMDGAntnsdAN2lBlUtC8Z4qaGcj5FEEq/3vlT9Bgnt3GgEm0NPNJSVH5D8vEgehHrkH1/DGNAOSotpCwclHoFdweXynIGPY+2O/rkZGgEUKLr6OXYFXonsPf65P7zoCmQ2lCkrTnKVcgCRjIAIz2Bx+39ugPG0hc5lJ7JBQ5ge6gQoZzntkDtoC4llC5bilFXYEgduIOAfTH4/X8NAW9t9bTnmJCSrOe4JGfyBH9ugEs/q/L/onP59/wAfT+GgPur8BO7qtWeg9iBIbEhu37zrcaEkBwhqO3HStPYuK7pUoqBRxAPt65A7FV2jvubgbbXFDWRDgqrEWsocILZ5s29TGlLSkJ/WKjy3FEkkF4JWEhAKFAY/ezYqVOuGrzjmLS76hQqelntxW/T0CWlzmV8koeBQjhww38p5HvoDcXTTbkVm0qhbiY6XXnrzpNVb81IUnhdF4VRKkowlOGkQKkFMAcih1KFLU6gFCgJBvvJpm4G3MGe6yKrVdtLTaaZUcNiM5Brpd8hBUFpWjywlBUtYT6FKvYCJV4Rv5TT6G+qU6hhVLuahv+StCVJcfmuU9tSCtDg8wMOOKbUQQHADxKcpIEe7pjx6wavMorqG5t13/DjvNp7suSbVrNvmS8Uj58uRKAhLxLiuShI4hIKQgB7XJYFtLq1EbW5INo3HRKgtvPmxzT0lKUxykDyy7JCvM5hwKTgJCCM6Axyh3mp/bKnzXWXI0yly6bUUeUlSUyXoNSYosNE0KK1OsuoVNEhDamlOOJSULaCVIUBbdvILMWo7NUqUlLceHQajNSl0AOuvVKnUt4urUrCVOLcUoZCBlITnJBKgN4VG2o9zO1UT+Bh0GoQlRyhQQ+hcJf2s3yUrmnBciJQ5xbTyZU4kFKiFgDIJVvNXWxcNMp81Uam1+isRX32HEJmsNybZcpssU90oW204Gacy42XGX0pe81SkrSUoQBjlIgwPslFGjwluRqpKY+0HnAgqeUlCIEkhQSEfMw3zPJCv12Vk8flAEPdyo1x2huVupTYTSotrjbezqxbrwSvJkNXxVF1Zl5aFJZcjqotEhgttNNOBUiUsuqQ42hoDjj4hG6blndPqnbcjss1KhsW/bNQdcbWpAgyYdRM9C0tOsqLjapiC0eXBOUc219+QHyszJqZQS82VrDLylAvEElKnfNUVcQMkqJ+gx+OgPTJSUt4DeXFJSe3b5iAcemD37ZJ0BQ98mQP6wT3+h/LHfQCXkI+qv3j/AA0A2cJcS2lR7NfdxgH1z39Qf3DQHs1fmKbbT3+VI9O+eIz749tAIRwfiUpV/RVx/wDcnH93+GgLvKcSZkVCwFIQAhRypJKeXJOVNKQSWvRsnukEA8ux0A2rTyTU5RaAUglriVqW4o/qGs8lrUpSiFZGVKJ9s9tAMETHUBIAQeBPDJc+UKCgsJAcCQF8vm7ZJAOQc5AfRq5PhyI0qI58NJhOxnoUhlchEmEqK4l9gQ5Qf+Ji+XIQl9C2Hm3W3AfKcQhS0KAl2z4j3X+x5gR1s9WnF1hmMUr6kt63EpZaSkOoaSu+lBpUt1tuTJdb4ul9HJlxhC3G1gYNH60eruLdVzX2x1QdQrd83rQYdrXneid6tzf5W3fbNNSpumW9c9xfyp+167Q6a0pTMGk1OXJgMMqU2mOUqIIGsNu95d2NoLgVde0e5N+7V3OuLIgOXFtzel0WZW3YEt5l+XAdqtv1aBOcgy3I0Myoi3yxJ+Cil9txTQUQK9x96d3d468xdG725t/brXJEipgRK9uVeNx3zV4kBDxfbgRajc9TqkqPBaeUtxqKy6hhtTjhSgczoDW77631+YsJCjnPEcQSVKUTjJAJKj6YAGAAMaAR0AaANAGgDQBoA0AaAuNNHKU02fRZyT7jBPp+4fx/YA/nyVMvpcSlJLQW0Ac4KT2ycEd+/t2/DQCTPEhnkrHFsJH5KWtWT+1RH7B+OgHzq0gttJAPneXlZHzJ8pfMBPfHzE/NkdsdjoD6S/0fOmJuCV1FQUSFQ5dYTbdOipZUAUrqVMuikvKaC+WVtMzFy285HnsNcst8gQPoT3ntyLS7fW6sr42/UnolKaSElsNr26sZDTwOMpWX2XFAIwnknsPqBoza+z6nW37Rqc3zlRbZFRqk1TmOT7dLqcR6I09kY8t19wJc4gKCe6CD30BNjaGpCDtjMuanuh6bULxoMGHlRwxTq1uMy8pDZThQTGZvACOCccY8ULCgV8gN43TUG6da1UaabQioTbVlPPdlBMhTNseYkuEYJUpbgH5jsO5OgIBb5245cWz+y990cOfb1GXYNo1ZSD3ei1tyFSZinT/OF2H9oISwMhOSPMSoeoGVVOPEq9g0ucTyap1evVqptqxwC3KDOjFs9skBaEFIJ7q9ew0Bhe2xjU6pz7dpnJql1SLQqQhIAQYz8GGupsvNhICeT7yPJe5pKS0tXEBRB0Bil1S5dFVelOjsobqNZteZelQl/P50iREsNuOYBIIBhRZtTAaOC9yQjKyScgWiJudFNp24qWvisUeiInKHLAVTqiqCQVEk/r20Bb2c/OTxwntoDEOq4SqNEuXcGEy8WYTlsz6elkEoVGqcenxlvkpwrLaILam1JIBK1hWRxwBZduty3lQ9wXoTZDVCsaxKdRnRzLrlRiM09FY5d8ByOiAhv5AkhKlhecJwBnO/VyLu7Z77J5JSny69XZi1lWZCoCoMhtheSQWlNqcWr+kCkYIGdARZ2YvNVLZ3HgNSZCoFp7U2BtpCbUE4TVKhcW3st11lIAHN6kyJkqQQOIdaT2CCpJA1NvTvBQrVhbLbRsrCalNv8XCiM3/OiFHm/EzllKSAPIcJT3TjA75V30ByK8Vy+VVbf+hKpkhcZDtkU6oT3G1FL0tqr3K6j4aUR6sIbpMVxsdioOrDhUnjgDkexIKkJZ4pKUAJCu/IjOBnvjGPbH8NAN5DhbeLKQAOIUV+5J7+npoCiQrCmTgfPhB/eDkfj838P2aAp/mX1478MAZ9wRnvj8dAePPqW+0spSCOQwM49vxOgPHMocbdB7uE5B7gYxjHv7/XQC2FLIWO/LKSPUAZHv6/h37aAuK5KUwiz5aDxVyyc5IAUMfQjv39T6aAZ0vi4+FcEpyFpwkdu6VHPfPf5f4/s0BRIbCkx5GSC8044UDHEEOhvA9yMHPf3x+0Bqochge+B29e5H9mgHK4aGnkJbccXhIWvkR2wMkDAH8f46AaODy0lgd0uOglR9R6emO3toC8tulcN2MQAlx9MsqGeQWhHEJHtxIT37ZyfXQCSgA3GIP6x/uU+yR+GO5/j+egGEZakI4LykE/jnOff1GMYx9MaAWZU6p4OpSOCT6YJBx2ySD75/z66ASfWlbS8Y8xcx1QHsMrV6e+O/46Adty3Y6VtFtBPdJKs5B/DBAGgH6ZDb1FlR3AEqLqFBQPz5CsgDl27+hA9tAW7hyZabPy8EpwR6ntkE9/UgjOgG74BeC/QhCU4Hvgep/E6AWjrUt5aPQLZSg4+nJXcZ9DoA+GDfJAKinkSSR3z2Pt2xoCh9z9ZFSn+gHUn69wkf3diNAeMspaeBClK4fNhXoSceuMemMj8dAXCRMWtsNqQk8lY5d8gYxgDOPx9PYaATbjpMcoKlY5lee2cgEAenp37/s0AyKeDnEHIUOJJ/2u2f2Z0BU6wmMg8FKV5oJJOO2O/bAGgKqW4lBKnFYQkFfzJSsFae7aVJWFJUlSwlKgR90nGDoD6NPCU3E6jJG1F+9Pmwt1bwVSsdSdTfsp/bbb6bbtOhUKIGkyKndT1QrFLqAo5jsNKQqaw2fKZWtYQVhJAHWDpQlU+zbobtobZXBtBXtu9yom0932HcBbkzaNKsq16dT7f4TmXAmqwI9t1O2Z0ScPLd/+qCIHkq+GcToCWO5D02uT3ayh1+RCodp1uKefcrM25nluvL7dltpSG0ccDh2UDoDFKFeUiVuNt3SGE/6rOuuuOVU/OA3CqdoxIj0cAEAstIgNqbCwTyWsKOAkACd90yabIjWfCkLS8mj3A2w244RyXIt+0aS1PS7/AEeITLcKCkAkoQM4zkCLl97lrs+mvVmUoGDUrlhzIrLhWGvKkxpqFIHEg+UERkH1H3jk4xoDadpKhUuxrCvtIS7S5U25p7bxwfIhMooc1ngU4/VodhssDJwGlK7k8SALXuBS5A3AFfikvRqhYyZD7y/+cmIrHytqKcZCoxBVnJ7/ACnGgLpLqjKt3p7VHZCDRKLb1SmMtdmFx3nJrRW4PUJSXGAO47rIJPYaA0b1X0Soq2Jvl+lcS/TI9tz3Wkn5xV1UeXBnt4T3xDL7Ya/pckI8wq75AiNcVJn3LUNtZ77jrjaLWs6bMeP/ADgprTLiS4SPVx2MUOHsQnPDBGdASKqdnRLPt7dCrwEk+TVURozrvHMiLBjS6cWyUBJIdboLLjiUEALfe4gDiEgaNvLbiGxfllXLK+aTOv6hzYKng2FIpcWjJTNjtgAK8l3jxd7k4wPXOgMMs+1UVPcqxL2eQ0PgV7g1dKXAng7NjM3hFb5cvnAbguxW0FBCuLSBnHbQHNXf2DYFuTr6ubcqmVirWAZdtW/c8OiTkU6uVKh0m8pzMmPT5BSVrlTo6C85HZGHvhwOHFONAQV8U2/ehi7N5acroPsa5dv7MYs22Y13RqnUAafUrgYp0dciXHgMpbBkvPJJqbkwOrMltHllA5J0BylC1PtrSrigtuvvktJS2HFO+WCFISAj5eHZQTyweJPEAADz4lTUZbgQkqyEHOe4WSCe3v27f+GgF40nzEtoUhKQEuN8gTnDzSmie5IykLJHoCfXQFDim4kpRbUV+RHDaeX9IEpBJxj0B9vfQDKoLPnJ4jI4pX+PYZOe/p20AzZSrKnMd0gkD29M9/w7fn+egL1E5mCUgDzHnAtKe/dIVnt+zP8A4aAdxkpbL7mORjyTISFeilZ+6rGDx/LvoC0uyFO/0Up7/wBHP4/U/j7aASUEoaKlEhfsn2PbP5/5740AmyrzTgjHfHb8tAXKKgOvFgnCUJyFD1J7/XtoBq++poowEnkSDnPscex0AnJPApUO5WQD9B2x2/doBcJHKD+DpWPzyk4/L5RoBWQ+pU51BCcKPInvn2GPX8NAILcIczgfLkfnnQCTSy0txYAJcGCD7Zz6Y/P30AfrC22ltPIMO+b79ySnAVj2+XQD1DhVIbmkAOLeSVNgnhkJI9+5B/v0AhUEAySv088gFI9E5ye35Y9/roBtgRXAASoKB+99cD6fw/8AHQD/AOR1s/McnGMd/cH/AB/w0BS22G1pWCSUnOD76A9dQHfUkfl+WNADbaUyEPZOU8UkdscR2J+ucfjj8NAXF1IRMkpbysIZQsE+pLmAQcdu3t+ProC0uspbd8sEkZIycZ7fkNAesMJdxlRHr6Y9vz0B9p36P1eUeD0k1q3gXFzKhdO4Cqc0oAl2VRaUzJS0AMFSVpWoucRywBxI76A72VqoNMBmP5znkT6x8Mh4cS8y83X49PUE9uICxQmVryPvvvgYSEBIGq2K45WqPf1HlIS05E3QqiMZUW+LMhSWnAVEknCsDvjGMaAmr06xmKQzQIslQcl/a9iU190YKlohV1Lkd9X/ANkcbDfPI491cQPTQGod26zV5XVB0zyIL7jdJZ2liu1kpUQUyIaKuqG2B93i61NPLkCrCEcSBnIGpanWhSqP/KF51SIcGdLmBKjhKnosmqyg056ENvyGYzS+JCihZKSFYOgNb7KwftKlMT5uHHm75vWUwl0nCHH63UGnsZ74Q5WH2k984hRcknzOQG0KZQCy5dKksIRTHI9eQplACmkyHas42QkHP30AFQ+p0BhlpWmyvbqoKqjYYE56nMsISEjyolLuK5K0683zBPN5xxhhzOU+S2jjhY5aAwStxX7jvnbeo24fh6Ra1EiNS1tdi9GQyiFIcdwMckIgIcRxwnm4sHKQkADY1Hcn1KrXNGaluIjVinVu5YRbPZcamU2RT2UqzkEPSpLYXjByfl0BXsxV3n7sn0ZLrj7Fr2xbcuaZRKQqoVum1RuUwviUp8uK+thtjGF4WrzFLJBAGSz1SKfFahw1pQ7TVzhLCexbkuh1bKFY9EgkYzk+4we+gNGX5V6TXbOqArMptu4qVtfcrdVbQUAkU6lJlRORXlwnyqnKkKCjgKZRx9VZA+RfxNN52TU7r28pgfdiz7jlv1NKs+VFejufBw46OOAGVx4aXvnyrzVrCVcMAAcREr/VyGgkBIClZHr6EgfTA/zjQHpbCEx15J/WI7dvdQ0A7fU6pY4oBBUCcZ7fu/vxoBZ/9V6d/T1/H8tAIeQP6x/cNANQng75mclJ7A+nY++gKoyQuQ46o8eK1KwPTuokj64HoP46AfBtEkvuOKUkpKi3xxjt6Egj1z9CO/qc6AsjpUXFlZyrPcn3x2H8MaAT0AaANAGgDQBoA0AaANAGgDQBoA0AaANAP6crhIQ7jPlj7vpnOT6+37joBSc55o5448lq7Zz7j3wP7NAKstF1TY5lIDKewGQe6vxH7fy0A6abK32gokIQspK/XvwSfT2z+Z0B3i8DO/3LK3WqsJp4oFZuGlOgcygSF0ykXLJbjlIChh5YSjlklGchKj20B9Sl8VeLcFu2/S5q8TfPiTKtyGVBKaJSICMgkcvNRGK1En5cAYIwdAU1ut0q0H41ChNNx01inRW0qQeIW1W6tAaUBhOCWVISUjPz5wePY6AR6ZPtiJt1ColXC3Y0mrUqYzJcJT5KrfuvatlhIbOUr+M+zXXlHmnyjKWlIc8sFQEub6DNSpsCnxlBNSkQqYElPzFyJJpZjSUY7ABLbAP0UVcTjGSBClV+UZb9ibZkOLYqtz0yt4WhQCGaRf8AYVHDQbwUkIcdkuhfMHLJSE4UVADELwr66ZtheKIWURVXXUa3Jf5FKocSrVpVGdaQjGHEMofLocKkc/ucUj5tAZNYUIO1Woz6aymQ1Ip9PqkJzPHyXI9GfjrdSQDy4qSlw9xhSuJ9joC3XQ7AuSfDqTaGWlVHbXdGjTghXmBh6EbNfgq5EILi5MNLyEoIRwBUUqX6EDSVWtinJ2JuiotpH2lSbUbqrhSAXGGn3JFTSoDsSENqTxI9R83bONAUU3cig7h2TSLdqy2qg5X9jbYuF2JJAQGVU2Y1DSrKgvmp4HzFEhJQr5QFeoAjjYdUNo3PXLVmAOx39wd46K66tPDzJFOREVR4Bb+cFsuSX20K5fJ8MClBKyEgbVvtE9mxLcolSUU1CsxLujrAylflyLWnSUo4+4Q8yy0CSM8grAICSBE2Hc8O3d/6VtUI0lkXttjeO4U51tkqaVUKImp0ikNEZCXE01u24zrbylpUtThHlI4BSgI8XJYc2o7vu7i3Q4p1ygWjvHUrSbUApBiOz6gabJBKzwXDbaSWwlKuefvJ9wODW/e6dR3WumkXVVFFUwWJSKO455hc81dDqE2S28QUp8tT5WGVtjISAF8lElIA0HHwhCFA5ythsj/fQlRPv3TnH4+vb00BVOb4zFnOeICPT1wPX19/poBs4suONJ448vC8jJz39D9Pu+v8NAeeYXVuLKeJKgMZz6DH0GgDgVusD05Opb/IuEAH9mPT30ApLSpsYI/mH1tDP9PiE5P4evp30A7bUllKQrBC0BWT2wSQcDsfT+OgKFYXzwvIKCAkD0Hbv69z2+g9dAJQHSxIQ2E8sn1JxjkFJ9MH05Z9e+PbQCspZQjyQM/BteWFf9J5j6VEkf0cZxjJz9dAUxmw4tKlHABBIwD7Z9T29fw0A7bCfOkOlfIqaUhKe3bsQDnP8Mft0AzTHEhTiioo8sLcAAzkoSVYPcYzjGfbQHrcgtjHAHtj1x9fwP10B55589h7iOLPo3nsrtj1x2/ce+DoCqWwA8W0qKckgnHf92fx+ugLnT0pbpszmnC2nEtoz6q547+nt65H/kBajDWJaEoJWEvc1DGMJ58snuexAxn8dAe1FaRNd4j5XHVEd/ugkdvTv6/59dANlpVhSAshJUFen4enYj/OdAXIueaEr4hPyJTgHP3AEZzgeuM/mfU+ugGElfBY7ZzgeuNAOmW/LUh4HJW2PlIxj5le+f7tAXRpIciyHD2PMDHr6pA/v0BYvh8L80rJIcCeOO3zdvr7fl30Au+VMyfLSkr5JTk+mAfyB/z7HQCr7Y8ppaVclFeCnHpgE5z3+mP/AB7aAdtEeWRnvgkj6Z/z9P3aAtixl5P5pP8AHQDidgpbCTyGMEj2yP8AI9tANYjgiqJKULBStP6wEpHJJAPFPcqBOUdwOYSTgZ0B2M8JSkbt0/eWhXzsgvcSqbu0e8aDRtt7Pse9mbQnS7kuR9ulw3LoenUqqxY9svuyU/aMhMOqOoj8imnSCeBA+ivYzaXc/b7qX3n2E6gdu6va26Fn1+mdR0mvTLyl3kNzaHuBcL1qUu8363UGaPUAlNw0u4KAaQ7Sqe7Eg2tbTvwCoi0FsCcU6HATVruojDKJFPi0xdLdczjznJtZnPKeKByCVtJQFhvkQrPdafXQGrqbQqNCkR602EtzWaNT61TFcE5e+0qYaZJHLP6sQ5CwkKHIuKBSQ2ToDNN0LtTQYdDSp8mRcF5s02nHmQUqqNoWY5PnIxkLVJM9QU1kAeWD5iuR4ga96oqVTU2LS0I/5C3CkspkLT5flyaTRqitp7AJBMl9fBQ5AIGFJK89gNubQBiX0l/ZdRnpeqNn7e3fSn4ignm1UedOUiUpRVyQ6ppsgI4nsfv9+4C9eveGu2ZK8NqchW27Oju+blTqeaI7UPBT8iXFDzfMBUQTjgR82gMBs66PNuLeq5DJACdoKJBjLICuM+HUqO/JWFHH6xtKXElOM4UTn6gaNqO5tTvCHekB1QnUaqXjfRkoUsltEJqpJTCTgIUFIY8ksI+6CDkYxggI1alvsbbMMxGHBWYf2PasUoQSoxpjEyY1MB7ELaSoNhkZSpIz5oPbQD3d2/Xbb2727gVJnEy+K5QhUkrcUjy3Lpr9bpvkZ8s+cqK3JkPtlXAveQEFLaVlSQNbdQdZqNR3s2poNBeUzTbfqNTTICMn4oLfdpUZbiQEhvmhrzxhS8KUWwcDmQIwbrbmTNtrssGjodU0w/cl2U3yI6z8VJp0ijRUSZUdtXBpbv2nWWovwynkBXMrSsnkkAaP3I3l2bsbfC3rl3J2kqe/O0u0G5luXFvlalCbrAi2jTV1W4HqPWq9UYFIqTDylfEvLXRUJW1Kcb8uRLjhLanQOJviDb19Pu+nU9uVuH00bTo2d2qr1TD1Ett2W/IkT0lKya4iO5EippcaWCR9mgOFlYSfMUMgAQZStLYUEkLLnyn2wCfX3zjAGgB9rjEIznk62PTGPmP49/XQCZUWPLSnvzIVk9scPmxj3zjH8fw0AhIKnFuukn50gFPc+mMd+2fT6aAUKypTfJv76Azkk9gRgK9Bk9/T+OgHYQhDa04HdKhnt2yCCf2evr6j6aAuTTjUeTCWAFJbYKSgkAKJSRyJGcEeuMEfj9QKUrSlh9YIJfOSMjCc/Q57/uGgLS2yHHfL5YGcZxn1/DI0BVKYCpKE8iB8qTj3xjv6+47aAQbb8uWpkHI5FWcY/ZjJ+v10A/YPkPKdHzchjie2P29/7NAW6YMFr/eJ/ec/36AqkArKQewTxOfqcA/gPc+/9mgFVuBDbDoHLylKOM45YIyMjOP46ATS4ZErziOJUgK4jvjv6Z7fT6aASW7l5SSMJzjl64JA9e37NAOUs8nGUcjh55DQVj05ZycZOSMemRn66ActKRGVLaUAsBzyQpRx/N9+WBn15dx7Y9e/YD1kIddbRzCQFhWQM49fbt6kgaAQc/1l5xR+VEdQAWPm5qGSAR2xkZ9CcY0Ak5HMgBzJSAtKOwz2Uccvb2Gfw99AKIZLTjyEOFwMoKjkYycehwTjv9M+mgDzVeSh3hjmspxk9sd8+n9uP26A8S8SoDiO5A9fr20BSmQVrdRxxwSohWcnt6dsaAucaR+sedUgKLzKUYKj8vDHfOMnOPTtj8dAW1x4uOeZxx3JxnPr+OBoBy1+q9O/r69vXQH1R+BXubSqFD2jtcOB5Kb43VqFUZJ8vn9rUaFTI0VxIChwCXXZSHCeSlM8AgBXMAfTbFYM2r3GmqufDQKVecqPSXSAozC/eBdZfKFFAayKqFBKVLGGQOR5/KBpu21Sqiu8obpKZUrccRlJQASRLkqUuTnIJKGwFcT2VnuoeugOguyLZjXVTG5yQ0wm6NuEIbKuXzSajDacGSE5KFlSj2yT8vb10Bq7eRpULdvZivsNBunpodOo0jiSQmDCpDaFyuWO3mvlaVNYwkp7LOcACLF8zIN2M1rbqlTFszZtTYjww2jnxYlVkOSJATyRktR1OEoyAUk5Un00BiP26zYk+o0pE5CTQ7rmfENBQSFvXbd19VZDaeJI5xYVCgBtPcvNzQshsNpCwNx0K82mKZc8N1xEh5Tiqow26vyn3YsmpZeSpvCygNqUQDk8gMkJ9gDcBVSbowo1DQsyaLRKzWH4iUlAfifyfrdcpSgoZx9pTo5pqikEsBYeT5iz5WgLHYDFNo9bvGhupdfRb1mUBzzZDfkB9VXiyJr/AB7uBJaU+WuylBQbSshPLCQLs9XqJb227d0sMpadhw5FuMvKc4qdbn1OPKEcK4k/rXWUMeishROCRxIDG64gsW765CoiQ2/e6LIDcwHy1ttfbiG5CUIHILDEKO2/jmjPxZR2CeSgMVfu5FLp+7Fx1aRinz7pfhUd1SvuGJ/q3NpJzyStaSTjGCcZJAOgOXu9N/15yr7ozaXJeREl7f3A6wpCz5akPWkujSWQewSGWmVVLPfk4jycJBLugPlQ6td0Gr23O3TQtKG3ZF4cW0JUXvKTTHpsVfBwoQSmUoecs4TwV8o5jvoCFzKebjyM45DGfXGQdAVpPmqDOOPkkEKznkUntkYAGfz7aAvkVTQB54zg/T9mfzx+P+IDJ39b6/L6enf00B4ez3lfkOX549v/AB0AzdQtt3goEAk/Mfz7du/9ugPWwA2+E9iHFgnGScKPf9ugHkZpbrIW2oKDLKnZDYIL4YaaDr0jyyR+pQPlCuQ5K7YB0B3v6lP0d/qY6cfDzR4kVx78dOlybWSdv9m9x2tvbVrN9T9zvsjemv2Na1uwvgn7JjW85U6dWL9o7VZZZr7jUNtuYQ8t1gtkD581oKFFBCgpOAtKk8VJWB86SMkjirI74PbuAe2gKNAGgDQBoA0AaANAGgDQBoA0AaANAGgHURXFZ7ZyAPXH1H0P10A/kRiWWiFj9Y6oenp3Hf17+n4aAqbX5C/TlwAa+mSAFcvfA+bGPw0A/K0ojFHElbzpeSvP3BwS3xxjucjlnI+mPfQHQXw291Ym32/u2lCkK8p6vbj262mWXOKfJlM1CkutlooJUAqpoeP6xPINFAwV80gfYzuHUW6xctqSKVKbiRbgo6UKSRlKHPsKFJZcyFJDnB1st4AQeT6TkAYUA73ApUtW2tmXLPbKK3Dq8KArKjzfjUapRp6VJV24plobISniotY5EuDtoCTW2lED21cKPBfa+PagW3U23Up7q+3bmowUxw5A5jroeVuciHTJSAhvyiVgWXc+uVqy7UpNckyUxaqmHbsVlazkpbefQ04ojI7KbK0+nYKJz9QMWmWvaKKjQ7r8lhcigVylvtLQEhTkR+6aXWHqclffgqZPXESHsKDamuRbWCAkDUG9qaRRZlybb5Qy5cFFqkKElSgBLfiVNqoCWhnsQA86hvgFkpU2VeZ8wSALnsC7OiOMQaihZLVk3c0pnOCr4F+FEZc8wg45IfW4kcTxCCnJzyADfba36ZdFuVFqLNxUaNIiyppUC4UwqlbFvtTIvELQUh5zi8pRUQePEoz82gNBUifIn17ee3zIDlCm7V27Hhwz3Q263RotPkIT3wouPodWflSRyKTyIKiBgG39nwnKNSaw435T7lXg7OQeCwj4do1mlOR2M+i0vCeltLQCSC0TzPIBIGQ3jtTJt2+GnaoApTF83BdUyZ5JaEmfLu24KK815fmKKFPx24k4rUtf6tSWigkBwgXXeSLIqV11utQQHqNZ8OrxIbCB+rfmP0htrmlwZDRAWtBQUOE5OFDQHPzqEkytu7x2B3QLL7bknYvcq3qvOQ786ao+LqqSIxWGyW1OfFFtKTkjjy75wANCb37jOWztZtrdweWsO2bcllVN4ugqRMrCJj63n1cCOTDjhjrZKQpaxz8xP3QB85VVdX+qaX3UG2QhQPZLa2kLUkAD+kpXI4IGSe2RnQDVH6lPlklWHm3uXp2SkYTjv7Y757fTQCjrvxUhxQHDOFYJ5eoPbOB9PpoBxCZQ4JDqlAeRyHEgEqwAc59vX0wfTtnQCCmgpDbqFD9c6UBAGSnAB5ZHY/TGB+egFIraS/D5HGZSlHt90RynIOcZ5c8j04498jQC1UbSt1TSCBzfW6FewCwn5SPqOI757/syQG0lpRaQtK+PBISRjucYGfXtoBvECiFuFWRxUniR79jnP7P46AoZOJSVf1U8sfXj3x+Gfr3/AC0A7eT5zUt8duQb+TGfRxP9LI/s0B42FNxkO4yHCU4BwU4GMk+4/LQCTJKXMkk8jjHpjP179/x9NALxnClbqCj76VoCsnA5pKQfT2z6Z/boCh1jy8BKwskgEAYwD79yT/DQDdw+W75fr3Iz6en4d/7dAOnXw9/rQSUjJPDOT/7rA/s0A/U6JEN9xGWfMUhflnCifLAyMgJ9cZ9O3odAOoE1luW484zz+JjJbS3zCfKWU91k8Dyxn0CQf299AWeREUuWGy4CUZUV8fvdwfQHtnHrnQDdf3lfgSP3dv7tAOmv5tP7f/fHQDWSjmsd8YwfTOf4jQDyOfOygDiWWgSSc8vmV+Ax6fjoC5xjmA+fq4P4BOgLWBkEemHAr/3Pt+3OgK3lArcf45yltITnuMZGc4P4e3t66AWSAlXFZBSpsKGR6HI+ue/r6Y/H6aASJDTiVBYWHD5QSMgp5d+WckHHHuMDOe2NANm3AXnTx+4lSO59TgjI7dtAKstlxh8qVk/KQSPT9Yn8f8P8QEjGUoFKTlRBAHAK/MkEkYAySfYAn20B0A6E41x3rf8AQtkbdXQ/5S3jeVpyrQlXTddRs62adVYtVjKjTplfo0yk1Z1pqRxcXGjVWAcJKUyWlEKAH1J7I2duT09eJJ1Z2TvJOsGvbky6fY9Tq251qXFXrhqd506sGsRGDcsS4a5dX2TX6axt/U466JCmxo0aBVPtnympUkrWBLe2a7LgVi+o9acJkOTKZWkBasFynvh1ZaTyyeyXPNKxkYXjiPXQBJqdJZpb7K3kpdgbQyp9NcyCZCxd06phCEDuFQotLXCUrKuXnh3i2lvy1AWPcBluuW1txXXSp9FEuRcpKiO6jTLes6nF0H281VPLw7KKA6EErKeSgMb3juEXLtDdjFUT+qYpfm0x5Kwkpcky/g1qGE5J4yeShnuEEZHLIAwPbqvXpS90Oouw3GXm7YKK1U6U4p4+R8BHh0CIqMhkox+vNVRI80LwgNFBbUXApIGXU2qN1WoXTbgkqdVbtBtpc0A8gWpUtALJSD8pUk8ySVduxB0A6tZw0+gdQjk5tUdigrqkNpajn7SjVddCiwWWzhPkiMqciSCfNDgQUBKCrmkDAturZMPZ2p1eQOKrno9ZqbUlScmmOy62Z6vM+b9efKdDBUCxnHPGDxAEi1yIES2G6qpLciPCnW5WJWEDAYiwEQggq7jLiny8F8SEhJSUkq5ADnn1c37IuParbm4KK7yk0vqOsmjRUIT8ztKoRuuTIQgjHBBkNtrPyrCDISDzKPmA8qlyTZ28tuSpElLnJmi4eKfUorct198AqPZ1KgCM9sA8j6ACAXiAXJOotqbZXh8LLqYt/f23kVOFTkKeqM6nNOTa29Bjx2+L8hdVRToURLDbreMB5QdCEo0BhVb6/wDra6GunLebpxvDaONbNM6wadBvSnVe89u40asUe1K1CQtcynXTPakrrT1XjuModpLjLS6CIyHkSXjOVwA+eyc+7JdkOlSUmRI+Id8pPFtT2FhSuBKilSuZOEqS2B2S2PYBkhKkqyVlQ+mMe4/E6Aeqc85otY4lJ83Ocg8DnjjA9fr7fQ6A8ca8xuO9ywDzHHGT2Sr3yPp9NAeNMF1Klgj5RnjjOcEDHr2+vodALSuLSWQkczyTnGMg5H5/ln+3QFQT5iFAny1FKsD19j+Rz+Q/boBj5qlPpHp5KOOc/e7evbGO34nv9dAJ+c55Xl8FZ+vLt+71/joC4tjy3fM9e4OPT0P17/2aA8kHMtAx6kH9+O2gKA0TMW8TxSFKTgjOcHGc5HY4/Z+OgFXSG1JSDzKvYdsfxOgGUpJUsJPylsj8c5AP4Y/joBwoeexxCeKkgjmDkn19sA+n45/YNANEoJi8fQha/UfXA/Z6fx0BXCb5l1wqCQy2QARnmQScD0x6j6+ugE3mwGA5n53V8uGO6QPlxn39M+w/doC6FsMRqa8pWVJcLxRgAny+OE5ycE59cEDHpntoC1SHXHnXShCk+Y8t31zgLCQBnAzjB747+w0A6jNLbC3FO5IRkJIwe5+uf7vcenroBRpI+AebUeDipCXuZ/qhK0lHH/aKs8s9sYx76AWjSEiMUFvkvzEAd8e/qAQT2Azj+zQFUAJQaipZBJSlPf25OJGc9wex/P8AL10APeWInlAgqQeWfqewwO2R7++gLYDgg/Qg/uOdAeNp/WqOf53Kcf1eRxnPvjP0GdAXhtny091Zwkj0x/foC1eWv+qdAPU/Mp8Dt5Ayf9rHrj6fx0B2q8GS9TTeoS07QTI89yp3K7KgfKUIjxolDqEme4EEq5peWhtCiFICS2FEqBA0B9rm6iZqbogwaZyRCeWqrOFsEJdk0Ruk1x7IyMGaY6mUkklguhw+aElJAxnaWntIXMrNWIQam+7c4StJHkvMREspilROFrLh83zgEAfd8sn5gBIyxr1iIvi3qSp8rmruq26s8hJ48adRr0TGLnvkOJUAAcBATj5s9gLRvpWo0ip24iKvzGqZts3MZwrB88S1hToPcpLjICxnJSkgd8Z0BCGTIdpW50O54oPwqaKp6KyCCZciZRKnIDyHx2T8K9ECiPLWVkghSMdwNfzLRnV3emq0qbIcXA5bW3047wUUS5SYN8UGoNqSFjCFvUwzlEqUE/EFsoKgXVgSopu3odu69LnkuAxY5nU5MNIKG0xWkhLSknmUcVPAP4CDj7uc/NoDYcSsUxmNBq1Xdb+LeoVNtGQpSAnz/KnibHkHJPILp8adT/LIJHxYd8wpQW1ga73Lq8WiW+5ViGIcm5WKDSFTU4QpbaErh5XjHmBAZC+HIYDoGe2SBg/UQxGpG3Wy9m09tbT1w3Zbs+pqSfl8iBUo8ohSR9/7SCDHT848ouhw+bx4KAzbdJDzN0CrvPpU3Q6TIqbDZSQW2YibSp8Zsr5kfM+1PeSspwkvKRxJQVKA589Xd9z7MuKk7eQgv7HmWk7dL05LvlsuT356itao/BWVZJ+fzz6emc6A5g3hv/AkbB7j19UlpFUpdDuihTAp5KnIv2hAfpUVxauA5BXx7D6W+IJCwjn/AEwB8xd41hdx3LcFeeIQuqVR+cUHCyoz35EoYWAju2l0IJKfm48gBywAMKSfh3iT8wWoJ+mPx9Dn1/z66Arhp5vuLPypwo9/Q4ycZ7ev9+gPJLiwSUnABAPfv+z8/fQD8/K2w4rsHvb+r2/j/A/2aA8bIclgn5O49e/+H8NAPqj5K0MupATyIRjIySkgcs/T1IHt6ZPsBaW0gNy/m7pdcAGO68KPf17Z+nc6AqjTFNMtthCChKcZKU+YQpwOOtFfH5mHlDi60oK5t/IVY0ApNrcp+XMfUpShMSUPtveW6gtqbARHSlTWBEilLCoMdQUiIqNGU0QthtaQLM855qyrihIwlKUoQ22AlCQlPINIbSpZABWviFLVlSiVEnQCegDQBoA0AaANAGgDQBoA0AaANAGgDQDiP98/s/t0BdpD6Q0w3/SQ4VHuO4J/f7++NAJSgGcLJ5BxQcAHqAUhODn3+XPbt3GgHHmh1togEYSfXHufw0BtzYOWadvXtLUGXPKmRdybM8lXful6vQWFAY75C3EKPtxB9yAQPvHta1GLz2G2/u9x8prNHXGpLam8+Yp9mqxLfkSFHPdhSqNJcQPvhqQhKxy5gAZluZJcqTlBoigV0ikV+LBfQ2QFLfj015uQ8M4SEOvOtFKVYVlJCsHGQJNWPa8m1KvTbdU445Hbots0srQSGlzIV4LfQ6Aog+WtmK+lAI5ArT2wDoDRHU4iXfNKlU+iuLQ9SLNYmrbWSoR5ETi60txLXI9lIUB2zlSfx0BrvaupSLls/bR+XMSpNWuqnmrpWpRWtuHJcqSWyfQFK7bmNKBIHJv6BWgNM76xalePWNt/CZdUaZSbT3RqVSaQVZP2NdRYQDxykKcZprnlc+wDqOWPmwBtZu5X7QgxbgiN+awuNNoz/DAcDNWPxKzyUQkcUtpC8n7w7ZHfQGG7cVKTaNF3RrkWQHUPQLOfU0gnkhmVRoLTqfmwAvFKeJI7Yeb9wrAEPtuLlrEuZcNVw8pmTct67ZvP4IC5Vi3PNgOzic94U9IR8Ej+eSlP61CdASJi0B2n7aRbhjOLVEpu/wDaVfTEQSHxKtn7Kq1WbJ7Nj7QbpjzMbKsBx1suhKQSAM43wv6FWbxqqSpLcBrctNADxKOK3nKXQKqGwUn0emSJakA9ysqJHfOgIxXpuhFtXZLcOTVJAVXk7hVVJYStBkmGhsrSweRzyLCABk8R29vQDS/Uy5b0vZncRdXkszP5FIVVaK4kjDDMimVOkzY7fPBSH501EpPsGEKSvDhCdAcP95N1Xqv0w/Zzsjk5XNyrpep5WoFbEZNxS1tFn5shr4ZaG0YGBg+g0BzPqEZCpSmGHCQwoNgL7rVwSkH07dyDjv2GPocAJPsqQQVEBSsDj7jAA7/njP5aApQ0W3VEkH5EnH78fv8AXQHkdSg1KKfVxakBI9QcJ+Y+2O/bHft6aAWiIU27HSshSW1lxQHvkEY7jBP4/TQDeQVIf4JOCXnlo9gkLKTg+p/oj00A6CVOfeIKmvmUfXkFegH5Y7+3voBN90FstYOck59vX9/toBOGjspoqAJBUCfT2GPz75/ZoBVMJaXC4HEKAQocRnPp+38dAesKT8LKyCeKR2HqSFpOR/n8PcaAdJLb9KQUJ4lpZHzYye+MjH7/AE+v5aAaoYLa2VqIKVLT2GfTPfOe3poB8htCVlXy4OcY9QT6H8f840AjBbHmpkOLC23lONpR/SSUA4Uc9v2D+PqQLS4PMl4Hb5icn89AOgwr4P7w9D9fodAK54KbaH3VBIPt7Dvj00Az5qTM4g9kqwB+AVgaAeKfCZJcIJATwOMZJx69z6Z/HQCMloMtMPeYhwyeSg2nPNv5lDC89snGRj2I0AshKkENKGFBKVHP0X8wz+xQ0A1lqLTxSUlXypOR6d9AVwXwlx3KVfO0Ej8MFRyfw76Au8JxK4UlvPFSXsd/Q5SlQx+7Hf30Bb0kYdJOOCh6+/LPp+QHf8xoCvgXWVEdgeJGfwPf/P8AZoBvKfwppKcghIQT275x30BQrmlbSlK5BKg5j8gRj8++gKEK4LdURkOEkfUZ+ugLgyOEd3J+8EjPpj50q/8ADQCkdxKHkqU6GkgL5L4lfylCgpISkFRK0koBA7FWT2B0BKTpCspO5vUps7Z6bosix4tRuaiMwKxuO/i0qWl6eyhUmttJfjF+O2r9c6w7IYaWhOFuIRkgD62NqNp6hth1ydVlq1i+dst2XLAp1jVCbuPtAkefV5t1wJlu1KJebsWVU46btoTkSNCqFNRJLUeDXZMoKCVuOaAkfupAqkNq37wjKAjV6M3EeUgKBegzKNEi09HLASVxZCVLe7lJCvkyrOgNW0L7Sre5VoUdwOvUig7cbmUO41IJKHZCIl012GE/QR2kojqDmFec4gpHDuAJY7s2m9QLJ2ckRI6hSBV3KZccQfM+o1hmmMQZ4Iy2mM8Ya1I5kOYWnAyCABELe+fz2edj0pKnHYtMrDs9KFJUpCKbNl1FLCwjJ80s04tDPYOON5wkEgCSlAt6FdFZu24qW42x8fbFcYnOr7qCnKVYMpC3C2CCniHB9f1SyBjQGGdOthO1Sqb0ViUkvuzLholNQshR50qNTwqOUZHoXEhfY4x7aA2BaVo/yut+7aApCPjq3dEGi1BXtKkImQpiFAJ+fjHg0RCXUqHLk+0pIKAogDVMGBVYWzW4dvSGS05Q6JPiU1GCCkIfpzZSkYzlHxSVKwOwSrtnGgLvt9V46tqrgp9ZfakPfZgSoH+ceRShEW4hrn/SUgK45wBxPLGNARH3MsNDLdg0BLaZdCoe6d11epONJJZW+zWKLFiLSFJGFBuuFaVLA+VSgDlQ0BYLxsCtHdbaF6lONJh1K0ZlPlJSHHHF1iDUJC2pCm20lTcZ5OEturAwvscHGgIA70bO9R/VPvPcXTx042bctz33Z940rc5cin0mSuPR41nWBNnVeDGedb8h2uLccQ9BjZKZiS4GiotrwBzh8QHr+6pOsWu2FafUkFUqdsDacLbKl2w5Sk0qRANGiR4MubUWS2h1NYnGM18a0v5W/Kb4AZxoDmUDycexkJSCvB/Pv+3voBVlPnJKgcAHGD/4aAfRoi3PiMLSPLivunIPcITkgY9z7e2gKEq5MxWsEEoccKj6JTxUkZA79yR/foBSE6lrzOYJAChgY7/v/wDH9mgGrTwckLKgSlJyE9vxx+Xv/DQFDksFwJShScKwckfUZ9D3H7u3sNAViMpCvPylaV4+VOcgYA75AH8dAK+Uj6fwH+GgKkqC3mmR2LpABPoMnHf3/doBeXHLdSDRWk8EJUpYzx+uO/fPt/joCmaQ2tIT3LoCuQxgBY5d/fP0/PPb2AbMNqMptK1gpKu574Ht/Z6j2/LQDuTGD1T+GacQVPPtMpwDgKU2g5OBkjv3wPXP00Au0z8O87BdSfObK0lf9EgFXse4zjQFoWoDm2BjDh7+349tADIKENAHuuUrl9Cng32/t/D00BXLSBMJI/VpxhI9cYz+XroBZ0maWkNfq0shWQv0PIpPbjn+qfX640B6wthlTqHEFRSlJ5ADBJ5exOfb/I9AE23C+/wQkpSk8lZwcpyB7fn6f4aAUnMKygtrAQVJBAz64J74GPqPx9PTQDVpYalo5AlIBHEdhy7AHucHv9e/7dALOpWwt5YV8sjiUgeqeKkq7+3sR2yPftoBsVrIwVEg6AoJwCfoCf3aAUZ+Yhz2ThZHuQDnA/doB8ZyMH9Wo9vqNAXFEVK1QkhQHxv3SQP1Xv8ArO30+mdAW9A4olPZ7O5AT/SHr6+xP5aA6M+GresLbzqWoFyTJLMV2mW7XU09SyEJTLNPUyrJURlb4l8UY/qnPtkD9CxUyj12h0W8PldhqpdalrdHEhKJVuL4NFRJTy/9XOe/E+Y3jODgDUN+uqodl0wUVBeemPVelNuxyMIXDabfUhRBBIcQcIA9FdyMegDO2a2ih3RbVySXmzLrdzWjbcEn1bhVm7GFy3XM+qYUpp5uQUZOVDjn5tAO90Lk8u3FXWqO/IjpseRTGEtKTyPl0iKlohSiE4D7hBAOeTayATjQGvLboyXKLsxFq3CVVplnXNNecbBAmLiUCqmJHRywtTy1Tm2kZHHkhffunQCsGGunXHJmTUg1KVSG7ZirCeJEuIi9ahFCuWCRHS6tSgMqy6kgeugNh0yTWaqm+GmHi05HiQ0lshRDr0lKCtQCQfQnuVd/XQDO76XUHrlsGgymiiEpbUyQpoKSl9dEpsmU+DkD5nEvpSjOPmJ5e2gMC35oj137Y0+mQn1R6tQK4+6jur/k6G4k+MVpbyopSgraHbHmEkfLk6Aye5R/LKiWPKqsJSXrZufbxpt1wJwYUKRBfqK09zhLqCpPf0KVc8eoA13vFuRSp187iWVBeUqpDaZKogSpCkontXFMnyWsA8vNTAjJCgBkFhZPygHQEAOuC4aIavajMx9LVWnbATK3GWtaeRaFRDLb2OXIpDp7kA9h27nuB88G7keXbuym/JenFEWv3ZSaVT0pWsiYlqn2TGefjnsPJXUYdUeIGFFEd4Ec+2gOSz+AsLJKkuCO2kD1CmGygk+x5eo9z2B0BbHgXSs44hGVHPfOBnAx2zoBw3hMdtQ7KynJwPTt6fmM5zoBF39YSR2yoH93toC5VIBUeB5Z48gM/RJx/SIyNAeVEBictps8i0BlaeyT2B9+/v8Aj39vXQCDvmPpZYCuJSoKJOSMH0Hbv2J/8dAN5HJl8tZzlRCiM4JyQfzGcnJwfr75AFJCVFI9AcaAZO/ziv2f+9GgE9AOmo3mNl3zEpCe7g4qJQnzG2+RAHcfrOXbJwkjGcaAzWHthfM+mmsQ7VuaXTA2w6ahEtutSoHlvxmpSXPjWIS43BLJkKcX5vFsxXAogrbCgMPdgLYCvOWlpYS2vy1oWFlDi+IVjH9FP6xST8yU9iM6AudJtS4LgeMe3qRUq/JC1pTFo0CXUphSlQCHVRIbTz7bTmcIcWgIKsIKgpSQQKqvaNx284Gbio1UoEjKQYtap8umSiCohS0RpjLLziGwDzWhBSCCnJUCABYnWUtoQtLqHAtbqcJCgUhtQCVkEdkug8ke+Ac+mgENAGgDQBoA0AaANAGgHUVJUs4x2APf88/3aAdlpTj3mAjhjGCTnI/DBHr+OgKJCHPLQlZSS464G8EkJS2ls4OQCMlfbAPfP7QHLAJjoWASDyGAPmylRB7enr+OgM/2uq0eg7m7eViapLUOl3lbFVlOOf8ANsU6u0+Y6B7BakMqCAVJSVY5KSkFQA+8rogvpO4Oz9myHQF2nV/tmdAkgJ4r8i6KvUzzyooCm2ShBCFrAfcQjIQpTgAyrc4TmKvcbEVflMvVdqq0t48glxp1ImHulKjyRFjvIXxCkh0pQCpBU4kCZKrpbdcpFegyiszZlhTYfmlCVOw51anGQ4kIU4P9VXUIqZeFFLaiviXMJ5gRova541vP1y5uLq6XcdJi0GQ2tCC/FcYafM1TjZcDSGVqQnylJeUtQOVttnQEfOmuouzYTNGDwKkV6fNoLXI8m2TDrzTTjwxltBl3h8vl+b+rYdV95CErAvu7FRg2N1AXdesx1qJTXrNuClUiRJPFaJNyXJ5WVE4bS289VG0ckOOKKw5hBwnkAtc6H3aPTrbiMOPh6XMTIUgJUlMij00Pyjy5cvLfS6DEJRycwfMSyBnQGDWciXIbuShcVKiXPJtqhw3cEtPrt6nwlVniofMUBmttIZKUKUpyPLS4hlLbanQErIsOm2/Z120yZGMebG3qu6qfrEhKm2K9cz1RU4sqKVJLjEhtK/lKfNCkhSkgLIF5qb8yDs7dtPiIS8/TN9K5UFMN5Wtylw6I75hYTgclKSFFsK4IVwXlaAO4EZbycluWTflYnOL86nV7bC+mCkkvifUKXVhKKs4AStEOJn5/Tjk99AQauO4mbmqm6hqkt9cKoXO7X6SxIKUsriVS3nI7DBT5igJTc1ClOtoDjSWiFIeWv5ABC/qw6lqjCou6lhrW8o1eTLtUuR/LXHZqEB+lzJXmrU8hxLSGavGQhQZWsvNvpU0lKELcA5W3PdNQqdu2tbj7qxFpYnTC3keWt+bLVJSsd+5CFDzCUghX3SpPzEDAQttUp99BUXAtRPIDjjvx9Cc9sfTvoAC3ZrxdSAUpxyQM8khICc4AI7gdu/fPf10ASpTPnEoCuJQlrGE5C0jBz82APyJP4aAIDZbePm4LbiS6kJ7n5iQMg4Ge3fB/boASsIlOE/dz8oA7gAZGRnt2+nbOdAIyUEyWVAjCysgZORjHr29e/sT76AXbcT5j6MHPFA9sf0vx/u0Am40tXJYxhIye5z6+wx+OgGiXuGVAKHfh3A9T3+v4f+GgLpDeCFOOPd2/JdGEj5iojA7EgYz69/y76AZQ1p5yFkHyilQKO3LLgKEdj2+VRSVfN2AOMnA0AuUmNGQySCVK5Hj3BGc98gHI/L10B44+lxLaEBQUkjuoDGcjHoSf4aAGvOcKiko/VhSlZz3CBk47Hvgds40Akw6Wwwnvht1a1Yx3CwQAM479++cdsjvoDwMLEjzcp45PbJ5d8+2Mfx0A7bIW38MPv9xk/cyew7jJ/wDldAUOAhxlZ+6V8M/QpPEk/hkH8fw0AgI61S1qBRhLqknue+FHuPl9O3b0/LQFDhy86keqXCk/TOfb8NAALYdSlXJS2iMdhxye4xlWfcZ7DQD9a1OPqeVj5ggYH+wlKfoPZP10BRICFEOkKwflGPXt+Gce/wBdAJBkoWXQRwDKVEZJV3Ur2xj+OgPG0PpSVoUkNvnmASc9hxPIBJGe3pkj8dAJuhacdx8+eXc98Y+o/E6AuKJLK2EMISsOAK5KISEnsPQhRP19hoCyvupcWkgEBKwDkD1HrjBOgHagXA2U+54d+3f9me3bQAthaFBBKckE9icdsevb8dALr5FhbacBauGCfu/KQTnGT6Dt2OgLalbrTqQVYJ5DKPUZBScEgfX92gN0bFXBDoW7lg1CpTbXiQ27gpEZ+r3vb9TuC3KQy5MZQqp1mkUGWzWKjAgAmRIj01Xxzzbam2BzUNAfavtxbdvbIdVVv7UWD1U0LqxsDdvp6sHd3cx6m7XMUOuUTdwR7XlR7yefte3rWtGjm97Tn1SYmg3jHr1fptOoglP3Em4VtRVgSC6ha2m0tldvaJJW1IrFCo8RyoJhnzS659oNMxxHLnkLWQ3jPmoa7ZwToC2bKUZyLHvepVltlE+u3HuCmEtSlEsUqbRaM2wl1SkIUgpbnyw4lsOITz+Va8q0BKWe0V2PdDVbdcnMRxmgpVha0iy2IkiMoJWUhDjqZbI+QrBUHORSEpUoDmZeVu1e0LihWnNcfmN7gSX6ohpzm5HjUitvMxjHdKwlTb6Xagvk2206yG8kPKOEkDbNCuavWhem6VnMNuIiLpL64ilZCVxVWNPqTzrJUQottNx6Yw4oIwJCeHdAQ6oCQ+1NwR9vWLpk1VtUenzaFZM5s+WkuOyZkBuIVEOKaQVB9XJw81EIJUOSvk0BjuwTlx0yVuZc1bkNlin9Q9zCiIjLcWHKQ/tzbbFNSEvNsJ5tVj7TkvJSShEVaXW1uOqWwgDC3LjU7UptPkJLkCqt35MfUgIKJ0VqXSYUZMclQS6tEpoqCVcEBnisL5fIANDSnplNgUeEjzi5/wDVguqIZGWzHMVUKKg5Ugqd+LlxXClSUoDTbqkrK0oQsC42/P8A5SWVuXS3Eh6tRa1UpdECynm7Ip7m1zlXWxgqXw8xSi2QjKjy8wNkaA0bcG789FEi1G3odvz7jtWpwadR13ZcMW1rXNTnPIajs1utOggU9iW6X34vnMre4LSEqKhyAhF1nXH1ieE31mxN26F1E7by743v2rcvCrVLZComMwmLctlM0GTSKjaT8+amKzCdlNIse/HTTJcmKq4ZUakzCgtoA+bm6LpuG/LirV03HV6lW65cNTnVWqVWtT3KhUp0t9QW+/MmKaSqVIWTlT6kIU4fVKABkDG1t+UnKsFTzRKSM9gDjCs4/gDoCmMQ0hSVeoyrI9Mftx3/AM50BfqSpBW8tRHlrjPtEH1JcTjH0I+vf8s6Atcl5hCpAbJIDDbTITgqSsOpKyRnASUA4wST/VA7gC1sOKSs8uRCs+3uQcnv6fs0A5jFLTxcc7oJBIT3OBn2JA/joBV+Okcn8Di4DxA+8CR2yOwH4kK/YcaAewsFjy3MlQ9/b8xn+Pb64GgE3P1X3u/p93v6/njQFDaSmTHeOOLRSVAfeOD34jsD+0jQFEyQRIfcVkqdHFvHty/rd+3YjunJyNALN4ciHlkuNpCQr2+VOPXOR+Hb/DQCMcLS2SogrI+Qgnt+ZOD+7P450AvC/wBXmRZjpKnGZKXnOPfKEjACc4yoADGeI/HQD1Un4mpyZZGErUtWMYVg/d7ZIzgjIz65xn3AtJYWsuOApCS4rGSc+3sAR/HQFbLanEowQPKeUtWc9xxQMJwDk9j64H46A9fSX1vPIwEpUlJCuyslOcgDIxj8Qfw0B5GUGuTislOPQdz2z9cD3+ugGDrvOQoozg4BBwM4yfx0Bf6UGg3LUrJUY5CDgHCuae3c9hjIJA/8QGSSst/OpJUX0gDOTjC8ZyB/4aAbPNKbkNqVggnsE5J9QfcDQDueOHkpJByPVPcDtnuTjHpoC36A8UMpIHuCP3jQCkcHs1/ScAbSfbko4GffGT3wCfw0B6hpS1OpBALOeec+3qU4Bz+Gcfs0AqzU0t4Kw4S3/M4CTj88rGP2Z/wAWOfO5DHk5+4fvev09P4/XQG49hY9Uq++G2dLp7xYk1y9raoJUFLQ0U1KrQ4j4WUJWsNuNuISohCz2I4emQP0m7RnQZG1U2x0LW0tvbdmo04oKTICkUCt05xTuF5SXJbDmOPPKe5IUeIAojwHKdbk6n1MKkNUyAiv0x85WlUhdPYaqIWVcSFOOd2wEqCx3WUHtoDS9hU2VeN+Qvi3kNWzYcStSJTi1rS4K5/Lyn1ClFpIQUKSy3PUglxxpaAQG0rHcgbTuOE3M2MnsOradEWlGTGUCeRiv3BVYoR3SD5iY7LAUnBSE4wtQGgMaojUo290/XCEFUijXDSqNIaSDzcp9SrTFPeCU9gpHw74DgWUgJPbl6EC6XJMpv29txIlKMZdRuO7axLUsJQ3wo9NrNDkFRCieCZsyGtvsQWpAWrg4oN6A2fYL1LahPVGc6025W3H2XnMpLJdiOlxLalEg8kMpCCADhzCRlOVaAqvutw5MO1LgZQULbqdUpkZxSUgoVciqfQKc69wUoIjsyXvOlKSVqbiJccabecT5KgNRO1ilTbmn0nzg8uo2pV3EoASWEzrdkwaNU3lHOQ2mQ24ULSgrLCkKcQ2sltIGstybqqNKTHtf4ptqVHtYzR8Mslt6ovwamqlrSpSW1qR+pa5KLQWCE8Er+9oCKVGms13fS+7ldeDrUe9q1SypSyXPsKTRrxlNMKT3QC5DqVPW0jzOHmusgrCVBzQHInxV94xb++G2j1GmOP0iFs5c+20hDJQSFNzlymUpBeS2XoyijzkqcSpCgeAWPUDk31HXdNjbK7U2uqYZMu46a3Xqi4o4K5UNU119ZwoqKlyZ73AKByyhslQV8oAgC29xbjKdClAPEnAB9QR7lI9SD6/loB4ptC/iEJAClMrUkn0GUdie5I9QewOgG7bCy2hkFPIlKQcnjk4HrjPr+GgEXkGO5wcIJSRnh3Hr7cgn6fTQD5A+NjvhB45I8jzO3FIPfkU54+pHblnPqRoAYSZTc+U4QClPbmcLUQO/Edwff3A+mgGLTyA+2MK7JR7D8Px0B7MQpb6Xwk8FvuNJBGFFSVkZx6YJPY5yfoNAO1wJCn3m0hClt81KAWAkBCQpeXFANIKEfOpLi0K4+gJ7aAs8hpSHlJyhfZBCm1hSSFNpUMKHuAcKHqlQKT3B0As1T33UIWlTIDgJQgOpdeUElwKPw7HmyE8S0okLaSeBS4AWzz0Be6GERZtMfqNNXOiw5hqQjuoedhT48FHxMmG4qOWyiE6UNt1GXGeeeisqLiI7qkBtQH6PXg7dfPW14ku5ezx2B6SNlul7wpenaybq2J6hdta3elOv9/cW+YFjtV6Q/aqDZFr19dcixqvtr59El0GZTqNR6nWZkm7axUKnCpUUD4YvEqibWr6/urdOw1vTbe2dVvffrG3lGfoEu3JFMoL1Rc+HirplVj0+TT2EPJfEVuoIYkhviUR0tKGgPpx8GO6bV6Df0frxGfE425tWit9TVO3JqWxNjbqO2vblw3TY6Kv/octCy6lR1XJCkNQ4dLvDeWDc1XoxVLotxT7cpDNXptTYixg2At4rF8ULxCv0dXo58R/dy3aJU+qO290qNspde7htW2bauu93oVYvCzbwm1BVr0+JGehVWt2a/XYNCa+z6LSZtRm/Z1Ohh1fMD4kJpb/AFSUFR4I8o+YAl1IaUvHJKVKThaVpUDknII9AMgMdAGgDQBoA0AaANAGgLjT2nF+c4lOUtJCln6Dv6fXQCzbqAk5yPmV7fjoD0OIMlha8llvzCoY75WkjIH5hP7tAXCioQp0Nu/c5qCe+cciSPX8/wB/v6aAcSy3ElyFKTybirjOhA9SRJZIA75HYEHH1A7ewH2NeHxftWjeHl04v0dKU1effNftRw8+ITGRuLBpVTUt31ShMeLUA2T98KT6eZgAdKt0bgoS3HIUHhIfiPw6exzASv4dYepkh5wZJBS9JSlGc5RlXsRoDXVIr9wMbS0S5G5Dzsy37gvWwYrBKihRi8a3Tnic90sPUhCGnfRKVEjQFyrRZuWzb+olUd8mdFuqJBYaUcKS1PholJLWe5/VOgqIHykkHQGGdM9r/Zd47dzXDhqXNq1JdQT2LVOerkkOrBxglNLjgE9zjGdAa+66qPJuvZSxa1DeU3V6jH23RUHIyyHvMXen2nICinuQWaa2HDnGDgj00BnG312VF2+bci1WI4mmVOPclRXIfb/VJMSzqg4rK1dgpa4zeB/SVj1J0Bf7Xcg0rbbZa7FqaMc7m3cFvtlKnXqfNkKQpTyB7sw6jQCEqV2IeHYMHkAr1N1uDRKR9rUVxpp6+b4mQ2WmiEh9UJTLvms8T8yfk+dYzg+vcaA11TLkjR3HESXW1xKtZl43a80r5gZ8S074iyFFBPd4zRTfKT6uJC1jARggRMrF1Cq7Eb0V+U4lEiFtHtncZZGC42xDtuituulHqFIkzZXy9iUq5Z+bQHKXem4ZdJpVoS6FIT5TyaM9VXvM4BanYalJSo5+ZOX0A5wACT+YHMnqRuAVbdC9IrMlT0OpXZVLpCvUJFYiW8FpPf5VNyKbKQUZ7J8tXosAAR/muOTJMZDOOTUdKTk8e6Rg4JyCDj19ToBowy42XeeMqJ9Dn6+uBoB1TFKiurQAlTj6SMHuAMkev4g5/boC3vsLClEd8OqKsn0Ocn8wP8+mgHbMhsKQo8sJa8s/L/SClHt9RgjB0AxkrKnwps+vpnt6aAV+fmy4vGAFehye/H2/z+3QCjZAdcc/orU0hP15KKgAfp+egLkAhlchp7upLac8fmHzEH19CcH9/wCGdAWx9CVMJUj1L6B3/FK+34fx9tAeklCfK/pnko/TiO6u/wCXt76AQSpKeRR9wFPmdsHJIA7e/wA2O/toB9JUHVMNo+8rIGew9M+v7NAUpiPBSSQnsoH7w9joCuKcLkNn73luj2xlSCB30AxUQ2oBX1Hp3x399AO/OR+P7tAVtfq5WFevIHt399AVSXWXYPFoK89t5aiSOIACz3Bz3PvoAitOBKHFYPMJXnOScpBz/HQDJwFMh4n0LpI/LOgANLU8t0Y4KKSO/fAxnI/ZoBwXkBzyznkMZ7du4yO+gFVpLraUIxyBJ7nAwSMd9AKPIU02UqwSplKQEnJyFKJz+HfQCXIIYYSr1QlQUB7Eqz/eNAIyUlLaHT908vz/AKPfH7dAURzgh0/cwe/v9PTQDNLK3FrSnGUq5nJx8pPt+P4aAe8g15QXn+dT6dx3z/k6AdSFJ+ISnIz5alZz2xhJ9froClCkucuCkkpBJGe+Bn0+vp7aAtavndBSfuE59vX6aAzjbqlx63floUmW4tmNULhpcV91tpt9bbbspsKWhl1t5p1SR3DbjTiVkcSkg40B9Z0NvZXa+zujG9+nbqR3Rvy/909vLwr/AFR7f1236hHtiDTlv3RU6a5W6fU+bFlVK3r6tW36fZ8OAkoft7zRHUw0sIAE7N6P/qhuRyM+8ZDMeg27MbiJPJSmlQWZy1IbUQVfOnJwNAbSpEyVLrlu0pLXki7LBuquUpKeyXZKrZpEsKdwB5SuEB8e58wIRnKsgCSNKkx7hqL1BkkoYoT1yMy0rHEOLqzESJEAJP6wF6lTA4e3AISSDz7AaL3hpVKqt82zVHW2w7R7aDzCUJCj5VNqcBxZGO5V5bCuKfVSilORnOgMFvi1JNd3osu5WXFRKY9sFvtBrSGv5qRddBqduW/SC8B8pb+AiVlBkKJ8vLacHzRgDce5rtHuKny6XDYSwxCtKCwVpSG1GbRw3IaQsD+iG0ZBJ9e310BH6zN3ETZlYttlDqIbd71W43AhkkvxIe0lYqTziMH9a8pykKDaPVbgbQDlQIAte2wdqW1tgyq6tCbqtO36nR7maSsOcavIlxH5o8zsXWVOwZqkOlKeafKVx/WDAGLPVWmm6NyaW842t6BCiSIDScLKUzzGekADOUlQDZAHqcj1GgIybS3bNG5W378mWuNAlRd7mashaghhc4VyimMuSVKCQ21ApEdJcX2Q85Hb/pgpAip0xUPpU3gunfHbXrA6j7j2rs2PYm6dy29BoUV9dHrlbhTJTNOk16sQlIkutxfLacodELhi1KQUrylSiQBwc36vCo3jespmsVypXK1a0RVu27c9ZjKgV2qWDSIkGnWUzOpqXVx4KGqTD+0mIzKUOJdrUz4lTjmF6AjTFT5L4Qe6Ch1TZGSeLoATkex+Xv8AT+OgPZRAVHRnuEFB+nIqz6/THvoBk/lGEf0jg9vp3/8AD+320Bc6SggrQ4SEKQvBBz3A7dh39/wHbQDJxppqSQpSiSVY7Hv2Oe/b+z2/HOgFQltZCUZ5q7Jz6Z/HQCbiFNAlWMDPoc+gz/ZoB0683hhk55AIcV2yOA7nv7nAPbQFbmUpStv7hIxnsQPQ9s/n9Pw0ATPuFz+jgH8cD8NAC/1fdX4enf19NAW+WQt5AT6kpIz29hoB82oNscVerqnUox37tZCs/T0OProClBAQ378gMY749+/00A4abLzoZbKS4RkDl7f46A9Q2pp1YXgFaHFDHfs0eCs/T5knH1GDoClRDTI5/wBMhxOO/wAqicZ+h7HI9tAUQyC2tY+6t1TQ+vIJSruPYYUO/wBe2gKUqCESkn1DyQcdx2Rjsf26ATCSGQD/AM5nj/D1+nqNAM1xnW1eaoDiSSMHv29e2NAPY6l8Rw7ZzyCsglP4D374zn9+dAUOckS05P6sgKAGOxyAc/j3P+fQB6tsvLStOOKQfXseQxjt+z10AjISsMqW7gcSkJAOThSgkY/f3/8ADQDFYKOPL+l6e/tnvoD1CStSUJxlRCRn0yew0A4iIPntOHshqS0F9+/ZxOcfXtoAkhSJUry/+dUSjv7HI7+uO3t9QOw9NAWpxlxv7wH7Dn/P46AvegJGdLNQg0PqB2cqtQKUxIF/W5UpKyApSUw6xBlKUlJxkhtlZCcjJwO2c6A/QB6c62i7TZdTXJ8yRcVmv242yFZbzC3P3BpTq3j3DbK6c9TvKdIIdBUBgI7gShup2j0WjOGdNaAdjzo/krUkcopeTHbSjJ+YckEYGcDvjv2A1NbVIZolubi1WKr5Lu3EgzYKUfMG7dYqVvrmEr/5tRVS5y/K7hS+IyCvsBs6q0il1GzHqHTVoKX6K602kEeUpDKkOJ+f0KvifiioYJBP1OgMagsJpV/bd20ptIt5VOhz4fLspVTTVKStoBB9Cl1h8kg/KCk/0tAak3DgG4b6tK2ULcajsUa62vOZz5jT92vR6g0RjBCku283yOQUB9X1OgL1tXZdyJsa44Nxy3Q/AqlRrENZdUVNpmR1vlAJAIbBR9MA4H4aAd3Fc8RvaqnpSfOmu/yWTD5ZBTOqMqSimZUT8uZ7kP4hXqykFRzwxoCP9m1h+oN2fdEaOtyXULy3otaUl0FCk0OoXhUn1u8T6qajIpxQO3zFwAgozoCN24W5cyqb5iBUQYMOFPdgIU7+rS5SKBQpb0VwgkApWtDwVjI5FIyeegIw7+bhVDZCqdSc2hByTMpz79VoPZRQ8qhwrbpbq21j1U5TYLTnEZ5LfeHsokD51+qzdGpbsWftReEyQ8H6obqq9SewoyGaxUqotxUVQJJEYQ+IStRA55QBnQEV7vvty6o1p02ZzcRblvPUxlagcpfW95iinv8Ac8pBSFY/pYAGM6A1w/FzFjlHHKne355JOfb0H7/YaAWCFJUtRxgs8B3/AKXED+0aARQsNpRIVny0OpBx3VkKBOBoBpLWl98rR90qH3hj3Pt3+ugFFvIjMeWkEKGPT0/Dv2/yO+gFZJDDURLRwl85dA9xn0x6/X1B0AxbYWuRySBxScAkgEgH2+vYaAevOOiSykpSWkLDiR2J5evL9/t7nJOgLhJqSmXm3WiW8PtzVeVlL7c1pIbKhI/nktOoGVNsqQlB+73GdAfVptT+lt767S7Xbb7V0zoS6RLjp+2thWfYUK4Lki3pLr9bi2hb1OoDNWrMlNWSl6o1BunplS3AAFPOq0ByC8UPxWry8Ubdfb3du+tldr9kKlt/t0NuIFv7QJrkOjS2EXTWbpTcc9upzJCpFTW7Wl09bWfJ+Fgx1ABZJIHSDcH9Jj3T3S6Pbz6Nax0f9M9AtK99hJnT5U9y6FT7kc3Ip9v1C0EWVJuiG5Onv01yuJiLfqoW9HUhMtSgPlCOIHSbo28MzbbbHeDoZ6vPDl8UCGnpUg3NW9zuo2nb2bnWHt9dNgRy1QKncVrRNraYaWitIvyiUWn2jWW3IrsqlBmBUVPvtU5mO2BFTrX6cen7xsvFO659wOn/AKltndkdvdmNkbJudV03fSI8CjbqXLbMSTRbnpNsJRVKUxMrj8uIXxW46XftLzEvfDkHuBsrwar32D6uPBM8QTwlLi3Ys2xd+9w7trW7mz0HcO5abYdr3XV6PE2wvC1I0W56s83BZj0vcHaWhwbgckEKiUurQ5LaH0FxtADLxaru2M6I/Al6N/Cdi7p2FfvUdGvuhbx7r0bbW6aZuDQrXrLsy5rvupX8qKM65TlwpVz3rUolHWjC5jENTnlMpSAQPjIeW2scgVKcU44pZUMHjkBvB/EE5HsQNAIaANAGgDQBoA0AaANAX2jzEx2pjZSCp1A4ZGcnBGCcEAfn9f3AMS5yWQoBK++QPTH1yO38dAVKSUJClDAPp7/wGT7/AE0A5YfLSEhs5cLqVgYx8mME57D1BGD3/ZoB048iS7LKlejDa3CQr0ZfacUfQ5PFKzjvnsBknBA+pjw177Yi9K2y9oTHxwh3VuzNKClavJnMboxZcIJ4oUFFTEtxXJvklB+VZSo40B2SvXbSRTalULgceccTKpEZwtKWAlMtS01BIQCr5iVhHdAUBnuexwBTDa+yNqEwpjKGmmbtm1h7mpHyyU0KpNVQlIJJLbtSpyexJe84lrzA06UAY3dsJ470v0xBcYi1a9qBEdYAKW1vvW3Dea5n7iUFsKIcUQ3kceXLCdAOW5zloV2BTqWjlNotYlMpaT2U3IuORXYlMJJIARIcmsJLoV5bJcHnKbAUQBgNe/8AqtkUCyHlF5pz7TRDaeQptCVW8wFsEqeCG0BEuqRUN8lJ5F3mjKEOFIG/r/slu37GoMhLXkyKNSqk9IeQj9YESqYYr6QUAqUktuPjknkMD17jIERdk7lbvKwdt9tJgKZRuS6osVOSpaJdQpNElwVqIBDeWaVNdK1qSltTCW1lK3WUrAvG7dJRXWdjITs5bzFlVO85c3HM/EzxU3KaoOpxlflOIWAvCkkJCgopIOgPK7tw43XrUpsOSpa6pMk2vGbDiU+ZDk0Su1CrIPJQCAiFKZdwspDhX5bfJxCkJA5Lbm7tN2na/U5bi0pbjyLMn7bQowXzIh0mDSI8V7y2yryylcR/BWE44A5AUkkDlDUNzH7h22umHMkrL1Ci2rU4zhS6VJpEmREpLEkK49yqWpDZZSfPSD5imw2CvQEPdwGZLV2VlbrpffkpbeC1KypLT+Ck5OMfJxwg/MCTkDB0Bizam2ZmVK+RCC3ywT3Hb0AJ/bjQFalJGFE/KsnicHv3x6YyP240BVCYdXUwoD5GglTmVpGElIOQCe/qD2B0A9dTHdcebbVyUFqJHEjGT9SkA9+/7Px0BY3AhLi0JPdIKlDGMYOCfTB9j2z6/hoBNTSytpQHyqBKTkdxnHpnI/aBoB2604GkLI+VIPI5HbPp2zk+h9tALMshUKQo4Cy5GWwD/SDZdLhz6JwFI+8RnPbJGgPGy467MUod1JSRk+oSQPc/sx/cCdAJOIU3GQVjGJKPcE90rx6E/wCGgE3TxdCz90oUkH6lYASP2n66AbcS02sLGC4pBQPXIC0k5xkDsPc6AXfX5a2F/wBXv/DHtoCoyzx5D09j839mP7tAOXcCO26zjzHiEA4xlSiAPUD3Pv2+v10A2aZW4la3E4DZwrJB+buB6E/vH9/YDzynP6v8U/46AcpUlyWFIOQUhwZBHyAAk4IHt7eugEEJVxdax861L4pyO/JSsd/QevuRoCpbjsYIbdHFQSlOArl3AAx8pUO3poBBSuRKv63f9+gHKHEBKQVYIHfsf8NAIu8CStByo+owRnAwO5A+g99AJNvPNELX8qSexzn09sAk9s47+ufw0BdGnA682XThpbYSlXc5WCo4IwVD5SO5GP2+gDKQsJedaUcELwgd/u4Bz27DOM/tx7aAWkkLhp49+I+b2xnjj1xnPE+n0740A1YWksJbz8xykDB7nI98Y/foBLDqHyEjuUZUMj7qRyJzn2Htnv8A2AXSQhv4Nh3PzuZeb9e6G8pWfTthSgAFYJ7YyM4AYIAkhS1KKeI4g+p79gPfscd/8jQDqJAcabclKUOCEkZBxnmCgZTnkclQPpgeugLc0krccKRkfsHp6+uNAZ5tnXottbg2dcMs4i0O46VUpJ/WDDMSW28vu2pDn3Un7iwr2BGgPok6aar0p72dJfVEu7qp1IVTrTnXtZNC2OoVmx5UCk0uiv3BdDNt/ZoaniC5ZMmvSord4yLqep64lNEx8NLZQtYA7h0G3It13jZK6tJp0ybH22pEWsz5NRiJiqqlNt9DE+H8RDfciu1GO+lSFQkOqkqWkhLau+gMgoFfp0iu7JVaOttbFItiqW20tIJ8+Wq5G7XeYUnjzA8tZQHFJDak/OlZR30BnNeRV6fTrzuulSyp92qyUNcFBCSqnXfuXSZiSolISpp+LCaAUQXAoLbC2wpWgItWJely3XJhVK62FxHqXRqjFnJUpLpQ29eVAp7Sj5SnC4lxmQ4co5ADJJGgJBV16VcVPumm24sfacfbjeGp0J0ANrd+2L9fg8UrdCQ1ymx5DSQ4pHZAdP6laFkDF11R9VrVOn1Fwx61JqyKGX15C33ZFsJSeHbJC5yVJzniCOZOCCAMbg7Yt2BZNv3io/E1SJHth6sJOFKVFqlFapVaeUATz8qnVt5JSnkt0ZS2lZynQCdeoqLTlXDJiPYavitVNunw+WEtiOipMo4pzhoLRHU4efD7xB+Y4IEBv5SSKbvFvVOqU9uO1CoFvTaXHkPpQ5UIrKWkzFQ2FrDslbPlL5sstqd7A8PmTkCH+9G4TNtU83JTEzqla9pyq3C3Rn0uPUk0i3hvRQ9yEWVQazdzEc25adaqVYtWlVJuPW6nT5EaM0w9LQw1IjrcA0p17dTvSFvLamwsTpe2Hc2clW7txS7A3KuRN2In1G5Kup1mHPpE6NDj1Cl1YIqKXppuJuf8K6hQaZeX2JA5D73tx4W592xKc+2+wy1T6d5raX0iQqLQ6UymUsyENrJdcS63gJCUhgKACFpKgNMP80KinJBDKUK7jstOcjt29wcjI/HQCDjhL6VLUcAgn8Pr2GgKnT8Q8nyvmwkE/wBHABGfvY/hoC4NqUwjJ7HJB9+x/LQCTqmlArz8/YAcTnuRn2+hPv8Aw76ApbPlOtqX2Gc/Xtg/1c/x0BVIUl0FKDknIHYjuRgeuPfQHjjS1PIWB8oZCCcjsoBXbGc+47gEaAdrILKU/wBJPqP259fTQHkghcT5CD8uPXHr+eNAeSRyV5acFeE9vy/E9v8AP56AZuMuKeQsJ+VPHJyPYDPbOfb6aAcqSSiOB6oclKV+AdKuB/HOR6Zx740ApCRyZeDnyqbyE57+n049v8+ugGcF5TE5MhXYDlk+o7jAB7d/b/HQDtx96VKTwHzraeQEAgDK3FFPckDukg5z2PY6ARdUQ020s/rW0JQseuCkntkdj2I7gkaArpzjaG5DTp4rPJ1kYKsqIAHdOQnJSBkkaAbsqyl5skl5bhVxPv27fN9396s6AdkeWqMhfbAIV3Bx932B75740BdZRhKFPQ2vkVrc8wFCxj5Uce5SB65zg+35aAbcG01VppBHlD5nMA9h6AjPrgkdhk5A7aAa/ByJD81aEBQZdJTlaE4ZSVBRAUofRB491HPYdjoBNUpoILaVEuhX3cKHoe/fGO356AbPOrcbUnGc8T2JJwlQUTj8ADoDx/JQw4AeBUACRjvg9sHv7jQFbPySW0q7KSpKyPXCcg5yMj09h3/DQFTLqAH0A/OHfMAwfupOc5xj29PXQDhkDmXpB4pOcHso4/3U8lfvH92gFJjbAS2rIw79w47nP1GMjv65x37enfQDdDrbn3FZ9fYj0/MDQGYWs5ObrNDl01ZTU4lXYdjJC0t945DqsOLUlA4oSTgkZ9PXQH3KeHBvBGrGydOvR5YkLtGxLBhrccK0rbqVTvGfLqS0tuJDiysyvOU62hSFKX2UVAgASo6lX6/VL0tWg0d9xLa6AiqSmWXUhKYz0wO+YVBQQrIOSgFS/YpzkaA2hBqc+PtNda4bLko0K06guI5ggu1ByoVZ1BSVf0giLJBWeySyEk8lICgL1bdxP2xa9tU6ooL1Zi225IrjTrg8yNKqJkz0tLUTxWAhLgQptSklKU4UQtOQGFXvJdVk7WXGGfhFUypzW3FEEBcenITXXTkfeCKZClvgJJKlNhhAU+422sB6YsV6t2teTcv5qjGtic0hSF5LM2PWGkYSUhQUS2rk3jzE+qkgHOgL5uDunE2+RcMKa1xYm02hU1pTbDrhEmrFppICWW1qBUl0krI4pBypSR6AaZ6hRTLFtpUlMhMamW1dFjty1FRPlodr1LmxElpOXVZhKDiAlB+8UYCwUgDVlo1NLbtkwYK0pbdG5VXQkA8TMn1V2VEVkgJT5jKwsqUQEEhLhQoEaA52dalQl0vfilx6PLQhmV02XNc0lxDgY4XSitU2mlIWsoStQiS30+aklBBICzk6Ax7qJqFuV+h23Wn3mpibwp1xuzkqCkuS6fULZr6oj7jS0pcLjk+2JaCwpAkNhlLrjaW3WVLA+Y26blgzrUq1sMtNqapTFNlU9fIEx3X6u8l1pAPdJU0MLAxxx82B20BGspdZD7j44qAPlEKCj3PE/dzjsfcD8dAC31iJFUrISlwnP1OPw7n1P+fQCsOODyVKGEPAqQck5Sn7xx6jA9jgn6aA9e+WCUK7KLvMD1+XPr2yP2ev4aAZo+Ygp7j1+nYep740B5J/WZ4d/T8PT88aA8ZK3uQUSQlJ8kZ7BQ9h649j3x+foNAXFWEpSW+6uIyPTCsDPc4/Hvk6AocClraV64QkLOfRWPm9fXv7jOgGyip194n+bC1d/oB69vX279jn8dAW93j5iuH3c9uxHsM9j39c6AT0Au04EAnm4leFJAQlJSQoYUFFShkEHBGD2z6Z0A/anttRW2SlS1srcLZQvywC6Eclry0pbqTx4qYU6hrKeaU8nHCoBVqe20FoakvNpcwCotracSsKLocAZeUhASvskoyQfmLJ7kgLvTKctbDrJWyGQylMZWJBAaC33XRJ+DjgOOPu+Wywth9niH/PdSgMFwC2zXmHvnbWorW8two8pKUpQsJI5rAQC9y5JU200GEpSkoWokgAW/QBoA0AaANAGgDQBoA0A+hJPNRwcEDB/eP7dAeqZcEggpI7Z9R7+nv/AOXvoB+phbnAFJ49s5x/n+GgK5jbTTsXy1Ap8n5+xHFXM9j2HfGD27f2kC3hSg6+Egnzm1tjHvyCu2cjHbv+zQHazo7v2tW7Y23yYnmGn0ufuhUjxUOChJu2iTGVY5ZIVHeadHbPFwAgKyAB9gdtVZnd6wrfqrbafMj0amTXeGD8S4qPHiBlasgd1OdwogD376A1zAoLe6cC/KHHc+Hj03citUOMWj8hcjRKIzLZBT2ymc7DjLPZJU+kglAWpIDYuRbl3fkpfZEeT/JygXQ2eJJbl0WA2yHgoAgKehBt3OclKsY5dtAav2gnNbobq7tVkHzWKbCTTozACkpRVaFcFNkUhSEuBBLk1KHkIUkEAE+YpIOCBl9Lt+FcG8NUpbSUR2KFTEyYz6McS7Pplo1KUApOfUMu+Z3wMKSohXbQF7vLdyDuDdt87b0xxhTkOw6nEp5RyAXLTDW0lxKlpSgrCgSPn9eyc50BCraqJFt+v3hclJUBL213PpkdTXIAKgTKy1Rw+E5GEP09mrlOBkJjuBQBUgLAz+21prly2VFecEhusxb/AKu4lR7MmO8mpPpyviP1brquWPX1GcaA0zf/AFJUy39+tloDaW3KQjdWpNVOSVHyI8F+zXqYy64sp48FzVCOkJCiFkEjj8wA4D72zKhUOpbqotdyYv7KhQ7kqbDPJRbKg007yAHb7sphWMDs4PQhWAIaW6159q3pGc7Lds6wYbqT2wtN4094oUfu58lBcODjA75PbQGrd1GS3fV2oQAW4k6TTmlAjHOFLdjqQnv/AEC3jPYYHy5HqBrMKPALX7nBJ91fx0A6dWlLcdKjhQySPzVkd/T0I99AVqkrYkqU13C0oCiPwbSD6n9n79ADr6W0h1CvnWr5ux7d/wB3v6egzoDxxDYbcfJHzsBIP/2TkokfX0KT+P1znQDZhSi22pXZCFFAV7AnJx/kaAuUlaUxVoJAVhPb8wrHp20Ai27liM2g8isqBSPXsEY7nA9yO59fxGgFX23I5aUU8SVgOdx2Qc5Jx6+317jQCMgFx1BH/JUlOHB93zCFdiD3zxCvbB+ugFpjSFstqZIXxU3nHbAB74zg+nr2/t7gW+WhRDagOycBR+mSAM/t7aA8lpJ8kAdyO35Y9f4HQDkxgYaVIwQr5Eke6vb8fY+uP7QQKYYW6W2VAlKQp1v07pZytah/uhJJ9+3bJ9QK0uISxJBUOSlZSO/zAZ/D+3QDDzHuHPgeH9bl/wCOf4aAvkmOmI+0vslCYRQSPQOYxxOO+fb+8aAZR8uOpcT8yR6q9APm7+uNAIuIckylq4lTSXXBy9sBRGTk5Pb8PXQHjqQhasfdyeJ+oHvoBIEEZHcHQFaEKcJCByI9QMdvT6/mNAePNOFoJCSVJJJHbsO3449j+7QC7Lrf+rjkMoVhQwe3Yfh/ZoDyZGfMpTwbJbVhSV5TgpxjOM59fwzoBUoUYbygklLXlhw/1c88Z9++D6Z0AwjoWQ2oJJSFnJ7dsEZ0A5UlXxHLHZTa0A/VSkYA/ae300A/lMuNxqbGWkh/4V9Pl5BOVutlIyCU9wMjvoC2sJLGW3vkUHEBaT3wCoj2z+Hof7dAXebJaQhthlYKHEfPxCgMpHIA5A9FAYH5fsAtEZlxIdUpBCcHv298Eeh/8vfQHkNCnJKkICCtakpSHP5vJyBzyDhP17H8tAdwvC0taxK1fe3Tm8W2d4brbXUfdSxpN52fatYYpkt23XIVzVV2s1R+TVKK7cFvRqk9CNQtJ2ayxVoq3oshTbUh14AdtOk7cfpoo28m9FC2rRWNobIuzeK6HNgdsbru6vVwyDQ6KujXK7bVQqEKZbFvxl1dqRPbtmh3FV5CUvfDsNuFCsAbYuuhVyzY+xEW3y/8XUd06fCQwVJK3KWapDq1ZeGV48uNPlxEOAq5qW8koStKVFIEvaw25S6LUNvJCSqZcNFve/WFqGXFeXftWlhhKhlIy5Un/lKk+5x3yQIdXO9JgXnXaZTFNstVixrEXBZQnHN+rV5t+QpAAA5efARy5FJ5DP0yBJbZhtqNU7ZemupfeVtjSWJ6HMguRrjuOZVFPqCgAUyZTilehIOSsAHuA0vq3Yl03btpNiOCDHl3xOmVBhAKULRS5kiG4V/0SENAAjucKwnPfIFl3gvyHR01OiOKabp0yxJzUUKCgk1SBMmMwWEpxkLep1rVKQkkJQEw1gqClNpWBCfqc3ol2Rce2zRdSiE6KnOccWsBAeXEq0lxOfdSEvoOBknkOOT2AEQ7Vpm+u9fU3ZFC2S25q+4tw7m2pVLYqNvw689aMRFPhwlTahVZFciR5cxSKewpDrjbUdPZYCVKKiABkE3qo6m9m+nnrc6U67Q7Gsebd1zz6fftDu/am0rjuuzlWdt/RE1mm0OuvuuquaPelkVK35EW4q6yzVrZW1Kl0tCJsyQ2APnxnt0CLt5e0ppb0qRCuWm0O3WnKmuYzEpa3m6lFdhtPNMfDIZYcCXEp5KcXlZCT8ugI/3nOeqdx1OpyVAuSXozYHcqKURmm2XCffzylzj7jgeWMjIGK+SZDjaUjkQtaBj+skJ5DJIHYY7+nfsc6AochhLrmRgIHzehx3H7f3aATaLCVEpWCcEHtj3HvgfTQFTziOB+Yeo0AgyW3HEIyDk+n5An+7QFxmNspCAkjngAAeucencD1GgLckhK0A9iVgAfjkaAf6A8V6H8j/ZoC2+Y95PDJzn098en10BcIX6yYG3flcyPlPr+8e+f7hoBhIcdaecQpJThasAk+nIgHsfpoB+yrzEIx3JSnI/Epzj89AeOPJaWlpChlZw6PQgnOR+ProD2YwGmwpHqoZHtnPr/ABz7+v5aATgBbchlx0FKUjuo47DkSPT8DoCiQQqQ4E9yVFQ/EH0P7dAUNpKHStQwkJ4kn+tknH7iNALw0JUp58/dQsJ5e33Qcf5H92gPOS3pAwCRnCO47+ucen0Ht9NAXBxpaUoUU/M0CcHGRnH449tAVREqXIbeUMFR4+2ewyff2x+3voD3ziwuSkHCnJAQR78VciT+8DQFqlsBuQFI7hQOfQdz/H8PT+GgKW1Ft1OU5VxcIT2yR5as/uHf9mgF35SXocZtKAFeZn0x6evf8AM4+ue59NANwQuYVJ7pDYBPtkJwR3/HQCDf87I/3HP7DoCpbj3kJ9cEevv6+3v/AIY76AVlh8sw+SVABPykkdyCOPufx/Pv9NAJxfkxy+X73roDJKBMcg1invKPBLcpbxUfZC2ygHtn1zj3OgPpM6Od051m7T0qzqVODibysbbGY02hzAclxq0lNVZClYSlyJK8xpxKykqUglvmMKIHevZS6DuPuReM+up8xi0YFatKA68lXF80eSmK4UBWFHy3sJJwEqPdJI76Ak3tzaVZq20NQjtPID9Qn1qlpikpLjhTcF8RW2CfuklyRGbTyUEkOo78QSAMH3JoryJl73NFmiSqoVOFbMdhrkG2HqBBplLmNISQgBaSuQpZHyqUVFJVnQFvuzypNk2JTaaMykprzzKkpKVvKVSJ9McVlQTjCHXE5UoZA7ZB0Bi86ZWzV9uKVEcW1TIdXkw0OlQCZEa3Zd0QkjBUFBDbsGQ384HzNKKchSSoBtuNJN3KoEtx5MxFYpFbuNZbBKEs2jT0uNqORjCXGSe/fscD6gaY6iai/uRae6kWS+41GuWubEVmhupKkhyExSaY9KfjjseDqpbPMEBeQkKSDjAGR2RLoUWuUqkjgp6gWFdclPJQCi+mQyhCjzKcFbaXjk+yDnHqQOQXV7cCL423oe5VIkZrTO1V4UtpbS8uSW2r2EFbAORgJdRGBKiEZUnB0Bzo316garQqlTQ5JXIp1obiVK2oMYKXwk09NmPzWEj+jwMa9kSUg4ID4GAsLSAOQT8pIqk5TSlhubKmOLyTw4GQt9pvj9UKV2I7ewxoC2y0haVZ+6QQT+JPyj69zgft0BQ+0ymnMtFQDgKjx757g4z2x/H+/AFRMYx4CUuJU60y6laMHKFqHZOcdyTjGCR/HACEEeemap44bbZd4qIyOYQvikepyVAe3vjPtoBkz8nBKvlUpB4g++R20BUlta1cEpJV6Y7Z/idAIxnEN/fUE45A5z/cDoC5JIX9w8s/T9+gLW6+tLjicfdWsep9lEaAdx23FMqdITxdDpT86MngSFZTy5J7+nIDl/RzoBgI7y1LCUElOCoZSCApxDScAkE8luIAABJCuX3QSAElIWg8VpUhWAeKklJwRkHBAOCCCD7g5HbQFOgDQBoA0AaANAGgDQBoA0AaANAGgDQF1gAq7JBUR3IAyQOROf3aAdO/NIKh3TxAyPTIHcfnoBV1S/vIQtaEITzUn7qTk+ugLetwPFPHv2wO+Se/t+GdAeJIJSz6KU82VE/0EDkFk59B3759AP3AdLujfceOY7tuVCKtUC34s9HxJT+pCK3JgpU4peOISF05ocs+pHoSNAfWl0Vb00ipbGUGmQJTE6pVhiuRY7jLyXXAqiz4/JhASSSthpJW4kfcQkk9hoDZfRVV5cqjXsqc4HZVU3e3rq7bjpz/AKrRBa83z059WmlRkqUsAhODoBWXUXrBunc24602hr7A26itNuPp8vy0uWdSXHFZVjAbkvLaUfZwlJwc6AjtbO4dN2fuq2a80GmYF6wYdx1ZS1JQ0rgX6krzVHtgx4Ep4kju3HdV91BIA2w5PkbV0y+biqbx+14se96Yy4+eLkl+WuopprbfIhS3IcOFCbSlOSkONgYCgSBFu3ItWtu7bduSY88H5lv27W61IWVA+XUpYXIgvKOMOKYJy2r5ik59NAaetjcKnUORu/cbj2INyztinVx1LCQ3JvLdOv0SNIUPbz489h1pWMLQ62oZCwdAXbcPeijbT1PbqS+sRk/yU3fb5uOBv9YKS09xBJHz+UtLgAAPFSVeh7gQy3ccpD9m7d3QVvKfrl3bTzYjySTKbbu+dFhBYOeXF6XLjxkqBwt59tAJKhkDkrce5EerdQPUJW5UhlLldoF1xGObiQX5jUakMLitEn5n0mK4S2CVAoV2+UnQEcKlV5FEo9Shx8rNYtG1i6pHzFqdDqaZTrKiM4dZbSla0n5kpwTgYOgNV1asvVmfOnyCS7PmSZjqjnu5KecfWcn6qcJJ7j6/XQDVcULhtrA7BxPJX7c9z3wD9fb+OgGtS4h1viQU/Lgj0+6n+w6AHEK5JPE/OBw/2sAA4+uCCNAJvtr8kfKflUoq7enp6/TQA8HfIaSEK4LSDzwcepBwfQ+n+caAcraS3DaSn1W8lWPf04/29tAezQeLnY/db9vw0AnHUlMcLKgFoyUDPck9zgep9B+GgPTJcfQrzexAwM++gHTJbXGKFLSFBaVhJIz8qVDJH0GfT640Ah56Qvy+Qx6nvkdu4wPb1Pf30B6ri6lSAQSQVY9fufP6e/3c6AZtFT/MkZ8pJKcdz9B+Pf8At0BdGyBCZbJAWl4EpPqBlXcj6dx30AlB/VPNKc+RKYc9KlK7AKWy8EAk+hUSAB7kj66AYYKkkpBIIwCPQ5H+fy0BWtC0RUoUlSVrA4pIIKuw9B76AcPS1ScBeR+zAB7fXHb8cfu0AoFtsR1BtSSsj0BGcn8v4+v7PYDyESltZX8pWVq79ieRzn9ugEJAOArB44Kc+3L6fnoBslKkJCVApUAMgjBGe4yD+BB0A6hKSl5wEgHt6/7qf8NAPYzRkPOoSOaUpyopHLiDn1xn/wAs/hoChMJLc7yzjj5QdGfcqUsfT/Y7Y9P7AFPOK/PQo/cVxQD9MA9vwz/joChhaA3KYcWlPnlBSFHHLgF5I+uMj9/t20AyY+RbrfYJRgjuMd898/TtoAfcSUfIoFaSCAO5/doB8qUJDsJ1xQSpvileSBwAIzkn27A6AYy/1sl4t/OCtKgU9wUpUCSCPYAZJ0BS8CotqSCUoBCyPRORgZ+mSQPz0A8S62GVgrSCU4AJA74x/boBjGBS+VKGEqUnjy7BWD3APvn07fXQHbfoX3nt2n3hbjNJW3TvJvW0qlVoiVNhaqTIpkOgSGVtkgLahzqhFU6lWEJXLZCseYMgdc4PVPBlWxsbYW69rbc0Szuje8bmv/dW/wDZjaC47jrdFuSdck5uzBXqlEpy6Zbiar8SmTcc2ZK8l1krkqPEDAE7ryuKi1etdHNy0qXFqNBuO9J9ThTIjqH4cuDOhVGqxpbDyCUrYkR6FHkNOZCVtlK0kjGgJUVWRSKtHevxx6OF0Vm97W4laMtwP5dPtKURk8W0r+UqzjORoCIdYokCv7pUNVOcbjilv0eFJW6pISuBSLkp/wAMoq9PKUqoLSgk4OQB6nQDqvV+dbNzW85HSuMpPTvIqsphIKSmdaUalVAslORhxk1BSlJwSkHJ0ApcFz1yIm2Gw0qO/GuWsusKdSpC0Lqkj7RixvmwQ5IiOfENJ9VskOD5TkgaR36qjNbTNkuLLcijWuxOlhKsJQ3Ipm6LTbpJOEodlVanMpUThTs6OkHLydAcnuufcUVaobSN018SZlOqUCo1yIXBmDSajX3bciy5pSSI0KX5a+DrxShwhRTkaA3rfO2G83T7sx0vda+2nVztjTrhqm+lRbpe39j3RF/lgmmw5ESiOtQ3oTy1VOLToj7/APKa3Gwp5R8lTjeANAQF3gv9mDB3huaZVqjXZN22hctfqldrFXXWKtWa9dt3bm2nOrFTnuqUfMkpt2nwoLGf9TpjFNgYSpjiAORNPdYqFHqNLdkvcjOFQCUqPFaY7QaZWoZ9kJACvoNAYJIlqluuqUrKhLiJR3yS0x5gKj/uhQyfbI0BS1IQySoLSHEyJCgnPzFKgnBA9847fXBx76AQU+8uM4sg81Okn3PHirJx9M4H4aARabT5BcBBVyHIZ7gYOSf2/X0GM6ATcBWg8By7gdu/fOMf4fX20B7GZdbkNFxtSBknKgQMcVfXQFyk/O42U/MAoEkewAProBgv+ea/+OJ/sGgLh6eugPMFQPHvkHGPyOgGYbWr0ST+zQDtxSG1pltqSVn0KTkk5z20BTU4y1KbdSgkrQlSiO/dQBIPvkZ/b+GgPIiSjjy7Ace5+gHroBk+czSR6FwH+OgLrNWlSG0JUCpDXJaR6pSD95X0H4nQCIUkISoqABSCDn1GM9tANgOcjzE/MjCRyHdOR6jP4e+gFilSwtCUlSivkEgZJT2GceuMg/u0Agx5yGnm+ChlzKsgjHYfl/n20A8W04yqGW0FXNLhVgEkceByffACu/bv+R0BU7IcW2tSAVJAAzgkZyfz757Y9e+gKI8lba2OfyYWVd+2ElKhyOe+M9sn6nQCIWt2Y4rBUkucwR6YBxn9gP10ArLUkuIIIOPXv6enr9NAIE8pLah3AQ8Mj6llQA/ae2gPGGyfhUrSQAtXPPYJBScFRPYDP+c6AdoaaQXVZAwklJJx6D0HbJ0Bb223C4+oIUUlC8HBwcg4wdAerI8hCf6Q7cffOfTHroC4SyFtQm0EKcRjmhPdSe59QPT10BbtAOQ66iYytSSlACACRgegwQT9Rj/y76A6u9Ke4aolxWvbsoyJFPj1Ta2kUgN5U447U5VLrFeSzjutinPV6mmVx7MpnRCvAeRkD67rV+zrYom5F0QFsR5NDqNdTOZSpIW6/LWma+8pIIJPL5lE989z20BKXafcCnwNtLSf5edIrNVo9UW22sFTbdYqkioreKQchB851fIjBShf46AXucUqosv0yC806wrcyVVnHkKCkqpdYirmGZyBI+F85DDYe+5yWkZyRkCuoUinTLfdahxlqm26hTMRaEZSpE4OpcUnA74cdCVY91AdzoDQ101JigXQ1aT/ABlVREa86nTTHPNbX2jdlxGEgBOSFPRpFRlNAYK2W1rGUpJACe3SqPMpX8n3ZDL9RpNgbhxIwU4lTym56H20uNpJ5FBbUDkDBByPXQEQerC+m7IRsNYNMZH8oKlt5Z9VqbaceatMCTbdOcckNg8sQ00uSlZX2QW3QccDoCKO+HUIzsfV6rcNeEhMyq0WTa0UIJQht+rsXUCUjI+YP09tvA9Fjj6+gHLe/d2FUrbajUmS+pMBO11ajRviF8UvLre5thz0S2+RwtKkyp7YWM5Lbw/oqwByuuvc+ZeUNmHUmltypd+VOtLU6MKCmrat2gcO/oSaVwx2OWiMdtAaQmlTUlxKgQtt93mn0UkKzxJHsDkY+udANi6XBwAUSSPfPoQfT9mgHUxtfBv5T7e34HQDeI2Pio/m/I15zfmLVgJSjkOSlE9gAMk59tAPfLQ3HmIYWF81rKOByVAggEAeoJ9P2d/TQFrUhSn44CSSlICgP6P5/TQDmO4huX+sUlHzf0jj+3QCBj9zjjj27aAXjJKFfN2HL1PbsB9NAUORypbjnbipajkp7d1E+ugLq28l2O2wVpIdDLa1OModaEaK324COFP8g6cLURn+io8u2gO/HUz+j9btdMvh6nxCa71RdP11WOxt5s9uD/ott2TcL+4zLW9NdsG26XTn4bsBMATKI9fjEyphmU58OzTZRWErZWlIHzuvElfzElQQgEq+9kJA75JIPb0JB+oHoAEtAGgDQBoA0AaANAGgDQBoA0AaANAGgLvSFoQ65yUlPyH7ygPb8SNAL5AKySAOZ7k4Hc9u/wCPt9fbQDxCktx5SFkIWpA4pWQlR9+yTgnt37DQFjjJVzbHFWQDkYOR8x0BWARKWSCBxWMkYGTnAyfr7aAkLtFeK7ZtHcuPDIFSlW9BqEZ1JHmNIpNbgh9CQMkF5E8YH9INqwCASAPqQ8Pi3HrF2623qMyfIkv15c+qU5DxV5DDlzPQ2G4ylK+VLsh54IZbPzvLIS2FKIGgOufT9SqdbVdn2o4Gmqm/Ut65bBbUjylxamq0afNcQQfn8mRKDLyhkNu8m1lK+2gLRvIYF0VKowo3w6EXDZEql1QrcQG1vf6lTGi4SeIUQwOIUeRzgA6A5ZdVFt3nDrGzkCF5rVPdbqVDfU207wSxTrn/AJKpSpSU8UAxa46AFEEoJPpoDoVvy3ErUG3WGltuIqN87nR6ghtSV/EN0R+TCQrCSeSeT0fB7p/WtD1cRkCPt41SLMZumFBa/wBYp8kW1CWkchiiWhIquUkA5DTzIDhBwg/ex3BAg1d0u1qVU7To8pZZXvRbW1TNHhBaUqZrW19Tm3GyfKPzchKprzqkgFSURn1kAMrKAOT3XtvjdEzcOi2DTpKkO0Cj1Il5LhyVXJDjxHhxB5YcjNJWDgJU2QQcHQEi99LlYpO2m2Mue6/5EW19tozMWNkrZqtoMW1c0SWptGSnm5EccaWUgKDbi0nCFFIHHGozRU79ui42SGmahPu+SQVJH+rvhwsu5J7tSOQ8tYPFfolStAYJIrDlQ8xC8hKY6EJKhgdkADj9fT66AxbGAcd0pyCR6DHbufbH46AvaKgy3S/KU2CsKxjA5K/2h9R27H8cZB0BZZaw8W1oBwe5GO6cYByB6dwdAPHFJJh4UDx5csEfL8x9fp+3QAshSH0JIUtX3UpIKlen3UjJP7BoCt4ERI6CCFpQApBB5JPJfZSfUH8xoCl0FTcdKRlQWCUjuQOQ7kDuB+J0A3qCleYpKQSFJSFYycYHbOPzProCpTPCPHKUkqWV5ABJ7BPb6++gECCk4UCCfQEEE/sPfQCjfyqUFdjwUcHscZHfB0A28tfmc+C+ASAV8TxyfQcsYyfbvoBUL8s8vzH/ALocf79AVMoLDgT3/W5AA+mCfb6YP4d9APR3zjvj1x3x+f00BQ5/Nr/3Ff2HQCDAPkIGDkE5GDkevroB1M+ZURSe6U45KHdI7H1I7D9p0Bb9AVFKh6pUPzBH9o0A+SlQSgFKgShKgCCCUkAhQGMkEdwfQ6ATdBLIQASrzeXEd1ccj5sDvj8cY0Ak/wDM8vj82AjPHvjCEg5x6YIIP4jQCMYFT6yASOPqASPQe47ex0Bd6Y4lgTXFKCSWyByITkjPYZ9T9f7tAN4sr4iT5iyBxb8sZIHopah+f39AeK7POg9ipWUg9ioY9Rn1H4jtoBBSVOSGghJWUJcKggFRSBxyVAZ4ge5OBoDzy1831cF8VIQUnicKHfuDjBH4jQDUAh1WQR8oHcH1+n56AV4L/qK+n3T6/T00AsyQ24fMPDLawOfy5JHYDljQHqO7EgjuMo7j0++n30A0V90/599AOkoStyI2slIW6lJI9QCR6D6/TQErekOqrpt4XROakGPKpdgXNWoLjz8mK39qUOValVp6C/DQ7LbWXqY6tKobbkxLbDjkZlxxoJ0B9C3TvvP1SbbWzur087QOSLmV1hQoNQjW/QdnLVvnci2mFOuP12dEuGtKct6oxpkFT6oT11uRatDK25DEf4hKU6AkTZO8lEuWzbbpFsUy8KD/AKHa3adg1ik3vSn4l80G4LbRXaE7AuhLjLLT9Ur0CbFdhQ6cyzJmtymFsNOpdRkCbNjt3BdHTbT5plqan3HIuNT61lSFiVUKk/XPIWFd0vl9LoDSv1hU24AnKFYAwKo06o0IXZdPxBCk2RRq/DVnCRIptYpcmpxkE9i+n4ELeaBK20qClpSDkgYXed4U66JFQqiXVRJVJ213NRIacUG3EUV693LXW6pCiCiI3FoxC3iA0lDS8qAQriBlG7F7UqTOZapPlOLi1Cg1SM2y4h15wNwWKUVoQ2pS1AFJQpSRhKgUn5hjQEe9/oaom2m9Nbabqlbq9StKzrPti36K3WLrrlVua8K4LfpFNoVDjRlRIc5p9lUr4RC3V8EuSlJCFKwBAuvdZUrpLsHqR6Keo7oytAbnb2RNsKRStxd2rKhT7pptAj2zBoZu+RIgPhMqJTltKk0VqiKa4yWUxp3OptSNAcw9s7o8vdqq2+F01NLZXTF01j4Sox6BRODqY9QuGjUNx96NQHalGitypDcjypKV5ckAAg6Aj9c99SnGN27MmzF+VHnP27TjOko+Ikw4O4F41YqS0pSVt8H6s8ssFHJtKkuEBDqSQI2fEuU1qQ42lRLnmME98FPcBXb1BGMHOMe/toCyR0EOsc0lKXlrPI5AJJT2CvQkfQd/w0A/qkAxnmSEL5qyVpKSFJT24qUPUBWThRGFHOD20A1JCWFhRAOFdicH9x76ASjg/DOdj3zjse/b20B5G+VBB7ELQSD2IAJySD7D3PoNAXJ8grYwQcpJHcdwUnBH1Bwe/poBPmj05pz9OQ/x0AxV3eaI7gOJyR3A9NAPj8zayn5hgjKe4zj0yO2fw9dAVxVIPFBUkEgApKhkeo9M599AeTv9U+79cD/Pf/wxoBkpKhFjKKSElXZRBAPYehPY6ActynZB4FBwOwOD3AAAwcY9PYfhoBQDJCR3JJSkDvyKeygkD1I9wPT30BbltOKlgJbWo5SflQo9vr2Hp+OgLnPYUktrbSpfmwFhfDKuKw4pIQsDOFY78TgkEdtAIzkNtJaQhSSAwx6KBwpTCCpJIJ+YKJSR6gjB7jQCUQENAEEEqVgEEE/kPU6AeRe8wpHdQaAKR3VnK+2PX3Ht7jQDSQ4tDjwSlRPPuEg5Bx749CPYH8fpoB829yLHMhPFp77xx3V5fY8sfT9ugGzKkiI6kqAJcBAJAJHP1x66AQkEFxBBBHlAZByM59O2gK4pCXFFRAHlq7kgD29zoBF1SVL7KSew9CD/AGHQCZWUArGcj6evft/foCtp9xS0ZSsIWcBRHyn8jjB/YdAOlKSUrAUknirsCCfQ/Q6AcweK1NtlQysoRjIzlSuOAMg5Oew0AlVIyY61Bv8AWFJ+bhhXAjv83HPH9v4/joCstrEH43if97Bx+/09e/r+P4aAtmDx5YPH+t/R/f6fx0Be6QwmoykNukAJGRyOBxSO6sHvxA9+wHv30BNLZS5aDa157TTXJTZXSZlz3HVx5zY5OMu2pCoLSk8+yn2rZiGGFd5CeBZCgQdAfUzat912XZNfnF1+RC3AvllRSkKWG6fBioRUUr4hQSl1wFpSlfL5uUH5hjQEpfNmzLBFDoNRXFqD06y1UdTTgzHjuB5piEgJPIOLddRGbaAClPuIaSkuKCSBv6xYzld21qNWiTlO1gWFT7dJLgUWq9Cq7nOoLAJKR8MlLCnCAApJQSCMADelUqC6NAtuKpjlJq0dpmYWE8wsQKFJmPSVcRnh8RGQFuKyhK1oClAqSNAQnv2Q3Nj3Nus66tt+HS7CosEBXENPvz4MusLGewU0xeaW5IH8z8od48hkCC167/K2/uO474o81SY9O25pDLcYupDATXG0NyZDnzcEoW4o/rFEJPse2NAat3/uZ2f1S9NVarc3lTbrjWlZzqZLiURIjNVZuSoRGw44pLbf2jKehNRkE5kOvRG2ea3mgoDm/wBYV8y904l51xchEeFZdX3QbeZdWlHGoW/eNSpNJYUFKHGRwnSnGWVYcUhK1ISQlWAIP33cLl1WFtM2y+2VU3ZS8FVZKXEqXKmUOZHq8NrAJUp4vQGENtnK1LW2lKcqSNARJkMQm7flSVlHx7V1ty2iVALajy6HCnrZWCQpJVImODioZK2XUgcm1YA1/PKnVuySk5fUkqODgHPYZI9z6D/DQFsSsoVkd1IIJGMkAkDJHcj19xoB65IU4ppIwc9jx747H1x6ft0Am6tPluBKhy4qwAQVZx9Ac6ARivuBSUqBGVAZIx6kD3H/AJDOgHCFJTKUVKSkemSQBn5e2ScaAZSv+UBX9HPr7en19NAXE/L97t+fb+3QFuMhzKikOFIJGQMjsfrgj+OgLog84YWO4wOSvUAkAkEjsD37g6Ac0nDBYWyhp2S64GkuuOIMLyHGj8VDnxCnz1IV6qeSUoUogJUo9tAKP1U8ZTcmQ/5z8ZlmV5UipFt2PGiOqp8KSmZUFOSmYs5qmPMsuRi1HMRpSMoaSFAYvKd855bpLqlq4+Yp10PLW6EgOLCw238ilhSkJKSUJISVrI5EBvoA0AaANAGgDQBoA0AaANAGgDQBoA0A4j/eJ9hjJ9vXQFxe7tLI7gusEEe4BVkj6499ALVEgyexz+qa9P8Ad0AlEIDnc49PXQFEkHzVnBxk9/b1PvoDILZmNM/akIrUh2sw2aW2tPp5bs2O88CfphhP5YOgPqD6OdxlX5txt3TKM+sybUZtmWEB3yxztq8qMt0qOQAlTDTmCexHfvoDpt04XlOvrd7cbdRlyXGptn2xuXCbpS1rLIVVqtEq0qQlGcc1y7cbQg9uRK0jvkaA2bUjUHabu5XcBxNuSrJjUwH0KKxJp0yShs+ilID55pTkpweSRg6Ax/fePS6paz8+dEbD9l1a7Ch0AfItNagXCz83t5qoBKD2KwlSk5wToCPMC/aleVp2vUnXHG3nbhvCSgKJDjL9ysfbDjSkkZS7/wCqkAoIC8KAx3GQNHbf343OuKUKjMLqJdeqFVdQtY+ZFYiO2+o4J+6oulsH0KvlBz20BDDf9ypUWTRr3f5qGxvwdfinCj5capXDAt95g+6VmJfD54H5vLyrHHJ0ByG6rrwp9z7sRbphJBXVrWt9xLiMKT5gozAUARkckL7KAOQoEHByNAZNvnvJNrNNsqityQuNRKZbIllC0qS8tFhFhaSpJIJQslCgCcOAIPc40BDtM3gmtLUQkp5QGwVfMps5HJIzlQ9cFPbvoDHgMAD6AD92gGjYPlSDg4K3ADj1OT20A3j8lqDahjGBkjGPwPp3x+OfoNAOHm/JcU2e3EgDIx6jPvj66ATwT6DP+f8AxGgFIvedGx3+YD9ufTQF0mECU9kgfOfU/gNAN21J85Pcen1H10Ag+QVPYIPzJ9D+KtAO+SeET5h2W5nuO3836/T0P7joBlM7vtkdwF5JHcAHABOPTJ7DQCiWvMlLSrtxjKVg9jkKQAPr3z/foCjzFBhbJBxyB9P6ufw/z7n00A0X3Scd+6fTv/SH00A7P8/GPsOWT7D5D6n9o/foD1CuPxJHqErIx6kjkRj6n6aAZiSpZ44Uc9iPX17HP9+gLoz8rZB7HgfXt7K+ugA/8jA9yBgfX0Hb69+2gLfgn0BP7NAXCQR5aRkZ8sD1Hr27fnoB+sjzY/cdqewD3HYhpvI/MfTQDBv/AJSk+3levt6fXQDJrs5Jz2yo4z7+vpoBend0rA7nC+w9e6u3b8dANlrV5qmSCDyJAIwTk5Hr/DQDtqMGkFZ7EknB7dsAZGT3/H8f36AQU75j6CT2QnjnIx94nv7D/P00Bc6M0Fyp7iiAlMKQAScAqV6AE9iSM4Ge/wBDoBJLpWkpIISiO2Bn0yCrOfbPpoBiv5nQE/Mfl7Dv/ZoC5N/dR+Dnf8Ox9fp+3QFrqQPMHBxk98dv36Aqi/8AIZH+8j/5ojQCSfUfmNALOqLb8VzB7LStOe2QCDkH3/PQG1NnbjXblzOFLaXTUaNVoimFqKEOfFRnmvLcPYJS5z4En+iSfoNAdzeljrG3O27rHTzf21t03NTL+s+hVdcSg0Skw6uu6zIdXSm6StEhC1vhDjiGW0EHivCRg6A6p7f2/ujZ27N27b9QG2W6Nr7lXTtbuF1N1a4txarGuNm74c22XxMVBloabFvpsabVLeDNtAK+BcbaaU6hXHQEqtipUuDs1ZlKqjwU1dFcl3hSOagA3SkUNiXx7nATyrCwPQcgR376A13uNcfxdn7gxonpR7PulKAD/QecjAKGP6JJxnOD3A0BAy+KxPnXRuw3Spy2otO2JunbJzCsINzXddV73pHeSrPEluM5wJHoRg+nYDCun3dGp7gXJaMqoSPPbN2KtN7krJdRAfdlKIBOVZUj17jJ0BIHdq3usCt9PPUf1MbOVC0LS202P3F2uksV2LdNNjbiIFHq8GvXDPpXxjxptFep6Y4ZgQqrCfmTlvzDFJSVpSBxS8UDqKvLqlu6i78bh3xUrpui/ZSTGYnKbbpdt2/RqfCkoo0BiOBlTFQlSESnm1ojS5YckRkIYdbQAOaVpV2fQJ1YqTctbcx2DCYUeAYLiZk+PFICeSishiQtWSSopTlQAHYDX1wVRVQuGrVUrU45V6lPqrylZP62dMffcyTnvlXceuf26AZPOiQ2GlHse/cj2/hn6/j6aAbO44NIH/wsoLHf3BB7/u/j2+mgLg7PNRcckqyFeS20M+pDeQMfh3/x76As8oj5+4+6NAOIgJjKABJ5D0Gf6KvpoBohPJx4HA/1dzGewyAO3f3/AL9AXaQwEGE4SP8AkaR6jHIn2P1wTkevc/noCzOA+cjsfU/2nQC6QQpJIIHIdz2Hr+OgH0PvDex3/Xk/sye/5fj6aAtzZKZK1eySDn27fj+Y0B5JkqlH5gU+4zoC4SO9LhpH3goZHuPzHqNAUxOysHseQOD9MeugFo3aTCJ7D4iac/hzV30A/pIS9JkKUQnykLCckAkAn7ufXPb00Ay+KVwd9Rkudj6dlKAP/h7n89AWdwlbbZwSeajgDuByVjIxnH56AuUcjmx3Hr9dAUtOBmpPPZHZRSDke6U5x379joBZwfrHHD/zp5Z/h3Pv/ZoBo+QeOCDjOcHOM4xn89AIhKjjCScnAwCcn6D6n8tACkqSSlSSlQ9QoEEfmDgjQCzLJcUpJBxxJyQcZBHb+PpoBAx1NuEpCiO/sT6+n1/8saAocB4KGO+PTQDvI+EiDPcOKyPcfL7jQDVju49jv8p9O/sdAKtlSVpcRnLa0qBHspJBGT7dwNAOW5BbYkPPgLcdUUjOD3PbOe/YZHf1/YO4FSpijTxD/o/X+j9ck/l3/wA9gGknkk/DJBKe3cfd9OxyBj1/z6ZAexJBgOQ5Ce5cadac+oBykZA7j1GMj0z+egL9Q6lJi1CmPOPFMdJiPSnwTzbjRKilQaSR3yhtCQE/TuO2gPqI6ct+o127TWGuKHHaRN3dfs6C8AVPPs1Ct+Ul9QGSQonJVjHvkaA6F0xqsW7IlKNQecbpFeLzIBUoqVa1RmViK2kDJ5n7OwhA+ZRQoAHidASz2BlswLWmtypilRJt8XnbyiVfJ5VIqdQeQrIPEpUlvklWeKgeQJHfQGy3d2bZesuq33NkD4G22KlSGypaQluQ9GlxcEqICVOJCOKSQVAjAOgIRdQ9xuUfZybT6NPx9syKXVhECSpfkVCFti4FFQyUJUqEoZJAykn00BxV3BqlVu+1d4aM8zJp6aXS67ZxkJC1qWq26eHKe6kgdmw8AUkYST3SdAY7Wt0VbrNbRvrnFb+31l7GJcqSXApxF6Wy/VKtKdWsKKkvqi0RhnCiF8lNpwFKSCBy23U3oqFSqO71o0srfpt1XzdlyNOOg80xapUW5i0KCu4Uma5LUoHuFE5HroDXVKutil0S0kyXC4VWtetMcQogJa80MKbUQT25rRxR3HLvj07Aa0qrzb0mqx2iPJcmwJSMEEK4UqM2cEH5sKWRkZHLPoRoDF5buEIayMea0T3HbCs+3+f4aAtav+UST7EDB9j8yPTQFbJHmo7j1PuPodANiD557H0OgFwCCCQQOQGSO2c+mfr+GgKJHcnHf50+mgKpgPfsf6PsdAeSZCj2wfzI9B7f59/wOdAesn/Vl59SFevbOSf8dAO23PKp6Gf+lcClA+oCwD3GRjt749O/fQHqFmI6opBPEn09vTuT+f1I7n6jsBa5jxfkuun1WQf3JSn+7QDbQBg9ux7+n4/loDJLWs2775qK6PZVq3JeFXaiuTnKVa1DqlwVFuEy4yy7MXBpMWXJRFadkMNOSFNBpDj7KFLCnUBQFgcjvsvORnmHmpDTq2XY7ja23mnmlFDjTjSkhaHW1pUhbakhSFApUAQRoC+2zZ923pUTR7Ota47sq6Y65SqXbNEqdeqKYrakJckmDS4sqSI6FOtJW8WvLSpxAKgVpyBXc9l3jZM9ulXnady2jU3WRJaptz0KqUGe5HUpSUyG4dVixJC2SpC0h1LZbKkqAVlJwBjakqScKBSRjIUCCMjI7Hv3BBH4aA80AaANAGgDQBoA0AaAeNf8kkf7yNAPlf8AJGf2/wDzugKZHq1/8ZT/AO+XoBH+h/7X92gLlJ/5A3+3+7QFtp7hYfiyDkNtSEhagD8vMKSDkdx25fnj8NAd/vD5dFmU215sucZEC74aqWyxns099osyir/3DZH8NAdwunCoRaON47fpeRUbjp7tKgkDH+uVi7LuiRPQf9Zda9QT6YH0A3ObkZgREWY8x5z9y3lIlTEHvlim1dcaOo/7sJhr/PqBHbqFv8fBXPQYB5rvKpy1QIff500eBcjErGMj5IyHV9sfd+voBqS963TbGhUimR3fIqkndbmGAcBTrlqnIx39OSvw7e2gIA21f9Nou3W/N0P/APwd2oVakNw+4YVdDtYPf1xhHf2Of3gOt6L5oW4Nkb2USmHjJmWtaVbqCvoz/KiBHe/Ds1aZPc47aA+ei7FVB2VHTJlqUmLGmIp4/wDsKZCwkD8x6jPf6aAbzpeKRAEz14+/qc47Yx7fTQGNrIl1MD6Ht75/PP5Z+n9wCihhSh9FEfuONAJp/wCQn/7aX/8ANFaATdR5Q83+tIJ/jk/5z7fQ6ApqrnmvoWf6XA/uQgf3aA8R/OPf7iP/AHg0A3jNvlx19nP+rEuE+w+Y/U/XQFa3XX1F577zvzg/VP3R/FJ0BToA0AaAWb/m3v8A7j/82RoB7O/+Cjn/ANrNf2I0Akv7iv8AdV/YdAMoXq7+f950A8c+4r8tANEffT/vJ/tGgCL/AMsV/vf/ADw0A6ljKiPqoj940ArFyqZCifikHOO2cnP7fwOex+mgPJY+E/H8u3+GPb+zQFvznv8AXv8Av0A+R9xP+6n+waAq0Ayc++r89AP6V/yhX7P7NAIVNXlVAuZ7BCO37T2/H0/z66A8ck/FN8+/ykN9/wAPm/8AntAW5P8AMu/75/s0BdYrwaguD3UEfwB/b7+34aAaLmEsFI/pEj6f5+v9ucaAWgM8FNOf1l4z+zPb939nroBRtzyjIV9Xwn0z6hZ/u0BQ+4ZLZaB9wr0x93uf4aAbR3OLDzJz3Kfb6LB/8e/7NAVN/ez9ErP7kKOgLglaZIp63MlMWO4tYwfut5V6/s+hz+edAUMzXGH1VVlJLaCGFt8ijkg4Ckchkp5NnGfUZBwSMaAnX0l05V5bxbS2m9WLlojdPaupiBVrQqi49bp0o1V+pRC262hxxsh5KFNOpacIwlYbWRwIH0lXgz1K17ZvqR6+qh1LbQ3N/oPtGw+n4bf7wbltPXrULKct1yv7h0J16ryrJqlo3je/Ojv0+kQdvrscvx+3sAupQMgbd39uyp2daVk0yy1eTOt3Z6zVUumoVgBy5qZb5+XsARlWO2O2PbOgLDX5wt21qcbhlFEm/bHrlKloJ7pkQo7U15OfwdQoY9sZAzoCKdTl29DpG4MlyWPMuGq2NUowOQfKuGzrpmI/+UkJ/j3OgIwbXzLDoW4Vh7QVXemnbF0yo35a71ybiPUUVyqUVmvVAQHlxIJI+EblBZQKkpSEp5BalJSDgC0dX9ibebN1brT2U2e3uf312bRc8q4HrijVe5YlIqt5M7ablRTEuCpLzbVfnWNXRQbpYbiSHmIyq0mD5hXHXgDhvXbwqNw2dTaZKddchURNYEFDqG2/KZlCiPJjoS1lBZjoUGGFjBW0hC1JClEADB6Ytv4qGzI+8upQ3UZ90KScD9nvn3zoCzTHEOSXuAwG35KB+IMp5wH3/orToBtoAX/Mu/8Asf2nQC0b+aa/9rQDR777v+4n+7QF0pzvlR3VfVPEY/EZ/u0Aydayy4/g/ex/7rOPf/P8dAP5v/JKd+Sv/eK0Bb0+o/Mf26AuEhPNlpH9bKf34GgBlXwzS2/6yFJ+nqMfh7H6H1J0AwR/yV//AOPf/PDQFOgLhoBof+Vvf7n/AM6NAO4/3ab/AL0r+1egPGP+UI/+NH+/QCiv5hP5uf8AvlaAtzH849/u/wDzqdAJklpvzR6qcUn6ZwB+/tn8NAVPRyGESB25YUPx/wA/24zoBdDpcYP0SMD+3H+Sf36AbxgVyfJ9nVgH80gkev7f/H00BdJCzGejpAz8O+0rIx7qI/flP/jnvoBGc+ZM6U+c/M8gZOO+En+7QDgueUyFf7ePTPqCf7tAImZ+PqcHtjGdAUOt821Pf1cHP15KA/8AnvXP4e+gGqE81BP1yP4HQFxgxQnzVDtgE+3sCf8APpgD20A3i/8AJah/vr/sOgGrv/JUfkf7ToDz/wCEv8/XQF/EPIBx6j+toCxLGFrH0UofuJ0A4acLTCGvd+QT+QJ7e3bPb8/roD6OfDaXRa7Ye39AioDlRt59y6osDt+tqtGq7in5fcepKeWe5/doDsHt/XYtYsy77tqK/NRBuY1VpX0edp1/qfTk4/m5HmI9fVP7gHdrXZUKLY1tPIlFqlXNcd3VKK2D2SpNInhasZ/pOJUfzPf00BHG5t1pUTaJO3L2XWL53DizJMk5P6liPzQk+x4cD+8+3YAWfeW+5dHqdeo9Snl6nLtjb6dTGSewpqKcuBMSPznRqPkZPoPf0AjxS3qOixrmbqzAarF0NXUmUoju7MhUJb0pZ7Dv5oHr39vx0BzEt6nz7boVEjUfIVc+5G2dcmEYGaR8ZVGKiD+xLX4fx0Bz33FW3B3Mvpxr+YcuG5GouPaM/VpiUAeh+8FfszoDXtRe8yCwz7Q2VM9/bmrn9T64zoBitzykxVfWPx/fxP4fT9nr7aASeay2XfxA+ucnGf8Ax/8AHQDdpHmLCPry/gkn+7QCC45bdBHpnP8Aj7d+/wC/9+gHcTiJLHPujzUcv93kM/w0BdZXwaoXFIyoyQE+nb5h6j8cjt657+mgGYiYIOPQg/e0B5M9/wD2dAW+Z7/+zoDxPoPyH9mgPX/vP/8AxmJ/8wb0BdW/V/8AJX9mgMff/nV/mP7BoBLQF+pbKJSWIXl+euTJSpKGElyeXEENsQ4yAc85rziEIwk/MApXygkAfpWfo2vRrtF4fNTsHb7dlFPleIl1h9Pl19TFSs+bTFwrj2R6abXuexLZt20a8pQVIoz1+3JcTtyB5TaftJVvGCtrNGS4oD86bfMOq3n3ZWwh1L6Nx7/mKlFHkJUr+VVWdUlscUpShDWUtuIJS+n9Z20B9hHg6XlQOhP9Hi8QzxH9ubVpsLqdY3RlbMWjugzTbfr1zWQmsq2asGyKvTJFYaUYcGkXLvY/XqpSY7ks1RdIhPSKJVTTI7DYC/ii7g0zxAP0cPpE8QXd23adXOqG1926XtBcO7Mml29QLmvN6mVi9bFvCqTJNHjtLfp9UqNjIqsOkSPgBEdmvyGaNBXKcQoD4jpaHwhpx4KUXkpdLpHIKStJSwkujsVBDaxx7dk5GcHADDQBoA0AaANAGgDQBoB7Ce8pakknDiSn9p/x9P8Az0A6QyWXeB9wVj8ldxoCqpfcb/JP9+gEW/vMf7h/9+dANne76keylY/idAXRmnobSVLXgugNIT/WUvvgZB7jiD2+v4aA6z9Eu6kN23qxbcxj4L/R5RpFwsySceauItOUg/7pKj6dhnONAd0aBuZbdn123qwqpJbn3FZsZ8o5Y85i3K7W6243jPqVVNon/d9NAbI3Pv6Nbd20e6USkxUSJz8OIwT/ADs2owIkphYHtgySQMZ759M6A1TV4SK11K7QQKnMApaaxXaYCT8pqdTsiu1B5J+v6tCv3+mgIXdRt9S4u51aq0qcE0RNyWlOpKicJ8yr7aYTj29YHb1/HQEC9373n7b7Vb60pTHxcndu9aQ4tRz80NxMPkR7n5TkD0z27Z0Bq+HvImr2hdPJwRakztPXaTW2vcumqNsU1B9/mcUhI/M49dAQNr8hMyPBU0T8WWgHADnsRg5PfGO57/sHvoBjMV/6kRFzkoIP7QRjP9mf4aAtkP2/9rQHsT/lUr/cP9o0BQ7/AMlb/wDtpX/vlaAXa9JH5q/+e0Awe/mk/wDtf36AQbb4RkPfUr/P5VEfT6j/ACc6AfUt4ocW+r0KS2PxA+v+GT3750A3SnEx0/1wVj8iT/hoCuH/AMod/wB5P9g0AuWPNdd7fdIHrj1Kv8NAVNRD8SwMdj5me+fQD8vqcH66AbrT8KpavZTxA9+2M/X17Zxj+GdAXNl/zY8hJ9o6lD37hSPfv37/AOcaAs6/5qP/ALp/v0Bcmf5pf+7/APO6AsB9Xvy/vGgHsf7qv90/2nQCbP8Aydf/ANtI/tRoC4Zx3+nf92gA5TMhS/UZBx+Xp/b37evtoBg53RCP4f3jQAr1P5n+3QFwdllmntR/UuLCvxAV3z+Y9v7tANGxj4gfQq/sVoB7TP8AkNQ/L/HQDWngmQyyBn4oH/5VRSDn80fwP5aA9nk8VpP/ADbjjf8A7kgaAe0aD8YxIwO6Gic/THf3/P8AHQDJ9HOMRn/k5LX8c9x+A/aNAWwOFZaSc/Jkd/xx6fu0BeY33mv91X9mgCN/OD/7Y/8AnVaASR95z/7bT/71zQHlQ++3/vJ/tToBF/7zX/xt3/5kvQCOeMNtQ9Q6r+ORoBaOksIUs+jwKe+PRXbt2+p740AmQTCIHqX8AD3yew/foCWXSTcca1907ZuSXMMZNuS119SEpaX5pUPhS0lD4WwtSwoBKHkLaUSA4lSSUkDvj0W7b2X1M9SVzbeV/fXarYGOxTrp3fkV27rTtC5K1eNy2hbjj9oVBumXpbDlsuN2RIeYnSXnGjNov8nXVWWWFDOgNnbHbg3puXX6pNv6tUG9IFm2dBs6PuBbNPrdCg7m0myapccG39ykUWvAMPt3/bEag3S260gNOIeC20hJA0Bozrl3ruJfThZ1Ys2V8PUKPe8mixVgJSVU2aVtyFEJ7JyhRJSn5RnAwNARmlyrxvSRtZS7IotVv2o11PTFSlWXbyVPTLnqzFv3paJdDbYUouQ5NHVzwD8yTnGM6A2vt3uB0RW5tf1sWV1n9Mu4FT6rHLfjUW0FXHVn6ebeqsBS2UfZEd1LYoTsV1KVGqDkmWkeuVY0BzgiXRb9s9L79Ijl1M67KFfriGZDgdfaQhSY8aO49/zy2GG2mFPjAe4eYAAsDQHPuU4XYtMUf+iKcfghSk/x4jQFlHqv/fV/boCtn+f/APuf/wA8dALR/WT+3/3g0Au0z5sVjt90u++PUo/w0Ag+z5QSf6xI9c+mNAeMeqvyH9ugHzXo7/8AGlf2p0Bbj90//Hkf2nQF4bR5nko+oc/g2o/3aAtRjeWtxX0V6+2OQx2/H/xGgHMn+Zb/AG/2jQFvA5ED6nH7+2gLhGiH4F8n2X6ehAz6A/sGfXQBoAh+3/taAYr++r/eV/adAU6AuEL+Zkf+1/boBmv+ZR/7f9p0B63/AMkj/wC+v/369AKq/wCU/wD3FH9q/wDAaArjfzD/AP8AbKv/AHjegGavU/mf7dAAdLRTj3cQf/ck/wCJ/bjQF4mP+dI/JpH4+uffJ+mgG2gEX/uD/eH9h0Awe+4fzGgLnT/vD/dX/wDMlaAQPq9+X940A2X9xX+6r+w6AreBMdoD3KR+/wD8dAXFpYcifCkDKB6gD29R/aP2/Q50BT/8Jf5+ugDlxHwfuRj8vz/z7fhoCqSRISG8fdHDt+AAz798D8NAe01DKazSW3Cfh0vspePf1BAX+Hrj9udAdP8AoU3oe213pEKOrFvO3BLpnLJIC6yggAdxj5lYGgOzm3u7Ak7dxbHinKrqqoiue5wvfT+TSTj1OU1wd8j1xjQG9L5uH7Idas8H9RblWpcz6fNXGK1VlDHfsTMP+OgNDdSbjNE6eJFw0vvXYdFq8ynAfe+Kl5MHGO/epNxQPqSO+gME6rX5sSyd190qqCHLQotruK/CPD3nvl+H+JzBqMYj6jHtjIHOCp9QKIe69t2dDjt/ByXa3cEueuV5AjuXLDXxbwccgpDnLOex7aAjze98y7NgWBUaQpDyoNCl0Vx1uR8QFqFw1t5GcE8SPiVY+oJ+g0BCKv1GRUalUX5gxKfqUqW4D64f4kZH550BYFffa/3xoBR9vzXwn6N8v3ED8fr+3099AHm4Hlft/LBzg/4f+OgKFr8tPP6FP8VAf36AVek8/KSQcnAH7v26Ao5cfm/q/N+7voC2yJSlK7eo75/H9/qPT8fXQGU3C/DMSkLZ7yvIR5vqMAgZzjt659s5/DtoDGIn/K//AGhoC4Rv+XS/90/2nQFvkdpacf1h/doC4aAWQl9eHGQotthZW8SQ95bDYMiOkJUMxP6KirtgkemgPrG2l/S9+tfY7anbDZi3ul/pFrFB2n27sjbmi1S4aRuc9W6hS7Ltml29Al1N2h7jUqlLlPRae0tww6fGR3AWgvBxagOP/ileK9ux4sW6u2+8O9O2W1m3Nf29sA7a0+lbQs3bS6RUKXHuSs3THkVcXddF0qef+LuKc24uEqCfh/LbwVILigOx23H6WX1CxtuLF2G3o6MOlLdTYKDaNrbUX/abNGvtqu3ntpSqVDtWq0yVMq94Ve1GazXaFFcjiRVLdq1J+IXzVSFN8m1AdavCR8V/wz+svxTN2+ohnpTqfSV1Hbj7C3Ci8OoXdrrGqlXs6rWtQ5m0tqU/bum2RcrFt2FTKpVI1EtyTSotvwIf2VTbN5wmFOSJSiB85VudGHSN4o/WP1kVLYLcWx/Dj2s2lsWRf0G195NyZm8Z3Tvml1qq0+7G7Wu6773teWuTclYiquCDBYFYZpseY3GgQDFSjIE/PBz3T6cuqfwZ+vjwjr/3q292n3t3HvKrb67Yu7sXPCsix70rzSNsa9ajMO95aYUSlqpm5u0dpx7jaqaJTIoFdeLFLqzYmtsgJ+LBuB0/dHHgfdJPhN2pvXtlu1v3Gvuj7xbnxNnLvi37adpV96o3PcV1edeNPLtMqESbeF4V2HR0Qk04IpsGOr7LhtKQFAfHTOcLmCUhtfmupcQ3/M5ZCGklH17BRJx3KiffQFu0AaANAGgDQBoA0AaAcRwOfp9P7dAXMgvu+X3ykJVnPcj2H1A9vp66Ad5SuQlJAPBhKCCAe4Uo5OcjOCO+gE0Afruw7LAHYdhwzgfQZ79vfQDJIHxaew/p+3+7oC6KWlp1DhwVNrbLaT6EnOcD07YHtoCQe1lySLRt2v3FT5KWnKomfRKoFqwkRKhEWy3kZwQH1Ixnv6Y/ADpnZl+zdyOo/p7XBqSZFGolsVGFOYS6VR3HapCu2ekPMgltY8uy5IAcSr5eXbudATO3n3Ncu3eDb2zkOoXAiOwLlklsjslFtUniTgeiSD29B6+2gNN749RabR3msS/aS4t+jWluxRa5UVpWottNzrMvizUlwcsBpMxpDjiT8pKMqGR2AgPvru/Ub7u21trIil1Cq1CJsBU4tSiqPB1tvbihImJK0n5leRVXlOH+kQSokk6A1BvVe6bzr10TGFqXTbLpNusMt8iplwruOFTpL6m8lBdb+HUnzCOQyRnB7ga9qdbpdNrm6bcItOR7itmjooyQlJS43WbvpFbkqSMYPlRozyE4+63lIISSCBHecSPi8Eji4QnHbA+g+g/LQFtlqV8PD+ZXzJ79z37n179/26Adp7RMjscK7jsff30BbwSCSCQT6kEgn8yNAPHP5yOPbi2ce2cDvj0z+OgFnOy147ZPfHv+egLa7HWtaiCrBPYD0AwB2GffQFSkluOhBJ7c+x/Ek+n8dAMmVKC8AkDB7ZOP3aAyCIAXe4B/VH1GfY/XQDFplSnn3wSEsOlagPQgAHB/w/yQHSnfPUZKRxDuAAOwHAY9O39bvoBxCe8uW1y7ghfr39h6ZP49/wB3voAW6l51KeKSBIPbAOflPqO/1H8dAMUEgSsHH63Hb6YUcflkA49MjQDJokyQCcjgex7j0+npoC6Nk8sZ7YV2/wDZOgG7CUkPkgE8VdyB7EY/doBvAbL0ktA/fWED9pIxoBVxhUdhxKvUSUj8/mAJ/hj+/QCGT9T+86AfGIsRxLyePsOXZKfQYGcD9mO+gKPhDGkAKyoD2V6A57+v19PQfXB0AoQkknA7k+w0Bb5H/KGh7du3t6/T00BcExiqSkj0UzywPfKff2J+mf8Aw0AzjhTapLfI4BOQCQD+z00A3jk/Ex+57FWO57fM56fT9mgHTnf43PfAyM98E5ye/ufc6Ac02f8ABBAyR5jZBAOAcqWO/wBT27aAbPhXmLXk8HiVhPcD1PqPQ6AQwPoP3aAcsAgl3vhoAkd/f8vrg6AUdPNC5CflCkkADtg/UEe/4+ugGTJJZJJJJdyST3Jwe+froCl0kpGST8yfUk+/46Acr/m2z7/X39D76A8ZR5jiW/ZXLt7fdJ9Pz7/noBVaw1T1NKAKispCj6jJPoe5+v8AfoBFmItxptIJ/WLSBjOApSsAj8cn9n59wBd6TNdgebIQ6tlTzjcdK0KWkgMuJWfukEpynJSPXHpoDpftduLHc3puSuR2KxMkxtlKPFpDVGYYl3dVaxIVbjUiPbLcnmw0uSh59tbb6QHGXZCXMhxQUB0x60rw6Y9jU2M70YUvd2yXE9J229F3EpW4UuVSIkquvUegUu2pE+lzXJhfvn4BdfkVyHTzDp7zUyOIWWkoCQIXXTuzSr86cdprNcqtFNwG7plFryZcpceiW9UIfKZbyK5OW0UxHas4VJKH3CsBXlkqA0BLzdu0d3/C82y6IuubabqL2dvS5dww5cjO1VEkU+vt0Cmwbhq5hW8t39ar+SrLTlYVcNWKkTYN11hEeK4htSU6A439QXVVu31cb2bhb27rTlVC6dwHJztVeRGh06lwIMlxTqGGURUo89lnlwYLgUopAOcnQEfa7U6omxrTgfGB2Aw5eDDCQSFeQGIhwUqPIIUeSgn0OQR2OgMHqriFJDCE8fJWsgAYwFLKwPwBzgD8PxzoBiHEPAKCUgAcTgAZKfUn8TnudAIPOBKvLAAUUhWffGSO3b8D+8aA9jtlsLJJ+c5wfXGMd/qDoBwCQMAkD6DsP3aASebLqc5JCO5/b+fpnGgFS4gx2EJABS6ckDCiOJGCfz9vf10A0jElL2ST+vQPU+mF9vy7Dt+GgG8gnz0jJxyHbPb1GgH6FK+Ki/MfRz3P/RL0BUSTJbBJIKjkH0Pc+o99AeP/AH0D25p7fu0AzjI8yUtv+sSkfgVHHb6Hv7DQD5thcZ1aCtXEk5HI4yT/AFf8dAMAT8XjJxk9snHv7aAfpHwxJP7c+/8AnHb/ACdAMVHJJ+pJ/edAeaA9BI9CRn1wSM6A80AqhYY8tahlLhKQPUDBwe3p69/4476AWmo4SI2P6fBWfQkKPb/PpoBJLwakvJ9ivOPb7qc9vTPbQCJcDi1qAwM/57dtAA+Uh090t+o+vL0/979DoClZK3W3gSEuqxjJ/o4OPyGfQ6Aff9noBm0hTshSMqP6vljOfQpGcenvoBw7HLaCog4yB3Ax3OgE2yQrsSOyvQ4/onQCMck+dkk9j6nPuNAVf/CrP4vAH8QfUH8NAeK9D+AOPw/LQGSxECK7JeWlJS5HaSARkArwnIH1yf2Z9fbQFsmj4dwQz6pqJyP9kKA449Mdx29NAW85UsywTxBzjv8A5HpoC4MHMZavchRz79yffQCK+y45HY+W2cjsc8Qc5+ue+fXOgJHdPy0Uq/GKxJkKdZptMqFyuMpUT3piFKyoZ7rTx7E/MPYjQHavo2rdO3ZvHYb4aUIsKK6/OqLC1YU86reex7vbSsf01FqmOqAVkgOLOfmOQJDbrbhwYyG6muQmmPv380y78Yv9ZIjWJQ37bXlSzyU28t9DpSSUqWpKiMjQGHdTF4xqXY249GRIQ9Hom2lhVsskhWFS5Tct1baTkJS4CkkgDOATk+gGN9X+4dDq/SxuEyl9Meqbk2t8fS4zisKkJtHd5x9xSUknk2pMgtEAcSlBSe3bQHzjTbmqVRuNVemuL+JS1EQpSVqCkIdaMZtIUCCEowOI7AY7AaAzpd0Ny6TabLmF/YwokKQlWCFuwJd1PvqWkkhS3BMaK1EEr4I5E8U4A1TVmyp5c7vioNvSUd+3FT7gGPoAAMD0HbGgK5y0Mu0b5UgOQRy7AZVlJ5H0ye3qe+gLWhtXKS+ScF4JHc9gQTgfuH4dtAe4Gc47/X3/AH6ACAfUZ/PQFsWT8Q13P84n3/2xoC5Vf5XpQT2ALGAOwGUjOMemffQDF1KS0xkAclI5HtkgkZyf8dAXGe3GEJpSV5WAOPfJ/AD3wO2ATj+3QFth+oPv83f30A+jf8pJ9yoZP17+/wBdAeJAKUEgE/EODJAzgOdhn1wNAOXZCEuOJwj5VrH7lEfTQCDb5ecU2glOeSCASAUr7KT2xlKh6j0OgLTLQWpDrfpxI7AkAZSk/wB+gG+SRgkkZzjJxnGM4+uABn6DQFaXXUJKEuOJSopKkpWoJJScpJAIBKT3SSMg9xjQFIcWkpKVrSUKCkEKIKFJwUqSQcpUCAQRgjAxoD0OOBQUFrCgSoKClBQUTkkEHIJPcnOSdAU5P1Ppj19s5x+We+Pr30ABSh6Ej8ifrn+3v+egAkn1JOMkZJPc+p/b7/XQHmgDQBoA0AaANAGgDQD6GAQ4SASB2JAyPy0Bd4DJSwuUrJKnHG0k9zhJwACe+B9O3toBi8hxlw5UoFf6wHJBCVEjHr6ZB/DJOgHDJJiuqJyfN9T6/cHv66AbHtGcWOyx6LH3h6+ivUfv0BcglKoMdagFLznmoAqyAMHke/b89AXES5jVNVCjOEMTHUh5hSj5C1IHNC1tZ8tS0qAIUUkgjsQdATX6V70Zsy56XclQfS47Z8ddZWjkSp5t74i148Z05JXHbevOWW2lZQhcySUpBkPFYE/rEq8d/ffb2XWZ0Z1ULYiDVKs1IIdeL8hlJbkyS6VlxaGFNtFxzksNNtt8ghIAA0TvxSqHQbBu2nyKiahLuGqVURJ5c85EZ6NQdx7qgtlalK4lPnstxgCC2soLfEgaAhDsPW2nt3Nu7ouB5Hl2+xHiyGlElxbFKtiYzD7KJ/mGIkRllJ7Msx2W2uKGkJSBpy4LhfRNu5qG66qFc0mWwtbiirlGarxqSEnJ9GwOTYIIQSSgBR7gJtTYdRkyn3nAyKfaMFmOoHiS/GcSG+JB7E+YEDB+6SkeugMLaKpUeWslRIUTknJPr65Of4+g0AxV80RJV3KQOJPcp9PQn0/ZoCoKV8H95Xofc/Q/joBeIlKinkkK7j1APt+OgHlRSlMhASkJAitkBIAAPljuMeh/HQCTPeIhR7qKCSo91E8ScknvnP46AKXKbZbfD6UuFYVwLqQsp9cFJUDjufb8NAItDkjKvmypZHIZwCs4HfPoMaARSlIkrASkDgjtgY9D7Y0A5jEhp5QJChIUkKyeQSEIwkH1CRk9vTQCkTk4iUyknktKlH1ycAjv9R9c50AwSspZbbCiC2pwHBI7kp9cfl29dAKR5AakNFfzAhaRy74JA9CfTvj8/wB2gEFOK/1laVqB8wlJSogp7+xB7djjtjQFTqlAxcKI5pBXgkczkd14+8e57nJ7nQCoAEpsAADirsAB/V0A4kkoeaCSUg88hJ4g/qlHvjGe/fQDem8nH1IJKshzsSSPuk++fT1/DQClPZWFOPAlKkO9lAkKHE+oIOf2jHvoColTi5KVEr+RxSQolQC8HChnOFA9wr1B750A27MtpC8KUojuQCe/YdyD/b2/boB8txUloQm1KBHokEhP17AEfT6fXv8AUAUtazyWpSlfVSio/vJJ0Ak4SH0AE4JGR7H8x76ArWhBWolKSQo4JSMjBOMHHbHtoBfzggK7gKS5BAUDghJACkg+uFZPJI7K9wc6AQTFXLdkqbykNvOk8DgHC1YT2xkAAAD2HbQFukAIDRSAhQWRlICSCFKz3H4/joBwjuvv35I+bPfl/vfX9udAPH4yVRpK0oSC21H4kJSOJ8xwnicfLkEZx69vXQDF9KkPKQok4SggEkgApBwP2+uMd9AKspSWlkpBIdaAJAJAIXkZPsffQFToxOcQMJR5YUUDsg4CvVIwP3jQDhLzTtNW2lCApDyiSEgHjwUMZxnGfbOO2gLKyThYycBXYe37vTQCpAPqAfz76AqySACSQPQZ7D8hoASpSSFJJSR6FJII/IjuNAVAKdKWySeSgAFEkZJ9fz/H10A/QssAIJOc4Tn1Sr0BHrgjI9CMYyO+gHEFlL8yFHVjg7Mjox/RBdeQhSgPQKwo5PYn66AmxsFTqnTt+bccjoWfs16EzVUjkA/RUXDHbTIlAYDyEtMsoSXOQCGm0jshISB072T8TGy5+xvUt07VbpT2cu28t/6Dt9bVN3RvaDXJTtMj2vbjcWqCqSviXJptigR22kbUrD6XG0IaZkIaDYToDB6T1u2La/QDvH0lu9LGxdUua6dxKfApO71fg1uLc8eVTKJOkM1GuPMLTITX4yGQbd8iahp0eSXgFfMAOR9JuY1Dae76XXahMl/ZFbp0C0afVXnnW7ahyo1zVGqQaHCkLdaoTFQqUWPPqUKmiOzInMMyJCHXmW3ABp1opVGU6lKUlxvBKQBlIA4pJABKR7A9h7AaAScqsuf9mQHUl1uIl4BbnJwnzSUuKJUT99tDbSz6qbQhBylCQkC2TXCuS6QonJAPfOcADv8AXONAeMABvsAO59O2gKFt8pCVnHFDY9e/cKUfT8Mj9+gHkBaXnVgpBCVgDIBH8f8AAfv0A4WlKnlspSkKWTwIABGM5xj0Hcen8fTQFuUVtqfZKj8gGTk5OSR37/h/nvkBkFK8xQ5HASCBk4BPqQPQE++gHUaOp9am0EpwkuHBIzghOTj1PzYz+OgPFthDoQtIUoKHzKwT976kfs9dALTvkS2pHyqGMKT8qu5APcYPcEg/UHQFTXeXEz3yo5z3z+rWe/179+/voBB8n4pIyccz29vvaARUrypLS0/Lh9BJT2JAUknJHr+3QD6WVvr5IUpPf1BI7dvXuCfft/HQHkVCFS+6UnKhnKQf7RoBotSlE8lKVgnHIk4/edALtpSX0ApGMJ7YGPb20AmkAvSwQCEvPBII7JAWcAD2A9gPTQC0hKQywQlIJZSSQACTkdyR6n89ANHGllt9xOQEqbxgkY+UZAx9e/YepH19AKMKDobWSoJQ0QFEkAqCVEgEkDJOe3qe+gLo1+sfPmfPxQkJ5/NxABwE8s4A/DGgGhYLkhah/WKT+Pf3/YQP3aA9mMhhsYASSD3ACT2/Ef5/foBAHmwhkffdGQf90D1Pvnl/n3ATJ4qYZP3m1kn6fNj/AA/ye2gFZSikNgEjkMHBI7dvp/ntoC4UpoxpkaS8AttxZaKVgKB5oUoZChg90eh0AiXC8tRJygvvYSfuhIJ4pCfu4T7dsD29tAMkkiXHSCcF5sEexBcSCCPQgjsQfbtoC5SUNodkhKEoHxSUYSkJASQRgAD0zjt6aARnQ3GXG4qcghHnkDI9s5AyO+O4P4EnvoBszHWHmiorUkOIKge4KQoZBBOCCMgg9iNAXR+Z8TISw2SkpWjIT8uQhQPE4IBAA7A9h6AD00AhKJVMmy1EqSlalJ55VhRI7gKJwrIGCO/7c6A9fSlMbCUpSOJOAAO+PXt76Aty1rS60gLUEEIykKIScpTnKQcH92gFyTHmcXSVJW0FoCsqCPMRyTgH7vH2IxgAeg0Bs+wZs6mivzowWUG1KxHccSTySl2EnzEhQ7hKiSVpBwonKgTnQE9ujneqBttW2Z8qa3Fdo9IYFOQHC0ppx6HcMvzmMEFp1DzUVYdQUrSuLHXkKZa4gbM6tN7GLrbpCaBOYdj07c59+T8M6EuhmeUSZzDnAhSmHlzGQ8yr5HQ0yXAfLRgDTnUXvnWr3Zk1mgS5AoVTpNsbbVkokvBt+VFtyvpS3JCHAl5LDrTDrSHgtLbjLS0AKQkpA151KbxV2uzNv7PYneZRLWo1zU2SVPrWFZv67GZccgrx5Lr8Fh91ogockNodUkuICgBB8JU5KklLilIHMnKjxUErKmRgkgpbzlHrxxlOO2gFUziYJZQtQWtxSgpKlBQWkqyvI788LVlXr8yu/c6ASW+VxY6FrUoRTxIUonDSyMIGf6HLKuGOOSSRk50B5UXFOvMLBPBDCUtjJwjGD8gyeOfX5cDtoBiXFhCwFrAOCQFEAnkBnGfXBIz69zoC4zfkjRVJ+VSmsqKexJwe5IwSfz0A4D7JixGQ2guL58l8UlZ4tqVkqxk9wff30BauKfKfVgck4KVYHJJ8xHdJ9QfxGgB1Sl+QVqKytaeZUSoqwRjkTnlj2znGgF1JSUkFKSADgEAgfs0AyVlSeJ7gegPcA/gPQfs0B4GHUsckqwc57HB+uMg6Af035pcnl34pUU574PI9xn0/ZoBv54juK5AqSHFFIIBweRORkYH5j30BS2oOofcIyVOLUCe5AUokDPt6+2gHDTfksNP+hWgKKx6ntnuod/z/AI50BaZDnmvLcyTyI7nJJwkDvn8v8O2gEdAGgDQBoA0AaANAGgDQBoA0AaANAGgDQDmMSFEAkA4yM9j3x3GgL04+UxERmiUcXVOKCTgfMc9/z9Tn19tAITHUvLZKf6DCEK+vIKWe5+uFDQDVTi0sKCVEAqzgHHfHroABJYbBPZQPIfXsn1/edAOWXFlBbKlFCePFOflHr6D0HoNAOA6tK2SpRLbbnIpJOPTH+foNAbDsyv8AwUq6ShSg3PtB+DySogNuNV2gVRp4AHspl6mtuIV6pWlJ9hoCXMe/Zb28t21hue7FYj7XxbZp6w6UAk0WKliMkgjCeTSyhIwBkn8dAYNcW4Crv2RvVqqyuNVp9zUaowW1ucn1sGiVOiyFNcjy4luSQ5jspOQe2gIrU2oyqXLlVSK84y5DMXgttRSpKX6e/GcSD7BTbym1fVKiDgaAYMFEuE/IeV3C3VMoVnCSvPZH05ZwfX30Bbo/3Jf4xnUH8Utp5oSfwStCFAexSDoBeMAiNxR8ocJCwP6Xr66AQlNoQkoSkBPy/KPTQFJjqdjfqhgY7JHp9Dn+3+/QFbKTHwVj0AzkemB7H64xoBu88t1xS1LUr1SkknsjuEpGfYJ7Aew0BUzISltbZzhORj29PQdjj8h7aAZhBX8yVKSk5IAGQBn8tAXJtJTGQTnllfzEdz3UR+7QDRJJTJXk80tpwr3Hr6HQFCnFoiIKVFJWoqUQcFSskZP1OAB+zQC7K1IIWhRSpTXzEHBOXCDn9nbQDuc022+4EISkfDx14Ax8y0qKlfmo9yfr30BbI4C5CgoBQSFFIPfBx6jQF0ZMZqlylOstqcdWpDa1JBUFBWcg+xxn6/t0Aj5AXHaGP1iWi4lRAJAGB2P0yR6ep0A0ivALPmYUtPIBSvvD8j+zuD+3QFEiSXFjBOQRg59M9jj8x2/EE59tAL8/hnmFt/q855FHYnKSDnHrnOgLip5ASltkcC8rB4DjlR7d8D1/89ANQeRcSjAWlKipSccuwJPIj19PTvkZzoCpxtCmG1KSCr1yfXOfXOgGTbi25uUKKTk9wcH3/wAdAXHzEf1Efv8A/HQCLpzIbI9CQf7NAKr++r/eV/adAMXFK5qGTgqSSM+6O6T/AOz7fTQFbMl2L5hDi0+fnGCQCVepJ9yScn6+ugG5ScALyoglXf6qJUDg/noCpx0JaSlPZzJHIdlYPoM+wHt/nAD9h1xDJbdVz8zBVyP3kjBSCPcAgkZ9CToBCSsOLCsDJHcg5Jx2Gf2dhoBzTVN5lpcSlaRDecSFdwHGwOKxnsFJ5HB0AwdkJKG1/wDOqaAWvPzKOSDk+p9we4/ZoBwyptUYhKQkkkrx79j64/P9+dAM2QPOWnAx5RVj25ZT3/PudAJ8j5vHPbjnGgFdAeK9Djt20AvCktJQ7zQkuhBLaleqVAHBSfYg47/X+IHi3/MOVBJV7EnJB9sfke4/HQFyoZLlapDalkJcqlPQo/RKpbSSf3E6AmdR9zYNgbkX7cDK0rES0ahQYShgF6YxcaAypJ75cbx8pHce2gMW2HrNLot6PBSm0mTaN0x05xn4r7KraELGc4WhLDISfVAbRxAA0Ba94bthQaPHtiicHW5VwpuuUts55uIoDMMvLUPvOILzoCycgLX9caAj2ypSIcqMFHyXHw843k8FvMofabdUD6rQiTISlR7gPOD+kdAUJaWuHxZJSQjAA/Ad/T6/loC3Ri6zIioKlBQQ4Fd/Xuo5P78/+GgLa+pXxBGTgrXn8fmOgLkAAlOABlKScfU+p0AkpC1L+VRA4YIGcequ5/fj6/2gBCI8Y6XsnC/M9c/N6exHfvnP549s6ApblOuSkLC1Ajl3z3Of8/tP4Y0B6p3Eh/l8ynAkAn3IznP49+310BXGjlxbivUcO2RnBBHp+A/x0A8gIcamHBUkFtSSB6YKkHH7wPz9fyAKikB1KgAFZPcDv29NAW9S1OFAWoqHNsYUcjBWkEaAfyAG5BKBxKEJKCP6JOUkj6Ejt+0/U6AYSCRLPc9kgj88Zz+edAJudwpR7kAqBPqCB66AWjrWU91K+6fc/Qn+0DQD0fIiI4n5Vr4lah95Rx7nQBHjNLlSUKdSUoBKU/QnJ+v7v7NAW4LWmWAFHAVgd/ocaAuCkpC3CEgFS1FRx6kk5J+pPv8AXQDR1SiriVEpR8qRnsAPYfhoB/CiSpaVJbCC0O6wRnl9Crv3x6fXGPT00AjKb4uvFSEJWkIHyDAACEgY/Z/kegAYtOuAFQWrOSM574B7DP4Z0A7YUrBVk5Kjk+/cDQCj5LjJ5nng4HLvgY9BoCgoSlhpaUgKSk4UBgjsn0OgEIqUuOSVOALUkJKSoAkHJ7j8dAVOpSrzMgHigFOf6J+o+mgEUSXRHQVOKIQ+kpBV6fKoZH0IBOD+egHKWyPMWnIR8O6tIHoF8QeQz6Kz7jQFTLaC44opBUiKw4gkZKXC8gFY+ij9dAVOqOFLV8xK0uKJ9SoKHzE/X8dAPJclLklKj8zio/Dl6nBTjGfpg6AbJ9R+Y/t0BbFqLc0lBKTzxkdj39e/46AuR+YKSe6V4KgfRWO4z9dABPJPFXdPcYPp30BQW2yQShJIxgkdxj0x+7QHkhPnqlP+vw7MNAJ78MISCAT6ZIOf/HGgL/AuV2lRK1EjghqoxBDSE/dR5qA28kAegcQOKh7p9c57AZDbKlzKnIUh5TSokJlIUhRBcAhlCkEgjth59JH0cWB66AqVXag/TEhbz65Mu6n5TjylqUt5TLbKFKUT6qJjtkn1y2n6aA2a9cECBsrLoL0VK60/uDS7rSVJyp+M23KjrUonuf1bzyFH+q4se/cDUt2OvzYNo1Ga98RNq1v1GpTVqVzWX5163bJX5qvdbnmB5We/63J9dAYrFcbYWVLALfEgpIHE+wz9cZ0BbXfLPxTjSUoSkjywkYCOXLlxxjGcDPbvgfTQDxbIVTS4kALIHNXuoYyMn8O+Pp7d8aAtzbxcZCVEqUlXYnueODgZ+g+mgKkAFQBGQT3HsffvoB1UFqHlICjxBCQn2CSRkAfT8NADSkNyohWAUBLowe4+ZlaR2Pb7xH7dAV5bQ6popSUvE4GPzUO3p2x/AeugLW4tXmKHI4QlSkjP3SASCPpg6AXfWsR21BRCjjJB7nI99AeOdnGAOwUjKhj1OPU/XQD+L86QhXzJ7/KfTt+GgBsBuOp1HyuKCuSx2UfU9z+egLatpb6gU91e/wCOff8AvJ0AowkpZdSfVKlJP5g4P8dAZJTYwnJhtDyi24w3GLLwQny/kHxM9Ugjy2UMAFbfnpWB750B346nPD18H/a7w/Z3UPsj4kad2+rVrb3Zy5l9Mrcmy5BRdF93BZVG3CtuK5CpLE5SrEplZvCpHDxcQ/QYwUpQTkgfO3NZEaS9H92FeSv5kLHmN/KshTfyqSVA4UM5HcnQDXQBoA0AaANAGgDQBoA0AaANAGgDQBoBxH++f2f26AvGWErZ5pBU4pSV5J7pH3R2UMevtg6AYySgTHENdmx/RBJGfX3JPpj30AsUJPJJAKfJUvH+0Ae/1/u0BRFAWynkM4KgM+w7aAchKU5wAM+uNAUOkcQk5+Y47fiCP79AXKmMSWGamppakJepclogAK5pK2HFIAIURlLZVkEH5TgjOgNzVmaIK6TM+J896s27TJy3EqAU3Lhxy1zVx45PDDfA/IQO6SRoDV0t9bsilxw4v4abFjiUyFENvhU1bJDgB/6N1aARgjOQQrBACEZgPUSuqAy8J1AaQv1KUOxZynEgHthXlIySMjj2I76AaJQyWkRkJwoH7oKh8w7EnuM9/Yev09dAWxJDLrzSgPnSpGMnuFjiR+3P199AV8ihBAJCQCQPpgf5/PQDdcltxjks5X9fQ5H4A4/hoB9FkJQ3ESOwcPzpz976+ucfsP8AhoBOuHyqhKZb+VpHkFCR3A5BJVgnJ7k5OSdAMpaQ3y4DjjkB7+hwPXPt7+ugE0ISY5Xj5iFZOT3wD7Zx/DQC9OPMcVdwnOAfb1/z30A9c/mk/mv+1WgGbSEltWR9/IV69wPQHQFZabKQgpBSn0GT29/rnQCSgEuoSOySjGPw5Z/PQCgcW868XVFZAQgZwPkTyCU9gOwHb66AC2htDriEhKwn7wz7+vY5H8NAMG3FuNFpauTaV8wkgYCiCCewBzgnQD1h9SXmgs5SQWcYGPLV3Ke2PdIOfXPvoBNmKXpzrbY+UBxQ9cADvj1/P30A2kMhlzjjvyA9/XI9fz0ApMBIaA9cdv3aAuUJhSkpcWclo80k4HEp9OwwDj9o+oJzoBBHyOS1J7KLT2T9cpPrntoBJh1a20pWoqSBnGB+J9QAf46AqajLfXzayFZ9ffPf8/X6aAtXmL/rHQF4BD0xhCM90oyB7kAZ/bk57fx0A4dHF1xP9VxY/cojQDF8AHI7Egk/noCppCXWWi4ORAOCSe3zH6EaAod/nD+ASP2BIA/hoBEpSSCQCR6Z0A4QS4tIX8wSnA9sAdwO2PcnQC7zaEuEJSAPhyvHf73zd/X8B+GgHlEp7tQhVlxoZdh0mTLUr3DLT0dLox6fMhZBOM4z399AWeS0hLKlJTj/AFlxDRyezXBtaUgZ7gFZwSMnPf2wBUw042wXFHCF5CR+Prkfszn2/joCtMZxtj4k/wBJYb5H1IIUcfQ/d+n7dAIBI5oOO5WlJP1BOCNAKoYXIlPx2sghJUgD+jwAUrH/ALIV6/X8tANSpYe4ZPykpUMe47E/59NAeqQgJUQkAhJ/sOgK1tIS2ypKQFFSMnJ79x+OgHMV8xpUaSOxjvsvjHrlpxLg/wDe6AymRUkVZmfNccw/IrbkpLaicmK9KMpxJz6pU9xcycqBGBhORoBjSqzLp9UROhSFx5aEyG0PI4lSUS23mpCOKgUYdbkPJUCk4Dh4lKgCAEajNlLe+Z5S8tKjfNhf6h1IStsFQJAUkAZB5AAYI0A2iOuKQ8FKJHNzt2/rEfTQF8hANyKdE7LVMkQyrP8ARadSFLb7emeXc+o9iNANaky21XZLTYHBp6QhsZzxSlagBn8AMd8+nqdAYt9+Q5y78XFY9sfOR7Y0A7dWoKwFEAJAA/DQCrC1Zb+Y/M4pKvxSEpIH7ydAIyA2l+Q3xHdYwMnsOI/Hvkn0/P8AYAnDjKXICEg5UhZbPfIKR/b3H7M/tATfbUhrk4P1wdUFKz3wMYGOwH1GgLlEWoRlrBwoAgHA9Aew9MaArYcWWnHeX6wZwrAyMd/TGPX8O/voBNKi+2pbp5qCgAT2IzkH0x9NAMmgFSmkHun9YcfihClJP17KSCPxGgHPNTiX1rPJQSACcDGFpA9MD37f+OgKJcdxltMhfdSxhKj+Xb6D9nfQCxabMYrKByKe57/1fzxoBkg8MY7D3H4e+gH7h80ISz2Df82B3x9PXP1GM+me+gKUoCeUlAISoHkQSc575OTnv6dsd/TQFIab5BwIAV6g5Pb39ydAJNOLWt/koni4sDOOwB7e2gFZCEhtlYGFLbClHv3UcZOPT9wxoB8y+mK055JLajAW4rBPzOBSkpVhRIBwMdgB27jQFqW6peFciStCFLyckqKByJ+mTk4HYZ7aAoY4JdV5iQWynsDnHI575BByCPr3zoBaPni5n081XH/dITgD8B6d+/10B68pQwkH5SMkdvUfx/d6++gKW1qUQhRygA4T7e37fYaAQZcDT7qc4C+I/PH7/r/n1AA/5iFOZUeKk9vx76Ao4j4MHHcvtg9z6FK8/wBmgHyFq8hYz2KFJI7fdx6enp20AyQ86GpCgshQS22DgfcDiSE+ncA9+/f8dAPY/wCtHFz5gSAQffIz7YOgCQEpWleO6cDP+yACR3/t0BSJCcjA75GO4+ugGkjs5z9FBXr+0ev7z66Au3mMfD8sDl/W75+v1x/DQCegGZcXk/MfU/26AdIJDa0/0X0o84f1+I7Z9xj8MfjoClo4UpH9Hnyxgevbv9fc++gMuo8hFNlNyuWG3WHUvtjHzK+ZKc/0h2xjBHoPY6AThy3ER23Xo58hqry1sEpwEJdaLhIPYE5Vnvn6dvTQD+vV9MiBQlpeBzGfZW3xQMoQtfEK+UH1UMH7wzjudAWSjsqq8N5TyiU0+EuPFSokhlKXXn/k+qQp9RwcjkVdtAWTyVJaQHV+ZzKz9PRXHGB+X4Z+mgGz6UtsOBA4g4z6nP7Tk++gHcRxa4DqFKyninsQMeqh9M+mgGLTaOSflHdYSfXuPXHroB442hDwCU4ARyAyfXIGfX8dAJyPnTlXcgjBPt30AgkeY4jn82M49sdj6Yx9NAeBalS2eRJAKgPTt2UB/boDwR1J+KW6MgNOcCc/eIPEjHbA+n8NADQDjWHByCUZAPbBGfpoC4UyCmc4VOvBPloUUgkdgkE49u/bHfOe40AwQ4tEry0KIR/V7e4+pGf46A981zhw5Hh/V7f4Z/joBxD7K7Y7qGew/P8At76ARl/qy5w+XkVqVj3JUcnvn/w9tAPo77zEVotOKQpTBQVA5WEOIKVoSs5UlCkgDikhIHoBoCzPSXisArB4LK0koQVBSvKUfmKeRGWkcUklKQCEgBawoBu44t0hSyCUoQgYSlPytpCEjCQkEhIGVEFSjlSiVEkgUaANAGgDQBoA0AaANAGgDQBoA0AaANALsIdWohr1AyTjOAPfuD6aAdSFKCW15+dCiAce4wCcenf+zGgF0NIXh5QJWsZUckAkjv2BwP2aAdNBnmsODP6lWO6h27j2I/x7/vAakobZa8n5clzl35ZIKcd1Z+p9MaAVjkrDpUc8UpKfbBJOfTGf26AQXyW+0jPbnnAGfTI/Pv7/AMMaAyanPhUafzIKozLimyMDAOGVBQGOQ4OqThWe5BHzBJAGRKZEilQJILikMQ1MJJUpXFtIPFKck4xk+2cdtAYmHUGbSmkqCVNuNtJJOcNIfDwBz65cAOTlXt6ZGgFlThBXUYEfsh2cwo5AVkw2n245yoE/Kh5xJAwFE5VkpGALVGfIkuOrI+RXI9gAME+wHp20Bb5zodfC2vUqGcfMM57dvT27/wDloCp1xaGkhRytfynsM9+30x/DP0+ugCRE8sxm0DCXcFQyTk5HfJP/AL300BV5DiHm0gEIbPygd++Se5Pc9/qT/gA8qA89xb7vd1xKStQ7AlsAJ7DCRgD2HfQFucUXc8znOc+3qcn0xoD1XyNJSnskpJI9fqPU5OgKI7imkgoOCR3yAfr9dAPkLUttPI5+97Aeqj9NAepSEjAGB+0/26ARkPBpv5ezhOQfXt6Dt3Hr76AbhTh4rX97HY4A7fkBj1+ugPUFzzRwP3zlw4B9PQ+nb1PpoB2lxtZdbVgjCRjOM9znuD7/AOfxAaqZDXdIwlROO5Pf8z/doCj3B90kKH4Eeh/8+2gHcWUYz6nyQCpKkqJAI+bt6EED9g0A3kqMpzmnBUSCCPT1yew7fw9uw0A7LbJjlTgy+2AW1ZUMHI/oggHt9U4zoBNEyQ2koQsBJBBHBByD6junt+zGgEkLUXME5808F9h3Ss4V6emQT3GMaAVdbSyQhocQVcfUqOP2k/U6Acwn1xHuBwE9uxAP4ZyR9dANBEYMculB59znkr8T6Zx/DQCkZHkOJeV98AYKj6AemR6H6e/7cdwF3FlxxbhOStalk+mSokk4HbvnQCbzaFISSO5QcnJ/xx/DQDJK1ISEpOEj0GAcd8+pBOgEnFqLicn73r2HfHb6aAWlANIbUjsVAE++fT65+vtoBPmpDjfE45NBR7A9yVAnuPwGgHygtakrJyPL4KOB3SfUdh29T39fx0BdqXWRQ2p7UXCDU4L9NkpUlLpXEkKbLzafM5cFKLaCHEYcTg8VJyRoC2NoE15hhtshlKlKIPLJ+VKe6slX3UD1+hyPXQDlZShksLGUNvHgM4IITjGfUjv7k/x0BQ5JQphEcj9SHUr4gjOQlSR8w+bGFHtnHf09MAW8+WZTTaBhPJJPck57Y75P1/z6AC7U0tx6s84odktujuf67Ske/b37dvXHceugLLLSkynTHTjKiRglX3jn3z/n9+gEkpWAQ6PXtj07EY9gNAKj5+CFd0hScD0x3HuO/wC/OgHXlN/1f4q/x0A5+DKGIMzBAdmCOsgkAtZ7pxniOxI5AA++dANUMtoXzSCFZznJ9f36AuC2kO8VLBKsA5BI74HsO2gGqQGitLfYFSs++ck59c/w0BeaTKCJsJ4q/WocCUqUAcfDpKW8JPYcQMf7XvntoC3LcP2guS+eSZDkpxJPYFSnnOWMYPdRJxnA7Adu2gLZ5AS2JAH33XQo5Pol1SRgen09Pp+egFleS4oBI+biM4UTk9/Tv/dj+8Bby0shKSMLCi4gknsCAPTOD90+356AtksLDnmqOVr75xgHGB6YA/Pt+I0A/jyDGciSAQk8ihRwCAlfDIwQR9e+Mj1yPXQFdYDSnXVNDDZQlwDJOFnOSSc+oA7Zx9BoBKASuO6FegST9O+cf5/P8sAeM+aoFts/KXBzGAfk78u/qPbvkfnoCuQtDTzbLACUHHmDJVk/mokjGT2BHf10BS+0hlaHWxhYQ4QckjJbV7HI9zoBRttJD6SOxgoe9T/Oea2Cr9ufT0+g0BXUXnHojSHCCG0nhhKUkcR2yUgE/jnOgGbLrjjJQTkcOwAGc4wPb/w0B6Y6g2hWDkkcj9e4z29AMaAXj/ImWU+rRPDPfjj885z75znQDZL7ggFAI4kEkcRn398Zx+3QDpwBDSCnsS2k/XvgfXOgEm0JSCoDu58yjk9yoZP4DJ+mNAVD9YeC+6WyEJHphPbtkYJ/MnOgFFISZbbRGULZU0oZPdGCrGR3HfvnOdAW09n3Gx9xBCUj6AYA7+p7du+gFZSEpbRxyMrwe57jtoBzJAY8hLXyhTCVq98qK1gnKsn0SNADKEvNrU58ykHCTnHb19BgHQCKQEOKX/QR2P459O/7D6d9AW9wlTqloGMqyn3xgft9Px76AuHlrXGeW73KEI44GMErSD6Yz8pI9/X2PfQFYYCkSGkg8Wn45SMnIBaWVd/U5JHrnHt9NAVL4IZKUjCyQM5PcH1wCT7fh9caAYhKQlSQOy8chk98HI75yO49saAdwyfPbR/RJOR+STjv6+310APfOtaVd0hKiB6ex9x30AzS0gKSQnuFAjufUH89AeyACvB9CsA/kSnQD0NoL3w+D5WSOOTnt/tZ5fx0Ah5rn9b+A/w0BQ5hf832PufXJ9T2Ofx7YGgKkuOAAE4IABGB6gfloB1HSRIR5h/Vrb8z6d+3fI79+2MdtADkglK3EqISl0BQ9flBwQc9h6ewGgNkTZUJy0vKZLaXuXnM+hUHVJ8twknJVkAgBRIHsAe4A1cEclMtOKKw0ylSBnHFS1KUr0Pfukev7tAXGlTlxA+whfBC+bak4By2e/cnvnKlfNnOO2cADQCBWC+GkHLYBOMk4JVk9z375+v09NAKPNoUrycffHbue2O575/EevsProChA8lKmE9v64PckZOB+GDn6HuPodAJK8toJVj+lkdz649e5x+zQHqXg8sn1UE+uR6ZHbA7euO+NADpSE5V6cgP2n0zj/w0Aj2bfQofzRSon39UKwc9jjOPf8/XQFLS2StTh7rRkoOcY/ZnByCfUH9+gF3ZZebLXbukpTgJ9SMewydAVtNt/ZpcbTiQlwIUrkogo9SOJyn098A40AzSpTRUttRSog5wTj92cd/y0B5/zPxP/O/1vb1x937vp+GgDQFaHFtnKTjvn0B7/tGgHaG0yGlrdHJWT3BKfU59BgaAI6kutlrvltPEfsHYen0z65Pf30BZ30lDy0q9QQD+4f3aAR0Bc4kZp8RmS0Q7LdUyl9xwhlAKkJ80JQUqCmeXzcypBByU9s6A6lbU+CR4o2/O2lkbvbNdGe6F8bcbh0OLcNoXXT5toMxK3Sp6nVwpTDdWuWkSUtSoyDJZPwRC2EodSo+YoIAgJu/srf8AsRufe+y+7NqzLI3N20r9Rtm/bVqLjb063a5R1D7UgPuxJUqG6uIshhamH3kEkqSskZ0BtPpb6H+qfrVumrWZ0t7FX9vNc1Cp32vWKfa1OYECmQlusBhM6vVWfSqLDkyWHX34kKRUkT5qIjxhxnkMyVsgOuqfoS6suiivUW2eqXYPcDZiuXFDM+iRrop8ZdNqbCHHA61Er1JqNWoz0tplDb70FFR+PjodQp+MhC21rAidLjJYSggpHmBDrX3+TrDwUQvuopAbW2psAJBVnJJ9gGOgDQBoA0AaANAGgDQF4pn6tuS8ACtIAGe4A7H0+vfQCT6QrAOcH5z/ALyj3/Z29NAOYqVL7Hs2kY7A57YPr39iP36AQccBcVwPoC2fyJyf2/Q/noBI/KyrGfkIKc9/vZzn9wxoBzFUfKKvdYwr9npj6eugPHVllbbiMcivHcZGME+n1/x0A+iKUPjG0qAEmG7zz7kraPy9xg5H49s6AvlIrThhCku8C2jOCE4V5Y+982Tk/sB/PQGNyWwioBaMhpCubCs5JKSFDJ9x27jAyPz7gKjktxxY7uOrU6o4ySspPp+GPbOgEoqEOMu+bkLcWps8TjsokEY79xn1z79xoBs7HbYUC3yyFe5z6dxntoClxReUgrx8pBGO3v7/AF0A8VMDr7QWU8WvuADB+ncgnP8Af/HQCsh1TcrCcDvjuM+n7dAUOKLn3vy7dvfOgGCQCh5R9UKWE/TCScZ+ugD78JTp++lXAEemD+H10BRGAWlYPolIxj8RnvoB3H5ONDj95JVy7ZGOZ9vbt759f26AUbUFvFH9FISDj1yc57/s0A1noCSFDOQoJH0wMke34nQFLqyW457Ak8D29s/26Aq+dLykNgcQlPqM9yD7/wCe2gPIrXNySpfILb44wcdyVevr7Ae+gHyQHkvNrH823za49vn5ccq+vbPbt39/bQDWO2FtOF0EOIyQB2GBjuR+ZH7NAeojtusuKXyynuMHH1/D8NAM2Vlta0pwQnOMjPr6/TQDnzFLPE4wfUDt+P10Aixl1xaD3wSE49c5OP7NAVNq4vlDgwUqHH88jGe/1/t/LQD8gLWkq9QoH9ugPF/rZeFdhk/d7fUfj/n00AtHLLkUhROPbB+ue3p6evf8PwJ0AwdeWv5TgJHYYGCQOwz9fTv/AIaAXZ5YHmfdwMYGDxx2Pr9Mfn66ApkukYCMcQk4JHfGgEnUJRFiOjPN4Dnk9u61p7D27JGgKX45BbUgH2wfXOfXA0ASEqVxQ5/RSMAdux9P7BoBs6SC2oeoAbH+7kn9/c99AXlBxE54HInBz+A/t0AzYaDqlqVlRRHfd/8AabAI/Zk9/r6emgLzT5CG0MuBKQ4WQpR45GVEg9s/h9f7NAIzUtLHIcsqWVK74GcEdv3/AF0BbVMox79u47+40AzaJEtoj+snQFzey2++pJIKkoyfzWkED9mgGzQS3MaHcpWr5snP9EnsfbH7f36AXl+SSSnOR6YOBn1x6fvH/noBm9+qLRT6qUnOe+gKi8vB9PQ+2gLw3LcepDMY8OUd7zm8D5vM+qjn5h6ZHp+06AZ6A8XJdQXwOOGmwpOR7+nfv3GgPSSYCZR/nVOEH+rjGfu/n+OgKIjikOJdSfmQslOfTKvXI/b279vbQBU3VJSwBgBoL49u58xxS1cj75Kj9O2B7aAUZUhyI2y5niCtXyjv86yo9+/bJPb/AM9AUmPHZSl5JUDywOSu2Bg+mPr7/wDjoBKZJDklktkYEdIOP6wW4SPywQMf399AJyv1vl8vZPt29Tn+3QCSzzbS2r7qTkY7H0x6+4wB+7QFS3FOJ4q7jiE/jgZA759e+gHdP4JDrZ7JLZx9c8h7/v8Ab/HQCsJRbkyAQPKLDhGfXkVox37/ANHPsPx0AzbQFPrcczwHNQOTnkO6fX2z7aAcxwqY26tzuloFKSkFPZXyHPfv6/TQHkdRUXs+7IY/+5hSCP8A2sgHP8MdtAOpjKPhk+v3Ve/4fl7/APloC0s/IpKR6FSUn64J/wDHQFyQ8tbL2cfqlhKSB7ZPr9fTQDRPnJcdTgeS8crVg5wfofQfT376ASLKwzHQAeLvZXbv8xx8v+c+vpoCuU4tKOPb5UcfT6HGgFWjltsn1KEE/tSDoBVlAPmqOcg5H0yAcf2fXQHkRRfnteZ7IXjHb3UP7BoBk8hKVLdGealrz37fKo47fsGgE1uKdipWrHILX6DH3eOO38P/AB0Bc4KBUHoiZHoQ40eHyng2lK0/XvyWrJ9xge2gKUgNhaU+hWsHPfsk4H8NAJOAeU6n2Xgn65TnGD7evf8AZoBnHSMPj/ogFJ/M5zn6jsMemNAPFuKMTj2AWoJVgd8AlQx9O4H8dAeR3l+aofLh9SOfb+okpGO/bt6+udANFrUp91JxhKiEgD0AOP7tAKsIS46lCs8Tyzg4PZJI/iNAOGwlqS0R6Aqzk/gRoCsBlanSSSeKgO/vg/h3/wA+mgLez8z60H7qfT69j7nQFJPmSFJV6J+YY7HIwffOgHkfznHPNUBy+uMDv74z+38tANWP1h+b6q9O3poB5Ejtoadcc5BwE+WMgAdzgkEfTv2I/DQBEZRIdeDgOEtlwcTj5ikq/Htn+HvoBJT7mUj5fkR5ae39Edu/1P1P10B4w2pTbzYSShZ5E++cex/Mn8fxxoCguPeWhlTiwhrISnOP6RI5Y9fX/PbQFKSUKKgSVEYye/bv6fvOgHURlCi44c8sk+vb0HtoBsg8ZigPp7/mP8dAPmFFyWpa+5awEj0GCCTyHv6DH00A3fdX8S4rtlQGe30/89AIuBT6SD34/N27d/T+/QDeOlxL2Ejvgg5Ge2Rn37H0+v5aAfvtrUpttYw2taQfr+/20Ao+2lKltDPFCU8cnuOSwk9/yP00Ai/EaZSOHL5wArKs9u57dh9NANm20IWhff5VBXr9DnQD1p1ttC20E8XTlWQT3P0Pt/HQHimUYPr6H3/DQDHLvw2OPy5+nt66AU0BSyS4ohXpyx27dtAX+aw3EVGZjcsPwWJDvI8j5rjSFrIOBhIUTgd8Dt39SBTAittNKfPJyQWnZDrACuLMZhWHZC1hJxwa/XoQM80ggK0BPmj+EV4nt90ej3rY3QP1X3dZl2Uil3Fal1W5sjflXoVx29WIEefR63SalDozkWZBqkB9iZHdYcW3weCQo8c6Ajhv50k9RfShWrftbqc2L3T2Ju25KQu4qNbW6tn1uxqtV7ZM+XSmq/TYVdhRJEmH9qU+owAtptTa34TiAvkFJAG/JHhg+IDa1gO7wXj0b9RlsbIQ7bj3lXN3KxtPeUOxKZYkpmPVH7wk3QaSumRaDDoa1VZ+oLfSx8AlxxTiU4VoD7uOpms+G11p7KeH54Y/T14tlO2SubbCxaVa9jN7DyH7r/0gV+0LAtewrdod63tQ7ioYtSqVZxmoVelUaapVTuV6qVGdT6epVLKHQPg58STpO3y6JOr7dHYffyvJu7cCjJaq7t+irTK2NxaFXY/xVJvUz6i65UnVXHB4SnftENzQ4FB9tKhoD6afDS3Cm9Nv6KT4mHUVt2waRupcO/dY2keuelzJNJrjdCvdfTttW1JZqsIpmsP2lS93rsrdBcjutPxZ5yw+yXFK0Al1tbiVTqU/RL+jjfDcgO17czb7f63tqKbdVbnS6zcD1HtC4dxtvVVB6q1BTk96ZctKs6kzaw5IefekSMB19zgDoD4pZbpcTHC8FQYbCSPRCOTp8sD2SCrIHt6fmAy0AaANAGgDQBoA0AaAfRH1oS40AkpcxyJB5D0HYggfvB0BW8s+cG+2AgYPv7n64/hoC7xA2lpaFE/NlWe2clKRjP07Z/foC0rShLrgQSQVZ7kE/wAANAJuFXlLCRkHjy/DGfx/P66AVjLWEISUgAkgEg5I/f8Aj9NAPXI4dQlWVZSrlgEAfd7ZyD2Ge/caAYOqdDjaT8gCgnKchR9ex7kd/pj6aAfRl8ZrTQCQl5K21r78kpKO6knOAoYGCUkeuQc6Avk+JFREpC2XHVKfYddcK1IVhwPiOkdkD5AF5wckkA5AGCAxlx3qU5Hcc4KS6CUgg+hSR3wod+/78e2gLGt5xs8mwCkOeZhQPqCT3wU/L+Hrj3B9QFX3FLQ2sgArUnIGcDl2OO+f46AR0An5aeXPJznPtj+z+/QD9x5DrnmqyFZzgDA/jk/x0AizIW4oghIHLHYHOPb3PfQFH3PNQPRalZJ9e5Pp6D+B0B6r5I3kjuleVkn7wI9hjAx+zQCkBpKkLUSrJSPQjHYY+mgPI7yopc8sJVzyD5gJx+XEp/jkaAobcU04pxOCpR5EKyRn8MEHH7ToAeWXxheB3z8uR3/aToBFZJCE+zfzJ+pPL3/D8gNAXB0/DyRwAVzTHzzGceYglWMccevbOfxzoBZ1tMeYWkZKZCEFZV3IwM/LjAH3j6g+307gUKHkyVpT6cPfvnv6HGOx0B4R86l+hUgoIHpgkHPfJz2HfP17d9AeD9W24lPcFJzn17A/TGgLayArzln1BGMencgfn/HQCoODnQFUc+S8HE9yVgkK7j1/DBx3+ugEpPeQHPQlwZA9OxB7e/8AE6AdIeUVoBCcFSQcA5wSM+px6aAXk4adkOsnkWVfLz7ggk5yE8T6emCMe+dAMULU058Mk/ISO5+/3I9xgfllOgKWj5iyk9gFFPb1x3+udALpkLeJaUEpShXlgpBCilPYZJUoZOBkgD8MDtoChz14eyQUg+5H4+2fyA/LQC7iFrix0gfK0PkPucKUfm/aTnAHbGgHLTocZb80cVpKvuAgYClYzkq9vX8dANZawt3I9OKR6Y9M6AaKQFYznscjH/kdAXVkhdPlH+nHAWgD0IOAeXufU+hToBGO95HmjAKlw1JOc9g8MqwQcZ+UcfXHfOdANY7i0tBxQPFIDaeOcAJ75Pr3JPf0Hp20A+V2ZQ8VZQtXFPqTnBP9mgG63hj5e5PY5B9MH8fXQCUdlK5LZJUCCPQj2/MHQC8lZ+IkJwMJSjHrn74Pfv8AhoBAHm6hR7EHtj09CPfP9ugFHGUqBUVKyn5h3GDjvg9s9/zz30Ag4fM48u3AgjH4fXOf7tAOlMIS0lwFRUfYkY9cY9Af46Af09hHLk8VJ/2U4CR9exCz/H39++QGugKZDSUhxQJ/WtgKHbt+Xb+3OgKFl1NLSkJBT55AODnHoO/LGcevYd9AVxUAtrWc5T3x7ZAP8O31/boBrIWZBwsAccgccj398lWgEwSAACcD8dAKLdUtgMHHAKKs9+eT+JJGP/Z0Agy0nzuOVYCM+o9yR9PTQDpH65Swrt5ZCRx9wRnvnPf8saArLLSUKKlLCgBxGRg+uc/KT27ehH+ADFClFSgoAAemAfr9ckaAcIJSFqB7pTkfQ/mPfQFTUha2iSEgqVwOAr7pyfdR+n5fhoB2W0iMpIyMnufft9Pz/wDLQFMd9UaBJCEpOfLGVgk/M82CexT3xoBELLK0BIBDpAVy9s9+2Me4986AeOvKdQG1BISARlIIPf8AMkfw0BanFFpxHHBw4Pvd/Qg+2NAKh5aUOIAThw5V2OQfw79vX3B0BclOny1s8UcUwviArB5c8emc449vTjy/2tAMzMcKWk8G8M4KTheTj+t8/f8AZjQDF5bzxPJLYzn0yPU591HQD4ZR8O2PRTTeSe5BKR6YwNAeKeWyt1CQkgqUPmBJ9x7Ed/2aATZeWw8l5ASVJBACgSnBJJyAQff66ASfcVwQcD51Kz6/0lKzjv8AuznQCwj5jBKeRTlSs9s5OMj0x7dv2k+2gPI8l2AG3kJQpbTqwkLCikhaEA8uKkk+nbBH5aAcID7rJeSEcQVFfY9lKJPb5uwx9c/idAEctvtvhwqSpviAE4AOeWexCj2wPce/b6ANmEKSuQkj5VhIz+Wc/hnvoCp8KQyEoAISoq7+vofoR9ToAilCkpcyfMSrOO3HGDnt971x7jQCchtLYW8kkqWruDjj8xJOAAD+WSdAKxuxDn9JPoPb5kkHPv79u+gFlIClBRzkZ9Me+fqD76AaFDjThUgckn15d8D6gjHp7+ugKYnzOurPqErPb0yASPqfX8dAeJAS75nufX6e3t6+310Bem3G2meaSCr6K+7+4AHt6ev+GgLK3+rOU9/X1/H19MaAcS3llIUAE4QDhOQDjA7jOgKYTz4c5NNpWp0+W4CFEJbIxyThQIOM9yVDOPl0B5OSliSppolSOeAVEFWMjPcBIz3+nt6aAvERCAwrgSpfEkhR7DPf0ABx3+p/D8QLE+paX+KgAVHv2P7Md/pj9ugPXOLbiEnPBSEqzkZ5Kz29PTt27fv0A+ay0k47hfcZ/qkYHpj6floBBTSUqU8CeePQ44/uwD9PfQHsZ0JEp44CwtlCR/RIVzCie+e2BjB/foCtyOVOPKwrkG0KQB6EqyTnsTgAD6fmdANmnHGuXJKeRHEgg4x65Hcd+w98evbGgKkuqQ55gCeWMdwceoP1z7fXQC5fVIWCtKElAKxwChkp9AeSldvrjB/HQDNyW4446opQCeA7BWMBaT7qOgF5jyyloYT6p9j9D+OgG744NJUPVYIOfb0HbGPr+OgCMylwpUpS8jirAIxnP4g9tAKuyFpeLQSnjkjJznv+3H8NAe+ary/LwnH1+bl/77H8NAJP/qn/ACk905xk+v8ADA/hoDxsBs5T3Oc9/r+zGgLqp9bzjL6wnk2w2ylIzwKUICQSCSScDv8AMB9ANALMSXVsyW8hLfJRLachKiWvJVyOSohbfyrQVeWfUIHfQHZWwf0jrxntqrGs3bGwutCbQrH28tag2VZ9Ec2J6ZK0qj2xbFLi0WhUsVW4Nl6rWpyKfTIUaI3IqdSmy1ttI819ZGdAQY6yvET6wvEEvi0dyer7dwbwXxYdqLsm07hXYu29hyKRbS6zPr/2aIu2FoWVTpyE1SqVCQHKnDmOH4pxtS1NhCUgTBr3j1eKvuNsjU+mXcTqkm3P09XNYLezl1bbjanYKgt1/bB6h/yZlWZIvWlbVQr4holW4Hqa1V27mTUmUqLhmpc/WgDs9sjF/Rn7vvzo56yrd3guroYuTYea/fm8vShJo2/W6NQ3C3StysUu6LHk0DdWpTLqptDpFq16GtK6ZTp0E3TbkajU12NRZsasT7hAjXv91BeFt4wXiJ9Z/Up1r717q9Km2FI2ltmk9MJsSe1Xa7undFntSaJT49yol7R7jzadGr8JmNUWqF8LRY9DDyopuBLYwkDIfCC8QLobT4aPWn4TPW5e0vY6yuoWXW792z34n2dcF+2lRdxahBsiLRTcdm2ozIuBFQs68bKsK8rchUiTUY9dRSq4xWp9DEeA3LAT8Vjr36G7W8LLpU8JDoi3Dd6iKTtdUqZfu7G+dPsyvbY2bV7+pD1Vfqk6l25eZRcjdRua565cdwVqlSoi4sJidT002rvK+IbIHykyPJBWholafMSW3SPVIQeaEnt8oWrsOPoE5/EBroA0AaANAGgDQBoA0A9htFSipWQjHY/Ug+3179joBYo8yUvOU8Ugfn2Pf+GgK2nlKeW3jASnjke+Ce/+e2gGx+TzlDuQv39/lB7/AI6Adsjkyc9ueCfw7f8Aj/DQFSvlUwj+iFKKle4ACf2aAf8Am+UpKEpC0LwOSvUds+3b2/L09xjQDaQhK3kIUeIGHAQO/IZGD+BByfyA0BU0wTPb9QlKFnPbueOB+zGgHylucI8ZI5/Cx320Ek5I834gqPtyBRge2O5+ugLVMkuTIoddcKlNnARnsnBwMd8+mf3aAb8cRyR3UpITk/Qj2Ax3Gf26A9eQoFDOOyGvO5YOcoSVYPtjIx/hoCkjDaF+6iMj2HfGgKAcv+V7ZIz79tANODn0V+86AuEBkOvJbSokkgn0zn6f299AVFGXpKFdi086jt78FEd/z0BW60PhEvZOQQjHtgnufrnQCYdMNKUpAX5gAJVkY/LH56ASJ/XeX/RPElXuOQB/v7aAcusJSlJaUVk4yCPTP5fh9fx0BQW0h1LYJ7tBaj2yFFShxGO2AAD+ZOgGxAK1j+rhP7Ox0A9WfP5Pn5S15ACR3B8tJSMk9+4HfQC7zpddjySAFHKeIzjCQO+fXvoBKU4UcZAAKnFeWUn0A9cj39vTQHqFFackY7n+GgBeeJAGSQQP2g6AblkR4zy1E+YSnik4wfnSD+PYEnQHjTYcGScenp+I0AsGQCDyPYg+g9joBlJyHAQMkL7D6nt20BSlbvJP6v3H9ugLsyAQ8He3n9zn+j+Az/n1+udAW0jLvm++Qce3bQC8VkFZPI9159vfJ0Aq1GQnzllRCw4opQcDl8x+vfuP/PQDdWS288RhSFlPH29cd/fQF1ZcQY7aCQMJOfr3JP8An69tAWmQvjILaSeOE4IyMkpBPpgepOToBIqWHOCxjKeQOTnB7j10AstISQAc5SD+/OgLhTuJ89CyQh1HAn6epBH46AtqwVS3E5KQlKkAj0ISnAP09D7eh0BkVPjR/seQHTlS1Hio4ykjuSPYevrkeg0BjKirimMFqLYeyD6HOCDgZI9/z0BS4gsucUFTmU5OfzGgFY7y23UKUgAA+pPv7DQCkhZ+IUrAw8kZPsOPzDH1zj/ONAUpUEqCj6A99APXgQ2FJwoKBB/D64x+Hf8AD8dAW85AJAyQDgfU/TQDpUg/DoAAKge6e57Zz3GgFDOWfRCR+RP9+gEfPP8AVH7zoD1yQpwYKQO2O2dAPA9yiIjFA4ghfLJySRnGPT+GgE2VKSXEkAJUcZ75wcjI9uwP+RoBgvAfcbHdKSMK9zkAn8PU9v46AHx5XHHfkcd/bOfp+WgAjGPxAOgE+a23OaEcvkwc/mToCtlxaeZUkArUDjP0AHbQC4HnnuSnh7DBB5eucj/Z0AKZxxCffIUf3YOgK1NISgAKJLnyKBx8owe4x+P10AjEQlSFpUriEPJAPuchf+GgLhJKWmyhB5dirvj8+2P8NANnBwppWO5dKAQfQcXEK7fmfroBshS3lNqUnjwUPTPf2Oc/noC4lOH/ACc9uAVy9+4zjGgGSmUuOOFSiPKCnBgDuUjODn2ONAO24bTi2UeaoBxPInA7ds9vw/P/AB0B46rg8pAGQqOYpPvxGRyH+1+HpoC36AfuJS3DbkAAqUrgUkDAA7Zz6+x/f+HcBst0laVYA8sBIHfB49u+gE1q5rUsjHIk4+mdAIqUUrSCPlUQAf7fw/LQC0pKQGkoJUAQTn1GSScge3f92gLlFdCkBkJBASCVZ78leo+nbH+cDQFvl/MlSQO6XD2HrgAYOPX8PT20A7jvFqN27+ykn0+oz7/599AVEJKUOJSEFeSrHofukZz9MnH7dAKtJbXy8xXDAHHH9I98+vb2/D10AistpS4FdxxIST9f859/bQFrjKUhS1AZScj8M5B/b6f26AUkulbRBAHcf26AXj9kE/QD+zQAw+p0qBSE8fpnvgj6/XQFxaUlQ8hSQEu/IpffkkK7FSQe2QP2aAtjSAxJkN5PAJcCVH3yk47jtoBE9gfyOgK2VF5vyz2zn5h3Pb89AUNnk95bnyD6jucfh7evbQDhbZeaXj76cpSkf0gD2P59vbt+3QD2juJjurLiASpsNEH+iQMZH4++D75zoBhNQkyV4USG1nie3zDIIJ/d7dvpoBWPPDDigRnOBg+gOAPXtoCpbbcx9bwUUhKQQBgg4SPr30A0m/MhB9OBKPzAx6/j30A7Lp8lo8RlLaUe/fuTk/j39u3bQFDay8y4sgJw6lrA79ld8/mNAN3W/K88BRISppeDjucKIzj6Z/8ALQFxZmKWW3S2gKKeJHfBCO4/Hv799ANXF/Eyl5SGwEAgJ9O5H1/PQC7ERtxSwtxSQltSxgDuQQMd/wAyf2aAZpUpta8AFOFIyfx7e3voBDyxlRyfmIP5YIP92gK3j5iU57cCD298dv79Aeyf5lv9v9o0ApDOAD9Eg/x0Agr9ZKUT2x37fs/x0A88hPkedyOfp2x66AavHzJeD2+YH6+uNADh4PJb9QSBn37/APnoBx5pT8oAPH5c/XHbOgKo0hQ89JSAlROVZPbP0+v00BaXceYrByM9joCjQD2PNUwlKfJZdCA4W/MQFAOOADzFp9HFIA/V8/uEkjQCrVRWyG0oaSUtLZcQha1uISttLwWsJUeIW448p5KsZZcALeBoBJ2ap1SXFIHmjGXeauZAz6EY4kk5Kk4J759dAKtVJbKAltlpJCy4lY5c0qLCmFAKzny3ELcLrfo6VAqPyJwBQ9UHH+PNphSgoLK1NhalEIQ2E5V6NJQhIS36J7kdydANlupWggtpDhWFBaSUhKAkgtJbHyAFRCuX3hxwOxOgEdAGgDQBoA0AaANAGgLnTwStoqXhsPobKcZB5kkknPtnOO2froC7Vkst1JZYbCUJZabKQfVSUnKvTsVZyRg/mdAWqM2VSVH2UCc49Mk9vXvj9mgFHoyUod4uclFf3eIHsB/WP4f4aA9GGGmgPmKgcj0KcYx9c5B/D00BQt3k04eOCkAghXf3/D8NAeiUoRWzwCi2vkTyIzlJT9DjHr6/3aA9mrWAw/xKeaQSnPpgHtnHp7+g0BcYchLiPPUAlSRw45yO/vnAP7MY/HOgHsNxkSw44pJT5MlPE+hLjDqQcn6FQOPfGgMVSP8AlDPL5Qo4JHrhRAIGfcDvg4750A6aPIttEdipIz+WB6fs76AukhKSlx0JwUxnW8eucoI5Z9c/h37+/toC1OIUmK04EktjGVegBznHv/n66ApZaW4v4op4o7n6jufY/wDhoB240htrzOIPYnHp6fj3/s0AlR3ENSvOV7K+59e+R3/D8j+WgPUKQ5MnFR4NqdkOhXqPmWopQPQHP9bPt6aApceBp4HHv5o7Z/oj0V6ehx+z6nQCbrZeSlYyEojGRkDOcEjjnPpkH5v4aApePFtp7HzOIScfT29e+fQH2+nr30AvGdLbbryh5nEZCCcD39+/9h0B4wkOhUoq4qJUgNYyABgj5sg4yr+r29s+wCaGSVOKJ45UO2M+w98jQDhKOLa0ZzzKTnGMYz7Z75z9RoDxWR5DYHLipWTnHrx9v/HQCktlKm0N88FCi56A57Eemew0A1YcJWWQnOElec/iBjGPx0A5UQOJzkhae37f2/h7e+gCoNh9bRz5aSg5SBy7gEg+o7k9vT1OdAUR0EMurV24AFI7/NghPc/0exz76A8Q8FLSkjiFEAqznGT64wM/lkaAoMfznjxJIQef3fXHfB79vx9fX0+oCzCEOIdcWkN+UrGD35YJx37Y9PodADriHM8VBGfXHf8A/N/b/DGgEvI/2/8A5X//AK0BS075JPy8sH649O30OgPXHytxLgTxCfVGchXb3OB6+/b8NAJrXzS6nGA64V5zniO3yjsM+nr2/LQHrS1LK0hRSGwB9c9v2Y/joCtxCXYbUhS+K0OKBTjOcOEZKsgjtj2I/vAWmNJVLjFJADsdodh6HByfUZJ/IaA9fj4cKef3MJzx9cd8+vb10AgCppaW05PM5K+4498Yx3z9c5GP3aAXlIQ2WHEq5qUh0K9Ae/ADOM+nf8PXGgKTLV8CWEjiG1KWVcvv8wBjGBjHHOcnOfTQFvbTlLKyTkvYPb2+v4ntoBy9xTLSns4lSAnJ7YJOc47+mPr3zoBWUwlLYxgElJyB6d/T1/j/AA0AkCHOKD2IB+cnPoCfTt6+nr2zoBq6ojkhSSCRhPvnv9MDA/z650BkMRpp6kPPrc4LbQsJQQFciEnHfkCCR29CPz0BZUDK0D6qSP3kaASWrypKxjkO4wTj2P5/4/joDxtanDgIP55z/cPf8dALhCiX0nspnOU47qx+7H5YJ0BQchhDxGAtZTx+mPfP9xA/PQD3PGO24n5llfl8B/UBAC89/Ud8Y/acdwFFKCyW0/KUHgF+pP48e2PwGTj66AtpR5cl1BPLipIzjGfQ+mT9froB65G89t1znx+H4nHHlzyM+uRxxn6HP4aAZOK4toXjORjGfpjvnH4/TQCilJaZS4UBZUR2JxjIHb3z/DQCobDiUqGEZB7Yz7/Xt9PpoBRtvhnvnOPbHpn8T9dAO2g2W31LVgoSkpHso/NkZ9vQex0BbGVl98DOADge+O4wPb2Pf8dAItqKS82PZ8K5fXj5icY/HOc5/DQCq1KcUPXuOGMk/ewM/s9cfx0BcnGFfBoZIyEgrzj14jkBj8SnGT+ProBCPwXELuOJBwE/7pyO/Y/w9++dAIiYVPuPeX3bbxx5feISR68e2cemD+egFlpDcVckq+d9tYLOMcOQIJKs5OM9vlGdAN0OqaDD+eXAY4Zxn2+8P3+h0B6495jvmccdyccs+v44H9mgENAXea223R4ikuc1LeIUjAHD175Cjn8sDQFqWMKUAcgKIz9e57/t0AqhnKQpauAOSn5c5Hsc5Hr+3t76ARl4CGUYGRkc/c9zg4/I/X9ugHEdnHnrUrkW0pwCMZylJ+pxj9ugHEVtLWVlwZX34kYwPzyc++gEHG+D5cT+tSpOSPQAlSvfJ7gY749/2aA8ZQVKW0oFPmHnn144ATgD3/POgF1HghSfXyCB/vcu2fwxx/H10A2fClNsuJUUZKsgDPpj3yP7NAIvLKmuIBynvnJOcZ9vb65ycY0AoyEGKlJIS4XQBn+rxVk+o/d/foAdjpUS2HO3ErzxGflGcdlH1+vtj0OgEmnuPNvjnAxnP4Y9Mf36AGf1JUfvcs9vTGf36AdtPFTiABxJUADnOO/rjAz+8aArUn4lsu/zaku+UcfNyBIBJPy+v0/j6aAbhnk4prljAPzY/Ae2fx+ugKobHp8/9b+j/wCOgEKilLck+WcpHooDsf8Ax/bkaAfRHA1JaUUcxxQSknGScZ74Pr+WgEZLhMiQpADYLzpAHfGXFHHoPQdvb+7QFLDKpCJbhJBjN+Ye2fM7gYzkcR7/ANL8tAIttIUULcQf1mD64x3wPbv6fgTnQF14NMKd4KyOKcJwR95IJ+ue+gLY6kPMcwcfrVj0z6cfx/EftzoB15QDbaFKwkoSeWPfJ7Yz+A759/T30A15GMPIA5B11LoWTgjj2xx757++dAVSPmQpfp5paTj144yM57Z9fTA/PQDlbHwqUp5c+KeXpxzyAOPVXpnQFtL5aeUoJ5FSQnGcfT8Dn00A/Q6sqKeHDk2fm5Z9SntjA9j7kaApdw2zxxyKnEjkT3GT+WgEVJCFNpKuywo5x6YSVAYz3yRj1Hrn8NAJJy4F4BAT7/UAgZ9tAVO/rEJR93j7+uf2dtAVxzwKUevIpTn0xk+uO/19M/t0BW5HDLq3ORV3xjGPXHvk/T6aAq88+T5PHt/Wz+OfTH9+gAR+b77iV5LAyUgeuBke/bP7ew/HQDZfzuJdPbGDx9fTHbP/AIaArR+uLh+7xUr8c4Ofw+ugH6Ip+H5qK0sHyy7MbbK4zKFgFaVLJQtcho9lsNIcOfuq0Ax+zFqDq2HW3mkB1SHApDfJLTMmSebTq0PtqXHiuONgtEKPFAPJScgW9xtbSuK0LQSlK0haFIKm1pCm1hKgDxWghaT3CkkEEgg6Ao0AaANAGgDQBoA0AaANAGgDQBoA0AaAuMNtThaaQcKU6Hs/1Q2cYPcHJ/YMaAUlOFUt1KjyVyPf8u2P2fh2/AaAfx2w2wtzOVciAAMHHFJ9c/j+/t39QAwjvESV80kgnPEnHf0z/n9vfOgKXF+ZILYGB6J75AxnP+fpoChRx5rXvhPze3cK9v26AqbPFvySkqK8DkOwTg5yR9D6eo/doC5T3GhHaRwOW0cexAJJB74x2+hHb2/YBb4qHCysoURgBRH4DJ/Lt/n8AK0oceivPB0oLZSOJ9TlaU9iMYHfPp3GgGqGiVo+bBz8xx6nH9n+fw0AqhflvNdif1gHb8DoDIywlUIyS4EhavLDZBz8x45znHqfp7eo0AgSz9gvRuOXxIBQvt3RkjASe/f66AHPKj0YIwFOfUYBwfzBPbt75ProC2Tn0tD4cDmeP3gcDuO3bBP8f7sgW8tOJWlKDxyAcgHPf6jv+HuM6Au0mF5FNaUHApxx0qUoAgkK9vXPY+p/PtoBivstAIOENBtST3BWBjl+Wfb+3QD9paBH8soyVRVscs+6lqUFYx6AEDGfbQDGUOSGmkju2hKT9OwHcfQH1x7floD0DjGcTnPmDjn0wfx+vr7f+QFMQK4ZB+VKlJI79yO+fX/aH7vftoC5pSl1QSMIAHcnvn9g/wAcd9AISCGAo/f4/Tt/joDxl9JR5xQfTsM9x3+uP840BQwVSnpBzxCGuWD3z8wT7Yx9fQ/4gUQyluQ8tYyAwpIHYd+SDkE5HoDoBBLhekcgClCT6evcH3xj/wAPx0AvMdK1Nt8SkgZ5eo7YJ7YHsP46AfBv4hpKEYbwAFE98nGfQY7e3v8AXGgLWtJQVgHJQlRBHuU5/vH46AudGIKZDi/VDbi+JzlXFClYz9TjA7aAYuvc0OpQnh5iuXqDjvnHp37kj2/u0Ay4OD7znH8xoB+HwWfN4nHf5c9+3440AilJW2p0evc8Pf8Azjv6H20Ak0fMOMFJzjv9fy0BU7+qWlB7lXuPb0/x0ANKCHXUHuVY7/mB/joAfCmmEs5zyWTnuPUk4x3/AM+2gHC3f1sJRBPEJR6/Tt20BU9LCpLqeBHzE55D6A+mP79AL8U+UHCRkrSgDt7gHOfXtnQDSQpQK89w0E4/EL+nrjAT/wCWgKUp5Q33c47JAT6k5Kvf8MenfQCiWOEZIUoBRHmpBHpntg9/x9fp/ABNtsqDa1KBUHmwf91R4Z7n2KgfyGgLjVUJjo7LDnF9Uc8Rju2kK5ep7H0A9fXQFr4ko5g4wtsfj8y0j+/voB1ICFTmWeITxThSj6HKSM4Az69/XQCcgOQ2ksBzmla+Rx2Tj6Yyfbt9NAKiOUOsgqB5hLg7egBBwe/roBvJjkPKcKgRy9Mf+P46AdNNpZZ80pChgHiO35d+/t6/5OgHhDQq0sZHl4+76Y9/3+3p2z66AtkpaXGksITw4OLOfUHJPsPTA0A9gtJeeUCsBKIqAUkf0ggAn1HYnOR+HrnQCDaC3nJCsqz2GNANSPMlvH07pP19h/hoB4h9CWpDZwC9gdz93iMd+3fPr7aAZOtgspSFgkZIwPX0/Ht6aA9CDIYCPuFCuJz3zgA59vr/AJ9NAOkp8poZOePbt2z7/wB+gFkI5hBBxzBIz7Yx/joBjKUohxtKingAVf7QOcAe4xg/v0AlE/VpL3rxOePpkD8e/fI+mgEkns48B/OO44+4yVK9ffGfpoB3HKfiEpVjATy5diMjvj37/wDjoC+vz2G2Sry+RSkowFYJ8z9Xnuk/d5ZwfUDHY6AszSTlqOFBIWXV8u+Oza14xn34AZ+p+mgF2YJYlpDjiSlyMxL9CPldJAR3Pcj3Pofp30AhJJU442k5QAoAYz7Y9MfkdAUuMkRkHkOwJ9PoST/n+zQCChxLI9S8AR/s5IHf6+ugKWz5jnl+hzjPr6/hoCoPrDTrbgK0IJCfoFA4J79u/fsMfv76AqabK2UO8vvL8sjHfIwCc5/bjQFwqiEoTDZQoBSI6CtX9YgdxjPbJz9f46AZOM+e004lYBAJKcZPYkeoP+z9NAVsPYVIZKCCsJGc/dwkDuMd84+v+OgE33SjhxJIOUADt3Sfx+udALMvhKSHEc1eZxzn0+VJx6e2f46ArfdQw6wsIP6xCuwOMEKHv+z1x+zQFYHmtvKHYr4qCfU9uRI/HGgGqipaWmUoJUlSs9+2Djue3+ffHfQFRjracbDieylAf59fbuNAJS45DxUhWAEcwnByMeo9fx/doBBh0qeUe+PKWME/7Pr+fbQFLQ5F1fpggY/MgeugFdAKNHi4hXrhSTj9ugHjf6ttTfrl7zM+nbIOMfX8dAUxx5shRHbIVjPf0A0AixIDTwaKST83zA4/hj8ProD1LHOGpalBR7kEjuAc9s9840B6z/PNf7qP7BoBOWPLdeJ7/rHD9O3M6AXhzG2WZaFNFZlMBpJ5AcCPc9jn09saApU42thpsYQpsYJJznBPf0yO34n+3QDV9a0Aq5c0rAAI7AYGD6gn1H8B7nQFUTLzQY+6Qsq5Hvnlj27f1fXPfQDmc4ER0tAHmlWOftjA9v3/AL9ANH1Bz4UhJBS2eZznJ5Yz+GgFVgLQ2gEd1JOfpxOcEevf00A8luBQa7Y80cB+BSEjJ+udAWstH4gD7wACjj8MfUH6/wCe2QLhIcQ02l0JychBSDg9wTnPf+r9PfQDUrMhKQEFJ5pPc59Dn6D/AM+2gKVoVIUtAygx0gqJ75yQAO2Mev46AXjN8Isgnurh2x29FD/HQCC0FKUq9eXt6Efj+OgPEq4KCsZ4kKx9cHOP4aAXLwkAkJKeXzdznsP2DvoBvoB5S3E+e8hw5Lwxk4+U9/Ue/Y/hoBvIT5Sl9+QBVjHbsFEe+gKIhz5p9ASTn8/8NAZNFcS2xC87gtDaH48dbxQ20w9KAkKeQlIeKnm08g0txpSSr5inHykD6AeqHot8FywfD3m71bB+IVfO5nW0vbfZWuRunGtzaaq3KfeNz3Dt/T90qStyJt5TJcgW1bNfvN+MhVyyEK+zhnIPlJA+c6SpK3lrS2lpK8LS2gqKEBQBCUlalqKR6DKs49hoBDQBoA0AaANAGgDQBoA0AaANAGgDQBoC7Ud5tmSXHEqWlKSAE4zk5+pAx9dAIuDlIddz2WtRAPqAT2z7dhoB624VJwOyQcEH6gDv/Z76ARcCUOoWB249/Yk5Pt6YxoBopXB8OkEpJJwO5/b7e/10B6lfmPKwCnzOOOXbGO3f9/toB2ypLTiypJVwTy+UAn1A7Zx/n8caATeUqSlx0ZQ2ARxV97PqCMdiMAj17Z0A7pBSsOIIPdtQH4nGgEFtuRm5AUQUqUkhKQcn50/h7ev/AJjQDNL4SoKKFYB7/wCToDxLyVPNK4nCXAoj3IznA/8APQF4luq+AbbBIAdDvr7D5gPz/bj+8Bq0srltJ7+WUEqTk4OE5Jx6Z+nroBKS44Ucs/qj91HfI9vy/wA/XQFao6nD8StQKMH5e/LA/MY9B9fX30A8C2lrYWEEcyEAEDlnt7Zx+OgFXpAKkQXEnKXlKSrtxCeRwPXJ7fQYzoBs9HK35BSUhKHF9u/cDPpjP0+v7dAKoYIYQ4VowQflGSr5SR37Y9vroBkFIQ86pwEhSUhIAGQoAdzn2P7froBJKsNlHqSsqz+BOQP2emgFoLZUVNAjJUXM+2CAMfXPy/x0BS8+WXQe+E9jxx3Pr747YOgKXgosOOE/K4RxGSSMdzn278h6fjoAaITEyfYHsPU9/Ye+gHVLTn4lzIAWyUhJznPMKz6emNAMVJX5jyEkBQQVZPoQkgEDtnOT9PQfjoB7Hicac5LKkjylpJR35qGe+O3Hvj3I0A9fabchuPJGFNMtPEnGSlxxCMDGe/zd+4Hr39iBSyoNMNPKGUunAA9QQn3zge/toBmW+S1KP3VcgR74Vn9nvoBSOC15iE9g6lSB+HMFPf8ADJ749uw0A2QyS6UZHykEnvgj1+mfTQHtTYLQZWkji6MgJyCPfGPw7jtoBmHQG/h8Hlkjl249/f6/w0BeISEoktpcwWyE59h7Z9fzA9/X8ToBitITJmOJx5aJT/ED14hxXED29Px0Ai+PMLTo7DiF4Pr7HHbI9tAUp7uF32Vx7e4wAPy9tAKP5e48QRxOe4znGfpoBTy1L8lQ7Bs5IOcnB9v/AB0BQ6yoOreyOKj2HfPcAd+2Pb66A8+J8xbLSQoDzEgk4wSCB7Z/z/EB7VglslIwStCM49Bj+JznQDSKrzG0MjsCoZJ9Dg/Tv9f8+mgHE9JUs8PlShkDBOD2wSe2f7dAMY4V5Li85Axj6jitK8+n4ED8/wAToBd14yo7g75MpT2VY7BaeOO2e+R39se50B42OQDQ9VKQcn0whSVH94ScfjoB3MjrEgSErTgpGBhWRjuc9sflgnQAUiY0QBhbSSolXocd+2Mn8tAeLkp+IjJ4qyOLJ9PvEgZ9fTv+f4aAplHLim/fJ7+3sfz9vpoCkvpLHlcVcsAZ7Y7ftz/DQCanj8e8sZHmZAz+OMcvr+P+cgJH1P5n+3QCsNSm3nznP6k4Az6Edvp3+vr+3QAh8cE5Sc479/fOgE0q4qfkkfKFJTxH3u/y5+nr+OgE1hZVkKSAQFAEZI5JCsfx0BS2Fqd4FQIIH8fp/foC4oCQCEj0JB/E4Bz7/hoCp3swT9VhP7SPXQFXmiP5aFAqISe6cY7gfXH00AxX+tdWB284JSnPsRnOce3f2+mgFTHVHYWhSkqJSo5TnHqfqB9dAJwkpUy7yGcBRH4HsM/xOgFGxxYW52KwsAHH9E57e309tAN3nFKbIJGMp9B/tDQD1SCnyngtPyhXy5+YlSFI7flyBPv640A+qDyXjEcaCkcIceKrljutpzKlDBPyqBwPQ57kemgGjKEgr59y4kpSr+qVAgE59hnJx3OgKZCuLXk4KiEkcx93uCffv/D8vpoBqtJKmf8A8Xjh9Xr8yRg4T29e3vgfjoD0MKju+YpSVDKThOc9+/uANALoS2plxRHclRxj6k/l+310B40jiwhHbs4XBj04k5A/MDt9NAISlrdlF3PypwlKT7JA9P79ACHfIDYcypKiccfUAnPfJH9v1OgHTiEYU6nCeaQBn1GBjv7d8eoz9T9NAJQ2AooW4UrS2tSiB3V+zPbsfqf7NAeAeYp5SRwHxCiARjtxQAO35aATmLCnIyQD8iVA/jlWe2gHUZ1KH4yFZ4uBQP07e5/Lv6fX6aAofDjU9Sm1J4kjHr+f09fy/Adj6AO3FOveWtSk8ULHbBzn0/LHf/z0B7MSIzw8z5vMiqUnj7Dkj1zjvg+g/fjQFoaUji4tKSMhQ9vft/4+vftoDyMkqbdOQOSmx39ubqUA/sKsn8BoB0uKtLxZ5JOE8uYzwPbOB75x+GgE0oIK1ZGGRzV9SE5VgfiQPf30As28lxJVgpwCcK9cAZ9s/Q9vXQFMF9PnH5T/AE/p9B+OgGo7P+b7ZPb375/ZoB808lVPdwCC2ACDjJ9fTv8A26ARjL5rS4EqCUBI7gZOMZIwf3Z9dAUylh9ayAU8lL9fxVn20AlwLaE5Oflz2/DOgEgVrHJJABzgEZIwcf3aAf8AlByI2FEFYK89j3+dWMDvjtj/AMdAJMrSy4VFJxhIwPXI9fU+/wCf9ugE5jwdwAkjkrIJxj8jj/x0Aovi2yjl8x4kjj7dz2OcfX0/8tAJxAp1Ti8j9WAoJ9yAFdh+4ep0A5W4HW4jg7frXEcT94ceHc49jnQFIWhuQ4VpJBbAGMZByk57kfTQCbig4FFR4obTzwfVRBSkAYB7/Nkd+2NAXGE2lxp95KCExC0Vn+tzOAE/+OPfB0Am2ptXxqkpILoQBnHYhae57+4H499AexwEJU2rvzBGfb1B7/h20Au+htbXFPHIB7n649sf4aAsrnyqCPUqVwB9sntk/v0A5iMKUhZBH6s+WR3yonsCP2+x0Am807Hc8p5tSFfj6Z+mgG7qFMScJWlRJBCk5x7H89APqkyqOlvmtKy42FZST/SAPfIH176AZhwJjEJSoEgAq+p7d/X09/w9CMZ0A+blFUZPlBDTqWkIcUllIx8P2bWhZcWVOOp/n1FCck4SMaAapmpwA4g8m+XBSEpKlFwpbdSsqVxCSwXuHBsFLpQcEZUAGLq0rXlCC2kJQkJKuZHFISTy4pzkjPp2zjJ9dAJ6ANAGgDQBoA0AaANAGgDQBoA0AaANAO4iglas57gen7R/foB040pKVuHHFPc4znv+zH8f7tAeodS2yHFZ4rJIwMn6d+/1B9zoDx5QKEujPEg9vf8Ad6fx0BSjhxClAkK+7j8PXOSPqNAeHhzbUkKASSVZ9cdvTv8Ah740Aq0UfEc154KwgjAz8ygBkemPr3/YfTQD+rMohyFRBgq8lKyUd0fOAR3IBzj17flnQDCAryVAH6gnH9UZz649j/46AfVB1p5aFtBYbSMOBWAonGBgAkH5iCckfX66AZORwphxSe2APUn3I+gPsdAMWmFlxAynuoDuTjv9fl0BdHv1zXkI++hJ5E/d9PUEZOP2aAax1ATEevypKD+akgD9mf4aArnNKZaDasEj1KSSOxH1AP8ADQDlo+ZH8pP3sK9ew/f3Pv8ATQCbySzJiKVjy21oKkpGSO4ycEYyRnGSD9QNAV1J9p6YHo4UlKVqzzASo/MfTipQ/H1HroD1h9C0yVEkEEkg+pyCe3c59caAt4fcQUKUT5KyeKQe4GSDkenr39fy0Ao7grJHuE+v+6NAJ6AdQlhD6yQflaKzjHoCQcZI799ANZKS8Q4nsFkqAV2UAPl7gZwcj92gFFqCoyWRnkM9z930T7+vsfbQCaDjyGj37q5D2IJT/n29dALoUUSChs4SpPED0HqPXt7enof450ApIw0pKT3WtQSSPTiQrtnsfUD2H7dAJrcWkORgfkcaWABn7wAxy/yfw0BeIw+LhSmGyAswkpHM8U5jKS+53HI90NqCO3dRAOAcgBBbak0eDKJT5anlNhIPzggYyRjGMpODyz+GgKUMLcaW8kp4oSVEEnlgd8AAEE/hnQCTJDhUodg3lauXYkJ+Y4xnJ7YH44/PQDZl1LjzhSDgg+oA9E/mdAOXP1kaMXO6WgAv3PvjAJGT3H00AzJZ87mE5T+Xf92f79AKOu+W0ognzD3SQBgDvj3GCO31/P30BRHacciurJB5FSiSTnJ9z29SdAIk5bQn3SjifpnHt+GgPGUlQKQRlsfNnOP2dv8ADQD+MppTSSQsnKh2x7KI+ugBTjZcLaAoEJBOce+ffP4aARWsLbVjPyr4nP1GD27nt3GgG8PiV478w6Fj6cR+PrnPp/nIF0fZU+65nifNWwy0CTnkoL7q+gGO5Gfy0AmljyCkEJy06ttfH3UjjniT6j88floCiSeQcWPQox39ewH+fXQDOKkqYWkYySQM+np+3QFbTC0NqQSnJIIwTjtn8Px0B44hbSC5kfKU+hOe6gPcfjoBbm49wKSogDBB9TlJxgDOe5+o9/2gLxgWkvBXqpCgMd8HHv6Y/joBivtJZP0kN/8Avk6AUkPIMpQ75KiO49zkD30AgDlzyv6Xfv7dvx9f4aA9dHlyPNV93KfTuf3dh7fXQCRfQSThXcn2H+OgHkVJUtax2DjQSnP1x74zgdvX9+NAUrjrZ4pUUEk4HEk98++QD/DQFLjam2HW1Y5LWlQx6YThRz2BBx+B76A8CSpttwfdWAkD3ygcDn27lJx3Pb1xoBVqM55/qj7qT6n8f9n10BUHEpdU0c8ioq7DtjsPXP1H00Ao4fMaLafvB1KjnsMAD37/ANmgKJRClII9OOO/1GM/26ARZQS4heRhByc5ycg4x2/D3I0A9kK81JSkEHiRlWAMn8QToBqwkx2lhz1WCkce/c4IznH0OgPUKCmlNDsokKBP3cJznv3+v00AzcWE/KoE9x3GMdj+YPt27aA8DqnXmwCcAgAHt+ecE6Auzh5pbSPVBBOfT1B7Yz9PfGgKF54qwcHicH6HBwf2aAdBkrgDJSXQO6icDA/EjJ+np+GfoB4os8FvYXxVC+HA/pcznvjOOPvnOfw0AhM9/wD2dAWxIcShaQr7x7dzgfn2/wAdAXBsFPlsn7/kNrP0wUA+v17/AE0An5K3S4tJThJOckg9s/QH6HQDF9YUW2wDyQcHt2zn275P7hoBd7zFBtKSAHBhOe33Tg57H1P7xj8tAV04rS6pJPYHH7T6/v8Ar6/loB2soS6UJBBPzH0x9Prn20A0ltKDjSjjHEn1OfX8tAN31HDSkkgtgjPvkkYI9fp740Aukr4tvOHPIkEjuTgD64+ugHiJDakpbHIKKwe4GPX6gnQClVdS660UgjhGLZyAPmJT6YJ7djk/w0BZ0/q2lJV3KiAMenc++caAV4KYiuhfqsI4lPcAhxKhkkD6e2e+gLiiSyIbZWFl9v8AnF8U4KcYGDkEn0zkD8zoBsy4hXmqIJQtBOMDOMH1GR/boBqvJUPLOE578vXHuO2fX37jOcY0B7C7PE/Tn/YNAH/Neb/R+nv+70/joD1J4qfCcht0dk+4/P19PwJ/Ee2gLyplpqMEp++pAyfbun0/PP0H1HroCzHsSD6gnOgPVkKSkD1CSDn6nQCSElKQk4yM+np3JOgF2XgF+WoEpB9QOwzg/n7+3pn8dALvN81hSCOPEeuQc98+gOf36ARdaHkEHHPnkH2wQMd8ZzkH2+nc5I0AzLhLRSoklPyj6eugHdKH+tJz9xbbgIHqcAD07ehI/DQFSxxKMfzaHnCPXPcj29Pb6/TQCSzycKx6EAd/Xtj/AD66A9CErQ6CSD5ZKff5gtHY/gRn0z3xoC40yUlMSoMYOJAZKTj08kknPftnvjGc9s40AlHGUvj8j+45P9mgEDJQSpKeXIe5Ax/bn+GgPW1uOOIQCMrUlPcY9Tj10Ak80ovgDGUrCj39ge+O3c9tAOIclDXnIOQsuBxOR2+U5we+cnHoAfz0AT5js97zHAkJ9cDsc9voPTsPfQDdtIDavMClO/0Vcc/X+kcH6e3pn10A+kgvpbdV3QhKQRnv8qRnGc+pH10A2CmHI6wgK7dvmAA7enbJ/wA/XvoBCKMtOn2CVfxzoC3q9T+Z/t0B5oBy3FW40HQpCQp4NBKg6VkcFLW8AhtQLLQSA6pJKklSfkIJIA6g7FeCj4pHUrtrRd4Nlej3cC8Ntrjp7tVoF1PVvb+1odZpzb6Yol06PeN32/UJLMiQS1DUiGfjnELREDyk40BBDenYjd3p13MujZzfCw67tpubZk8Uy5LQuWOmPUafLUoBPF1hciDPiuBQWxUKdLl0+U3+siynkd9Abp6TegDrD66LnuS0Ok/Ym795q1aENNQudVBNKpVEocVcgxmRUbpumo0G1406Y6FfZ1HcrArVUaZlP0ynTGIM9yMA66tfD06zOhSs23QurHYO8dmpt4MLkWzJraqRWaHWW23A081Eue06nX7bNQjqKVSqO5VkVmI0tp+VT2WH2HHQIbvMqZJSspKg462QkkkKaVxUT2HYn7p9wDkDQCOgDQBoA0AaANAGgDQDmKkqWce2P7c/3aAvyg2ae8tRHzqUgY9fl9c/T2wdAWmQpCmI7bZJIAQcggcwSSO/t84OfqToAe+Vnyz95vsoewJ7jv79tAA7R21n0SO/17hOO37NAeD5ggj0cJCf2Yzn6eo0B6r5UuI/p/qynHp8rgUe/wCAH79AOJLq5clbxPIlppOT2OG04I7/AI/v0AiyoBwj3CFKP5Ad9AOXe7KVj7rhwj8SCCcj20Aq58jJbV95wDjjuO2Ccn29NAW5BKlKCD8yM+vbuM/4aAuNPwQ+XfXy1kHGe/FWO/09j7Y9fTQDJDK0PqcOOOQQQe/YfTQC6nkOfzhJz65BP9nr+3QCzI8hAW52T8x7dzj8hoBaQhK6hKRnKERgtv3AJQCPp/5/joCzNq8wADursDn6479zoCs8myUp/pff7/5z6+2gE3OK/LbbOS2fmyMepz2+vc6AdLaWpWRjGB7/AEAH92gEVJKTg+ugFmFNtLQ8vPEOJQ6QCf1avQAAZJzn0P0z7aAWqnlsSi2nsjglSAB6JWOXfv29fT1GgGjSS8lam+4Rjlnt65xj6+h0BSEn4hlOO/Ij8PVPv9NAOlsrZkc1gADBOCCcZ+g0B7KSXfLfR3bDiEknsckKPofy0AszGU4+HFAeWG3BkkZ5EAAY/Mev/loClK1wi4pRwgpWnIIJw4koI7eueQ7Dt3z9dAeLf/1JqOSfLbWpaR+w/wCf7MaApiPrcX5aD+qzhYPb5T6kfXsc4/ZoDx0KadWEdgvKB+JIx3Hf66ASp7DjinVJAwgqCskDBIP7/wBmgHTpDcfylfewPQEjt+I/LQFv0B7IUFcWx94pwPpnt76AdR3UMxnGVnCz2AAJGQT76ATZjOvglsJOM5yoD0/P/P8AHQFUeO4FyE4GU+uCMemfX39fbQBHBS2hJ9VOqbH+8pRwPy/HQFKv1cp8K9WkpSvHfBGQcfX19tAeIbUWlEYw6suI7/0SAAT9DlJ7aATjtqZeyvACvTBz7/hoC+R0lc+Gf+bDzbqycfcbznsfUjPp7/loBCctImzyk/qkvlwY/qu5CTgdv6BH7Px0A1dBLZHutBI/L076AaxCEhTR+/3Xj2x2Hr+ZGgHuPX8ASfyGgPXYjz8ZSmwkhSFODKgDxZBdWf2IQoj6nAHc6AVo/lJlxRIOGnMr7AnKeCkjsPQ8iP7dAVvBMeZKaWey0LLQT3Hcds49Pp39/THsBZnSEvtqPoHkk/kCCdAUuDlILo+5y5d/XA/DQFQGHfiT/Ndzn+l39O37dAKzGV+Z5WByOPft27+ugLcppaVhsgcj6dxjv6d9AXsJAShpGPMSyhSk5AH3RnBPb8h+P5ZAQZK3HkqX3QFdye5wfw9/w+mgHU9sqUpSMcT6Z7eiAPT8wdAMEKCWGWz95ClFQ9sFSiO/v2I0A8ZfbLxwT9xI9D9FaAaJSXJXmJ+6VKbBPY8gQo9vpgjvoBx/NreCvVChyx3xkA/t0A3cdQ4cJzlGc5GPXGP7DoBFThbKVD0z835e2gLyny3Y6FN91Akqz27YOcZ/HQDB9Y+VHfkVDH7QffQDZ3kgpQPvqOAPYj3BPp76AXXFWWCSBzIykZGAE4Ur3/qhWP3aAbMx3UeU+QPLK8ZChnP5eugLmv8AVpCleivTHfQFLoKWir2WkhOPXJHb8tAItyFJYDaj8wGO3+P5f59NAOUfrY/lo+9gevYdsZ76ARmPI79z/R9tAUsxHn2VPt8ShPrlQCu30Se50Aun5nfPH82iOlpR9+aUBJ7e4yD3+mgKGn20JdCs5UVY7Z9eX+I0Ag0yCsuEdlEnOc+vb0/iP26AcPtkmOtOOCOWSex+9k9v2H/DQDKM8hh5RcyOSgRgZ7fs0A8fPB9K1fdW2FJx37EqAz9DkHI0AnJdQ6UcMninByMd9ANVtLcaWpIGElOcnHrn/DQDhQIjMg/1l/2J0Am2QlaVH0BBOgFZLiXVhSCcYx3GNANwElSQr05D9+e2gLrLaS7FCGu6yE8Qew+UhR7+3yg+uf46AtwQox3gB3Snv3+mAdAUx+zBX/RIKB/vfTH9+gKdAeQv51X5Of2DQC3kr+C9v3/joDwNLKlJAGUvBg9/+cJxj8s++gFZbjiE8Se6RggemU/Lj/A/XvoBqk5SD9QD+8aA90AoltSgCMYP4/Q40BX5BPFCQC6sE4z2IBI7nsB6aA8S55LZDxIUlakkD5sYI7dvpnQCjpCmgseiiMfX6+nr76AoYgrWy4pQSSVgpHIZxj/P934gOozQZdbXgANtuJcx7FfHjj6+h/LQDNwjBT7hw/8Ayx7aAUVEeQFFQSODfmn5h9wkDt9TkjsO+gGquSS2ACPM7j8U+/5d8aAeNpCZAQ32SppeR/tce2gKmlBkuJX6uZCcd+5yO/076AtpBafcSsdx9MH6aAeMfq346leinUYx3/pD/HQFaXELmhHc8lhOMf1lY/v0A2nNLZlqCQAMj0x7nJ/f/HQCjbK3Puge/qcemgLivyWh83LsB6Z0BQ4QIyjnIIJH1wR/b9dAWxghLKkn1V3H5HvoB1EivfDPuYBbA48wcpU5x8wspI9XUoIUpHqB3OgOkNo+C94q+4Fq25fVk9BnUbdFnXjQ6Xc1r3HR7DmSqVXKDW4bNRpVVp0lLgS/DnQpDMiO6AAttxKh2OgIv9SHRn1S9H9y29ZvVBsbuBsZdd2UJVzW1b+4lFdoVUrdCRUZNINSp8Z5SlvxjUYUuIlwYBdjup9UHQEm4/hK+JDatnU/em8OjHfejbL0miQtx67uHPsuYi1qdtww1FrlRu6TOK/LRQ2aJyqD0riUmIFuEFIOgP0O/FB242Yb61fDl2fc6/t1ujG/KTb8WD0l7U7Q2RbtU27rt5UFdVbrVxbkvzXGo1PtK6KSuiWLTqLVWVU6tPR61AgAzqhIIA+Azxqdteqva7xG96rL61tyYu6u7aJNDlI3ChJMKl3FYE2EqZY9VpUFSUqoVNeoxaEajrHKnJSWDlPHIHezw5b8rfTt+iheJTvht8zGpu4tx76ydp51ZjLk06szLWvmqdOO1bp+PhLblh6k0Xei85FGfDqHIdTkMSmVJ4rUAEOsncGtdQf6JT0f7sbjpYqV8bf7/Uvaah1uovSqnWIlu2jde5W3bDi6jPW7KXNqlGseimpSC8pyXMaddWpYIOgPivnoa4JVHz5CFgJ5klxRfbStRUTkn523Ox7gEexzoC2aANAGgDQBoA0AaANAPYX31fkP79AVSHHQ2Gx2a5KPr759Pr6/u0AnjAjpP3grzCP9jKRnPofunsCT29PTQDiSCS7gZ5kFP4gJAz+Hf640BQnulptXZGCHB64+7j09ff0z+zQFJIQ+gA/qkn5PX6jPb1Ht7D9p0B64pJfIB7nsOx9c/loCtpxAKsn2KfRX3j6D09+J/DtoChnvIWPcsrSPxJT2/wDP0/HQD1faMwk9i2SVj+qCRj8D+zOgPXXW3ghTSuSWx85wpOMjHooAnv8AQHQFvaBQp0ntyzxIPrkn6dx6++gLi+42G2Exl8lqUkPDipPEZ74KgkH6HGdAeq9D+R/s0Aw0A9kvNhjgVfNxIxhXqR274x/HQCivnjmSP59xCW1AZ+6Bj19MYAPc+ugLXHSW1fOMYV9QfTt7Z0Ao4pPmYz3V3SO/cH0/LP440B4GXW3lBaCkqIwCRn2PsTjt9dAP1qDfMLPHy+JX2JxzAUn0znIIPbOPfBB0Agttbn61CcoIGFZA/gSD/DQFQQlUJ1I7vl9BSn0ylIyTyI4jBJ/pAn6EaAVlJL7jkhefLAbQFYB9EDIx3V2IPtjQFbDYQy4pOeKwCCRjOM+2Ae2ff66AbNeUJSVOq4gK7HBPqRn7oOPb6aAJDvOQ78xKC3hP0JyMY9/T1zjQFYcQqOlkHLheQoJwfQJUCckcfUj3zoB3z8pPDOHCTgdz29+47en4++gLXKD7gV8uU+pJUkYx3z3V/d7+3YaArUCtpkJGS5kI9snB7ZOAP240AQkmO86h75FJSVEfewB6nKcg/wBv4aAVdcQ44ngc/rAfQj3H1A0BVTnm2WpqnFcRyODgnuQQOwBPr+GgK4o+L7Hv9c9s/v8A259PqM6AZlpYX5fH5/pkf25x/HQCDoIkIB9QoA/mNAOFNLKlEJ7FRI7j0J/PQFUV1bbrjXcKOSBnPbHfv6Dt7Z7/AIaAcqLgabeaB4uPBhw5A/WKPZIBIJyMfMBgfUaAJHCK60hZ4cZDa1DGcDj833c5+bPp+wemgG7wK5Mlae6JJIYOQOfp7HBT/wC2E6AXQhSGm0qGC0kNrGR8q8lWPx7KByMjvjOQRoBI/OtKk9wnsr2wf2+v7NAOVvhpDakn9YkHAwfwz3xj6e+gGRcUtqU472UvyvxPYr+mfr20A5BDrSXGzyQlvgo+mFeuMHB/bjH46Aax2nObr/H9Uho8l5T2wpH9HPI/sB0AoXA6hYZPNRSrt3T2Hqcq4jt+f7/TQDqJKCI48xWEtsy23OxVhT0dxlodgT8zq0pyMhPLkrCQToBkVqaEUj76WUoA/wBvkDjPcegPf0/HQDlYddlJdWk4cQEIOR3WewHr27kZJAH17d9AMZba0Op5DH6wH1B7ZA9iffQFKvQ/kf7NAVK7R22j99wDgn+t6D19B3+pGgHb7rbjXMLJfx93iRk/mU8fr7/26AZPBQdbcUMJASVHIPoBntkk9/w0BV5i/PW4kngpspSRgZHHCex7juT6gevfGgF4mcAH72QTn8PXv6fx0A8lOtpQeRI4niTxVgEjsMgYP7M499AWwgjGfcBQ9D2IyD2+oOgKmAfOUfYpGP2Zz/boBdtCmVt+YOPOStSe4OQUIAPyk4yQexwdAKvNrLsogZBUnHcf1R+OgLe204XVpCfmURgZT3xnPfOPf30AsWwlLqHcJWAOIxyye+RkZA9s5I0BXAUpAcDnZISAPfupQSB2J9zj0/b66ApkNrD5Rx+ZkoU6Mj5U4PfOcH1H3ST30Aish59st/MEH5j6Yxj+tjP7NAXBUlnilvn8/FwY4r9ShQ9eOPX8dAJtkLjssI7u+YTx9OwyfvHCfTv66AqkKSptLYOVoBKhg9h298YPp7E6AreSVR2UpGSopSB9SewH7ToBipC0KKFDCh6jI/tBx/HQDqO4hoILiuIczw7E5z6fdBx+3GgG0hpx0gITyKmw8nukZbGcq7kf+5PzfhoAiSVoHlI7tq7H2GT9QSCffPY6AepUlCHW1HCnCooHrkH0ORkDI9iQR7gaAZBpwh4hPZhPJ05HyJJwD6/N/wCzy0Aqy6haMJOSkfN2Ix+8d/2aAdJUH2Uho8iCsY7jvkj+ljP7NAW2RHU3gKADvY4yD8vseQJSc9+2cjHfGNAVLcU4EcvVKAj9xJ/v0BSASQB3J9NAOQkttLQsYU7xLY9eQTnPdOQMZHqRn29DoD19KkR2ioYCSsnuDjIB9ifofTQDMEFIUO4JwCM+v5evt9NAVBJOABkk4AyPXQA6hTJR5g4/Mk+oPYf7pOgLq24hwNhCskBWexHqg49QNAMv5tD6V9lLSoJHrk5HuMgenuRoBBtQRF4KOFBZUR3Py49cjI/ZnP4aA8IICVH0WQEn6k+n4j9uNAVxWltOFbieKfm75B9R9Ekn20A481v4P738D9fy0BUg8ZDiD2UucHkj1y3yzyyOw7exIV+GgEp6Fc1jHdRVjuO/JWR7+4+v7dALoQyhDKFq4rLaO3HPfiM9wCPX8dANnWVhxYCe3I47pGR9cZ0AoCGmxzOMZ9O59SfROToBRlaFOsupOWwFAqwRg5PsRn39hoBlKBVzAHcurWB2+6ogg/Tvj09dAJPOqCG20qwQkZAB9e4/I+g9M6AdR31Jb8sqPNXcJ/ZjsfTt+J/x0Aow9gSA6eJHADsT/W+mf8PpoBNba+STjs64nyzkfNxIKvftjI9cfh76Aezy7ySGxlIaSHjkDijknJ7kcsHH3c/loAkIjqkQ0tnkPhyT2UMHKc/eSCcHt9PpoByWEh9IQEkhKj2I9Md8k4HvoC0yFpQ8kKOCFd+xP9L8AdAISUqVJUsDKXPuHI79s+hOR6H1A0A6S2tSo2B9xxJVkgEAKBJwSCewPpnQCCG3DM5pTkIVyPzJGOKs/XP7tAOlAuurccwAQcH1/H0GTnPp6fu0BXD9v/a0ApJacczwTn090j0/MjQFoQ6sJcbWTwBIOTnHcjHv6fUaA9TjinHpxGPyxoC5RJQYbW2XVAOktlOVFltD3yvv8Agn4gM/qmnEJUpC8E8kZwB2FtL9IS8YHbS07W252761LxtmwrCtqg2bZdvMbf7MVBqiWtbNKiUahUtM6uba1SrSlQqZCjMLem1CU4txCilzy+CUgQt6t+vnqq69bttLcLq53mqu8F+Wbba7Lt64qvb1pW6/SLQTVqhXW6Qw1YttW1GedVV6vVJYefiOq4yW23JBSgNtgS4q3jqeJ1d+zcjp8u/q3uWrbMzrK/0XzrBn7f7XrgStv10QW2u3HazFslFyM012gINPlS01OVUyVIW22rC1ED6N92PEj8DLxKN0+gvr46q+ozcTpf6nulqmWlH3H2XXs1uzuAq9Wdva/ct52rRbevawLNrdoRE0nc2cq8qNVJa4nx9Brf2PXYUF+J8DDA5i7ydXnhVeLT4gfWh1N9fW5m6vS3t6rZ2gW70pM2fSrruO4b0u2ympFCoyL3RbG126EelsVimsxapLgPRaFT4ypBjN11laXGmwLz4QfiYdCtt+Ht1heFF143bcmzG0/UPOrl9WZ1Bjb2sbt0O1rzqsC040WRV9trIo027Pt21a9YtmXRaoiy6lQZ6qfUmqhPt1+PBbqoHniueJD0KJ8NTph8JroF3Gr2++3O09Yo98bkb7ydq7i2et677qo/2vJVOi2VekSDdUO4a5X65W61XE/ByaM23OjJi1SU/8U2yB8szqgQEJWFJSoq7BQ5cgDnBAGEHkkZ7jJxkHOgENAGgDQBoA0AaANAGgJUbbdGfVBud097o9WVhbM3Zc/TnsxV02/ujuzThTP5MWXWVNUB5NPqxfqDNQD5auu3l/6rBkIxVY3z58wNgRolIUlJbIIWlauSfcZ4kZ/ZoBM93WgO5DITj8eSu2gHbiVK44BOE4P4H6aAbr/V45/LnOM++PX+3QFTaW3QtQUCtsApHv3zkj8sD9/wC0AKtMIUlqQsgAulClHOAQknH19v8AzyMgeMtspLnJQGXgUk9/lAV3z9Mn1/H099ABSgSgtCgUlJBP4nsP3/2nQDlbTjpTHbSVvPrQ00gEZW4taUoSCSBlSiAMkD6nGgGkZtYZcBSclAUO2fl+VeSR2A4rSe+PXHqCAAkCFEgHJT6/hoCpJAUCTgAgk/QA5J0A7UtAwkqGVJJSPqPw0Az0ATPvFH9Lt29+3roC4sraQJTbywhvyMslXcKXxHYfjknHp39cY0BVGabfQgIUFL4J5AAdjgZGTgeudAN/IajzkqcWFBLnzo9eBB7pOQR298ZA/hoBaoPsuzi42oeWop4kDA7ISP7Qc/jnQCUsFfxZQCoFtlwHHYobQ2hagT2ISshJxnv+RwAolSWmEtOEJcTgKQfUdge+O3oQfX30AgytPzJz8xUVAe+O3f8AhoBYzEttKZCQ4S4FHH9E4A/8f/PQFykSYzkJgtlKS2lSXQBgpUriUA9vU4Vj19D3zoCzONL4vL4nKQlSfTuFZ7/lgZx7/njQCKEK+HS4odysp/MAE5/8ffQFTX84k+wIJ/AZ9dAPH1J81Cs/Lgpz+JxgftxoClxtxTawhtayUKUAhKlkpSOS1YSCcJSCpRxhKQVHAB0Bc2YOafGf4kFtxRKlDiCUJbK0oUcJWUpdQSEFRAUD6HOgLS6CZb6sfKttSEH2UojsB+OgGfLCVLT/AEPU/RQ9B+edAKFISWwD+peALivYE9yD75zkdv4nQDwf6qnmn5U/Uen7xjsP4e2gKC4j4z7w9R/doBk8CqSFDukLJJ9sZ0A+DiFAkKBCcgn2GPXQDRpaTMKwRwwRy9slPYaAvLyUoo7GCPN+OS6UepDaTjl9AO3f8SO2dAWqWVyip5sFaUcnVqAOA2lXAqycZAKkjAycn09dAL8FJVGSoEFpZLgP9HOCM/mCD2zoBwpST52D957kn8RwQM/lkHQDNJDYWVniCrsToCl1SV+WEkK5BRGPcfL6aArjtF0PNYySlPIdjjJOM/x0AjGJYVIYWrACDxB91ZAHpnuR9dAPovzQ5yE91JjLWoe4QHGgVfkCQP26AtsVLifKUEnDhUgHt3CsA49z9NAOpqQyFMoOSQlTqfdISQok/kU5/wA40BJOs9G3U9R+mK1utCp7N3XD6W7supyy7c3odFM/klVrpj1Ov0V6iximoKqfxjdVtivwiHKc2151Lk4cKeClgR181vlG+cfK4kq/ABSTk/sGgGlRWkuJUCMcknP5Kyf4aAbKGEcj90g4P10B6VJW5DSghSkABQHscg4P7joA0BW+C4lCUfMpaDxA9Tj1x+WD+46A8bacLYUEkgJAJ7dsDvnvoB8lHFlLiBn5QVY9lAfs7Z/HQHqQufEU2ls5BeX5nbHGKyqQ+c+waYQpwg4JSk8QT20B5PguRJKmOKhwZjLPmDyyUvMoWhWHOJIOcZAx9dANEgtPeW4ChYH3Vdj39CPYg+xHY/XQDqU4gGMoqACXAVH6DA9dAO0pLwkutArbJSeQ9MBIz649NAMGf53zv+ayfn9vp+froCiSMrU6O7Z9F+xwO+gKWFJ4q7j5y2lH+0Q4kkD8gCf2HQC77iFS56kqBC0oQk/VQCcgfuP4dtANI7TjZUtxJSjJ+Y+nfsNAJKSpToKUlQSlxSiAThKUqUpR/BKQST7AEnQFziRZAkp/VKIQVcyMKSnDYUQVJJTkJcQSM5HIAjOgG6iFvPBPcoQvl+GAc50A8BCkRynvwW2peP6KUqBJP4DHtoBu+CqQpaRlJJIP7DoBBaFlMYBJJQfm/wBn19dAOG3Wy40kKBKYRaUO/Zzv8v5/w0Bb4yVJypQICVfMfYYyD+4jQHjry1O80KyhB7EemP8Ay0A9WXEtvqSMokxmwVD+kr3H17ev/h20BTCjurLqW0FX6p93tgDhFjKkyTkkD9UyhayM5UEniFK7aApYElnPJtbaU4VlYKMpcUoJOFYOFEHBA/okjOgCU6C7lZweKfUEZH1GR6H2IyD7HQCSfnBKPmA9ce2gK2hyWCO4ScK/D89AXFRZKWwpaQ4Enik9yfQn2Pp2/wA+gDB90rS41nukZCc9+4x6emgPYjYU0sLwCgFWD+Z/x/v9AdAJsJcLwXg+TzCUq9s57fjkgH2A0AvUgVFIAyf/AC0AtTW1vSGIzSSt+Q62wy2McnHXSG20Jz2ytakpGSBk9yB30Ak+hSlgBJPyc8juOKjkEkdhn6E5zkEZBGgGThCUqB7EhQH540AsfnaZ4/NwUhSsewBGSfwGgLgtpwJBKSOaSU+ncYJz6/TQFsV8sMBXYn0H7dAPUuNlvzlLHnjBCe4Ofp/Z/doDyU6hxaFJUD90nHscDP7joCl5xHms/MPuJ/s0A4WQVqI7gnQDBzmXVBYw3jIUfTj8oOfX+krHp6kZ0BKPqe6NOpzooua17I6pdm7r2Wum87XZva16Ldopgl1q1pNSn0hmtRPsuoVFr4Ryp0yfDT5jjbvmxXAW+PFSgIwvNrPFzieCzxSr2UoeoHv20AgGOTmVAgpwk9uwI+b9+FA/+egFloSh9kJOf1as/wDuh/n+J7nQFBBKpGPZTZ/ZhWgF3X2fIbIcT5jJUePfI5YH09ewx/d66AdBxDsJxwqHNQCcZOcZB/L1H1/ZoBo+pbTsQgEFTRA9/VQP10AoqWtL3r91JCiAcjPsf7PXQDeTwcSVAhTmU8QASo/OM47HPbPvnAwNALpaLj0P5SULJV2GSEo5oUVJ9UgLSUnkB39PbQA6vy5KEI7pDg5n2Cc9yfy/L8vpoAOWVOuOfIhxKwhR7ciQcAe+T+I0BbkreUOQQSnPc5OPx9ToC4xXEJSVqUAlOeRPYDPpoBAy/m4575xjJzoDxDbPlrKiOSiTgnKjkn8P8/TQCIGAAPQAD92gKiCBkjAIzn8NAMXCCtRByO3f9g0BRoA0AaANAGgDQBoA0AaANAGgDQBoA0AaA+ynwwyP/pUnxl+4/wDv9Rx+6jdLRP7gQT9AdAfHjMSpUp9SQVJUsKSoAkKBQnuCOxHbQCLbR5+YoHKU4AIxn1P9/wDDQCjBcPmFxJT83y5GMjGgB5pLgKlYw0nksnOEpUtCAo/Qc1JTk9uSkj1I0BcG6FVWo0maKZOMOOk/Ey0Q5Co0fCWF4ffDZaa+STHVha09nmj6OJyAzUhTNObS6ktqVIDiUrHElC2lFCgDg8VAEpPocdtAMwlR7hJI+oBOgKHObaeXEjBHqDj+I0Aqh8uujOTxYfWjg4pBbcbYcW25yQlZAbWEuEEJSQkhS0AlaQO3HTH4VVpdR/hKdbXiXSN27hs+v9Jd+tWbTtqYln06o0e8viom108rm3Mu4Y82ktMMbkAJLdGlqU7TUtqSlLvJsDiE0haVPFSVJBzgkEA9z/joD1QJSoAZJBAA9SSOw0AqtCy4yQkkJRgkA4B7dif2aAp4L/qq/wDcn/DQD1ylVOUFVCNTpsiAhYSuaxFfdioUpZaSlchCFNIKnElAClglY4gZ7aAbSW1lBwhR4pKVYSTxUDgg4HYgggg+h7HQFUda2EpUlKieKT2Se3Ydu3roChwuOuLcKVZWoqPyn1Pf6aA9ksEMMLSklfckAHIIJPcAfQev4/XQHa+6vCstSyvBN2a8WVe7lxVO592d76vtA/s25Z1NaoVAZpN7btWgzVYt1KuITqgmoMbdt1CSwqhspiyJbjKHHUxw46BxRdQSULDS0+Y2lZypbnIkkcgpSEdiAAAOQAHZR76ATZSoPgEEFSMJBBGTyPYfU/gO+gKS04l10KQsHkOxSQfQeoxn/HQDlLLqoj/Ftav1rY7JJ7pQ86r29m21rP0ShRPYHQF2VTKmY8eb9nzfs6WEttzvhXvg3VoddYKESeHkrUHmX2ilKyQ404gjkhQAFpkJKD5KAS2jKsgEgEHie/4E40BQwk5KsHjgjOO2cg4z6ZwDoCt/7qfwcQT+Az66Au0VwtqS4lsP8GZJLf8ARUDHdBSsh5ghCgcLIczwzht0/qlgdrb28LO2bK8EjZvxV2t5q9PuHdTeqds+7tG7aVORQ6UxTru3JtBdTjXQaw5LeDx20TKCU0WOT8UB8S6nuoDiAvu4gjuA5kn2A+pP00AwDbnlPjgrKl5SMHJHfuNALKSryWxxOQRkYOR3z3HqO3r9PfQDuV80T5e/yn07/wBmgB6kVVlxyW9TZ7URlxbbspyJITGbcZcDTqFPlsNBbbn6taSvKV/KQD20AyKVEnCVHufY/wCGgPW0LDTwKSCpSiAQcnJOMaAQYbcT95Ch8wPdJHbQF1UsrQGjnCcgeoGD3/Adifr7aA7SXd4Utp2Z4Jm03ivJ3euOp3PupvhVNondnFWfTmqDRGqXeu6dptVaJdZuITqj8c1YDc+VHNDZTGkSnGUOupjBxwDi0VI8tlYSUcmkFXNwuZX3BIUpDeB2ACU8kpx2WrQHn0/EZH4j6j8NANZfdvA7nv2Hr+7QHkdl51Ufy21r4Jc5cUlXHi2XVZx6YbacWc+iUKV6A6AubFOqqG/tMU2f9mSSlDVQER/4J0pW+2UoleX5KleYw+2QlZIW06kjKFYAt8hrDpcRlQWMdgT93GfQY7EgH8xoBSMVIRMBBBchrbAII5Eusq4jt3OEk4HfsfpoCsJCPs5I7hACnSPRKiR2WPY4Ge+gPJiFPS5BaSpwKaWE8AVcjwJwnGc9gfTQH2E7yAj9DS6Sux79aNcA/E/6Z+poY/PPb89AfHO5lvmFZStA7g9ik+2R6jJ9NAVuDzWEKV8qsdge3I+wA9SfYY7nOgPXEK+GSAlRIByADkZye49dAKRYyQ2Hgcug/dzlWfwT3OPqdAO10artxXJrlMqCIbK3GnZa4chMVtxpfluNqkFsNBbbh4LSV8kq+UgHQCkthqOuAtK0BIjrLhyAEqKcgKPoCc9ge/7xoBrEWhUdSApJWodkAgq9Pp66AcI+WOUK7LwRxP3sn2x6/wCHvoB3SIrxSA0yXZBDa0Qyf1Dzb7j0FxyQskBl1/4oRYzecvurbbQlS1oSoDtb4inhY2h0V9E3hy9YELdu4dyq1127X0q/JFoVq1adS6VZDknb7bu7l02PXBcC6jUsC8OCfMo8QQuHl8n04XoDiDNaHmqWlJBAKS3zW7w4qUnglS0IKkpHZJQFIIxwWrJwAydS8uPyU2sAOFIyk+gSk/QfU/s0BfKc4hEF9C1pSpSTxSogE5SR2B7nQDBpCzDKAlRXlw8QCVYSFOKOPXAbQtZP9VJV6DQC8ynzo1OjOyIUthqU350Z16O601IaWgLQ6w4tCUPNqQtKgttSklKgrOCDoBOjw1SFoCkkJbJWokHAGSMn9/v79sZ9AG8hpTct9IQrj5oIPE4IGe/p+ProBd4gx+IPzcx29/X6aAQjsqU8hpxK0h8KZBLnkBJeQpsLU4Rjy2yoLcSopStCVIWtCVFQA7heIH4WVldE3Qp4dHWLRd4K5f8AVOvTbh3cSbY1TtalWrTduVStv9trzRCgVKBcVaduJ9v+WLkFaX41OWpMXzS2khTaQOHbvloWtTa0rLmQsIIOOX1x3/eBoBywtAbIKkglBAGRknv2x9dAGgDQFP2TVIi40iVTZ0aPNDbkN9+I+yzLbcabkIXGdcbS2+lbDrbyVNqUC04hY+VQJAbhC0tvpKVBXJzAIOT8yvQe+gKWIw8lRVkKI7pVgHP0wSP7NAKNPIwGVrSjyxwHJQTgDsQckd/7fbQD7hlGY44uYbbZbGTHlpeRLbdWt0lKUvPIWuOy2lXJ0tlCQpeAQO2XiF+FVaHRD0LeHZ1dRN27g3Aq/XZtlTL8n2VV7Up1Lp1ivy7AsC8HqfDrZuBypVRSTdxRxXRoohFJT+tSoL0BxDlMNuOJ4uJWkNhKElS1ltCVrAbyttsnj37gKT37LV3wBQ2wpsrSEnujPZJx3yPf8tAURgQXgQR849fy0Aqpp1x9kobWsAOZKUlWOKC4rOAcYbbWs/7KFK9EnADw0apNESJVPmR40plp+JIkRX2mJTS08kuR3VoSh5CkKSoKbUoFKkkHBGQEFJS2oISUkrPFYSe4T9T+Gf8ADQHi0hpaG2+7YUFlSe4BHbGe/wDn+IFMz5lpKe4xjI79zjA/PQBD85iUy8hpReZ5SI4KlN5fYQp5gghJKuLqEK8sYLuPK5I58gB2u8QrwrbK6K+hXw5OsOhbw3BuDUuuvbhq9pdj1K0aZbFO29U/YFhXz8FCq8C4K0u5FsOXo9AdcejU9SlRS55aVckJA4hSGnFEBKFKOfZJPsB7aAVaSpttaVpKFeWQAoEHlg4AB9/wHfQDx191QipCV/KjCsAnBwQAe5x9ProBo+hSmktpSS5/UAyrsRnsO+gHUqmVKEpCZtPmxFOM/ENplRX46lscy35yEuoQVNFwFAWAUlQ4g57aAZlCwSChWR2Pyn/DQFLra1Ot8UKPBCOeATx+QrHLHplCSoZ9Ugn076Aua23G1uIcQpC2khTiVAgoSe4UsH7oIOcnQDd9C1JIShSiEpbIAJIW64242ggeiltpUtI9VJBI7DQH2K/pmwLvWf0dJb/WKZ6MaAHko+YtlO7G476gsD7pSy606QcEIcQo9lAkD49JCFtsRmXEKQ628pS21AhaEr4rSpST3AUkhQJGCCCOx0BbX3FtvOcUrIUQcpHY/KB27fgfTQFDSnHHkqKV4SkjJBx3IP0xoB0hl1fxakNrUlCULUQkkJTnjyJA9ORAz6ZIHqRoCibRqvBcQ3OpdQhuSQlcZEuHIjrfQXlsBbKXm0KcSXm1tBSAQXEKQDyBGgFEIWzEWh1Km1pXwKVgpIUCoFJB9wUqGPqkj2OgPJakrdhlKgoIRhZBBCTgdlY9P26AbrILrxHcEjBHcHuPQ+h0AtF8gvp+JCvI4ueYpLqWltDyl4fQpXZbjCsPNsZSZC0JjpUlToUAO23jW+FTaXhMbw7N7U2xvBXd5RuhslSt3n6xXLSp1mSqIur3VctvKo6Y0G4a85Umo5oBfVJfRCUoSm+TSMJKgOKMNCJDx5qTyWoBIJwTk9uP1JPbAOc+mgE5JLrpjLynieKQe2Vd+IHYEknHYd8kaAbvpXHbQ2AUkkZyO5yRkY9f840BdqnAMRilBCSBNAKsDOeRA/eM5xn6+g0AuxZ9wSqrCpseg1l6oVBKVwILNMmuzJyVKKEqiRGmFyJIUpKkjyG3MqBHscAZZdGy28Fk0xNbvHarcm06IsBTdYuaxLqoNLcSvBQpuo1WkxIakrSQUqD2FAggkEEga0KVJCSUkBaeSCQcKT/WSfcdj3HbQChQt1BS2lThbaU44EAqKG0Ala14zxSkEEqOAB30AyEOWXEtCM+XFhspR5S+ag8tDbRSnGSHFuIQjH3lLSBkkaA2ZUdit7KRQkXPVdoN0aZbTkZU1u4aht9d0KhOQ0sqkKlIq8qjtU9UYMIU8ZAkeSGklznwCiANZfCSvLW78O95bbaXVueWrihtbiWkuKVjAQp1SWwo9ishI76AqRCmOLbabiyHHHlMJabQy4tbipIzHS2hCVKWp8d2kpBLn9EHQGR1ewr3t+KZtds+6KNDCm0GVVberFOjBboWppBfmQmGQtxLbhQgrC1BCylJ4qwA92420vvdy+7W2z24tmp3XfN61mFb9tW9TGkql1KqVA5jshby2o8ZlLQXKlzZbzEKDBZfnTH2IjDzyAOxO+fggbk7JdMO5O/bnURs7fN5bJwYU/eTZ+0XFz5djF1MFypUZ27Gaq+29c1JjVBma5RapblB+OhtvvU+XIUqG1MA4eaAXixZM2THhw478uXLfajRYsZpx+RJkPrS0ywwwylbrzzrikttNNIU44tSUISpRAIF6rNpXTbrLMiv23X6IxIdUzHeq9FqdMafeQnmtplydFjodcQj51NtqUtKfmIA76Ax7QBoA0AaANAGgO2HSx4rVu9PXhPdXnhrydl6jdlY6qdwnb1Ruqu/4VNp1jsoj7TMqht2X/Ip2qVMus7aLUp6JuDQ/NenkljLTfMDjHKlo89wMqUpoKIQstpaUtJJIUpAceXywcEuyJDxx+sfcPfQDf4tX+1+8aAPi1f7X7xoB/AK5RdS2tCXR8OlCXXGQl4uymWUtrbkqER1pK1peWl7HEtJc8xtCVqAHaPpi8WOn9PXhS9ZPhrr2fnXRUOqu9UXlTt14G4ZpNOsJtUPbNo0pFmVCgzhP5vbdzXpC2KxAaP2w40G1ABT4HF2ovFyGwViOl5Ul1wiMllgElIDgcjxipnDauIYdHl5SpYS3gk6AtiJKkDHf9mB/n/z0AomUknDgKk/Q4Pf20A4YdhuPNtuDykOKCFOFsuBCV/KSUpeYJAB74dRj1zjsQOznTH4sNB6dPCU6zPDUOydRvCtdW1+G9Du2dwodIh2GpqHtTGbSmzF2RUJFe89nbzyC2i7KWtpyYp0cm2Ah0Di0JJUeJJwe3cjGgK+YT3BHbv6/TvoCj4tX+1+8aAPi1f7X7xoDth0v+LDbvTZ4WnWf4cS9lZl21bq2vb+VcfemBuDBpKLFYDO3MRulybVk2LNk3LES5YUqSGV1ymIBrklYAJIWBxU+JUlLwBSfmV3CUoSr5j3ShIwkH1CQAE+g7Y0AiJSgAPm7ADsRjtoD34tX+1+8aAUclqLSQD3Ix3Iz69/3e37dAdn7v8AFfol5eCvs/4TT+ydQptW2q3lq+7rW9rW4cJ2JcS6rfm7N3opS7ENjplUpNNZ3E+zC+bxl/GKhCYlmOiV8MyBxiekIbUltlaloQ2gcvLLXzYyocVOvE4JPzcwD/VT6aAbpkKL7S8nCFD1Pbue5PtjGgF5Esl91QJIUoEcSMdhjtoC4051pxiUpZYDoLCUF1Lbr4BWVteWzJKYbjK5qIjUwOlS/hnHMILRdIA7QXX4rlJu3wW9p/Clb2fnUysbZbu1jdibvSjcbyqNXYlTvvcO9lWy7t7FoLC3AwncaNA5P1yQysUZCm2QGwloDjDPnOBoMKUFFpLaEpDrXlI4JUVJjsRiY6Gj5iSFq5Pk/KVqAOALOiUpLZB/rD0wD6K/hoChclSk4yr1B74I7fXQD2JLRgoeICFocZUrg06UeahTYdSh5JSVtlXNJCmlhSUqafYcCXkAdqNwPFetu7/Bn2x8KdnZmp0yr7Y7w1DdtredjcKIYNfj1O/917zjUR+xJFnVGsM/DxdyWozi3tyJTaXoHnJhoW642kDib8Wr/a/eNAHxav8Aa/eNAHxav9r940B78SvyOPy5zj2z+7QHbW/fFht++fBw2X8KT/QtKhT9qt46ruivf6Vf9OcZrTE299xrnct+FYbNiJk2/CDV9RYQW3cU7mzRY6w0fuNgcTXZWHXAhRUgOLCVBfIKSFEJIUUIKgRghRQgn1KUk4ACfxav9r940AfFq/2v3jQB8Wr/AGv3jQHaO8PFeo95eC1tH4Tjmy1QplU2u3lq27re9be4UJ2LcS6nfW6l3IpLli/yITLpaaezuB9mqkG8ZXxioQlpYjok/DsgcY5clni03GKVNoQhJV5SmSVgZWVIW/IUTntz5pCsAhCPTQCzNQbQ2lLiApXqCMnt6Y7fiDoCl2oMqI4tZwPy/txoB5DloWxJ4NsBxK4qwmSll9shEhCkcIsgpZdWuQGGHlLUoIhvSuTS2y5gDs3eniwQLw8F/anwoVbQT6dWNtN26puvJ3pd3FBp1cj1G89xLxNuGxafQGS2003uDEgxi7XJDTaaShJjp4ltkDi9PddYUlDi2lqTxQAyplKUBLaSoIZiKMVKFFQKl4U8tafmcJ5gAW74tX+1+8aAPi1f7X7xoB3CmpS8oOBBS5HlsgvIjutpW/FeZbcUiTFmNny3FpWCllL6SkKjPxZAbktAdob08WShXP4Mu1/hPMbKTKfVNt96Jm7h3rRfLa4ldiVO/wDdG9UURdkfydXOimMxuGxEU9KvSpNqXBLvwDS1qCAOLU6U26/LKEDDqk8T6gcQMn9vt+P7NAUOrSGGcKBKSkkAjPbv6Z7aASMtRBGVdxj1GgK48lSDgn9vYen+c/n30B22vrxYrdvbwbNnfCnVstMh1na7eSqbpO79Sb+prsOrx5t7bh3S5b8KwmLEEigRPKviPBCmrhmBxmjR1+UCQhAHEyZM89a0ZBQFrShQJUkp5EBQJSgkEYIJQgkdylJJAAojym45BDXJQABPbuR7/kToD1yapa1LwociTgYwM+2gLhGlqV5TnxKovkoKTMSQXW1trVLhMJZ5jmhMuOlanQlXEuZUU8UhQHZfr18Vq3+tXoi8PvpCibPS9t5HQvtXR9vJt4i/IlUg7nyafYFjWfKqaLaRZCJtAWf5HNrBXd1TEwOlxaGDxQgDi9KlNB3EdAba4Jw2gKAQSMlOVvyFLIz3WXBy/qI9NAJLlFUYpz3Lp9e5xxT3/h2/HOgEUylJSB37fQjQFyhzEFt9tSQp1zh5ZdRAdbSpJKmcomRHynlKEdLrjL7B+GL7bgW06soA7FeIT4q9G61OiHw6+kel7ISNtpPRBt2qypt8q3EZueNuSpmyrGsM1X+SbFn28zac6S7YjlbmKRUqwZqqwkLLamC68BxuiVNyKlfEd1jicY9M5z9cH+366AScmqcUVknJ9fQH9307e2gElSlEY7+oPfB9DoBx54cUA4pKUhh5YPEOfrEMuKaHHm2AS6EgKKiEH5vLdx5awO1PiG+LBbnW10P+Hn0d0vZaobdv9BG2MXbz/SHUL/g3sdy3I23u3lk/FR6LGsu0lWq2VWY7N4uTrgUBJDCZKilT7gHFeLLZQ08260C44hSUOYHyqIIB/DHbQCRUACcjt39R7d9AUfFq/wBr940AfFq/2v3jQHbTr48WGi9bfQ/4e/R3TNj5O2cnoX23iWXUb3e3EpVfpe5jseyLGsaXVf5FosOkxLamOSLQ+1WTHq1WcP2jK7juSBxOclKS4tOSeK1JykpKThRGUkJQMH2wlIx6JA7ACj4tX+1+8aAarVyUpX9Yk/v0Be4jaHU09a30tBuQlC5fmJUuKjzUhhCWFuJyht11by1pQSASeQ4kEDs916+LDbfWt0PeH30ew9mJu2lQ6F9saVYLe4Cb+i1WmX9IiWHZtozaiLRFkIm0VTptRtwFV21MS1uFxxMbIQkDirJeQiQCylCUcEFRRzAcWclbqguRKwpZOVBK0p7AhtByCAqJhz6/839R9T/k47+v4aAZJkKSpZ7/ADqz2/cPXv6aAu9PmNluS0sJLjnl+Wp5FPdbSpHJTH6ubCkEcpfwyXXGHmFCKqQ04FtOr4gdkPEH8V+kdZ3Q/wCHZ0i0jZGRtzK6I9vlWZPvtW4rNzx9yVx7LsqxDVDacaz7eZtOZJdsl2tSlIqdXM01ZIV5amC68BxgjTQh1bjyeQUnAHc4OQfz+v8Af7aAXfqDS0ANoKVcgcjI7YOfX89AMVSlEe/qD3wR2OgH8eTyfSVKaT5caW4hTiEupDrcR5bOEKcbTz81KPLUVKCF8V+U9x8pYHanxCfFit/rW6HfD36N6dspO28e6C9tYu3ytxajf8C917mOxtv7Asr4mLRY1l2kq1UKVZ7k0hc24CkSQyJKylTywOJaJauaclQ+Ye4+ugKHpKlL7HsCM4/A5I/uHf07aA9EtWR9719yMft/DQHvxK/P5fLjOPbH79Adp/GZ8VmheKzvds7u9StjXNj29r9lqXti/Q5m4FM3MlV95Nfrlzt1mTW5lj246zJbYr66YuOuJL+HTT4yUODgkaA4uredytSW3w3/ADgKhnDS18W1qWEISQpWEhYShKldkgZ4gDrL0deEN1i9avTxvr1R7VUi2LR2Z6d7PuO7LtvTdCpV+3ol4R7Ptat3hc9M2+VSrKqC7pnUeBRHaTNjVCSKRFmzG6c7UObZSyBrroH8Njqa8R/cW6bD6dKNbDVMsukoua+L3v2qR7Z26synfMoTa3XWKTXoTZdaQp5cNmntFLQK/h2kgnQGYdfHha9WHh2XHtjSd5aJal10re2nt1Da7cPYGtvXxtfuizOVS2RbNuVePb9BkruYx36bUGqK5b0+kXNFrMZ6iiorp9WS0B9L3ji9AHiPeJyxtR1df+j9tNtHXdielC3f5YdNCuphvdvqFXahq90XS7dMizomzFkW7b6ojkydRqlBo02pU+oVejVNNFq9U4BaQPhfqrktic7EkNSUPw1LhuNPIlNutOx1KD8dxiUpbsdyK4VMOxwG0sqbI8ps8hoBkpD/ACUl1l5txBWlSHG1IWnyllDnJKgCny3ApteQOC0qSrCgQAKObiccEOKCs4KEkglPrggHJA7nHoNAXuiPrafbfW26AlaHyttyFHmJhMIkSJcinSZlNqBiSksRX0Q6hHTziTvIdS26tsJSB2W8ZDxV6T4r+9mzG89I2IOyA2p2Zp20zlFnXrTdzJlzfZ9yXJcblwtVSfYltNoCUVhqAY0uI+mGmIluO88rzEoAiB1m9Bm93RDQOnat7zz7Bmq6ldtv9LFgUmzK/WqxWaZaUl2EqMi7aZV7Zt80KpyDU2VMQqd8TAdbC3I61oAUAIJGTx+9FWn5lo7pI+dsAuI7/wBJAUkrT6pBBUBkaAp+MQBkxyB2OcdsH0Ofx9vr7aAcRJkRT6RIbCWuDyiFNB5LqksuKbjlJWgNiS4Ex/iArlF834lKVqaCFAdqPGk8WK3fFm3i2S3gp2y1Q2RG0WyiNn5NtT9woO4bdaXS7sr1wsVqK9FsuylUgSE3ApoRlqrXAMEB9YPygcTnJqTJbdZR5aG3ErAGAflIPtgfnoBAyVOyC8o9weQBOO6cEf2fs/H3A9ekmQcqPEggjP4H29P8/loB/KqrstmLzIBhY4DPc+3p/b9AP3gfpubIdXe3viTWDt/1423sla1kbkSttZW0tMo8u7ol93VbsCwrluKSxa9Q3CdtyjSaW5XKtUm63U241EhuswJlvInpqkai0dSQOatoeJXvltzI3WoHibdGN47IWTGjvqtG8Nv7EvLerbm56cJT0erWvclRozN225IkM0t1mpprjlUg0iq09uotzKZT3kRm5QHzBbgbPbQ9YHX0vbHoEty5xtRuveNqTKDAbtCpU9raWh12DT07o1RNEkSZv2dY9DnVKp1xhcl6PAolIaagRGY0dqKyAPtmofRl0q7V1yn7IUrw2ei7dzo/iba0m3bl3IqlpR4/XPW7+jUZMSpXpbt3V6TTrMjRjV/Ml06E5dlo1OXF8tU+vx3/APVdAc4fB/8ADK2F2/l9XW/m8mx1XrF+UXqOuLZ7ptszeu26NMkbT0C1ZNCvidfdw0GTOrdvTrzqtlXvZsixLqpEy5TSiqXUaPVX2ZcC4kgdn79qVzMbp9OtuvWRYV77BXjuDUbb6paDfkSFVU1jbCoUV34G2rWt2XNeg3S9cc1idSLxodx0N+gSrVlyGXH3lOvtRwOYXUx4QfTnevTTuVQ9nem/ZO2OoqvWvDj2zdcZMy3o1NuMV2iyarNjzY6zTKYXKMxVmoqWKOzTUSXmorUSHAWkMAcs+ifwCOsOwt4OmXqT3db2fk9P1F3SvefWZ9r3s/UKlBrvT1uHOtVdpVWitWnRkVWqX9fVtVJy3zHn1GFJsyz7vl3LLiTYFv06ogdSfFf2E3z667k6efD76cHLLd3E3HVuX1A1yFuBWKlQran2rsTbaDEpj86j0SuVRdRq9WumY5SI0WM2iROpQYmyY0N9wuAcrOmHwVfE/wCkXcrY7qy22pnSvuDULevxy2LyoNF3ej3KnaSo3PatwM3ZQd+KTSrekI2+qBtqXNoa41pVCRWaXVJ9CEekv1BbTTYElOv/AKcfFD6gjB6Y7C2z6VNltv8AfZF7bt7pzdlLxry6ZuZX7HqdkN1d7dbcO4dsrGq86rTqtclqvsQI1qvPVp+Mw5cNwyoUCGzoDjPYfgO9eF87mX1t4ilbc2/T9vHqPBrm49dumrMbf1Cs1eixK6ug2lUGLZerF21KixprMS4ZFGojtCo1UDlNmVlEtAaUBIvw+vDD3m2D8WjaXbHfyjUJ+PtTZ1Y6k4Vct2e7WLUuqi0BTttWbWKFPlRKbMS/TN0KhRUy6fUqbBqUWRR31KjGC9EqD4EwPG9s7e/ra6w+nfoe6e6BLuip2Jt3V90ru5yRTrVt2dflUNKard5Vl5KolIgUO3LViuR5shKnZD11/ZdLjz6pOahOAcMOqbwzd3ejKNb6uoPdbp5tKrXRKDVDtSl7g1u7bymQQxLdduBdsW7Zc2pwrZZdiGAquzmo0J2pvsQIqpD/AMQI4HOPQBoA0AaANAGgDQBoA0AaANAGgDQBoA0AaANAGgDQBoA0AaANAGgDQBoA0AaANAGgDQBoA0AaANAGgDQBoA0AaANAGgDQBoA0AaANAGgDQBoA0AaANAGgDQBoA0AaANAGgDQBoA0AaANAGgDQBoA0AaANAGgDQBoA0AaANAGgDQBoA0AaANAGgDQBoA0AaANAGgDQBoA0AaANAGgDQBoA0AaANAZhbVRiwqtQZsqCqpsxKnCclU8/M1NZiTY0tqnrBOC3JQy62od+PmE9u+gP0iOgXxXR4lHSn4zNr2FtBbGwPTb059EE2JsbtvblIgQZNKfvnaDqOi3rV69VoCG47orlTtClSYEJxCnYseMVOqLzzp0Bx88D6pS7S8BLxytxLTlv0K/KTRZUen3LAdDFRgw/9HMJXksvoIcS2l1555JQeHNwgdyRoCbdUCNz/B+/Reri3DX/ACnrVQ8VvpYsObPqxD8xVkK3d30oa6c84vJMdqiW9b8FKclKGYTLYACAABPnby/72qf6Wx1P7V1K5KlM24HQrblKVaZkkUVykw9rdoq4zHEVSvLCG65dF0yiFJwlyrynM/rVEgcqdj9jfDr2g8ITrj67eonoz2r363C2u66eoi2bYqNxQZzdZqcr/TDb9C24sSrVWkrFSiWhIqlX+BqiozRjoo787z1pQoHQEtOp3ZrwbOnuT4V/UI/4b219XqnirtbKWtT9o6r8Qzt9tla1+Uexrhr9002jxXzAm3vBrW89oQZ9QW9ymR4wYUnkw3kCvYXwnvDtsnxjvE12QvnprsDcLY3a/pV2s3ytKz7oo0mtxrKn3s5LrVaas6C443Ho64sNpdNacQtXlMpaKRyGgI50GyfB63e8HrdnxQ43h1WFZsPo83yu2wrbsakVCpxUbzT2qlZtp7VUfdKstuKqkq37grW8loVi7ILCAmFUaHOhsKLLycgaQ8Tnw3elHd5zwS97OjbpwomxcnxGajZj9d2bs9/4O2W6I9ae2m40oikKccai1KFQLkuKJV5Ta81FqBHdWOa+4Ej6FafQP1z/AKQ1vfst1ZotaXtZ0t7E2Vst0/bb39cManWDf16bcSKHBmUp+HMfjw5kZ+3Z9Ummnec06qRR2n0BTzSU6AjJ44HSxst069I9Wqdz+Eba3S/uNK3NlU3aDqk6T70t+4tlPsNm5JrFqJ3Kbalyq5TavetlU6tzU0urttMt1CEFsrIitBYHxbVFxpbQUEuOLWpxXmuFPP5nyoLWUYQ4HEdkEdkg9hoCy6ANAGgDQBoA0B9PfhudOvixdMexcfqH6Yru2HvLZHcezGt5XNmLnuCsXS3dq4VAclOwKbRqZRYc63dxpMSCbXnN0C56a5IrFPhUqtPzk0mIiOB1s8NDxe4HiAXtdGzF3bEVzbHca17Rl3RVZtIqb912FOgwKnBo1TiT3JlKpdVtSe5LqbAhUmsIqseakTYpqnxUZtqUBvjpm6cNgdj+u/rFr21tCtm3bovbbfYa5qrbNBgt09m0otwy75Zr5pEFgJjUukX5XLQp9w1CnwW48RdbovntMttpZabAs7mxPin03xREbryaxWqh4es6zXZLM2JIjt7TRrYftp+JCtp6EtTiDvFHv1MeoyZjPGtrhMToS1C3kO09IHUqofaldtyHQLIui0KTWbH3Ttvcjcy26g1Eeu25to7qsPcWxJYoDSyZMZbO5NA2qmVCrtt4FFtmbR1ugy2wAIa7x7rIp/iBeEz0/wAK5Vxhu91Ebgy9z7IafbRGvLb+jWGE0ZiusOJWpynx7lbkqheQthfxaZJW4tBUgATE/lHbWyVGuK7t67loblo7YWxddfvi6pzscW+YVu0ubNk1YvNBqO5EUhpL0VDYCXB5CGkqVwCgIieG3eV87u+Fr4de5N8X5cF03RPp/W5Vb3eqRDCbzuK8uru4/s666ozHRHjyKpbMW0K9QYjrcZqO23cM4wvvPhQCMqNWIPi19Mt4UGjXZ9j2V0BdZkK6b7h0Srpsyi33etDqD1i20u8ExBQGbrnMwYDkGimoiqvTpDUVmMp/gggcz/0eCq75Wltr4gtm762/uhaN6bhbodM+4FVpe59Juag1upuuU3qAfr9yKptzRYM0C46m7Q31Tm2FNS/sJB5rLCOIHf6Hddo3xt/Z8+35LVRl25e+9tCeqBRxNPk0+57b2/u6mhZykts3ls88082slLb9KcdKUKdSCB86/h2dbXUh1neJp1WFO5Mn/wBFTae2rspFpbeN02iijLYZvmBbFh1ZL8eCmorrdVi024Ljm1l6c8640pVKCW4CoseKB0j2ejP7j9fnVlupJZkik7J2Fs70n2fKcjNNxX6lMgPdQe7TsWVyK3VNz7522pDwwlSF01xrHAY0BIawIOylauTf+v7LVu0Hdy6vd8a0d571tt6FdFap24lq2XSKZb9Cuh56RJjmXYVuT6M3Es5bzVOoyZEqO/Di1KfWFLA/NN6ia/u5cW+O6kvfe5K9de7kK+rmoV+1m5JLkiqOXHb1YmUWpRHEqw3CjU+VBdhQqZEajwKZFYahQY0eKy00kDTGgDQBoA0AaANAGgDQBoA0AaANAGgDQBoA0AaANAGgDQBoA0AaANAGgDQBoA0AaANAGgDQBoA0AaANAGgDQBoA0AaANAGgDQBoA0AaANAGgDQBoA0AaANAGgDQBoA0AaANAGgDQBoA0AaANAGgDQBoA0AaANAGgDQBoA0AaANAGgDQBoA0AaANAGgDQBoA0AaANAGgDQBoA0AaANAGgDQBoA0AaANAfQV4OnifdP3h6dOXiebXbzWtu1ddx9a/T9RdndsXdtKBaFWo9BrUTbze6kvz7zqdz35aNbptLFQ3TpPnfYNvXKUsw5SktuBDKXwEPB28VXafoStTqT6bepza65N3+lbqkoDlLvqj7fIt9V206popxpsORAgXhNp1PqtFmwlI+LRMLYaktNupQ8rtoDbXiL+NZtbuZanQX06dA22V/bVdPPh8XhYO9O3MzeiFaMS/7i3n27qNQm2/cNwW1Z9RdtxiJRplRrlQqsCnVlT961O5pjzsi2l0nlVwOnNe/SS+gb+Vd4dctidJO+lL8Rjcfpst3ZWuVCr/AOjJeydFrlJprkJc+DeoqMK+q9AciSYEKrTZ9v0sy6XbtrREUyMy2soA5LJ8WfZaseB3vx4cFw2vurM6jd4eqiVvrKvlmj2rC2hZplY3Msm/6hFTXWroqN2uVBpu26o05Ecs1umFtccM1RaVLLYG2esfxm+mbqHsrwI7Xs+zN8KdM8MOnbTjfV65rXsWFCvNyxaH0x06enZt+h7gVl+uPur2duz7Nj3pGsON9oSaP58lhLktqEBO6mfpHfQ9D8Rbr26ulba9T7m3/VL0f7Z7A2DQY9obcrv2kXpa1Jm0+tTrtozu7zdsUygKdkNrYmUS6rjqCmQ6oUnzOLRA5N7S+KRsFY/gJ9U3hX1i2t1X99N7OoG3d0LYvOmUC0V7LQbcg7i9Ot1P06sXFULui3yxWvg9q7lbjMQ9vahDjh+AUT3kl96IB1I2q/SB+hG3NvvCVot77N9RNau3w6Om67rHrBatLbGo0yrbvT9q9s9u7Trdh1Gobhwq3KiQJVm3OavVKjb1Ck02NPirhMS1OuNtgcD+l/q86RqL1j7m76devTJcXVXtDu7cF3Vut263eF0WtuDZU+tXS7XqJd1tzLb3BtWDcVepdPQaQWK/UGqIlorSlSX0MSEAdfetDxy+iis+F9uR4cXRFt11mVyjbt3IKlXbx6267YNx1ayrbcu+j33DoVhVC2dzb0qblNpT1txKfTGJkGOmPEfkuPzHH3mmVgfJhUQWFORioqS1xZQh9Si6yGyDyQk4SkOZ+YAdh+WdAWnQBoA0AaANAGgO0Phx+M3u10H2g7tDXrHh7z7K/bMmtUW3ZdwybZuix5dTWp2tNWrX/s+twTRanMUarIoFSpDzDdXVKm06bTHKnVFTAOmlzfpKu21Io9wzNpOjiZTr7uP/AFmZVLlvW36ZSJNXS0tEep3CbWtYVq5zHK1J8pyfSZTrS1pbqUUk8gOMG2niydWG3fWDePWU5XKLc167iwmLev2y6pElsWDXbIg/ZyKNZ8OlRJqJVEh2y1SoH8manClqq1OkMvyJcqoCq1xupgdxXf0mq03bUK4HSZcSL0fhc3Ikzdqjs2mxODRQmSqrLsuNVprTSiVpht01l5xnEVE9BUZKQOSVk+LbvSz19W51w7sUibe5otDr9oxtprPuGbYdFbsyqW/cdOoloU6O5Kuspo1Iq9wKup96rU6rSKzWUPVOUsTpaZbIFXX14otzdYm8uym/G2FrXX04Xrs3aVTt+jVy2dzZ9WumHU5lcqFTFXt+vUi3rLqNGqceLNeiSGGEvOrhvOPfEltxLegJ79L36QdA2s2EtfZ/fXYOv7u1K0rcbtlm8qRe0F1i7qNFzDp7N5U28LfeUmqtRlx4NUqDc2qxqklLMtyI3JU+lwDf9K/SOtldvNmdt7fsXpq3JuG54t0b3V697WrF2WzZ9q2UndTfXcLdm34FoXLT6bcku8lOQr3ejykP2ZZcenCAw3FcqTUjlFAtB/Sb6W60hTPRnVS6opS8le+8RLcdLxKYy1OtbUugB3ASUOpYcQ7+rCVjCyBo3bn9ITjWJuVvxuVX+meqXJP3nu+0K1BorW8KaR/IWy7FtClWVRLIbdk7WTU1apioRbku2rVb/wBXQXZlxOts05l2K8ZAGvduPH2qW1fTTdWztJ2FqlU3Iu877XE5upL3XSxGpm4e9d6XzezlxsWg3YT3lUu26teLb0CiRboQ5OapqFu1SLJnPyGwIpeF74pln+HHbG6sB3p5m7r3ZupcNtzKldDG5MazUQLZtSnTmKTb7VOdsW51vuoqVbr9Rfm/Hx23vjIjKogMIPOgS92g/SB421G3O59vR+lyZUL/AN1Nxd7t1a9eze8hiwm7x3VuWt1SgusUR/bydKFOse3nLQtSPFTWm1VCBabTrTlNMtLUUCH/AIY3iz1Pw86TvJQKztPN3npG61cti6GGxuAbOk0G46NGrECtVB16Rat1irKuSHUYAkrKYb0d6jMKLshMhxLQEGutLqAtTql6lNzN/rR25kbVw9zqlAuKq2dIuRm6xEuZdJgxLjqTNXYoVuIdbr1Viv1txlVMbWxKnSUqddBCgBFnQBoA0AaANAGgDQBoA0AaANAGgDQBoA0AaANAGgDQBoA0AaANAGgDQBoA0AaANAGgDQBoA0AaANAGgDQBoA0AaANAGgDQBoA0AaANAGgDQBoA0AaANAGgDQBoA0AaANAGgDQBoA0AaANAGgDQBoA0AaANAGgDQBoA0AaANAGgDQBoA0AaANAGgDQBoA0AaANAGgDQBoA0AaANAGgDQBoA0AaANAGgPcn6nt6d/wBn9gA/ZoAyfXJyOwOT6D0H7NABJJySST6knJP7ToA5KxjkcfTJx3xnt6d8D9w+mgDJ9MnH5n6Y/sJH5HQBk9u57enf0/L6aA8yfXPf66AMnGMnH09v3aA95KznJyM4OTkZ9f3+/wBdAGT9T6Y9fb6floDzJ+p9Mfs+n5aACSe5OT9ToA0AaANAGgDQBoDqr1SxIrfhmeGHJaiQ2ZMmodXnxMpiHFZlygxulTUtfFymmkSJflJ+Rr4l13ykfI1xSANASLuLwxelViNutt5bW+e80rqBsboogdZsKmVWybWa2zhUWHt7RrxrdiVauR54r1VuGqGc5UKZLp9MptKo1FnU+PJmVusQJ8d0DUXTpYPS7O8KjrLv+/o96tbt0rdTbG3oNxUKzLSrL1MlzqPX6ttXbVJrtYnN1ClWldNzU+qObsS4BgVOLDptvfZzNa5GCQM16HPCvtPqT2G2+3c3DqPUYl7e3dO59sbBm7GbVQL/ALL2rg2wmFTZG6G/VWnzYrlFsp655j1MLcBcJyNApE+oOzy24swAI8dLfRNtlft+9ZNsdSW5t2bZ0Po7s65rmu+4NvaDT7tlTZVj7mU6wrhpkKl1J6IqY5UlvvxaC43JjJbqEiHKmlcNp5lwDHelPpf2G6oOpnejbuJuPuNZWxtm7a787qWbfs63aPU71ZtPbCmu1yg1G8bYjvtQ5Ul6goMyv0WhTGJD8xv7Pps5kOCUgCjrS6Wtltm9q+lbfvp5vzce7tqupy3dypFPpu7FDt+h3vbte2puOjW7X0z2bXmTaMqDVH61HegMR5MxUX4V9S6hLRIaDAEq91fDO2bo/Rluf1HbWXP1NzKhtDZ21l4vXzu1tDC2y2Z3si3vX6Bblea2gp1clQtzWYduya/8VFrleor1JqKKe5CiSZQmtVBoDFq/t702QvBY2/3GYgXRF3trXVrc1FfuOPZtphVZu+l2w2RaNau5yQLiO2FG26kKuCgtx3nHf9Ic6px3aN8GpypsgaF6nbKuqF0j+G5VJt6y7qgX7t/vi5aFouWjZ9CbshELfCr0SVS4tx0SHEr92/b1Wbcqrku8Zc2TTHJHwdPeZg5ZQBKPcfw1OnO36fvnsbZe+m5Vf63OmrYAb97nWrUrMocTZKst29btu3buTt9ZlyMT13Gq47RoFwJeh1CoR1QKzKhmGhDEl6WxSgNC9K/SZ0wX50w3D1M9SG6G79k0a2+pSz9ik2/tbalsXLOuNu9LNNcp7kN2vToCaPNpsxEyq1eoyjOim36U9TqdTJVcqUQsgY3up0WWFs94jNd6M7w3JvFe3lDvmlUg33ae3dVvvcKqUG4bIpt+W1R6Ht/a7MybWb2rzdZpFmxRCjLpsavzxWpcZqjRpLLYGYeIZ0IWf0oWP097oWIjfS26NvevcumTts+pC2LXtfdiy6rtzPt5hMyqw7QqNQpjMC5oVwtSodLliNWaR8EpNRQVzUsxALx4xMKHB6l9smYUOHCaX0ldM7624USNDbW8/YKXHnlojNNJW64s5U6sKWUhCCrg22lIHJ7QBoA0AaANAGgDQBoA0AaANAGgDQBoA0AaANAGgDQBoA0AaANAGgDQBoA0AaANAGgDQBoA0AaANAGgDQBoA0AaANAGgDQBoA0AaANAGgDQBoA0AaANAGgDQBoA0AaANAGgDQBoA0AaANAGgDQBoA0AaANAGgDQBoA0AaANAGgDQBoA0AaANAGgDQBoA0AaANAGgDQBoA0AaANAGgDQBoA0AaANAGgDQBoA0AaANAGgDQBoA0AaANAGgDQBoA0AaANAGgJVbpdTz+5nTN0xdOK7JjUVjptf3dfYvBuvyJ8i8TutdEe5XUyKI5TIzND+w1RxCQWalUhUUq+IUmGoKaUBKJzxM5it4N0N2EbLw0r3L6H1dGDtBcv6Q4mjx3NtqJt69uK3Uk2k0qc8r7HNWbtVcGM22mSKebhcUx9oPAaI2L6s7Z2u6buo/prv3ZSFuvbO+r1o3HQKyb8rFkVHbfcWxaZclOti7w1TKRVU3bCp7lwmau2pMiiRpjsTyZc96LJWy2Bujpu8Q6ztpdhrf2F3q6X6H1HUHbe+7o3D2fmVDdu+ts2LUq95QoaK/RLxodqxJsDcqy5VWp0KvJtupOUdPx4lJfmyGX2UxQI77QdVUnaq3urehiwKRVT1WbX1LbeUqnVeXQKbt+KlftDvlVTo9MXDrT1WhxHKMKVCo0upQ1txnWnXqq+Y7jMoC29KXUw90v3luJd7FmMXsq/9jN4NlFwJFeeoCaS1uzaztsu3I3JZpdWM12hodMpNKcYYRUhyjmfBUUSWwLtu31Wy90unbpG2B/kNCoSelIbtmHdaq2usm+F7qXXQLpV8db0mkRotGaoblCTDDCZ9XbqrcpbjwiJbSwsCcHUJ4tNA37tDqHp73SpSbV3D6o9r9vbB3X3Ha3rvO4S1Udr6vbNXtKXYFn1egig2LZbcmgPyKvYcAy36xUJ7VSkXal+LJFSAiFTOru3z0LVboxurZaDctQh7xzN5dtd4Gb7q9DnWFXKxS7foVeizLLi0eTT7vTUKJSJ9Njuzq3T40BFYVJFOkTIEaQQMH3e6mpu6uyPSjs2m0mrcPS1a+4ltwLoj15+fJu5V/bi1DcH7RcpqqZDTb7tHfnfZ7TLM+q/F+SJpei8hFQBNbcbxVoN72RuhV6R0t2PZ3Vnvts5T9it6eqen35ck6Vd1ippFOt25X6Nta9S49AtC6Lzt6kU6kXBXoNemB+NHCkwQtEUxQIdWj1UyLU6UKx0upsaNPj1fqSsrqIVey7hkR5DL1m2hOtNFo/YCaW6w5HnomqnGtfajb0ZSTHFOkBSHmgJGPeJhWj4jtV8QeNs/RW5NdSINV2lk3hUH2DRJmzkPZquRqXf8aiQKrR6zMo7MqrUyvw6H5tHqElDKodQhsvNSwNedWHWjZXUNtHs9stYHT6zsjZ2yl6brXVbKjuvc26NbrLW7b9Cqdwi8K5dVGhVKvXIquUZU925jJitSIkhims0KEmGZMkDWXWL1SPdW25dsbjP2OxYK7b2k2z2rFIj3C9cqZqNuaD9hprqpz1JoymF1cf6wacmK4mAkJY+NmrC5KwInaANAGgDQBoA0AaANAGgDQBoA0AaANAGgDQBoA0AaANAGgDQBoA0AaANAGgDQBoA0AaANAGgDQBoA0AaANAGgDQBoA0AaANAGgDQBoA0AaANAGgDQBoA0AaANAGgDQBoA0AaANAGgDQBoA0AaANAGgDQBoA0AaANAGgDQBoA0AaANAGgDQBoA0AaANAGgDQBoA0AaANAGgDQBoA0AaANAGgDQBoA0AaANAGgDQBoA0AaANAGgDQBoA0AaANAGgDQBoA0AaANAGgDQBoA0AaANAGgDQBoA0AaANAGg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000000"/>
              </a:solidFill>
              <a:effectLst/>
              <a:uLnTx/>
              <a:uFillTx/>
              <a:latin typeface="Times New Roman"/>
              <a:ea typeface="+mj-ea"/>
              <a:cs typeface="+mj-cs"/>
              <a:sym typeface="Calibri"/>
            </a:endParaRPr>
          </a:p>
        </p:txBody>
      </p:sp>
      <p:pic>
        <p:nvPicPr>
          <p:cNvPr id="9"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pic>
        <p:nvPicPr>
          <p:cNvPr id="4" name="Picture 3"/>
          <p:cNvPicPr>
            <a:picLocks noChangeAspect="1"/>
          </p:cNvPicPr>
          <p:nvPr/>
        </p:nvPicPr>
        <p:blipFill>
          <a:blip r:embed="rId3"/>
          <a:stretch>
            <a:fillRect/>
          </a:stretch>
        </p:blipFill>
        <p:spPr>
          <a:xfrm>
            <a:off x="307975" y="874720"/>
            <a:ext cx="4623889" cy="4827134"/>
          </a:xfrm>
          <a:prstGeom prst="rect">
            <a:avLst/>
          </a:prstGeom>
        </p:spPr>
      </p:pic>
      <p:pic>
        <p:nvPicPr>
          <p:cNvPr id="10" name="Picture 9"/>
          <p:cNvPicPr>
            <a:picLocks noChangeAspect="1"/>
          </p:cNvPicPr>
          <p:nvPr/>
        </p:nvPicPr>
        <p:blipFill>
          <a:blip r:embed="rId4"/>
          <a:stretch>
            <a:fillRect/>
          </a:stretch>
        </p:blipFill>
        <p:spPr>
          <a:xfrm>
            <a:off x="5220000" y="892098"/>
            <a:ext cx="4643439" cy="4806175"/>
          </a:xfrm>
          <a:prstGeom prst="rect">
            <a:avLst/>
          </a:prstGeom>
        </p:spPr>
      </p:pic>
    </p:spTree>
    <p:extLst>
      <p:ext uri="{BB962C8B-B14F-4D97-AF65-F5344CB8AC3E}">
        <p14:creationId xmlns:p14="http://schemas.microsoft.com/office/powerpoint/2010/main" val="446207508"/>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0988"/>
            <a:ext cx="10287000" cy="6078071"/>
          </a:xfrm>
          <a:prstGeom prst="rect">
            <a:avLst/>
          </a:prstGeom>
        </p:spPr>
      </p:pic>
    </p:spTree>
    <p:extLst>
      <p:ext uri="{BB962C8B-B14F-4D97-AF65-F5344CB8AC3E}">
        <p14:creationId xmlns:p14="http://schemas.microsoft.com/office/powerpoint/2010/main" val="40619552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6893"/>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Flow Diagram of Studies Included in Data Search</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289176" y="6517340"/>
            <a:ext cx="49978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Sá</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2021;14:211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362" y="611668"/>
            <a:ext cx="8462683" cy="5905672"/>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885276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6893"/>
            <a:ext cx="10287000"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Pooled Odds Ratio and Conclusions Plot for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30-Day and 1-Year Mortality</a:t>
            </a:r>
            <a:endPar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289176" y="6517340"/>
            <a:ext cx="49978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Sá</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2021;14:211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53" y="2017640"/>
            <a:ext cx="5030081" cy="4499700"/>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2753" y="1252217"/>
            <a:ext cx="503008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30-Day Mortality</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5217457" y="1252218"/>
            <a:ext cx="503008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1-Year Mortality</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7457" y="2017640"/>
            <a:ext cx="5039046" cy="4499699"/>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319143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
            <a:ext cx="10287000"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Forest Plots for Stroke, Major Bleeding, PPM Implantation and Length of Hospital Stay</a:t>
            </a:r>
            <a:endPar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289176" y="6517340"/>
            <a:ext cx="49978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Sá</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2021;14:211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1165666"/>
            <a:ext cx="10058400" cy="5351674"/>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577279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
            <a:ext cx="10287000"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Forest Plots for Severe Patient-Prosthesis Mismatch</a:t>
            </a:r>
            <a:endPar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289176" y="6517340"/>
            <a:ext cx="49978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Sá</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2021;14:211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44" y="1353670"/>
            <a:ext cx="10058400" cy="4993341"/>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760527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
            <a:ext cx="10287000"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ViV</a:t>
            </a: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-TAVR is Associated with Lower Rates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30-Day Mortality, and Major Bleeding, But Higher Rates of Severe Patient-Prosthesis Mismatch</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289176" y="6517340"/>
            <a:ext cx="49978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Sá</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2021;14:211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863" y="1384993"/>
            <a:ext cx="9177453" cy="5132347"/>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972774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2659" y="0"/>
            <a:ext cx="8068235" cy="6858000"/>
          </a:xfrm>
          <a:prstGeom prst="rect">
            <a:avLst/>
          </a:prstGeom>
        </p:spPr>
      </p:pic>
    </p:spTree>
    <p:extLst>
      <p:ext uri="{BB962C8B-B14F-4D97-AF65-F5344CB8AC3E}">
        <p14:creationId xmlns:p14="http://schemas.microsoft.com/office/powerpoint/2010/main" val="42507876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7" name="TextBox 6"/>
          <p:cNvSpPr txBox="1"/>
          <p:nvPr/>
        </p:nvSpPr>
        <p:spPr>
          <a:xfrm>
            <a:off x="2324" y="4656"/>
            <a:ext cx="10284676" cy="1261884"/>
          </a:xfrm>
          <a:prstGeom prst="rect">
            <a:avLst/>
          </a:prstGeom>
          <a:noFill/>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itchFamily="34" charset="0"/>
                <a:ea typeface="+mj-ea"/>
                <a:cs typeface="Arial" pitchFamily="34" charset="0"/>
                <a:sym typeface="Calibri"/>
              </a:rPr>
              <a:t>Take Home Messages</a:t>
            </a:r>
          </a:p>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itchFamily="34" charset="0"/>
                <a:ea typeface="+mj-ea"/>
                <a:cs typeface="Arial" pitchFamily="34" charset="0"/>
                <a:sym typeface="Calibri"/>
              </a:rPr>
              <a:t>Recent Update</a:t>
            </a:r>
            <a:r>
              <a:rPr kumimoji="0" lang="en-US" sz="3600" b="1" i="0" u="none" strike="noStrike" kern="1200" cap="none" spc="0" normalizeH="0" noProof="0" dirty="0" smtClean="0">
                <a:ln>
                  <a:noFill/>
                </a:ln>
                <a:solidFill>
                  <a:srgbClr val="FFFF00"/>
                </a:solidFill>
                <a:effectLst/>
                <a:uLnTx/>
                <a:uFillTx/>
                <a:latin typeface="Arial" pitchFamily="34" charset="0"/>
                <a:ea typeface="+mj-ea"/>
                <a:cs typeface="Arial" pitchFamily="34" charset="0"/>
                <a:sym typeface="Calibri"/>
              </a:rPr>
              <a:t> on TAVR Valve Degeneration</a:t>
            </a:r>
            <a:endParaRPr kumimoji="0" lang="en-US" sz="3600" b="1" i="0" u="none" strike="noStrike" kern="1200" cap="none" spc="0" normalizeH="0" baseline="0" noProof="0" dirty="0">
              <a:ln>
                <a:noFill/>
              </a:ln>
              <a:solidFill>
                <a:srgbClr val="FFFF00"/>
              </a:solidFill>
              <a:effectLst/>
              <a:uLnTx/>
              <a:uFillTx/>
              <a:latin typeface="Arial" pitchFamily="34" charset="0"/>
              <a:ea typeface="+mj-ea"/>
              <a:cs typeface="Arial" pitchFamily="34" charset="0"/>
              <a:sym typeface="Calibri"/>
            </a:endParaRPr>
          </a:p>
        </p:txBody>
      </p:sp>
      <p:sp>
        <p:nvSpPr>
          <p:cNvPr id="8" name="TextBox 7"/>
          <p:cNvSpPr txBox="1"/>
          <p:nvPr/>
        </p:nvSpPr>
        <p:spPr>
          <a:xfrm>
            <a:off x="-111730" y="1444795"/>
            <a:ext cx="10284676" cy="2246769"/>
          </a:xfrm>
          <a:prstGeom prst="rect">
            <a:avLst/>
          </a:prstGeom>
          <a:noFill/>
        </p:spPr>
        <p:txBody>
          <a:bodyPr wrap="square" rtlCol="0">
            <a:spAutoFit/>
          </a:bodyPr>
          <a:lstStyle/>
          <a:p>
            <a:pPr marL="321469" marR="0" lvl="0" indent="-321469" algn="l" defTabSz="1028700" rtl="0" eaLnBrk="1" fontAlgn="auto" latinLnBrk="0" hangingPunct="1">
              <a:lnSpc>
                <a:spcPct val="100000"/>
              </a:lnSpc>
              <a:spcBef>
                <a:spcPts val="0"/>
              </a:spcBef>
              <a:spcAft>
                <a:spcPts val="0"/>
              </a:spcAft>
              <a:buClr>
                <a:srgbClr val="FFFFFF"/>
              </a:buClr>
              <a:buSzTx/>
              <a:buFont typeface="Arial" pitchFamily="34" charset="0"/>
              <a:buChar char="•"/>
              <a:tabLst/>
              <a:defRPr/>
            </a:pPr>
            <a:r>
              <a:rPr lang="en-US" sz="2800" b="1" kern="1200" dirty="0" smtClean="0">
                <a:solidFill>
                  <a:srgbClr val="FFFFFF"/>
                </a:solidFill>
                <a:latin typeface="Arial" pitchFamily="34" charset="0"/>
                <a:cs typeface="Arial" pitchFamily="34" charset="0"/>
              </a:rPr>
              <a:t>Most of the studies have shown similar short-term and long-term valve durability of TAVR vs SAVR valves with better hemodynamics after TAVR vs SAVR in terms of lower MG &amp; better AV orifice and slightly higher valve thrombosis in TAVR valve. </a:t>
            </a:r>
            <a:endParaRPr kumimoji="0" lang="en-US" sz="2800" b="1" i="0" u="none" strike="noStrike" kern="1200" cap="none" spc="0" normalizeH="0" baseline="0" noProof="0" dirty="0">
              <a:ln>
                <a:noFill/>
              </a:ln>
              <a:solidFill>
                <a:srgbClr val="FFFFFF"/>
              </a:solidFill>
              <a:effectLst/>
              <a:uLnTx/>
              <a:uFillTx/>
              <a:latin typeface="Arial" pitchFamily="34" charset="0"/>
              <a:cs typeface="Arial" pitchFamily="34" charset="0"/>
              <a:sym typeface="Calibri"/>
            </a:endParaRPr>
          </a:p>
        </p:txBody>
      </p:sp>
      <p:sp>
        <p:nvSpPr>
          <p:cNvPr id="6" name="TextBox 5"/>
          <p:cNvSpPr txBox="1"/>
          <p:nvPr/>
        </p:nvSpPr>
        <p:spPr>
          <a:xfrm>
            <a:off x="-117273" y="3704290"/>
            <a:ext cx="10404273" cy="3108543"/>
          </a:xfrm>
          <a:prstGeom prst="rect">
            <a:avLst/>
          </a:prstGeom>
          <a:noFill/>
        </p:spPr>
        <p:txBody>
          <a:bodyPr wrap="square" rtlCol="0">
            <a:spAutoFit/>
          </a:bodyPr>
          <a:lstStyle/>
          <a:p>
            <a:pPr marL="321469" marR="0" lvl="0" indent="-321469" algn="l" defTabSz="1028700" rtl="0" eaLnBrk="1" fontAlgn="auto" latinLnBrk="0" hangingPunct="1">
              <a:lnSpc>
                <a:spcPct val="100000"/>
              </a:lnSpc>
              <a:spcBef>
                <a:spcPts val="0"/>
              </a:spcBef>
              <a:spcAft>
                <a:spcPts val="0"/>
              </a:spcAft>
              <a:buClr>
                <a:srgbClr val="FFFFFF"/>
              </a:buClr>
              <a:buSzTx/>
              <a:buFont typeface="Arial" pitchFamily="34" charset="0"/>
              <a:buChar char="•"/>
              <a:tabLst/>
              <a:defRPr/>
            </a:pPr>
            <a:r>
              <a:rPr lang="en-US" sz="2800" b="1" kern="1200" dirty="0" smtClean="0">
                <a:solidFill>
                  <a:srgbClr val="FFFFFF"/>
                </a:solidFill>
                <a:latin typeface="Arial" pitchFamily="34" charset="0"/>
                <a:cs typeface="Arial" pitchFamily="34" charset="0"/>
              </a:rPr>
              <a:t>With increasing adoption of TAVR procedures especially in younger age, we will encounter more cases of TAVR valve re-intervention for valve degeneration presenting as both stenosis and insufficiency. TAVR-in-TAVR is a viable option for these pts. </a:t>
            </a:r>
            <a:r>
              <a:rPr lang="en-US" sz="2800" b="1" kern="1200" dirty="0" smtClean="0">
                <a:solidFill>
                  <a:srgbClr val="FFFFFF"/>
                </a:solidFill>
                <a:latin typeface="Arial" pitchFamily="34" charset="0"/>
                <a:cs typeface="Arial" pitchFamily="34" charset="0"/>
              </a:rPr>
              <a:t>Surgical TAVR </a:t>
            </a:r>
            <a:r>
              <a:rPr lang="en-US" sz="2800" b="1" kern="1200" dirty="0" err="1" smtClean="0">
                <a:solidFill>
                  <a:srgbClr val="FFFFFF"/>
                </a:solidFill>
                <a:latin typeface="Arial" pitchFamily="34" charset="0"/>
                <a:cs typeface="Arial" pitchFamily="34" charset="0"/>
              </a:rPr>
              <a:t>explantation</a:t>
            </a:r>
            <a:r>
              <a:rPr lang="en-US" sz="2800" b="1" kern="1200" dirty="0" smtClean="0">
                <a:solidFill>
                  <a:srgbClr val="FFFFFF"/>
                </a:solidFill>
                <a:latin typeface="Arial" pitchFamily="34" charset="0"/>
                <a:cs typeface="Arial" pitchFamily="34" charset="0"/>
              </a:rPr>
              <a:t> </a:t>
            </a:r>
            <a:r>
              <a:rPr lang="en-US" sz="2800" b="1" kern="1200" dirty="0" smtClean="0">
                <a:solidFill>
                  <a:srgbClr val="FFFFFF"/>
                </a:solidFill>
                <a:latin typeface="Arial" pitchFamily="34" charset="0"/>
                <a:cs typeface="Arial" pitchFamily="34" charset="0"/>
              </a:rPr>
              <a:t>in appropriate cases is possible but is associated with higher MACE rates. </a:t>
            </a:r>
            <a:endParaRPr kumimoji="0" lang="en-US" sz="2800" b="1" i="0" u="none" strike="noStrike" kern="1200" cap="none" spc="0" normalizeH="0" baseline="0" noProof="0" dirty="0">
              <a:ln>
                <a:noFill/>
              </a:ln>
              <a:solidFill>
                <a:srgbClr val="FFFFFF"/>
              </a:solidFill>
              <a:effectLst/>
              <a:uLnTx/>
              <a:uFillTx/>
              <a:latin typeface="Arial" pitchFamily="34" charset="0"/>
              <a:cs typeface="Arial" pitchFamily="34" charset="0"/>
              <a:sym typeface="Calibri"/>
            </a:endParaRPr>
          </a:p>
        </p:txBody>
      </p: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6093" y="0"/>
            <a:ext cx="280907" cy="25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8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60735" y="1751433"/>
            <a:ext cx="9804797"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defTabSz="771525" fontAlgn="base">
              <a:lnSpc>
                <a:spcPct val="110000"/>
              </a:lnSpc>
              <a:spcBef>
                <a:spcPct val="0"/>
              </a:spcBef>
              <a:spcAft>
                <a:spcPct val="0"/>
              </a:spcAft>
              <a:buNone/>
              <a:defRPr/>
            </a:pPr>
            <a:r>
              <a:rPr lang="en-US" altLang="en-US" sz="2250" b="1" kern="1200" dirty="0">
                <a:solidFill>
                  <a:srgbClr val="FFFFFF"/>
                </a:solidFill>
                <a:latin typeface="Arial" charset="0"/>
                <a:cs typeface="Arial" charset="0"/>
              </a:rPr>
              <a:t>Following </a:t>
            </a:r>
            <a:r>
              <a:rPr lang="en-US" altLang="en-US" sz="2250" b="1" kern="1200" dirty="0" smtClean="0">
                <a:solidFill>
                  <a:srgbClr val="FFFFFF"/>
                </a:solidFill>
                <a:latin typeface="Arial" charset="0"/>
                <a:cs typeface="Arial" charset="0"/>
              </a:rPr>
              <a:t>are true statements regarding the </a:t>
            </a:r>
            <a:r>
              <a:rPr lang="en-US" altLang="en-US" sz="2250" b="1" kern="1200" dirty="0" smtClean="0">
                <a:solidFill>
                  <a:srgbClr val="FFFFFF"/>
                </a:solidFill>
                <a:latin typeface="Arial" charset="0"/>
                <a:cs typeface="Arial" charset="0"/>
              </a:rPr>
              <a:t>TAVR vs SAVR valve durability </a:t>
            </a:r>
            <a:r>
              <a:rPr lang="en-US" altLang="en-US" sz="2250" b="1" kern="1200" dirty="0">
                <a:solidFill>
                  <a:srgbClr val="FFFFFF"/>
                </a:solidFill>
                <a:latin typeface="Arial" charset="0"/>
                <a:cs typeface="Arial" charset="0"/>
              </a:rPr>
              <a:t>except:  </a:t>
            </a:r>
          </a:p>
          <a:p>
            <a:pPr defTabSz="771525" fontAlgn="base">
              <a:lnSpc>
                <a:spcPct val="110000"/>
              </a:lnSpc>
              <a:spcBef>
                <a:spcPct val="0"/>
              </a:spcBef>
              <a:spcAft>
                <a:spcPct val="0"/>
              </a:spcAft>
              <a:buFontTx/>
              <a:buAutoNum type="arabicPeriod"/>
              <a:defRPr/>
            </a:pP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r>
              <a:rPr lang="en-US" altLang="en-US" sz="2250" b="1" kern="1200" dirty="0">
                <a:solidFill>
                  <a:srgbClr val="FFFFFF"/>
                </a:solidFill>
                <a:latin typeface="Arial" charset="0"/>
                <a:cs typeface="Arial" charset="0"/>
              </a:rPr>
              <a:t>  </a:t>
            </a:r>
            <a:r>
              <a:rPr lang="en-US" altLang="en-US" sz="2250" b="1" kern="1200" dirty="0" smtClean="0">
                <a:solidFill>
                  <a:srgbClr val="FFFFFF"/>
                </a:solidFill>
                <a:latin typeface="Arial" charset="0"/>
                <a:cs typeface="Arial" charset="0"/>
              </a:rPr>
              <a:t>Similar long-term (</a:t>
            </a:r>
            <a:r>
              <a:rPr lang="en-US" altLang="en-US" sz="2250" b="1" kern="1200" dirty="0" err="1" smtClean="0">
                <a:solidFill>
                  <a:srgbClr val="FFFFFF"/>
                </a:solidFill>
                <a:latin typeface="Arial" charset="0"/>
                <a:cs typeface="Arial" charset="0"/>
              </a:rPr>
              <a:t>upto</a:t>
            </a:r>
            <a:r>
              <a:rPr lang="en-US" altLang="en-US" sz="2250" b="1" kern="1200" dirty="0" smtClean="0">
                <a:solidFill>
                  <a:srgbClr val="FFFFFF"/>
                </a:solidFill>
                <a:latin typeface="Arial" charset="0"/>
                <a:cs typeface="Arial" charset="0"/>
              </a:rPr>
              <a:t> 8yrs) valve durability with TAVR vs SAVR</a:t>
            </a: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r>
              <a:rPr lang="en-US" altLang="en-US" sz="2250" b="1" kern="1200" dirty="0">
                <a:solidFill>
                  <a:srgbClr val="FFFFFF"/>
                </a:solidFill>
                <a:latin typeface="Arial" charset="0"/>
                <a:cs typeface="Arial" charset="0"/>
              </a:rPr>
              <a:t>  </a:t>
            </a:r>
            <a:r>
              <a:rPr lang="en-US" altLang="en-US" sz="2250" b="1" kern="1200" dirty="0" smtClean="0">
                <a:solidFill>
                  <a:srgbClr val="FFFFFF"/>
                </a:solidFill>
                <a:latin typeface="Arial" charset="0"/>
                <a:cs typeface="Arial" charset="0"/>
              </a:rPr>
              <a:t>Similar need for re-intervention between TAVR vs SAVR</a:t>
            </a: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r>
              <a:rPr lang="en-US" altLang="en-US" sz="2250" b="1" kern="1200" dirty="0">
                <a:solidFill>
                  <a:srgbClr val="FFFFFF"/>
                </a:solidFill>
                <a:latin typeface="Arial" charset="0"/>
                <a:cs typeface="Arial" charset="0"/>
              </a:rPr>
              <a:t>  </a:t>
            </a:r>
            <a:r>
              <a:rPr lang="en-US" altLang="en-US" sz="2250" b="1" kern="1200" dirty="0" smtClean="0">
                <a:solidFill>
                  <a:srgbClr val="FFFFFF"/>
                </a:solidFill>
                <a:latin typeface="Arial" charset="0"/>
                <a:cs typeface="Arial" charset="0"/>
              </a:rPr>
              <a:t>Similar rates of endocarditis with TAVR vs SAVR</a:t>
            </a: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r>
              <a:rPr lang="en-US" altLang="en-US" sz="2250" b="1" kern="1200" dirty="0">
                <a:solidFill>
                  <a:srgbClr val="FFFFFF"/>
                </a:solidFill>
                <a:latin typeface="Arial" charset="0"/>
                <a:cs typeface="Arial" charset="0"/>
              </a:rPr>
              <a:t>  </a:t>
            </a:r>
            <a:r>
              <a:rPr lang="en-US" altLang="en-US" sz="2250" b="1" kern="1200" dirty="0" smtClean="0">
                <a:solidFill>
                  <a:srgbClr val="FFFFFF"/>
                </a:solidFill>
                <a:latin typeface="Arial" charset="0"/>
                <a:cs typeface="Arial" charset="0"/>
              </a:rPr>
              <a:t>Similar rates of valve thrombosis with TAVR vs SAVR </a:t>
            </a:r>
            <a:endParaRPr lang="en-US" altLang="en-US" sz="2250" b="1" kern="1200" dirty="0">
              <a:solidFill>
                <a:srgbClr val="FFFFFF"/>
              </a:solidFill>
              <a:latin typeface="Arial" charset="0"/>
              <a:cs typeface="Arial" charset="0"/>
            </a:endParaRPr>
          </a:p>
          <a:p>
            <a:pPr marL="384326" lvl="1" indent="0" defTabSz="771525" fontAlgn="base">
              <a:lnSpc>
                <a:spcPct val="110000"/>
              </a:lnSpc>
              <a:spcBef>
                <a:spcPct val="0"/>
              </a:spcBef>
              <a:spcAft>
                <a:spcPct val="0"/>
              </a:spcAft>
              <a:buNone/>
              <a:defRPr/>
            </a:pPr>
            <a:endParaRPr lang="en-US" altLang="en-US" sz="2250" b="1" kern="1200" dirty="0">
              <a:solidFill>
                <a:srgbClr val="FFFFFF"/>
              </a:solidFill>
              <a:latin typeface="Arial" charset="0"/>
              <a:cs typeface="Arial" charset="0"/>
            </a:endParaRPr>
          </a:p>
        </p:txBody>
      </p:sp>
      <p:sp>
        <p:nvSpPr>
          <p:cNvPr id="37891" name="Rectangle 3"/>
          <p:cNvSpPr>
            <a:spLocks noGrp="1" noChangeArrowheads="1"/>
          </p:cNvSpPr>
          <p:nvPr>
            <p:ph type="title" idx="4294967295"/>
          </p:nvPr>
        </p:nvSpPr>
        <p:spPr>
          <a:xfrm>
            <a:off x="924135" y="37370"/>
            <a:ext cx="8499320" cy="900113"/>
          </a:xfrm>
        </p:spPr>
        <p:txBody>
          <a:bodyPr/>
          <a:lstStyle/>
          <a:p>
            <a:pPr>
              <a:lnSpc>
                <a:spcPct val="80000"/>
              </a:lnSpc>
            </a:pPr>
            <a:r>
              <a:rPr lang="en-US" altLang="en-US" sz="3200" dirty="0">
                <a:latin typeface="Arial" charset="0"/>
                <a:cs typeface="Arial" charset="0"/>
              </a:rPr>
              <a:t>Question # </a:t>
            </a:r>
            <a:r>
              <a:rPr lang="en-US" altLang="en-US" sz="3200" dirty="0" smtClean="0">
                <a:latin typeface="Arial" charset="0"/>
                <a:cs typeface="Arial" charset="0"/>
              </a:rPr>
              <a:t>1</a:t>
            </a:r>
            <a:endParaRPr lang="en-US" altLang="en-US" sz="3200" dirty="0">
              <a:latin typeface="Arial" charset="0"/>
              <a:cs typeface="Arial" charset="0"/>
            </a:endParaRPr>
          </a:p>
        </p:txBody>
      </p:sp>
      <p:sp>
        <p:nvSpPr>
          <p:cNvPr id="37892" name="Text Box 4"/>
          <p:cNvSpPr txBox="1">
            <a:spLocks noChangeArrowheads="1"/>
          </p:cNvSpPr>
          <p:nvPr/>
        </p:nvSpPr>
        <p:spPr bwMode="auto">
          <a:xfrm>
            <a:off x="4889961" y="6011721"/>
            <a:ext cx="4493622"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r" defTabSz="771525" eaLnBrk="1" fontAlgn="base">
              <a:lnSpc>
                <a:spcPct val="97000"/>
              </a:lnSpc>
              <a:spcBef>
                <a:spcPct val="0"/>
              </a:spcBef>
              <a:spcAft>
                <a:spcPct val="0"/>
              </a:spcAft>
              <a:buClr>
                <a:srgbClr val="000000"/>
              </a:buClr>
              <a:buSzPct val="45000"/>
              <a:buNone/>
              <a:defRPr/>
            </a:pPr>
            <a:endParaRPr lang="en-GB" altLang="en-US" sz="1575" b="1" i="1" kern="1200">
              <a:solidFill>
                <a:srgbClr val="FFFF00"/>
              </a:solidFill>
              <a:latin typeface="Arial" charset="0"/>
              <a:cs typeface="Arial" charset="0"/>
            </a:endParaRPr>
          </a:p>
        </p:txBody>
      </p:sp>
      <p:pic>
        <p:nvPicPr>
          <p:cNvPr id="3789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8686" y="-9819"/>
            <a:ext cx="433027" cy="3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3448122" y="5568108"/>
            <a:ext cx="4542353" cy="62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509" tIns="37283" rIns="74509" bIns="37283">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defTabSz="771525" eaLnBrk="1" fontAlgn="base" hangingPunct="1">
              <a:spcBef>
                <a:spcPct val="0"/>
              </a:spcBef>
              <a:spcAft>
                <a:spcPct val="0"/>
              </a:spcAft>
              <a:buNone/>
              <a:defRPr/>
            </a:pPr>
            <a:r>
              <a:rPr lang="en-US" altLang="en-US" sz="3600" b="1" kern="1200" dirty="0">
                <a:solidFill>
                  <a:srgbClr val="FF0000"/>
                </a:solidFill>
                <a:latin typeface="Arial" charset="0"/>
                <a:cs typeface="Arial" charset="0"/>
              </a:rPr>
              <a:t>Correct answer: D</a:t>
            </a:r>
          </a:p>
        </p:txBody>
      </p:sp>
    </p:spTree>
    <p:extLst>
      <p:ext uri="{BB962C8B-B14F-4D97-AF65-F5344CB8AC3E}">
        <p14:creationId xmlns:p14="http://schemas.microsoft.com/office/powerpoint/2010/main" val="266603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1998104"/>
            <a:ext cx="10261666"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defTabSz="771525" fontAlgn="base">
              <a:lnSpc>
                <a:spcPct val="110000"/>
              </a:lnSpc>
              <a:spcBef>
                <a:spcPct val="0"/>
              </a:spcBef>
              <a:spcAft>
                <a:spcPct val="0"/>
              </a:spcAft>
              <a:buNone/>
              <a:defRPr/>
            </a:pPr>
            <a:r>
              <a:rPr lang="en-US" altLang="en-US" sz="2250" b="1" kern="1200" dirty="0" smtClean="0">
                <a:solidFill>
                  <a:srgbClr val="FFFFFF"/>
                </a:solidFill>
                <a:latin typeface="Arial" charset="0"/>
                <a:cs typeface="Arial" charset="0"/>
              </a:rPr>
              <a:t>Following statements </a:t>
            </a:r>
            <a:r>
              <a:rPr lang="en-US" altLang="en-US" sz="2250" b="1" kern="1200" dirty="0" smtClean="0">
                <a:solidFill>
                  <a:srgbClr val="FFFFFF"/>
                </a:solidFill>
                <a:latin typeface="Arial" charset="0"/>
                <a:cs typeface="Arial" charset="0"/>
              </a:rPr>
              <a:t>is true regarding TAVR vs SAVR valve hemodynamics at long-term </a:t>
            </a:r>
            <a:r>
              <a:rPr lang="en-US" altLang="en-US" sz="2250" b="1" kern="1200" dirty="0" err="1" smtClean="0">
                <a:solidFill>
                  <a:srgbClr val="FFFFFF"/>
                </a:solidFill>
                <a:latin typeface="Arial" charset="0"/>
                <a:cs typeface="Arial" charset="0"/>
              </a:rPr>
              <a:t>followup</a:t>
            </a:r>
            <a:r>
              <a:rPr lang="en-US" altLang="en-US" sz="2250" b="1" kern="1200" dirty="0" smtClean="0">
                <a:solidFill>
                  <a:srgbClr val="FFFFFF"/>
                </a:solidFill>
                <a:latin typeface="Arial" charset="0"/>
                <a:cs typeface="Arial" charset="0"/>
              </a:rPr>
              <a:t>:  </a:t>
            </a:r>
            <a:endParaRPr lang="en-US" altLang="en-US" sz="2250" b="1" kern="1200" dirty="0">
              <a:solidFill>
                <a:srgbClr val="FFFFFF"/>
              </a:solidFill>
              <a:latin typeface="Arial" charset="0"/>
              <a:cs typeface="Arial" charset="0"/>
            </a:endParaRPr>
          </a:p>
          <a:p>
            <a:pPr defTabSz="771525" fontAlgn="base">
              <a:lnSpc>
                <a:spcPct val="110000"/>
              </a:lnSpc>
              <a:spcBef>
                <a:spcPct val="0"/>
              </a:spcBef>
              <a:spcAft>
                <a:spcPct val="0"/>
              </a:spcAft>
              <a:buFontTx/>
              <a:buAutoNum type="arabicPeriod"/>
              <a:defRPr/>
            </a:pP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r>
              <a:rPr lang="en-US" altLang="en-US" sz="2250" b="1" kern="1200" dirty="0">
                <a:solidFill>
                  <a:srgbClr val="FFFFFF"/>
                </a:solidFill>
                <a:latin typeface="Arial" charset="0"/>
                <a:cs typeface="Arial" charset="0"/>
              </a:rPr>
              <a:t> </a:t>
            </a:r>
            <a:r>
              <a:rPr lang="en-US" altLang="en-US" sz="2250" b="1" kern="1200" dirty="0" smtClean="0">
                <a:solidFill>
                  <a:srgbClr val="FFFFFF"/>
                </a:solidFill>
                <a:latin typeface="Arial" charset="0"/>
                <a:cs typeface="Arial" charset="0"/>
              </a:rPr>
              <a:t>Similar AV orifice with TAVR vs SAVR</a:t>
            </a:r>
            <a:endParaRPr lang="en-US" altLang="en-US" sz="2250" b="1" kern="1200" dirty="0" smtClean="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endParaRPr lang="en-US" altLang="en-US" sz="2250" b="1" kern="1200" dirty="0" smtClean="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r>
              <a:rPr lang="en-US" altLang="en-US" sz="2250" b="1" kern="1200" dirty="0" smtClean="0">
                <a:solidFill>
                  <a:srgbClr val="FFFFFF"/>
                </a:solidFill>
                <a:latin typeface="Arial" charset="0"/>
                <a:cs typeface="Arial" charset="0"/>
              </a:rPr>
              <a:t> </a:t>
            </a:r>
            <a:r>
              <a:rPr lang="en-US" altLang="en-US" sz="2250" b="1" kern="1200" dirty="0" smtClean="0">
                <a:solidFill>
                  <a:srgbClr val="FFFFFF"/>
                </a:solidFill>
                <a:latin typeface="Arial" charset="0"/>
                <a:cs typeface="Arial" charset="0"/>
              </a:rPr>
              <a:t>Similar AV gradient between TAVR vs SAVR</a:t>
            </a: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r>
              <a:rPr lang="en-US" altLang="en-US" sz="2250" b="1" kern="1200" dirty="0">
                <a:solidFill>
                  <a:srgbClr val="FFFFFF"/>
                </a:solidFill>
                <a:latin typeface="Arial" charset="0"/>
                <a:cs typeface="Arial" charset="0"/>
              </a:rPr>
              <a:t> </a:t>
            </a:r>
            <a:r>
              <a:rPr lang="en-US" altLang="en-US" sz="2250" b="1" kern="1200" dirty="0" smtClean="0">
                <a:solidFill>
                  <a:srgbClr val="FFFFFF"/>
                </a:solidFill>
                <a:latin typeface="Arial" charset="0"/>
                <a:cs typeface="Arial" charset="0"/>
              </a:rPr>
              <a:t>Significantly larger aortic valve area after TAVR vs SAVR</a:t>
            </a: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r>
              <a:rPr lang="en-US" altLang="en-US" sz="2250" b="1" kern="1200" dirty="0">
                <a:solidFill>
                  <a:srgbClr val="FFFFFF"/>
                </a:solidFill>
                <a:latin typeface="Arial" charset="0"/>
                <a:cs typeface="Arial" charset="0"/>
              </a:rPr>
              <a:t> </a:t>
            </a:r>
            <a:r>
              <a:rPr lang="en-US" altLang="en-US" sz="2250" b="1" kern="1200" dirty="0" smtClean="0">
                <a:solidFill>
                  <a:srgbClr val="FFFFFF"/>
                </a:solidFill>
                <a:latin typeface="Arial" charset="0"/>
                <a:cs typeface="Arial" charset="0"/>
              </a:rPr>
              <a:t>Consistently higher valve thrombosis with TAVR vs SAVR</a:t>
            </a:r>
            <a:endParaRPr lang="en-US" altLang="en-US" sz="2250" b="1" kern="1200" dirty="0">
              <a:solidFill>
                <a:srgbClr val="FFFFFF"/>
              </a:solidFill>
              <a:latin typeface="Arial" charset="0"/>
              <a:cs typeface="Arial" charset="0"/>
            </a:endParaRPr>
          </a:p>
          <a:p>
            <a:pPr marL="384326" lvl="1" indent="0" defTabSz="771525" fontAlgn="base">
              <a:lnSpc>
                <a:spcPct val="110000"/>
              </a:lnSpc>
              <a:spcBef>
                <a:spcPct val="0"/>
              </a:spcBef>
              <a:spcAft>
                <a:spcPct val="0"/>
              </a:spcAft>
              <a:buNone/>
              <a:defRPr/>
            </a:pPr>
            <a:endParaRPr lang="en-US" altLang="en-US" sz="2250" b="1" kern="1200" dirty="0">
              <a:solidFill>
                <a:srgbClr val="FFFFFF"/>
              </a:solidFill>
              <a:latin typeface="Arial" charset="0"/>
              <a:cs typeface="Arial" charset="0"/>
            </a:endParaRPr>
          </a:p>
        </p:txBody>
      </p:sp>
      <p:sp>
        <p:nvSpPr>
          <p:cNvPr id="37891" name="Rectangle 3"/>
          <p:cNvSpPr>
            <a:spLocks noGrp="1" noChangeArrowheads="1"/>
          </p:cNvSpPr>
          <p:nvPr>
            <p:ph type="title" idx="4294967295"/>
          </p:nvPr>
        </p:nvSpPr>
        <p:spPr>
          <a:xfrm>
            <a:off x="1205490" y="47421"/>
            <a:ext cx="8499320" cy="900113"/>
          </a:xfrm>
        </p:spPr>
        <p:txBody>
          <a:bodyPr/>
          <a:lstStyle/>
          <a:p>
            <a:pPr>
              <a:lnSpc>
                <a:spcPct val="80000"/>
              </a:lnSpc>
            </a:pPr>
            <a:r>
              <a:rPr lang="en-US" altLang="en-US" sz="3200" dirty="0">
                <a:latin typeface="Arial" charset="0"/>
                <a:cs typeface="Arial" charset="0"/>
              </a:rPr>
              <a:t>Question # 2</a:t>
            </a:r>
          </a:p>
        </p:txBody>
      </p:sp>
      <p:sp>
        <p:nvSpPr>
          <p:cNvPr id="37892" name="Text Box 4"/>
          <p:cNvSpPr txBox="1">
            <a:spLocks noChangeArrowheads="1"/>
          </p:cNvSpPr>
          <p:nvPr/>
        </p:nvSpPr>
        <p:spPr bwMode="auto">
          <a:xfrm>
            <a:off x="4889961" y="6011721"/>
            <a:ext cx="4493622"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r" defTabSz="771525" eaLnBrk="1" fontAlgn="base">
              <a:lnSpc>
                <a:spcPct val="97000"/>
              </a:lnSpc>
              <a:spcBef>
                <a:spcPct val="0"/>
              </a:spcBef>
              <a:spcAft>
                <a:spcPct val="0"/>
              </a:spcAft>
              <a:buClr>
                <a:srgbClr val="000000"/>
              </a:buClr>
              <a:buSzPct val="45000"/>
              <a:buNone/>
              <a:defRPr/>
            </a:pPr>
            <a:endParaRPr lang="en-GB" altLang="en-US" sz="1575" b="1" i="1" kern="1200">
              <a:solidFill>
                <a:srgbClr val="FFFF00"/>
              </a:solidFill>
              <a:latin typeface="Arial" charset="0"/>
              <a:cs typeface="Arial" charset="0"/>
            </a:endParaRPr>
          </a:p>
        </p:txBody>
      </p:sp>
      <p:pic>
        <p:nvPicPr>
          <p:cNvPr id="3789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8638" y="40429"/>
            <a:ext cx="433027" cy="41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3448122" y="5568108"/>
            <a:ext cx="4542353" cy="62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509" tIns="37283" rIns="74509" bIns="37283">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defTabSz="771525" eaLnBrk="1" fontAlgn="base" hangingPunct="1">
              <a:spcBef>
                <a:spcPct val="0"/>
              </a:spcBef>
              <a:spcAft>
                <a:spcPct val="0"/>
              </a:spcAft>
              <a:buNone/>
              <a:defRPr/>
            </a:pPr>
            <a:r>
              <a:rPr lang="en-US" altLang="en-US" sz="3600" b="1" kern="1200" dirty="0">
                <a:solidFill>
                  <a:srgbClr val="FF0000"/>
                </a:solidFill>
                <a:latin typeface="Arial" charset="0"/>
                <a:cs typeface="Arial" charset="0"/>
              </a:rPr>
              <a:t>Correct answer: C</a:t>
            </a:r>
          </a:p>
        </p:txBody>
      </p:sp>
    </p:spTree>
    <p:extLst>
      <p:ext uri="{BB962C8B-B14F-4D97-AF65-F5344CB8AC3E}">
        <p14:creationId xmlns:p14="http://schemas.microsoft.com/office/powerpoint/2010/main" val="308095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Title 1"/>
          <p:cNvSpPr txBox="1">
            <a:spLocks noGrp="1"/>
          </p:cNvSpPr>
          <p:nvPr>
            <p:ph type="title"/>
          </p:nvPr>
        </p:nvSpPr>
        <p:spPr>
          <a:xfrm>
            <a:off x="0" y="106495"/>
            <a:ext cx="10287000" cy="600524"/>
          </a:xfrm>
          <a:prstGeom prst="rect">
            <a:avLst/>
          </a:prstGeom>
        </p:spPr>
        <p:txBody>
          <a:bodyPr/>
          <a:lstStyle>
            <a:lvl1pPr>
              <a:defRPr sz="2800">
                <a:latin typeface="Arial"/>
                <a:ea typeface="Arial"/>
                <a:cs typeface="Arial"/>
                <a:sym typeface="Arial"/>
              </a:defRPr>
            </a:lvl1pPr>
          </a:lstStyle>
          <a:p>
            <a:r>
              <a:rPr lang="en-US" sz="4000" dirty="0" smtClean="0"/>
              <a:t>Transthoracic</a:t>
            </a:r>
            <a:r>
              <a:rPr sz="4000" dirty="0" smtClean="0"/>
              <a:t> </a:t>
            </a:r>
            <a:r>
              <a:rPr sz="4000" dirty="0"/>
              <a:t>Echocardiogram</a:t>
            </a:r>
          </a:p>
        </p:txBody>
      </p:sp>
      <p:pic>
        <p:nvPicPr>
          <p:cNvPr id="503" name="Picture 1" descr="Picture 1"/>
          <p:cNvPicPr>
            <a:picLocks noChangeAspect="1"/>
          </p:cNvPicPr>
          <p:nvPr/>
        </p:nvPicPr>
        <p:blipFill>
          <a:blip r:embed="rId6"/>
          <a:stretch>
            <a:fillRect/>
          </a:stretch>
        </p:blipFill>
        <p:spPr>
          <a:xfrm>
            <a:off x="9970887" y="0"/>
            <a:ext cx="316113" cy="348260"/>
          </a:xfrm>
          <a:prstGeom prst="rect">
            <a:avLst/>
          </a:prstGeom>
          <a:ln w="12700">
            <a:miter lim="400000"/>
          </a:ln>
        </p:spPr>
      </p:pic>
      <p:sp>
        <p:nvSpPr>
          <p:cNvPr id="2" name="TextBox 1"/>
          <p:cNvSpPr txBox="1"/>
          <p:nvPr/>
        </p:nvSpPr>
        <p:spPr>
          <a:xfrm>
            <a:off x="693431" y="5807402"/>
            <a:ext cx="8963526" cy="523220"/>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j-ea"/>
                <a:cs typeface="Arial" pitchFamily="34" charset="0"/>
                <a:sym typeface="Calibri"/>
              </a:rPr>
              <a:t>Severe </a:t>
            </a:r>
            <a:r>
              <a:rPr kumimoji="0" lang="en-US" sz="2800" b="1" i="0" u="none" strike="noStrike" kern="0" cap="none" spc="0" normalizeH="0" baseline="0" noProof="0" dirty="0" smtClean="0">
                <a:ln>
                  <a:noFill/>
                </a:ln>
                <a:solidFill>
                  <a:srgbClr val="FFFFFF"/>
                </a:solidFill>
                <a:effectLst/>
                <a:uLnTx/>
                <a:uFillTx/>
                <a:latin typeface="Arial" panose="020B0604020202020204" pitchFamily="34" charset="0"/>
                <a:ea typeface="+mj-ea"/>
                <a:cs typeface="Arial" pitchFamily="34" charset="0"/>
                <a:sym typeface="Calibri"/>
              </a:rPr>
              <a:t>TAVR prosthetic AS and mild/moderate AR </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j-ea"/>
              <a:cs typeface="Arial" pitchFamily="34" charset="0"/>
              <a:sym typeface="Calibri"/>
            </a:endParaRPr>
          </a:p>
        </p:txBody>
      </p:sp>
      <p:pic>
        <p:nvPicPr>
          <p:cNvPr id="4" name="NUNEZ MARI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96133" y="1201151"/>
            <a:ext cx="4692318" cy="4349776"/>
          </a:xfrm>
          <a:prstGeom prst="rect">
            <a:avLst/>
          </a:prstGeom>
        </p:spPr>
      </p:pic>
      <p:pic>
        <p:nvPicPr>
          <p:cNvPr id="7" name="NUNEZ MARIA (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185611" y="1201151"/>
            <a:ext cx="4692318" cy="4349776"/>
          </a:xfrm>
          <a:prstGeom prst="rect">
            <a:avLst/>
          </a:prstGeom>
        </p:spPr>
      </p:pic>
    </p:spTree>
    <p:extLst>
      <p:ext uri="{BB962C8B-B14F-4D97-AF65-F5344CB8AC3E}">
        <p14:creationId xmlns:p14="http://schemas.microsoft.com/office/powerpoint/2010/main" val="3022112826"/>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9" fill="hold"/>
                                        <p:tgtEl>
                                          <p:spTgt spid="4"/>
                                        </p:tgtEl>
                                      </p:cBhvr>
                                    </p:cmd>
                                  </p:childTnLst>
                                </p:cTn>
                              </p:par>
                            </p:childTnLst>
                          </p:cTn>
                        </p:par>
                        <p:par>
                          <p:cTn id="7" fill="hold">
                            <p:stCondLst>
                              <p:cond delay="2529"/>
                            </p:stCondLst>
                            <p:childTnLst>
                              <p:par>
                                <p:cTn id="8" presetID="1" presetClass="mediacall" presetSubtype="0" fill="hold" nodeType="afterEffect">
                                  <p:stCondLst>
                                    <p:cond delay="0"/>
                                  </p:stCondLst>
                                  <p:childTnLst>
                                    <p:cmd type="call" cmd="playFrom(0.0)">
                                      <p:cBhvr>
                                        <p:cTn id="9" dur="23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206909" y="1908422"/>
            <a:ext cx="9896096"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nchorCtr="1"/>
          <a:lstStyle>
            <a:lvl1pPr marL="762000" indent="-762000" eaLnBrk="0" hangingPunct="0">
              <a:spcBef>
                <a:spcPct val="20000"/>
              </a:spcBef>
              <a:buChar char="•"/>
              <a:defRPr sz="3200">
                <a:solidFill>
                  <a:schemeClr val="bg1"/>
                </a:solidFill>
                <a:latin typeface="Times New Roman" pitchFamily="18" charset="0"/>
              </a:defRPr>
            </a:lvl1pPr>
            <a:lvl2pPr marL="1219200" indent="-7620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642938" indent="-642938" defTabSz="771525" fontAlgn="base">
              <a:lnSpc>
                <a:spcPct val="110000"/>
              </a:lnSpc>
              <a:spcBef>
                <a:spcPct val="0"/>
              </a:spcBef>
              <a:spcAft>
                <a:spcPct val="0"/>
              </a:spcAft>
              <a:buNone/>
              <a:defRPr/>
            </a:pPr>
            <a:r>
              <a:rPr lang="en-US" altLang="en-US" sz="2250" b="1" kern="1200" dirty="0">
                <a:solidFill>
                  <a:srgbClr val="FFFFFF"/>
                </a:solidFill>
                <a:latin typeface="Arial" charset="0"/>
                <a:cs typeface="Arial" charset="0"/>
              </a:rPr>
              <a:t>Following </a:t>
            </a:r>
            <a:r>
              <a:rPr lang="en-US" altLang="en-US" sz="2250" b="1" kern="1200" dirty="0" smtClean="0">
                <a:solidFill>
                  <a:srgbClr val="FFFFFF"/>
                </a:solidFill>
                <a:latin typeface="Arial" charset="0"/>
                <a:cs typeface="Arial" charset="0"/>
              </a:rPr>
              <a:t>are the viable options for the </a:t>
            </a:r>
            <a:r>
              <a:rPr lang="en-US" altLang="en-US" sz="2250" b="1" kern="1200" dirty="0" smtClean="0">
                <a:solidFill>
                  <a:srgbClr val="FFFFFF"/>
                </a:solidFill>
                <a:latin typeface="Arial" charset="0"/>
                <a:cs typeface="Arial" charset="0"/>
              </a:rPr>
              <a:t>management of TAVR valve degeneration except</a:t>
            </a:r>
            <a:r>
              <a:rPr lang="en-US" altLang="en-US" sz="2250" b="1" kern="1200" dirty="0" smtClean="0">
                <a:solidFill>
                  <a:srgbClr val="FFFFFF"/>
                </a:solidFill>
                <a:latin typeface="Arial" charset="0"/>
                <a:cs typeface="Arial" charset="0"/>
              </a:rPr>
              <a:t>:</a:t>
            </a:r>
            <a:endParaRPr lang="en-US" altLang="en-US" sz="2250" b="1" kern="1200" dirty="0">
              <a:solidFill>
                <a:srgbClr val="FFFFFF"/>
              </a:solidFill>
              <a:latin typeface="Arial" charset="0"/>
              <a:cs typeface="Arial" charset="0"/>
            </a:endParaRPr>
          </a:p>
          <a:p>
            <a:pPr marL="642938" indent="-642938" defTabSz="771525" fontAlgn="base">
              <a:lnSpc>
                <a:spcPct val="110000"/>
              </a:lnSpc>
              <a:spcBef>
                <a:spcPct val="0"/>
              </a:spcBef>
              <a:spcAft>
                <a:spcPct val="0"/>
              </a:spcAft>
              <a:buNone/>
              <a:defRPr/>
            </a:pPr>
            <a:endParaRPr lang="en-US" altLang="en-US" sz="2250" b="1" kern="1200" dirty="0">
              <a:solidFill>
                <a:srgbClr val="FFFFFF"/>
              </a:solidFill>
              <a:latin typeface="Arial" charset="0"/>
              <a:cs typeface="Arial" charset="0"/>
            </a:endParaRPr>
          </a:p>
          <a:p>
            <a:pPr marL="1028700" lvl="1" indent="-642938" defTabSz="771525" fontAlgn="base">
              <a:lnSpc>
                <a:spcPct val="90000"/>
              </a:lnSpc>
              <a:spcBef>
                <a:spcPct val="0"/>
              </a:spcBef>
              <a:spcAft>
                <a:spcPct val="0"/>
              </a:spcAft>
              <a:buNone/>
              <a:defRPr/>
            </a:pPr>
            <a:r>
              <a:rPr lang="en-US" altLang="en-US" sz="2250" b="1" kern="1200" dirty="0">
                <a:solidFill>
                  <a:srgbClr val="FFFFFF"/>
                </a:solidFill>
                <a:latin typeface="Arial" charset="0"/>
                <a:cs typeface="Arial" charset="0"/>
              </a:rPr>
              <a:t>A. </a:t>
            </a:r>
            <a:r>
              <a:rPr lang="en-US" altLang="en-US" sz="2250" b="1" kern="1200" dirty="0" smtClean="0">
                <a:solidFill>
                  <a:srgbClr val="FFFFFF"/>
                </a:solidFill>
                <a:latin typeface="Arial" charset="0"/>
                <a:cs typeface="Arial" charset="0"/>
              </a:rPr>
              <a:t>Balloon aortic </a:t>
            </a:r>
            <a:r>
              <a:rPr lang="en-US" altLang="en-US" sz="2250" b="1" kern="1200" dirty="0" err="1" smtClean="0">
                <a:solidFill>
                  <a:srgbClr val="FFFFFF"/>
                </a:solidFill>
                <a:latin typeface="Arial" charset="0"/>
                <a:cs typeface="Arial" charset="0"/>
              </a:rPr>
              <a:t>valvuloplasty</a:t>
            </a:r>
            <a:endParaRPr lang="en-US" altLang="en-US" sz="2250" b="1" kern="1200" dirty="0" smtClean="0">
              <a:solidFill>
                <a:srgbClr val="FFFFFF"/>
              </a:solidFill>
              <a:latin typeface="Arial" charset="0"/>
              <a:cs typeface="Arial" charset="0"/>
            </a:endParaRPr>
          </a:p>
          <a:p>
            <a:pPr marL="1028700" lvl="1" indent="-642938" defTabSz="771525" fontAlgn="base">
              <a:lnSpc>
                <a:spcPct val="90000"/>
              </a:lnSpc>
              <a:spcBef>
                <a:spcPct val="0"/>
              </a:spcBef>
              <a:spcAft>
                <a:spcPct val="0"/>
              </a:spcAft>
              <a:buFontTx/>
              <a:buChar char="•"/>
              <a:defRPr/>
            </a:pPr>
            <a:endParaRPr lang="en-US" altLang="en-US" sz="2250" b="1" kern="1200" dirty="0" smtClean="0">
              <a:solidFill>
                <a:srgbClr val="FFFFFF"/>
              </a:solidFill>
              <a:latin typeface="Arial" charset="0"/>
              <a:cs typeface="Arial" charset="0"/>
            </a:endParaRPr>
          </a:p>
          <a:p>
            <a:pPr marL="1028700" lvl="1" indent="-642938" defTabSz="771525" fontAlgn="base">
              <a:lnSpc>
                <a:spcPct val="90000"/>
              </a:lnSpc>
              <a:spcBef>
                <a:spcPct val="0"/>
              </a:spcBef>
              <a:spcAft>
                <a:spcPct val="0"/>
              </a:spcAft>
              <a:buNone/>
              <a:defRPr/>
            </a:pPr>
            <a:r>
              <a:rPr lang="en-US" altLang="en-US" sz="2250" b="1" kern="1200" dirty="0" smtClean="0">
                <a:solidFill>
                  <a:srgbClr val="FFFFFF"/>
                </a:solidFill>
                <a:latin typeface="Arial" charset="0"/>
                <a:cs typeface="Arial" charset="0"/>
              </a:rPr>
              <a:t>B</a:t>
            </a:r>
            <a:r>
              <a:rPr lang="en-US" altLang="en-US" sz="2250" b="1" kern="1200" dirty="0">
                <a:solidFill>
                  <a:srgbClr val="FFFFFF"/>
                </a:solidFill>
                <a:latin typeface="Arial" charset="0"/>
                <a:cs typeface="Arial" charset="0"/>
              </a:rPr>
              <a:t>. </a:t>
            </a:r>
            <a:r>
              <a:rPr lang="en-US" altLang="en-US" sz="2250" b="1" kern="1200" dirty="0" smtClean="0">
                <a:solidFill>
                  <a:srgbClr val="FFFFFF"/>
                </a:solidFill>
                <a:latin typeface="Arial" charset="0"/>
                <a:cs typeface="Arial" charset="0"/>
              </a:rPr>
              <a:t>TAVR-in-TAVR procedure with similar to original TAVR valve</a:t>
            </a:r>
            <a:endParaRPr lang="en-US" altLang="en-US" sz="2250" b="1" kern="1200" dirty="0" smtClean="0">
              <a:solidFill>
                <a:srgbClr val="FFFFFF"/>
              </a:solidFill>
              <a:latin typeface="Arial" charset="0"/>
              <a:cs typeface="Arial" charset="0"/>
            </a:endParaRPr>
          </a:p>
          <a:p>
            <a:pPr marL="1028700" lvl="1" indent="-642938" defTabSz="771525" fontAlgn="base">
              <a:lnSpc>
                <a:spcPct val="90000"/>
              </a:lnSpc>
              <a:spcBef>
                <a:spcPct val="0"/>
              </a:spcBef>
              <a:spcAft>
                <a:spcPct val="0"/>
              </a:spcAft>
              <a:buFontTx/>
              <a:buChar char="•"/>
              <a:defRPr/>
            </a:pPr>
            <a:endParaRPr lang="en-US" altLang="en-US" sz="2250" b="1" kern="1200" dirty="0" smtClean="0">
              <a:solidFill>
                <a:srgbClr val="FFFFFF"/>
              </a:solidFill>
              <a:latin typeface="Arial" charset="0"/>
              <a:cs typeface="Arial" charset="0"/>
            </a:endParaRPr>
          </a:p>
          <a:p>
            <a:pPr marL="1028700" lvl="1" indent="-642938" defTabSz="771525" fontAlgn="base">
              <a:lnSpc>
                <a:spcPct val="90000"/>
              </a:lnSpc>
              <a:spcBef>
                <a:spcPct val="0"/>
              </a:spcBef>
              <a:spcAft>
                <a:spcPct val="0"/>
              </a:spcAft>
              <a:buNone/>
              <a:defRPr/>
            </a:pPr>
            <a:r>
              <a:rPr lang="en-US" altLang="en-US" sz="2250" b="1" kern="1200" dirty="0" smtClean="0">
                <a:solidFill>
                  <a:srgbClr val="FFFFFF"/>
                </a:solidFill>
                <a:latin typeface="Arial" charset="0"/>
                <a:cs typeface="Arial" charset="0"/>
              </a:rPr>
              <a:t>C. </a:t>
            </a:r>
            <a:r>
              <a:rPr lang="en-US" altLang="en-US" sz="2250" b="1" kern="1200" dirty="0" smtClean="0">
                <a:solidFill>
                  <a:srgbClr val="FFFFFF"/>
                </a:solidFill>
                <a:latin typeface="Arial" charset="0"/>
                <a:cs typeface="Arial" charset="0"/>
              </a:rPr>
              <a:t>TAVR-in-TAVR procedure with different then original TAVR valve</a:t>
            </a:r>
          </a:p>
          <a:p>
            <a:pPr marL="1028700" lvl="1" indent="-642938" defTabSz="771525" fontAlgn="base">
              <a:lnSpc>
                <a:spcPct val="90000"/>
              </a:lnSpc>
              <a:spcBef>
                <a:spcPct val="0"/>
              </a:spcBef>
              <a:spcAft>
                <a:spcPct val="0"/>
              </a:spcAft>
              <a:buNone/>
              <a:defRPr/>
            </a:pPr>
            <a:endParaRPr lang="en-US" altLang="en-US" sz="2250" b="1" kern="1200" dirty="0">
              <a:solidFill>
                <a:srgbClr val="FFFFFF"/>
              </a:solidFill>
              <a:latin typeface="Arial" charset="0"/>
              <a:cs typeface="Arial" charset="0"/>
            </a:endParaRPr>
          </a:p>
          <a:p>
            <a:pPr marL="1028700" lvl="1" indent="-642938" defTabSz="771525" fontAlgn="base">
              <a:lnSpc>
                <a:spcPct val="90000"/>
              </a:lnSpc>
              <a:spcBef>
                <a:spcPct val="0"/>
              </a:spcBef>
              <a:spcAft>
                <a:spcPct val="0"/>
              </a:spcAft>
              <a:buNone/>
              <a:defRPr/>
            </a:pPr>
            <a:r>
              <a:rPr lang="en-US" altLang="en-US" sz="2250" b="1" kern="1200" dirty="0">
                <a:solidFill>
                  <a:srgbClr val="FFFFFF"/>
                </a:solidFill>
                <a:latin typeface="Arial" charset="0"/>
                <a:cs typeface="Arial" charset="0"/>
              </a:rPr>
              <a:t>D. </a:t>
            </a:r>
            <a:r>
              <a:rPr lang="en-US" altLang="en-US" sz="2250" b="1" kern="1200" dirty="0">
                <a:solidFill>
                  <a:srgbClr val="FFFFFF"/>
                </a:solidFill>
                <a:latin typeface="Arial" charset="0"/>
                <a:cs typeface="Arial" charset="0"/>
              </a:rPr>
              <a:t>Surgical </a:t>
            </a:r>
            <a:r>
              <a:rPr lang="en-US" altLang="en-US" sz="2250" b="1" kern="1200" dirty="0" err="1">
                <a:solidFill>
                  <a:srgbClr val="FFFFFF"/>
                </a:solidFill>
                <a:latin typeface="Arial" charset="0"/>
                <a:cs typeface="Arial" charset="0"/>
              </a:rPr>
              <a:t>explantation</a:t>
            </a:r>
            <a:r>
              <a:rPr lang="en-US" altLang="en-US" sz="2250" b="1" kern="1200" dirty="0">
                <a:solidFill>
                  <a:srgbClr val="FFFFFF"/>
                </a:solidFill>
                <a:latin typeface="Arial" charset="0"/>
                <a:cs typeface="Arial" charset="0"/>
              </a:rPr>
              <a:t> and SAVR</a:t>
            </a:r>
          </a:p>
          <a:p>
            <a:pPr marL="1028700" lvl="1" indent="-642938" defTabSz="771525" fontAlgn="base">
              <a:lnSpc>
                <a:spcPct val="90000"/>
              </a:lnSpc>
              <a:spcBef>
                <a:spcPct val="0"/>
              </a:spcBef>
              <a:spcAft>
                <a:spcPct val="0"/>
              </a:spcAft>
              <a:buNone/>
              <a:defRPr/>
            </a:pPr>
            <a:endParaRPr lang="en-US" altLang="en-US" sz="2250" b="1" kern="1200" dirty="0">
              <a:solidFill>
                <a:srgbClr val="FFFFFF"/>
              </a:solidFill>
              <a:latin typeface="Arial" charset="0"/>
              <a:cs typeface="Arial" charset="0"/>
            </a:endParaRPr>
          </a:p>
          <a:p>
            <a:pPr marL="1028700" lvl="1" indent="-642938" defTabSz="771525" fontAlgn="base">
              <a:lnSpc>
                <a:spcPct val="90000"/>
              </a:lnSpc>
              <a:spcBef>
                <a:spcPct val="0"/>
              </a:spcBef>
              <a:spcAft>
                <a:spcPct val="0"/>
              </a:spcAft>
              <a:buFontTx/>
              <a:buChar char="•"/>
              <a:defRPr/>
            </a:pPr>
            <a:endParaRPr lang="en-US" altLang="en-US" sz="2250" b="1" kern="1200" dirty="0">
              <a:solidFill>
                <a:srgbClr val="FFFFFF"/>
              </a:solidFill>
              <a:latin typeface="Arial" charset="0"/>
              <a:cs typeface="Arial" charset="0"/>
            </a:endParaRPr>
          </a:p>
        </p:txBody>
      </p:sp>
      <p:sp>
        <p:nvSpPr>
          <p:cNvPr id="39939" name="Rectangle 3"/>
          <p:cNvSpPr>
            <a:spLocks noGrp="1" noChangeArrowheads="1"/>
          </p:cNvSpPr>
          <p:nvPr>
            <p:ph type="title" idx="4294967295"/>
          </p:nvPr>
        </p:nvSpPr>
        <p:spPr>
          <a:xfrm>
            <a:off x="1253792" y="65010"/>
            <a:ext cx="7715250" cy="900113"/>
          </a:xfrm>
        </p:spPr>
        <p:txBody>
          <a:bodyPr/>
          <a:lstStyle/>
          <a:p>
            <a:pPr>
              <a:lnSpc>
                <a:spcPct val="80000"/>
              </a:lnSpc>
            </a:pPr>
            <a:r>
              <a:rPr lang="en-US" altLang="en-US" sz="3200" dirty="0">
                <a:latin typeface="Arial" charset="0"/>
                <a:cs typeface="Arial" charset="0"/>
              </a:rPr>
              <a:t>Question # 3</a:t>
            </a:r>
          </a:p>
        </p:txBody>
      </p:sp>
      <p:sp>
        <p:nvSpPr>
          <p:cNvPr id="39940" name="Text Box 4"/>
          <p:cNvSpPr txBox="1">
            <a:spLocks noChangeArrowheads="1"/>
          </p:cNvSpPr>
          <p:nvPr/>
        </p:nvSpPr>
        <p:spPr bwMode="auto">
          <a:xfrm>
            <a:off x="4889961" y="6011721"/>
            <a:ext cx="4079081"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r" defTabSz="771525" eaLnBrk="1" fontAlgn="base">
              <a:lnSpc>
                <a:spcPct val="97000"/>
              </a:lnSpc>
              <a:spcBef>
                <a:spcPct val="0"/>
              </a:spcBef>
              <a:spcAft>
                <a:spcPct val="0"/>
              </a:spcAft>
              <a:buClr>
                <a:srgbClr val="000000"/>
              </a:buClr>
              <a:buSzPct val="45000"/>
              <a:buNone/>
              <a:defRPr/>
            </a:pPr>
            <a:endParaRPr lang="en-GB" altLang="en-US" sz="1519" b="1" i="1" kern="1200">
              <a:solidFill>
                <a:srgbClr val="FFFF00"/>
              </a:solidFill>
              <a:latin typeface="Arial" charset="0"/>
              <a:cs typeface="Arial" charset="0"/>
            </a:endParaRPr>
          </a:p>
        </p:txBody>
      </p:sp>
      <p:pic>
        <p:nvPicPr>
          <p:cNvPr id="3994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3963" y="40428"/>
            <a:ext cx="366261" cy="36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3448123" y="5683719"/>
            <a:ext cx="3861426" cy="59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509" tIns="37283" rIns="74509" bIns="37283">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defTabSz="771525" eaLnBrk="1" fontAlgn="base" hangingPunct="1">
              <a:spcBef>
                <a:spcPct val="0"/>
              </a:spcBef>
              <a:spcAft>
                <a:spcPct val="0"/>
              </a:spcAft>
              <a:buNone/>
              <a:defRPr/>
            </a:pPr>
            <a:r>
              <a:rPr lang="en-US" altLang="en-US" sz="3375" b="1" kern="1200" dirty="0">
                <a:solidFill>
                  <a:srgbClr val="FF0000"/>
                </a:solidFill>
                <a:latin typeface="Arial" charset="0"/>
                <a:cs typeface="Arial" charset="0"/>
              </a:rPr>
              <a:t>Correct answer: </a:t>
            </a:r>
            <a:r>
              <a:rPr lang="en-US" altLang="en-US" sz="3375" b="1" kern="1200" dirty="0" smtClean="0">
                <a:solidFill>
                  <a:srgbClr val="FF0000"/>
                </a:solidFill>
                <a:latin typeface="Arial" charset="0"/>
                <a:cs typeface="Arial" charset="0"/>
              </a:rPr>
              <a:t>A</a:t>
            </a:r>
            <a:endParaRPr lang="en-US" altLang="en-US" sz="3375" b="1" kern="1200" dirty="0">
              <a:solidFill>
                <a:srgbClr val="FF0000"/>
              </a:solidFill>
              <a:latin typeface="Arial" charset="0"/>
              <a:cs typeface="Arial" charset="0"/>
            </a:endParaRPr>
          </a:p>
        </p:txBody>
      </p:sp>
    </p:spTree>
    <p:extLst>
      <p:ext uri="{BB962C8B-B14F-4D97-AF65-F5344CB8AC3E}">
        <p14:creationId xmlns:p14="http://schemas.microsoft.com/office/powerpoint/2010/main" val="257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1"/>
          <p:cNvSpPr>
            <a:spLocks noChangeArrowheads="1"/>
          </p:cNvSpPr>
          <p:nvPr/>
        </p:nvSpPr>
        <p:spPr bwMode="auto">
          <a:xfrm>
            <a:off x="0" y="13173"/>
            <a:ext cx="10286999" cy="69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339" tIns="38163" rIns="76339" bIns="3816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771525"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Arial" pitchFamily="34" charset="0"/>
                <a:ea typeface="+mj-ea"/>
                <a:cs typeface="Arial" pitchFamily="34" charset="0"/>
                <a:sym typeface="Calibri"/>
              </a:rPr>
              <a:t>CTA: Aortic annulus, LVOT </a:t>
            </a:r>
          </a:p>
        </p:txBody>
      </p:sp>
      <p:pic>
        <p:nvPicPr>
          <p:cNvPr id="10" name="Picture 1" descr="Picture 1"/>
          <p:cNvPicPr>
            <a:picLocks noChangeAspect="1"/>
          </p:cNvPicPr>
          <p:nvPr/>
        </p:nvPicPr>
        <p:blipFill>
          <a:blip r:embed="rId2"/>
          <a:stretch>
            <a:fillRect/>
          </a:stretch>
        </p:blipFill>
        <p:spPr>
          <a:xfrm>
            <a:off x="9888376" y="0"/>
            <a:ext cx="398624" cy="472942"/>
          </a:xfrm>
          <a:prstGeom prst="rect">
            <a:avLst/>
          </a:prstGeom>
          <a:ln w="12700">
            <a:miter lim="400000"/>
          </a:ln>
        </p:spPr>
      </p:pic>
      <p:sp>
        <p:nvSpPr>
          <p:cNvPr id="5" name="TextBox 4"/>
          <p:cNvSpPr txBox="1"/>
          <p:nvPr/>
        </p:nvSpPr>
        <p:spPr>
          <a:xfrm>
            <a:off x="860016" y="4557571"/>
            <a:ext cx="3257501" cy="2246769"/>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2000" b="1" i="0" u="sng" strike="noStrike" kern="0" cap="none" spc="0" normalizeH="0" baseline="0" noProof="0" dirty="0" smtClean="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23mm S3 Inflow</a:t>
            </a:r>
            <a:endParaRPr kumimoji="0" lang="en-US" altLang="en-US" sz="2000" b="1" i="0" u="sng"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altLang="en-US" sz="2000" b="1" i="0" u="sng"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Max: </a:t>
            </a:r>
            <a:r>
              <a:rPr kumimoji="0" lang="en-US" altLang="en-US" sz="2000" b="1" i="0" u="none" strike="noStrike" kern="0" cap="none" spc="0" normalizeH="0" baseline="0" noProof="0" dirty="0" smtClean="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23.6 mm</a:t>
            </a:r>
            <a:endPar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Min: </a:t>
            </a:r>
            <a:r>
              <a:rPr kumimoji="0" lang="en-US" altLang="en-US" sz="2000" b="1" i="0" u="none" strike="noStrike" kern="0" cap="none" spc="0" normalizeH="0" baseline="0" noProof="0" dirty="0" smtClean="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21.9 </a:t>
            </a: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mm</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Mean: </a:t>
            </a:r>
            <a:r>
              <a:rPr kumimoji="0" lang="en-US" altLang="en-US" sz="2000" b="1" i="0" u="none" strike="noStrike" kern="0" cap="none" spc="0" normalizeH="0" baseline="0" noProof="0" dirty="0" smtClean="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22.8 </a:t>
            </a: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mm</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Perimeter = </a:t>
            </a:r>
            <a:r>
              <a:rPr kumimoji="0" lang="en-US" altLang="en-US" sz="2000" b="1" i="0" u="none" strike="noStrike" kern="0" cap="none" spc="0" normalizeH="0" baseline="0" noProof="0" dirty="0" smtClean="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72.2 </a:t>
            </a: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mm</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Area = </a:t>
            </a:r>
            <a:r>
              <a:rPr kumimoji="0" lang="en-US" altLang="en-US" sz="2000" b="1" i="0" u="none" strike="noStrike" kern="0" cap="none" spc="0" normalizeH="0" baseline="0" noProof="0" dirty="0" smtClean="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413 mm</a:t>
            </a:r>
            <a:r>
              <a:rPr kumimoji="0" lang="en-US" altLang="en-US" sz="2000" b="1" i="0" u="none" strike="noStrike" kern="0" cap="none" spc="0" normalizeH="0" baseline="30000" noProof="0" dirty="0" smtClean="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2</a:t>
            </a:r>
            <a:endPar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endParaRPr>
          </a:p>
        </p:txBody>
      </p:sp>
      <p:sp>
        <p:nvSpPr>
          <p:cNvPr id="8" name="TextBox 7"/>
          <p:cNvSpPr txBox="1"/>
          <p:nvPr/>
        </p:nvSpPr>
        <p:spPr>
          <a:xfrm>
            <a:off x="4846320" y="4543130"/>
            <a:ext cx="3282919" cy="2246769"/>
          </a:xfrm>
          <a:prstGeom prst="rect">
            <a:avLst/>
          </a:prstGeom>
          <a:noFill/>
        </p:spPr>
        <p:txBody>
          <a:bodyPr wrap="square" rtlCol="0">
            <a:spAutoFit/>
          </a:bodyPr>
          <a:lstStyle/>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2000" b="1" i="0" u="sng" strike="noStrike" kern="0" cap="none" spc="0" normalizeH="0" baseline="0" noProof="0" dirty="0" smtClean="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23mm S3 Outflow</a:t>
            </a:r>
            <a:endParaRPr kumimoji="0" lang="en-US" altLang="en-US" sz="2000" b="1" i="0" u="sng"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endParaRPr>
          </a:p>
          <a:p>
            <a:pPr marL="0" marR="0" lvl="0" indent="0" algn="just" defTabSz="514350" rtl="0" eaLnBrk="1" fontAlgn="auto" latinLnBrk="0" hangingPunct="1">
              <a:lnSpc>
                <a:spcPct val="100000"/>
              </a:lnSpc>
              <a:spcBef>
                <a:spcPts val="0"/>
              </a:spcBef>
              <a:spcAft>
                <a:spcPts val="0"/>
              </a:spcAft>
              <a:buClrTx/>
              <a:buSzTx/>
              <a:buFontTx/>
              <a:buNone/>
              <a:tabLst/>
              <a:defRPr/>
            </a:pPr>
            <a:endParaRPr kumimoji="0" lang="en-US" altLang="en-US" sz="2000" b="1" i="0" u="sng"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endParaRP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Max: </a:t>
            </a:r>
            <a:r>
              <a:rPr kumimoji="0" lang="en-US" altLang="en-US" sz="2000" b="1" i="0" u="none" strike="noStrike" kern="0" cap="none" spc="0" normalizeH="0" baseline="0" noProof="0" dirty="0" smtClean="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23.1 mm</a:t>
            </a:r>
            <a:endPar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endParaRP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Min: </a:t>
            </a:r>
            <a:r>
              <a:rPr kumimoji="0" lang="en-US" altLang="en-US" sz="2000" b="1" i="0" u="none" strike="noStrike" kern="0" cap="none" spc="0" normalizeH="0" baseline="0" noProof="0" dirty="0" smtClean="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21.9 </a:t>
            </a: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mm</a:t>
            </a: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Mean: </a:t>
            </a:r>
            <a:r>
              <a:rPr kumimoji="0" lang="en-US" altLang="en-US" sz="2000" b="1" i="0" u="none" strike="noStrike" kern="0" cap="none" spc="0" normalizeH="0" baseline="0" noProof="0" dirty="0" smtClean="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22.5 </a:t>
            </a: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mm</a:t>
            </a: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Perimeter = </a:t>
            </a:r>
            <a:r>
              <a:rPr kumimoji="0" lang="en-US" altLang="en-US" sz="2000" b="1" i="0" u="none" strike="noStrike" kern="0" cap="none" spc="0" normalizeH="0" baseline="0" noProof="0" dirty="0" smtClean="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71.5 </a:t>
            </a: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mm</a:t>
            </a: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Area = </a:t>
            </a:r>
            <a:r>
              <a:rPr kumimoji="0" lang="en-US" altLang="en-US" sz="2000" b="1" i="0" u="none" strike="noStrike" kern="0" cap="none" spc="0" normalizeH="0" baseline="0" noProof="0" dirty="0" smtClean="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405.1 mm</a:t>
            </a:r>
            <a:r>
              <a:rPr kumimoji="0" lang="en-US" altLang="en-US" sz="2000" b="1" i="0" u="none" strike="noStrike" kern="0" cap="none" spc="0" normalizeH="0" baseline="30000" noProof="0" dirty="0" smtClean="0">
                <a:ln>
                  <a:noFill/>
                </a:ln>
                <a:solidFill>
                  <a:srgbClr val="FFFFFF"/>
                </a:solidFill>
                <a:effectLst/>
                <a:uLnTx/>
                <a:uFillTx/>
                <a:latin typeface="Arial" panose="020B0604020202020204" pitchFamily="34" charset="0"/>
                <a:ea typeface="+mj-ea"/>
                <a:cs typeface="Arial" panose="020B0604020202020204" pitchFamily="34" charset="0"/>
                <a:sym typeface="Arial" pitchFamily="34" charset="0"/>
              </a:rPr>
              <a:t>2</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sym typeface="Calibri"/>
            </a:endParaRPr>
          </a:p>
        </p:txBody>
      </p:sp>
      <p:pic>
        <p:nvPicPr>
          <p:cNvPr id="2" name="Picture 1"/>
          <p:cNvPicPr>
            <a:picLocks noChangeAspect="1"/>
          </p:cNvPicPr>
          <p:nvPr/>
        </p:nvPicPr>
        <p:blipFill rotWithShape="1">
          <a:blip r:embed="rId3"/>
          <a:srcRect l="1734" t="3681" r="2716" b="33020"/>
          <a:stretch/>
        </p:blipFill>
        <p:spPr>
          <a:xfrm>
            <a:off x="860017" y="862115"/>
            <a:ext cx="7972606" cy="3539132"/>
          </a:xfrm>
          <a:prstGeom prst="rect">
            <a:avLst/>
          </a:prstGeom>
        </p:spPr>
      </p:pic>
    </p:spTree>
    <p:extLst>
      <p:ext uri="{BB962C8B-B14F-4D97-AF65-F5344CB8AC3E}">
        <p14:creationId xmlns:p14="http://schemas.microsoft.com/office/powerpoint/2010/main" val="1205560818"/>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smtClean="0"/>
              <a:t> </a:t>
            </a:r>
            <a:endParaRPr lang="en-US" dirty="0"/>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itle 4"/>
          <p:cNvSpPr>
            <a:spLocks noGrp="1"/>
          </p:cNvSpPr>
          <p:nvPr>
            <p:ph type="title"/>
          </p:nvPr>
        </p:nvSpPr>
        <p:spPr>
          <a:xfrm>
            <a:off x="0" y="57585"/>
            <a:ext cx="10287000" cy="586614"/>
          </a:xfrm>
        </p:spPr>
        <p:txBody>
          <a:bodyPr/>
          <a:lstStyle/>
          <a:p>
            <a:r>
              <a:rPr lang="en-US" sz="4000" dirty="0" smtClean="0">
                <a:latin typeface="Arial" panose="020B0604020202020204" pitchFamily="34" charset="0"/>
                <a:cs typeface="Arial" panose="020B0604020202020204" pitchFamily="34" charset="0"/>
              </a:rPr>
              <a:t>CTA: STJ </a:t>
            </a:r>
            <a:r>
              <a:rPr lang="en-US" sz="4000" dirty="0">
                <a:latin typeface="Arial" panose="020B0604020202020204" pitchFamily="34" charset="0"/>
                <a:cs typeface="Arial" panose="020B0604020202020204" pitchFamily="34" charset="0"/>
              </a:rPr>
              <a:t>and SOV</a:t>
            </a:r>
          </a:p>
        </p:txBody>
      </p:sp>
      <p:sp>
        <p:nvSpPr>
          <p:cNvPr id="5" name="TextBox 4"/>
          <p:cNvSpPr txBox="1"/>
          <p:nvPr/>
        </p:nvSpPr>
        <p:spPr>
          <a:xfrm>
            <a:off x="388117" y="5123559"/>
            <a:ext cx="2634216" cy="1569660"/>
          </a:xfrm>
          <a:prstGeom prst="rect">
            <a:avLst/>
          </a:prstGeom>
          <a:noFill/>
        </p:spPr>
        <p:txBody>
          <a:bodyPr wrap="square" rtlCol="0">
            <a:spAutoFit/>
          </a:bodyPr>
          <a:lstStyle/>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rPr>
              <a:t>STJ</a:t>
            </a: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rPr>
              <a:t> </a:t>
            </a: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rPr>
              <a:t>Min </a:t>
            </a:r>
            <a:r>
              <a:rPr kumimoji="0" lang="en-US" sz="2400" b="1" i="0" u="none" strike="noStrike" kern="0" cap="none" spc="0" normalizeH="0" baseline="0" noProof="0" dirty="0" smtClean="0">
                <a:ln>
                  <a:noFill/>
                </a:ln>
                <a:solidFill>
                  <a:srgbClr val="FFFFFF"/>
                </a:solidFill>
                <a:effectLst/>
                <a:uLnTx/>
                <a:uFillTx/>
                <a:latin typeface="Arial" panose="020B0604020202020204" pitchFamily="34" charset="0"/>
                <a:ea typeface="+mj-ea"/>
                <a:cs typeface="Arial" panose="020B0604020202020204" pitchFamily="34" charset="0"/>
                <a:sym typeface="Calibri"/>
              </a:rPr>
              <a:t>24.0mm</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endParaRP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rPr>
              <a:t>Max </a:t>
            </a:r>
            <a:r>
              <a:rPr kumimoji="0" lang="en-US" sz="2400" b="1" i="0" u="none" strike="noStrike" kern="0" cap="none" spc="0" normalizeH="0" baseline="0" noProof="0" dirty="0" smtClean="0">
                <a:ln>
                  <a:noFill/>
                </a:ln>
                <a:solidFill>
                  <a:srgbClr val="FFFFFF"/>
                </a:solidFill>
                <a:effectLst/>
                <a:uLnTx/>
                <a:uFillTx/>
                <a:latin typeface="Arial" panose="020B0604020202020204" pitchFamily="34" charset="0"/>
                <a:ea typeface="+mj-ea"/>
                <a:cs typeface="Arial" panose="020B0604020202020204" pitchFamily="34" charset="0"/>
                <a:sym typeface="Calibri"/>
              </a:rPr>
              <a:t>26.4mm</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endParaRP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rPr>
              <a:t>Mean </a:t>
            </a:r>
            <a:r>
              <a:rPr kumimoji="0" lang="en-US" sz="2400" b="1" i="0" u="none" strike="noStrike" kern="0" cap="none" spc="0" normalizeH="0" baseline="0" noProof="0" dirty="0" smtClean="0">
                <a:ln>
                  <a:noFill/>
                </a:ln>
                <a:solidFill>
                  <a:srgbClr val="FFFFFF"/>
                </a:solidFill>
                <a:effectLst/>
                <a:uLnTx/>
                <a:uFillTx/>
                <a:latin typeface="Arial" panose="020B0604020202020204" pitchFamily="34" charset="0"/>
                <a:ea typeface="+mj-ea"/>
                <a:cs typeface="Arial" panose="020B0604020202020204" pitchFamily="34" charset="0"/>
                <a:sym typeface="Calibri"/>
              </a:rPr>
              <a:t>25.2mm</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endParaRPr>
          </a:p>
        </p:txBody>
      </p:sp>
      <p:sp>
        <p:nvSpPr>
          <p:cNvPr id="6" name="Rectangle 5"/>
          <p:cNvSpPr/>
          <p:nvPr/>
        </p:nvSpPr>
        <p:spPr>
          <a:xfrm rot="10800000" flipV="1">
            <a:off x="5220000" y="5123559"/>
            <a:ext cx="3236343" cy="1569660"/>
          </a:xfrm>
          <a:prstGeom prst="rect">
            <a:avLst/>
          </a:prstGeom>
        </p:spPr>
        <p:txBody>
          <a:bodyPr wrap="square">
            <a:spAutoFit/>
          </a:bodyPr>
          <a:lstStyle/>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rPr>
              <a:t>Sinus of Valsalva</a:t>
            </a: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rPr>
              <a:t> </a:t>
            </a: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rPr>
              <a:t>RCC </a:t>
            </a:r>
            <a:r>
              <a:rPr kumimoji="0" lang="en-US" sz="2400" b="1" i="0" u="none" strike="noStrike" kern="0" cap="none" spc="0" normalizeH="0" baseline="0" noProof="0" dirty="0" smtClean="0">
                <a:ln>
                  <a:noFill/>
                </a:ln>
                <a:solidFill>
                  <a:srgbClr val="FFFFFF"/>
                </a:solidFill>
                <a:effectLst/>
                <a:uLnTx/>
                <a:uFillTx/>
                <a:latin typeface="Arial" panose="020B0604020202020204" pitchFamily="34" charset="0"/>
                <a:ea typeface="+mj-ea"/>
                <a:cs typeface="Arial" panose="020B0604020202020204" pitchFamily="34" charset="0"/>
                <a:sym typeface="Calibri"/>
              </a:rPr>
              <a:t>25.0 </a:t>
            </a: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rPr>
              <a:t>mm</a:t>
            </a: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rPr>
              <a:t>LCC </a:t>
            </a:r>
            <a:r>
              <a:rPr kumimoji="0" lang="en-US" sz="2400" b="1" i="0" u="none" strike="noStrike" kern="0" cap="none" spc="0" normalizeH="0" baseline="0" noProof="0" dirty="0" smtClean="0">
                <a:ln>
                  <a:noFill/>
                </a:ln>
                <a:solidFill>
                  <a:srgbClr val="FFFFFF"/>
                </a:solidFill>
                <a:effectLst/>
                <a:uLnTx/>
                <a:uFillTx/>
                <a:latin typeface="Arial" panose="020B0604020202020204" pitchFamily="34" charset="0"/>
                <a:ea typeface="+mj-ea"/>
                <a:cs typeface="Arial" panose="020B0604020202020204" pitchFamily="34" charset="0"/>
                <a:sym typeface="Calibri"/>
              </a:rPr>
              <a:t>25.0 </a:t>
            </a: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rPr>
              <a:t>mm</a:t>
            </a: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rPr>
              <a:t>NCC </a:t>
            </a:r>
            <a:r>
              <a:rPr kumimoji="0" lang="en-US" sz="2400" b="1" i="0" u="none" strike="noStrike" kern="0" cap="none" spc="0" normalizeH="0" baseline="0" noProof="0" dirty="0" smtClean="0">
                <a:ln>
                  <a:noFill/>
                </a:ln>
                <a:solidFill>
                  <a:srgbClr val="FFFFFF"/>
                </a:solidFill>
                <a:effectLst/>
                <a:uLnTx/>
                <a:uFillTx/>
                <a:latin typeface="Arial" panose="020B0604020202020204" pitchFamily="34" charset="0"/>
                <a:ea typeface="+mj-ea"/>
                <a:cs typeface="Arial" panose="020B0604020202020204" pitchFamily="34" charset="0"/>
                <a:sym typeface="Calibri"/>
              </a:rPr>
              <a:t>25.0 </a:t>
            </a: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rPr>
              <a:t>mm</a:t>
            </a:r>
          </a:p>
        </p:txBody>
      </p:sp>
      <p:pic>
        <p:nvPicPr>
          <p:cNvPr id="8" name="Picture 7"/>
          <p:cNvPicPr>
            <a:picLocks noChangeAspect="1"/>
          </p:cNvPicPr>
          <p:nvPr/>
        </p:nvPicPr>
        <p:blipFill rotWithShape="1">
          <a:blip r:embed="rId3"/>
          <a:srcRect l="711" t="1741" r="1563" b="3961"/>
          <a:stretch/>
        </p:blipFill>
        <p:spPr>
          <a:xfrm>
            <a:off x="388117" y="727090"/>
            <a:ext cx="9663766" cy="4292868"/>
          </a:xfrm>
          <a:prstGeom prst="rect">
            <a:avLst/>
          </a:prstGeom>
        </p:spPr>
      </p:pic>
    </p:spTree>
    <p:extLst>
      <p:ext uri="{BB962C8B-B14F-4D97-AF65-F5344CB8AC3E}">
        <p14:creationId xmlns:p14="http://schemas.microsoft.com/office/powerpoint/2010/main" val="1580358945"/>
      </p:ext>
    </p:extLst>
  </p:cSld>
  <p:clrMapOvr>
    <a:masterClrMapping/>
  </p:clrMapOvr>
  <p:transition/>
  <p:timing>
    <p:tnLst>
      <p:par>
        <p:cTn id="1" dur="indefinite" restart="never" fill="hold"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smtClean="0"/>
              <a:t> </a:t>
            </a:r>
            <a:endParaRPr lang="en-US" dirty="0"/>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itle 3"/>
          <p:cNvSpPr>
            <a:spLocks noGrp="1"/>
          </p:cNvSpPr>
          <p:nvPr>
            <p:ph type="title"/>
          </p:nvPr>
        </p:nvSpPr>
        <p:spPr>
          <a:xfrm>
            <a:off x="0" y="15826"/>
            <a:ext cx="10287000" cy="731306"/>
          </a:xfrm>
        </p:spPr>
        <p:txBody>
          <a:bodyPr/>
          <a:lstStyle/>
          <a:p>
            <a:r>
              <a:rPr lang="en-US" sz="4400" dirty="0" smtClean="0">
                <a:latin typeface="Arial" panose="020B0604020202020204" pitchFamily="34" charset="0"/>
                <a:cs typeface="Arial" panose="020B0604020202020204" pitchFamily="34" charset="0"/>
              </a:rPr>
              <a:t>CTA: Coronary Heights</a:t>
            </a:r>
            <a:endParaRPr lang="en-US" sz="4400" dirty="0">
              <a:latin typeface="Arial" panose="020B0604020202020204" pitchFamily="34" charset="0"/>
              <a:cs typeface="Arial" panose="020B0604020202020204" pitchFamily="34" charset="0"/>
            </a:endParaRPr>
          </a:p>
        </p:txBody>
      </p:sp>
      <p:sp>
        <p:nvSpPr>
          <p:cNvPr id="6" name="TextBox 5"/>
          <p:cNvSpPr txBox="1"/>
          <p:nvPr/>
        </p:nvSpPr>
        <p:spPr>
          <a:xfrm>
            <a:off x="3961926" y="5509128"/>
            <a:ext cx="3201517" cy="1384995"/>
          </a:xfrm>
          <a:prstGeom prst="rect">
            <a:avLst/>
          </a:prstGeom>
          <a:noFill/>
        </p:spPr>
        <p:txBody>
          <a:bodyPr wrap="none" rtlCol="0">
            <a:spAutoFit/>
          </a:bodyPr>
          <a:lstStyle/>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2800" b="1" i="0" u="sng"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rPr>
              <a:t>Coronary Heights</a:t>
            </a: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rPr>
              <a:t>LM – </a:t>
            </a:r>
            <a:r>
              <a:rPr kumimoji="0" lang="en-US" sz="2800" b="1" i="0" u="none" strike="noStrike" kern="0" cap="none" spc="0" normalizeH="0" baseline="0" noProof="0" dirty="0" smtClean="0">
                <a:ln>
                  <a:noFill/>
                </a:ln>
                <a:solidFill>
                  <a:srgbClr val="FFFFFF"/>
                </a:solidFill>
                <a:effectLst/>
                <a:uLnTx/>
                <a:uFillTx/>
                <a:latin typeface="Arial" panose="020B0604020202020204" pitchFamily="34" charset="0"/>
                <a:ea typeface="+mj-ea"/>
                <a:cs typeface="Arial" panose="020B0604020202020204" pitchFamily="34" charset="0"/>
                <a:sym typeface="Calibri"/>
              </a:rPr>
              <a:t>16.3 </a:t>
            </a: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rPr>
              <a:t>mm</a:t>
            </a: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rPr>
              <a:t>RCA – </a:t>
            </a:r>
            <a:r>
              <a:rPr kumimoji="0" lang="en-US" sz="2800" b="1" i="0" u="none" strike="noStrike" kern="0" cap="none" spc="0" normalizeH="0" baseline="0" noProof="0" dirty="0" smtClean="0">
                <a:ln>
                  <a:noFill/>
                </a:ln>
                <a:solidFill>
                  <a:srgbClr val="FFFFFF"/>
                </a:solidFill>
                <a:effectLst/>
                <a:uLnTx/>
                <a:uFillTx/>
                <a:latin typeface="Arial" panose="020B0604020202020204" pitchFamily="34" charset="0"/>
                <a:ea typeface="+mj-ea"/>
                <a:cs typeface="Arial" panose="020B0604020202020204" pitchFamily="34" charset="0"/>
                <a:sym typeface="Calibri"/>
              </a:rPr>
              <a:t>16.2 </a:t>
            </a: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sym typeface="Calibri"/>
              </a:rPr>
              <a:t>mm </a:t>
            </a:r>
          </a:p>
        </p:txBody>
      </p:sp>
      <p:pic>
        <p:nvPicPr>
          <p:cNvPr id="8" name="Picture 7"/>
          <p:cNvPicPr>
            <a:picLocks noChangeAspect="1"/>
          </p:cNvPicPr>
          <p:nvPr/>
        </p:nvPicPr>
        <p:blipFill rotWithShape="1">
          <a:blip r:embed="rId3"/>
          <a:srcRect l="1053" t="2277" r="2703" b="5935"/>
          <a:stretch/>
        </p:blipFill>
        <p:spPr>
          <a:xfrm>
            <a:off x="355942" y="996058"/>
            <a:ext cx="9572762" cy="4512644"/>
          </a:xfrm>
          <a:prstGeom prst="rect">
            <a:avLst/>
          </a:prstGeom>
        </p:spPr>
      </p:pic>
    </p:spTree>
    <p:extLst>
      <p:ext uri="{BB962C8B-B14F-4D97-AF65-F5344CB8AC3E}">
        <p14:creationId xmlns:p14="http://schemas.microsoft.com/office/powerpoint/2010/main" val="80146155"/>
      </p:ext>
    </p:extLst>
  </p:cSld>
  <p:clrMapOvr>
    <a:masterClrMapping/>
  </p:clrMapOvr>
  <p:transition/>
  <p:timing>
    <p:tnLst>
      <p:par>
        <p:cTn id="1" dur="indefinite" restart="never" fill="hold"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itle 1"/>
          <p:cNvSpPr>
            <a:spLocks noGrp="1"/>
          </p:cNvSpPr>
          <p:nvPr>
            <p:ph type="title"/>
          </p:nvPr>
        </p:nvSpPr>
        <p:spPr>
          <a:xfrm>
            <a:off x="1575234" y="348261"/>
            <a:ext cx="7401498" cy="276208"/>
          </a:xfrm>
        </p:spPr>
        <p:txBody>
          <a:bodyPr/>
          <a:lstStyle/>
          <a:p>
            <a:r>
              <a:rPr lang="en-US" sz="4000" dirty="0">
                <a:latin typeface="Arial" panose="020B0604020202020204" pitchFamily="34" charset="0"/>
                <a:cs typeface="Arial" panose="020B0604020202020204" pitchFamily="34" charset="0"/>
              </a:rPr>
              <a:t>CTA: Femoral Arterial Access</a:t>
            </a:r>
          </a:p>
        </p:txBody>
      </p:sp>
      <p:sp>
        <p:nvSpPr>
          <p:cNvPr id="8" name="TextBox 7"/>
          <p:cNvSpPr txBox="1"/>
          <p:nvPr/>
        </p:nvSpPr>
        <p:spPr>
          <a:xfrm>
            <a:off x="153750" y="5629621"/>
            <a:ext cx="3633193" cy="1077218"/>
          </a:xfrm>
          <a:prstGeom prst="rect">
            <a:avLst/>
          </a:prstGeom>
          <a:noFill/>
        </p:spPr>
        <p:txBody>
          <a:bodyPr wrap="squar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latin typeface="Arial" pitchFamily="34" charset="0"/>
                <a:ea typeface="+mj-ea"/>
                <a:cs typeface="Arial" pitchFamily="34" charset="0"/>
                <a:sym typeface="Calibri"/>
              </a:rPr>
              <a:t>Access </a:t>
            </a:r>
            <a:r>
              <a:rPr kumimoji="0" lang="en-US" sz="2400" b="1" i="0" u="none" strike="noStrike" kern="0" cap="none" spc="0" normalizeH="0" baseline="0" noProof="0" dirty="0" smtClean="0">
                <a:ln>
                  <a:noFill/>
                </a:ln>
                <a:solidFill>
                  <a:srgbClr val="FFFF00"/>
                </a:solidFill>
                <a:effectLst/>
                <a:uLnTx/>
                <a:uFillTx/>
                <a:latin typeface="Arial" pitchFamily="34" charset="0"/>
                <a:ea typeface="+mj-ea"/>
                <a:cs typeface="Arial" pitchFamily="34" charset="0"/>
                <a:sym typeface="Calibri"/>
              </a:rPr>
              <a:t>3D</a:t>
            </a:r>
          </a:p>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00"/>
                </a:solidFill>
                <a:effectLst/>
                <a:uLnTx/>
                <a:uFillTx/>
                <a:latin typeface="Arial" pitchFamily="34" charset="0"/>
                <a:ea typeface="+mj-ea"/>
                <a:cs typeface="Arial" pitchFamily="34" charset="0"/>
                <a:sym typeface="Calibri"/>
              </a:rPr>
              <a:t>Left common iliac artery stent (Protégé 12/40)</a:t>
            </a:r>
            <a:endParaRPr kumimoji="0" lang="en-US" sz="2000" b="1" i="0" u="none" strike="noStrike" kern="0" cap="none" spc="0" normalizeH="0" baseline="0" noProof="0" dirty="0">
              <a:ln>
                <a:noFill/>
              </a:ln>
              <a:solidFill>
                <a:srgbClr val="FFFF00"/>
              </a:solidFill>
              <a:effectLst/>
              <a:uLnTx/>
              <a:uFillTx/>
              <a:latin typeface="Arial" pitchFamily="34" charset="0"/>
              <a:ea typeface="+mj-ea"/>
              <a:cs typeface="Arial" pitchFamily="34" charset="0"/>
              <a:sym typeface="Calibri"/>
            </a:endParaRPr>
          </a:p>
        </p:txBody>
      </p:sp>
      <p:sp>
        <p:nvSpPr>
          <p:cNvPr id="9" name="Rectangle 8"/>
          <p:cNvSpPr/>
          <p:nvPr/>
        </p:nvSpPr>
        <p:spPr>
          <a:xfrm>
            <a:off x="5615592" y="6089022"/>
            <a:ext cx="2324079" cy="646331"/>
          </a:xfrm>
          <a:prstGeom prst="rect">
            <a:avLst/>
          </a:prstGeom>
        </p:spPr>
        <p:txBody>
          <a:bodyPr wrap="square">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rPr>
              <a:t>Longitudinal View</a:t>
            </a:r>
          </a:p>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rPr>
              <a:t>Right Iliac/Femoral</a:t>
            </a:r>
          </a:p>
        </p:txBody>
      </p:sp>
      <p:sp>
        <p:nvSpPr>
          <p:cNvPr id="10" name="Rectangle 9"/>
          <p:cNvSpPr/>
          <p:nvPr/>
        </p:nvSpPr>
        <p:spPr>
          <a:xfrm>
            <a:off x="7961148" y="6119800"/>
            <a:ext cx="2253368" cy="646331"/>
          </a:xfrm>
          <a:prstGeom prst="rect">
            <a:avLst/>
          </a:prstGeom>
        </p:spPr>
        <p:txBody>
          <a:bodyPr wrap="square">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rPr>
              <a:t>Longitudinal View</a:t>
            </a:r>
          </a:p>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rPr>
              <a:t>Left Iliac/Femoral </a:t>
            </a:r>
          </a:p>
        </p:txBody>
      </p:sp>
      <p:pic>
        <p:nvPicPr>
          <p:cNvPr id="6" name="Picture 5"/>
          <p:cNvPicPr>
            <a:picLocks noChangeAspect="1"/>
          </p:cNvPicPr>
          <p:nvPr/>
        </p:nvPicPr>
        <p:blipFill rotWithShape="1">
          <a:blip r:embed="rId3"/>
          <a:srcRect l="1572" t="6118" r="2385" b="3138"/>
          <a:stretch/>
        </p:blipFill>
        <p:spPr>
          <a:xfrm>
            <a:off x="153750" y="1309929"/>
            <a:ext cx="5417195" cy="4319692"/>
          </a:xfrm>
          <a:prstGeom prst="rect">
            <a:avLst/>
          </a:prstGeom>
        </p:spPr>
      </p:pic>
      <p:pic>
        <p:nvPicPr>
          <p:cNvPr id="7" name="Picture 6"/>
          <p:cNvPicPr>
            <a:picLocks noChangeAspect="1"/>
          </p:cNvPicPr>
          <p:nvPr/>
        </p:nvPicPr>
        <p:blipFill rotWithShape="1">
          <a:blip r:embed="rId4"/>
          <a:srcRect l="1297" t="1195" r="3119" b="3893"/>
          <a:stretch/>
        </p:blipFill>
        <p:spPr>
          <a:xfrm>
            <a:off x="5754029" y="1343194"/>
            <a:ext cx="4382430" cy="4286427"/>
          </a:xfrm>
          <a:prstGeom prst="rect">
            <a:avLst/>
          </a:prstGeom>
        </p:spPr>
      </p:pic>
    </p:spTree>
    <p:extLst>
      <p:ext uri="{BB962C8B-B14F-4D97-AF65-F5344CB8AC3E}">
        <p14:creationId xmlns:p14="http://schemas.microsoft.com/office/powerpoint/2010/main" val="2116861426"/>
      </p:ext>
    </p:extLst>
  </p:cSld>
  <p:clrMapOvr>
    <a:masterClrMapping/>
  </p:clrMapOvr>
  <p:transition/>
  <p:timing>
    <p:tnLst>
      <p:par>
        <p:cTn id="1" dur="indefinite" restart="never" fill="hold" nodeType="tmRoot"/>
      </p:par>
    </p:tnLst>
  </p:timing>
</p:sld>
</file>

<file path=ppt/theme/theme1.xml><?xml version="1.0" encoding="utf-8"?>
<a:theme xmlns:a="http://schemas.openxmlformats.org/drawingml/2006/main" name="Evolv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29AF8C"/>
      </a:accent1>
      <a:accent2>
        <a:srgbClr val="97BE49"/>
      </a:accent2>
      <a:accent3>
        <a:srgbClr val="3D9CCC"/>
      </a:accent3>
      <a:accent4>
        <a:srgbClr val="7C60C6"/>
      </a:accent4>
      <a:accent5>
        <a:srgbClr val="C9492C"/>
      </a:accent5>
      <a:accent6>
        <a:srgbClr val="D58C2E"/>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5.xml><?xml version="1.0" encoding="utf-8"?>
<a:theme xmlns:a="http://schemas.openxmlformats.org/drawingml/2006/main" name="2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1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ustom 40">
    <a:dk1>
      <a:srgbClr val="000000"/>
    </a:dk1>
    <a:lt1>
      <a:srgbClr val="FFFFFF"/>
    </a:lt1>
    <a:dk2>
      <a:srgbClr val="1D384C"/>
    </a:dk2>
    <a:lt2>
      <a:srgbClr val="FEB91A"/>
    </a:lt2>
    <a:accent1>
      <a:srgbClr val="ED2937"/>
    </a:accent1>
    <a:accent2>
      <a:srgbClr val="6699FF"/>
    </a:accent2>
    <a:accent3>
      <a:srgbClr val="9A9A9C"/>
    </a:accent3>
    <a:accent4>
      <a:srgbClr val="DADADA"/>
    </a:accent4>
    <a:accent5>
      <a:srgbClr val="FFADAA"/>
    </a:accent5>
    <a:accent6>
      <a:srgbClr val="5C8AE7"/>
    </a:accent6>
    <a:hlink>
      <a:srgbClr val="FFCC00"/>
    </a:hlink>
    <a:folHlink>
      <a:srgbClr val="969696"/>
    </a:folHlink>
  </a:clrScheme>
  <a:fontScheme name="CRF_2006_backgrou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3402</TotalTime>
  <Words>1568</Words>
  <Application>Microsoft Office PowerPoint</Application>
  <PresentationFormat>35mm Slides</PresentationFormat>
  <Paragraphs>377</Paragraphs>
  <Slides>50</Slides>
  <Notes>1</Notes>
  <HiddenSlides>0</HiddenSlides>
  <MMClips>2</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50</vt:i4>
      </vt:variant>
    </vt:vector>
  </HeadingPairs>
  <TitlesOfParts>
    <vt:vector size="70" baseType="lpstr">
      <vt:lpstr>MS PGothic</vt:lpstr>
      <vt:lpstr>MS PGothic</vt:lpstr>
      <vt:lpstr>Arial</vt:lpstr>
      <vt:lpstr>Calibri</vt:lpstr>
      <vt:lpstr>Calibri Light</vt:lpstr>
      <vt:lpstr>Lucida Grande</vt:lpstr>
      <vt:lpstr>Lucida Sans Unicode</vt:lpstr>
      <vt:lpstr>MS Mincho</vt:lpstr>
      <vt:lpstr>Myriad Pro</vt:lpstr>
      <vt:lpstr>Times New Roman</vt:lpstr>
      <vt:lpstr>Evolve</vt:lpstr>
      <vt:lpstr>1_Default Design</vt:lpstr>
      <vt:lpstr>6_Default Design</vt:lpstr>
      <vt:lpstr>2_Office Theme</vt:lpstr>
      <vt:lpstr>2_BASIC SHARMA BLUE</vt:lpstr>
      <vt:lpstr>10_Office Theme</vt:lpstr>
      <vt:lpstr>20_Office Theme</vt:lpstr>
      <vt:lpstr>Office Theme</vt:lpstr>
      <vt:lpstr>11_BASIC SHARMA BLUE</vt:lpstr>
      <vt:lpstr>1_Office Theme</vt:lpstr>
      <vt:lpstr>Structural Heart Live Cases</vt:lpstr>
      <vt:lpstr>Faculty Involved and Disclosures</vt:lpstr>
      <vt:lpstr>Structural Heart Live Case # 46: MN, 82 y/o F</vt:lpstr>
      <vt:lpstr>Transthoracic Echocardiogram</vt:lpstr>
      <vt:lpstr>Transthoracic Echocardiogram</vt:lpstr>
      <vt:lpstr>PowerPoint Presentation</vt:lpstr>
      <vt:lpstr>CTA: STJ and SOV</vt:lpstr>
      <vt:lpstr>CTA: Coronary Heights</vt:lpstr>
      <vt:lpstr>CTA: Femoral Arterial Access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 1</vt:lpstr>
      <vt:lpstr>Question # 2</vt:lpstr>
      <vt:lpstr>Question #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Structural Heart Live Cases</dc:title>
  <dc:creator>CVICATHFELLOW</dc:creator>
  <cp:lastModifiedBy>Samin Sharma</cp:lastModifiedBy>
  <cp:revision>276</cp:revision>
  <cp:lastPrinted>2022-03-07T20:05:56Z</cp:lastPrinted>
  <dcterms:modified xsi:type="dcterms:W3CDTF">2022-03-08T13:54:33Z</dcterms:modified>
</cp:coreProperties>
</file>