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28" r:id="rId2"/>
    <p:sldMasterId id="2147483880" r:id="rId3"/>
    <p:sldMasterId id="2147484123" r:id="rId4"/>
    <p:sldMasterId id="2147484271" r:id="rId5"/>
    <p:sldMasterId id="2147484368" r:id="rId6"/>
    <p:sldMasterId id="2147484380" r:id="rId7"/>
    <p:sldMasterId id="2147484392" r:id="rId8"/>
    <p:sldMasterId id="2147484404" r:id="rId9"/>
    <p:sldMasterId id="2147484416" r:id="rId10"/>
    <p:sldMasterId id="2147484428" r:id="rId11"/>
    <p:sldMasterId id="2147484440" r:id="rId12"/>
    <p:sldMasterId id="2147484452" r:id="rId13"/>
  </p:sldMasterIdLst>
  <p:notesMasterIdLst>
    <p:notesMasterId r:id="rId67"/>
  </p:notesMasterIdLst>
  <p:sldIdLst>
    <p:sldId id="413" r:id="rId14"/>
    <p:sldId id="414" r:id="rId15"/>
    <p:sldId id="823" r:id="rId16"/>
    <p:sldId id="971" r:id="rId17"/>
    <p:sldId id="714" r:id="rId18"/>
    <p:sldId id="1060" r:id="rId19"/>
    <p:sldId id="1044" r:id="rId20"/>
    <p:sldId id="1059" r:id="rId21"/>
    <p:sldId id="1046" r:id="rId22"/>
    <p:sldId id="1045" r:id="rId23"/>
    <p:sldId id="1047" r:id="rId24"/>
    <p:sldId id="1048" r:id="rId25"/>
    <p:sldId id="1049" r:id="rId26"/>
    <p:sldId id="1037" r:id="rId27"/>
    <p:sldId id="1038" r:id="rId28"/>
    <p:sldId id="1039" r:id="rId29"/>
    <p:sldId id="1040" r:id="rId30"/>
    <p:sldId id="1041" r:id="rId31"/>
    <p:sldId id="1042" r:id="rId32"/>
    <p:sldId id="1043" r:id="rId33"/>
    <p:sldId id="1050" r:id="rId34"/>
    <p:sldId id="1051" r:id="rId35"/>
    <p:sldId id="1052" r:id="rId36"/>
    <p:sldId id="1053" r:id="rId37"/>
    <p:sldId id="1054" r:id="rId38"/>
    <p:sldId id="1055" r:id="rId39"/>
    <p:sldId id="1056" r:id="rId40"/>
    <p:sldId id="1057" r:id="rId41"/>
    <p:sldId id="1058" r:id="rId42"/>
    <p:sldId id="1065" r:id="rId43"/>
    <p:sldId id="1031" r:id="rId44"/>
    <p:sldId id="1032" r:id="rId45"/>
    <p:sldId id="1033" r:id="rId46"/>
    <p:sldId id="1034" r:id="rId47"/>
    <p:sldId id="1035" r:id="rId48"/>
    <p:sldId id="1066" r:id="rId49"/>
    <p:sldId id="1036" r:id="rId50"/>
    <p:sldId id="1061" r:id="rId51"/>
    <p:sldId id="1020" r:id="rId52"/>
    <p:sldId id="1062" r:id="rId53"/>
    <p:sldId id="1021" r:id="rId54"/>
    <p:sldId id="1022" r:id="rId55"/>
    <p:sldId id="1023" r:id="rId56"/>
    <p:sldId id="1024" r:id="rId57"/>
    <p:sldId id="1025" r:id="rId58"/>
    <p:sldId id="1028" r:id="rId59"/>
    <p:sldId id="1026" r:id="rId60"/>
    <p:sldId id="1027" r:id="rId61"/>
    <p:sldId id="1029" r:id="rId62"/>
    <p:sldId id="435" r:id="rId63"/>
    <p:sldId id="436" r:id="rId64"/>
    <p:sldId id="437" r:id="rId65"/>
    <p:sldId id="438" r:id="rId66"/>
  </p:sldIdLst>
  <p:sldSz cx="10287000" cy="6858000" type="35mm"/>
  <p:notesSz cx="7010400" cy="9296400"/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B0F0"/>
    <a:srgbClr val="000090"/>
    <a:srgbClr val="00A1DA"/>
    <a:srgbClr val="E46C0A"/>
    <a:srgbClr val="2D75B6"/>
    <a:srgbClr val="70AD47"/>
    <a:srgbClr val="2E75B6"/>
    <a:srgbClr val="CCFF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5" autoAdjust="0"/>
    <p:restoredTop sz="93103" autoAdjust="0"/>
  </p:normalViewPr>
  <p:slideViewPr>
    <p:cSldViewPr snapToGrid="0">
      <p:cViewPr varScale="1">
        <p:scale>
          <a:sx n="100" d="100"/>
          <a:sy n="100" d="100"/>
        </p:scale>
        <p:origin x="80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iFR &lt;0.95 (n=285)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MACE</c:v>
                </c:pt>
                <c:pt idx="1">
                  <c:v>Death</c:v>
                </c:pt>
                <c:pt idx="2">
                  <c:v>MI</c:v>
                </c:pt>
                <c:pt idx="3">
                  <c:v>Spontaneous MI</c:v>
                </c:pt>
                <c:pt idx="4">
                  <c:v>CD-revasc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5.7</c:v>
                </c:pt>
                <c:pt idx="1">
                  <c:v>1.4</c:v>
                </c:pt>
                <c:pt idx="2">
                  <c:v>3.9</c:v>
                </c:pt>
                <c:pt idx="3">
                  <c:v>2.8</c:v>
                </c:pt>
                <c:pt idx="4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1-43FB-A390-7F199FE47C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iFR ≥0.95 (n=182)</c:v>
                </c:pt>
              </c:strCache>
            </c:strRef>
          </c:tx>
          <c:spPr>
            <a:solidFill>
              <a:srgbClr val="D81E1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MACE</c:v>
                </c:pt>
                <c:pt idx="1">
                  <c:v>Death</c:v>
                </c:pt>
                <c:pt idx="2">
                  <c:v>MI</c:v>
                </c:pt>
                <c:pt idx="3">
                  <c:v>Spontaneous MI</c:v>
                </c:pt>
                <c:pt idx="4">
                  <c:v>CD-revasc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1.8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0</c:v>
                </c:pt>
                <c:pt idx="4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11-43FB-A390-7F199FE47C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overlap val="-9"/>
        <c:axId val="11916848"/>
        <c:axId val="11914552"/>
      </c:barChart>
      <c:catAx>
        <c:axId val="11916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14552"/>
        <c:crosses val="autoZero"/>
        <c:auto val="1"/>
        <c:lblAlgn val="ctr"/>
        <c:lblOffset val="10"/>
        <c:noMultiLvlLbl val="0"/>
      </c:catAx>
      <c:valAx>
        <c:axId val="11914552"/>
        <c:scaling>
          <c:orientation val="minMax"/>
          <c:max val="1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1684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79352494218698E-2"/>
          <c:y val="0.15294682405537005"/>
          <c:w val="0.95067063098777671"/>
          <c:h val="0.700944607055008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IVUS Guidance (n=1,289)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Cardiac death</c:v>
                </c:pt>
                <c:pt idx="1">
                  <c:v>Composite of cardiac death, MI or ST</c:v>
                </c:pt>
                <c:pt idx="2">
                  <c:v>Composite of MI or ST</c:v>
                </c:pt>
                <c:pt idx="3">
                  <c:v>All death</c:v>
                </c:pt>
                <c:pt idx="4">
                  <c:v>TL-realted MI</c:v>
                </c:pt>
                <c:pt idx="5">
                  <c:v>ST (def/prob)</c:v>
                </c:pt>
                <c:pt idx="6">
                  <c:v>ID-TLR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</c:v>
                </c:pt>
                <c:pt idx="1">
                  <c:v>1.3</c:v>
                </c:pt>
                <c:pt idx="2">
                  <c:v>0.5</c:v>
                </c:pt>
                <c:pt idx="3">
                  <c:v>3</c:v>
                </c:pt>
                <c:pt idx="4">
                  <c:v>0.2</c:v>
                </c:pt>
                <c:pt idx="5">
                  <c:v>0.2</c:v>
                </c:pt>
                <c:pt idx="6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DB-4F4E-9317-7796B3E72C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Angiography Guidance (n=1,288)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Cardiac death</c:v>
                </c:pt>
                <c:pt idx="1">
                  <c:v>Composite of cardiac death, MI or ST</c:v>
                </c:pt>
                <c:pt idx="2">
                  <c:v>Composite of MI or ST</c:v>
                </c:pt>
                <c:pt idx="3">
                  <c:v>All death</c:v>
                </c:pt>
                <c:pt idx="4">
                  <c:v>TL-realted MI</c:v>
                </c:pt>
                <c:pt idx="5">
                  <c:v>ST (def/prob)</c:v>
                </c:pt>
                <c:pt idx="6">
                  <c:v>ID-TLR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2.2000000000000002</c:v>
                </c:pt>
                <c:pt idx="1">
                  <c:v>2.9</c:v>
                </c:pt>
                <c:pt idx="2">
                  <c:v>1</c:v>
                </c:pt>
                <c:pt idx="3">
                  <c:v>3.8</c:v>
                </c:pt>
                <c:pt idx="4">
                  <c:v>0.7</c:v>
                </c:pt>
                <c:pt idx="5">
                  <c:v>0.7</c:v>
                </c:pt>
                <c:pt idx="6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DB-4F4E-9317-7796B3E72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overlap val="-7"/>
        <c:axId val="883129016"/>
        <c:axId val="883134920"/>
      </c:barChart>
      <c:catAx>
        <c:axId val="883129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83134920"/>
        <c:crosses val="autoZero"/>
        <c:auto val="1"/>
        <c:lblAlgn val="ctr"/>
        <c:lblOffset val="100"/>
        <c:noMultiLvlLbl val="0"/>
      </c:catAx>
      <c:valAx>
        <c:axId val="883134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8312901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5940260988503192E-2"/>
          <c:y val="0"/>
          <c:w val="0.86555733350232633"/>
          <c:h val="9.29553805774278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79352494218698E-2"/>
          <c:y val="0.2440293782090541"/>
          <c:w val="0.95067063098777671"/>
          <c:h val="0.609861875611613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Meeting IVUS Criteria (n=654)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Cardiac death</c:v>
                </c:pt>
                <c:pt idx="1">
                  <c:v>Composite of cardiac death, MI or ST</c:v>
                </c:pt>
                <c:pt idx="2">
                  <c:v>Composite of MI or ST</c:v>
                </c:pt>
                <c:pt idx="3">
                  <c:v>All death</c:v>
                </c:pt>
                <c:pt idx="4">
                  <c:v>TL-realted MI</c:v>
                </c:pt>
                <c:pt idx="5">
                  <c:v>ST (def/prob)</c:v>
                </c:pt>
                <c:pt idx="6">
                  <c:v>ID-TLR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  <c:pt idx="3">
                  <c:v>1.9</c:v>
                </c:pt>
                <c:pt idx="4">
                  <c:v>0</c:v>
                </c:pt>
                <c:pt idx="5">
                  <c:v>0</c:v>
                </c:pt>
                <c:pt idx="6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5E-42E8-BE07-8EAD3DA419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Meeting Ivus Criteria (n=613)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Cardiac death</c:v>
                </c:pt>
                <c:pt idx="1">
                  <c:v>Composite of cardiac death, MI or ST</c:v>
                </c:pt>
                <c:pt idx="2">
                  <c:v>Composite of MI or ST</c:v>
                </c:pt>
                <c:pt idx="3">
                  <c:v>All death</c:v>
                </c:pt>
                <c:pt idx="4">
                  <c:v>TL-realted MI</c:v>
                </c:pt>
                <c:pt idx="5">
                  <c:v>ST (def/prob)</c:v>
                </c:pt>
                <c:pt idx="6">
                  <c:v>ID-TLR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1.5</c:v>
                </c:pt>
                <c:pt idx="1">
                  <c:v>2.2000000000000002</c:v>
                </c:pt>
                <c:pt idx="2">
                  <c:v>1</c:v>
                </c:pt>
                <c:pt idx="3">
                  <c:v>4.2</c:v>
                </c:pt>
                <c:pt idx="4">
                  <c:v>0.5</c:v>
                </c:pt>
                <c:pt idx="5">
                  <c:v>0.5</c:v>
                </c:pt>
                <c:pt idx="6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5E-42E8-BE07-8EAD3DA419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overlap val="-7"/>
        <c:axId val="883129016"/>
        <c:axId val="883134920"/>
      </c:barChart>
      <c:catAx>
        <c:axId val="883129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83134920"/>
        <c:crosses val="autoZero"/>
        <c:auto val="1"/>
        <c:lblAlgn val="ctr"/>
        <c:lblOffset val="100"/>
        <c:noMultiLvlLbl val="0"/>
      </c:catAx>
      <c:valAx>
        <c:axId val="883134920"/>
        <c:scaling>
          <c:orientation val="minMax"/>
          <c:max val="6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8312901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7261705022253796E-2"/>
          <c:y val="3.8350585120086211E-2"/>
          <c:w val="0.86555733350232633"/>
          <c:h val="9.29553805774278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EC1C-A874-4F2B-BC38-FF3481098D07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162050"/>
            <a:ext cx="47053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6749-EF86-4E7D-90E3-B87DCDA669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5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46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6EA1E9-0953-44BF-A1A3-21CDC04D4DD2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27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HbA1c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68DE3-EF28-4001-A656-631E5A0099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33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5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27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438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6528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8914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7602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229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4848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3300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8169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4058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74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5668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3965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071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430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789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5726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009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8478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3934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346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519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485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6466" indent="0" algn="ctr">
              <a:buNone/>
              <a:defRPr/>
            </a:lvl2pPr>
            <a:lvl3pPr marL="612795" indent="0" algn="ctr">
              <a:buNone/>
              <a:defRPr/>
            </a:lvl3pPr>
            <a:lvl4pPr marL="919254" indent="0" algn="ctr">
              <a:buNone/>
              <a:defRPr/>
            </a:lvl4pPr>
            <a:lvl5pPr marL="1225630" indent="0" algn="ctr">
              <a:buNone/>
              <a:defRPr/>
            </a:lvl5pPr>
            <a:lvl6pPr marL="1532055" indent="0" algn="ctr">
              <a:buNone/>
              <a:defRPr/>
            </a:lvl6pPr>
            <a:lvl7pPr marL="1838420" indent="0" algn="ctr">
              <a:buNone/>
              <a:defRPr/>
            </a:lvl7pPr>
            <a:lvl8pPr marL="2144838" indent="0" algn="ctr">
              <a:buNone/>
              <a:defRPr/>
            </a:lvl8pPr>
            <a:lvl9pPr marL="24512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514760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1975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599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3810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0424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3112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756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4176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794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7583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169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029865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3996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2751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105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1564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0395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0825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1709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079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972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21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7119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06466" indent="0">
              <a:buNone/>
              <a:defRPr sz="1519"/>
            </a:lvl2pPr>
            <a:lvl3pPr marL="612795" indent="0">
              <a:buNone/>
              <a:defRPr sz="1350"/>
            </a:lvl3pPr>
            <a:lvl4pPr marL="919254" indent="0">
              <a:buNone/>
              <a:defRPr sz="1181"/>
            </a:lvl4pPr>
            <a:lvl5pPr marL="1225630" indent="0">
              <a:buNone/>
              <a:defRPr sz="1181"/>
            </a:lvl5pPr>
            <a:lvl6pPr marL="1532055" indent="0">
              <a:buNone/>
              <a:defRPr sz="1181"/>
            </a:lvl6pPr>
            <a:lvl7pPr marL="1838420" indent="0">
              <a:buNone/>
              <a:defRPr sz="1181"/>
            </a:lvl7pPr>
            <a:lvl8pPr marL="2144838" indent="0">
              <a:buNone/>
              <a:defRPr sz="1181"/>
            </a:lvl8pPr>
            <a:lvl9pPr marL="2451247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71576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2996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1111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65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0492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3199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877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4302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181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9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36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88356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6466" indent="0">
              <a:buNone/>
              <a:defRPr sz="1688" b="1"/>
            </a:lvl2pPr>
            <a:lvl3pPr marL="612795" indent="0">
              <a:buNone/>
              <a:defRPr sz="1519" b="1"/>
            </a:lvl3pPr>
            <a:lvl4pPr marL="919254" indent="0">
              <a:buNone/>
              <a:defRPr sz="1350" b="1"/>
            </a:lvl4pPr>
            <a:lvl5pPr marL="1225630" indent="0">
              <a:buNone/>
              <a:defRPr sz="1350" b="1"/>
            </a:lvl5pPr>
            <a:lvl6pPr marL="1532055" indent="0">
              <a:buNone/>
              <a:defRPr sz="1350" b="1"/>
            </a:lvl6pPr>
            <a:lvl7pPr marL="1838420" indent="0">
              <a:buNone/>
              <a:defRPr sz="1350" b="1"/>
            </a:lvl7pPr>
            <a:lvl8pPr marL="2144838" indent="0">
              <a:buNone/>
              <a:defRPr sz="1350" b="1"/>
            </a:lvl8pPr>
            <a:lvl9pPr marL="245124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6466" indent="0">
              <a:buNone/>
              <a:defRPr sz="1688" b="1"/>
            </a:lvl2pPr>
            <a:lvl3pPr marL="612795" indent="0">
              <a:buNone/>
              <a:defRPr sz="1519" b="1"/>
            </a:lvl3pPr>
            <a:lvl4pPr marL="919254" indent="0">
              <a:buNone/>
              <a:defRPr sz="1350" b="1"/>
            </a:lvl4pPr>
            <a:lvl5pPr marL="1225630" indent="0">
              <a:buNone/>
              <a:defRPr sz="1350" b="1"/>
            </a:lvl5pPr>
            <a:lvl6pPr marL="1532055" indent="0">
              <a:buNone/>
              <a:defRPr sz="1350" b="1"/>
            </a:lvl6pPr>
            <a:lvl7pPr marL="1838420" indent="0">
              <a:buNone/>
              <a:defRPr sz="1350" b="1"/>
            </a:lvl7pPr>
            <a:lvl8pPr marL="2144838" indent="0">
              <a:buNone/>
              <a:defRPr sz="1350" b="1"/>
            </a:lvl8pPr>
            <a:lvl9pPr marL="245124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14030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861239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96580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9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79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06466" indent="0">
              <a:buNone/>
              <a:defRPr sz="1013"/>
            </a:lvl2pPr>
            <a:lvl3pPr marL="612795" indent="0">
              <a:buNone/>
              <a:defRPr sz="844"/>
            </a:lvl3pPr>
            <a:lvl4pPr marL="919254" indent="0">
              <a:buNone/>
              <a:defRPr sz="675"/>
            </a:lvl4pPr>
            <a:lvl5pPr marL="1225630" indent="0">
              <a:buNone/>
              <a:defRPr sz="675"/>
            </a:lvl5pPr>
            <a:lvl6pPr marL="1532055" indent="0">
              <a:buNone/>
              <a:defRPr sz="675"/>
            </a:lvl6pPr>
            <a:lvl7pPr marL="1838420" indent="0">
              <a:buNone/>
              <a:defRPr sz="675"/>
            </a:lvl7pPr>
            <a:lvl8pPr marL="2144838" indent="0">
              <a:buNone/>
              <a:defRPr sz="675"/>
            </a:lvl8pPr>
            <a:lvl9pPr marL="24512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5178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25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06466" indent="0">
              <a:buNone/>
              <a:defRPr sz="2363"/>
            </a:lvl2pPr>
            <a:lvl3pPr marL="612795" indent="0">
              <a:buNone/>
              <a:defRPr sz="2025"/>
            </a:lvl3pPr>
            <a:lvl4pPr marL="919254" indent="0">
              <a:buNone/>
              <a:defRPr sz="1688"/>
            </a:lvl4pPr>
            <a:lvl5pPr marL="1225630" indent="0">
              <a:buNone/>
              <a:defRPr sz="1688"/>
            </a:lvl5pPr>
            <a:lvl6pPr marL="1532055" indent="0">
              <a:buNone/>
              <a:defRPr sz="1688"/>
            </a:lvl6pPr>
            <a:lvl7pPr marL="1838420" indent="0">
              <a:buNone/>
              <a:defRPr sz="1688"/>
            </a:lvl7pPr>
            <a:lvl8pPr marL="2144838" indent="0">
              <a:buNone/>
              <a:defRPr sz="1688"/>
            </a:lvl8pPr>
            <a:lvl9pPr marL="2451247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915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06466" indent="0">
              <a:buNone/>
              <a:defRPr sz="1013"/>
            </a:lvl2pPr>
            <a:lvl3pPr marL="612795" indent="0">
              <a:buNone/>
              <a:defRPr sz="844"/>
            </a:lvl3pPr>
            <a:lvl4pPr marL="919254" indent="0">
              <a:buNone/>
              <a:defRPr sz="675"/>
            </a:lvl4pPr>
            <a:lvl5pPr marL="1225630" indent="0">
              <a:buNone/>
              <a:defRPr sz="675"/>
            </a:lvl5pPr>
            <a:lvl6pPr marL="1532055" indent="0">
              <a:buNone/>
              <a:defRPr sz="675"/>
            </a:lvl6pPr>
            <a:lvl7pPr marL="1838420" indent="0">
              <a:buNone/>
              <a:defRPr sz="675"/>
            </a:lvl7pPr>
            <a:lvl8pPr marL="2144838" indent="0">
              <a:buNone/>
              <a:defRPr sz="675"/>
            </a:lvl8pPr>
            <a:lvl9pPr marL="24512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50489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47081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27523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752939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478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8395" indent="0" algn="ctr">
              <a:buNone/>
              <a:defRPr/>
            </a:lvl2pPr>
            <a:lvl3pPr marL="616818" indent="0" algn="ctr">
              <a:buNone/>
              <a:defRPr/>
            </a:lvl3pPr>
            <a:lvl4pPr marL="925020" indent="0" algn="ctr">
              <a:buNone/>
              <a:defRPr/>
            </a:lvl4pPr>
            <a:lvl5pPr marL="1233416" indent="0" algn="ctr">
              <a:buNone/>
              <a:defRPr/>
            </a:lvl5pPr>
            <a:lvl6pPr marL="1541658" indent="0" algn="ctr">
              <a:buNone/>
              <a:defRPr/>
            </a:lvl6pPr>
            <a:lvl7pPr marL="1850070" indent="0" algn="ctr">
              <a:buNone/>
              <a:defRPr/>
            </a:lvl7pPr>
            <a:lvl8pPr marL="2158404" indent="0" algn="ctr">
              <a:buNone/>
              <a:defRPr/>
            </a:lvl8pPr>
            <a:lvl9pPr marL="24667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59605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11512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7119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08395" indent="0">
              <a:buNone/>
              <a:defRPr sz="1519"/>
            </a:lvl2pPr>
            <a:lvl3pPr marL="616818" indent="0">
              <a:buNone/>
              <a:defRPr sz="1350"/>
            </a:lvl3pPr>
            <a:lvl4pPr marL="925020" indent="0">
              <a:buNone/>
              <a:defRPr sz="1181"/>
            </a:lvl4pPr>
            <a:lvl5pPr marL="1233416" indent="0">
              <a:buNone/>
              <a:defRPr sz="1181"/>
            </a:lvl5pPr>
            <a:lvl6pPr marL="1541658" indent="0">
              <a:buNone/>
              <a:defRPr sz="1181"/>
            </a:lvl6pPr>
            <a:lvl7pPr marL="1850070" indent="0">
              <a:buNone/>
              <a:defRPr sz="1181"/>
            </a:lvl7pPr>
            <a:lvl8pPr marL="2158404" indent="0">
              <a:buNone/>
              <a:defRPr sz="1181"/>
            </a:lvl8pPr>
            <a:lvl9pPr marL="2466755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4059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9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36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10513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8395" indent="0">
              <a:buNone/>
              <a:defRPr sz="1688" b="1"/>
            </a:lvl2pPr>
            <a:lvl3pPr marL="616818" indent="0">
              <a:buNone/>
              <a:defRPr sz="1519" b="1"/>
            </a:lvl3pPr>
            <a:lvl4pPr marL="925020" indent="0">
              <a:buNone/>
              <a:defRPr sz="1350" b="1"/>
            </a:lvl4pPr>
            <a:lvl5pPr marL="1233416" indent="0">
              <a:buNone/>
              <a:defRPr sz="1350" b="1"/>
            </a:lvl5pPr>
            <a:lvl6pPr marL="1541658" indent="0">
              <a:buNone/>
              <a:defRPr sz="1350" b="1"/>
            </a:lvl6pPr>
            <a:lvl7pPr marL="1850070" indent="0">
              <a:buNone/>
              <a:defRPr sz="1350" b="1"/>
            </a:lvl7pPr>
            <a:lvl8pPr marL="2158404" indent="0">
              <a:buNone/>
              <a:defRPr sz="1350" b="1"/>
            </a:lvl8pPr>
            <a:lvl9pPr marL="246675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8395" indent="0">
              <a:buNone/>
              <a:defRPr sz="1688" b="1"/>
            </a:lvl2pPr>
            <a:lvl3pPr marL="616818" indent="0">
              <a:buNone/>
              <a:defRPr sz="1519" b="1"/>
            </a:lvl3pPr>
            <a:lvl4pPr marL="925020" indent="0">
              <a:buNone/>
              <a:defRPr sz="1350" b="1"/>
            </a:lvl4pPr>
            <a:lvl5pPr marL="1233416" indent="0">
              <a:buNone/>
              <a:defRPr sz="1350" b="1"/>
            </a:lvl5pPr>
            <a:lvl6pPr marL="1541658" indent="0">
              <a:buNone/>
              <a:defRPr sz="1350" b="1"/>
            </a:lvl6pPr>
            <a:lvl7pPr marL="1850070" indent="0">
              <a:buNone/>
              <a:defRPr sz="1350" b="1"/>
            </a:lvl7pPr>
            <a:lvl8pPr marL="2158404" indent="0">
              <a:buNone/>
              <a:defRPr sz="1350" b="1"/>
            </a:lvl8pPr>
            <a:lvl9pPr marL="246675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508876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7929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480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7538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9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79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08395" indent="0">
              <a:buNone/>
              <a:defRPr sz="1013"/>
            </a:lvl2pPr>
            <a:lvl3pPr marL="616818" indent="0">
              <a:buNone/>
              <a:defRPr sz="844"/>
            </a:lvl3pPr>
            <a:lvl4pPr marL="925020" indent="0">
              <a:buNone/>
              <a:defRPr sz="675"/>
            </a:lvl4pPr>
            <a:lvl5pPr marL="1233416" indent="0">
              <a:buNone/>
              <a:defRPr sz="675"/>
            </a:lvl5pPr>
            <a:lvl6pPr marL="1541658" indent="0">
              <a:buNone/>
              <a:defRPr sz="675"/>
            </a:lvl6pPr>
            <a:lvl7pPr marL="1850070" indent="0">
              <a:buNone/>
              <a:defRPr sz="675"/>
            </a:lvl7pPr>
            <a:lvl8pPr marL="2158404" indent="0">
              <a:buNone/>
              <a:defRPr sz="675"/>
            </a:lvl8pPr>
            <a:lvl9pPr marL="246675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47203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08395" indent="0">
              <a:buNone/>
              <a:defRPr sz="2363"/>
            </a:lvl2pPr>
            <a:lvl3pPr marL="616818" indent="0">
              <a:buNone/>
              <a:defRPr sz="2025"/>
            </a:lvl3pPr>
            <a:lvl4pPr marL="925020" indent="0">
              <a:buNone/>
              <a:defRPr sz="1688"/>
            </a:lvl4pPr>
            <a:lvl5pPr marL="1233416" indent="0">
              <a:buNone/>
              <a:defRPr sz="1688"/>
            </a:lvl5pPr>
            <a:lvl6pPr marL="1541658" indent="0">
              <a:buNone/>
              <a:defRPr sz="1688"/>
            </a:lvl6pPr>
            <a:lvl7pPr marL="1850070" indent="0">
              <a:buNone/>
              <a:defRPr sz="1688"/>
            </a:lvl7pPr>
            <a:lvl8pPr marL="2158404" indent="0">
              <a:buNone/>
              <a:defRPr sz="1688"/>
            </a:lvl8pPr>
            <a:lvl9pPr marL="2466755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915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08395" indent="0">
              <a:buNone/>
              <a:defRPr sz="1013"/>
            </a:lvl2pPr>
            <a:lvl3pPr marL="616818" indent="0">
              <a:buNone/>
              <a:defRPr sz="844"/>
            </a:lvl3pPr>
            <a:lvl4pPr marL="925020" indent="0">
              <a:buNone/>
              <a:defRPr sz="675"/>
            </a:lvl4pPr>
            <a:lvl5pPr marL="1233416" indent="0">
              <a:buNone/>
              <a:defRPr sz="675"/>
            </a:lvl5pPr>
            <a:lvl6pPr marL="1541658" indent="0">
              <a:buNone/>
              <a:defRPr sz="675"/>
            </a:lvl6pPr>
            <a:lvl7pPr marL="1850070" indent="0">
              <a:buNone/>
              <a:defRPr sz="675"/>
            </a:lvl7pPr>
            <a:lvl8pPr marL="2158404" indent="0">
              <a:buNone/>
              <a:defRPr sz="675"/>
            </a:lvl8pPr>
            <a:lvl9pPr marL="246675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26977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58606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63777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4423183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477" indent="0" algn="ctr">
              <a:buNone/>
              <a:defRPr/>
            </a:lvl2pPr>
            <a:lvl3pPr marL="770950" indent="0" algn="ctr">
              <a:buNone/>
              <a:defRPr/>
            </a:lvl3pPr>
            <a:lvl4pPr marL="1156422" indent="0" algn="ctr">
              <a:buNone/>
              <a:defRPr/>
            </a:lvl4pPr>
            <a:lvl5pPr marL="1541891" indent="0" algn="ctr">
              <a:buNone/>
              <a:defRPr/>
            </a:lvl5pPr>
            <a:lvl6pPr marL="1927366" indent="0" algn="ctr">
              <a:buNone/>
              <a:defRPr/>
            </a:lvl6pPr>
            <a:lvl7pPr marL="2312839" indent="0" algn="ctr">
              <a:buNone/>
              <a:defRPr/>
            </a:lvl7pPr>
            <a:lvl8pPr marL="2698311" indent="0" algn="ctr">
              <a:buNone/>
              <a:defRPr/>
            </a:lvl8pPr>
            <a:lvl9pPr marL="30837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628485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69817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477" indent="0">
              <a:buNone/>
              <a:defRPr sz="1519"/>
            </a:lvl2pPr>
            <a:lvl3pPr marL="770950" indent="0">
              <a:buNone/>
              <a:defRPr sz="1350"/>
            </a:lvl3pPr>
            <a:lvl4pPr marL="1156422" indent="0">
              <a:buNone/>
              <a:defRPr sz="1181"/>
            </a:lvl4pPr>
            <a:lvl5pPr marL="1541891" indent="0">
              <a:buNone/>
              <a:defRPr sz="1181"/>
            </a:lvl5pPr>
            <a:lvl6pPr marL="1927366" indent="0">
              <a:buNone/>
              <a:defRPr sz="1181"/>
            </a:lvl6pPr>
            <a:lvl7pPr marL="2312839" indent="0">
              <a:buNone/>
              <a:defRPr sz="1181"/>
            </a:lvl7pPr>
            <a:lvl8pPr marL="2698311" indent="0">
              <a:buNone/>
              <a:defRPr sz="1181"/>
            </a:lvl8pPr>
            <a:lvl9pPr marL="3083784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43703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51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706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178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67783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411675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67374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4" y="27306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4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65807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477" indent="0">
              <a:buNone/>
              <a:defRPr sz="2363"/>
            </a:lvl2pPr>
            <a:lvl3pPr marL="770950" indent="0">
              <a:buNone/>
              <a:defRPr sz="2025"/>
            </a:lvl3pPr>
            <a:lvl4pPr marL="1156422" indent="0">
              <a:buNone/>
              <a:defRPr sz="1688"/>
            </a:lvl4pPr>
            <a:lvl5pPr marL="1541891" indent="0">
              <a:buNone/>
              <a:defRPr sz="1688"/>
            </a:lvl5pPr>
            <a:lvl6pPr marL="1927366" indent="0">
              <a:buNone/>
              <a:defRPr sz="1688"/>
            </a:lvl6pPr>
            <a:lvl7pPr marL="2312839" indent="0">
              <a:buNone/>
              <a:defRPr sz="1688"/>
            </a:lvl7pPr>
            <a:lvl8pPr marL="2698311" indent="0">
              <a:buNone/>
              <a:defRPr sz="1688"/>
            </a:lvl8pPr>
            <a:lvl9pPr marL="3083784" indent="0">
              <a:buNone/>
              <a:defRPr sz="168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82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10397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60399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309925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21153301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3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763" indent="0" algn="ctr">
              <a:buNone/>
              <a:defRPr/>
            </a:lvl2pPr>
            <a:lvl3pPr marL="771525" indent="0" algn="ctr">
              <a:buNone/>
              <a:defRPr/>
            </a:lvl3pPr>
            <a:lvl4pPr marL="1157288" indent="0" algn="ctr">
              <a:buNone/>
              <a:defRPr/>
            </a:lvl4pPr>
            <a:lvl5pPr marL="1543050" indent="0" algn="ctr">
              <a:buNone/>
              <a:defRPr/>
            </a:lvl5pPr>
            <a:lvl6pPr marL="1928813" indent="0" algn="ctr">
              <a:buNone/>
              <a:defRPr/>
            </a:lvl6pPr>
            <a:lvl7pPr marL="2314575" indent="0" algn="ctr">
              <a:buNone/>
              <a:defRPr/>
            </a:lvl7pPr>
            <a:lvl8pPr marL="2700338" indent="0" algn="ctr">
              <a:buNone/>
              <a:defRPr/>
            </a:lvl8pPr>
            <a:lvl9pPr marL="30861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6861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0655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1122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7"/>
            <a:ext cx="8743950" cy="1362075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763" indent="0">
              <a:buNone/>
              <a:defRPr sz="1519"/>
            </a:lvl2pPr>
            <a:lvl3pPr marL="771525" indent="0">
              <a:buNone/>
              <a:defRPr sz="1350"/>
            </a:lvl3pPr>
            <a:lvl4pPr marL="1157288" indent="0">
              <a:buNone/>
              <a:defRPr sz="1181"/>
            </a:lvl4pPr>
            <a:lvl5pPr marL="1543050" indent="0">
              <a:buNone/>
              <a:defRPr sz="1181"/>
            </a:lvl5pPr>
            <a:lvl6pPr marL="1928813" indent="0">
              <a:buNone/>
              <a:defRPr sz="1181"/>
            </a:lvl6pPr>
            <a:lvl7pPr marL="2314575" indent="0">
              <a:buNone/>
              <a:defRPr sz="1181"/>
            </a:lvl7pPr>
            <a:lvl8pPr marL="2700338" indent="0">
              <a:buNone/>
              <a:defRPr sz="1181"/>
            </a:lvl8pPr>
            <a:lvl9pPr marL="30861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733025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2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2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208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092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8299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93047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49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0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82561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9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763" indent="0">
              <a:buNone/>
              <a:defRPr sz="2363"/>
            </a:lvl2pPr>
            <a:lvl3pPr marL="771525" indent="0">
              <a:buNone/>
              <a:defRPr sz="2025"/>
            </a:lvl3pPr>
            <a:lvl4pPr marL="1157288" indent="0">
              <a:buNone/>
              <a:defRPr sz="1688"/>
            </a:lvl4pPr>
            <a:lvl5pPr marL="1543050" indent="0">
              <a:buNone/>
              <a:defRPr sz="1688"/>
            </a:lvl5pPr>
            <a:lvl6pPr marL="1928813" indent="0">
              <a:buNone/>
              <a:defRPr sz="1688"/>
            </a:lvl6pPr>
            <a:lvl7pPr marL="2314575" indent="0">
              <a:buNone/>
              <a:defRPr sz="1688"/>
            </a:lvl7pPr>
            <a:lvl8pPr marL="2700338" indent="0">
              <a:buNone/>
              <a:defRPr sz="1688"/>
            </a:lvl8pPr>
            <a:lvl9pPr marL="3086100" indent="0">
              <a:buNone/>
              <a:defRPr sz="1688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872563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1680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4443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257141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0142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872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5938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0767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433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2308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524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5163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50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0679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12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346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9598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723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475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1200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092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9232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608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3198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4319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58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1028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3635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5925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170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7221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412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2675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8094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2443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5611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53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60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7836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4130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750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79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0460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9422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0309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6204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7088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69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92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39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4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766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65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88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064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61279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919254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22563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82612" indent="-8261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385121" indent="-37331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656929" indent="-66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980727" indent="-66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280598" indent="-669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1685180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1991639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298079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2604466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06466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612795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919254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22563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532055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183842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144838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451247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410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0839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61681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92502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23341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86622" indent="-8662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390465" indent="-41306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664935" indent="-66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990017" indent="-66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291203" indent="-669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1695963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004244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312615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2620905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08395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616818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92502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233416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541658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185007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158404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466755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47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477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09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6422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1891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106" indent="-289106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392" indent="-240919" algn="l" rtl="0" eaLnBrk="1" fontAlgn="base" hangingPunct="1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3683" indent="-192738" algn="l" rtl="0" eaLnBrk="1" fontAlgn="base" hangingPunct="1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49157" indent="-192738" algn="l" rtl="0" eaLnBrk="1" fontAlgn="base" hangingPunct="1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4627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010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5575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104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6516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477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095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6422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189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7366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2839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9831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3784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844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  <p:sldLayoutId id="214748428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763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1525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7288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30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322" indent="-28932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865" indent="-241102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4406" indent="-192881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50169" indent="-192881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5931" indent="-1942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1694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7456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3219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8981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28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81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57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26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5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85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5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0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90023" y="0"/>
            <a:ext cx="9906953" cy="86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Complex Coronary Cases Supported by: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21629" y="1130398"/>
            <a:ext cx="8258028" cy="39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t" anchorCtr="0" compatLnSpc="1">
            <a:prstTxWarp prst="textNoShape">
              <a:avLst/>
            </a:prstTxWarp>
          </a:bodyPr>
          <a:lstStyle>
            <a:lvl1pPr marL="97911" indent="-9791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440" indent="-442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77858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16234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1517745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199725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36046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2723649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086775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Abbott Vascular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Boston Scientific Corp.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Terumo Vascular Corp.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Cardiovascular Systems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Abiomed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Chiesi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36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Shockwave 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Medical 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Inc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36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Cardinal Health </a:t>
            </a:r>
            <a:r>
              <a:rPr lang="en-US" altLang="en-US" sz="3600" b="1" kern="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Cordis</a:t>
            </a:r>
            <a:r>
              <a:rPr lang="en-US" altLang="en-US" sz="36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Inc.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34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 PCI: Differences in SAQ-AF Scores at 1 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Pts with Post-PCI iFR &lt;0.95 vs ≥0.95 in All Pts and According to Baseline Frequency of Angina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4353" y="6517343"/>
            <a:ext cx="5042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Patel et al., J Am Coll Cardiol Intv 2022;15:52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5" y="1534663"/>
            <a:ext cx="10058400" cy="4821314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395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 PCI: Rate of Residual Ischemia Post-PCI and Clinical Outcomes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4353" y="6517343"/>
            <a:ext cx="5042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Patel et al., J Am Coll Cardiol Intv 2022;15:52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5" y="1658296"/>
            <a:ext cx="3905250" cy="200882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72968" y="973154"/>
            <a:ext cx="356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Residual Ischemia 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Post-PCI Optimal PCI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4" y="4521133"/>
            <a:ext cx="3905250" cy="190058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57274" y="3855755"/>
            <a:ext cx="390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Cardiac death, Spontaneous MI, or CD-TVR at 1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Post-iFR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9" y="4502086"/>
            <a:ext cx="3905249" cy="190058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400675" y="3855755"/>
            <a:ext cx="3895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Cardiac death or Spontaneous MI, at 1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Post-iFR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7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059"/>
            <a:ext cx="10287000" cy="623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1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9081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8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71"/>
            <a:ext cx="10287000" cy="6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0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963"/>
            <a:ext cx="1028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Improved 3-Year Cardiac Survival After IVUS-Guided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 DES Implantation from a Patient-Level Pooled Analysis of 2 Randomized Trials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6094" y="6490449"/>
            <a:ext cx="523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Hong et al., J Am Coll Cardiol Intv 2022;15:208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9" y="1470210"/>
            <a:ext cx="9054353" cy="5011271"/>
          </a:xfrm>
          <a:prstGeom prst="rect">
            <a:avLst/>
          </a:prstGeom>
          <a:solidFill>
            <a:srgbClr val="D21E16"/>
          </a:solidFill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963"/>
            <a:ext cx="1028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3-Year Clinical Outcomes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6094" y="6490449"/>
            <a:ext cx="523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Hong et al., J Am Coll Cardiol Intv 2022;15:208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0975" y="1019174"/>
            <a:ext cx="9934574" cy="5457825"/>
            <a:chOff x="247650" y="876299"/>
            <a:chExt cx="9934574" cy="5457825"/>
          </a:xfrm>
        </p:grpSpPr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1787621192"/>
                </p:ext>
              </p:extLst>
            </p:nvPr>
          </p:nvGraphicFramePr>
          <p:xfrm>
            <a:off x="571499" y="876299"/>
            <a:ext cx="9610725" cy="54578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247650" y="3421645"/>
              <a:ext cx="3714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38225" y="3579449"/>
              <a:ext cx="9810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=0.01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77300" y="1634082"/>
              <a:ext cx="9810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=0.002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62023" y="4274774"/>
              <a:ext cx="8723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=0.08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24601" y="4449452"/>
              <a:ext cx="895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=0.08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08470" y="2865074"/>
              <a:ext cx="9256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=0.27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86174" y="4274774"/>
              <a:ext cx="8763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=0.11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95525" y="3252368"/>
              <a:ext cx="10191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=0.005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934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963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Post-Intervention IVUS Parameters of Target Lesions According to IVUS Optimization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6094" y="6490449"/>
            <a:ext cx="523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Hong et al., J Am Coll Cardiol Intv 2022;15:208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28599" y="1333499"/>
          <a:ext cx="9934575" cy="50006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09892">
                  <a:extLst>
                    <a:ext uri="{9D8B030D-6E8A-4147-A177-3AD203B41FA5}">
                      <a16:colId xmlns:a16="http://schemas.microsoft.com/office/drawing/2014/main" val="3766252523"/>
                    </a:ext>
                  </a:extLst>
                </a:gridCol>
                <a:gridCol w="2009705">
                  <a:extLst>
                    <a:ext uri="{9D8B030D-6E8A-4147-A177-3AD203B41FA5}">
                      <a16:colId xmlns:a16="http://schemas.microsoft.com/office/drawing/2014/main" val="2255988900"/>
                    </a:ext>
                  </a:extLst>
                </a:gridCol>
                <a:gridCol w="2030424">
                  <a:extLst>
                    <a:ext uri="{9D8B030D-6E8A-4147-A177-3AD203B41FA5}">
                      <a16:colId xmlns:a16="http://schemas.microsoft.com/office/drawing/2014/main" val="3229079059"/>
                    </a:ext>
                  </a:extLst>
                </a:gridCol>
                <a:gridCol w="1284554">
                  <a:extLst>
                    <a:ext uri="{9D8B030D-6E8A-4147-A177-3AD203B41FA5}">
                      <a16:colId xmlns:a16="http://schemas.microsoft.com/office/drawing/2014/main" val="2672019121"/>
                    </a:ext>
                  </a:extLst>
                </a:gridCol>
              </a:tblGrid>
              <a:tr h="1000125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Meeting 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IVUS Criteria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Meeting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IVUS Criteria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</a:t>
                      </a:r>
                      <a:r>
                        <a:rPr lang="en-US" sz="2000" b="1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en-US" sz="2000" b="1" i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34681641"/>
                  </a:ext>
                </a:extLst>
              </a:tr>
              <a:tr h="565288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target lesions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20000952"/>
                  </a:ext>
                </a:extLst>
              </a:tr>
              <a:tr h="143496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Proximal reference,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External elastic membrane area</a:t>
                      </a:r>
                    </a:p>
                    <a:p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Lumen area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16.17 ± 5.58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9.81 ± 4.14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15.47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5.35</a:t>
                      </a:r>
                    </a:p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9.03 ± 3.71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36077524"/>
                  </a:ext>
                </a:extLst>
              </a:tr>
              <a:tr h="565288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Minimal lumen area,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6.18 ± 2.28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5.47 ± 1.87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73811358"/>
                  </a:ext>
                </a:extLst>
              </a:tr>
              <a:tr h="143496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Distal reference, mm</a:t>
                      </a:r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en-US" sz="2000" b="1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External elastic membrane area</a:t>
                      </a:r>
                    </a:p>
                    <a:p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Lumen area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8.55 ± 4.12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5.85 ± 2.58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9.17 ± 3.85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6.19 ± 1.95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9356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7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963"/>
            <a:ext cx="10287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3-Year Clinical Outcomes According to IVUS Optimization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6094" y="6490449"/>
            <a:ext cx="523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Hong et al., J Am Coll Cardiol Intv 2022;15:208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0500" y="1178514"/>
            <a:ext cx="9925049" cy="5298485"/>
            <a:chOff x="257175" y="876299"/>
            <a:chExt cx="9925049" cy="5457825"/>
          </a:xfrm>
        </p:grpSpPr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2411651493"/>
                </p:ext>
              </p:extLst>
            </p:nvPr>
          </p:nvGraphicFramePr>
          <p:xfrm>
            <a:off x="571499" y="876299"/>
            <a:ext cx="9610725" cy="54578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257175" y="3762726"/>
              <a:ext cx="3714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7275" y="3813257"/>
              <a:ext cx="981075" cy="34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=0.06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77300" y="1634082"/>
              <a:ext cx="9810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=0.002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77150" y="4443789"/>
              <a:ext cx="872378" cy="34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=0.07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24601" y="4449452"/>
              <a:ext cx="895350" cy="34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=0.07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27520" y="2335256"/>
              <a:ext cx="925606" cy="34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=0.02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86174" y="4098168"/>
              <a:ext cx="876301" cy="34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=0.01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81250" y="3321048"/>
              <a:ext cx="1019175" cy="34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=0.008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48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963"/>
            <a:ext cx="10287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 Outcomes at 3 Year According 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IVUS Optimization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6094" y="6490449"/>
            <a:ext cx="523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Hong et al., J Am Coll Cardiol Intv 2022;15:208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25" y="1994690"/>
            <a:ext cx="490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Cardiac Death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00650" y="1646611"/>
            <a:ext cx="48846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Composite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Cardiac Death,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MI, or ST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01777"/>
            <a:ext cx="4905375" cy="3554144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894" y="2501777"/>
            <a:ext cx="4910655" cy="3565648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26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-4550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27703"/>
            <a:ext cx="10177139" cy="83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Disclosures</a:t>
            </a:r>
            <a:endParaRPr kumimoji="0" lang="en-US" altLang="en-US" sz="4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6038" y="1382603"/>
            <a:ext cx="9838728" cy="3954939"/>
          </a:xfrm>
          <a:prstGeom prst="rect">
            <a:avLst/>
          </a:prstGeom>
        </p:spPr>
        <p:txBody>
          <a:bodyPr vert="horz" lIns="102870" tIns="51435" rIns="102870" bIns="51435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Samin K. Sharma, MD, MSCAI, FACC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Speaker’s Bureau – </a:t>
            </a:r>
            <a:r>
              <a:rPr kumimoji="0" lang="en-US" altLang="en-US" sz="3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BSC, Abbott</a:t>
            </a: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Annapoorna S. Kini, MD, MRCP, FACC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Nothing to disclose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Sameer Mehta, MD, FACC 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(Moderator)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Nothing to disclose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4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742"/>
            <a:ext cx="10287000" cy="613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882"/>
            <a:ext cx="10287000" cy="608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963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ISCHEMIA Trial: Study Flow Diagram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5718" y="6527652"/>
            <a:ext cx="488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Senior et al., J Am Coll Cardiol 2022;79:651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97106" y="932334"/>
            <a:ext cx="7288306" cy="5303047"/>
            <a:chOff x="1497106" y="932334"/>
            <a:chExt cx="7288306" cy="5303047"/>
          </a:xfrm>
        </p:grpSpPr>
        <p:sp>
          <p:nvSpPr>
            <p:cNvPr id="4" name="Rounded Rectangle 3"/>
            <p:cNvSpPr/>
            <p:nvPr/>
          </p:nvSpPr>
          <p:spPr>
            <a:xfrm>
              <a:off x="1497106" y="932334"/>
              <a:ext cx="7288306" cy="72614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Total enrolled in ISCHEMIA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N=8,518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497106" y="2339798"/>
              <a:ext cx="7288306" cy="237125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Excluded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 CTA (n=2,528)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Missing ischemia interpretation (n=365)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Participants with prior CABG (n=144)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Participants with LMD not present (n=42)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LMD uninterpretable (n=122) or nor reported (n=4)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CMR participants (n=167)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97106" y="5509240"/>
              <a:ext cx="7288306" cy="72614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Final cohort for analysis of left main disease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N=5,146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8" name="Straight Arrow Connector 7"/>
            <p:cNvCxnSpPr>
              <a:stCxn id="4" idx="2"/>
              <a:endCxn id="5" idx="0"/>
            </p:cNvCxnSpPr>
            <p:nvPr/>
          </p:nvCxnSpPr>
          <p:spPr>
            <a:xfrm>
              <a:off x="5141259" y="1658475"/>
              <a:ext cx="0" cy="681323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5" idx="2"/>
              <a:endCxn id="6" idx="0"/>
            </p:cNvCxnSpPr>
            <p:nvPr/>
          </p:nvCxnSpPr>
          <p:spPr>
            <a:xfrm>
              <a:off x="5141259" y="4711054"/>
              <a:ext cx="0" cy="79818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091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963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ISCHEMIA Trial: Baseline Clinical Characteristics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the Study Population With and Without LMD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5718" y="6537177"/>
            <a:ext cx="488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Senior et al., J Am Coll Cardiol 2022;79:651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086181"/>
            <a:ext cx="9867900" cy="5403371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ISCHEMIA Trial: Baseline Clinical Characteristics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the Study Population With and Without LMD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96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ISCHEMIA Trial: Results from Stress Test Model for LMD Adjusting for Clinical Factors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5718" y="6528214"/>
            <a:ext cx="488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Senior et al., J Am Coll Cardiol 2022;79:651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1" y="1285875"/>
            <a:ext cx="5495189" cy="5143499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95950" y="2499708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 parameters after adjusting clinical factors: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ignificant predictors of LMD were older age, male sex, lack of prior MI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0" y="1211511"/>
            <a:ext cx="4067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C-Index for left main stenosis ≥50%: 0.684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2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ISCHEMIA Trial: Results from Stress Test Model for LMD Adjusting for Clinical Factors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5718" y="6537739"/>
            <a:ext cx="488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Senior et al., J Am Coll Cardiol 2022;79:651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285875"/>
            <a:ext cx="5457825" cy="5213764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84184" y="2637293"/>
            <a:ext cx="457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Imaging parameters after adjusting clinical factors: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reater ST-segment depression and lower peak METs on ETT and TID on SE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uclear imaging parameters were not independently associated with LMD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0" y="1211511"/>
            <a:ext cx="4067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C-Index for left main stenosis ≥50%: 0.684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49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ISCHEMIA Trial: Distribution of the Predicted Risk Estimates of LMD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5718" y="6537739"/>
            <a:ext cx="488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Senior et al., J Am Coll Cardiol 2022;79:651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526631"/>
            <a:ext cx="10058400" cy="3150269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4301" y="1390650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Stratified by qualifying stress test modality, whether nuclear, echo or ETT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Distribution of predicted risk estimates LMD, defined as ≥50% on coronary CTA, ranged from &lt;2%- &gt;30% by stress test modality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75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ISCHEMIA Trial: Clinical and Imaging Parameters Associated with &lt;2.5% Probability of LMD on Average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5718" y="6537739"/>
            <a:ext cx="488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Senior et al., J Am Coll Cardiol 2022;79:651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775" y="1476375"/>
            <a:ext cx="4895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Subgroups with an Average Model-Predicted Probability of LMD That is ≤2.5%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(Combined Cohort)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6850" y="1476375"/>
            <a:ext cx="487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Subgroups with an Average Model-Predicted Probability of LMD That is ≤2.5% Defined Using Modality-Specific Variables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04775" y="2520855"/>
          <a:ext cx="4972050" cy="360790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05075">
                  <a:extLst>
                    <a:ext uri="{9D8B030D-6E8A-4147-A177-3AD203B41FA5}">
                      <a16:colId xmlns:a16="http://schemas.microsoft.com/office/drawing/2014/main" val="4076750060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1921219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674511572"/>
                    </a:ext>
                  </a:extLst>
                </a:gridCol>
              </a:tblGrid>
              <a:tr h="70045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Subgroup Definition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Predicted Probability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(Bootstrapped 95% CI)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578111"/>
                  </a:ext>
                </a:extLst>
              </a:tr>
              <a:tr h="500326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Female; no, mild, or mod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ischemia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0.023 (0.019-0.024)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8345262"/>
                  </a:ext>
                </a:extLst>
              </a:tr>
              <a:tr h="500326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Female; mild or mod ischemia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0.023 (0.019-0.024)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2678932"/>
                  </a:ext>
                </a:extLst>
              </a:tr>
              <a:tr h="500326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Female; mild or mod ischemia, aged ≤75 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0.022 (0.018-0.023)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8802613"/>
                  </a:ext>
                </a:extLst>
              </a:tr>
              <a:tr h="500326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Female; mild or mod ischemia, aged &gt;55 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0.024 (0.020-0.025)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0313539"/>
                  </a:ext>
                </a:extLst>
              </a:tr>
              <a:tr h="40582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Female; mod ischemia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444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0.024 (0.020-0.025)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3082294"/>
                  </a:ext>
                </a:extLst>
              </a:tr>
              <a:tr h="500326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Female; mod ischemia, aged &gt;55 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376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0.025 (0.020-0.026)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432022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229224" y="2533650"/>
          <a:ext cx="4972050" cy="359511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05050">
                  <a:extLst>
                    <a:ext uri="{9D8B030D-6E8A-4147-A177-3AD203B41FA5}">
                      <a16:colId xmlns:a16="http://schemas.microsoft.com/office/drawing/2014/main" val="407675006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921219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674511572"/>
                    </a:ext>
                  </a:extLst>
                </a:gridCol>
              </a:tblGrid>
              <a:tr h="80924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Subgroup Definition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Predicted Probability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(Bootstrapped 95% CI)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578111"/>
                  </a:ext>
                </a:extLst>
              </a:tr>
              <a:tr h="59316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Female; nuclear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508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0.024 (0.018-0.026)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8345262"/>
                  </a:ext>
                </a:extLst>
              </a:tr>
              <a:tr h="59316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Female; stress echo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446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0.025 (0.019-0.028)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2678932"/>
                  </a:ext>
                </a:extLst>
              </a:tr>
              <a:tr h="799766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Female; nuclear; summed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difference score &lt;10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389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0.021 (0.016-0.023)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8802613"/>
                  </a:ext>
                </a:extLst>
              </a:tr>
              <a:tr h="799766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Female; stress echo; number of ischemic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segments ≤5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0.021 (0.016-0.024)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4344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33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75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ISCHEMIA Trial: Left Main Disease in Patients with Moderate or Severe Ischemia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5718" y="6537739"/>
            <a:ext cx="488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Senior et al., J Am Coll Cardiol 2022;79:651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115318"/>
            <a:ext cx="9410700" cy="543194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337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812"/>
            <a:ext cx="10287000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59" y="21134"/>
            <a:ext cx="8679656" cy="784919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CCC Live Case #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153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3610895" y="1994377"/>
            <a:ext cx="6499087" cy="66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34" tIns="38012" rIns="76034" bIns="380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cs typeface="Arial" pitchFamily="34" charset="0"/>
              </a:rPr>
              <a:t>Clinical Variables</a:t>
            </a:r>
          </a:p>
          <a:p>
            <a:pPr defTabSz="771525">
              <a:defRPr/>
            </a:pPr>
            <a:r>
              <a:rPr lang="en-US" altLang="en-US" sz="1900" dirty="0" smtClean="0">
                <a:solidFill>
                  <a:srgbClr val="FFFFFF"/>
                </a:solidFill>
                <a:cs typeface="Arial" pitchFamily="34" charset="0"/>
              </a:rPr>
              <a:t>No prior known CAD. LVEF 60%</a:t>
            </a:r>
            <a:endParaRPr lang="en-US" altLang="en-US" sz="19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9073" y="871299"/>
            <a:ext cx="6579133" cy="955010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Clinical Presentation</a:t>
            </a:r>
          </a:p>
          <a:p>
            <a:pPr defTabSz="771525">
              <a:defRPr/>
            </a:pPr>
            <a:r>
              <a:rPr 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with new onset </a:t>
            </a:r>
            <a:r>
              <a:rPr 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angina CCS class IV angina and </a:t>
            </a:r>
            <a:r>
              <a:rPr lang="en-US" sz="19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cCTA</a:t>
            </a:r>
            <a:r>
              <a:rPr 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revealing total occlusion of </a:t>
            </a:r>
            <a:r>
              <a:rPr lang="en-US" sz="19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mLAD</a:t>
            </a:r>
            <a:endParaRPr lang="en-US" sz="1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735" y="868338"/>
            <a:ext cx="2733324" cy="955010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Demographics</a:t>
            </a:r>
          </a:p>
          <a:p>
            <a:pPr defTabSz="771525">
              <a:defRPr/>
            </a:pPr>
            <a:r>
              <a:rPr 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 </a:t>
            </a:r>
            <a:r>
              <a:rPr lang="en-US" sz="19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</a:t>
            </a:r>
            <a:endParaRPr lang="en-US" sz="1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71525">
              <a:defRPr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40" y="1994873"/>
            <a:ext cx="2957745" cy="955010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Risk </a:t>
            </a:r>
            <a:r>
              <a:rPr lang="en-US" altLang="en-US" sz="19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endParaRPr lang="en-US" altLang="en-US" sz="1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Hyperlipidemia</a:t>
            </a:r>
          </a:p>
          <a:p>
            <a:pPr defTabSz="771525"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SAQ-7</a:t>
            </a: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036" y="3241090"/>
            <a:ext cx="9822276" cy="631845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Medications</a:t>
            </a:r>
          </a:p>
          <a:p>
            <a:pPr defTabSz="771525">
              <a:defRPr/>
            </a:pPr>
            <a:r>
              <a:rPr lang="en-US" altLang="en-US" sz="1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Aspirin, Metoprolol XL, Atorvastatin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257" y="5699428"/>
            <a:ext cx="10145950" cy="1001177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Plan: </a:t>
            </a:r>
            <a:r>
              <a:rPr lang="en-US" alt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planned </a:t>
            </a:r>
            <a:r>
              <a:rPr lang="en-US" altLang="en-US" sz="3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re-attempt at PCI of mid LAD CTO via retrograde approach using RCA septal </a:t>
            </a:r>
            <a:r>
              <a:rPr lang="en-US" altLang="en-US" sz="30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colletrals</a:t>
            </a:r>
            <a:r>
              <a:rPr lang="en-US" altLang="en-US" sz="3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725" y="4271622"/>
            <a:ext cx="10111129" cy="1308953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Cath: 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 </a:t>
            </a:r>
            <a:r>
              <a:rPr lang="en-US" alt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2/25/2022 @OSH revealed 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CAD: 100% mid LAD with distal vessel filling antegradely via bridge collaterals and retrogradely via RCA septal collaterals, LVEF 65% and Syntax score 12. Attempt to open LAD antegradely failed. Pt was added on ISMN and still has Class III symptoms,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74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36" y="0"/>
            <a:ext cx="7261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3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35"/>
            <a:ext cx="10287000" cy="60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COBIS III Registry Study Flowchart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4024" y="6526308"/>
            <a:ext cx="521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Choi et al., J Am Coll Cardiol Intv 2022;15:443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8" name="Straight Connector 27"/>
          <p:cNvCxnSpPr>
            <a:stCxn id="7" idx="0"/>
            <a:endCxn id="7" idx="0"/>
          </p:cNvCxnSpPr>
          <p:nvPr/>
        </p:nvCxnSpPr>
        <p:spPr>
          <a:xfrm>
            <a:off x="6240558" y="506057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611841" y="1147482"/>
            <a:ext cx="9079009" cy="4733361"/>
            <a:chOff x="1140756" y="905434"/>
            <a:chExt cx="9079009" cy="4733361"/>
          </a:xfrm>
        </p:grpSpPr>
        <p:sp>
          <p:nvSpPr>
            <p:cNvPr id="4" name="Rounded Rectangle 3"/>
            <p:cNvSpPr/>
            <p:nvPr/>
          </p:nvSpPr>
          <p:spPr>
            <a:xfrm>
              <a:off x="1147481" y="905434"/>
              <a:ext cx="7252447" cy="726141"/>
            </a:xfrm>
            <a:prstGeom prst="round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Patients undergoing coronary bifurcation intervention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with new-generation DES from COBIS III registry (n=2648)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147480" y="3343827"/>
              <a:ext cx="7252447" cy="726141"/>
            </a:xfrm>
            <a:prstGeom prst="round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 total of 1890 patients with bifurcation intervention             using 1-stent  technique were finally enrolled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140756" y="4809561"/>
              <a:ext cx="3242983" cy="820270"/>
            </a:xfrm>
            <a:prstGeom prst="round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Wire-jailing at SB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(n=819)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147981" y="4818525"/>
              <a:ext cx="3242983" cy="820270"/>
            </a:xfrm>
            <a:prstGeom prst="round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Non-wire-jailing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(n=1071)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12655" y="1882586"/>
              <a:ext cx="530711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Exclusion</a:t>
              </a:r>
            </a:p>
            <a:p>
              <a:pPr marL="169863" marR="0" lvl="0" indent="-1698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499 underwent </a:t>
              </a: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elective 2-stent technique</a:t>
              </a:r>
            </a:p>
            <a:p>
              <a:pPr marL="169863" marR="0" lvl="0" indent="-1698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244 underwent SB </a:t>
              </a: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pre-dilation before main-vessel stenting</a:t>
              </a:r>
            </a:p>
            <a:p>
              <a:pPr marL="169863" marR="0" lvl="0" indent="-1698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15 had </a:t>
              </a: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only significant stenosis at side branch 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without significant stenosis at main vessel (Medina 0.0.1)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/>
            <p:cNvCxnSpPr>
              <a:stCxn id="4" idx="2"/>
              <a:endCxn id="5" idx="0"/>
            </p:cNvCxnSpPr>
            <p:nvPr/>
          </p:nvCxnSpPr>
          <p:spPr>
            <a:xfrm flipH="1">
              <a:off x="4773704" y="1631575"/>
              <a:ext cx="1" cy="171225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5" idx="2"/>
            </p:cNvCxnSpPr>
            <p:nvPr/>
          </p:nvCxnSpPr>
          <p:spPr>
            <a:xfrm>
              <a:off x="4773704" y="4069968"/>
              <a:ext cx="0" cy="34066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761135" y="4410631"/>
              <a:ext cx="400833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6" idx="0"/>
            </p:cNvCxnSpPr>
            <p:nvPr/>
          </p:nvCxnSpPr>
          <p:spPr>
            <a:xfrm flipV="1">
              <a:off x="2762248" y="4410631"/>
              <a:ext cx="0" cy="39893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7" idx="0"/>
            </p:cNvCxnSpPr>
            <p:nvPr/>
          </p:nvCxnSpPr>
          <p:spPr>
            <a:xfrm flipV="1">
              <a:off x="6769473" y="4410631"/>
              <a:ext cx="0" cy="40789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88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COBIS III Registry: Acute Angiographic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Procedural Outcomes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4024" y="6526308"/>
            <a:ext cx="521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Choi et al., J Am Coll Cardiol Intv 2022;15:443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5" y="1281951"/>
            <a:ext cx="10058400" cy="5190568"/>
          </a:xfrm>
          <a:prstGeom prst="rect">
            <a:avLst/>
          </a:prstGeom>
          <a:ln w="38100" cap="sq">
            <a:solidFill>
              <a:srgbClr val="7FAAA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05912" y="2360426"/>
            <a:ext cx="10058400" cy="30834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1351" y="2980662"/>
            <a:ext cx="10058400" cy="30834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7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COBIS III Registry: Predictors for Final SB Occlusion 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Impact of Wire Jailing According to the Disease Severity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4024" y="6526308"/>
            <a:ext cx="521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Choi et al., J Am Coll Cardiol Intv 2022;15:443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41" y="892552"/>
            <a:ext cx="5836024" cy="563375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99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COBIS III Registry: Incidence of Final SB Occlusion According to the Severity of Stenosis in SB and MV and Lesion Length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4024" y="6526308"/>
            <a:ext cx="521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Choi et al., J Am Coll Cardiol Intv 2022;15:443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6" y="1477328"/>
            <a:ext cx="9135035" cy="5048980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4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COBIS III Registry: Time-to-Event Curves for Clinical Outcomes According to Wire-Jailing at SB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4024" y="6526308"/>
            <a:ext cx="521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Choi et al., J Am Coll Cardiol Intv 2022;15:443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8" y="1015663"/>
            <a:ext cx="9045389" cy="551064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42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71"/>
            <a:ext cx="10287000" cy="613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2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0" y="1509737"/>
            <a:ext cx="10287000" cy="467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Recent Interventional Publications;   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DEFINE PCI trial-1Yr, IVUS guided PCI for long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lesions-3Yr, Predictors of LM CAD in Ischemia trial,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Jailed side-branch 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ire in COBIS III registry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Focused 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PCI operator profiles and outcomes: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r>
              <a:rPr kumimoji="0" lang="en-US" alt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Percutaneous Coronary Intervention Operator Profile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and Associated In-hospital Mortality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1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776"/>
            <a:ext cx="10287000" cy="61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9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990" y="6491"/>
            <a:ext cx="400497" cy="36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5" name="Straight Arrow Connector 29"/>
          <p:cNvCxnSpPr>
            <a:cxnSpLocks noChangeShapeType="1"/>
          </p:cNvCxnSpPr>
          <p:nvPr/>
        </p:nvCxnSpPr>
        <p:spPr bwMode="auto">
          <a:xfrm>
            <a:off x="9002465" y="4362599"/>
            <a:ext cx="0" cy="609451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triangle" w="med" len="sm"/>
                <a:tailEnd type="triangle" w="med" len="sm"/>
              </a14:hiddenLine>
            </a:ext>
          </a:extLst>
        </p:spPr>
      </p:cxnSp>
      <p:sp>
        <p:nvSpPr>
          <p:cNvPr id="95236" name="TextBox 3"/>
          <p:cNvSpPr txBox="1">
            <a:spLocks noChangeArrowheads="1"/>
          </p:cNvSpPr>
          <p:nvPr/>
        </p:nvSpPr>
        <p:spPr bwMode="auto">
          <a:xfrm>
            <a:off x="803672" y="13551"/>
            <a:ext cx="8038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 2017: One-Vessel Disease</a:t>
            </a:r>
          </a:p>
        </p:txBody>
      </p:sp>
      <p:pic>
        <p:nvPicPr>
          <p:cNvPr id="9523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721437"/>
            <a:ext cx="10046664" cy="570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486401" y="6497686"/>
            <a:ext cx="4791086" cy="34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301" tIns="33153" rIns="66301" bIns="33153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683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Patel et al., J Am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Cardiol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2017;69:2212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788860" y="3850444"/>
            <a:ext cx="615224" cy="327053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494" tIns="38214" rIns="76494" bIns="38214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91281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91281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91281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91281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0186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543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8965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38 Factors Included in the Cluster Algorithm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2682" y="6524528"/>
            <a:ext cx="563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Doll et al., Circ Cardiovasc Interv 2022;15:e010909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5" y="1191364"/>
            <a:ext cx="10058400" cy="526322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439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Clusters of PCI Operators Characterized by Machine Learning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2682" y="6524528"/>
            <a:ext cx="563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Doll et al., Circ Cardiovasc Interv 2022;15:e010909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5" y="1271016"/>
            <a:ext cx="10058400" cy="5129035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66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CONSORT Diagram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2682" y="6524528"/>
            <a:ext cx="563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Doll et al., Circ Cardiovasc Interv 2022;15:e010909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564775" y="800556"/>
            <a:ext cx="9170894" cy="5491779"/>
            <a:chOff x="609600" y="845381"/>
            <a:chExt cx="9170894" cy="5491779"/>
          </a:xfrm>
        </p:grpSpPr>
        <p:sp>
          <p:nvSpPr>
            <p:cNvPr id="4" name="Rectangle 3"/>
            <p:cNvSpPr/>
            <p:nvPr/>
          </p:nvSpPr>
          <p:spPr>
            <a:xfrm>
              <a:off x="3065929" y="845381"/>
              <a:ext cx="3630706" cy="1046180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10,378 Operators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3,026,042 PCIs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NCDR </a:t>
              </a:r>
              <a:r>
                <a:rPr kumimoji="0" lang="en-US" sz="1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CathPCI</a:t>
              </a:r>
              <a:endPara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2014-2018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065929" y="4204449"/>
              <a:ext cx="3630706" cy="770965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7,706 Operators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2,937,419 PCIs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Final Study Population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59506" y="2302115"/>
              <a:ext cx="4320988" cy="342472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11,134 PCIs without valid NPI number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459506" y="2724382"/>
              <a:ext cx="4320988" cy="583595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61,637 PCIs performed by 2,602 operators with &lt;25 PCI cases annually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459506" y="3398563"/>
              <a:ext cx="4320988" cy="600586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15,852 PCIs performed by 70 operators without complete NPI characteristics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600" y="5566195"/>
              <a:ext cx="1909482" cy="770965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Cluster 1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3,345 Operators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1,291,577 PCIs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37329" y="5566195"/>
              <a:ext cx="1909482" cy="770965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Cluster 2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1,993 Operators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823,681 PCIs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65058" y="5566195"/>
              <a:ext cx="1909482" cy="770965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Cluster 3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1,513 Operators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392,503 PCIs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92787" y="5554514"/>
              <a:ext cx="1909482" cy="770965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Cluster 4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855 Operators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429,658 PCIs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>
              <a:stCxn id="4" idx="2"/>
            </p:cNvCxnSpPr>
            <p:nvPr/>
          </p:nvCxnSpPr>
          <p:spPr>
            <a:xfrm>
              <a:off x="4881282" y="1891561"/>
              <a:ext cx="0" cy="23128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5" idx="2"/>
            </p:cNvCxnSpPr>
            <p:nvPr/>
          </p:nvCxnSpPr>
          <p:spPr>
            <a:xfrm>
              <a:off x="4881282" y="4975414"/>
              <a:ext cx="0" cy="2779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564341" y="5244353"/>
              <a:ext cx="6683187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9" idx="0"/>
            </p:cNvCxnSpPr>
            <p:nvPr/>
          </p:nvCxnSpPr>
          <p:spPr>
            <a:xfrm flipV="1">
              <a:off x="1564341" y="5244353"/>
              <a:ext cx="0" cy="32184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0" idx="0"/>
            </p:cNvCxnSpPr>
            <p:nvPr/>
          </p:nvCxnSpPr>
          <p:spPr>
            <a:xfrm flipV="1">
              <a:off x="3792070" y="5253318"/>
              <a:ext cx="0" cy="31287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1" idx="0"/>
            </p:cNvCxnSpPr>
            <p:nvPr/>
          </p:nvCxnSpPr>
          <p:spPr>
            <a:xfrm flipV="1">
              <a:off x="6019799" y="5244353"/>
              <a:ext cx="0" cy="32184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2" idx="0"/>
            </p:cNvCxnSpPr>
            <p:nvPr/>
          </p:nvCxnSpPr>
          <p:spPr>
            <a:xfrm flipV="1">
              <a:off x="8247528" y="5244353"/>
              <a:ext cx="0" cy="3101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6" idx="1"/>
            </p:cNvCxnSpPr>
            <p:nvPr/>
          </p:nvCxnSpPr>
          <p:spPr>
            <a:xfrm flipH="1">
              <a:off x="4881282" y="2473351"/>
              <a:ext cx="578224" cy="9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7" idx="1"/>
            </p:cNvCxnSpPr>
            <p:nvPr/>
          </p:nvCxnSpPr>
          <p:spPr>
            <a:xfrm flipH="1">
              <a:off x="4881282" y="3016180"/>
              <a:ext cx="578224" cy="492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8" idx="1"/>
            </p:cNvCxnSpPr>
            <p:nvPr/>
          </p:nvCxnSpPr>
          <p:spPr>
            <a:xfrm flipH="1">
              <a:off x="4881282" y="3698856"/>
              <a:ext cx="57822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540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5763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Operator and Hospital Characteristics by Phenotypic Cluster of PCI Operators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2682" y="6524528"/>
            <a:ext cx="563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Doll et al., Circ Cardiovasc Interv 2022;15:e010909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8" y="1206093"/>
            <a:ext cx="9807387" cy="5194708"/>
          </a:xfrm>
          <a:prstGeom prst="rect">
            <a:avLst/>
          </a:prstGeom>
          <a:solidFill>
            <a:srgbClr val="FFFFFF"/>
          </a:solidFill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853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5763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Operator-Level Mean Case Mix and Treatment Characteristics by PCI Operator Profile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2682" y="6524528"/>
            <a:ext cx="563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Doll et al., Circ Cardiovasc Interv 2022;15:e010909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5" y="1353672"/>
            <a:ext cx="10058400" cy="504712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61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5763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Operator-Level Mean Case Mix and Treatment Characteristics by PCI Operator Profile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2682" y="6524528"/>
            <a:ext cx="563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Doll et al., Circ Cardiovasc Interv 2022;15:e010909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5" y="1237129"/>
            <a:ext cx="10058400" cy="515470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165805" y="1913860"/>
            <a:ext cx="1254642" cy="4477974"/>
          </a:xfrm>
          <a:prstGeom prst="rect">
            <a:avLst/>
          </a:prstGeom>
          <a:noFill/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551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In-Hospital Mortality by PCI Operator Profile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2682" y="6524528"/>
            <a:ext cx="563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Doll et al., Circ Cardiovasc Interv 2022;15:e010909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1720" y="1003852"/>
          <a:ext cx="10152532" cy="5416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2695">
                  <a:extLst>
                    <a:ext uri="{9D8B030D-6E8A-4147-A177-3AD203B41FA5}">
                      <a16:colId xmlns:a16="http://schemas.microsoft.com/office/drawing/2014/main" val="1021279706"/>
                    </a:ext>
                  </a:extLst>
                </a:gridCol>
                <a:gridCol w="1281069">
                  <a:extLst>
                    <a:ext uri="{9D8B030D-6E8A-4147-A177-3AD203B41FA5}">
                      <a16:colId xmlns:a16="http://schemas.microsoft.com/office/drawing/2014/main" val="1071882106"/>
                    </a:ext>
                  </a:extLst>
                </a:gridCol>
                <a:gridCol w="2151203">
                  <a:extLst>
                    <a:ext uri="{9D8B030D-6E8A-4147-A177-3AD203B41FA5}">
                      <a16:colId xmlns:a16="http://schemas.microsoft.com/office/drawing/2014/main" val="2457662665"/>
                    </a:ext>
                  </a:extLst>
                </a:gridCol>
                <a:gridCol w="1918447">
                  <a:extLst>
                    <a:ext uri="{9D8B030D-6E8A-4147-A177-3AD203B41FA5}">
                      <a16:colId xmlns:a16="http://schemas.microsoft.com/office/drawing/2014/main" val="2835027085"/>
                    </a:ext>
                  </a:extLst>
                </a:gridCol>
                <a:gridCol w="2129118">
                  <a:extLst>
                    <a:ext uri="{9D8B030D-6E8A-4147-A177-3AD203B41FA5}">
                      <a16:colId xmlns:a16="http://schemas.microsoft.com/office/drawing/2014/main" val="3080855835"/>
                    </a:ext>
                  </a:extLst>
                </a:gridCol>
              </a:tblGrid>
              <a:tr h="854057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 1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 3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 4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46284"/>
                  </a:ext>
                </a:extLst>
              </a:tr>
              <a:tr h="133373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Observed in-hospital mortality,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mean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82653955"/>
                  </a:ext>
                </a:extLst>
              </a:tr>
              <a:tr h="133373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Predicted in-hospital mortality, mean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31127002"/>
                  </a:ext>
                </a:extLst>
              </a:tr>
              <a:tr h="18953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 in RAMR, compared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cluster 1, mean (95% CI)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 (-0.10 to 0.04)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 (0.07 to 0.22)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-0.15 (-0.24 to -0.06)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739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998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5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Risk-Adjusted In-Hospital Mortality Rate by Presentation Subgroup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2682" y="6479703"/>
            <a:ext cx="563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Doll et al., Circ Cardiovasc Interv 2022;15:e010909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3" y="1227224"/>
            <a:ext cx="10038983" cy="525247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30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8965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 In-Hospital Outcomes by PCI Operator Profile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2682" y="6524528"/>
            <a:ext cx="563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Doll et al., Circ Cardiovasc Interv 2022;15:e010909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0685" y="1343764"/>
          <a:ext cx="10152532" cy="4958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5294">
                  <a:extLst>
                    <a:ext uri="{9D8B030D-6E8A-4147-A177-3AD203B41FA5}">
                      <a16:colId xmlns:a16="http://schemas.microsoft.com/office/drawing/2014/main" val="1021279706"/>
                    </a:ext>
                  </a:extLst>
                </a:gridCol>
                <a:gridCol w="1165412">
                  <a:extLst>
                    <a:ext uri="{9D8B030D-6E8A-4147-A177-3AD203B41FA5}">
                      <a16:colId xmlns:a16="http://schemas.microsoft.com/office/drawing/2014/main" val="1071882106"/>
                    </a:ext>
                  </a:extLst>
                </a:gridCol>
                <a:gridCol w="2178423">
                  <a:extLst>
                    <a:ext uri="{9D8B030D-6E8A-4147-A177-3AD203B41FA5}">
                      <a16:colId xmlns:a16="http://schemas.microsoft.com/office/drawing/2014/main" val="2457662665"/>
                    </a:ext>
                  </a:extLst>
                </a:gridCol>
                <a:gridCol w="2088777">
                  <a:extLst>
                    <a:ext uri="{9D8B030D-6E8A-4147-A177-3AD203B41FA5}">
                      <a16:colId xmlns:a16="http://schemas.microsoft.com/office/drawing/2014/main" val="2835027085"/>
                    </a:ext>
                  </a:extLst>
                </a:gridCol>
                <a:gridCol w="2254626">
                  <a:extLst>
                    <a:ext uri="{9D8B030D-6E8A-4147-A177-3AD203B41FA5}">
                      <a16:colId xmlns:a16="http://schemas.microsoft.com/office/drawing/2014/main" val="3080855835"/>
                    </a:ext>
                  </a:extLst>
                </a:gridCol>
              </a:tblGrid>
              <a:tr h="477774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A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 1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A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A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 3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A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Cluster 4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A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46284"/>
                  </a:ext>
                </a:extLst>
              </a:tr>
              <a:tr h="74611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Procedural success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-0.37 (-0.69 to -0.05)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 (-0.35 to 0.33)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-0.19 (-0.61 to 0.23)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653955"/>
                  </a:ext>
                </a:extLst>
              </a:tr>
              <a:tr h="74611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Bleeding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 (-0.02 to 0.27)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 (-0.16 to 0.15)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 (-0.13 to 0.26)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127002"/>
                  </a:ext>
                </a:extLst>
              </a:tr>
              <a:tr h="7471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Vascular complications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 (-0.03 to 0.04)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 (-0.06 to 0.02)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 (-0.02 to 0.07)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739943"/>
                  </a:ext>
                </a:extLst>
              </a:tr>
              <a:tr h="7471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Fluoroscopy time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 (0.10 to 0.65)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 (0.09 to 0.68)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 (-0.28 to 0.45)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92213"/>
                  </a:ext>
                </a:extLst>
              </a:tr>
              <a:tr h="7471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Contrast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volume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1.77 (-0.84 to 4.38)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2.48 (-0.31 to 5.28)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-1.48 (-4.95 to 1.99)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238794"/>
                  </a:ext>
                </a:extLst>
              </a:tr>
              <a:tr h="7471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Inappropriate PCI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 (-0.11 to 0.09)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 (-0.09 to 0.12)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-0.23 (-0.37 to -0.10)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731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132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71"/>
            <a:ext cx="10287000" cy="6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0" y="1509737"/>
            <a:ext cx="10287000" cy="467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Recent </a:t>
            </a:r>
            <a:r>
              <a:rPr lang="en-US" altLang="en-US" sz="3600" b="1" dirty="0" smtClean="0">
                <a:solidFill>
                  <a:srgbClr val="FFFFFF"/>
                </a:solidFill>
                <a:latin typeface="Arial" pitchFamily="34" charset="0"/>
              </a:rPr>
              <a:t>Interventional Publications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;   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DEFINE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PCI trial-1Yr, IVUS guided PCI for long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0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en-US" sz="3000" b="1" dirty="0" smtClean="0">
                <a:solidFill>
                  <a:srgbClr val="FFFFFF"/>
                </a:solidFill>
                <a:latin typeface="Arial" pitchFamily="34" charset="0"/>
              </a:rPr>
              <a:t>   l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esions-3Yr, Predictors of LM CAD in Ischemia trial,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0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en-US" sz="3000" b="1" dirty="0" smtClean="0">
                <a:solidFill>
                  <a:srgbClr val="FFFFFF"/>
                </a:solidFill>
                <a:latin typeface="Arial" pitchFamily="34" charset="0"/>
              </a:rPr>
              <a:t>  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Jailed side-branch </a:t>
            </a:r>
            <a:r>
              <a:rPr lang="en-US" altLang="en-US" sz="3000" b="1" dirty="0">
                <a:solidFill>
                  <a:srgbClr val="FFFFFF"/>
                </a:solidFill>
                <a:latin typeface="Arial" pitchFamily="34" charset="0"/>
              </a:rPr>
              <a:t>w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ire in</a:t>
            </a:r>
            <a:r>
              <a:rPr lang="en-US" altLang="en-US" sz="3000" b="1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COBIS III registry</a:t>
            </a:r>
            <a:endParaRPr lang="en-US" altLang="en-US" sz="3000" b="1" dirty="0" smtClean="0">
              <a:solidFill>
                <a:srgbClr val="FFFFFF"/>
              </a:solidFill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  </a:t>
            </a:r>
            <a:r>
              <a:rPr kumimoji="0" lang="en-US" altLang="en-US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     </a:t>
            </a:r>
            <a:endParaRPr kumimoji="0" lang="en-US" altLang="en-US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Focused 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PCI operator profiles</a:t>
            </a:r>
            <a:r>
              <a:rPr lang="en-US" altLang="en-US" sz="3600" b="1" dirty="0" smtClean="0">
                <a:solidFill>
                  <a:srgbClr val="FFFFFF"/>
                </a:solidFill>
                <a:latin typeface="Arial" pitchFamily="34" charset="0"/>
              </a:rPr>
              <a:t> and outcomes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: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altLang="en-US" sz="3000" b="1" i="1" dirty="0" smtClean="0">
                <a:solidFill>
                  <a:srgbClr val="FFFFFF"/>
                </a:solidFill>
                <a:latin typeface="Arial" pitchFamily="34" charset="0"/>
              </a:rPr>
              <a:t>Percutaneous Coronary Intervention Operator Profile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en-US" sz="3000" b="1" i="1" dirty="0" smtClean="0">
                <a:solidFill>
                  <a:srgbClr val="FFFFFF"/>
                </a:solidFill>
                <a:latin typeface="Arial" pitchFamily="34" charset="0"/>
              </a:rPr>
              <a:t>   and Associated In-hospital Mortality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55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25254" y="124681"/>
            <a:ext cx="10651487" cy="63222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800" dirty="0">
                <a:latin typeface="Arial" pitchFamily="34" charset="0"/>
                <a:cs typeface="Arial" pitchFamily="34" charset="0"/>
              </a:rPr>
              <a:t>Take Home Message:</a:t>
            </a:r>
            <a:br>
              <a:rPr lang="en-US" altLang="en-US" sz="2800" dirty="0">
                <a:latin typeface="Arial" pitchFamily="34" charset="0"/>
                <a:cs typeface="Arial" pitchFamily="34" charset="0"/>
              </a:rPr>
            </a:br>
            <a:r>
              <a:rPr lang="en-US" altLang="en-US" sz="2300" dirty="0" smtClean="0">
                <a:latin typeface="Arial" pitchFamily="34" charset="0"/>
                <a:cs typeface="Arial" pitchFamily="34" charset="0"/>
              </a:rPr>
              <a:t>Recent Interventional Publications &amp; Operator </a:t>
            </a:r>
            <a:r>
              <a:rPr lang="en-US" altLang="en-US" sz="2300" dirty="0">
                <a:latin typeface="Arial" pitchFamily="34" charset="0"/>
                <a:cs typeface="Arial" pitchFamily="34" charset="0"/>
              </a:rPr>
              <a:t>P</a:t>
            </a:r>
            <a:r>
              <a:rPr lang="en-US" altLang="en-US" sz="2300" dirty="0" smtClean="0">
                <a:latin typeface="Arial" pitchFamily="34" charset="0"/>
                <a:cs typeface="Arial" pitchFamily="34" charset="0"/>
              </a:rPr>
              <a:t>rofile in PCI Outcomes</a:t>
            </a:r>
            <a:endParaRPr lang="en-US" altLang="en-US" sz="2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893481" y="1912966"/>
            <a:ext cx="8561784" cy="131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0" rIns="61308" bIns="306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8421" name="Rectangle 3"/>
          <p:cNvSpPr>
            <a:spLocks noChangeArrowheads="1"/>
          </p:cNvSpPr>
          <p:nvPr/>
        </p:nvSpPr>
        <p:spPr bwMode="auto">
          <a:xfrm>
            <a:off x="897435" y="4086729"/>
            <a:ext cx="8567143" cy="232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0" rIns="61308" bIns="306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36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285702" name="Rectangle 6"/>
          <p:cNvSpPr>
            <a:spLocks noChangeArrowheads="1"/>
          </p:cNvSpPr>
          <p:nvPr/>
        </p:nvSpPr>
        <p:spPr bwMode="auto">
          <a:xfrm>
            <a:off x="77732" y="3438667"/>
            <a:ext cx="10209268" cy="338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lvl="0" defTabSz="771525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Simple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novel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machine learning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from the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NCDR PCI database 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has identified 4 different operator profiles associated with diverse in-hospital outcomes / mortality. ‘Main-stream’ and ‘low-risk elective’ operators has average outcomes but ‘acute access’ operators with infrequent use of contemporary techniques having worse outcomes and ‘high-complexity’ operators with greater use of contemporary techniques have better outcomes. This simple analysis can help physician profiling for advanced coronary interventions for reporting of highest safety and high quality.</a:t>
            </a:r>
            <a:endParaRPr lang="en-US" altLang="en-US" sz="2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303" y="880579"/>
            <a:ext cx="9912007" cy="81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Final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iFR</a:t>
            </a:r>
            <a:r>
              <a:rPr lang="en-US" alt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&gt;0.95 improves 1-Yr MACE rates: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-4551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05" y="2308064"/>
            <a:ext cx="710913" cy="49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8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002" y="1017608"/>
            <a:ext cx="634329" cy="52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8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21" y="1004317"/>
            <a:ext cx="657820" cy="56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4172" y="1549165"/>
            <a:ext cx="9931886" cy="66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IVUS guided PCI </a:t>
            </a:r>
            <a:r>
              <a:rPr lang="en-US" alt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to improve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mortality in LL: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48810" y="1812248"/>
            <a:ext cx="9912007" cy="7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41081" y="2758906"/>
            <a:ext cx="8764632" cy="65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Jailed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SBr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wire to improve PCI outcomes: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8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40" y="2938902"/>
            <a:ext cx="479601" cy="41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8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642" y="1616582"/>
            <a:ext cx="634329" cy="52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8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229" y="1603291"/>
            <a:ext cx="657820" cy="56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12725" y="2156387"/>
            <a:ext cx="8764632" cy="65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Clinical and noninvasive tests for LMCAD:</a:t>
            </a:r>
            <a:r>
              <a:rPr lang="en-US" alt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8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67" y="1042414"/>
            <a:ext cx="634329" cy="52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708" y="1659107"/>
            <a:ext cx="634329" cy="52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9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115" y="2928304"/>
            <a:ext cx="710913" cy="49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48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28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5702" grpId="0"/>
      <p:bldP spid="10" grpId="0"/>
      <p:bldP spid="20" grpId="0"/>
      <p:bldP spid="23" grpId="0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284710" y="1917589"/>
            <a:ext cx="9579993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Following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is the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false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statement about 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1-year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results of Define PCI trial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noProof="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iFR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of &gt;0.95 is associated with lower MACE rates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iFR of &lt;0.95 is associated with higher 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MACE 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rates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7543" marR="0" lvl="1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00616" marR="0" lvl="1" indent="-383073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iFR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of &gt;0.95 is associated with higher TLR</a:t>
            </a:r>
            <a:endParaRPr kumimoji="0" lang="en-US" altLang="en-US" sz="2250" b="1" i="0" u="none" strike="noStrike" kern="120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00616" marR="0" lvl="1" indent="-383073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63164" lvl="1" indent="-345376" defTabSz="771525" fontAlgn="base">
              <a:spcBef>
                <a:spcPct val="0"/>
              </a:spcBef>
              <a:spcAft>
                <a:spcPct val="0"/>
              </a:spcAft>
              <a:buFontTx/>
              <a:buAutoNum type="alphaUcPeriod" startAt="4"/>
              <a:defRPr/>
            </a:pP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bout 25% of pts post PCI has </a:t>
            </a:r>
            <a:r>
              <a:rPr lang="en-US" altLang="en-US" sz="2250" b="1" noProof="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iFR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&lt;0.89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663164" lvl="1" indent="-345376" defTabSz="771525" fontAlgn="base">
              <a:spcBef>
                <a:spcPct val="0"/>
              </a:spcBef>
              <a:spcAft>
                <a:spcPct val="0"/>
              </a:spcAft>
              <a:buFontTx/>
              <a:buAutoNum type="alphaUcPeriod" startAt="4"/>
              <a:defRPr/>
            </a:pPr>
            <a:endParaRPr lang="en-US" altLang="en-US" sz="22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63164" marR="0" lvl="1" indent="-345376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4"/>
              <a:tabLst/>
              <a:defRPr/>
            </a:pP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Majority of low iFR is due to focal lesion 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issues</a:t>
            </a: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63164" marR="0" lvl="1" indent="-345376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4"/>
              <a:tabLst/>
              <a:defRPr/>
            </a:pP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22426" y="176768"/>
            <a:ext cx="8679656" cy="51480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Question # 1</a:t>
            </a: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4858294" y="6011536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8944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72" y="63606"/>
            <a:ext cx="35629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6079570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</a:t>
            </a:r>
            <a:r>
              <a:rPr kumimoji="0" lang="en-US" altLang="en-US" sz="3038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 </a:t>
            </a:r>
            <a:endParaRPr kumimoji="0" lang="en-US" altLang="en-US" sz="3038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3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258600" y="1941447"/>
            <a:ext cx="9864711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Following statements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false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regarding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results of the LMCAD prediction in the Ischemia trial;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A.  Exercise stress test is a poor predictor 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B.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Nuclear stress test is a poor predictor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C.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Clinical characteristics are reasonable predictors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lvl="1" indent="-642938" defTabSz="77152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LMCAD &gt;50%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were excluded from the Ischemia trial</a:t>
            </a:r>
            <a:endParaRPr lang="en-US" altLang="en-US" sz="22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lvl="1" indent="-642938" defTabSz="77152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E.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Anatomic factor by CTA has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poor prediction for LMCAD detection</a:t>
            </a:r>
            <a:endParaRPr lang="en-US" altLang="en-US" sz="22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3672" y="197515"/>
            <a:ext cx="8679656" cy="621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Question # 2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4858294" y="6011536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149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296" y="22042"/>
            <a:ext cx="356295" cy="36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6314452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</a:t>
            </a:r>
            <a:r>
              <a:rPr kumimoji="0" lang="en-US" altLang="en-US" sz="3038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 </a:t>
            </a:r>
            <a:endParaRPr kumimoji="0" lang="en-US" altLang="en-US" sz="3038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8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60461" y="1229264"/>
            <a:ext cx="10125531" cy="4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Following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statement is false regarding machine learning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analysis of physician profiling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Different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profiles have diverse in-hospital outcomes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Total 4 different profiles could be identified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Mainstream operators </a:t>
            </a:r>
            <a:r>
              <a:rPr lang="en-US" altLang="en-US" sz="225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have average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in-hospital mortality 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Highly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</a:t>
            </a:r>
            <a:r>
              <a:rPr lang="en-US" altLang="en-US" sz="225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omplex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operators have higher then average mortality</a:t>
            </a: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Use of contemporary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techniques is associated lower mortality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3672" y="57795"/>
            <a:ext cx="8679656" cy="900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Question # 3 </a:t>
            </a: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4858294" y="5864197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046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76" y="3678"/>
            <a:ext cx="356295" cy="40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5723577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</a:t>
            </a:r>
            <a:r>
              <a:rPr kumimoji="0" lang="en-US" altLang="en-US" sz="3038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 </a:t>
            </a:r>
            <a:endParaRPr kumimoji="0" lang="en-US" altLang="en-US" sz="3038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9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0" y="1509737"/>
            <a:ext cx="10287000" cy="467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Recent </a:t>
            </a:r>
            <a:r>
              <a:rPr lang="en-US" altLang="en-US" sz="3600" b="1" dirty="0" smtClean="0">
                <a:solidFill>
                  <a:srgbClr val="FFFFFF"/>
                </a:solidFill>
                <a:latin typeface="Arial" pitchFamily="34" charset="0"/>
              </a:rPr>
              <a:t>Interventional Publications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;   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DEFINE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PCI trial-1Yr, IVUS guided PCI for long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0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en-US" sz="3000" b="1" dirty="0" smtClean="0">
                <a:solidFill>
                  <a:srgbClr val="FFFFFF"/>
                </a:solidFill>
                <a:latin typeface="Arial" pitchFamily="34" charset="0"/>
              </a:rPr>
              <a:t>   l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esions-3Yr, Predictors of LM CAD in Ischemia trial,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0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en-US" sz="3000" b="1" dirty="0" smtClean="0">
                <a:solidFill>
                  <a:srgbClr val="FFFFFF"/>
                </a:solidFill>
                <a:latin typeface="Arial" pitchFamily="34" charset="0"/>
              </a:rPr>
              <a:t>  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Jailed side-branch </a:t>
            </a:r>
            <a:r>
              <a:rPr lang="en-US" altLang="en-US" sz="3000" b="1" dirty="0">
                <a:solidFill>
                  <a:srgbClr val="FFFFFF"/>
                </a:solidFill>
                <a:latin typeface="Arial" pitchFamily="34" charset="0"/>
              </a:rPr>
              <a:t>w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ire in</a:t>
            </a:r>
            <a:r>
              <a:rPr lang="en-US" altLang="en-US" sz="3000" b="1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COBIS III registry</a:t>
            </a:r>
            <a:endParaRPr lang="en-US" altLang="en-US" sz="3000" b="1" dirty="0" smtClean="0">
              <a:solidFill>
                <a:srgbClr val="FFFFFF"/>
              </a:solidFill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  </a:t>
            </a:r>
            <a:r>
              <a:rPr kumimoji="0" lang="en-US" altLang="en-US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     </a:t>
            </a:r>
            <a:endParaRPr kumimoji="0" lang="en-US" altLang="en-US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Focused 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PCI operator profiles</a:t>
            </a:r>
            <a:r>
              <a:rPr lang="en-US" altLang="en-US" sz="3600" b="1" dirty="0" smtClean="0">
                <a:solidFill>
                  <a:schemeClr val="bg2"/>
                </a:solidFill>
                <a:latin typeface="Arial" pitchFamily="34" charset="0"/>
              </a:rPr>
              <a:t> and outcomes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: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altLang="en-US" sz="3000" b="1" i="1" dirty="0" smtClean="0">
                <a:solidFill>
                  <a:schemeClr val="bg2"/>
                </a:solidFill>
                <a:latin typeface="Arial" pitchFamily="34" charset="0"/>
              </a:rPr>
              <a:t>Percutaneous Coronary Intervention Operator Profile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solidFill>
                  <a:schemeClr val="bg2"/>
                </a:solidFill>
                <a:latin typeface="Arial" pitchFamily="34" charset="0"/>
              </a:rPr>
              <a:t> </a:t>
            </a:r>
            <a:r>
              <a:rPr lang="en-US" altLang="en-US" sz="3000" b="1" i="1" dirty="0" smtClean="0">
                <a:solidFill>
                  <a:schemeClr val="bg2"/>
                </a:solidFill>
                <a:latin typeface="Arial" pitchFamily="34" charset="0"/>
              </a:rPr>
              <a:t>   and Associated In-hospital Mortality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7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919"/>
            <a:ext cx="10287000" cy="61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827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DEFINE-PCI: Pre- and Post-PCI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After Angiographically Successful PCI 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682" y="6859"/>
            <a:ext cx="300318" cy="3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1318" y="6426674"/>
            <a:ext cx="579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Jeremias et al., J Am Coll Cardiol Intv 2019;12:1991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1" y="1708766"/>
            <a:ext cx="4950879" cy="457549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820275" y="1161420"/>
            <a:ext cx="494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 and Post- PCI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91" y="1759226"/>
            <a:ext cx="5168340" cy="458176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71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 PCI: 1-Year Clinical Events According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Post-PCI iFR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4353" y="6517343"/>
            <a:ext cx="5042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Patel et al., J Am Coll Cardiol Intv 2022;15:52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647699" y="1143000"/>
          <a:ext cx="9391651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3549134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2638425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=0.04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8974" y="4162425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=0.81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3949" y="3179802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5125" y="3458726"/>
            <a:ext cx="116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39151" y="1797932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=0.98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29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0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7227</TotalTime>
  <Words>2253</Words>
  <Application>Microsoft Office PowerPoint</Application>
  <PresentationFormat>35mm Slides</PresentationFormat>
  <Paragraphs>400</Paragraphs>
  <Slides>53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53</vt:i4>
      </vt:variant>
    </vt:vector>
  </HeadingPairs>
  <TitlesOfParts>
    <vt:vector size="71" baseType="lpstr">
      <vt:lpstr>Arial</vt:lpstr>
      <vt:lpstr>Calibri</vt:lpstr>
      <vt:lpstr>Calibri Light</vt:lpstr>
      <vt:lpstr>Times New Roman</vt:lpstr>
      <vt:lpstr>Wingdings</vt:lpstr>
      <vt:lpstr>Office Theme</vt:lpstr>
      <vt:lpstr>Default Design</vt:lpstr>
      <vt:lpstr>13_Default Design</vt:lpstr>
      <vt:lpstr>1_BASIC SHARMA BLUE</vt:lpstr>
      <vt:lpstr>6_BASIC SHARMA BLUE</vt:lpstr>
      <vt:lpstr>6_Office Theme</vt:lpstr>
      <vt:lpstr>7_Office Theme</vt:lpstr>
      <vt:lpstr>9_Office Theme</vt:lpstr>
      <vt:lpstr>10_Office Theme</vt:lpstr>
      <vt:lpstr>11_Office Theme</vt:lpstr>
      <vt:lpstr>12_Office Theme</vt:lpstr>
      <vt:lpstr>13_Office Theme</vt:lpstr>
      <vt:lpstr>1_Office Theme</vt:lpstr>
      <vt:lpstr>PowerPoint Presentation</vt:lpstr>
      <vt:lpstr>PowerPoint Presentation</vt:lpstr>
      <vt:lpstr>CCC Live Case # 153</vt:lpstr>
      <vt:lpstr>PowerPoint Presentation</vt:lpstr>
      <vt:lpstr>Latest Issues in Coronary Intervention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Message: Recent Interventional Publications &amp; Operator Profile in PCI Outcomes</vt:lpstr>
      <vt:lpstr>Question # 1</vt:lpstr>
      <vt:lpstr>Question # 2</vt:lpstr>
      <vt:lpstr>Question # 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Ramos, Elena</cp:lastModifiedBy>
  <cp:revision>817</cp:revision>
  <cp:lastPrinted>2021-05-16T20:03:26Z</cp:lastPrinted>
  <dcterms:created xsi:type="dcterms:W3CDTF">2019-05-13T14:16:18Z</dcterms:created>
  <dcterms:modified xsi:type="dcterms:W3CDTF">2022-03-15T13:48:00Z</dcterms:modified>
</cp:coreProperties>
</file>