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avi" ContentType="video/x-msvide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328" r:id="rId3"/>
    <p:sldId id="259" r:id="rId4"/>
    <p:sldId id="260" r:id="rId5"/>
    <p:sldId id="261" r:id="rId6"/>
    <p:sldId id="263" r:id="rId7"/>
    <p:sldId id="295" r:id="rId8"/>
    <p:sldId id="309" r:id="rId9"/>
    <p:sldId id="313" r:id="rId10"/>
    <p:sldId id="314" r:id="rId11"/>
    <p:sldId id="315" r:id="rId12"/>
    <p:sldId id="316" r:id="rId13"/>
    <p:sldId id="317" r:id="rId14"/>
    <p:sldId id="318" r:id="rId15"/>
    <p:sldId id="311" r:id="rId16"/>
    <p:sldId id="310" r:id="rId17"/>
    <p:sldId id="319" r:id="rId18"/>
    <p:sldId id="320" r:id="rId19"/>
    <p:sldId id="321" r:id="rId20"/>
    <p:sldId id="323" r:id="rId21"/>
    <p:sldId id="322" r:id="rId22"/>
    <p:sldId id="325" r:id="rId23"/>
    <p:sldId id="324" r:id="rId24"/>
    <p:sldId id="275" r:id="rId25"/>
    <p:sldId id="279" r:id="rId26"/>
    <p:sldId id="281" r:id="rId27"/>
    <p:sldId id="282" r:id="rId28"/>
    <p:sldId id="283" r:id="rId29"/>
    <p:sldId id="284" r:id="rId30"/>
    <p:sldId id="285" r:id="rId31"/>
    <p:sldId id="286" r:id="rId32"/>
    <p:sldId id="329" r:id="rId33"/>
    <p:sldId id="330" r:id="rId34"/>
    <p:sldId id="288" r:id="rId35"/>
    <p:sldId id="289" r:id="rId36"/>
    <p:sldId id="290" r:id="rId37"/>
    <p:sldId id="291" r:id="rId38"/>
    <p:sldId id="292" r:id="rId39"/>
    <p:sldId id="280" r:id="rId40"/>
    <p:sldId id="293" r:id="rId41"/>
    <p:sldId id="326" r:id="rId42"/>
    <p:sldId id="327" r:id="rId43"/>
    <p:sldId id="294" r:id="rId44"/>
    <p:sldId id="277" r:id="rId45"/>
    <p:sldId id="331" r:id="rId46"/>
    <p:sldId id="296" r:id="rId47"/>
    <p:sldId id="297" r:id="rId48"/>
    <p:sldId id="298" r:id="rId49"/>
    <p:sldId id="299" r:id="rId50"/>
    <p:sldId id="300" r:id="rId51"/>
    <p:sldId id="301" r:id="rId52"/>
    <p:sldId id="302" r:id="rId53"/>
    <p:sldId id="304" r:id="rId54"/>
    <p:sldId id="303" r:id="rId55"/>
    <p:sldId id="305" r:id="rId56"/>
    <p:sldId id="306" r:id="rId57"/>
    <p:sldId id="271" r:id="rId58"/>
    <p:sldId id="264" r:id="rId59"/>
    <p:sldId id="265" r:id="rId60"/>
    <p:sldId id="267" r:id="rId61"/>
    <p:sldId id="268" r:id="rId62"/>
    <p:sldId id="270" r:id="rId6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20" autoAdjust="0"/>
    <p:restoredTop sz="94660"/>
  </p:normalViewPr>
  <p:slideViewPr>
    <p:cSldViewPr snapToGrid="0">
      <p:cViewPr varScale="1">
        <p:scale>
          <a:sx n="76" d="100"/>
          <a:sy n="76" d="100"/>
        </p:scale>
        <p:origin x="96" y="3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C73B2-D4D8-4758-A94C-EB94B7ED6770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E2D12-C37E-4927-B40C-5BD9A254D9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8012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C73B2-D4D8-4758-A94C-EB94B7ED6770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E2D12-C37E-4927-B40C-5BD9A254D9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6140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C73B2-D4D8-4758-A94C-EB94B7ED6770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E2D12-C37E-4927-B40C-5BD9A254D9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3806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- No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1DBF593-786F-F947-B255-755ABF1BC9D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cs typeface="Calibri" panose="020F0502020204030204" pitchFamily="34" charset="0"/>
              </a:rPr>
              <a:t>Disclaimer placeholder.</a:t>
            </a:r>
            <a:endParaRPr lang="en-US" dirty="0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DA75F119-6DC9-E248-8499-25CA4CC8145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1200" y="1364171"/>
            <a:ext cx="10769600" cy="369332"/>
          </a:xfrm>
        </p:spPr>
        <p:txBody>
          <a:bodyPr wrap="square" anchor="b">
            <a:spAutoFit/>
          </a:bodyPr>
          <a:lstStyle>
            <a:lvl1pPr>
              <a:spcBef>
                <a:spcPts val="0"/>
              </a:spcBef>
              <a:defRPr sz="2667" b="1" cap="all" spc="40" baseline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SUBTITLES CALIBRI 20PT BOLD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B6C0FB9-6DE7-4446-A83A-826B089D85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088407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- No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1DBF593-786F-F947-B255-755ABF1BC9D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cs typeface="Calibri" panose="020F0502020204030204" pitchFamily="34" charset="0"/>
              </a:rPr>
              <a:t>Disclaimer placeholder.</a:t>
            </a:r>
            <a:endParaRPr lang="en-US" dirty="0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6ED65711-01AE-B142-B878-315BC745818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11200" y="1397000"/>
            <a:ext cx="10769600" cy="4013200"/>
          </a:xfrm>
        </p:spPr>
        <p:txBody>
          <a:bodyPr/>
          <a:lstStyle>
            <a:lvl1pPr>
              <a:buClr>
                <a:schemeClr val="accent3"/>
              </a:buClr>
              <a:defRPr/>
            </a:lvl1pPr>
            <a:lvl2pPr>
              <a:buClr>
                <a:schemeClr val="accent3"/>
              </a:buClr>
              <a:defRPr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14EA71B-52F5-C04D-9B95-576A6E89FB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510790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C73B2-D4D8-4758-A94C-EB94B7ED6770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E2D12-C37E-4927-B40C-5BD9A254D9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6026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C73B2-D4D8-4758-A94C-EB94B7ED6770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E2D12-C37E-4927-B40C-5BD9A254D9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4091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C73B2-D4D8-4758-A94C-EB94B7ED6770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E2D12-C37E-4927-B40C-5BD9A254D9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7121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C73B2-D4D8-4758-A94C-EB94B7ED6770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E2D12-C37E-4927-B40C-5BD9A254D9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7309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C73B2-D4D8-4758-A94C-EB94B7ED6770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E2D12-C37E-4927-B40C-5BD9A254D9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5518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C73B2-D4D8-4758-A94C-EB94B7ED6770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E2D12-C37E-4927-B40C-5BD9A254D9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9572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C73B2-D4D8-4758-A94C-EB94B7ED6770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E2D12-C37E-4927-B40C-5BD9A254D9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879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C73B2-D4D8-4758-A94C-EB94B7ED6770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E2D12-C37E-4927-B40C-5BD9A254D9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9067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4C73B2-D4D8-4758-A94C-EB94B7ED6770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7E2D12-C37E-4927-B40C-5BD9A254D9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627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20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2.avi"/><Relationship Id="rId7" Type="http://schemas.openxmlformats.org/officeDocument/2006/relationships/image" Target="../media/image2.png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avi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4.avi"/><Relationship Id="rId7" Type="http://schemas.openxmlformats.org/officeDocument/2006/relationships/image" Target="../media/image4.png"/><Relationship Id="rId2" Type="http://schemas.openxmlformats.org/officeDocument/2006/relationships/video" Target="../media/media3.avi"/><Relationship Id="rId1" Type="http://schemas.microsoft.com/office/2007/relationships/media" Target="../media/media3.avi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4.avi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7.png"/><Relationship Id="rId5" Type="http://schemas.microsoft.com/office/2007/relationships/hdphoto" Target="../media/hdphoto3.wdp"/><Relationship Id="rId4" Type="http://schemas.openxmlformats.org/officeDocument/2006/relationships/image" Target="../media/image46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Live Case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03/2022</a:t>
            </a:r>
          </a:p>
        </p:txBody>
      </p:sp>
    </p:spTree>
    <p:extLst>
      <p:ext uri="{BB962C8B-B14F-4D97-AF65-F5344CB8AC3E}">
        <p14:creationId xmlns:p14="http://schemas.microsoft.com/office/powerpoint/2010/main" val="13506628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able&#10;&#10;Description automatically generated">
            <a:extLst>
              <a:ext uri="{FF2B5EF4-FFF2-40B4-BE49-F238E27FC236}">
                <a16:creationId xmlns:a16="http://schemas.microsoft.com/office/drawing/2014/main" id="{65F65969-43CE-FA44-BF0E-2E7C5BE7D5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350" y="787400"/>
            <a:ext cx="9385300" cy="5283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96200" y="6375400"/>
            <a:ext cx="2732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Mustapha JA et al, JIC 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47596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82A1206-3E51-EC44-8D07-EF172693A2D7}"/>
              </a:ext>
            </a:extLst>
          </p:cNvPr>
          <p:cNvSpPr/>
          <p:nvPr/>
        </p:nvSpPr>
        <p:spPr>
          <a:xfrm>
            <a:off x="742122" y="1338469"/>
            <a:ext cx="976685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Safety: 30-Day Freedom from Major Adverse Limb Events (MALE, which includes significant re-intervention and above ankle amputation) and Perioperative Death (POD)</a:t>
            </a:r>
          </a:p>
          <a:p>
            <a:endParaRPr lang="en-US" dirty="0"/>
          </a:p>
          <a:p>
            <a:r>
              <a:rPr lang="en-US" dirty="0"/>
              <a:t> Efficacy: 6-Month Freedom from Major Amputation, Target Vessel Occlusion, and Clinically-Driven Target Lesion Revascularization </a:t>
            </a:r>
          </a:p>
        </p:txBody>
      </p:sp>
    </p:spTree>
    <p:extLst>
      <p:ext uri="{BB962C8B-B14F-4D97-AF65-F5344CB8AC3E}">
        <p14:creationId xmlns:p14="http://schemas.microsoft.com/office/powerpoint/2010/main" val="143293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Table&#10;&#10;Description automatically generated">
            <a:extLst>
              <a:ext uri="{FF2B5EF4-FFF2-40B4-BE49-F238E27FC236}">
                <a16:creationId xmlns:a16="http://schemas.microsoft.com/office/drawing/2014/main" id="{B9D7ACBD-60F0-8D44-9E82-FEF40C0343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573" y="1048716"/>
            <a:ext cx="11730888" cy="476056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696200" y="6375400"/>
            <a:ext cx="2732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Mustapha JA et al, JIC 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83891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90CB692A-6E82-5441-BB4E-2FDD252C51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9283" y="643466"/>
            <a:ext cx="8253434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8109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0743709-8310-AE48-848C-58633831ACE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5" r="1153" b="1903"/>
          <a:stretch/>
        </p:blipFill>
        <p:spPr>
          <a:xfrm>
            <a:off x="1881809" y="520010"/>
            <a:ext cx="8428382" cy="5817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5570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BC5A0215-DCFB-DA40-AAC1-0556A722A0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223" y="967684"/>
            <a:ext cx="9668190" cy="4922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5933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A9C28C12-9C5C-574C-97FF-A2FD90BDC4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181" y="858219"/>
            <a:ext cx="9840845" cy="478720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BEC885E-27EB-804E-A5DF-333843166724}"/>
              </a:ext>
            </a:extLst>
          </p:cNvPr>
          <p:cNvSpPr txBox="1"/>
          <p:nvPr/>
        </p:nvSpPr>
        <p:spPr>
          <a:xfrm>
            <a:off x="1338470" y="5999781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2015</a:t>
            </a:r>
          </a:p>
        </p:txBody>
      </p:sp>
    </p:spTree>
    <p:extLst>
      <p:ext uri="{BB962C8B-B14F-4D97-AF65-F5344CB8AC3E}">
        <p14:creationId xmlns:p14="http://schemas.microsoft.com/office/powerpoint/2010/main" val="19660606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352C43B-2BBF-4C4D-B3D5-078902F17551}"/>
              </a:ext>
            </a:extLst>
          </p:cNvPr>
          <p:cNvSpPr/>
          <p:nvPr/>
        </p:nvSpPr>
        <p:spPr>
          <a:xfrm>
            <a:off x="1285460" y="1119306"/>
            <a:ext cx="10283687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Prospective, multicenter, randomized first-in-man study</a:t>
            </a:r>
          </a:p>
          <a:p>
            <a:endParaRPr lang="en-US" sz="2800" dirty="0"/>
          </a:p>
          <a:p>
            <a:endParaRPr lang="en-US" sz="2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72 patients were randomized 1:1 to either a Passeo-18 Lux DEB (</a:t>
            </a:r>
            <a:r>
              <a:rPr lang="en-US" sz="2800" dirty="0" err="1"/>
              <a:t>Biotronik</a:t>
            </a:r>
            <a:r>
              <a:rPr lang="en-US" sz="2800" dirty="0"/>
              <a:t> AG, </a:t>
            </a:r>
            <a:r>
              <a:rPr lang="en-US" sz="2800" dirty="0" err="1"/>
              <a:t>Buelach</a:t>
            </a:r>
            <a:r>
              <a:rPr lang="en-US" sz="2800" dirty="0"/>
              <a:t>, Switzerland) (n = 36) or Passeo-18 PTA (n = 36).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Follow up at 1, 6 and 12 months </a:t>
            </a:r>
          </a:p>
        </p:txBody>
      </p:sp>
    </p:spTree>
    <p:extLst>
      <p:ext uri="{BB962C8B-B14F-4D97-AF65-F5344CB8AC3E}">
        <p14:creationId xmlns:p14="http://schemas.microsoft.com/office/powerpoint/2010/main" val="21822440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992158-637F-8E41-BEFE-ECCEE68A76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348068-FD62-7B40-854D-1E444C0785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The </a:t>
            </a:r>
            <a:r>
              <a:rPr lang="en-US" b="1" dirty="0"/>
              <a:t>primary safety endpoint</a:t>
            </a:r>
            <a:r>
              <a:rPr lang="en-US" dirty="0"/>
              <a:t> (a composite of all-cause mortality, target extremity major amputation, target lesion thrombosis, and target vessel revascularization at 30 days) </a:t>
            </a:r>
          </a:p>
          <a:p>
            <a:pPr lvl="1"/>
            <a:r>
              <a:rPr lang="en-US" sz="2800" dirty="0"/>
              <a:t>0% in the DEB group versus 8.3% in the PTA group (</a:t>
            </a:r>
            <a:r>
              <a:rPr lang="en-US" sz="2800" b="1" dirty="0">
                <a:solidFill>
                  <a:schemeClr val="tx2"/>
                </a:solidFill>
              </a:rPr>
              <a:t>p 0.239</a:t>
            </a:r>
            <a:r>
              <a:rPr lang="en-US" sz="2800" b="1" dirty="0"/>
              <a:t>). </a:t>
            </a:r>
            <a:endParaRPr lang="en-US" dirty="0" smtClean="0"/>
          </a:p>
          <a:p>
            <a:pPr lvl="1"/>
            <a:endParaRPr lang="en-US" dirty="0"/>
          </a:p>
          <a:p>
            <a:pPr marL="0" indent="0">
              <a:buNone/>
            </a:pPr>
            <a:r>
              <a:rPr lang="en-US" b="1" dirty="0"/>
              <a:t>Primary performance endpoint </a:t>
            </a:r>
            <a:r>
              <a:rPr lang="en-US" dirty="0"/>
              <a:t>(patency loss at 6 months) was 17.1% in the DEB group versus 26.1% in the PTA group </a:t>
            </a:r>
            <a:r>
              <a:rPr lang="en-US" b="1" dirty="0">
                <a:solidFill>
                  <a:schemeClr val="tx2"/>
                </a:solidFill>
              </a:rPr>
              <a:t>(p 0.298</a:t>
            </a:r>
            <a:r>
              <a:rPr lang="en-US" dirty="0"/>
              <a:t>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/>
              <a:t>Major amputations </a:t>
            </a:r>
            <a:r>
              <a:rPr lang="en-US" dirty="0"/>
              <a:t>of the target extremity occurred in 3.3% DEB versus 5.6% PTA of the patients at 12 months, respectively.</a:t>
            </a:r>
          </a:p>
        </p:txBody>
      </p:sp>
    </p:spTree>
    <p:extLst>
      <p:ext uri="{BB962C8B-B14F-4D97-AF65-F5344CB8AC3E}">
        <p14:creationId xmlns:p14="http://schemas.microsoft.com/office/powerpoint/2010/main" val="9967312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139A0484-DE65-0442-B69E-DA6025D8CE4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45" r="759"/>
          <a:stretch/>
        </p:blipFill>
        <p:spPr>
          <a:xfrm>
            <a:off x="1181466" y="1523999"/>
            <a:ext cx="8731160" cy="300454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414ECFD-723D-014E-B84E-1A864B87A5A0}"/>
              </a:ext>
            </a:extLst>
          </p:cNvPr>
          <p:cNvSpPr txBox="1"/>
          <p:nvPr/>
        </p:nvSpPr>
        <p:spPr>
          <a:xfrm>
            <a:off x="1181466" y="4757530"/>
            <a:ext cx="51704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JACC Cardiovascular Interventions 2020 </a:t>
            </a:r>
          </a:p>
        </p:txBody>
      </p:sp>
    </p:spTree>
    <p:extLst>
      <p:ext uri="{BB962C8B-B14F-4D97-AF65-F5344CB8AC3E}">
        <p14:creationId xmlns:p14="http://schemas.microsoft.com/office/powerpoint/2010/main" val="10600456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4192" y="1350137"/>
            <a:ext cx="10515600" cy="4351338"/>
          </a:xfrm>
        </p:spPr>
        <p:txBody>
          <a:bodyPr>
            <a:normAutofit/>
          </a:bodyPr>
          <a:lstStyle/>
          <a:p>
            <a:r>
              <a:rPr lang="en-US" dirty="0"/>
              <a:t>66 </a:t>
            </a:r>
            <a:r>
              <a:rPr lang="en-US" dirty="0" err="1"/>
              <a:t>yo</a:t>
            </a:r>
            <a:r>
              <a:rPr lang="en-US" dirty="0"/>
              <a:t> M with a </a:t>
            </a:r>
            <a:r>
              <a:rPr lang="en-US" dirty="0" err="1"/>
              <a:t>PMHx</a:t>
            </a:r>
            <a:r>
              <a:rPr lang="en-US" dirty="0"/>
              <a:t> of NIDDM, HTN, HLD, active smoking (1ppd).  Presents with </a:t>
            </a:r>
            <a:r>
              <a:rPr lang="en-US" dirty="0" smtClean="0"/>
              <a:t>continued bilateral </a:t>
            </a:r>
            <a:r>
              <a:rPr lang="en-US" dirty="0" smtClean="0"/>
              <a:t>lifestyle limiting</a:t>
            </a:r>
            <a:r>
              <a:rPr lang="en-US" dirty="0" smtClean="0"/>
              <a:t> </a:t>
            </a:r>
            <a:r>
              <a:rPr lang="en-US" dirty="0"/>
              <a:t>claudication R &gt; L (Rutherford II-III</a:t>
            </a:r>
            <a:r>
              <a:rPr lang="en-US" dirty="0" smtClean="0"/>
              <a:t>) despite maximal medical therapy. </a:t>
            </a:r>
            <a:endParaRPr lang="en-US" dirty="0"/>
          </a:p>
          <a:p>
            <a:endParaRPr lang="en-US" dirty="0"/>
          </a:p>
          <a:p>
            <a:r>
              <a:rPr lang="en-US" dirty="0"/>
              <a:t>Meds: Amlodipine 10, </a:t>
            </a:r>
            <a:r>
              <a:rPr lang="en-US" dirty="0" err="1"/>
              <a:t>Asa</a:t>
            </a:r>
            <a:r>
              <a:rPr lang="en-US" dirty="0"/>
              <a:t> 81, Lipitor 40, </a:t>
            </a:r>
            <a:r>
              <a:rPr lang="en-US" dirty="0" err="1"/>
              <a:t>Cilostazole</a:t>
            </a:r>
            <a:r>
              <a:rPr lang="en-US" dirty="0"/>
              <a:t> 100 mg, Glipizide, HCTZ 25, Metformin 1000 mg </a:t>
            </a:r>
          </a:p>
          <a:p>
            <a:endParaRPr lang="en-US" dirty="0"/>
          </a:p>
          <a:p>
            <a:r>
              <a:rPr lang="en-US" dirty="0"/>
              <a:t>Labs: </a:t>
            </a:r>
            <a:r>
              <a:rPr lang="en-US" dirty="0" err="1"/>
              <a:t>Hgb</a:t>
            </a:r>
            <a:r>
              <a:rPr lang="en-US" dirty="0"/>
              <a:t>/</a:t>
            </a:r>
            <a:r>
              <a:rPr lang="en-US" dirty="0" err="1"/>
              <a:t>Hct</a:t>
            </a:r>
            <a:r>
              <a:rPr lang="en-US" dirty="0"/>
              <a:t> 11.4/34.3, Cr 1.27, INR 0.9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50032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E80202-45B7-5E44-8FBA-1B0B2FF0B6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07165"/>
            <a:ext cx="10515600" cy="5169798"/>
          </a:xfrm>
        </p:spPr>
        <p:txBody>
          <a:bodyPr/>
          <a:lstStyle/>
          <a:p>
            <a:endParaRPr lang="en-US" dirty="0"/>
          </a:p>
          <a:p>
            <a:r>
              <a:rPr lang="en-US" dirty="0"/>
              <a:t>Prospective, multicenter, patient-blinded, randomized controlled trial of the IN.PACT </a:t>
            </a:r>
            <a:r>
              <a:rPr lang="en-US" dirty="0" err="1"/>
              <a:t>Amphirion</a:t>
            </a:r>
            <a:r>
              <a:rPr lang="en-US" dirty="0"/>
              <a:t> DCB versus PTA</a:t>
            </a:r>
          </a:p>
          <a:p>
            <a:endParaRPr lang="en-US" dirty="0"/>
          </a:p>
          <a:p>
            <a:r>
              <a:rPr lang="en-US" dirty="0"/>
              <a:t>358 patients were enrolled across 13 European sites from September 2009 to July 2012. </a:t>
            </a:r>
          </a:p>
          <a:p>
            <a:endParaRPr lang="en-US" dirty="0"/>
          </a:p>
          <a:p>
            <a:r>
              <a:rPr lang="en-US" dirty="0"/>
              <a:t>95 subjects in the DCB group and 49 subjects in the PTA group completed 60-month follow-up. 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92548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hart, line chart, box and whisker chart&#10;&#10;Description automatically generated">
            <a:extLst>
              <a:ext uri="{FF2B5EF4-FFF2-40B4-BE49-F238E27FC236}">
                <a16:creationId xmlns:a16="http://schemas.microsoft.com/office/drawing/2014/main" id="{98A5D365-429A-5E4A-99EE-2E0B619FCF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439" y="509380"/>
            <a:ext cx="9084918" cy="5772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1507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chart&#10;&#10;Description automatically generated">
            <a:extLst>
              <a:ext uri="{FF2B5EF4-FFF2-40B4-BE49-F238E27FC236}">
                <a16:creationId xmlns:a16="http://schemas.microsoft.com/office/drawing/2014/main" id="{5732038F-3C4F-8C48-BD83-79F12A864A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417" y="601481"/>
            <a:ext cx="10055900" cy="6021568"/>
          </a:xfrm>
          <a:prstGeom prst="rect">
            <a:avLst/>
          </a:prstGeom>
        </p:spPr>
      </p:pic>
      <p:pic>
        <p:nvPicPr>
          <p:cNvPr id="8" name="Picture 7" descr="A picture containing chart&#10;&#10;Description automatically generated">
            <a:extLst>
              <a:ext uri="{FF2B5EF4-FFF2-40B4-BE49-F238E27FC236}">
                <a16:creationId xmlns:a16="http://schemas.microsoft.com/office/drawing/2014/main" id="{B347E462-C284-C846-B86D-9FF4F8C8DB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652" y="418216"/>
            <a:ext cx="10055900" cy="6021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1418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2431D0C4-D563-2E4F-A47D-B84897041E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058" y="438301"/>
            <a:ext cx="9101884" cy="5615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2825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Evidence for DES in Infra-popliteal vessels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926" y="2656489"/>
            <a:ext cx="10960799" cy="34871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738" r="2414" b="-188"/>
          <a:stretch/>
        </p:blipFill>
        <p:spPr>
          <a:xfrm>
            <a:off x="554926" y="2131556"/>
            <a:ext cx="10960799" cy="52493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058150" y="6350541"/>
            <a:ext cx="34575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Spiliopolous</a:t>
            </a:r>
            <a:r>
              <a:rPr lang="en-US" dirty="0"/>
              <a:t> et al, WJC, 2019 </a:t>
            </a:r>
          </a:p>
        </p:txBody>
      </p:sp>
    </p:spTree>
    <p:extLst>
      <p:ext uri="{BB962C8B-B14F-4D97-AF65-F5344CB8AC3E}">
        <p14:creationId xmlns:p14="http://schemas.microsoft.com/office/powerpoint/2010/main" val="25284297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14" name="Gruppieren 2"/>
          <p:cNvGrpSpPr>
            <a:grpSpLocks/>
          </p:cNvGrpSpPr>
          <p:nvPr/>
        </p:nvGrpSpPr>
        <p:grpSpPr bwMode="auto">
          <a:xfrm>
            <a:off x="1804989" y="1343025"/>
            <a:ext cx="8358187" cy="4547860"/>
            <a:chOff x="1108291" y="1142984"/>
            <a:chExt cx="6917166" cy="4547562"/>
          </a:xfrm>
        </p:grpSpPr>
        <p:sp>
          <p:nvSpPr>
            <p:cNvPr id="4" name="Textfeld 1"/>
            <p:cNvSpPr txBox="1"/>
            <p:nvPr/>
          </p:nvSpPr>
          <p:spPr>
            <a:xfrm>
              <a:off x="3929023" y="1142984"/>
              <a:ext cx="1429416" cy="30775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>
              <a:sp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de-DE" sz="1400" b="1" dirty="0">
                  <a:latin typeface="+mj-lt"/>
                  <a:cs typeface="Times New Roman" pitchFamily="18" charset="0"/>
                </a:rPr>
                <a:t>161 </a:t>
              </a:r>
              <a:r>
                <a:rPr lang="de-DE" sz="1400" b="1" dirty="0" err="1">
                  <a:latin typeface="+mj-lt"/>
                  <a:cs typeface="Times New Roman" pitchFamily="18" charset="0"/>
                </a:rPr>
                <a:t>patients</a:t>
              </a:r>
              <a:r>
                <a:rPr lang="de-DE" sz="1400" b="1" dirty="0">
                  <a:latin typeface="+mj-lt"/>
                  <a:cs typeface="Times New Roman" pitchFamily="18" charset="0"/>
                </a:rPr>
                <a:t> </a:t>
              </a:r>
              <a:r>
                <a:rPr lang="de-DE" sz="1400" b="1" dirty="0" err="1">
                  <a:latin typeface="+mj-lt"/>
                  <a:cs typeface="Times New Roman" pitchFamily="18" charset="0"/>
                </a:rPr>
                <a:t>enrolled</a:t>
              </a:r>
              <a:endParaRPr lang="de-DE" sz="1400" b="1" dirty="0">
                <a:latin typeface="+mj-lt"/>
                <a:cs typeface="Times New Roman" pitchFamily="18" charset="0"/>
              </a:endParaRPr>
            </a:p>
          </p:txBody>
        </p:sp>
        <p:sp>
          <p:nvSpPr>
            <p:cNvPr id="5" name="Textfeld 6"/>
            <p:cNvSpPr txBox="1"/>
            <p:nvPr/>
          </p:nvSpPr>
          <p:spPr>
            <a:xfrm>
              <a:off x="5142976" y="1976367"/>
              <a:ext cx="1572621" cy="30795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>
              <a:sp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de-DE" sz="1400" b="1">
                  <a:latin typeface="+mj-lt"/>
                  <a:cs typeface="Times New Roman" pitchFamily="18" charset="0"/>
                </a:rPr>
                <a:t>79 BMS</a:t>
              </a:r>
              <a:endParaRPr lang="de-DE" sz="1400" b="1" dirty="0">
                <a:latin typeface="+mj-lt"/>
                <a:cs typeface="Times New Roman" pitchFamily="18" charset="0"/>
              </a:endParaRPr>
            </a:p>
          </p:txBody>
        </p:sp>
        <p:sp>
          <p:nvSpPr>
            <p:cNvPr id="6" name="Textfeld 8"/>
            <p:cNvSpPr txBox="1"/>
            <p:nvPr/>
          </p:nvSpPr>
          <p:spPr>
            <a:xfrm>
              <a:off x="2571866" y="1976367"/>
              <a:ext cx="1571307" cy="30795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>
              <a:sp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de-DE" sz="1400" b="1" dirty="0">
                  <a:latin typeface="+mj-lt"/>
                  <a:cs typeface="Times New Roman" pitchFamily="18" charset="0"/>
                </a:rPr>
                <a:t>82 SES</a:t>
              </a:r>
            </a:p>
          </p:txBody>
        </p:sp>
        <p:sp>
          <p:nvSpPr>
            <p:cNvPr id="7" name="Textfeld 12"/>
            <p:cNvSpPr txBox="1"/>
            <p:nvPr/>
          </p:nvSpPr>
          <p:spPr>
            <a:xfrm>
              <a:off x="2113349" y="2500208"/>
              <a:ext cx="497753" cy="26159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>
              <a:sp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de-DE" sz="1100" b="1" dirty="0">
                  <a:latin typeface="+mj-lt"/>
                  <a:cs typeface="Times New Roman" pitchFamily="18" charset="0"/>
                </a:rPr>
                <a:t>12 </a:t>
              </a:r>
              <a:r>
                <a:rPr lang="de-DE" sz="1100" b="1" dirty="0" err="1">
                  <a:latin typeface="+mj-lt"/>
                  <a:cs typeface="Times New Roman" pitchFamily="18" charset="0"/>
                </a:rPr>
                <a:t>died</a:t>
              </a:r>
              <a:endParaRPr lang="de-DE" sz="1100" b="1" dirty="0">
                <a:latin typeface="+mj-lt"/>
                <a:cs typeface="Times New Roman" pitchFamily="18" charset="0"/>
              </a:endParaRPr>
            </a:p>
          </p:txBody>
        </p:sp>
        <p:sp>
          <p:nvSpPr>
            <p:cNvPr id="8" name="Textfeld 13"/>
            <p:cNvSpPr txBox="1"/>
            <p:nvPr/>
          </p:nvSpPr>
          <p:spPr>
            <a:xfrm>
              <a:off x="6429188" y="3000237"/>
              <a:ext cx="1308325" cy="26159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>
              <a:sp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de-DE" sz="1100" b="1" dirty="0">
                  <a:latin typeface="+mj-lt"/>
                  <a:cs typeface="Times New Roman" pitchFamily="18" charset="0"/>
                </a:rPr>
                <a:t>3 </a:t>
              </a:r>
              <a:r>
                <a:rPr lang="de-DE" sz="1100" b="1" dirty="0" err="1">
                  <a:latin typeface="+mj-lt"/>
                  <a:cs typeface="Times New Roman" pitchFamily="18" charset="0"/>
                </a:rPr>
                <a:t>patients</a:t>
              </a:r>
              <a:r>
                <a:rPr lang="de-DE" sz="1100" b="1" dirty="0">
                  <a:latin typeface="+mj-lt"/>
                  <a:cs typeface="Times New Roman" pitchFamily="18" charset="0"/>
                </a:rPr>
                <a:t> </a:t>
              </a:r>
              <a:r>
                <a:rPr lang="de-DE" sz="1100" b="1" dirty="0" err="1">
                  <a:latin typeface="+mj-lt"/>
                  <a:cs typeface="Times New Roman" pitchFamily="18" charset="0"/>
                </a:rPr>
                <a:t>were</a:t>
              </a:r>
              <a:r>
                <a:rPr lang="de-DE" sz="1100" b="1" dirty="0">
                  <a:latin typeface="+mj-lt"/>
                  <a:cs typeface="Times New Roman" pitchFamily="18" charset="0"/>
                </a:rPr>
                <a:t> lost </a:t>
              </a:r>
              <a:r>
                <a:rPr lang="de-DE" sz="1100" b="1" dirty="0" err="1">
                  <a:latin typeface="+mj-lt"/>
                  <a:cs typeface="Times New Roman" pitchFamily="18" charset="0"/>
                </a:rPr>
                <a:t>to</a:t>
              </a:r>
              <a:r>
                <a:rPr lang="de-DE" sz="1100" b="1" dirty="0">
                  <a:latin typeface="+mj-lt"/>
                  <a:cs typeface="Times New Roman" pitchFamily="18" charset="0"/>
                </a:rPr>
                <a:t> </a:t>
              </a:r>
              <a:r>
                <a:rPr lang="de-DE" sz="1100" b="1" dirty="0" err="1">
                  <a:latin typeface="+mj-lt"/>
                  <a:cs typeface="Times New Roman" pitchFamily="18" charset="0"/>
                </a:rPr>
                <a:t>fu</a:t>
              </a:r>
              <a:endParaRPr lang="de-DE" sz="1100" b="1" dirty="0">
                <a:latin typeface="+mj-lt"/>
                <a:cs typeface="Times New Roman" pitchFamily="18" charset="0"/>
              </a:endParaRPr>
            </a:p>
          </p:txBody>
        </p:sp>
        <p:sp>
          <p:nvSpPr>
            <p:cNvPr id="9" name="Textfeld 44"/>
            <p:cNvSpPr txBox="1"/>
            <p:nvPr/>
          </p:nvSpPr>
          <p:spPr>
            <a:xfrm>
              <a:off x="4755405" y="2500208"/>
              <a:ext cx="439381" cy="26159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>
              <a:sp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de-DE" sz="1100" b="1" dirty="0">
                  <a:latin typeface="+mj-lt"/>
                  <a:cs typeface="Times New Roman" pitchFamily="18" charset="0"/>
                </a:rPr>
                <a:t>8 </a:t>
              </a:r>
              <a:r>
                <a:rPr lang="de-DE" sz="1100" b="1" dirty="0" err="1">
                  <a:latin typeface="+mj-lt"/>
                  <a:cs typeface="Times New Roman" pitchFamily="18" charset="0"/>
                </a:rPr>
                <a:t>died</a:t>
              </a:r>
              <a:endParaRPr lang="de-DE" sz="1100" b="1" dirty="0">
                <a:latin typeface="+mj-lt"/>
                <a:cs typeface="Times New Roman" pitchFamily="18" charset="0"/>
              </a:endParaRPr>
            </a:p>
          </p:txBody>
        </p:sp>
        <p:sp>
          <p:nvSpPr>
            <p:cNvPr id="10" name="Textfeld 45"/>
            <p:cNvSpPr txBox="1"/>
            <p:nvPr/>
          </p:nvSpPr>
          <p:spPr>
            <a:xfrm>
              <a:off x="3859392" y="3000237"/>
              <a:ext cx="1308325" cy="26159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>
              <a:sp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de-DE" sz="1100" b="1" dirty="0">
                  <a:latin typeface="+mj-lt"/>
                  <a:cs typeface="Times New Roman" pitchFamily="18" charset="0"/>
                </a:rPr>
                <a:t>4 </a:t>
              </a:r>
              <a:r>
                <a:rPr lang="de-DE" sz="1100" b="1" dirty="0" err="1">
                  <a:latin typeface="+mj-lt"/>
                  <a:cs typeface="Times New Roman" pitchFamily="18" charset="0"/>
                </a:rPr>
                <a:t>patients</a:t>
              </a:r>
              <a:r>
                <a:rPr lang="de-DE" sz="1100" b="1" dirty="0">
                  <a:latin typeface="+mj-lt"/>
                  <a:cs typeface="Times New Roman" pitchFamily="18" charset="0"/>
                </a:rPr>
                <a:t> </a:t>
              </a:r>
              <a:r>
                <a:rPr lang="de-DE" sz="1100" b="1" dirty="0" err="1">
                  <a:latin typeface="+mj-lt"/>
                  <a:cs typeface="Times New Roman" pitchFamily="18" charset="0"/>
                </a:rPr>
                <a:t>were</a:t>
              </a:r>
              <a:r>
                <a:rPr lang="de-DE" sz="1100" b="1" dirty="0">
                  <a:latin typeface="+mj-lt"/>
                  <a:cs typeface="Times New Roman" pitchFamily="18" charset="0"/>
                </a:rPr>
                <a:t> lost </a:t>
              </a:r>
              <a:r>
                <a:rPr lang="de-DE" sz="1100" b="1" dirty="0" err="1">
                  <a:latin typeface="+mj-lt"/>
                  <a:cs typeface="Times New Roman" pitchFamily="18" charset="0"/>
                </a:rPr>
                <a:t>to</a:t>
              </a:r>
              <a:r>
                <a:rPr lang="de-DE" sz="1100" b="1" dirty="0">
                  <a:latin typeface="+mj-lt"/>
                  <a:cs typeface="Times New Roman" pitchFamily="18" charset="0"/>
                </a:rPr>
                <a:t> </a:t>
              </a:r>
              <a:r>
                <a:rPr lang="de-DE" sz="1100" b="1" dirty="0" err="1">
                  <a:latin typeface="+mj-lt"/>
                  <a:cs typeface="Times New Roman" pitchFamily="18" charset="0"/>
                </a:rPr>
                <a:t>fu</a:t>
              </a:r>
              <a:endParaRPr lang="de-DE" sz="1100" b="1" dirty="0">
                <a:latin typeface="+mj-lt"/>
                <a:cs typeface="Times New Roman" pitchFamily="18" charset="0"/>
              </a:endParaRPr>
            </a:p>
          </p:txBody>
        </p:sp>
        <p:sp>
          <p:nvSpPr>
            <p:cNvPr id="11" name="Textfeld 46"/>
            <p:cNvSpPr txBox="1"/>
            <p:nvPr/>
          </p:nvSpPr>
          <p:spPr>
            <a:xfrm>
              <a:off x="4923571" y="4024108"/>
              <a:ext cx="1714274" cy="26159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>
              <a:sp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de-DE" sz="1100" b="1" dirty="0">
                  <a:latin typeface="+mj-lt"/>
                  <a:cs typeface="Times New Roman" pitchFamily="18" charset="0"/>
                </a:rPr>
                <a:t>67 </a:t>
              </a:r>
              <a:r>
                <a:rPr lang="de-DE" sz="1100" b="1" dirty="0" err="1">
                  <a:latin typeface="+mj-lt"/>
                  <a:cs typeface="Times New Roman" pitchFamily="18" charset="0"/>
                </a:rPr>
                <a:t>patients</a:t>
              </a:r>
              <a:r>
                <a:rPr lang="de-DE" sz="1100" b="1" dirty="0">
                  <a:latin typeface="+mj-lt"/>
                  <a:cs typeface="Times New Roman" pitchFamily="18" charset="0"/>
                </a:rPr>
                <a:t> </a:t>
              </a:r>
              <a:r>
                <a:rPr lang="de-DE" sz="1100" b="1" dirty="0" err="1">
                  <a:latin typeface="+mj-lt"/>
                  <a:cs typeface="Times New Roman" pitchFamily="18" charset="0"/>
                </a:rPr>
                <a:t>at</a:t>
              </a:r>
              <a:r>
                <a:rPr lang="de-DE" sz="1100" b="1" dirty="0">
                  <a:latin typeface="+mj-lt"/>
                  <a:cs typeface="Times New Roman" pitchFamily="18" charset="0"/>
                </a:rPr>
                <a:t> 6 </a:t>
              </a:r>
              <a:r>
                <a:rPr lang="de-DE" sz="1100" b="1" dirty="0" err="1">
                  <a:latin typeface="+mj-lt"/>
                  <a:cs typeface="Times New Roman" pitchFamily="18" charset="0"/>
                </a:rPr>
                <a:t>months</a:t>
              </a:r>
              <a:r>
                <a:rPr lang="de-DE" sz="1100" b="1" dirty="0">
                  <a:latin typeface="+mj-lt"/>
                  <a:cs typeface="Times New Roman" pitchFamily="18" charset="0"/>
                </a:rPr>
                <a:t> </a:t>
              </a:r>
              <a:r>
                <a:rPr lang="de-DE" sz="1100" b="1" dirty="0" err="1">
                  <a:latin typeface="+mj-lt"/>
                  <a:cs typeface="Times New Roman" pitchFamily="18" charset="0"/>
                </a:rPr>
                <a:t>follow-up</a:t>
              </a:r>
              <a:endParaRPr lang="de-DE" sz="1100" b="1" dirty="0">
                <a:latin typeface="+mj-lt"/>
                <a:cs typeface="Times New Roman" pitchFamily="18" charset="0"/>
              </a:endParaRPr>
            </a:p>
          </p:txBody>
        </p:sp>
        <p:sp>
          <p:nvSpPr>
            <p:cNvPr id="12" name="Textfeld 48"/>
            <p:cNvSpPr txBox="1"/>
            <p:nvPr/>
          </p:nvSpPr>
          <p:spPr>
            <a:xfrm>
              <a:off x="2285457" y="4024108"/>
              <a:ext cx="1714274" cy="26159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>
              <a:sp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de-DE" sz="1100" b="1" dirty="0">
                  <a:latin typeface="+mj-lt"/>
                  <a:cs typeface="Times New Roman" pitchFamily="18" charset="0"/>
                </a:rPr>
                <a:t>64 </a:t>
              </a:r>
              <a:r>
                <a:rPr lang="de-DE" sz="1100" b="1" dirty="0" err="1">
                  <a:latin typeface="+mj-lt"/>
                  <a:cs typeface="Times New Roman" pitchFamily="18" charset="0"/>
                </a:rPr>
                <a:t>patients</a:t>
              </a:r>
              <a:r>
                <a:rPr lang="de-DE" sz="1100" b="1" dirty="0">
                  <a:latin typeface="+mj-lt"/>
                  <a:cs typeface="Times New Roman" pitchFamily="18" charset="0"/>
                </a:rPr>
                <a:t> </a:t>
              </a:r>
              <a:r>
                <a:rPr lang="de-DE" sz="1100" b="1" dirty="0" err="1">
                  <a:latin typeface="+mj-lt"/>
                  <a:cs typeface="Times New Roman" pitchFamily="18" charset="0"/>
                </a:rPr>
                <a:t>at</a:t>
              </a:r>
              <a:r>
                <a:rPr lang="de-DE" sz="1100" b="1" dirty="0">
                  <a:latin typeface="+mj-lt"/>
                  <a:cs typeface="Times New Roman" pitchFamily="18" charset="0"/>
                </a:rPr>
                <a:t> 6 </a:t>
              </a:r>
              <a:r>
                <a:rPr lang="de-DE" sz="1100" b="1" dirty="0" err="1">
                  <a:latin typeface="+mj-lt"/>
                  <a:cs typeface="Times New Roman" pitchFamily="18" charset="0"/>
                </a:rPr>
                <a:t>months</a:t>
              </a:r>
              <a:r>
                <a:rPr lang="de-DE" sz="1100" b="1" dirty="0">
                  <a:latin typeface="+mj-lt"/>
                  <a:cs typeface="Times New Roman" pitchFamily="18" charset="0"/>
                </a:rPr>
                <a:t> </a:t>
              </a:r>
              <a:r>
                <a:rPr lang="de-DE" sz="1100" b="1" dirty="0" err="1">
                  <a:latin typeface="+mj-lt"/>
                  <a:cs typeface="Times New Roman" pitchFamily="18" charset="0"/>
                </a:rPr>
                <a:t>follow-up</a:t>
              </a:r>
              <a:endParaRPr lang="de-DE" sz="1100" b="1" dirty="0">
                <a:latin typeface="+mj-lt"/>
                <a:cs typeface="Times New Roman" pitchFamily="18" charset="0"/>
              </a:endParaRPr>
            </a:p>
          </p:txBody>
        </p:sp>
        <p:sp>
          <p:nvSpPr>
            <p:cNvPr id="13" name="Textfeld 51"/>
            <p:cNvSpPr txBox="1"/>
            <p:nvPr/>
          </p:nvSpPr>
          <p:spPr>
            <a:xfrm>
              <a:off x="4773798" y="4524137"/>
              <a:ext cx="439381" cy="26159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>
              <a:sp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de-DE" sz="1100" b="1" dirty="0">
                  <a:latin typeface="+mj-lt"/>
                  <a:cs typeface="Times New Roman" pitchFamily="18" charset="0"/>
                </a:rPr>
                <a:t>3 </a:t>
              </a:r>
              <a:r>
                <a:rPr lang="de-DE" sz="1100" b="1" dirty="0" err="1">
                  <a:latin typeface="+mj-lt"/>
                  <a:cs typeface="Times New Roman" pitchFamily="18" charset="0"/>
                </a:rPr>
                <a:t>died</a:t>
              </a:r>
              <a:endParaRPr lang="de-DE" sz="1100" b="1" dirty="0">
                <a:latin typeface="+mj-lt"/>
                <a:cs typeface="Times New Roman" pitchFamily="18" charset="0"/>
              </a:endParaRPr>
            </a:p>
          </p:txBody>
        </p:sp>
        <p:sp>
          <p:nvSpPr>
            <p:cNvPr id="14" name="Textfeld 52"/>
            <p:cNvSpPr txBox="1"/>
            <p:nvPr/>
          </p:nvSpPr>
          <p:spPr>
            <a:xfrm>
              <a:off x="2231591" y="4500327"/>
              <a:ext cx="439381" cy="26159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>
              <a:sp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de-DE" sz="1100" b="1" dirty="0">
                  <a:latin typeface="+mj-lt"/>
                  <a:cs typeface="Times New Roman" pitchFamily="18" charset="0"/>
                </a:rPr>
                <a:t>2 </a:t>
              </a:r>
              <a:r>
                <a:rPr lang="de-DE" sz="1100" b="1" dirty="0" err="1">
                  <a:latin typeface="+mj-lt"/>
                  <a:cs typeface="Times New Roman" pitchFamily="18" charset="0"/>
                </a:rPr>
                <a:t>died</a:t>
              </a:r>
              <a:endParaRPr lang="de-DE" sz="1100" b="1" dirty="0">
                <a:latin typeface="+mj-lt"/>
                <a:cs typeface="Times New Roman" pitchFamily="18" charset="0"/>
              </a:endParaRPr>
            </a:p>
          </p:txBody>
        </p:sp>
        <p:sp>
          <p:nvSpPr>
            <p:cNvPr id="15" name="Textfeld 53"/>
            <p:cNvSpPr txBox="1"/>
            <p:nvPr/>
          </p:nvSpPr>
          <p:spPr>
            <a:xfrm>
              <a:off x="3680715" y="3500268"/>
              <a:ext cx="1439661" cy="26159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>
              <a:sp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de-DE" sz="1100" b="1" dirty="0">
                  <a:latin typeface="+mj-lt"/>
                  <a:cs typeface="Times New Roman" pitchFamily="18" charset="0"/>
                </a:rPr>
                <a:t>1 </a:t>
              </a:r>
              <a:r>
                <a:rPr lang="de-DE" sz="1100" b="1" dirty="0" err="1">
                  <a:latin typeface="+mj-lt"/>
                  <a:cs typeface="Times New Roman" pitchFamily="18" charset="0"/>
                </a:rPr>
                <a:t>patient</a:t>
              </a:r>
              <a:r>
                <a:rPr lang="de-DE" sz="1100" b="1" dirty="0">
                  <a:latin typeface="+mj-lt"/>
                  <a:cs typeface="Times New Roman" pitchFamily="18" charset="0"/>
                </a:rPr>
                <a:t> </a:t>
              </a:r>
              <a:r>
                <a:rPr lang="de-DE" sz="1100" b="1" dirty="0" err="1">
                  <a:latin typeface="+mj-lt"/>
                  <a:cs typeface="Times New Roman" pitchFamily="18" charset="0"/>
                </a:rPr>
                <a:t>telephone</a:t>
              </a:r>
              <a:r>
                <a:rPr lang="de-DE" sz="1100" b="1" dirty="0">
                  <a:latin typeface="+mj-lt"/>
                  <a:cs typeface="Times New Roman" pitchFamily="18" charset="0"/>
                </a:rPr>
                <a:t> </a:t>
              </a:r>
              <a:r>
                <a:rPr lang="de-DE" sz="1100" b="1" dirty="0" err="1">
                  <a:latin typeface="+mj-lt"/>
                  <a:cs typeface="Times New Roman" pitchFamily="18" charset="0"/>
                </a:rPr>
                <a:t>contact</a:t>
              </a:r>
              <a:endParaRPr lang="de-DE" sz="1100" b="1" dirty="0">
                <a:latin typeface="+mj-lt"/>
                <a:cs typeface="Times New Roman" pitchFamily="18" charset="0"/>
              </a:endParaRPr>
            </a:p>
          </p:txBody>
        </p:sp>
        <p:sp>
          <p:nvSpPr>
            <p:cNvPr id="16" name="Textfeld 54"/>
            <p:cNvSpPr txBox="1"/>
            <p:nvPr/>
          </p:nvSpPr>
          <p:spPr>
            <a:xfrm>
              <a:off x="1108291" y="3500268"/>
              <a:ext cx="1483440" cy="26159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>
              <a:sp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de-DE" sz="1100" b="1" dirty="0">
                  <a:latin typeface="+mj-lt"/>
                  <a:cs typeface="Times New Roman" pitchFamily="18" charset="0"/>
                </a:rPr>
                <a:t>2 </a:t>
              </a:r>
              <a:r>
                <a:rPr lang="de-DE" sz="1100" b="1" dirty="0" err="1">
                  <a:latin typeface="+mj-lt"/>
                  <a:cs typeface="Times New Roman" pitchFamily="18" charset="0"/>
                </a:rPr>
                <a:t>patients</a:t>
              </a:r>
              <a:r>
                <a:rPr lang="de-DE" sz="1100" b="1" dirty="0">
                  <a:latin typeface="+mj-lt"/>
                  <a:cs typeface="Times New Roman" pitchFamily="18" charset="0"/>
                </a:rPr>
                <a:t> </a:t>
              </a:r>
              <a:r>
                <a:rPr lang="de-DE" sz="1100" b="1" dirty="0" err="1">
                  <a:latin typeface="+mj-lt"/>
                  <a:cs typeface="Times New Roman" pitchFamily="18" charset="0"/>
                </a:rPr>
                <a:t>telephone</a:t>
              </a:r>
              <a:r>
                <a:rPr lang="de-DE" sz="1100" b="1" dirty="0">
                  <a:latin typeface="+mj-lt"/>
                  <a:cs typeface="Times New Roman" pitchFamily="18" charset="0"/>
                </a:rPr>
                <a:t> </a:t>
              </a:r>
              <a:r>
                <a:rPr lang="de-DE" sz="1100" b="1" dirty="0" err="1">
                  <a:latin typeface="+mj-lt"/>
                  <a:cs typeface="Times New Roman" pitchFamily="18" charset="0"/>
                </a:rPr>
                <a:t>contact</a:t>
              </a:r>
              <a:endParaRPr lang="de-DE" sz="1100" b="1" dirty="0">
                <a:latin typeface="+mj-lt"/>
                <a:cs typeface="Times New Roman" pitchFamily="18" charset="0"/>
              </a:endParaRPr>
            </a:p>
          </p:txBody>
        </p:sp>
        <p:sp>
          <p:nvSpPr>
            <p:cNvPr id="17" name="Textfeld 55"/>
            <p:cNvSpPr txBox="1"/>
            <p:nvPr/>
          </p:nvSpPr>
          <p:spPr>
            <a:xfrm>
              <a:off x="2285457" y="5428953"/>
              <a:ext cx="1772646" cy="26159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>
              <a:sp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de-DE" sz="1100" b="1" dirty="0">
                  <a:latin typeface="+mj-lt"/>
                  <a:cs typeface="Times New Roman" pitchFamily="18" charset="0"/>
                </a:rPr>
                <a:t>62 </a:t>
              </a:r>
              <a:r>
                <a:rPr lang="de-DE" sz="1100" b="1" dirty="0" err="1">
                  <a:latin typeface="+mj-lt"/>
                  <a:cs typeface="Times New Roman" pitchFamily="18" charset="0"/>
                </a:rPr>
                <a:t>patients</a:t>
              </a:r>
              <a:r>
                <a:rPr lang="de-DE" sz="1100" b="1" dirty="0">
                  <a:latin typeface="+mj-lt"/>
                  <a:cs typeface="Times New Roman" pitchFamily="18" charset="0"/>
                </a:rPr>
                <a:t> </a:t>
              </a:r>
              <a:r>
                <a:rPr lang="de-DE" sz="1100" b="1" dirty="0" err="1">
                  <a:latin typeface="+mj-lt"/>
                  <a:cs typeface="Times New Roman" pitchFamily="18" charset="0"/>
                </a:rPr>
                <a:t>at</a:t>
              </a:r>
              <a:r>
                <a:rPr lang="de-DE" sz="1100" b="1" dirty="0">
                  <a:latin typeface="+mj-lt"/>
                  <a:cs typeface="Times New Roman" pitchFamily="18" charset="0"/>
                </a:rPr>
                <a:t> 12 </a:t>
              </a:r>
              <a:r>
                <a:rPr lang="de-DE" sz="1100" b="1" dirty="0" err="1">
                  <a:latin typeface="+mj-lt"/>
                  <a:cs typeface="Times New Roman" pitchFamily="18" charset="0"/>
                </a:rPr>
                <a:t>months</a:t>
              </a:r>
              <a:r>
                <a:rPr lang="de-DE" sz="1100" b="1" dirty="0">
                  <a:latin typeface="+mj-lt"/>
                  <a:cs typeface="Times New Roman" pitchFamily="18" charset="0"/>
                </a:rPr>
                <a:t> </a:t>
              </a:r>
              <a:r>
                <a:rPr lang="de-DE" sz="1100" b="1" dirty="0" err="1">
                  <a:latin typeface="+mj-lt"/>
                  <a:cs typeface="Times New Roman" pitchFamily="18" charset="0"/>
                </a:rPr>
                <a:t>follow-up</a:t>
              </a:r>
              <a:endParaRPr lang="de-DE" sz="1100" b="1" dirty="0">
                <a:latin typeface="+mj-lt"/>
                <a:cs typeface="Times New Roman" pitchFamily="18" charset="0"/>
              </a:endParaRPr>
            </a:p>
          </p:txBody>
        </p:sp>
        <p:sp>
          <p:nvSpPr>
            <p:cNvPr id="18" name="Textfeld 56"/>
            <p:cNvSpPr txBox="1"/>
            <p:nvPr/>
          </p:nvSpPr>
          <p:spPr>
            <a:xfrm>
              <a:off x="4888098" y="5428953"/>
              <a:ext cx="1772646" cy="26159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>
              <a:sp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de-DE" sz="1100" b="1" dirty="0">
                  <a:latin typeface="+mj-lt"/>
                  <a:cs typeface="Times New Roman" pitchFamily="18" charset="0"/>
                </a:rPr>
                <a:t>63 </a:t>
              </a:r>
              <a:r>
                <a:rPr lang="de-DE" sz="1100" b="1" dirty="0" err="1">
                  <a:latin typeface="+mj-lt"/>
                  <a:cs typeface="Times New Roman" pitchFamily="18" charset="0"/>
                </a:rPr>
                <a:t>patients</a:t>
              </a:r>
              <a:r>
                <a:rPr lang="de-DE" sz="1100" b="1" dirty="0">
                  <a:latin typeface="+mj-lt"/>
                  <a:cs typeface="Times New Roman" pitchFamily="18" charset="0"/>
                </a:rPr>
                <a:t> </a:t>
              </a:r>
              <a:r>
                <a:rPr lang="de-DE" sz="1100" b="1" dirty="0" err="1">
                  <a:latin typeface="+mj-lt"/>
                  <a:cs typeface="Times New Roman" pitchFamily="18" charset="0"/>
                </a:rPr>
                <a:t>at</a:t>
              </a:r>
              <a:r>
                <a:rPr lang="de-DE" sz="1100" b="1" dirty="0">
                  <a:latin typeface="+mj-lt"/>
                  <a:cs typeface="Times New Roman" pitchFamily="18" charset="0"/>
                </a:rPr>
                <a:t> 12 </a:t>
              </a:r>
              <a:r>
                <a:rPr lang="de-DE" sz="1100" b="1" dirty="0" err="1">
                  <a:latin typeface="+mj-lt"/>
                  <a:cs typeface="Times New Roman" pitchFamily="18" charset="0"/>
                </a:rPr>
                <a:t>months</a:t>
              </a:r>
              <a:r>
                <a:rPr lang="de-DE" sz="1100" b="1" dirty="0">
                  <a:latin typeface="+mj-lt"/>
                  <a:cs typeface="Times New Roman" pitchFamily="18" charset="0"/>
                </a:rPr>
                <a:t> </a:t>
              </a:r>
              <a:r>
                <a:rPr lang="de-DE" sz="1100" b="1" dirty="0" err="1">
                  <a:latin typeface="+mj-lt"/>
                  <a:cs typeface="Times New Roman" pitchFamily="18" charset="0"/>
                </a:rPr>
                <a:t>follow-up</a:t>
              </a:r>
              <a:endParaRPr lang="de-DE" sz="1100" b="1" dirty="0">
                <a:latin typeface="+mj-lt"/>
                <a:cs typeface="Times New Roman" pitchFamily="18" charset="0"/>
              </a:endParaRPr>
            </a:p>
          </p:txBody>
        </p:sp>
        <p:cxnSp>
          <p:nvCxnSpPr>
            <p:cNvPr id="19" name="Gerade Verbindung mit Pfeil 18"/>
            <p:cNvCxnSpPr/>
            <p:nvPr/>
          </p:nvCxnSpPr>
          <p:spPr>
            <a:xfrm rot="5400000">
              <a:off x="2787644" y="4857764"/>
              <a:ext cx="1139750" cy="262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rade Verbindung mit Pfeil 19"/>
            <p:cNvCxnSpPr/>
            <p:nvPr/>
          </p:nvCxnSpPr>
          <p:spPr>
            <a:xfrm rot="5400000">
              <a:off x="5358617" y="4856041"/>
              <a:ext cx="1141338" cy="1314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mit Pfeil 20"/>
            <p:cNvCxnSpPr/>
            <p:nvPr/>
          </p:nvCxnSpPr>
          <p:spPr>
            <a:xfrm rot="5400000">
              <a:off x="5097217" y="3190069"/>
              <a:ext cx="1666766" cy="1313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Gerade Verbindung mit Pfeil 21"/>
            <p:cNvCxnSpPr/>
            <p:nvPr/>
          </p:nvCxnSpPr>
          <p:spPr>
            <a:xfrm rot="5400000">
              <a:off x="2524793" y="3190069"/>
              <a:ext cx="1666766" cy="1313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Gerade Verbindung mit Pfeil 22"/>
            <p:cNvCxnSpPr/>
            <p:nvPr/>
          </p:nvCxnSpPr>
          <p:spPr>
            <a:xfrm>
              <a:off x="5929943" y="3143103"/>
              <a:ext cx="503186" cy="158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mit Pfeil 23"/>
            <p:cNvCxnSpPr/>
            <p:nvPr/>
          </p:nvCxnSpPr>
          <p:spPr>
            <a:xfrm rot="10800000">
              <a:off x="2853020" y="3643133"/>
              <a:ext cx="504500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mit Pfeil 24"/>
            <p:cNvCxnSpPr/>
            <p:nvPr/>
          </p:nvCxnSpPr>
          <p:spPr>
            <a:xfrm>
              <a:off x="3353578" y="3143103"/>
              <a:ext cx="504500" cy="158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Gerade Verbindung 25"/>
            <p:cNvCxnSpPr>
              <a:stCxn id="4" idx="2"/>
            </p:cNvCxnSpPr>
            <p:nvPr/>
          </p:nvCxnSpPr>
          <p:spPr>
            <a:xfrm rot="5400000">
              <a:off x="4402584" y="1906659"/>
              <a:ext cx="480981" cy="1313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Gerade Verbindung mit Pfeil 26"/>
            <p:cNvCxnSpPr/>
            <p:nvPr/>
          </p:nvCxnSpPr>
          <p:spPr>
            <a:xfrm rot="10800000">
              <a:off x="4143173" y="2143043"/>
              <a:ext cx="504500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erade Verbindung mit Pfeil 27"/>
            <p:cNvCxnSpPr/>
            <p:nvPr/>
          </p:nvCxnSpPr>
          <p:spPr>
            <a:xfrm rot="10800000">
              <a:off x="5429384" y="3643133"/>
              <a:ext cx="504500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Gerade Verbindung mit Pfeil 28"/>
            <p:cNvCxnSpPr/>
            <p:nvPr/>
          </p:nvCxnSpPr>
          <p:spPr>
            <a:xfrm>
              <a:off x="4643731" y="2143043"/>
              <a:ext cx="503186" cy="158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feld 43"/>
            <p:cNvSpPr txBox="1"/>
            <p:nvPr/>
          </p:nvSpPr>
          <p:spPr>
            <a:xfrm>
              <a:off x="6454150" y="4857491"/>
              <a:ext cx="1571307" cy="26159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>
              <a:sp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de-DE" sz="1100" b="1" dirty="0">
                  <a:latin typeface="+mj-lt"/>
                  <a:cs typeface="Times New Roman" pitchFamily="18" charset="0"/>
                </a:rPr>
                <a:t>1 </a:t>
              </a:r>
              <a:r>
                <a:rPr lang="de-DE" sz="1100" b="1" dirty="0" err="1">
                  <a:latin typeface="+mj-lt"/>
                  <a:cs typeface="Times New Roman" pitchFamily="18" charset="0"/>
                </a:rPr>
                <a:t>patient</a:t>
              </a:r>
              <a:r>
                <a:rPr lang="de-DE" sz="1100" b="1" dirty="0">
                  <a:latin typeface="+mj-lt"/>
                  <a:cs typeface="Times New Roman" pitchFamily="18" charset="0"/>
                </a:rPr>
                <a:t> was lost </a:t>
              </a:r>
              <a:r>
                <a:rPr lang="de-DE" sz="1100" b="1" dirty="0" err="1">
                  <a:latin typeface="+mj-lt"/>
                  <a:cs typeface="Times New Roman" pitchFamily="18" charset="0"/>
                </a:rPr>
                <a:t>to</a:t>
              </a:r>
              <a:r>
                <a:rPr lang="de-DE" sz="1100" b="1" dirty="0">
                  <a:latin typeface="+mj-lt"/>
                  <a:cs typeface="Times New Roman" pitchFamily="18" charset="0"/>
                </a:rPr>
                <a:t> </a:t>
              </a:r>
              <a:r>
                <a:rPr lang="de-DE" sz="1100" b="1" dirty="0" err="1">
                  <a:latin typeface="+mj-lt"/>
                  <a:cs typeface="Times New Roman" pitchFamily="18" charset="0"/>
                </a:rPr>
                <a:t>fu</a:t>
              </a:r>
              <a:endParaRPr lang="de-DE" sz="1100" b="1" dirty="0">
                <a:latin typeface="+mj-lt"/>
                <a:cs typeface="Times New Roman" pitchFamily="18" charset="0"/>
              </a:endParaRPr>
            </a:p>
          </p:txBody>
        </p:sp>
        <p:cxnSp>
          <p:nvCxnSpPr>
            <p:cNvPr id="31" name="Gerade Verbindung mit Pfeil 30"/>
            <p:cNvCxnSpPr/>
            <p:nvPr/>
          </p:nvCxnSpPr>
          <p:spPr>
            <a:xfrm>
              <a:off x="5929943" y="5070202"/>
              <a:ext cx="503186" cy="158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Gerade Verbindung mit Pfeil 31"/>
            <p:cNvCxnSpPr/>
            <p:nvPr/>
          </p:nvCxnSpPr>
          <p:spPr>
            <a:xfrm rot="10800000">
              <a:off x="2856961" y="2643074"/>
              <a:ext cx="504500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Gerade Verbindung mit Pfeil 32"/>
            <p:cNvCxnSpPr/>
            <p:nvPr/>
          </p:nvCxnSpPr>
          <p:spPr>
            <a:xfrm rot="10800000">
              <a:off x="2853020" y="4643193"/>
              <a:ext cx="504500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Gerade Verbindung mit Pfeil 33"/>
            <p:cNvCxnSpPr/>
            <p:nvPr/>
          </p:nvCxnSpPr>
          <p:spPr>
            <a:xfrm rot="10800000">
              <a:off x="5425443" y="2643074"/>
              <a:ext cx="504500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Gerade Verbindung mit Pfeil 34"/>
            <p:cNvCxnSpPr/>
            <p:nvPr/>
          </p:nvCxnSpPr>
          <p:spPr>
            <a:xfrm rot="10800000">
              <a:off x="5429384" y="4643193"/>
              <a:ext cx="504500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Textfeld 35"/>
          <p:cNvSpPr txBox="1"/>
          <p:nvPr/>
        </p:nvSpPr>
        <p:spPr>
          <a:xfrm>
            <a:off x="2809875" y="0"/>
            <a:ext cx="6572250" cy="9540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 dirty="0">
                <a:latin typeface="+mj-lt"/>
                <a:ea typeface="ＭＳ Ｐゴシック"/>
                <a:cs typeface="Times New Roman" pitchFamily="18" charset="0"/>
              </a:rPr>
              <a:t>YUKON-BTK Trial</a:t>
            </a:r>
          </a:p>
          <a:p>
            <a:pPr algn="ctr">
              <a:defRPr/>
            </a:pPr>
            <a:r>
              <a:rPr lang="en-US" sz="2800" b="1" dirty="0">
                <a:latin typeface="+mj-lt"/>
                <a:ea typeface="ＭＳ Ｐゴシック"/>
                <a:cs typeface="Times New Roman" pitchFamily="18" charset="0"/>
              </a:rPr>
              <a:t>Study Profile</a:t>
            </a:r>
            <a:endParaRPr lang="de-DE" sz="2800" dirty="0">
              <a:latin typeface="+mj-lt"/>
              <a:ea typeface="ＭＳ Ｐゴシック"/>
              <a:cs typeface="ＭＳ Ｐゴシック"/>
            </a:endParaRPr>
          </a:p>
        </p:txBody>
      </p:sp>
      <p:sp>
        <p:nvSpPr>
          <p:cNvPr id="13316" name="Textfeld 39"/>
          <p:cNvSpPr txBox="1">
            <a:spLocks noChangeArrowheads="1"/>
          </p:cNvSpPr>
          <p:nvPr/>
        </p:nvSpPr>
        <p:spPr bwMode="auto">
          <a:xfrm>
            <a:off x="7650164" y="6550026"/>
            <a:ext cx="30178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4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4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de-DE" altLang="en-US" sz="1400" b="1">
                <a:cs typeface="Arial" panose="020B0604020202020204" pitchFamily="34" charset="0"/>
              </a:rPr>
              <a:t>Rastan et al. EHJ 2011 in revision</a:t>
            </a:r>
          </a:p>
        </p:txBody>
      </p:sp>
    </p:spTree>
    <p:extLst>
      <p:ext uri="{BB962C8B-B14F-4D97-AF65-F5344CB8AC3E}">
        <p14:creationId xmlns:p14="http://schemas.microsoft.com/office/powerpoint/2010/main" val="3863857617"/>
      </p:ext>
    </p:extLst>
  </p:cSld>
  <p:clrMapOvr>
    <a:masterClrMapping/>
  </p:clrMapOvr>
  <p:transition spd="slow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elle 5"/>
          <p:cNvGraphicFramePr>
            <a:graphicFrameLocks noGrp="1"/>
          </p:cNvGraphicFramePr>
          <p:nvPr/>
        </p:nvGraphicFramePr>
        <p:xfrm>
          <a:off x="2238375" y="857251"/>
          <a:ext cx="7715250" cy="5753317"/>
        </p:xfrm>
        <a:graphic>
          <a:graphicData uri="http://schemas.openxmlformats.org/drawingml/2006/table">
            <a:tbl>
              <a:tblPr/>
              <a:tblGrid>
                <a:gridCol w="28162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160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398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431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31487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43234" marR="43234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All Patients</a:t>
                      </a:r>
                      <a:endParaRPr kumimoji="0" lang="de-DE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(N=161)</a:t>
                      </a:r>
                      <a:endParaRPr kumimoji="0" lang="de-DE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43234" marR="43234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Sirolimus Stent</a:t>
                      </a:r>
                      <a:endParaRPr kumimoji="0" lang="de-DE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(N=82)</a:t>
                      </a:r>
                      <a:endParaRPr kumimoji="0" lang="de-DE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43234" marR="43234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Bare Metal Stent</a:t>
                      </a:r>
                      <a:endParaRPr kumimoji="0" lang="de-DE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(N=79)</a:t>
                      </a:r>
                      <a:endParaRPr kumimoji="0" lang="de-DE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43234" marR="43234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6045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200000"/>
                        </a:lnSpc>
                        <a:spcBef>
                          <a:spcPts val="1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Reference vessel diameter (mm)</a:t>
                      </a:r>
                      <a:endParaRPr kumimoji="0" lang="de-DE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43234" marR="43234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200000"/>
                        </a:lnSpc>
                        <a:spcBef>
                          <a:spcPts val="1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3±0.4</a:t>
                      </a:r>
                      <a:endParaRPr kumimoji="0" lang="de-DE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43234" marR="43234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200000"/>
                        </a:lnSpc>
                        <a:spcBef>
                          <a:spcPts val="1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3±0.4</a:t>
                      </a:r>
                      <a:endParaRPr kumimoji="0" lang="de-DE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43234" marR="43234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200000"/>
                        </a:lnSpc>
                        <a:spcBef>
                          <a:spcPts val="1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3±0.4</a:t>
                      </a:r>
                      <a:endParaRPr kumimoji="0" lang="de-DE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43234" marR="43234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2392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Length of the lesion (mm)</a:t>
                      </a:r>
                      <a:endParaRPr kumimoji="0" lang="de-DE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43234" marR="43234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30±9</a:t>
                      </a:r>
                      <a:endParaRPr kumimoji="0" lang="de-DE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43234" marR="43234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30±8</a:t>
                      </a:r>
                      <a:endParaRPr kumimoji="0" lang="de-DE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43234" marR="43234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31±9</a:t>
                      </a:r>
                      <a:endParaRPr kumimoji="0" lang="de-DE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43234" marR="43234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743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Occlusion (%)</a:t>
                      </a:r>
                      <a:endParaRPr kumimoji="0" lang="de-DE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43234" marR="43234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22.4</a:t>
                      </a:r>
                      <a:endParaRPr kumimoji="0" lang="de-DE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43234" marR="43234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23.2</a:t>
                      </a:r>
                      <a:endParaRPr kumimoji="0" lang="de-DE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43234" marR="43234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21.5</a:t>
                      </a:r>
                      <a:endParaRPr kumimoji="0" lang="de-DE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43234" marR="43234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743"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Target lesion diameter stenosis (%)</a:t>
                      </a:r>
                      <a:endParaRPr kumimoji="0" lang="de-DE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43234" marR="43234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574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Pre intervention</a:t>
                      </a:r>
                      <a:endParaRPr kumimoji="0" lang="de-DE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43234" marR="43234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88±9</a:t>
                      </a:r>
                      <a:endParaRPr kumimoji="0" lang="de-DE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43234" marR="43234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87±9</a:t>
                      </a:r>
                      <a:endParaRPr kumimoji="0" lang="de-DE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43234" marR="43234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88±9</a:t>
                      </a:r>
                      <a:endParaRPr kumimoji="0" lang="de-DE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43234" marR="43234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574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Post intervention</a:t>
                      </a:r>
                      <a:endParaRPr kumimoji="0" lang="de-DE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43234" marR="43234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3±5</a:t>
                      </a:r>
                      <a:endParaRPr kumimoji="0" lang="de-DE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43234" marR="43234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3±5</a:t>
                      </a:r>
                      <a:endParaRPr kumimoji="0" lang="de-DE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43234" marR="43234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3±5</a:t>
                      </a:r>
                      <a:endParaRPr kumimoji="0" lang="de-DE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43234" marR="43234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5743"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Number of stents/target lesion (%)</a:t>
                      </a:r>
                      <a:endParaRPr kumimoji="0" lang="de-DE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43234" marR="43234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574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</a:t>
                      </a:r>
                      <a:endParaRPr kumimoji="0" lang="de-DE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43234" marR="43234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69.6</a:t>
                      </a:r>
                      <a:endParaRPr kumimoji="0" lang="de-DE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43234" marR="43234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52.7</a:t>
                      </a:r>
                      <a:endParaRPr kumimoji="0" lang="de-DE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43234" marR="43234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47.3</a:t>
                      </a:r>
                      <a:endParaRPr kumimoji="0" lang="de-DE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43234" marR="43234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6574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</a:t>
                      </a:r>
                      <a:endParaRPr kumimoji="0" lang="de-DE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43234" marR="43234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28.5</a:t>
                      </a:r>
                      <a:endParaRPr kumimoji="0" lang="de-DE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43234" marR="43234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48.9</a:t>
                      </a:r>
                      <a:endParaRPr kumimoji="0" lang="de-DE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43234" marR="43234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51.1</a:t>
                      </a:r>
                      <a:endParaRPr kumimoji="0" lang="de-DE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43234" marR="43234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6574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3</a:t>
                      </a:r>
                      <a:endParaRPr kumimoji="0" lang="de-DE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43234" marR="43234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1.9</a:t>
                      </a:r>
                      <a:endParaRPr kumimoji="0" lang="de-DE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43234" marR="43234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1.2</a:t>
                      </a:r>
                      <a:endParaRPr kumimoji="0" lang="de-DE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43234" marR="43234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2.6</a:t>
                      </a:r>
                      <a:endParaRPr kumimoji="0" lang="de-DE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43234" marR="43234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65743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Procedural success (%)</a:t>
                      </a:r>
                      <a:endParaRPr kumimoji="0" lang="de-DE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43234" marR="43234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100</a:t>
                      </a:r>
                      <a:endParaRPr kumimoji="0" lang="de-DE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43234" marR="43234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100</a:t>
                      </a:r>
                      <a:endParaRPr kumimoji="0" lang="de-DE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43234" marR="43234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100</a:t>
                      </a:r>
                      <a:endParaRPr kumimoji="0" lang="de-DE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43234" marR="43234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65743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ABI pre intervention</a:t>
                      </a:r>
                      <a:endParaRPr kumimoji="0" lang="de-DE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43234" marR="43234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0.48±0.16</a:t>
                      </a:r>
                      <a:endParaRPr kumimoji="0" lang="de-DE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43234" marR="43234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0.47±0.18</a:t>
                      </a:r>
                      <a:endParaRPr kumimoji="0" lang="de-DE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43234" marR="43234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0.49±0.14</a:t>
                      </a:r>
                      <a:endParaRPr kumimoji="0" lang="de-DE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43234" marR="43234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65743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ABI post intervention</a:t>
                      </a:r>
                      <a:endParaRPr kumimoji="0" lang="de-DE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43234" marR="43234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0.84±0.17</a:t>
                      </a:r>
                      <a:endParaRPr kumimoji="0" lang="de-DE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43234" marR="43234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0.86±0.15</a:t>
                      </a:r>
                      <a:endParaRPr kumimoji="0" lang="de-DE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43234" marR="43234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0.83±0.19</a:t>
                      </a:r>
                      <a:endParaRPr kumimoji="0" lang="de-DE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43234" marR="43234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sp>
        <p:nvSpPr>
          <p:cNvPr id="8" name="Titel 7"/>
          <p:cNvSpPr>
            <a:spLocks noGrp="1"/>
          </p:cNvSpPr>
          <p:nvPr>
            <p:ph type="title"/>
          </p:nvPr>
        </p:nvSpPr>
        <p:spPr>
          <a:xfrm>
            <a:off x="1666876" y="357189"/>
            <a:ext cx="8786813" cy="642937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GB" sz="2800" b="1" dirty="0">
                <a:cs typeface="Times New Roman" pitchFamily="18" charset="0"/>
              </a:rPr>
              <a:t>Target Lesion Characteristics and Acute </a:t>
            </a:r>
            <a:r>
              <a:rPr lang="en-GB" sz="2800" b="1" dirty="0" smtClean="0">
                <a:cs typeface="Times New Roman" pitchFamily="18" charset="0"/>
              </a:rPr>
              <a:t>Results</a:t>
            </a:r>
            <a:r>
              <a:rPr lang="de-DE" sz="2800" dirty="0"/>
              <a:t/>
            </a:r>
            <a:br>
              <a:rPr lang="de-DE" sz="2800" dirty="0"/>
            </a:br>
            <a:endParaRPr lang="de-DE" sz="2800" dirty="0"/>
          </a:p>
        </p:txBody>
      </p:sp>
      <p:sp>
        <p:nvSpPr>
          <p:cNvPr id="14393" name="Textfeld 8"/>
          <p:cNvSpPr txBox="1">
            <a:spLocks noChangeArrowheads="1"/>
          </p:cNvSpPr>
          <p:nvPr/>
        </p:nvSpPr>
        <p:spPr bwMode="auto">
          <a:xfrm>
            <a:off x="3381376" y="6619876"/>
            <a:ext cx="67151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4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4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*Plus-minus values are means ±SD. </a:t>
            </a:r>
            <a:r>
              <a:rPr lang="en-GB" altLang="en-US" sz="1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There were no significant differences between the treatment groups</a:t>
            </a:r>
            <a:endParaRPr lang="de-DE" altLang="en-US" sz="10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de-DE" altLang="en-US" sz="180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0951151"/>
      </p:ext>
    </p:extLst>
  </p:cSld>
  <p:clrMapOvr>
    <a:masterClrMapping/>
  </p:clrMapOvr>
  <p:transition spd="slow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81200" y="142876"/>
            <a:ext cx="8305800" cy="785813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de-DE" sz="2800" b="1" dirty="0"/>
              <a:t>YUKON-BTK Trial</a:t>
            </a:r>
            <a:br>
              <a:rPr lang="de-DE" sz="2800" b="1" dirty="0"/>
            </a:br>
            <a:r>
              <a:rPr lang="de-DE" sz="2800" b="1" dirty="0"/>
              <a:t>Primary &amp; </a:t>
            </a:r>
            <a:r>
              <a:rPr lang="de-DE" sz="2800" b="1" dirty="0" err="1"/>
              <a:t>Secondary</a:t>
            </a:r>
            <a:r>
              <a:rPr lang="de-DE" sz="2800" b="1" dirty="0"/>
              <a:t> </a:t>
            </a:r>
            <a:r>
              <a:rPr lang="de-DE" sz="2800" b="1" dirty="0" err="1"/>
              <a:t>Patency</a:t>
            </a:r>
            <a:endParaRPr lang="de-DE" sz="2800" b="1" dirty="0"/>
          </a:p>
        </p:txBody>
      </p:sp>
      <p:graphicFrame>
        <p:nvGraphicFramePr>
          <p:cNvPr id="15363" name="Diagramm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60520910"/>
              </p:ext>
            </p:extLst>
          </p:nvPr>
        </p:nvGraphicFramePr>
        <p:xfrm>
          <a:off x="2914651" y="1660526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3" r:id="rId3" imgW="6096528" imgH="4066384" progId="Excel.Chart.8">
                  <p:embed/>
                </p:oleObj>
              </mc:Choice>
              <mc:Fallback>
                <p:oleObj r:id="rId3" imgW="6096528" imgH="4066384" progId="Excel.Chart.8">
                  <p:embed/>
                  <p:pic>
                    <p:nvPicPr>
                      <p:cNvPr id="15363" name="Diagramm 2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14651" y="1660526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364" name="Rechteck 3"/>
          <p:cNvSpPr>
            <a:spLocks noChangeArrowheads="1"/>
          </p:cNvSpPr>
          <p:nvPr/>
        </p:nvSpPr>
        <p:spPr bwMode="auto">
          <a:xfrm>
            <a:off x="6096001" y="3140076"/>
            <a:ext cx="320516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4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4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 dirty="0"/>
              <a:t>P=0.004   (primary patency)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 dirty="0"/>
              <a:t>P=0.005 (secondary patency)</a:t>
            </a:r>
            <a:endParaRPr lang="de-DE" altLang="en-US" sz="1800" dirty="0"/>
          </a:p>
        </p:txBody>
      </p:sp>
      <p:sp>
        <p:nvSpPr>
          <p:cNvPr id="15365" name="Textfeld 9"/>
          <p:cNvSpPr txBox="1">
            <a:spLocks noChangeArrowheads="1"/>
          </p:cNvSpPr>
          <p:nvPr/>
        </p:nvSpPr>
        <p:spPr bwMode="auto">
          <a:xfrm>
            <a:off x="7650164" y="6550026"/>
            <a:ext cx="30178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4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4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de-DE" altLang="en-US" sz="1400" b="1">
                <a:cs typeface="Arial" panose="020B0604020202020204" pitchFamily="34" charset="0"/>
              </a:rPr>
              <a:t>Rastan et al. EHJ 2011 in revision</a:t>
            </a:r>
          </a:p>
        </p:txBody>
      </p:sp>
    </p:spTree>
    <p:extLst>
      <p:ext uri="{BB962C8B-B14F-4D97-AF65-F5344CB8AC3E}">
        <p14:creationId xmlns:p14="http://schemas.microsoft.com/office/powerpoint/2010/main" val="1875641358"/>
      </p:ext>
    </p:extLst>
  </p:cSld>
  <p:clrMapOvr>
    <a:masterClrMapping/>
  </p:clrMapOvr>
  <p:transition spd="slow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81200" y="1"/>
            <a:ext cx="8305800" cy="785813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de-DE" sz="2800" b="1" dirty="0"/>
              <a:t>Secondary Endpoint</a:t>
            </a:r>
            <a:br>
              <a:rPr lang="de-DE" sz="2800" b="1" dirty="0"/>
            </a:br>
            <a:r>
              <a:rPr lang="de-DE" sz="2800" b="1" dirty="0"/>
              <a:t>Ankle Brachial Index Baseline &amp; 1-Year</a:t>
            </a:r>
          </a:p>
        </p:txBody>
      </p:sp>
      <p:graphicFrame>
        <p:nvGraphicFramePr>
          <p:cNvPr id="16387" name="Diagramm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45744844"/>
              </p:ext>
            </p:extLst>
          </p:nvPr>
        </p:nvGraphicFramePr>
        <p:xfrm>
          <a:off x="3048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9" r:id="rId3" imgW="6096528" imgH="4066384" progId="Excel.Chart.8">
                  <p:embed/>
                </p:oleObj>
              </mc:Choice>
              <mc:Fallback>
                <p:oleObj r:id="rId3" imgW="6096528" imgH="4066384" progId="Excel.Chart.8">
                  <p:embed/>
                  <p:pic>
                    <p:nvPicPr>
                      <p:cNvPr id="16387" name="Diagramm 2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388" name="Rechteck 3"/>
          <p:cNvSpPr>
            <a:spLocks noChangeArrowheads="1"/>
          </p:cNvSpPr>
          <p:nvPr/>
        </p:nvSpPr>
        <p:spPr bwMode="auto">
          <a:xfrm>
            <a:off x="6096000" y="3429000"/>
            <a:ext cx="27384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4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4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/>
              <a:t>P = 0.1 each comparison</a:t>
            </a:r>
          </a:p>
        </p:txBody>
      </p:sp>
      <p:sp>
        <p:nvSpPr>
          <p:cNvPr id="16389" name="Textfeld 8"/>
          <p:cNvSpPr txBox="1">
            <a:spLocks noChangeArrowheads="1"/>
          </p:cNvSpPr>
          <p:nvPr/>
        </p:nvSpPr>
        <p:spPr bwMode="auto">
          <a:xfrm>
            <a:off x="8593651" y="6550026"/>
            <a:ext cx="207435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4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4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de-DE" altLang="en-US" sz="1400" b="1" dirty="0">
                <a:cs typeface="Arial" panose="020B0604020202020204" pitchFamily="34" charset="0"/>
              </a:rPr>
              <a:t>Rastan et al. EHJ </a:t>
            </a:r>
            <a:r>
              <a:rPr lang="de-DE" altLang="en-US" sz="1400" b="1" dirty="0" smtClean="0">
                <a:cs typeface="Arial" panose="020B0604020202020204" pitchFamily="34" charset="0"/>
              </a:rPr>
              <a:t>2011</a:t>
            </a:r>
            <a:endParaRPr lang="de-DE" altLang="en-US" sz="1400" b="1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3319933"/>
      </p:ext>
    </p:extLst>
  </p:cSld>
  <p:clrMapOvr>
    <a:masterClrMapping/>
  </p:clrMapOvr>
  <p:transition spd="slow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el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7585959"/>
              </p:ext>
            </p:extLst>
          </p:nvPr>
        </p:nvGraphicFramePr>
        <p:xfrm>
          <a:off x="1656253" y="844469"/>
          <a:ext cx="8643937" cy="5586643"/>
        </p:xfrm>
        <a:graphic>
          <a:graphicData uri="http://schemas.openxmlformats.org/drawingml/2006/table">
            <a:tbl>
              <a:tblPr/>
              <a:tblGrid>
                <a:gridCol w="20018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2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763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383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383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4622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26699">
                <a:tc gridSpan="6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200000"/>
                        </a:lnSpc>
                        <a:spcBef>
                          <a:spcPts val="18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6 months</a:t>
                      </a:r>
                      <a:endParaRPr kumimoji="0" lang="de-DE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40520" marR="405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42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40520" marR="405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N=131</a:t>
                      </a:r>
                      <a:endParaRPr kumimoji="0" lang="de-DE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40520" marR="405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N=64 (SES)</a:t>
                      </a:r>
                      <a:endParaRPr kumimoji="0" lang="de-DE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40520" marR="405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N=67 (BMS)</a:t>
                      </a:r>
                      <a:endParaRPr kumimoji="0" lang="de-DE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40520" marR="405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        P-Value</a:t>
                      </a:r>
                    </a:p>
                  </a:txBody>
                  <a:tcPr marL="40520" marR="405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307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Median (IQR)*</a:t>
                      </a:r>
                      <a:endParaRPr kumimoji="0" lang="de-DE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40520" marR="405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 (1 to 3)</a:t>
                      </a:r>
                      <a:endParaRPr kumimoji="0" lang="de-DE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40520" marR="405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 (1 to 3)</a:t>
                      </a:r>
                      <a:endParaRPr kumimoji="0" lang="de-DE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40520" marR="405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 (1 to 3)</a:t>
                      </a:r>
                      <a:endParaRPr kumimoji="0" lang="de-DE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40520" marR="405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0.3</a:t>
                      </a:r>
                      <a:endParaRPr kumimoji="0" lang="de-DE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40520" marR="405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6699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Improvement by ≥1 Class</a:t>
                      </a:r>
                      <a:endParaRPr kumimoji="0" lang="de-DE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40520" marR="405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93 (70.9%)</a:t>
                      </a:r>
                      <a:endParaRPr kumimoji="0" lang="de-DE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40520" marR="405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49 (76.5%)</a:t>
                      </a:r>
                      <a:endParaRPr kumimoji="0" lang="de-DE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40520" marR="405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44 (65.7%)</a:t>
                      </a:r>
                      <a:endParaRPr kumimoji="0" lang="de-DE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40520" marR="405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40520" marR="405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6699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No Change</a:t>
                      </a:r>
                      <a:endParaRPr kumimoji="0" lang="de-DE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40520" marR="405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35 (26.9%)</a:t>
                      </a:r>
                      <a:endParaRPr kumimoji="0" lang="de-DE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40520" marR="405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14 (21.9%)</a:t>
                      </a:r>
                      <a:endParaRPr kumimoji="0" lang="de-DE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40520" marR="405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21 (31.3%)</a:t>
                      </a:r>
                      <a:endParaRPr kumimoji="0" lang="de-DE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40520" marR="405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40520" marR="405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6699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Worse by ≥ 1 Class</a:t>
                      </a:r>
                      <a:endParaRPr kumimoji="0" lang="de-DE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40520" marR="405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3 (2.3%)</a:t>
                      </a:r>
                      <a:endParaRPr kumimoji="0" lang="de-DE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40520" marR="405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 (1.6%)</a:t>
                      </a:r>
                      <a:endParaRPr kumimoji="0" lang="de-DE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40520" marR="405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 (3.0%)</a:t>
                      </a:r>
                      <a:endParaRPr kumimoji="0" lang="de-DE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40520" marR="405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40520" marR="405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31757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Median Change (IQR)* </a:t>
                      </a:r>
                      <a:endParaRPr kumimoji="0" lang="de-DE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40520" marR="405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-1.5 (-3 to 0)</a:t>
                      </a:r>
                      <a:endParaRPr kumimoji="0" lang="de-DE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40520" marR="405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-2 (-3 to-1)</a:t>
                      </a:r>
                      <a:endParaRPr kumimoji="0" lang="de-DE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40520" marR="405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-1 (-2 to 0)</a:t>
                      </a:r>
                      <a:endParaRPr kumimoji="0" lang="de-DE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40520" marR="405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0.09</a:t>
                      </a:r>
                      <a:endParaRPr kumimoji="0" lang="de-DE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40520" marR="405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26699">
                <a:tc gridSpan="6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200000"/>
                        </a:lnSpc>
                        <a:spcBef>
                          <a:spcPts val="18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12 months</a:t>
                      </a:r>
                      <a:endParaRPr kumimoji="0" lang="de-DE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40520" marR="405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2669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40520" marR="405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N=125</a:t>
                      </a:r>
                      <a:endParaRPr kumimoji="0" lang="de-DE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40520" marR="405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N=62 (SES)</a:t>
                      </a:r>
                      <a:endParaRPr kumimoji="0" lang="de-DE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40520" marR="405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N=63 (BMS)</a:t>
                      </a:r>
                      <a:endParaRPr kumimoji="0" lang="de-DE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40520" marR="405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40520" marR="405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7430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Median (IQR)*</a:t>
                      </a:r>
                      <a:endParaRPr kumimoji="0" lang="de-DE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40520" marR="405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 (1 to 3)</a:t>
                      </a:r>
                      <a:endParaRPr kumimoji="0" lang="de-DE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40520" marR="405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 (0.75 to 3)</a:t>
                      </a:r>
                      <a:endParaRPr kumimoji="0" lang="de-DE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40520" marR="405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 (1 to 3)</a:t>
                      </a:r>
                      <a:endParaRPr kumimoji="0" lang="de-DE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40520" marR="405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0.01</a:t>
                      </a:r>
                      <a:endParaRPr kumimoji="0" lang="de-DE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40520" marR="405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2669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Improvement by ≥1 Class</a:t>
                      </a:r>
                      <a:endParaRPr kumimoji="0" lang="de-DE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40520" marR="405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91 (72.8%)</a:t>
                      </a:r>
                      <a:endParaRPr kumimoji="0" lang="de-DE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40520" marR="405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52 (83.9%)</a:t>
                      </a:r>
                      <a:endParaRPr kumimoji="0" lang="de-DE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40520" marR="405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39 (61.9%)</a:t>
                      </a:r>
                      <a:endParaRPr kumimoji="0" lang="de-DE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40520" marR="405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40520" marR="405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2669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No Change</a:t>
                      </a:r>
                      <a:endParaRPr kumimoji="0" lang="de-DE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40520" marR="405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30 (24%)</a:t>
                      </a:r>
                      <a:endParaRPr kumimoji="0" lang="de-DE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40520" marR="405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8 (12.9%)</a:t>
                      </a:r>
                      <a:endParaRPr kumimoji="0" lang="de-DE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40520" marR="405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22 (34.9%)</a:t>
                      </a:r>
                      <a:endParaRPr kumimoji="0" lang="de-DE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40520" marR="405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40520" marR="405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2669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Worse by ≥ 1 Class</a:t>
                      </a:r>
                      <a:endParaRPr kumimoji="0" lang="de-DE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40520" marR="405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4 (3.2%)</a:t>
                      </a:r>
                      <a:endParaRPr kumimoji="0" lang="de-DE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40520" marR="405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 (3.2%)</a:t>
                      </a:r>
                      <a:endParaRPr kumimoji="0" lang="de-DE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40520" marR="405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 (3.2%)</a:t>
                      </a:r>
                      <a:endParaRPr kumimoji="0" lang="de-DE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40520" marR="405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40520" marR="405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0000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Median Change (IQR)*</a:t>
                      </a:r>
                      <a:endParaRPr kumimoji="0" lang="de-DE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40520" marR="405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-2 (-3 to 0)</a:t>
                      </a:r>
                      <a:endParaRPr kumimoji="0" lang="de-DE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40520" marR="405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-2 (-3 to -1)</a:t>
                      </a:r>
                      <a:endParaRPr kumimoji="0" lang="de-DE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40520" marR="405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-1 (-2 to 0)</a:t>
                      </a:r>
                      <a:endParaRPr kumimoji="0" lang="de-DE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40520" marR="405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0.004</a:t>
                      </a:r>
                      <a:endParaRPr kumimoji="0" lang="de-DE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40520" marR="405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sp>
        <p:nvSpPr>
          <p:cNvPr id="17474" name="Textfeld 3"/>
          <p:cNvSpPr txBox="1">
            <a:spLocks noChangeArrowheads="1"/>
          </p:cNvSpPr>
          <p:nvPr/>
        </p:nvSpPr>
        <p:spPr bwMode="auto">
          <a:xfrm>
            <a:off x="5238751" y="6596064"/>
            <a:ext cx="1673225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4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4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*IQR = interquartile range</a:t>
            </a:r>
          </a:p>
        </p:txBody>
      </p:sp>
      <p:sp>
        <p:nvSpPr>
          <p:cNvPr id="5" name="Titel 1"/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725488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GB" sz="2800" b="1" dirty="0">
                <a:cs typeface="Times New Roman" pitchFamily="18" charset="0"/>
              </a:rPr>
              <a:t>Rutherford-Becker Classification at 6 Months &amp; 1 Year</a:t>
            </a:r>
            <a:endParaRPr lang="de-DE" sz="2800" dirty="0"/>
          </a:p>
        </p:txBody>
      </p:sp>
      <p:sp>
        <p:nvSpPr>
          <p:cNvPr id="17476" name="Textfeld 5"/>
          <p:cNvSpPr txBox="1">
            <a:spLocks noChangeArrowheads="1"/>
          </p:cNvSpPr>
          <p:nvPr/>
        </p:nvSpPr>
        <p:spPr bwMode="auto">
          <a:xfrm>
            <a:off x="8593651" y="6550026"/>
            <a:ext cx="207435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4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4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de-DE" altLang="en-US" sz="1400" b="1" dirty="0">
                <a:cs typeface="Arial" panose="020B0604020202020204" pitchFamily="34" charset="0"/>
              </a:rPr>
              <a:t>Rastan et al. EHJ </a:t>
            </a:r>
            <a:r>
              <a:rPr lang="de-DE" altLang="en-US" sz="1400" b="1" dirty="0" smtClean="0">
                <a:cs typeface="Arial" panose="020B0604020202020204" pitchFamily="34" charset="0"/>
              </a:rPr>
              <a:t>2011</a:t>
            </a:r>
            <a:endParaRPr lang="de-DE" altLang="en-US" sz="1400" b="1" dirty="0"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656253" y="4914900"/>
            <a:ext cx="6814647" cy="279400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472269"/>
      </p:ext>
    </p:extLst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Rest ABI</a:t>
            </a:r>
          </a:p>
          <a:p>
            <a:pPr lvl="1"/>
            <a:r>
              <a:rPr lang="en-US" dirty="0"/>
              <a:t>R 0.56    L 0.97 </a:t>
            </a:r>
          </a:p>
          <a:p>
            <a:pPr marL="0" indent="0">
              <a:buNone/>
            </a:pPr>
            <a:r>
              <a:rPr lang="en-US" dirty="0"/>
              <a:t>Exercise ABI </a:t>
            </a:r>
          </a:p>
          <a:p>
            <a:pPr lvl="1"/>
            <a:r>
              <a:rPr lang="en-US" dirty="0"/>
              <a:t>R 0.10     L 1.0 </a:t>
            </a:r>
          </a:p>
          <a:p>
            <a:pPr lvl="1"/>
            <a:endParaRPr lang="en-US" dirty="0"/>
          </a:p>
          <a:p>
            <a:pPr marL="0" indent="0">
              <a:buNone/>
            </a:pPr>
            <a:r>
              <a:rPr lang="en-US" dirty="0"/>
              <a:t>Arterial duplex: </a:t>
            </a:r>
          </a:p>
          <a:p>
            <a:pPr marL="457200" lvl="1" indent="0">
              <a:buNone/>
            </a:pPr>
            <a:r>
              <a:rPr lang="en-US" dirty="0"/>
              <a:t>Occluded </a:t>
            </a:r>
            <a:r>
              <a:rPr lang="en-US" dirty="0" smtClean="0"/>
              <a:t>R SFA </a:t>
            </a:r>
            <a:r>
              <a:rPr lang="en-US" dirty="0"/>
              <a:t>proximal to distal thigh with reconstitution at proximal popliteal. </a:t>
            </a:r>
          </a:p>
          <a:p>
            <a:pPr marL="457200" lvl="1" indent="0">
              <a:buNone/>
            </a:pPr>
            <a:r>
              <a:rPr lang="en-US" dirty="0"/>
              <a:t>Occluded mid to distal popliteal. </a:t>
            </a:r>
          </a:p>
          <a:p>
            <a:pPr marL="457200" lvl="1" indent="0">
              <a:buNone/>
            </a:pPr>
            <a:r>
              <a:rPr lang="en-US" dirty="0"/>
              <a:t>Occluded Peroneal and TP trunk </a:t>
            </a:r>
          </a:p>
          <a:p>
            <a:pPr marL="457200" lvl="1" indent="0">
              <a:buNone/>
            </a:pPr>
            <a:r>
              <a:rPr lang="en-US" dirty="0"/>
              <a:t>Patent AT and PT.</a:t>
            </a:r>
          </a:p>
        </p:txBody>
      </p:sp>
    </p:spTree>
    <p:extLst>
      <p:ext uri="{BB962C8B-B14F-4D97-AF65-F5344CB8AC3E}">
        <p14:creationId xmlns:p14="http://schemas.microsoft.com/office/powerpoint/2010/main" val="171115416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2309814" y="211139"/>
            <a:ext cx="7540625" cy="7080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2000" b="1" cap="small" dirty="0">
                <a:latin typeface="Arial" charset="0"/>
                <a:ea typeface="ＭＳ Ｐゴシック"/>
                <a:cs typeface="Arial" charset="0"/>
              </a:rPr>
              <a:t>Proportion of Patients with Rutherford Class ≤ 2 </a:t>
            </a:r>
          </a:p>
          <a:p>
            <a:pPr algn="ctr" eaLnBrk="1" hangingPunct="1">
              <a:defRPr/>
            </a:pPr>
            <a:r>
              <a:rPr lang="en-US" sz="2000" b="1" cap="small" dirty="0">
                <a:latin typeface="Arial" charset="0"/>
                <a:ea typeface="ＭＳ Ｐゴシック"/>
                <a:cs typeface="Arial" charset="0"/>
              </a:rPr>
              <a:t>at Baseline and 6 and 12 months of Each Treatment Group </a:t>
            </a:r>
            <a:endParaRPr lang="de-DE" sz="2000" b="1" dirty="0">
              <a:latin typeface="Arial" charset="0"/>
              <a:ea typeface="ＭＳ Ｐゴシック"/>
              <a:cs typeface="Arial" charset="0"/>
            </a:endParaRPr>
          </a:p>
        </p:txBody>
      </p:sp>
      <p:pic>
        <p:nvPicPr>
          <p:cNvPr id="18435" name="Diagramm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25" y="1285876"/>
            <a:ext cx="7215188" cy="450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Rectangle 26"/>
          <p:cNvSpPr>
            <a:spLocks noChangeArrowheads="1"/>
          </p:cNvSpPr>
          <p:nvPr/>
        </p:nvSpPr>
        <p:spPr bwMode="auto">
          <a:xfrm>
            <a:off x="8667750" y="2000251"/>
            <a:ext cx="92868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4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4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1200">
                <a:cs typeface="Times New Roman" panose="02020603050405020304" pitchFamily="18" charset="0"/>
              </a:rPr>
              <a:t>*P = 0.04</a:t>
            </a:r>
            <a:endParaRPr lang="en-US" altLang="en-US" sz="1800">
              <a:cs typeface="Times New Roman" panose="02020603050405020304" pitchFamily="18" charset="0"/>
            </a:endParaRPr>
          </a:p>
        </p:txBody>
      </p:sp>
      <p:sp>
        <p:nvSpPr>
          <p:cNvPr id="18437" name="Textfeld 8"/>
          <p:cNvSpPr txBox="1">
            <a:spLocks noChangeArrowheads="1"/>
          </p:cNvSpPr>
          <p:nvPr/>
        </p:nvSpPr>
        <p:spPr bwMode="auto">
          <a:xfrm>
            <a:off x="8593651" y="6550026"/>
            <a:ext cx="207435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4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4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de-DE" altLang="en-US" sz="1400" b="1" dirty="0">
                <a:cs typeface="Arial" panose="020B0604020202020204" pitchFamily="34" charset="0"/>
              </a:rPr>
              <a:t>Rastan et al. </a:t>
            </a:r>
            <a:r>
              <a:rPr lang="de-DE" altLang="en-US" sz="1400" b="1" dirty="0" smtClean="0">
                <a:cs typeface="Arial" panose="020B0604020202020204" pitchFamily="34" charset="0"/>
              </a:rPr>
              <a:t>EHJ 2011</a:t>
            </a:r>
            <a:endParaRPr lang="de-DE" altLang="en-US" sz="1400" b="1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3667132"/>
      </p:ext>
    </p:extLst>
  </p:cSld>
  <p:clrMapOvr>
    <a:masterClrMapping/>
  </p:clrMapOvr>
  <p:transition spd="slow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Grafik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9939" y="1000126"/>
            <a:ext cx="5362575" cy="429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Tabelle 3"/>
          <p:cNvGraphicFramePr>
            <a:graphicFrameLocks noGrp="1"/>
          </p:cNvGraphicFramePr>
          <p:nvPr/>
        </p:nvGraphicFramePr>
        <p:xfrm>
          <a:off x="2271713" y="5543550"/>
          <a:ext cx="6072186" cy="1006476"/>
        </p:xfrm>
        <a:graphic>
          <a:graphicData uri="http://schemas.openxmlformats.org/drawingml/2006/table">
            <a:tbl>
              <a:tblPr/>
              <a:tblGrid>
                <a:gridCol w="12760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977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9846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9846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9987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0161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35492">
                <a:tc gridSpan="6"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latin typeface="+mj-lt"/>
                          <a:ea typeface="Times New Roman"/>
                        </a:rPr>
                        <a:t>No. at risk</a:t>
                      </a:r>
                      <a:endParaRPr lang="de-DE" sz="1200" b="1" dirty="0">
                        <a:latin typeface="+mj-lt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5492"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 err="1">
                          <a:latin typeface="+mj-lt"/>
                          <a:ea typeface="Times New Roman"/>
                        </a:rPr>
                        <a:t>Sirolimus</a:t>
                      </a:r>
                      <a:r>
                        <a:rPr lang="en-US" sz="1100" b="1" dirty="0">
                          <a:latin typeface="+mj-lt"/>
                          <a:ea typeface="Times New Roman"/>
                        </a:rPr>
                        <a:t> Stent</a:t>
                      </a:r>
                      <a:endParaRPr lang="de-DE" sz="1200" b="1" dirty="0">
                        <a:latin typeface="+mj-lt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latin typeface="+mj-lt"/>
                          <a:ea typeface="Times New Roman"/>
                        </a:rPr>
                        <a:t>82</a:t>
                      </a:r>
                      <a:endParaRPr lang="de-DE" sz="1200" b="1">
                        <a:latin typeface="+mj-lt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latin typeface="+mj-lt"/>
                          <a:ea typeface="Times New Roman"/>
                        </a:rPr>
                        <a:t>71</a:t>
                      </a:r>
                      <a:endParaRPr lang="de-DE" sz="1200" b="1">
                        <a:latin typeface="+mj-lt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latin typeface="+mj-lt"/>
                          <a:ea typeface="Times New Roman"/>
                        </a:rPr>
                        <a:t>64</a:t>
                      </a:r>
                      <a:endParaRPr lang="de-DE" sz="1200" b="1">
                        <a:latin typeface="+mj-lt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latin typeface="+mj-lt"/>
                          <a:ea typeface="Times New Roman"/>
                        </a:rPr>
                        <a:t>63</a:t>
                      </a:r>
                      <a:endParaRPr lang="de-DE" sz="1200" b="1">
                        <a:latin typeface="+mj-lt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latin typeface="+mj-lt"/>
                          <a:ea typeface="Times New Roman"/>
                        </a:rPr>
                        <a:t>62</a:t>
                      </a:r>
                      <a:endParaRPr lang="de-DE" sz="1200" b="1">
                        <a:latin typeface="+mj-lt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5492"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latin typeface="+mj-lt"/>
                          <a:ea typeface="Times New Roman"/>
                        </a:rPr>
                        <a:t>Bare-metal Stent</a:t>
                      </a:r>
                      <a:endParaRPr lang="de-DE" sz="1200" b="1">
                        <a:latin typeface="+mj-lt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latin typeface="+mj-lt"/>
                          <a:ea typeface="Times New Roman"/>
                        </a:rPr>
                        <a:t>79</a:t>
                      </a:r>
                      <a:endParaRPr lang="de-DE" sz="1200" b="1">
                        <a:latin typeface="+mj-lt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latin typeface="+mj-lt"/>
                          <a:ea typeface="Times New Roman"/>
                        </a:rPr>
                        <a:t>72</a:t>
                      </a:r>
                      <a:endParaRPr lang="de-DE" sz="1200" b="1">
                        <a:latin typeface="+mj-lt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latin typeface="+mj-lt"/>
                          <a:ea typeface="Times New Roman"/>
                        </a:rPr>
                        <a:t>67</a:t>
                      </a:r>
                      <a:endParaRPr lang="de-DE" sz="1200" b="1" dirty="0">
                        <a:latin typeface="+mj-lt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latin typeface="+mj-lt"/>
                          <a:ea typeface="Times New Roman"/>
                        </a:rPr>
                        <a:t>64</a:t>
                      </a:r>
                      <a:endParaRPr lang="de-DE" sz="1200" b="1" dirty="0">
                        <a:latin typeface="+mj-lt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latin typeface="+mj-lt"/>
                          <a:ea typeface="Times New Roman"/>
                        </a:rPr>
                        <a:t>63</a:t>
                      </a:r>
                      <a:endParaRPr lang="de-DE" sz="1200" b="1" dirty="0">
                        <a:latin typeface="+mj-lt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" name="Textfeld 4"/>
          <p:cNvSpPr txBox="1"/>
          <p:nvPr/>
        </p:nvSpPr>
        <p:spPr>
          <a:xfrm>
            <a:off x="1982343" y="211139"/>
            <a:ext cx="8187626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GB" sz="2000" b="1" dirty="0">
                <a:latin typeface="+mj-lt"/>
                <a:ea typeface="ＭＳ Ｐゴシック"/>
                <a:cs typeface="Times New Roman" pitchFamily="18" charset="0"/>
              </a:rPr>
              <a:t>Event-free Survival at 12 months</a:t>
            </a:r>
            <a:endParaRPr lang="de-DE" sz="2000" dirty="0">
              <a:latin typeface="+mj-lt"/>
              <a:ea typeface="ＭＳ Ｐゴシック"/>
              <a:cs typeface="Times New Roman" pitchFamily="18" charset="0"/>
            </a:endParaRPr>
          </a:p>
          <a:p>
            <a:pPr algn="ctr">
              <a:defRPr/>
            </a:pPr>
            <a:r>
              <a:rPr lang="en-GB" sz="1200" dirty="0">
                <a:latin typeface="+mj-lt"/>
                <a:ea typeface="ＭＳ Ｐゴシック"/>
                <a:cs typeface="Times New Roman" pitchFamily="18" charset="0"/>
              </a:rPr>
              <a:t>Survival free from target lesion revascularisation, major and minor amputation, myocardial infarction and death was compared by </a:t>
            </a:r>
          </a:p>
          <a:p>
            <a:pPr algn="ctr">
              <a:defRPr/>
            </a:pPr>
            <a:r>
              <a:rPr lang="en-GB" sz="1200" dirty="0">
                <a:latin typeface="+mj-lt"/>
                <a:ea typeface="ＭＳ Ｐゴシック"/>
                <a:cs typeface="Times New Roman" pitchFamily="18" charset="0"/>
              </a:rPr>
              <a:t>Kaplan-Meier analysis with the use of the Mantel-Cox log-rank test.</a:t>
            </a:r>
            <a:endParaRPr lang="de-DE" sz="2800" dirty="0">
              <a:latin typeface="+mj-lt"/>
              <a:ea typeface="ＭＳ Ｐゴシック"/>
              <a:cs typeface="ＭＳ Ｐゴシック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3238500" y="1166814"/>
            <a:ext cx="420688" cy="26193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de-DE" sz="1050" b="1" dirty="0">
                <a:latin typeface="Arial" charset="0"/>
                <a:ea typeface="ＭＳ Ｐゴシック"/>
                <a:cs typeface="Arial" charset="0"/>
              </a:rPr>
              <a:t>100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3332163" y="1809750"/>
            <a:ext cx="334962" cy="25400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de-DE" sz="1050" b="1" dirty="0">
                <a:latin typeface="Arial" charset="0"/>
                <a:ea typeface="ＭＳ Ｐゴシック"/>
                <a:cs typeface="Arial" charset="0"/>
              </a:rPr>
              <a:t>80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3332163" y="3817938"/>
            <a:ext cx="334962" cy="25400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de-DE" sz="1050" b="1" dirty="0">
                <a:latin typeface="Arial" charset="0"/>
                <a:ea typeface="ＭＳ Ｐゴシック"/>
                <a:cs typeface="Arial" charset="0"/>
              </a:rPr>
              <a:t>20</a:t>
            </a:r>
          </a:p>
        </p:txBody>
      </p:sp>
      <p:sp>
        <p:nvSpPr>
          <p:cNvPr id="19477" name="Textfeld 11"/>
          <p:cNvSpPr txBox="1">
            <a:spLocks noChangeArrowheads="1"/>
          </p:cNvSpPr>
          <p:nvPr/>
        </p:nvSpPr>
        <p:spPr bwMode="auto">
          <a:xfrm>
            <a:off x="8593651" y="6550026"/>
            <a:ext cx="207435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4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4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de-DE" altLang="en-US" sz="1400" b="1" dirty="0">
                <a:cs typeface="Arial" panose="020B0604020202020204" pitchFamily="34" charset="0"/>
              </a:rPr>
              <a:t>Rastan et al. EHJ </a:t>
            </a:r>
            <a:r>
              <a:rPr lang="de-DE" altLang="en-US" sz="1400" b="1" dirty="0" smtClean="0">
                <a:cs typeface="Arial" panose="020B0604020202020204" pitchFamily="34" charset="0"/>
              </a:rPr>
              <a:t>2011</a:t>
            </a:r>
            <a:endParaRPr lang="de-DE" altLang="en-US" sz="1400" b="1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5145539"/>
      </p:ext>
    </p:extLst>
  </p:cSld>
  <p:clrMapOvr>
    <a:masterClrMapping/>
  </p:clrMapOvr>
  <p:transition spd="slow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3821" y="1893888"/>
            <a:ext cx="9217479" cy="3635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88562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785" y="585652"/>
            <a:ext cx="4880415" cy="502785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0108" y="629541"/>
            <a:ext cx="4901406" cy="479616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120381" y="5613511"/>
            <a:ext cx="29413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CLI patients only</a:t>
            </a:r>
            <a:endParaRPr lang="en-US" dirty="0"/>
          </a:p>
        </p:txBody>
      </p:sp>
      <p:sp>
        <p:nvSpPr>
          <p:cNvPr id="8" name="Textfeld 11"/>
          <p:cNvSpPr txBox="1">
            <a:spLocks noChangeArrowheads="1"/>
          </p:cNvSpPr>
          <p:nvPr/>
        </p:nvSpPr>
        <p:spPr bwMode="auto">
          <a:xfrm>
            <a:off x="9087828" y="6448426"/>
            <a:ext cx="222368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4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4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de-DE" altLang="en-US" sz="1400" b="1" dirty="0">
                <a:cs typeface="Arial" panose="020B0604020202020204" pitchFamily="34" charset="0"/>
              </a:rPr>
              <a:t>Rastan et al. </a:t>
            </a:r>
            <a:r>
              <a:rPr lang="de-DE" altLang="en-US" sz="1400" b="1" dirty="0" smtClean="0">
                <a:cs typeface="Arial" panose="020B0604020202020204" pitchFamily="34" charset="0"/>
              </a:rPr>
              <a:t>JACC 2012</a:t>
            </a:r>
            <a:endParaRPr lang="de-DE" altLang="en-US" sz="1400" b="1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961682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Rechte verbindingslijn 5"/>
          <p:cNvCxnSpPr/>
          <p:nvPr/>
        </p:nvCxnSpPr>
        <p:spPr bwMode="auto">
          <a:xfrm>
            <a:off x="1952625" y="2498725"/>
            <a:ext cx="8072438" cy="1588"/>
          </a:xfrm>
          <a:prstGeom prst="line">
            <a:avLst/>
          </a:prstGeom>
          <a:noFill/>
          <a:ln w="28575" cap="flat" cmpd="sng" algn="ctr">
            <a:solidFill>
              <a:schemeClr val="tx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6867" name="Titel 1"/>
          <p:cNvSpPr>
            <a:spLocks noGrp="1"/>
          </p:cNvSpPr>
          <p:nvPr>
            <p:ph type="title"/>
          </p:nvPr>
        </p:nvSpPr>
        <p:spPr>
          <a:xfrm>
            <a:off x="1874044" y="1284288"/>
            <a:ext cx="8229600" cy="650876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nl-BE" sz="3600" dirty="0"/>
              <a:t>Lesion description (N=154)</a:t>
            </a:r>
            <a:endParaRPr lang="nl-NL" sz="3600" dirty="0"/>
          </a:p>
        </p:txBody>
      </p:sp>
      <p:sp>
        <p:nvSpPr>
          <p:cNvPr id="36868" name="Tijdelijke aanduiding voor inhoud 2"/>
          <p:cNvSpPr>
            <a:spLocks noGrp="1"/>
          </p:cNvSpPr>
          <p:nvPr>
            <p:ph idx="1"/>
          </p:nvPr>
        </p:nvSpPr>
        <p:spPr>
          <a:xfrm>
            <a:off x="1952625" y="1935164"/>
            <a:ext cx="8229600" cy="4389437"/>
          </a:xfrm>
        </p:spPr>
        <p:txBody>
          <a:bodyPr/>
          <a:lstStyle/>
          <a:p>
            <a:pPr>
              <a:buFontTx/>
              <a:buNone/>
              <a:defRPr/>
            </a:pPr>
            <a:r>
              <a:rPr lang="nl-BE" b="1" dirty="0"/>
              <a:t>		    		      </a:t>
            </a:r>
            <a:r>
              <a:rPr lang="nl-BE" sz="2400" b="1" dirty="0"/>
              <a:t>BMS (76)     </a:t>
            </a:r>
            <a:r>
              <a:rPr lang="nl-BE" sz="2400" b="1" dirty="0" smtClean="0"/>
              <a:t>      DES </a:t>
            </a:r>
            <a:r>
              <a:rPr lang="nl-BE" sz="2400" b="1" dirty="0"/>
              <a:t>(78)	 </a:t>
            </a:r>
            <a:r>
              <a:rPr lang="nl-BE" sz="2400" b="1" dirty="0" smtClean="0"/>
              <a:t>             p</a:t>
            </a:r>
            <a:endParaRPr lang="nl-BE" sz="2400" b="1" dirty="0"/>
          </a:p>
          <a:p>
            <a:pPr>
              <a:buFontTx/>
              <a:buNone/>
              <a:defRPr/>
            </a:pPr>
            <a:endParaRPr lang="nl-BE" sz="1000" dirty="0"/>
          </a:p>
          <a:p>
            <a:pPr>
              <a:buFontTx/>
              <a:buNone/>
              <a:defRPr/>
            </a:pPr>
            <a:r>
              <a:rPr lang="nl-BE" sz="2400" dirty="0"/>
              <a:t>Left limb			51 </a:t>
            </a:r>
            <a:r>
              <a:rPr lang="nl-BE" sz="1800" i="1" dirty="0"/>
              <a:t>%</a:t>
            </a:r>
            <a:r>
              <a:rPr lang="nl-BE" sz="2400" dirty="0"/>
              <a:t> 		46 </a:t>
            </a:r>
            <a:r>
              <a:rPr lang="nl-BE" sz="1800" dirty="0"/>
              <a:t>%</a:t>
            </a:r>
            <a:r>
              <a:rPr lang="nl-BE" sz="2400" dirty="0"/>
              <a:t> 		0.63</a:t>
            </a:r>
          </a:p>
          <a:p>
            <a:pPr>
              <a:buFontTx/>
              <a:buNone/>
              <a:defRPr/>
            </a:pPr>
            <a:r>
              <a:rPr lang="nl-BE" sz="2400" dirty="0"/>
              <a:t>Right limb			49 </a:t>
            </a:r>
            <a:r>
              <a:rPr lang="nl-BE" sz="1800" i="1" dirty="0"/>
              <a:t>%</a:t>
            </a:r>
            <a:r>
              <a:rPr lang="nl-BE" sz="2400" dirty="0"/>
              <a:t> 		54 </a:t>
            </a:r>
            <a:r>
              <a:rPr lang="nl-BE" sz="1800" dirty="0"/>
              <a:t>%</a:t>
            </a:r>
            <a:r>
              <a:rPr lang="nl-BE" sz="2400" dirty="0"/>
              <a:t> 		0.63</a:t>
            </a:r>
          </a:p>
          <a:p>
            <a:pPr>
              <a:buFontTx/>
              <a:buNone/>
              <a:defRPr/>
            </a:pPr>
            <a:endParaRPr lang="nl-BE" sz="2400" dirty="0"/>
          </a:p>
          <a:p>
            <a:pPr>
              <a:buFontTx/>
              <a:buNone/>
              <a:defRPr/>
            </a:pPr>
            <a:r>
              <a:rPr lang="nl-BE" sz="2400" dirty="0">
                <a:solidFill>
                  <a:srgbClr val="C00000"/>
                </a:solidFill>
              </a:rPr>
              <a:t>Lesion length in mm 	</a:t>
            </a:r>
            <a:r>
              <a:rPr lang="nl-BE" sz="2400" dirty="0" smtClean="0">
                <a:solidFill>
                  <a:srgbClr val="C00000"/>
                </a:solidFill>
              </a:rPr>
              <a:t>       18.9 </a:t>
            </a:r>
            <a:r>
              <a:rPr lang="nl-BE" sz="2400" dirty="0">
                <a:solidFill>
                  <a:srgbClr val="C00000"/>
                </a:solidFill>
              </a:rPr>
              <a:t>	</a:t>
            </a:r>
            <a:r>
              <a:rPr lang="nl-BE" sz="2400" dirty="0" smtClean="0">
                <a:solidFill>
                  <a:srgbClr val="C00000"/>
                </a:solidFill>
              </a:rPr>
              <a:t>     15.9 </a:t>
            </a:r>
            <a:r>
              <a:rPr lang="nl-BE" sz="2400" dirty="0">
                <a:solidFill>
                  <a:srgbClr val="C00000"/>
                </a:solidFill>
              </a:rPr>
              <a:t>		0.07</a:t>
            </a:r>
            <a:endParaRPr lang="nl-BE" sz="1600" i="1" dirty="0">
              <a:solidFill>
                <a:srgbClr val="C00000"/>
              </a:solidFill>
            </a:endParaRPr>
          </a:p>
          <a:p>
            <a:pPr>
              <a:buFontTx/>
              <a:buNone/>
              <a:defRPr/>
            </a:pPr>
            <a:endParaRPr lang="nl-BE" sz="2400" dirty="0"/>
          </a:p>
          <a:p>
            <a:pPr>
              <a:buFontTx/>
              <a:buNone/>
              <a:defRPr/>
            </a:pPr>
            <a:r>
              <a:rPr lang="nl-BE" sz="2400" dirty="0"/>
              <a:t>Calcified lesion		74 </a:t>
            </a:r>
            <a:r>
              <a:rPr lang="nl-BE" sz="1800" i="1" dirty="0"/>
              <a:t>%</a:t>
            </a:r>
            <a:r>
              <a:rPr lang="nl-BE" sz="2400" dirty="0"/>
              <a:t> 		64 </a:t>
            </a:r>
            <a:r>
              <a:rPr lang="nl-BE" sz="1800" dirty="0"/>
              <a:t>%</a:t>
            </a:r>
            <a:r>
              <a:rPr lang="nl-BE" sz="2400" dirty="0"/>
              <a:t> 		0.94</a:t>
            </a:r>
          </a:p>
        </p:txBody>
      </p:sp>
      <p:cxnSp>
        <p:nvCxnSpPr>
          <p:cNvPr id="7" name="Rechte verbindingslijn 6"/>
          <p:cNvCxnSpPr/>
          <p:nvPr/>
        </p:nvCxnSpPr>
        <p:spPr bwMode="auto">
          <a:xfrm>
            <a:off x="1952625" y="5356225"/>
            <a:ext cx="8072438" cy="1588"/>
          </a:xfrm>
          <a:prstGeom prst="line">
            <a:avLst/>
          </a:prstGeom>
          <a:noFill/>
          <a:ln w="28575" cap="flat" cmpd="sng" algn="ctr">
            <a:solidFill>
              <a:schemeClr val="tx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Rechte verbindingslijn 6"/>
          <p:cNvCxnSpPr/>
          <p:nvPr/>
        </p:nvCxnSpPr>
        <p:spPr bwMode="auto">
          <a:xfrm>
            <a:off x="1952625" y="4572000"/>
            <a:ext cx="8072438" cy="1588"/>
          </a:xfrm>
          <a:prstGeom prst="line">
            <a:avLst/>
          </a:prstGeom>
          <a:noFill/>
          <a:ln w="28575" cap="flat" cmpd="sng" algn="ctr">
            <a:solidFill>
              <a:schemeClr val="tx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Rechte verbindingslijn 6"/>
          <p:cNvCxnSpPr/>
          <p:nvPr/>
        </p:nvCxnSpPr>
        <p:spPr bwMode="auto">
          <a:xfrm>
            <a:off x="1952625" y="3714750"/>
            <a:ext cx="8072438" cy="1588"/>
          </a:xfrm>
          <a:prstGeom prst="line">
            <a:avLst/>
          </a:prstGeom>
          <a:noFill/>
          <a:ln w="28575" cap="flat" cmpd="sng" algn="ctr">
            <a:solidFill>
              <a:schemeClr val="tx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1512" name="Textfeld 13"/>
          <p:cNvSpPr txBox="1">
            <a:spLocks noChangeArrowheads="1"/>
          </p:cNvSpPr>
          <p:nvPr/>
        </p:nvSpPr>
        <p:spPr bwMode="auto">
          <a:xfrm>
            <a:off x="8672514" y="6550026"/>
            <a:ext cx="199548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4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4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de-DE" altLang="en-US" sz="1400" b="1">
                <a:cs typeface="Arial" panose="020B0604020202020204" pitchFamily="34" charset="0"/>
              </a:rPr>
              <a:t>Bosiers M. LINC 2011</a:t>
            </a:r>
          </a:p>
        </p:txBody>
      </p:sp>
      <p:sp>
        <p:nvSpPr>
          <p:cNvPr id="2" name="Rectangle 1"/>
          <p:cNvSpPr/>
          <p:nvPr/>
        </p:nvSpPr>
        <p:spPr>
          <a:xfrm>
            <a:off x="4544378" y="246638"/>
            <a:ext cx="288893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BE" sz="3600" dirty="0"/>
              <a:t>DESTINY study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793736342"/>
      </p:ext>
    </p:extLst>
  </p:cSld>
  <p:clrMapOvr>
    <a:masterClrMapping/>
  </p:clrMapOvr>
  <p:transition spd="slow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Afbeelding 15" descr="DESTINY - primary patency - 390 day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0013" y="1778001"/>
            <a:ext cx="7199312" cy="455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1843088" y="71438"/>
            <a:ext cx="8610600" cy="1143000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nl-BE" sz="3600" b="1" kern="0" dirty="0">
                <a:latin typeface="+mj-lt"/>
                <a:ea typeface="+mj-ea"/>
                <a:cs typeface="+mj-cs"/>
              </a:rPr>
              <a:t>DESTINY - 12-month primary patency</a:t>
            </a:r>
          </a:p>
          <a:p>
            <a:pPr algn="ctr">
              <a:defRPr/>
            </a:pPr>
            <a:r>
              <a:rPr lang="nl-BE" sz="2800" i="1" kern="0" dirty="0" err="1">
                <a:latin typeface="+mj-lt"/>
                <a:ea typeface="+mj-ea"/>
                <a:cs typeface="+mj-cs"/>
              </a:rPr>
              <a:t>MultiLink</a:t>
            </a:r>
            <a:r>
              <a:rPr lang="nl-BE" sz="2800" i="1" kern="0" dirty="0">
                <a:latin typeface="+mj-lt"/>
                <a:ea typeface="+mj-ea"/>
                <a:cs typeface="+mj-cs"/>
              </a:rPr>
              <a:t> </a:t>
            </a:r>
            <a:r>
              <a:rPr lang="nl-BE" sz="2800" i="1" kern="0" dirty="0" err="1">
                <a:latin typeface="+mj-lt"/>
                <a:ea typeface="+mj-ea"/>
                <a:cs typeface="+mj-cs"/>
              </a:rPr>
              <a:t>Vision</a:t>
            </a:r>
            <a:r>
              <a:rPr lang="nl-BE" sz="2800" i="1" kern="0" dirty="0">
                <a:latin typeface="+mj-lt"/>
                <a:ea typeface="+mj-ea"/>
                <a:cs typeface="+mj-cs"/>
              </a:rPr>
              <a:t> </a:t>
            </a:r>
            <a:r>
              <a:rPr lang="nl-BE" sz="2800" i="1" kern="0" dirty="0" err="1">
                <a:latin typeface="+mj-lt"/>
                <a:ea typeface="+mj-ea"/>
                <a:cs typeface="+mj-cs"/>
              </a:rPr>
              <a:t>vs</a:t>
            </a:r>
            <a:r>
              <a:rPr lang="nl-BE" sz="2800" i="1" kern="0" dirty="0">
                <a:latin typeface="+mj-lt"/>
                <a:ea typeface="+mj-ea"/>
                <a:cs typeface="+mj-cs"/>
              </a:rPr>
              <a:t> </a:t>
            </a:r>
            <a:r>
              <a:rPr lang="nl-BE" sz="2800" i="1" kern="0" dirty="0" err="1">
                <a:latin typeface="Arial" charset="0"/>
                <a:ea typeface="ＭＳ Ｐゴシック"/>
                <a:cs typeface="Arial" charset="0"/>
              </a:rPr>
              <a:t>Xience</a:t>
            </a:r>
            <a:r>
              <a:rPr lang="nl-BE" sz="2800" i="1" kern="0" dirty="0">
                <a:latin typeface="Arial" charset="0"/>
                <a:ea typeface="ＭＳ Ｐゴシック"/>
                <a:cs typeface="Arial" charset="0"/>
              </a:rPr>
              <a:t> V </a:t>
            </a:r>
            <a:endParaRPr lang="nl-NL" sz="2800" i="1" kern="0" dirty="0">
              <a:latin typeface="+mj-lt"/>
              <a:ea typeface="+mj-ea"/>
              <a:cs typeface="+mj-cs"/>
            </a:endParaRPr>
          </a:p>
        </p:txBody>
      </p:sp>
      <p:sp>
        <p:nvSpPr>
          <p:cNvPr id="22532" name="Text Box 5"/>
          <p:cNvSpPr txBox="1">
            <a:spLocks noChangeArrowheads="1"/>
          </p:cNvSpPr>
          <p:nvPr/>
        </p:nvSpPr>
        <p:spPr bwMode="auto">
          <a:xfrm>
            <a:off x="8904289" y="3471863"/>
            <a:ext cx="1584325" cy="461962"/>
          </a:xfrm>
          <a:prstGeom prst="rect">
            <a:avLst/>
          </a:prstGeom>
          <a:solidFill>
            <a:schemeClr val="tx1"/>
          </a:solidFill>
          <a:ln w="9525" algn="ctr">
            <a:solidFill>
              <a:schemeClr val="bg2"/>
            </a:solidFill>
            <a:miter lim="800000"/>
            <a:headEnd/>
            <a:tailEnd/>
          </a:ln>
        </p:spPr>
        <p:txBody>
          <a:bodyPr anchor="b">
            <a:spAutoFit/>
          </a:bodyPr>
          <a:lstStyle>
            <a:lvl1pPr>
              <a:spcBef>
                <a:spcPct val="20000"/>
              </a:spcBef>
              <a:buChar char="•"/>
              <a:defRPr sz="4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4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da-DK" altLang="en-US" sz="2400" b="1">
                <a:solidFill>
                  <a:schemeClr val="bg2"/>
                </a:solidFill>
              </a:rPr>
              <a:t>P=0.0001</a:t>
            </a:r>
          </a:p>
        </p:txBody>
      </p:sp>
      <p:sp>
        <p:nvSpPr>
          <p:cNvPr id="22533" name="Text Box 5"/>
          <p:cNvSpPr txBox="1">
            <a:spLocks noChangeArrowheads="1"/>
          </p:cNvSpPr>
          <p:nvPr/>
        </p:nvSpPr>
        <p:spPr bwMode="auto">
          <a:xfrm>
            <a:off x="8975725" y="2708276"/>
            <a:ext cx="1123950" cy="461963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>
            <a:lvl1pPr>
              <a:spcBef>
                <a:spcPct val="20000"/>
              </a:spcBef>
              <a:buChar char="•"/>
              <a:defRPr sz="4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4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da-DK" altLang="en-US" sz="2400" b="1"/>
              <a:t>85.2%</a:t>
            </a:r>
          </a:p>
        </p:txBody>
      </p:sp>
      <p:sp>
        <p:nvSpPr>
          <p:cNvPr id="22534" name="Text Box 5"/>
          <p:cNvSpPr txBox="1">
            <a:spLocks noChangeArrowheads="1"/>
          </p:cNvSpPr>
          <p:nvPr/>
        </p:nvSpPr>
        <p:spPr bwMode="auto">
          <a:xfrm>
            <a:off x="8977313" y="4479926"/>
            <a:ext cx="1123950" cy="461963"/>
          </a:xfrm>
          <a:prstGeom prst="rect">
            <a:avLst/>
          </a:prstGeom>
          <a:solidFill>
            <a:srgbClr val="00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>
            <a:lvl1pPr>
              <a:spcBef>
                <a:spcPct val="20000"/>
              </a:spcBef>
              <a:buChar char="•"/>
              <a:defRPr sz="4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4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da-DK" altLang="en-US" sz="2400" b="1"/>
              <a:t>54.4%</a:t>
            </a:r>
          </a:p>
        </p:txBody>
      </p:sp>
      <p:cxnSp>
        <p:nvCxnSpPr>
          <p:cNvPr id="22535" name="Rechte verbindingslijn 9"/>
          <p:cNvCxnSpPr>
            <a:cxnSpLocks noChangeShapeType="1"/>
          </p:cNvCxnSpPr>
          <p:nvPr/>
        </p:nvCxnSpPr>
        <p:spPr bwMode="auto">
          <a:xfrm rot="5400000" flipH="1" flipV="1">
            <a:off x="6528594" y="3788569"/>
            <a:ext cx="3887788" cy="0"/>
          </a:xfrm>
          <a:prstGeom prst="line">
            <a:avLst/>
          </a:prstGeom>
          <a:noFill/>
          <a:ln w="19050" algn="ctr">
            <a:solidFill>
              <a:srgbClr val="FF0000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2536" name="Rechthoek 13"/>
          <p:cNvSpPr>
            <a:spLocks noChangeArrowheads="1"/>
          </p:cNvSpPr>
          <p:nvPr/>
        </p:nvSpPr>
        <p:spPr bwMode="auto">
          <a:xfrm>
            <a:off x="8499475" y="5653089"/>
            <a:ext cx="287338" cy="7302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1143000" indent="-228600">
              <a:spcBef>
                <a:spcPct val="20000"/>
              </a:spcBef>
              <a:buChar char="•"/>
              <a:defRPr sz="4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4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nl-NL" altLang="en-US" sz="2200" u="sng" baseline="30000">
              <a:solidFill>
                <a:srgbClr val="5F5F5F"/>
              </a:solidFill>
            </a:endParaRPr>
          </a:p>
        </p:txBody>
      </p:sp>
      <p:sp>
        <p:nvSpPr>
          <p:cNvPr id="22537" name="Textfeld 13"/>
          <p:cNvSpPr txBox="1">
            <a:spLocks noChangeArrowheads="1"/>
          </p:cNvSpPr>
          <p:nvPr/>
        </p:nvSpPr>
        <p:spPr bwMode="auto">
          <a:xfrm>
            <a:off x="8672514" y="6550026"/>
            <a:ext cx="199548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4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4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de-DE" altLang="en-US" sz="1400" b="1">
                <a:cs typeface="Arial" panose="020B0604020202020204" pitchFamily="34" charset="0"/>
              </a:rPr>
              <a:t>Bosiers M. LINC 2011</a:t>
            </a:r>
          </a:p>
        </p:txBody>
      </p:sp>
    </p:spTree>
    <p:extLst>
      <p:ext uri="{BB962C8B-B14F-4D97-AF65-F5344CB8AC3E}">
        <p14:creationId xmlns:p14="http://schemas.microsoft.com/office/powerpoint/2010/main" val="1305537960"/>
      </p:ext>
    </p:extLst>
  </p:cSld>
  <p:clrMapOvr>
    <a:masterClrMapping/>
  </p:clrMapOvr>
  <p:transition spd="slow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Afbeelding 15" descr="DESTINY - limb salvage - 390 day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1438" y="1773239"/>
            <a:ext cx="7199312" cy="457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1809750" y="285750"/>
            <a:ext cx="8610600" cy="1143000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nl-BE" sz="3600" b="1" kern="0" dirty="0">
                <a:ea typeface="+mj-ea"/>
                <a:cs typeface="Arial" pitchFamily="34" charset="0"/>
              </a:rPr>
              <a:t>12-month </a:t>
            </a:r>
            <a:r>
              <a:rPr lang="nl-BE" sz="3600" b="1" kern="0" dirty="0" err="1">
                <a:ea typeface="+mj-ea"/>
                <a:cs typeface="Arial" pitchFamily="34" charset="0"/>
              </a:rPr>
              <a:t>limb</a:t>
            </a:r>
            <a:r>
              <a:rPr lang="nl-BE" sz="3600" b="1" kern="0" dirty="0">
                <a:ea typeface="+mj-ea"/>
                <a:cs typeface="Arial" pitchFamily="34" charset="0"/>
              </a:rPr>
              <a:t> </a:t>
            </a:r>
            <a:r>
              <a:rPr lang="nl-BE" sz="3600" b="1" kern="0" dirty="0" err="1">
                <a:ea typeface="+mj-ea"/>
                <a:cs typeface="Arial" pitchFamily="34" charset="0"/>
              </a:rPr>
              <a:t>salvage</a:t>
            </a:r>
            <a:endParaRPr lang="nl-BE" sz="3600" b="1" kern="0" dirty="0">
              <a:ea typeface="+mj-ea"/>
              <a:cs typeface="Arial" pitchFamily="34" charset="0"/>
            </a:endParaRPr>
          </a:p>
          <a:p>
            <a:pPr algn="ctr">
              <a:defRPr/>
            </a:pPr>
            <a:r>
              <a:rPr lang="nl-BE" sz="2800" i="1" kern="0" dirty="0" err="1">
                <a:ea typeface="ＭＳ Ｐゴシック"/>
                <a:cs typeface="Arial" pitchFamily="34" charset="0"/>
              </a:rPr>
              <a:t>MultiLink</a:t>
            </a:r>
            <a:r>
              <a:rPr lang="nl-BE" sz="2800" i="1" kern="0" dirty="0">
                <a:ea typeface="ＭＳ Ｐゴシック"/>
                <a:cs typeface="Arial" pitchFamily="34" charset="0"/>
              </a:rPr>
              <a:t> </a:t>
            </a:r>
            <a:r>
              <a:rPr lang="nl-BE" sz="2800" i="1" kern="0" dirty="0" err="1">
                <a:ea typeface="ＭＳ Ｐゴシック"/>
                <a:cs typeface="Arial" pitchFamily="34" charset="0"/>
              </a:rPr>
              <a:t>Vision</a:t>
            </a:r>
            <a:r>
              <a:rPr lang="nl-BE" sz="2800" i="1" kern="0" dirty="0">
                <a:ea typeface="ＭＳ Ｐゴシック"/>
                <a:cs typeface="Arial" pitchFamily="34" charset="0"/>
              </a:rPr>
              <a:t> </a:t>
            </a:r>
            <a:r>
              <a:rPr lang="nl-BE" sz="2800" i="1" kern="0" dirty="0" err="1">
                <a:ea typeface="ＭＳ Ｐゴシック"/>
                <a:cs typeface="Arial" pitchFamily="34" charset="0"/>
              </a:rPr>
              <a:t>vs</a:t>
            </a:r>
            <a:r>
              <a:rPr lang="nl-BE" sz="2800" i="1" kern="0" dirty="0">
                <a:ea typeface="ＭＳ Ｐゴシック"/>
                <a:cs typeface="Arial" pitchFamily="34" charset="0"/>
              </a:rPr>
              <a:t> </a:t>
            </a:r>
            <a:r>
              <a:rPr lang="nl-BE" sz="2800" i="1" kern="0" dirty="0" err="1">
                <a:ea typeface="ＭＳ Ｐゴシック"/>
                <a:cs typeface="Arial" pitchFamily="34" charset="0"/>
              </a:rPr>
              <a:t>Xience</a:t>
            </a:r>
            <a:r>
              <a:rPr lang="nl-BE" sz="2800" i="1" kern="0" dirty="0">
                <a:ea typeface="ＭＳ Ｐゴシック"/>
                <a:cs typeface="Arial" pitchFamily="34" charset="0"/>
              </a:rPr>
              <a:t> V</a:t>
            </a:r>
            <a:endParaRPr lang="nl-NL" sz="3600" b="1" kern="0" dirty="0">
              <a:ea typeface="+mj-ea"/>
              <a:cs typeface="Arial" pitchFamily="34" charset="0"/>
            </a:endParaRPr>
          </a:p>
        </p:txBody>
      </p:sp>
      <p:sp>
        <p:nvSpPr>
          <p:cNvPr id="23556" name="Text Box 5"/>
          <p:cNvSpPr txBox="1">
            <a:spLocks noChangeArrowheads="1"/>
          </p:cNvSpPr>
          <p:nvPr/>
        </p:nvSpPr>
        <p:spPr bwMode="auto">
          <a:xfrm>
            <a:off x="9075738" y="1916113"/>
            <a:ext cx="1123950" cy="461962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>
            <a:lvl1pPr>
              <a:spcBef>
                <a:spcPct val="20000"/>
              </a:spcBef>
              <a:buChar char="•"/>
              <a:defRPr sz="4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4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da-DK" altLang="en-US" sz="2400" b="1" dirty="0"/>
              <a:t>98.7%</a:t>
            </a:r>
          </a:p>
        </p:txBody>
      </p:sp>
      <p:sp>
        <p:nvSpPr>
          <p:cNvPr id="23557" name="Text Box 5"/>
          <p:cNvSpPr txBox="1">
            <a:spLocks noChangeArrowheads="1"/>
          </p:cNvSpPr>
          <p:nvPr/>
        </p:nvSpPr>
        <p:spPr bwMode="auto">
          <a:xfrm>
            <a:off x="9077326" y="2463801"/>
            <a:ext cx="1122363" cy="460375"/>
          </a:xfrm>
          <a:prstGeom prst="rect">
            <a:avLst/>
          </a:prstGeom>
          <a:solidFill>
            <a:srgbClr val="00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>
            <a:lvl1pPr>
              <a:spcBef>
                <a:spcPct val="20000"/>
              </a:spcBef>
              <a:buChar char="•"/>
              <a:defRPr sz="4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4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da-DK" altLang="en-US" sz="2400" b="1" dirty="0"/>
              <a:t>97.1%</a:t>
            </a:r>
          </a:p>
        </p:txBody>
      </p:sp>
      <p:sp>
        <p:nvSpPr>
          <p:cNvPr id="23558" name="Text Box 5"/>
          <p:cNvSpPr txBox="1">
            <a:spLocks noChangeArrowheads="1"/>
          </p:cNvSpPr>
          <p:nvPr/>
        </p:nvSpPr>
        <p:spPr bwMode="auto">
          <a:xfrm>
            <a:off x="8904289" y="4048126"/>
            <a:ext cx="1285875" cy="460375"/>
          </a:xfrm>
          <a:prstGeom prst="rect">
            <a:avLst/>
          </a:prstGeom>
          <a:solidFill>
            <a:schemeClr val="bg2"/>
          </a:solidFill>
          <a:ln w="9525" algn="ctr">
            <a:solidFill>
              <a:schemeClr val="bg2"/>
            </a:solidFill>
            <a:miter lim="800000"/>
            <a:headEnd/>
            <a:tailEnd/>
          </a:ln>
        </p:spPr>
        <p:txBody>
          <a:bodyPr anchor="b">
            <a:spAutoFit/>
          </a:bodyPr>
          <a:lstStyle>
            <a:lvl1pPr>
              <a:spcBef>
                <a:spcPct val="20000"/>
              </a:spcBef>
              <a:buChar char="•"/>
              <a:defRPr sz="4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4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da-DK" altLang="en-US" sz="2400" b="1"/>
              <a:t>P=0.53</a:t>
            </a:r>
          </a:p>
        </p:txBody>
      </p:sp>
      <p:cxnSp>
        <p:nvCxnSpPr>
          <p:cNvPr id="23559" name="Rechte verbindingslijn 8"/>
          <p:cNvCxnSpPr>
            <a:cxnSpLocks noChangeShapeType="1"/>
          </p:cNvCxnSpPr>
          <p:nvPr/>
        </p:nvCxnSpPr>
        <p:spPr bwMode="auto">
          <a:xfrm rot="5400000" flipH="1" flipV="1">
            <a:off x="6419057" y="3815557"/>
            <a:ext cx="3960813" cy="0"/>
          </a:xfrm>
          <a:prstGeom prst="line">
            <a:avLst/>
          </a:prstGeom>
          <a:noFill/>
          <a:ln w="19050" algn="ctr">
            <a:solidFill>
              <a:srgbClr val="FF0000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3560" name="Afbeelding 10" descr="Dia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1726" y="6040438"/>
            <a:ext cx="161925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1" name="Afbeelding 11" descr="Dia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1726" y="6202364"/>
            <a:ext cx="149225" cy="147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62" name="Rechthoek 14"/>
          <p:cNvSpPr>
            <a:spLocks noChangeArrowheads="1"/>
          </p:cNvSpPr>
          <p:nvPr/>
        </p:nvSpPr>
        <p:spPr bwMode="auto">
          <a:xfrm>
            <a:off x="8499475" y="5727701"/>
            <a:ext cx="287338" cy="7302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1143000" indent="-228600">
              <a:spcBef>
                <a:spcPct val="20000"/>
              </a:spcBef>
              <a:buChar char="•"/>
              <a:defRPr sz="4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4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de-DE" altLang="en-US" sz="1800"/>
          </a:p>
        </p:txBody>
      </p:sp>
    </p:spTree>
    <p:extLst>
      <p:ext uri="{BB962C8B-B14F-4D97-AF65-F5344CB8AC3E}">
        <p14:creationId xmlns:p14="http://schemas.microsoft.com/office/powerpoint/2010/main" val="1178584640"/>
      </p:ext>
    </p:extLst>
  </p:cSld>
  <p:clrMapOvr>
    <a:masterClrMapping/>
  </p:clrMapOvr>
  <p:transition spd="slow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1892301" y="2278064"/>
            <a:ext cx="8596313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tabLst>
                <a:tab pos="3048000" algn="l"/>
                <a:tab pos="4846638" algn="l"/>
                <a:tab pos="6553200" algn="l"/>
              </a:tabLst>
              <a:defRPr sz="4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3048000" algn="l"/>
                <a:tab pos="4846638" algn="l"/>
                <a:tab pos="6553200" algn="l"/>
              </a:tabLst>
              <a:defRPr sz="4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3048000" algn="l"/>
                <a:tab pos="4846638" algn="l"/>
                <a:tab pos="6553200" algn="l"/>
              </a:tabLst>
              <a:defRPr sz="3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3048000" algn="l"/>
                <a:tab pos="4846638" algn="l"/>
                <a:tab pos="65532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3048000" algn="l"/>
                <a:tab pos="4846638" algn="l"/>
                <a:tab pos="65532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048000" algn="l"/>
                <a:tab pos="4846638" algn="l"/>
                <a:tab pos="65532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048000" algn="l"/>
                <a:tab pos="4846638" algn="l"/>
                <a:tab pos="65532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048000" algn="l"/>
                <a:tab pos="4846638" algn="l"/>
                <a:tab pos="65532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048000" algn="l"/>
                <a:tab pos="4846638" algn="l"/>
                <a:tab pos="65532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BE" altLang="en-US" sz="2000" b="1" dirty="0">
                <a:cs typeface="Arial" panose="020B0604020202020204" pitchFamily="34" charset="0"/>
              </a:rPr>
              <a:t> 		 Multi-Link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l-BE" altLang="en-US" sz="2000" b="1" dirty="0">
                <a:cs typeface="Arial" panose="020B0604020202020204" pitchFamily="34" charset="0"/>
              </a:rPr>
              <a:t>		    Vision	   Xience V		p-value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l-BE" altLang="en-US" sz="2000" b="1" dirty="0">
                <a:cs typeface="Arial" panose="020B0604020202020204" pitchFamily="34" charset="0"/>
              </a:rPr>
              <a:t>		    (N=34)	     (N=36)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nl-BE" altLang="en-US" sz="900" b="1" dirty="0"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nl-BE" altLang="en-US" sz="2000" dirty="0"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nl-BE" altLang="en-US" sz="2000" dirty="0"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l-BE" altLang="en-US" sz="2000" dirty="0">
                <a:cs typeface="Arial" panose="020B0604020202020204" pitchFamily="34" charset="0"/>
              </a:rPr>
              <a:t>Mean LLL </a:t>
            </a:r>
            <a:r>
              <a:rPr lang="nl-BE" altLang="en-US" sz="1800" i="1" dirty="0">
                <a:cs typeface="Arial" panose="020B0604020202020204" pitchFamily="34" charset="0"/>
              </a:rPr>
              <a:t>(</a:t>
            </a:r>
            <a:r>
              <a:rPr lang="en-US" altLang="en-US" sz="1800" i="1" dirty="0">
                <a:cs typeface="Arial" panose="020B0604020202020204" pitchFamily="34" charset="0"/>
              </a:rPr>
              <a:t>±SD)</a:t>
            </a:r>
            <a:r>
              <a:rPr lang="nl-BE" altLang="en-US" sz="2000" dirty="0">
                <a:cs typeface="Arial" panose="020B0604020202020204" pitchFamily="34" charset="0"/>
              </a:rPr>
              <a:t>, mm 	1.41 ± 0.89 	 0.78 ± 0.63		</a:t>
            </a:r>
            <a:r>
              <a:rPr lang="nl-BE" altLang="en-US" sz="2000" b="1" dirty="0">
                <a:solidFill>
                  <a:schemeClr val="tx2"/>
                </a:solidFill>
                <a:cs typeface="Arial" panose="020B0604020202020204" pitchFamily="34" charset="0"/>
              </a:rPr>
              <a:t>0.001</a:t>
            </a:r>
            <a:endParaRPr lang="nl-BE" altLang="en-US" sz="1800" b="1" i="1" dirty="0">
              <a:solidFill>
                <a:schemeClr val="tx2"/>
              </a:solidFill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nl-BE" altLang="en-US" sz="2000" dirty="0"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l-BE" altLang="en-US" sz="2000" dirty="0">
                <a:cs typeface="Arial" panose="020B0604020202020204" pitchFamily="34" charset="0"/>
              </a:rPr>
              <a:t>Late Loss Index, %  	   46.00 	      26.59		</a:t>
            </a:r>
            <a:r>
              <a:rPr lang="nl-BE" altLang="en-US" sz="2000" b="1" dirty="0">
                <a:solidFill>
                  <a:schemeClr val="tx2"/>
                </a:solidFill>
                <a:cs typeface="Arial" panose="020B0604020202020204" pitchFamily="34" charset="0"/>
              </a:rPr>
              <a:t>0.001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nl-BE" altLang="en-US" sz="2000" b="1" dirty="0">
              <a:cs typeface="Arial" panose="020B0604020202020204" pitchFamily="34" charset="0"/>
            </a:endParaRPr>
          </a:p>
        </p:txBody>
      </p:sp>
      <p:sp>
        <p:nvSpPr>
          <p:cNvPr id="24579" name="Line 4"/>
          <p:cNvSpPr>
            <a:spLocks noChangeShapeType="1"/>
          </p:cNvSpPr>
          <p:nvPr/>
        </p:nvSpPr>
        <p:spPr bwMode="auto">
          <a:xfrm>
            <a:off x="1884364" y="2205038"/>
            <a:ext cx="845978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580" name="Line 5"/>
          <p:cNvSpPr>
            <a:spLocks noChangeShapeType="1"/>
          </p:cNvSpPr>
          <p:nvPr/>
        </p:nvSpPr>
        <p:spPr bwMode="auto">
          <a:xfrm>
            <a:off x="1884364" y="5600700"/>
            <a:ext cx="845978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581" name="Line 6"/>
          <p:cNvSpPr>
            <a:spLocks noChangeShapeType="1"/>
          </p:cNvSpPr>
          <p:nvPr/>
        </p:nvSpPr>
        <p:spPr bwMode="auto">
          <a:xfrm>
            <a:off x="1884364" y="3644900"/>
            <a:ext cx="845978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24487" name="Rectangle 7"/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nl-BE" sz="4000" dirty="0">
                <a:solidFill>
                  <a:schemeClr val="tx1">
                    <a:lumMod val="85000"/>
                  </a:schemeClr>
                </a:solidFill>
              </a:rPr>
              <a:t>QVA </a:t>
            </a:r>
            <a:r>
              <a:rPr lang="nl-BE" sz="4000" dirty="0" err="1">
                <a:solidFill>
                  <a:schemeClr val="tx1">
                    <a:lumMod val="85000"/>
                  </a:schemeClr>
                </a:solidFill>
              </a:rPr>
              <a:t>analysis</a:t>
            </a:r>
            <a:r>
              <a:rPr lang="nl-BE" sz="4000" dirty="0">
                <a:solidFill>
                  <a:schemeClr val="tx1">
                    <a:lumMod val="85000"/>
                  </a:schemeClr>
                </a:solidFill>
              </a:rPr>
              <a:t/>
            </a:r>
            <a:br>
              <a:rPr lang="nl-BE" sz="4000" dirty="0">
                <a:solidFill>
                  <a:schemeClr val="tx1">
                    <a:lumMod val="85000"/>
                  </a:schemeClr>
                </a:solidFill>
              </a:rPr>
            </a:br>
            <a:r>
              <a:rPr lang="nl-BE" sz="4000" dirty="0">
                <a:solidFill>
                  <a:schemeClr val="tx1">
                    <a:lumMod val="85000"/>
                  </a:schemeClr>
                </a:solidFill>
              </a:rPr>
              <a:t>Late lumen loss @ 12 months </a:t>
            </a:r>
            <a:endParaRPr lang="nl-NL" sz="4000" dirty="0">
              <a:solidFill>
                <a:schemeClr val="tx1">
                  <a:lumMod val="85000"/>
                </a:schemeClr>
              </a:solidFill>
            </a:endParaRPr>
          </a:p>
        </p:txBody>
      </p:sp>
      <p:sp>
        <p:nvSpPr>
          <p:cNvPr id="24583" name="Textfeld 8"/>
          <p:cNvSpPr txBox="1">
            <a:spLocks noChangeArrowheads="1"/>
          </p:cNvSpPr>
          <p:nvPr/>
        </p:nvSpPr>
        <p:spPr bwMode="auto">
          <a:xfrm>
            <a:off x="8672514" y="6550026"/>
            <a:ext cx="199548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4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4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de-DE" altLang="en-US" sz="1400" b="1">
                <a:cs typeface="Arial" panose="020B0604020202020204" pitchFamily="34" charset="0"/>
              </a:rPr>
              <a:t>Bosiers M. LINC 2011</a:t>
            </a:r>
          </a:p>
        </p:txBody>
      </p:sp>
    </p:spTree>
    <p:extLst>
      <p:ext uri="{BB962C8B-B14F-4D97-AF65-F5344CB8AC3E}">
        <p14:creationId xmlns:p14="http://schemas.microsoft.com/office/powerpoint/2010/main" val="2454075555"/>
      </p:ext>
    </p:extLst>
  </p:cSld>
  <p:clrMapOvr>
    <a:masterClrMapping/>
  </p:clrMapOvr>
  <p:transition spd="slow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3292" y="187568"/>
            <a:ext cx="8675077" cy="6500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7757512"/>
      </p:ext>
    </p:extLst>
  </p:cSld>
  <p:clrMapOvr>
    <a:masterClrMapping/>
  </p:clrMapOvr>
  <p:transition spd="slow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78580"/>
            <a:ext cx="8464062" cy="6322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67568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NIDER ALONZ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3544" y="1008888"/>
            <a:ext cx="4736592" cy="4876800"/>
          </a:xfrm>
          <a:prstGeom prst="rect">
            <a:avLst/>
          </a:prstGeom>
        </p:spPr>
      </p:pic>
      <p:pic>
        <p:nvPicPr>
          <p:cNvPr id="5" name="SNIDER ALONZO (1)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611112" y="1008888"/>
            <a:ext cx="487680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135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Inhaltsplatzhalter 3"/>
          <p:cNvSpPr txBox="1">
            <a:spLocks/>
          </p:cNvSpPr>
          <p:nvPr/>
        </p:nvSpPr>
        <p:spPr>
          <a:xfrm>
            <a:off x="1125415" y="1977537"/>
            <a:ext cx="8229600" cy="43894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2000" dirty="0"/>
              <a:t>SES and EES achieve significantly higher primary and secondary patency rates at 1 year as compared with BMS in the treatment of </a:t>
            </a:r>
            <a:r>
              <a:rPr lang="en-US" sz="2000" dirty="0" err="1"/>
              <a:t>infrapopliteal</a:t>
            </a:r>
            <a:r>
              <a:rPr lang="en-US" sz="2000" dirty="0"/>
              <a:t> lesions.</a:t>
            </a:r>
          </a:p>
          <a:p>
            <a:pPr>
              <a:defRPr/>
            </a:pPr>
            <a:endParaRPr lang="en-US" sz="2000" dirty="0"/>
          </a:p>
          <a:p>
            <a:pPr>
              <a:defRPr/>
            </a:pPr>
            <a:r>
              <a:rPr lang="en-US" sz="2000" dirty="0"/>
              <a:t>On the long run, the superior patency of SES may also improve limb salvage rates in patients with CLI Rutherford class 5 &amp; 6 and with an appropriate life expectancy. </a:t>
            </a:r>
            <a:endParaRPr lang="de-DE" sz="2000" dirty="0"/>
          </a:p>
          <a:p>
            <a:pPr>
              <a:defRPr/>
            </a:pPr>
            <a:endParaRPr lang="de-DE" sz="2000" dirty="0"/>
          </a:p>
        </p:txBody>
      </p:sp>
    </p:spTree>
    <p:extLst>
      <p:ext uri="{BB962C8B-B14F-4D97-AF65-F5344CB8AC3E}">
        <p14:creationId xmlns:p14="http://schemas.microsoft.com/office/powerpoint/2010/main" val="7081960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259" y="1559200"/>
            <a:ext cx="10717121" cy="344853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937619" y="4790799"/>
            <a:ext cx="19415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4A4A4A"/>
                </a:solidFill>
                <a:latin typeface="Roboto"/>
              </a:rPr>
              <a:t>3.5 mm X 80 mm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6351910" y="1711600"/>
            <a:ext cx="21289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(NCT03551496</a:t>
            </a:r>
            <a:r>
              <a:rPr lang="en-US" sz="2400" dirty="0" smtClean="0"/>
              <a:t>)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1263721" y="6055632"/>
            <a:ext cx="97041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PI : Jihad Mustapha MD, FACC, FSCAI, </a:t>
            </a:r>
            <a:r>
              <a:rPr lang="en-US" dirty="0"/>
              <a:t>Patrick </a:t>
            </a:r>
            <a:r>
              <a:rPr lang="en-US" dirty="0" err="1"/>
              <a:t>Geraghty</a:t>
            </a:r>
            <a:r>
              <a:rPr lang="en-US" dirty="0"/>
              <a:t>, MD, </a:t>
            </a:r>
            <a:r>
              <a:rPr lang="en-US" dirty="0" smtClean="0"/>
              <a:t>FACS, </a:t>
            </a:r>
            <a:r>
              <a:rPr lang="nl-NL" dirty="0"/>
              <a:t>Hans van Overhagen, MD, PhD, EBIR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888452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939800" y="2256135"/>
            <a:ext cx="97536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301 patients with </a:t>
            </a:r>
            <a:r>
              <a:rPr lang="en-US" sz="2400" dirty="0" smtClean="0"/>
              <a:t>CLI undergoing </a:t>
            </a:r>
            <a:r>
              <a:rPr lang="en-US" sz="2400" dirty="0" err="1"/>
              <a:t>infrapopliteal</a:t>
            </a:r>
            <a:r>
              <a:rPr lang="en-US" sz="2400" dirty="0"/>
              <a:t> endovascular treatment</a:t>
            </a:r>
          </a:p>
          <a:p>
            <a:r>
              <a:rPr lang="en-US" sz="2400" dirty="0" smtClean="0"/>
              <a:t>     are </a:t>
            </a:r>
            <a:r>
              <a:rPr lang="en-US" sz="2400" dirty="0"/>
              <a:t>planned to be </a:t>
            </a:r>
            <a:r>
              <a:rPr lang="en-US" sz="2400" dirty="0" smtClean="0"/>
              <a:t>enrolled. </a:t>
            </a:r>
          </a:p>
          <a:p>
            <a:endParaRPr lang="en-US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Approximately </a:t>
            </a:r>
            <a:r>
              <a:rPr lang="en-US" sz="2400" dirty="0"/>
              <a:t>201 patients with CLI (Rutherford class </a:t>
            </a:r>
            <a:r>
              <a:rPr lang="en-US" sz="2400" dirty="0" smtClean="0"/>
              <a:t>4 and </a:t>
            </a:r>
            <a:r>
              <a:rPr lang="en-US" sz="2400" dirty="0"/>
              <a:t>5) will be randomly assigned (2:1) to the DES or </a:t>
            </a:r>
            <a:r>
              <a:rPr lang="en-US" sz="2400" dirty="0" smtClean="0"/>
              <a:t>PTA arms </a:t>
            </a:r>
            <a:r>
              <a:rPr lang="en-US" sz="2400" dirty="0"/>
              <a:t>at up to 50 centers in the United States, Europe, </a:t>
            </a:r>
            <a:r>
              <a:rPr lang="en-US" sz="2400" dirty="0" smtClean="0"/>
              <a:t>and </a:t>
            </a:r>
            <a:r>
              <a:rPr lang="en-US" sz="2400" dirty="0"/>
              <a:t>Japan. </a:t>
            </a:r>
            <a:endParaRPr lang="en-US" sz="2400" dirty="0" smtClean="0"/>
          </a:p>
          <a:p>
            <a:endParaRPr lang="en-US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Second </a:t>
            </a:r>
            <a:r>
              <a:rPr lang="en-US" sz="2400" dirty="0"/>
              <a:t>phase of the SAVAL trial is </a:t>
            </a:r>
            <a:r>
              <a:rPr lang="en-US" sz="2400" dirty="0" smtClean="0"/>
              <a:t>a nonrandomized</a:t>
            </a:r>
            <a:r>
              <a:rPr lang="en-US" sz="2400" dirty="0"/>
              <a:t>, single-arm study of 100 </a:t>
            </a:r>
            <a:r>
              <a:rPr lang="en-US" sz="2400" dirty="0" smtClean="0"/>
              <a:t>patients treated </a:t>
            </a:r>
            <a:r>
              <a:rPr lang="en-US" sz="2400" dirty="0"/>
              <a:t>with the </a:t>
            </a:r>
            <a:r>
              <a:rPr lang="en-US" sz="2400" dirty="0" err="1"/>
              <a:t>SavalTM</a:t>
            </a:r>
            <a:r>
              <a:rPr lang="en-US" sz="2400" dirty="0"/>
              <a:t> DES BTK.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43902" y="6237902"/>
            <a:ext cx="97041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PI : Jihad Mustapha MD, FACC, FSCAI, </a:t>
            </a:r>
            <a:r>
              <a:rPr lang="en-US" dirty="0"/>
              <a:t>Patrick </a:t>
            </a:r>
            <a:r>
              <a:rPr lang="en-US" dirty="0" err="1"/>
              <a:t>Geraghty</a:t>
            </a:r>
            <a:r>
              <a:rPr lang="en-US" dirty="0"/>
              <a:t>, MD, </a:t>
            </a:r>
            <a:r>
              <a:rPr lang="en-US" dirty="0" smtClean="0"/>
              <a:t>FACS, </a:t>
            </a:r>
            <a:r>
              <a:rPr lang="nl-NL" dirty="0"/>
              <a:t>Hans van Overhagen, MD, PhD, EBIR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479116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67508" y="1160311"/>
            <a:ext cx="10527323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Drug-eluting, </a:t>
            </a:r>
            <a:r>
              <a:rPr lang="en-US" sz="3200" dirty="0" err="1"/>
              <a:t>bioresorbable</a:t>
            </a:r>
            <a:r>
              <a:rPr lang="en-US" sz="3200" dirty="0"/>
              <a:t> vascular scaffolds (BVSs) advantages</a:t>
            </a:r>
          </a:p>
          <a:p>
            <a:endParaRPr lang="en-US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Delivery of </a:t>
            </a:r>
            <a:r>
              <a:rPr lang="en-US" sz="2800" dirty="0" err="1"/>
              <a:t>antiproliferative</a:t>
            </a:r>
            <a:r>
              <a:rPr lang="en-US" sz="2800" dirty="0"/>
              <a:t> drug directly to the site of the vascular intervention.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Mechanical support to treat recoil and dissection</a:t>
            </a:r>
            <a:r>
              <a:rPr lang="en-US" sz="3200" dirty="0"/>
              <a:t>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Does not preclude further surgical revascularization </a:t>
            </a:r>
          </a:p>
        </p:txBody>
      </p:sp>
    </p:spTree>
    <p:extLst>
      <p:ext uri="{BB962C8B-B14F-4D97-AF65-F5344CB8AC3E}">
        <p14:creationId xmlns:p14="http://schemas.microsoft.com/office/powerpoint/2010/main" val="362063497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C59032F-4796-6C49-803F-0F0CA92CEF7A}"/>
              </a:ext>
            </a:extLst>
          </p:cNvPr>
          <p:cNvSpPr/>
          <p:nvPr/>
        </p:nvSpPr>
        <p:spPr>
          <a:xfrm>
            <a:off x="892264" y="715448"/>
            <a:ext cx="931627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latin typeface="arial" panose="020B0604020202020204" pitchFamily="34" charset="0"/>
              </a:rPr>
              <a:t>Everolimus</a:t>
            </a:r>
            <a:r>
              <a:rPr lang="en-US" sz="3200" b="1" dirty="0">
                <a:latin typeface="arial" panose="020B0604020202020204" pitchFamily="34" charset="0"/>
              </a:rPr>
              <a:t>-eluting Absorb bioresorbable vascular scaffold (BVS)</a:t>
            </a:r>
            <a:endParaRPr lang="en-US" sz="3200" b="1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D6653B9-ADF9-5243-895E-928A65CA2B05}"/>
              </a:ext>
            </a:extLst>
          </p:cNvPr>
          <p:cNvSpPr/>
          <p:nvPr/>
        </p:nvSpPr>
        <p:spPr>
          <a:xfrm>
            <a:off x="936093" y="2548802"/>
            <a:ext cx="457048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</a:rPr>
              <a:t>Mean lesion length was 20.1±10.8 mm</a:t>
            </a:r>
            <a:endParaRPr lang="en-US" sz="2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997A779-37C9-5B43-8A4E-2CCE2A33DB99}"/>
              </a:ext>
            </a:extLst>
          </p:cNvPr>
          <p:cNvSpPr txBox="1"/>
          <p:nvPr/>
        </p:nvSpPr>
        <p:spPr>
          <a:xfrm>
            <a:off x="936094" y="1875434"/>
            <a:ext cx="59336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Single center prospective study of 48 patients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F5FF981-5950-954D-A710-AB12464092BC}"/>
              </a:ext>
            </a:extLst>
          </p:cNvPr>
          <p:cNvSpPr/>
          <p:nvPr/>
        </p:nvSpPr>
        <p:spPr>
          <a:xfrm>
            <a:off x="936093" y="3181835"/>
            <a:ext cx="904279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</a:rPr>
              <a:t>Primary patency estimates at </a:t>
            </a:r>
            <a:r>
              <a:rPr lang="en-US" sz="2000" b="1" dirty="0">
                <a:latin typeface="arial" panose="020B0604020202020204" pitchFamily="34" charset="0"/>
              </a:rPr>
              <a:t>12, 24, and 36 months </a:t>
            </a:r>
            <a:r>
              <a:rPr lang="en-US" sz="2000" dirty="0">
                <a:latin typeface="arial" panose="020B0604020202020204" pitchFamily="34" charset="0"/>
              </a:rPr>
              <a:t>were </a:t>
            </a:r>
            <a:r>
              <a:rPr lang="en-US" sz="2000" b="1" dirty="0">
                <a:latin typeface="arial" panose="020B0604020202020204" pitchFamily="34" charset="0"/>
              </a:rPr>
              <a:t>92.2%, 90.3%, and 81.1%</a:t>
            </a:r>
            <a:r>
              <a:rPr lang="en-US" sz="2000" dirty="0">
                <a:latin typeface="arial" panose="020B0604020202020204" pitchFamily="34" charset="0"/>
              </a:rPr>
              <a:t>; freedom from clinically driven (CD) - TLR estimates were 97.2%, 97.2%, and 87.3% at the same time points. </a:t>
            </a:r>
            <a:endParaRPr lang="en-US" sz="20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4463320-F345-7D45-90DA-67545377E348}"/>
              </a:ext>
            </a:extLst>
          </p:cNvPr>
          <p:cNvSpPr/>
          <p:nvPr/>
        </p:nvSpPr>
        <p:spPr>
          <a:xfrm>
            <a:off x="936093" y="4609256"/>
            <a:ext cx="922862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</a:rPr>
              <a:t>Midterm follow-up demonstrates excellent safety, patency, and freedom from CD-TLR rates using the Absorb bioresorbable vascular scaffold below the knee.</a:t>
            </a:r>
            <a:endParaRPr lang="en-US" sz="20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D8F1A63-A5FD-D140-8EBA-FE7F691D7EA0}"/>
              </a:ext>
            </a:extLst>
          </p:cNvPr>
          <p:cNvSpPr txBox="1"/>
          <p:nvPr/>
        </p:nvSpPr>
        <p:spPr>
          <a:xfrm>
            <a:off x="6096000" y="6182911"/>
            <a:ext cx="58707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/>
              <a:t>Varcoe</a:t>
            </a:r>
            <a:r>
              <a:rPr lang="en-US" sz="2000" dirty="0"/>
              <a:t> R et al, Journal of Endovascular Therapy 2018</a:t>
            </a:r>
          </a:p>
        </p:txBody>
      </p:sp>
    </p:spTree>
    <p:extLst>
      <p:ext uri="{BB962C8B-B14F-4D97-AF65-F5344CB8AC3E}">
        <p14:creationId xmlns:p14="http://schemas.microsoft.com/office/powerpoint/2010/main" val="25330096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900" y="2019098"/>
            <a:ext cx="8686800" cy="3657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49400" y="617220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295563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C59032F-4796-6C49-803F-0F0CA92CEF7A}"/>
              </a:ext>
            </a:extLst>
          </p:cNvPr>
          <p:cNvSpPr/>
          <p:nvPr/>
        </p:nvSpPr>
        <p:spPr>
          <a:xfrm>
            <a:off x="892264" y="715448"/>
            <a:ext cx="931627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latin typeface="arial" panose="020B0604020202020204" pitchFamily="34" charset="0"/>
              </a:rPr>
              <a:t>Everolimus</a:t>
            </a:r>
            <a:r>
              <a:rPr lang="en-US" sz="3200" b="1" dirty="0">
                <a:latin typeface="arial" panose="020B0604020202020204" pitchFamily="34" charset="0"/>
              </a:rPr>
              <a:t>-eluting Absorb bioresorbable vascular scaffold (BVS)</a:t>
            </a:r>
            <a:endParaRPr lang="en-US" sz="3200" b="1" dirty="0"/>
          </a:p>
        </p:txBody>
      </p:sp>
      <p:sp>
        <p:nvSpPr>
          <p:cNvPr id="5" name="Rectangle 4"/>
          <p:cNvSpPr/>
          <p:nvPr/>
        </p:nvSpPr>
        <p:spPr>
          <a:xfrm>
            <a:off x="892264" y="3054402"/>
            <a:ext cx="1024465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INCLUSION CRITERIA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Chronic lower limb ischemia (Rutherford-Becker category 3–6)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&gt;60% de novo stenosis (on angiography)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≤5 cm long in distal popliteal (P3) or </a:t>
            </a:r>
            <a:r>
              <a:rPr lang="en-US" sz="2400" dirty="0" err="1"/>
              <a:t>tibial</a:t>
            </a:r>
            <a:r>
              <a:rPr lang="en-US" sz="2400" dirty="0"/>
              <a:t> arteries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2.5 to 4.0 mm in diameter.</a:t>
            </a:r>
          </a:p>
        </p:txBody>
      </p:sp>
      <p:sp>
        <p:nvSpPr>
          <p:cNvPr id="6" name="Rectangle 5"/>
          <p:cNvSpPr/>
          <p:nvPr/>
        </p:nvSpPr>
        <p:spPr>
          <a:xfrm>
            <a:off x="892264" y="2150201"/>
            <a:ext cx="71681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Single center prospective study of 48 patients / 55 limbs </a:t>
            </a:r>
          </a:p>
        </p:txBody>
      </p:sp>
      <p:sp>
        <p:nvSpPr>
          <p:cNvPr id="7" name="Rectangle 6"/>
          <p:cNvSpPr/>
          <p:nvPr/>
        </p:nvSpPr>
        <p:spPr>
          <a:xfrm>
            <a:off x="892264" y="5435930"/>
            <a:ext cx="878561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Critical limb ischemia (72.7%) or severe claudication (27.3%).</a:t>
            </a:r>
          </a:p>
        </p:txBody>
      </p:sp>
    </p:spTree>
    <p:extLst>
      <p:ext uri="{BB962C8B-B14F-4D97-AF65-F5344CB8AC3E}">
        <p14:creationId xmlns:p14="http://schemas.microsoft.com/office/powerpoint/2010/main" val="77571544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2795" y="504105"/>
            <a:ext cx="5162497" cy="582014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308100" y="4381500"/>
            <a:ext cx="4987192" cy="241300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40853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9973" y="379705"/>
            <a:ext cx="6110033" cy="537468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49973" y="6049108"/>
            <a:ext cx="30950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Mean lesion length : 20 mm</a:t>
            </a:r>
          </a:p>
        </p:txBody>
      </p:sp>
      <p:sp>
        <p:nvSpPr>
          <p:cNvPr id="2" name="Rectangle 1"/>
          <p:cNvSpPr/>
          <p:nvPr/>
        </p:nvSpPr>
        <p:spPr>
          <a:xfrm>
            <a:off x="889970" y="2578100"/>
            <a:ext cx="6110033" cy="673100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889971" y="5029199"/>
            <a:ext cx="6070035" cy="420396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2466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6184" y="1431112"/>
            <a:ext cx="5571216" cy="3630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6726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NIDER ALONZO (2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3816" y="926592"/>
            <a:ext cx="4876800" cy="4876800"/>
          </a:xfrm>
          <a:prstGeom prst="rect">
            <a:avLst/>
          </a:prstGeom>
        </p:spPr>
      </p:pic>
      <p:pic>
        <p:nvPicPr>
          <p:cNvPr id="5" name="SNIDER ALONZO (3)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473952" y="926592"/>
            <a:ext cx="487680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29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1001" y="1053660"/>
            <a:ext cx="6894864" cy="4632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79978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5023" y="931275"/>
            <a:ext cx="6973273" cy="4925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57134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8253046" y="6564923"/>
            <a:ext cx="149562" cy="4045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467601" y="6345109"/>
            <a:ext cx="388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Huizing</a:t>
            </a:r>
            <a:r>
              <a:rPr lang="en-US" dirty="0"/>
              <a:t> E et al, Vascular Medicine, 2021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349" y="1122953"/>
            <a:ext cx="9527760" cy="4222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07789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8590" y="1409335"/>
            <a:ext cx="4847410" cy="465442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467601" y="6345109"/>
            <a:ext cx="388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Huizing</a:t>
            </a:r>
            <a:r>
              <a:rPr lang="en-US" dirty="0"/>
              <a:t> E et al, Vascular Medicine, 2021 </a:t>
            </a:r>
          </a:p>
        </p:txBody>
      </p:sp>
    </p:spTree>
    <p:extLst>
      <p:ext uri="{BB962C8B-B14F-4D97-AF65-F5344CB8AC3E}">
        <p14:creationId xmlns:p14="http://schemas.microsoft.com/office/powerpoint/2010/main" val="21224158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765" y="1772750"/>
            <a:ext cx="5320357" cy="456939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467601" y="6345109"/>
            <a:ext cx="388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Huizing</a:t>
            </a:r>
            <a:r>
              <a:rPr lang="en-US" dirty="0"/>
              <a:t> E et al, Vascular Medicine, 2021 </a:t>
            </a:r>
          </a:p>
        </p:txBody>
      </p:sp>
    </p:spTree>
    <p:extLst>
      <p:ext uri="{BB962C8B-B14F-4D97-AF65-F5344CB8AC3E}">
        <p14:creationId xmlns:p14="http://schemas.microsoft.com/office/powerpoint/2010/main" val="174078406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7831" y="1690688"/>
            <a:ext cx="6312877" cy="403935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70892" y="6060831"/>
            <a:ext cx="4671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Freedom from restenosis at 24 months : 86.6 %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467601" y="6345109"/>
            <a:ext cx="388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Huizing</a:t>
            </a:r>
            <a:r>
              <a:rPr lang="en-US" dirty="0"/>
              <a:t> E et al, Vascular Medicine, 2021 </a:t>
            </a:r>
          </a:p>
        </p:txBody>
      </p:sp>
    </p:spTree>
    <p:extLst>
      <p:ext uri="{BB962C8B-B14F-4D97-AF65-F5344CB8AC3E}">
        <p14:creationId xmlns:p14="http://schemas.microsoft.com/office/powerpoint/2010/main" val="399512528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862" y="211915"/>
            <a:ext cx="7344507" cy="429255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596554" y="6239602"/>
            <a:ext cx="388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Huizing</a:t>
            </a:r>
            <a:r>
              <a:rPr lang="en-US" dirty="0"/>
              <a:t> E et al, Vascular Medicine, 2021 </a:t>
            </a:r>
          </a:p>
        </p:txBody>
      </p:sp>
      <p:sp>
        <p:nvSpPr>
          <p:cNvPr id="7" name="Rectangle 6"/>
          <p:cNvSpPr/>
          <p:nvPr/>
        </p:nvSpPr>
        <p:spPr>
          <a:xfrm>
            <a:off x="1031632" y="5039273"/>
            <a:ext cx="74089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Freedom from CD TLR at 24 months – 96.6 %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Major amputation occurred in 1.6% of the limbs.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Overall survival was 85% at 24 months</a:t>
            </a:r>
          </a:p>
        </p:txBody>
      </p:sp>
    </p:spTree>
    <p:extLst>
      <p:ext uri="{BB962C8B-B14F-4D97-AF65-F5344CB8AC3E}">
        <p14:creationId xmlns:p14="http://schemas.microsoft.com/office/powerpoint/2010/main" val="141021487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1003300" y="2140635"/>
            <a:ext cx="952500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DEBs when compared with PTA show non inferior safety outcomes and comparable efficacy outcomes. </a:t>
            </a:r>
            <a:r>
              <a:rPr lang="en-US" sz="2400" dirty="0"/>
              <a:t> </a:t>
            </a:r>
            <a:endParaRPr lang="en-US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SES </a:t>
            </a:r>
            <a:r>
              <a:rPr lang="en-US" sz="2400" dirty="0"/>
              <a:t>and EES achieve significantly higher primary and secondary patency rates at 1 year as compared with BMS </a:t>
            </a:r>
            <a:r>
              <a:rPr lang="en-US" sz="2400" dirty="0" smtClean="0"/>
              <a:t>– for focal lesions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No dedicated on label DES is available BTK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 smtClean="0"/>
              <a:t>Everolimus</a:t>
            </a:r>
            <a:r>
              <a:rPr lang="en-US" sz="2400" dirty="0" smtClean="0"/>
              <a:t> Eluting </a:t>
            </a:r>
            <a:r>
              <a:rPr lang="en-US" sz="2400" dirty="0" err="1" smtClean="0"/>
              <a:t>bioresorbable</a:t>
            </a:r>
            <a:r>
              <a:rPr lang="en-US" sz="2400" dirty="0" smtClean="0"/>
              <a:t> scaffold achieve high primary efficacy endpoints at 24 months, however no randomized trials available. </a:t>
            </a:r>
          </a:p>
          <a:p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803689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Evaluate the safety and efficacy of a new device, the </a:t>
            </a:r>
            <a:r>
              <a:rPr lang="en-US" b="1" u="sng" dirty="0" err="1"/>
              <a:t>Esprit</a:t>
            </a:r>
            <a:r>
              <a:rPr lang="en-US" b="1" u="sng" baseline="60000" dirty="0" err="1"/>
              <a:t>TM</a:t>
            </a:r>
            <a:r>
              <a:rPr lang="en-US" b="1" u="sng" dirty="0"/>
              <a:t> BTK </a:t>
            </a:r>
          </a:p>
          <a:p>
            <a:pPr marL="0" indent="0">
              <a:buNone/>
            </a:pPr>
            <a:r>
              <a:rPr lang="en-US" b="1" u="sng" dirty="0"/>
              <a:t>System</a:t>
            </a:r>
            <a:r>
              <a:rPr lang="en-US" b="1" u="sng" baseline="30000" dirty="0"/>
              <a:t>*</a:t>
            </a:r>
            <a:r>
              <a:rPr lang="en-US" b="1" u="sng" dirty="0"/>
              <a:t>, </a:t>
            </a:r>
            <a:r>
              <a:rPr lang="en-US" dirty="0"/>
              <a:t>for treatment of diseased </a:t>
            </a:r>
            <a:r>
              <a:rPr lang="en-US" dirty="0" err="1"/>
              <a:t>infrapopliteal</a:t>
            </a:r>
            <a:r>
              <a:rPr lang="en-US" dirty="0"/>
              <a:t> lesions in patients</a:t>
            </a:r>
          </a:p>
          <a:p>
            <a:pPr marL="0" indent="0">
              <a:buNone/>
            </a:pPr>
            <a:r>
              <a:rPr lang="en-US" dirty="0"/>
              <a:t>with CLI (critical limb ischemia)</a:t>
            </a:r>
          </a:p>
          <a:p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Live BTK Clinical trial – Objective  </a:t>
            </a:r>
          </a:p>
        </p:txBody>
      </p:sp>
    </p:spTree>
    <p:extLst>
      <p:ext uri="{BB962C8B-B14F-4D97-AF65-F5344CB8AC3E}">
        <p14:creationId xmlns:p14="http://schemas.microsoft.com/office/powerpoint/2010/main" val="5895780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314B27F-E21C-48F0-98F8-8D0BAC298A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438" y="292100"/>
            <a:ext cx="10769600" cy="1317625"/>
          </a:xfrm>
        </p:spPr>
        <p:txBody>
          <a:bodyPr>
            <a:normAutofit/>
          </a:bodyPr>
          <a:lstStyle/>
          <a:p>
            <a:r>
              <a:rPr lang="en-US" sz="4000" dirty="0"/>
              <a:t>Investigational Device Overview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84E71EAC-0472-4B53-A230-49AF8095EB76}"/>
              </a:ext>
            </a:extLst>
          </p:cNvPr>
          <p:cNvSpPr txBox="1">
            <a:spLocks/>
          </p:cNvSpPr>
          <p:nvPr/>
        </p:nvSpPr>
        <p:spPr>
          <a:xfrm>
            <a:off x="810771" y="1733833"/>
            <a:ext cx="10109943" cy="3009900"/>
          </a:xfrm>
          <a:prstGeom prst="rect">
            <a:avLst/>
          </a:prstGeom>
        </p:spPr>
        <p:txBody>
          <a:bodyPr/>
          <a:lstStyle>
            <a:lvl1pPr marL="0" indent="0" algn="l" defTabSz="121917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3"/>
              </a:buClr>
              <a:buFont typeface="Arial" panose="020B0604020202020204" pitchFamily="34" charset="0"/>
              <a:buNone/>
              <a:defRPr sz="2400" b="0" u="none" kern="1200" spc="13" baseline="0">
                <a:solidFill>
                  <a:schemeClr val="tx1"/>
                </a:solidFill>
                <a:latin typeface="+mn-lt"/>
                <a:ea typeface="+mn-ea"/>
                <a:cs typeface="Calibri" panose="020F0502020204030204" pitchFamily="34" charset="0"/>
              </a:defRPr>
            </a:lvl1pPr>
            <a:lvl2pPr marL="241294" indent="-241294" algn="l" defTabSz="121917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2400" b="0" u="none" kern="1200" spc="13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87668" indent="-243834" algn="l" defTabSz="121917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3"/>
              </a:buClr>
              <a:buFont typeface="System Font Regular"/>
              <a:buChar char="–"/>
              <a:defRPr sz="2133" b="0" u="none" kern="1200" spc="13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31502" indent="-243834" algn="l" defTabSz="121917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867" b="0" u="none" kern="1200" spc="13" baseline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4pPr>
            <a:lvl5pPr marL="975336" indent="-243834" algn="l" defTabSz="121917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3"/>
              </a:buClr>
              <a:buFont typeface="System Font Regular"/>
              <a:buChar char="–"/>
              <a:defRPr sz="1867" b="0" u="none" kern="1200" spc="13" baseline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43834" lvl="2" indent="0">
              <a:buNone/>
            </a:pPr>
            <a:r>
              <a:rPr lang="en-US" sz="2400" dirty="0"/>
              <a:t>Drug eluting </a:t>
            </a:r>
            <a:r>
              <a:rPr lang="en-US" sz="2400" b="1" dirty="0"/>
              <a:t>temporary</a:t>
            </a:r>
            <a:r>
              <a:rPr lang="en-US" sz="2400" dirty="0"/>
              <a:t> scaffold that will </a:t>
            </a:r>
            <a:r>
              <a:rPr lang="en-US" sz="2400" b="1" dirty="0"/>
              <a:t>fully resorb over time </a:t>
            </a:r>
          </a:p>
          <a:p>
            <a:pPr>
              <a:spcBef>
                <a:spcPts val="1600"/>
              </a:spcBef>
            </a:pPr>
            <a:r>
              <a:rPr lang="en-US" sz="2800" dirty="0"/>
              <a:t>   </a:t>
            </a:r>
            <a:r>
              <a:rPr lang="en-US" dirty="0"/>
              <a:t>Scaffold backbone comprised of 100% poly(L-lactide) (PLLA)</a:t>
            </a:r>
          </a:p>
          <a:p>
            <a:pPr marL="0" lvl="1" indent="0">
              <a:spcBef>
                <a:spcPts val="1600"/>
              </a:spcBef>
              <a:buNone/>
            </a:pPr>
            <a:r>
              <a:rPr lang="en-US" dirty="0"/>
              <a:t>    Coating  - </a:t>
            </a:r>
            <a:r>
              <a:rPr lang="en-US" dirty="0" err="1"/>
              <a:t>everolimus</a:t>
            </a:r>
            <a:r>
              <a:rPr lang="en-US" dirty="0"/>
              <a:t> and bioresorbable poly (D,L-   </a:t>
            </a:r>
            <a:r>
              <a:rPr lang="en-US" dirty="0" err="1"/>
              <a:t>lactide</a:t>
            </a:r>
            <a:r>
              <a:rPr lang="en-US" dirty="0"/>
              <a:t>) (PDLLA)</a:t>
            </a:r>
          </a:p>
          <a:p>
            <a:pPr marL="0" lvl="1" indent="0">
              <a:spcBef>
                <a:spcPts val="1600"/>
              </a:spcBef>
              <a:buNone/>
            </a:pPr>
            <a:r>
              <a:rPr lang="en-US" dirty="0"/>
              <a:t>    </a:t>
            </a:r>
            <a:r>
              <a:rPr lang="en-US" dirty="0" err="1"/>
              <a:t>Radiopacity</a:t>
            </a:r>
            <a:r>
              <a:rPr lang="en-US" dirty="0"/>
              <a:t> – 4 platinum markers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14DD5AC-2E96-4718-B855-7F2F5C4E01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0719" y="4124891"/>
            <a:ext cx="9670046" cy="2338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2666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Limitations of currently available BTK treatments 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BDC9206-7A70-4688-AC5D-864B5CB5DC5C}"/>
              </a:ext>
            </a:extLst>
          </p:cNvPr>
          <p:cNvGrpSpPr/>
          <p:nvPr/>
        </p:nvGrpSpPr>
        <p:grpSpPr>
          <a:xfrm>
            <a:off x="838200" y="1362075"/>
            <a:ext cx="8515350" cy="5267325"/>
            <a:chOff x="608635" y="1966780"/>
            <a:chExt cx="3834620" cy="308678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CBED1C72-DE3C-4350-9F7E-A4A5C8036ABF}"/>
                </a:ext>
              </a:extLst>
            </p:cNvPr>
            <p:cNvGrpSpPr/>
            <p:nvPr/>
          </p:nvGrpSpPr>
          <p:grpSpPr>
            <a:xfrm>
              <a:off x="608635" y="1966780"/>
              <a:ext cx="3834620" cy="3086781"/>
              <a:chOff x="619309" y="1230794"/>
              <a:chExt cx="4013214" cy="3047612"/>
            </a:xfrm>
          </p:grpSpPr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7D1E426C-9542-42B1-BBDB-F12FA798DC82}"/>
                  </a:ext>
                </a:extLst>
              </p:cNvPr>
              <p:cNvSpPr/>
              <p:nvPr/>
            </p:nvSpPr>
            <p:spPr>
              <a:xfrm>
                <a:off x="619309" y="1230794"/>
                <a:ext cx="4013214" cy="3047612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26C8868A-B790-47DC-B120-0DD9322B4EA3}"/>
                  </a:ext>
                </a:extLst>
              </p:cNvPr>
              <p:cNvSpPr/>
              <p:nvPr/>
            </p:nvSpPr>
            <p:spPr>
              <a:xfrm>
                <a:off x="886174" y="1255855"/>
                <a:ext cx="3456669" cy="43390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4F71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CURRENT TREATMENT OPTIONS FOR </a:t>
                </a:r>
                <a:br>
                  <a:rPr kumimoji="0" lang="en-US" sz="13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4F71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</a:br>
                <a:r>
                  <a:rPr kumimoji="0" lang="en-US" sz="13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4F71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TIBIAL CIRCULATION*</a:t>
                </a:r>
              </a:p>
            </p:txBody>
          </p:sp>
        </p:grp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5C04DFD8-0501-4240-96BA-88D73277F790}"/>
                </a:ext>
              </a:extLst>
            </p:cNvPr>
            <p:cNvSpPr/>
            <p:nvPr/>
          </p:nvSpPr>
          <p:spPr>
            <a:xfrm>
              <a:off x="2966385" y="2384998"/>
              <a:ext cx="1379511" cy="794917"/>
            </a:xfrm>
            <a:prstGeom prst="rect">
              <a:avLst/>
            </a:prstGeom>
            <a:noFill/>
            <a:ln w="12700">
              <a:noFill/>
            </a:ln>
          </p:spPr>
          <p:style>
            <a:lnRef idx="2">
              <a:schemeClr val="accent5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8288" tIns="18288" rIns="18288" bIns="18288" numCol="1" spcCol="1270" anchor="t" anchorCtr="0">
              <a:spAutoFit/>
            </a:bodyPr>
            <a:lstStyle/>
            <a:p>
              <a:pPr marL="0" marR="0" lvl="0" indent="0" algn="l" defTabSz="233363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009CD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ANGIOPLASTY</a:t>
              </a:r>
            </a:p>
            <a:p>
              <a:pPr marL="77788" marR="0" lvl="1" indent="-77788" algn="l" defTabSz="350044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>
                  <a:srgbClr val="009CDE"/>
                </a:buClr>
                <a:buSzPct val="80000"/>
                <a:buFontTx/>
                <a:buChar char="•"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</a:scheme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Elastic recoil</a:t>
              </a:r>
            </a:p>
            <a:p>
              <a:pPr marL="77788" marR="0" lvl="1" indent="-77788" algn="l" defTabSz="350044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>
                  <a:srgbClr val="009CDE"/>
                </a:buClr>
                <a:buSzPct val="80000"/>
                <a:buFontTx/>
                <a:buChar char="•"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</a:scheme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Restenosis</a:t>
              </a:r>
            </a:p>
            <a:p>
              <a:pPr marL="77788" marR="0" lvl="1" indent="-77788" algn="l" defTabSz="350044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>
                  <a:srgbClr val="009CDE"/>
                </a:buClr>
                <a:buSzPct val="80000"/>
                <a:buFontTx/>
                <a:buChar char="•"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</a:scheme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Dissection</a:t>
              </a:r>
            </a:p>
            <a:p>
              <a:pPr marL="77788" marR="0" lvl="1" indent="-77788" algn="l" defTabSz="350044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>
                  <a:srgbClr val="009CDE"/>
                </a:buClr>
                <a:buSzPct val="80000"/>
                <a:buFontTx/>
                <a:buChar char="•"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</a:scheme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Primary patency 20%–50% (TASC II)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49A1BC2-9142-41BF-922F-B914F423CB10}"/>
                </a:ext>
              </a:extLst>
            </p:cNvPr>
            <p:cNvSpPr/>
            <p:nvPr/>
          </p:nvSpPr>
          <p:spPr>
            <a:xfrm>
              <a:off x="2117395" y="4511147"/>
              <a:ext cx="959738" cy="542414"/>
            </a:xfrm>
            <a:prstGeom prst="rect">
              <a:avLst/>
            </a:prstGeom>
            <a:noFill/>
            <a:ln w="12700">
              <a:noFill/>
            </a:ln>
          </p:spPr>
          <p:style>
            <a:lnRef idx="2">
              <a:schemeClr val="accent5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8288" tIns="18288" rIns="18288" bIns="18288" numCol="1" spcCol="1270" anchor="t" anchorCtr="0">
              <a:spAutoFit/>
            </a:bodyPr>
            <a:lstStyle/>
            <a:p>
              <a:pPr marL="0" marR="0" lvl="0" indent="0" algn="l" defTabSz="233363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009CD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ATHERECTOMY</a:t>
              </a:r>
            </a:p>
            <a:p>
              <a:pPr marL="84138" marR="0" lvl="1" indent="-84138" algn="l" defTabSz="350044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>
                  <a:srgbClr val="009CDE"/>
                </a:buClr>
                <a:buSzPct val="80000"/>
                <a:buFontTx/>
                <a:buChar char="•"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</a:scheme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Device variability</a:t>
              </a:r>
            </a:p>
            <a:p>
              <a:pPr marL="84138" marR="0" lvl="1" indent="-84138" algn="l" defTabSz="350044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>
                  <a:srgbClr val="009CDE"/>
                </a:buClr>
                <a:buSzPct val="80000"/>
                <a:buFontTx/>
                <a:buChar char="•"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</a:scheme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Embolization</a:t>
              </a:r>
            </a:p>
            <a:p>
              <a:pPr marL="84138" marR="0" lvl="1" indent="-84138" algn="l" defTabSz="350044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>
                  <a:srgbClr val="009CDE"/>
                </a:buClr>
                <a:buSzPct val="80000"/>
                <a:buFontTx/>
                <a:buChar char="•"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</a:scheme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Lack of data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A4E2134-F843-4436-BDBE-CD7B8540DBEF}"/>
                </a:ext>
              </a:extLst>
            </p:cNvPr>
            <p:cNvSpPr/>
            <p:nvPr/>
          </p:nvSpPr>
          <p:spPr>
            <a:xfrm>
              <a:off x="3394036" y="3516554"/>
              <a:ext cx="911851" cy="921169"/>
            </a:xfrm>
            <a:prstGeom prst="rect">
              <a:avLst/>
            </a:prstGeom>
            <a:noFill/>
            <a:ln w="12700">
              <a:noFill/>
            </a:ln>
          </p:spPr>
          <p:style>
            <a:lnRef idx="2">
              <a:schemeClr val="accent5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8288" tIns="18288" rIns="18288" bIns="18288" numCol="1" spcCol="1270" anchor="t" anchorCtr="0">
              <a:spAutoFit/>
            </a:bodyPr>
            <a:lstStyle/>
            <a:p>
              <a:pPr marL="0" marR="0" lvl="0" indent="0" algn="l" defTabSz="233363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009CD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DCBs</a:t>
              </a:r>
            </a:p>
            <a:p>
              <a:pPr marL="80963" marR="0" lvl="1" indent="-80963" algn="l" defTabSz="350044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>
                  <a:srgbClr val="009CDE"/>
                </a:buClr>
                <a:buSzPct val="80000"/>
                <a:buFontTx/>
                <a:buChar char="•"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</a:scheme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Elastic recoil</a:t>
              </a:r>
            </a:p>
            <a:p>
              <a:pPr marL="80963" marR="0" lvl="1" indent="-80963" algn="l" defTabSz="350044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>
                  <a:srgbClr val="009CDE"/>
                </a:buClr>
                <a:buSzPct val="80000"/>
                <a:buFontTx/>
                <a:buChar char="•"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</a:scheme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Residual plaque</a:t>
              </a:r>
            </a:p>
            <a:p>
              <a:pPr marL="80963" marR="0" lvl="1" indent="-80963" algn="l" defTabSz="350044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>
                  <a:srgbClr val="009CDE"/>
                </a:buClr>
                <a:buSzPct val="80000"/>
                <a:buFontTx/>
                <a:buChar char="•"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</a:scheme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Dissection</a:t>
              </a:r>
            </a:p>
            <a:p>
              <a:pPr marL="80963" marR="0" lvl="1" indent="-80963" algn="l" defTabSz="350044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>
                  <a:srgbClr val="009CDE"/>
                </a:buClr>
                <a:buSzPct val="80000"/>
                <a:buFontTx/>
                <a:buChar char="•"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</a:scheme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Failed RCTs</a:t>
              </a:r>
            </a:p>
            <a:p>
              <a:pPr marL="80963" marR="0" lvl="1" indent="-80963" algn="l" defTabSz="350044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>
                  <a:srgbClr val="009CDE"/>
                </a:buClr>
                <a:buSzPct val="80000"/>
                <a:buFontTx/>
                <a:buChar char="•"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</a:scheme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No approved DCB (U.S.)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B8DCB07-A36F-43A3-846B-86755DBBB5AF}"/>
                </a:ext>
              </a:extLst>
            </p:cNvPr>
            <p:cNvSpPr/>
            <p:nvPr/>
          </p:nvSpPr>
          <p:spPr>
            <a:xfrm>
              <a:off x="670268" y="2479434"/>
              <a:ext cx="1191416" cy="794917"/>
            </a:xfrm>
            <a:prstGeom prst="rect">
              <a:avLst/>
            </a:prstGeom>
            <a:noFill/>
            <a:ln w="12700">
              <a:noFill/>
            </a:ln>
          </p:spPr>
          <p:style>
            <a:lnRef idx="2">
              <a:schemeClr val="accent5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none" lIns="18288" tIns="18288" rIns="18288" bIns="18288" numCol="1" spcCol="1270" anchor="t" anchorCtr="0">
              <a:spAutoFit/>
            </a:bodyPr>
            <a:lstStyle/>
            <a:p>
              <a:pPr marL="0" marR="0" lvl="0" indent="0" algn="l" defTabSz="233363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009CD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BMS</a:t>
              </a:r>
            </a:p>
            <a:p>
              <a:pPr marL="80963" marR="0" lvl="1" indent="-80963" algn="l" defTabSz="350044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>
                  <a:srgbClr val="009CDE"/>
                </a:buClr>
                <a:buSzPct val="80000"/>
                <a:buFontTx/>
                <a:buChar char="•"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</a:scheme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Restenosis</a:t>
              </a:r>
            </a:p>
            <a:p>
              <a:pPr marL="80963" marR="0" lvl="1" indent="-80963" algn="l" defTabSz="350044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>
                  <a:srgbClr val="009CDE"/>
                </a:buClr>
                <a:buSzPct val="80000"/>
                <a:buFontTx/>
                <a:buChar char="•"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</a:scheme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No on-label BMS (U.S.)</a:t>
              </a:r>
            </a:p>
            <a:p>
              <a:pPr marL="80963" marR="0" lvl="1" indent="-80963" algn="l" defTabSz="350044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>
                  <a:srgbClr val="009CDE"/>
                </a:buClr>
                <a:buSzPct val="80000"/>
                <a:buFontTx/>
                <a:buChar char="•"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</a:scheme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Permanent implant</a:t>
              </a:r>
            </a:p>
            <a:p>
              <a:pPr marL="80963" marR="0" lvl="1" indent="-80963" algn="l" defTabSz="350044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>
                  <a:srgbClr val="009CDE"/>
                </a:buClr>
                <a:buSzPct val="80000"/>
                <a:buFontTx/>
                <a:buChar char="•"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</a:scheme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Short lengths</a:t>
              </a:r>
            </a:p>
            <a:p>
              <a:pPr marL="80963" marR="0" lvl="1" indent="-80963" algn="l" defTabSz="350044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>
                  <a:srgbClr val="009CDE"/>
                </a:buClr>
                <a:buSzPct val="80000"/>
                <a:buFontTx/>
                <a:buChar char="•"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</a:scheme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Surgical reintervention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C83492C-636C-47B6-A0AE-EC8721ADA5A0}"/>
                </a:ext>
              </a:extLst>
            </p:cNvPr>
            <p:cNvSpPr/>
            <p:nvPr/>
          </p:nvSpPr>
          <p:spPr>
            <a:xfrm>
              <a:off x="670268" y="3622728"/>
              <a:ext cx="1194622" cy="668666"/>
            </a:xfrm>
            <a:prstGeom prst="rect">
              <a:avLst/>
            </a:prstGeom>
            <a:noFill/>
            <a:ln w="12700">
              <a:noFill/>
            </a:ln>
          </p:spPr>
          <p:style>
            <a:lnRef idx="2">
              <a:schemeClr val="accent5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none" lIns="18288" tIns="18288" rIns="18288" bIns="18288" numCol="1" spcCol="1270" anchor="t" anchorCtr="0">
              <a:spAutoFit/>
            </a:bodyPr>
            <a:lstStyle/>
            <a:p>
              <a:pPr marL="0" marR="0" lvl="0" indent="0" algn="l" defTabSz="233363" rtl="0" eaLnBrk="1" fontAlgn="auto" latinLnBrk="0" hangingPunct="1">
                <a:lnSpc>
                  <a:spcPct val="90000"/>
                </a:lnSpc>
                <a:spcBef>
                  <a:spcPct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en-US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009CD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DES</a:t>
              </a:r>
            </a:p>
            <a:p>
              <a:pPr marL="84138" marR="0" lvl="1" indent="-84138" algn="l" defTabSz="350044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>
                  <a:srgbClr val="009CDE"/>
                </a:buClr>
                <a:buSzPct val="80000"/>
                <a:buFontTx/>
                <a:buChar char="•"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</a:scheme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No on-label DES (U.S.)</a:t>
              </a:r>
            </a:p>
            <a:p>
              <a:pPr marL="84138" marR="0" lvl="1" indent="-84138" algn="l" defTabSz="350044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>
                  <a:srgbClr val="009CDE"/>
                </a:buClr>
                <a:buSzPct val="80000"/>
                <a:buFontTx/>
                <a:buChar char="•"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</a:scheme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Permanent implant</a:t>
              </a:r>
            </a:p>
            <a:p>
              <a:pPr marL="84138" marR="0" lvl="1" indent="-84138" algn="l" defTabSz="350044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>
                  <a:srgbClr val="009CDE"/>
                </a:buClr>
                <a:buSzPct val="80000"/>
                <a:buFontTx/>
                <a:buChar char="•"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</a:scheme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Short lengths</a:t>
              </a:r>
            </a:p>
            <a:p>
              <a:pPr marL="84138" marR="0" lvl="1" indent="-84138" algn="l" defTabSz="350044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>
                  <a:srgbClr val="009CDE"/>
                </a:buClr>
                <a:buSzPct val="80000"/>
                <a:buFontTx/>
                <a:buChar char="•"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</a:scheme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Surgical reintervention</a:t>
              </a:r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0B552657-6B9A-4CEF-9F34-3544EFC29DB4}"/>
                </a:ext>
              </a:extLst>
            </p:cNvPr>
            <p:cNvGrpSpPr/>
            <p:nvPr/>
          </p:nvGrpSpPr>
          <p:grpSpPr>
            <a:xfrm>
              <a:off x="1473545" y="2605911"/>
              <a:ext cx="2077835" cy="2002829"/>
              <a:chOff x="1582362" y="1878653"/>
              <a:chExt cx="2077835" cy="1977415"/>
            </a:xfrm>
          </p:grpSpPr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E584F896-CC52-4185-BFD7-3D191EE38AA9}"/>
                  </a:ext>
                </a:extLst>
              </p:cNvPr>
              <p:cNvGrpSpPr/>
              <p:nvPr/>
            </p:nvGrpSpPr>
            <p:grpSpPr>
              <a:xfrm>
                <a:off x="1582362" y="1878653"/>
                <a:ext cx="2077835" cy="1977415"/>
                <a:chOff x="2592464" y="579119"/>
                <a:chExt cx="3983466" cy="3790949"/>
              </a:xfrm>
              <a:solidFill>
                <a:schemeClr val="bg1">
                  <a:lumMod val="95000"/>
                </a:schemeClr>
              </a:solidFill>
            </p:grpSpPr>
            <p:grpSp>
              <p:nvGrpSpPr>
                <p:cNvPr id="16" name="Graphic 6">
                  <a:extLst>
                    <a:ext uri="{FF2B5EF4-FFF2-40B4-BE49-F238E27FC236}">
                      <a16:creationId xmlns:a16="http://schemas.microsoft.com/office/drawing/2014/main" id="{96BE4C33-A227-47C5-B49A-023DD3296B53}"/>
                    </a:ext>
                  </a:extLst>
                </p:cNvPr>
                <p:cNvGrpSpPr/>
                <p:nvPr/>
              </p:nvGrpSpPr>
              <p:grpSpPr>
                <a:xfrm>
                  <a:off x="3187193" y="1203887"/>
                  <a:ext cx="2849488" cy="2890909"/>
                  <a:chOff x="3187193" y="1203887"/>
                  <a:chExt cx="2849488" cy="2890909"/>
                </a:xfrm>
                <a:grpFill/>
              </p:grpSpPr>
              <p:sp>
                <p:nvSpPr>
                  <p:cNvPr id="23" name="Freeform: Shape 30">
                    <a:extLst>
                      <a:ext uri="{FF2B5EF4-FFF2-40B4-BE49-F238E27FC236}">
                        <a16:creationId xmlns:a16="http://schemas.microsoft.com/office/drawing/2014/main" id="{F44DF288-3BB5-45DF-836F-129208621303}"/>
                      </a:ext>
                    </a:extLst>
                  </p:cNvPr>
                  <p:cNvSpPr/>
                  <p:nvPr/>
                </p:nvSpPr>
                <p:spPr>
                  <a:xfrm>
                    <a:off x="3203286" y="1515013"/>
                    <a:ext cx="1398321" cy="2348326"/>
                  </a:xfrm>
                  <a:custGeom>
                    <a:avLst/>
                    <a:gdLst>
                      <a:gd name="connsiteX0" fmla="*/ 527656 w 1398321"/>
                      <a:gd name="connsiteY0" fmla="*/ 2348326 h 2348326"/>
                      <a:gd name="connsiteX1" fmla="*/ 516226 w 1398321"/>
                      <a:gd name="connsiteY1" fmla="*/ 2344516 h 2348326"/>
                      <a:gd name="connsiteX2" fmla="*/ 63789 w 1398321"/>
                      <a:gd name="connsiteY2" fmla="*/ 901479 h 2348326"/>
                      <a:gd name="connsiteX3" fmla="*/ 1381096 w 1398321"/>
                      <a:gd name="connsiteY3" fmla="*/ 2319 h 2348326"/>
                      <a:gd name="connsiteX4" fmla="*/ 1398241 w 1398321"/>
                      <a:gd name="connsiteY4" fmla="*/ 21369 h 2348326"/>
                      <a:gd name="connsiteX5" fmla="*/ 1379191 w 1398321"/>
                      <a:gd name="connsiteY5" fmla="*/ 38514 h 2348326"/>
                      <a:gd name="connsiteX6" fmla="*/ 99031 w 1398321"/>
                      <a:gd name="connsiteY6" fmla="*/ 911956 h 2348326"/>
                      <a:gd name="connsiteX7" fmla="*/ 539086 w 1398321"/>
                      <a:gd name="connsiteY7" fmla="*/ 2314036 h 2348326"/>
                      <a:gd name="connsiteX8" fmla="*/ 542896 w 1398321"/>
                      <a:gd name="connsiteY8" fmla="*/ 2339754 h 2348326"/>
                      <a:gd name="connsiteX9" fmla="*/ 527656 w 1398321"/>
                      <a:gd name="connsiteY9" fmla="*/ 2348326 h 23483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398321" h="2348326">
                        <a:moveTo>
                          <a:pt x="527656" y="2348326"/>
                        </a:moveTo>
                        <a:cubicBezTo>
                          <a:pt x="523846" y="2348326"/>
                          <a:pt x="520036" y="2347374"/>
                          <a:pt x="516226" y="2344516"/>
                        </a:cubicBezTo>
                        <a:cubicBezTo>
                          <a:pt x="74266" y="2009236"/>
                          <a:pt x="-107661" y="1430116"/>
                          <a:pt x="63789" y="901479"/>
                        </a:cubicBezTo>
                        <a:cubicBezTo>
                          <a:pt x="247621" y="336646"/>
                          <a:pt x="789594" y="-32924"/>
                          <a:pt x="1381096" y="2319"/>
                        </a:cubicBezTo>
                        <a:cubicBezTo>
                          <a:pt x="1391574" y="3271"/>
                          <a:pt x="1399194" y="11844"/>
                          <a:pt x="1398241" y="21369"/>
                        </a:cubicBezTo>
                        <a:cubicBezTo>
                          <a:pt x="1397289" y="31846"/>
                          <a:pt x="1388716" y="39466"/>
                          <a:pt x="1379191" y="38514"/>
                        </a:cubicBezTo>
                        <a:cubicBezTo>
                          <a:pt x="803881" y="4224"/>
                          <a:pt x="277148" y="363316"/>
                          <a:pt x="99031" y="911956"/>
                        </a:cubicBezTo>
                        <a:cubicBezTo>
                          <a:pt x="-67656" y="1425354"/>
                          <a:pt x="109509" y="1988281"/>
                          <a:pt x="539086" y="2314036"/>
                        </a:cubicBezTo>
                        <a:cubicBezTo>
                          <a:pt x="546706" y="2319751"/>
                          <a:pt x="548611" y="2332134"/>
                          <a:pt x="542896" y="2339754"/>
                        </a:cubicBezTo>
                        <a:cubicBezTo>
                          <a:pt x="539086" y="2346421"/>
                          <a:pt x="533371" y="2348326"/>
                          <a:pt x="527656" y="2348326"/>
                        </a:cubicBez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4" name="Freeform: Shape 31">
                    <a:extLst>
                      <a:ext uri="{FF2B5EF4-FFF2-40B4-BE49-F238E27FC236}">
                        <a16:creationId xmlns:a16="http://schemas.microsoft.com/office/drawing/2014/main" id="{87A0B882-E509-4B19-B442-DD0A4F6E6084}"/>
                      </a:ext>
                    </a:extLst>
                  </p:cNvPr>
                  <p:cNvSpPr/>
                  <p:nvPr/>
                </p:nvSpPr>
                <p:spPr>
                  <a:xfrm>
                    <a:off x="3395945" y="2302782"/>
                    <a:ext cx="2058478" cy="1792015"/>
                  </a:xfrm>
                  <a:custGeom>
                    <a:avLst/>
                    <a:gdLst>
                      <a:gd name="connsiteX0" fmla="*/ 1305594 w 2058478"/>
                      <a:gd name="connsiteY0" fmla="*/ 1792015 h 1792015"/>
                      <a:gd name="connsiteX1" fmla="*/ 538832 w 2058478"/>
                      <a:gd name="connsiteY1" fmla="*/ 1543413 h 1792015"/>
                      <a:gd name="connsiteX2" fmla="*/ 90204 w 2058478"/>
                      <a:gd name="connsiteY2" fmla="*/ 11793 h 1792015"/>
                      <a:gd name="connsiteX3" fmla="*/ 114017 w 2058478"/>
                      <a:gd name="connsiteY3" fmla="*/ 1315 h 1792015"/>
                      <a:gd name="connsiteX4" fmla="*/ 124494 w 2058478"/>
                      <a:gd name="connsiteY4" fmla="*/ 25128 h 1792015"/>
                      <a:gd name="connsiteX5" fmla="*/ 559787 w 2058478"/>
                      <a:gd name="connsiteY5" fmla="*/ 1512933 h 1792015"/>
                      <a:gd name="connsiteX6" fmla="*/ 2029494 w 2058478"/>
                      <a:gd name="connsiteY6" fmla="*/ 1528173 h 1792015"/>
                      <a:gd name="connsiteX7" fmla="*/ 2055212 w 2058478"/>
                      <a:gd name="connsiteY7" fmla="*/ 1532935 h 1792015"/>
                      <a:gd name="connsiteX8" fmla="*/ 2050449 w 2058478"/>
                      <a:gd name="connsiteY8" fmla="*/ 1558653 h 1792015"/>
                      <a:gd name="connsiteX9" fmla="*/ 1305594 w 2058478"/>
                      <a:gd name="connsiteY9" fmla="*/ 1792015 h 17920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2058478" h="1792015">
                        <a:moveTo>
                          <a:pt x="1305594" y="1792015"/>
                        </a:moveTo>
                        <a:cubicBezTo>
                          <a:pt x="1036037" y="1792015"/>
                          <a:pt x="766479" y="1709148"/>
                          <a:pt x="538832" y="1543413"/>
                        </a:cubicBezTo>
                        <a:cubicBezTo>
                          <a:pt x="57819" y="1193845"/>
                          <a:pt x="-126966" y="564243"/>
                          <a:pt x="90204" y="11793"/>
                        </a:cubicBezTo>
                        <a:cubicBezTo>
                          <a:pt x="94014" y="2268"/>
                          <a:pt x="104492" y="-2495"/>
                          <a:pt x="114017" y="1315"/>
                        </a:cubicBezTo>
                        <a:cubicBezTo>
                          <a:pt x="123542" y="5125"/>
                          <a:pt x="128304" y="15603"/>
                          <a:pt x="124494" y="25128"/>
                        </a:cubicBezTo>
                        <a:cubicBezTo>
                          <a:pt x="-86008" y="561385"/>
                          <a:pt x="93062" y="1173843"/>
                          <a:pt x="559787" y="1512933"/>
                        </a:cubicBezTo>
                        <a:cubicBezTo>
                          <a:pt x="996032" y="1830115"/>
                          <a:pt x="1586582" y="1835830"/>
                          <a:pt x="2029494" y="1528173"/>
                        </a:cubicBezTo>
                        <a:cubicBezTo>
                          <a:pt x="2038067" y="1522458"/>
                          <a:pt x="2049497" y="1524363"/>
                          <a:pt x="2055212" y="1532935"/>
                        </a:cubicBezTo>
                        <a:cubicBezTo>
                          <a:pt x="2060927" y="1541508"/>
                          <a:pt x="2059022" y="1552938"/>
                          <a:pt x="2050449" y="1558653"/>
                        </a:cubicBezTo>
                        <a:cubicBezTo>
                          <a:pt x="1826612" y="1714863"/>
                          <a:pt x="1565627" y="1792015"/>
                          <a:pt x="1305594" y="1792015"/>
                        </a:cubicBez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5" name="Freeform: Shape 32">
                    <a:extLst>
                      <a:ext uri="{FF2B5EF4-FFF2-40B4-BE49-F238E27FC236}">
                        <a16:creationId xmlns:a16="http://schemas.microsoft.com/office/drawing/2014/main" id="{308C51A0-B683-467A-97DD-670A4C1AF5A0}"/>
                      </a:ext>
                    </a:extLst>
                  </p:cNvPr>
                  <p:cNvSpPr/>
                  <p:nvPr/>
                </p:nvSpPr>
                <p:spPr>
                  <a:xfrm>
                    <a:off x="3897766" y="2207156"/>
                    <a:ext cx="2138916" cy="1695235"/>
                  </a:xfrm>
                  <a:custGeom>
                    <a:avLst/>
                    <a:gdLst>
                      <a:gd name="connsiteX0" fmla="*/ 834254 w 2138916"/>
                      <a:gd name="connsiteY0" fmla="*/ 1695236 h 1695235"/>
                      <a:gd name="connsiteX1" fmla="*/ 6531 w 2138916"/>
                      <a:gd name="connsiteY1" fmla="*/ 1399008 h 1695235"/>
                      <a:gd name="connsiteX2" fmla="*/ 3674 w 2138916"/>
                      <a:gd name="connsiteY2" fmla="*/ 1373291 h 1695235"/>
                      <a:gd name="connsiteX3" fmla="*/ 29391 w 2138916"/>
                      <a:gd name="connsiteY3" fmla="*/ 1370433 h 1695235"/>
                      <a:gd name="connsiteX4" fmla="*/ 1579109 w 2138916"/>
                      <a:gd name="connsiteY4" fmla="*/ 1416153 h 1695235"/>
                      <a:gd name="connsiteX5" fmla="*/ 2047739 w 2138916"/>
                      <a:gd name="connsiteY5" fmla="*/ 23598 h 1695235"/>
                      <a:gd name="connsiteX6" fmla="*/ 2060121 w 2138916"/>
                      <a:gd name="connsiteY6" fmla="*/ 738 h 1695235"/>
                      <a:gd name="connsiteX7" fmla="*/ 2082981 w 2138916"/>
                      <a:gd name="connsiteY7" fmla="*/ 13121 h 1695235"/>
                      <a:gd name="connsiteX8" fmla="*/ 1601016 w 2138916"/>
                      <a:gd name="connsiteY8" fmla="*/ 1446633 h 1695235"/>
                      <a:gd name="connsiteX9" fmla="*/ 834254 w 2138916"/>
                      <a:gd name="connsiteY9" fmla="*/ 1695236 h 16952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2138916" h="1695235">
                        <a:moveTo>
                          <a:pt x="834254" y="1695236"/>
                        </a:moveTo>
                        <a:cubicBezTo>
                          <a:pt x="539931" y="1695236"/>
                          <a:pt x="246561" y="1596176"/>
                          <a:pt x="6531" y="1399008"/>
                        </a:cubicBezTo>
                        <a:cubicBezTo>
                          <a:pt x="-1089" y="1392341"/>
                          <a:pt x="-2041" y="1380911"/>
                          <a:pt x="3674" y="1373291"/>
                        </a:cubicBezTo>
                        <a:cubicBezTo>
                          <a:pt x="10341" y="1365671"/>
                          <a:pt x="21771" y="1364718"/>
                          <a:pt x="29391" y="1370433"/>
                        </a:cubicBezTo>
                        <a:cubicBezTo>
                          <a:pt x="475161" y="1737146"/>
                          <a:pt x="1112384" y="1755243"/>
                          <a:pt x="1579109" y="1416153"/>
                        </a:cubicBezTo>
                        <a:cubicBezTo>
                          <a:pt x="2015354" y="1098971"/>
                          <a:pt x="2203949" y="538901"/>
                          <a:pt x="2047739" y="23598"/>
                        </a:cubicBezTo>
                        <a:cubicBezTo>
                          <a:pt x="2044881" y="14073"/>
                          <a:pt x="2050596" y="3596"/>
                          <a:pt x="2060121" y="738"/>
                        </a:cubicBezTo>
                        <a:cubicBezTo>
                          <a:pt x="2069646" y="-2119"/>
                          <a:pt x="2080124" y="3596"/>
                          <a:pt x="2082981" y="13121"/>
                        </a:cubicBezTo>
                        <a:cubicBezTo>
                          <a:pt x="2243954" y="543663"/>
                          <a:pt x="2049644" y="1119926"/>
                          <a:pt x="1601016" y="1446633"/>
                        </a:cubicBezTo>
                        <a:cubicBezTo>
                          <a:pt x="1372416" y="1613321"/>
                          <a:pt x="1102859" y="1695236"/>
                          <a:pt x="834254" y="1695236"/>
                        </a:cubicBez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6" name="Freeform: Shape 33">
                    <a:extLst>
                      <a:ext uri="{FF2B5EF4-FFF2-40B4-BE49-F238E27FC236}">
                        <a16:creationId xmlns:a16="http://schemas.microsoft.com/office/drawing/2014/main" id="{95F584CB-4054-4B64-8C91-03B35C15A5AC}"/>
                      </a:ext>
                    </a:extLst>
                  </p:cNvPr>
                  <p:cNvSpPr/>
                  <p:nvPr/>
                </p:nvSpPr>
                <p:spPr>
                  <a:xfrm>
                    <a:off x="4566284" y="1203887"/>
                    <a:ext cx="1297654" cy="2407039"/>
                  </a:xfrm>
                  <a:custGeom>
                    <a:avLst/>
                    <a:gdLst>
                      <a:gd name="connsiteX0" fmla="*/ 685800 w 1297654"/>
                      <a:gd name="connsiteY0" fmla="*/ 2407040 h 2407039"/>
                      <a:gd name="connsiteX1" fmla="*/ 670560 w 1297654"/>
                      <a:gd name="connsiteY1" fmla="*/ 2398468 h 2407039"/>
                      <a:gd name="connsiteX2" fmla="*/ 676275 w 1297654"/>
                      <a:gd name="connsiteY2" fmla="*/ 2372750 h 2407039"/>
                      <a:gd name="connsiteX3" fmla="*/ 1198245 w 1297654"/>
                      <a:gd name="connsiteY3" fmla="*/ 913520 h 2407039"/>
                      <a:gd name="connsiteX4" fmla="*/ 18098 w 1297654"/>
                      <a:gd name="connsiteY4" fmla="*/ 37220 h 2407039"/>
                      <a:gd name="connsiteX5" fmla="*/ 0 w 1297654"/>
                      <a:gd name="connsiteY5" fmla="*/ 18170 h 2407039"/>
                      <a:gd name="connsiteX6" fmla="*/ 19050 w 1297654"/>
                      <a:gd name="connsiteY6" fmla="*/ 72 h 2407039"/>
                      <a:gd name="connsiteX7" fmla="*/ 1233488 w 1297654"/>
                      <a:gd name="connsiteY7" fmla="*/ 901137 h 2407039"/>
                      <a:gd name="connsiteX8" fmla="*/ 696278 w 1297654"/>
                      <a:gd name="connsiteY8" fmla="*/ 2403230 h 2407039"/>
                      <a:gd name="connsiteX9" fmla="*/ 685800 w 1297654"/>
                      <a:gd name="connsiteY9" fmla="*/ 2407040 h 24070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297654" h="2407039">
                        <a:moveTo>
                          <a:pt x="685800" y="2407040"/>
                        </a:moveTo>
                        <a:cubicBezTo>
                          <a:pt x="680085" y="2407040"/>
                          <a:pt x="673418" y="2404182"/>
                          <a:pt x="670560" y="2398468"/>
                        </a:cubicBezTo>
                        <a:cubicBezTo>
                          <a:pt x="664845" y="2389895"/>
                          <a:pt x="667703" y="2378465"/>
                          <a:pt x="676275" y="2372750"/>
                        </a:cubicBezTo>
                        <a:cubicBezTo>
                          <a:pt x="1162050" y="2062235"/>
                          <a:pt x="1377315" y="1462160"/>
                          <a:pt x="1198245" y="913520"/>
                        </a:cubicBezTo>
                        <a:cubicBezTo>
                          <a:pt x="1031558" y="400122"/>
                          <a:pt x="557213" y="48650"/>
                          <a:pt x="18098" y="37220"/>
                        </a:cubicBezTo>
                        <a:cubicBezTo>
                          <a:pt x="7620" y="37220"/>
                          <a:pt x="0" y="28647"/>
                          <a:pt x="0" y="18170"/>
                        </a:cubicBezTo>
                        <a:cubicBezTo>
                          <a:pt x="0" y="7692"/>
                          <a:pt x="8573" y="-880"/>
                          <a:pt x="19050" y="72"/>
                        </a:cubicBezTo>
                        <a:cubicBezTo>
                          <a:pt x="573405" y="11502"/>
                          <a:pt x="1062038" y="373452"/>
                          <a:pt x="1233488" y="901137"/>
                        </a:cubicBezTo>
                        <a:cubicBezTo>
                          <a:pt x="1417320" y="1465970"/>
                          <a:pt x="1196340" y="2084143"/>
                          <a:pt x="696278" y="2403230"/>
                        </a:cubicBezTo>
                        <a:cubicBezTo>
                          <a:pt x="692468" y="2406088"/>
                          <a:pt x="689610" y="2407040"/>
                          <a:pt x="685800" y="2407040"/>
                        </a:cubicBez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7" name="Freeform: Shape 34">
                    <a:extLst>
                      <a:ext uri="{FF2B5EF4-FFF2-40B4-BE49-F238E27FC236}">
                        <a16:creationId xmlns:a16="http://schemas.microsoft.com/office/drawing/2014/main" id="{9B4ADB4F-653B-4A84-99F3-8FE392A9E37E}"/>
                      </a:ext>
                    </a:extLst>
                  </p:cNvPr>
                  <p:cNvSpPr/>
                  <p:nvPr/>
                </p:nvSpPr>
                <p:spPr>
                  <a:xfrm>
                    <a:off x="3187193" y="1342072"/>
                    <a:ext cx="2496088" cy="998219"/>
                  </a:xfrm>
                  <a:custGeom>
                    <a:avLst/>
                    <a:gdLst>
                      <a:gd name="connsiteX0" fmla="*/ 2478276 w 2496088"/>
                      <a:gd name="connsiteY0" fmla="*/ 998220 h 998219"/>
                      <a:gd name="connsiteX1" fmla="*/ 2460179 w 2496088"/>
                      <a:gd name="connsiteY1" fmla="*/ 984885 h 998219"/>
                      <a:gd name="connsiteX2" fmla="*/ 1233359 w 2496088"/>
                      <a:gd name="connsiteY2" fmla="*/ 37148 h 998219"/>
                      <a:gd name="connsiteX3" fmla="*/ 36066 w 2496088"/>
                      <a:gd name="connsiteY3" fmla="*/ 888682 h 998219"/>
                      <a:gd name="connsiteX4" fmla="*/ 12254 w 2496088"/>
                      <a:gd name="connsiteY4" fmla="*/ 900112 h 998219"/>
                      <a:gd name="connsiteX5" fmla="*/ 824 w 2496088"/>
                      <a:gd name="connsiteY5" fmla="*/ 876300 h 998219"/>
                      <a:gd name="connsiteX6" fmla="*/ 1233359 w 2496088"/>
                      <a:gd name="connsiteY6" fmla="*/ 0 h 998219"/>
                      <a:gd name="connsiteX7" fmla="*/ 2495421 w 2496088"/>
                      <a:gd name="connsiteY7" fmla="*/ 975360 h 998219"/>
                      <a:gd name="connsiteX8" fmla="*/ 2482086 w 2496088"/>
                      <a:gd name="connsiteY8" fmla="*/ 998220 h 998219"/>
                      <a:gd name="connsiteX9" fmla="*/ 2478276 w 2496088"/>
                      <a:gd name="connsiteY9" fmla="*/ 998220 h 998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2496088" h="998219">
                        <a:moveTo>
                          <a:pt x="2478276" y="998220"/>
                        </a:moveTo>
                        <a:cubicBezTo>
                          <a:pt x="2469704" y="998220"/>
                          <a:pt x="2463036" y="992505"/>
                          <a:pt x="2460179" y="984885"/>
                        </a:cubicBezTo>
                        <a:cubicBezTo>
                          <a:pt x="2315399" y="426720"/>
                          <a:pt x="1810574" y="37148"/>
                          <a:pt x="1233359" y="37148"/>
                        </a:cubicBezTo>
                        <a:cubicBezTo>
                          <a:pt x="694244" y="37148"/>
                          <a:pt x="212279" y="379095"/>
                          <a:pt x="36066" y="888682"/>
                        </a:cubicBezTo>
                        <a:cubicBezTo>
                          <a:pt x="33209" y="898207"/>
                          <a:pt x="22731" y="902970"/>
                          <a:pt x="12254" y="900112"/>
                        </a:cubicBezTo>
                        <a:cubicBezTo>
                          <a:pt x="2729" y="897255"/>
                          <a:pt x="-2034" y="886778"/>
                          <a:pt x="824" y="876300"/>
                        </a:cubicBezTo>
                        <a:cubicBezTo>
                          <a:pt x="182751" y="352425"/>
                          <a:pt x="678051" y="0"/>
                          <a:pt x="1233359" y="0"/>
                        </a:cubicBezTo>
                        <a:cubicBezTo>
                          <a:pt x="1827719" y="0"/>
                          <a:pt x="2346831" y="401003"/>
                          <a:pt x="2495421" y="975360"/>
                        </a:cubicBezTo>
                        <a:cubicBezTo>
                          <a:pt x="2498279" y="984885"/>
                          <a:pt x="2491611" y="995362"/>
                          <a:pt x="2482086" y="998220"/>
                        </a:cubicBezTo>
                        <a:cubicBezTo>
                          <a:pt x="2481134" y="997268"/>
                          <a:pt x="2479229" y="998220"/>
                          <a:pt x="2478276" y="998220"/>
                        </a:cubicBez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7" name="Graphic 6">
                  <a:extLst>
                    <a:ext uri="{FF2B5EF4-FFF2-40B4-BE49-F238E27FC236}">
                      <a16:creationId xmlns:a16="http://schemas.microsoft.com/office/drawing/2014/main" id="{FCC2EEFB-0446-4BEA-9106-F28710B26472}"/>
                    </a:ext>
                  </a:extLst>
                </p:cNvPr>
                <p:cNvGrpSpPr/>
                <p:nvPr/>
              </p:nvGrpSpPr>
              <p:grpSpPr>
                <a:xfrm>
                  <a:off x="2592464" y="579119"/>
                  <a:ext cx="3983466" cy="3790949"/>
                  <a:chOff x="2592464" y="579119"/>
                  <a:chExt cx="3983466" cy="3790949"/>
                </a:xfrm>
                <a:grpFill/>
              </p:grpSpPr>
              <p:sp>
                <p:nvSpPr>
                  <p:cNvPr id="18" name="Freeform: Shape 25">
                    <a:extLst>
                      <a:ext uri="{FF2B5EF4-FFF2-40B4-BE49-F238E27FC236}">
                        <a16:creationId xmlns:a16="http://schemas.microsoft.com/office/drawing/2014/main" id="{C288D03B-7511-4BE3-AA42-CDA16A698861}"/>
                      </a:ext>
                    </a:extLst>
                  </p:cNvPr>
                  <p:cNvSpPr/>
                  <p:nvPr/>
                </p:nvSpPr>
                <p:spPr>
                  <a:xfrm>
                    <a:off x="3344980" y="3825993"/>
                    <a:ext cx="405211" cy="543124"/>
                  </a:xfrm>
                  <a:custGeom>
                    <a:avLst/>
                    <a:gdLst>
                      <a:gd name="connsiteX0" fmla="*/ 18297 w 405211"/>
                      <a:gd name="connsiteY0" fmla="*/ 543125 h 543124"/>
                      <a:gd name="connsiteX1" fmla="*/ 7819 w 405211"/>
                      <a:gd name="connsiteY1" fmla="*/ 539314 h 543124"/>
                      <a:gd name="connsiteX2" fmla="*/ 4009 w 405211"/>
                      <a:gd name="connsiteY2" fmla="*/ 513597 h 543124"/>
                      <a:gd name="connsiteX3" fmla="*/ 371674 w 405211"/>
                      <a:gd name="connsiteY3" fmla="*/ 7819 h 543124"/>
                      <a:gd name="connsiteX4" fmla="*/ 397392 w 405211"/>
                      <a:gd name="connsiteY4" fmla="*/ 4009 h 543124"/>
                      <a:gd name="connsiteX5" fmla="*/ 401202 w 405211"/>
                      <a:gd name="connsiteY5" fmla="*/ 29727 h 543124"/>
                      <a:gd name="connsiteX6" fmla="*/ 33537 w 405211"/>
                      <a:gd name="connsiteY6" fmla="*/ 535504 h 543124"/>
                      <a:gd name="connsiteX7" fmla="*/ 18297 w 405211"/>
                      <a:gd name="connsiteY7" fmla="*/ 543125 h 5431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405211" h="543124">
                        <a:moveTo>
                          <a:pt x="18297" y="543125"/>
                        </a:moveTo>
                        <a:cubicBezTo>
                          <a:pt x="14487" y="543125"/>
                          <a:pt x="10677" y="542172"/>
                          <a:pt x="7819" y="539314"/>
                        </a:cubicBezTo>
                        <a:cubicBezTo>
                          <a:pt x="-753" y="533600"/>
                          <a:pt x="-2658" y="522169"/>
                          <a:pt x="4009" y="513597"/>
                        </a:cubicBezTo>
                        <a:lnTo>
                          <a:pt x="371674" y="7819"/>
                        </a:lnTo>
                        <a:cubicBezTo>
                          <a:pt x="377389" y="-753"/>
                          <a:pt x="388819" y="-2658"/>
                          <a:pt x="397392" y="4009"/>
                        </a:cubicBezTo>
                        <a:cubicBezTo>
                          <a:pt x="405964" y="9724"/>
                          <a:pt x="407869" y="21154"/>
                          <a:pt x="401202" y="29727"/>
                        </a:cubicBezTo>
                        <a:lnTo>
                          <a:pt x="33537" y="535504"/>
                        </a:lnTo>
                        <a:cubicBezTo>
                          <a:pt x="29727" y="540267"/>
                          <a:pt x="24012" y="543125"/>
                          <a:pt x="18297" y="543125"/>
                        </a:cubicBez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" name="Freeform: Shape 26">
                    <a:extLst>
                      <a:ext uri="{FF2B5EF4-FFF2-40B4-BE49-F238E27FC236}">
                        <a16:creationId xmlns:a16="http://schemas.microsoft.com/office/drawing/2014/main" id="{CBF020B3-B299-4834-8BC4-387F936AF9EE}"/>
                      </a:ext>
                    </a:extLst>
                  </p:cNvPr>
                  <p:cNvSpPr/>
                  <p:nvPr/>
                </p:nvSpPr>
                <p:spPr>
                  <a:xfrm>
                    <a:off x="5416402" y="3827632"/>
                    <a:ext cx="403838" cy="542437"/>
                  </a:xfrm>
                  <a:custGeom>
                    <a:avLst/>
                    <a:gdLst>
                      <a:gd name="connsiteX0" fmla="*/ 386228 w 403838"/>
                      <a:gd name="connsiteY0" fmla="*/ 542438 h 542437"/>
                      <a:gd name="connsiteX1" fmla="*/ 370988 w 403838"/>
                      <a:gd name="connsiteY1" fmla="*/ 534818 h 542437"/>
                      <a:gd name="connsiteX2" fmla="*/ 3323 w 403838"/>
                      <a:gd name="connsiteY2" fmla="*/ 29040 h 542437"/>
                      <a:gd name="connsiteX3" fmla="*/ 7133 w 403838"/>
                      <a:gd name="connsiteY3" fmla="*/ 3323 h 542437"/>
                      <a:gd name="connsiteX4" fmla="*/ 32851 w 403838"/>
                      <a:gd name="connsiteY4" fmla="*/ 7133 h 542437"/>
                      <a:gd name="connsiteX5" fmla="*/ 400516 w 403838"/>
                      <a:gd name="connsiteY5" fmla="*/ 512911 h 542437"/>
                      <a:gd name="connsiteX6" fmla="*/ 396705 w 403838"/>
                      <a:gd name="connsiteY6" fmla="*/ 538628 h 542437"/>
                      <a:gd name="connsiteX7" fmla="*/ 386228 w 403838"/>
                      <a:gd name="connsiteY7" fmla="*/ 542438 h 5424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403838" h="542437">
                        <a:moveTo>
                          <a:pt x="386228" y="542438"/>
                        </a:moveTo>
                        <a:cubicBezTo>
                          <a:pt x="380513" y="542438"/>
                          <a:pt x="374798" y="539580"/>
                          <a:pt x="370988" y="534818"/>
                        </a:cubicBezTo>
                        <a:lnTo>
                          <a:pt x="3323" y="29040"/>
                        </a:lnTo>
                        <a:cubicBezTo>
                          <a:pt x="-2392" y="20468"/>
                          <a:pt x="-487" y="9038"/>
                          <a:pt x="7133" y="3323"/>
                        </a:cubicBezTo>
                        <a:cubicBezTo>
                          <a:pt x="15705" y="-2392"/>
                          <a:pt x="27135" y="-487"/>
                          <a:pt x="32851" y="7133"/>
                        </a:cubicBezTo>
                        <a:lnTo>
                          <a:pt x="400516" y="512911"/>
                        </a:lnTo>
                        <a:cubicBezTo>
                          <a:pt x="406230" y="521483"/>
                          <a:pt x="404326" y="532913"/>
                          <a:pt x="396705" y="538628"/>
                        </a:cubicBezTo>
                        <a:cubicBezTo>
                          <a:pt x="393848" y="541486"/>
                          <a:pt x="390038" y="542438"/>
                          <a:pt x="386228" y="542438"/>
                        </a:cubicBez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0" name="Freeform: Shape 27">
                    <a:extLst>
                      <a:ext uri="{FF2B5EF4-FFF2-40B4-BE49-F238E27FC236}">
                        <a16:creationId xmlns:a16="http://schemas.microsoft.com/office/drawing/2014/main" id="{A14B85C3-A9D7-45D9-8D09-A03A08CD9CFE}"/>
                      </a:ext>
                    </a:extLst>
                  </p:cNvPr>
                  <p:cNvSpPr/>
                  <p:nvPr/>
                </p:nvSpPr>
                <p:spPr>
                  <a:xfrm>
                    <a:off x="5945633" y="2014666"/>
                    <a:ext cx="630297" cy="229423"/>
                  </a:xfrm>
                  <a:custGeom>
                    <a:avLst/>
                    <a:gdLst>
                      <a:gd name="connsiteX0" fmla="*/ 17969 w 630297"/>
                      <a:gd name="connsiteY0" fmla="*/ 229424 h 229423"/>
                      <a:gd name="connsiteX1" fmla="*/ 824 w 630297"/>
                      <a:gd name="connsiteY1" fmla="*/ 217041 h 229423"/>
                      <a:gd name="connsiteX2" fmla="*/ 12254 w 630297"/>
                      <a:gd name="connsiteY2" fmla="*/ 194181 h 229423"/>
                      <a:gd name="connsiteX3" fmla="*/ 606614 w 630297"/>
                      <a:gd name="connsiteY3" fmla="*/ 824 h 229423"/>
                      <a:gd name="connsiteX4" fmla="*/ 629474 w 630297"/>
                      <a:gd name="connsiteY4" fmla="*/ 12254 h 229423"/>
                      <a:gd name="connsiteX5" fmla="*/ 618044 w 630297"/>
                      <a:gd name="connsiteY5" fmla="*/ 35114 h 229423"/>
                      <a:gd name="connsiteX6" fmla="*/ 23684 w 630297"/>
                      <a:gd name="connsiteY6" fmla="*/ 228471 h 229423"/>
                      <a:gd name="connsiteX7" fmla="*/ 17969 w 630297"/>
                      <a:gd name="connsiteY7" fmla="*/ 229424 h 2294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30297" h="229423">
                        <a:moveTo>
                          <a:pt x="17969" y="229424"/>
                        </a:moveTo>
                        <a:cubicBezTo>
                          <a:pt x="10349" y="229424"/>
                          <a:pt x="2729" y="224661"/>
                          <a:pt x="824" y="217041"/>
                        </a:cubicBezTo>
                        <a:cubicBezTo>
                          <a:pt x="-2034" y="207516"/>
                          <a:pt x="2729" y="197039"/>
                          <a:pt x="12254" y="194181"/>
                        </a:cubicBezTo>
                        <a:lnTo>
                          <a:pt x="606614" y="824"/>
                        </a:lnTo>
                        <a:cubicBezTo>
                          <a:pt x="616139" y="-2034"/>
                          <a:pt x="626616" y="2729"/>
                          <a:pt x="629474" y="12254"/>
                        </a:cubicBezTo>
                        <a:cubicBezTo>
                          <a:pt x="632331" y="21779"/>
                          <a:pt x="627569" y="32256"/>
                          <a:pt x="618044" y="35114"/>
                        </a:cubicBezTo>
                        <a:lnTo>
                          <a:pt x="23684" y="228471"/>
                        </a:lnTo>
                        <a:cubicBezTo>
                          <a:pt x="21779" y="229424"/>
                          <a:pt x="19874" y="229424"/>
                          <a:pt x="17969" y="229424"/>
                        </a:cubicBez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1" name="Freeform: Shape 28">
                    <a:extLst>
                      <a:ext uri="{FF2B5EF4-FFF2-40B4-BE49-F238E27FC236}">
                        <a16:creationId xmlns:a16="http://schemas.microsoft.com/office/drawing/2014/main" id="{205CD2B8-4655-4900-98CA-A2C595837DB8}"/>
                      </a:ext>
                    </a:extLst>
                  </p:cNvPr>
                  <p:cNvSpPr/>
                  <p:nvPr/>
                </p:nvSpPr>
                <p:spPr>
                  <a:xfrm>
                    <a:off x="4567237" y="579119"/>
                    <a:ext cx="36195" cy="661987"/>
                  </a:xfrm>
                  <a:custGeom>
                    <a:avLst/>
                    <a:gdLst>
                      <a:gd name="connsiteX0" fmla="*/ 18097 w 36195"/>
                      <a:gd name="connsiteY0" fmla="*/ 661988 h 661987"/>
                      <a:gd name="connsiteX1" fmla="*/ 0 w 36195"/>
                      <a:gd name="connsiteY1" fmla="*/ 643890 h 661987"/>
                      <a:gd name="connsiteX2" fmla="*/ 0 w 36195"/>
                      <a:gd name="connsiteY2" fmla="*/ 18098 h 661987"/>
                      <a:gd name="connsiteX3" fmla="*/ 18097 w 36195"/>
                      <a:gd name="connsiteY3" fmla="*/ 0 h 661987"/>
                      <a:gd name="connsiteX4" fmla="*/ 36195 w 36195"/>
                      <a:gd name="connsiteY4" fmla="*/ 18098 h 661987"/>
                      <a:gd name="connsiteX5" fmla="*/ 36195 w 36195"/>
                      <a:gd name="connsiteY5" fmla="*/ 642938 h 661987"/>
                      <a:gd name="connsiteX6" fmla="*/ 18097 w 36195"/>
                      <a:gd name="connsiteY6" fmla="*/ 661988 h 6619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6195" h="661987">
                        <a:moveTo>
                          <a:pt x="18097" y="661988"/>
                        </a:moveTo>
                        <a:cubicBezTo>
                          <a:pt x="7620" y="661988"/>
                          <a:pt x="0" y="653415"/>
                          <a:pt x="0" y="643890"/>
                        </a:cubicBezTo>
                        <a:lnTo>
                          <a:pt x="0" y="18098"/>
                        </a:lnTo>
                        <a:cubicBezTo>
                          <a:pt x="0" y="7620"/>
                          <a:pt x="8572" y="0"/>
                          <a:pt x="18097" y="0"/>
                        </a:cubicBezTo>
                        <a:cubicBezTo>
                          <a:pt x="27622" y="0"/>
                          <a:pt x="36195" y="8573"/>
                          <a:pt x="36195" y="18098"/>
                        </a:cubicBezTo>
                        <a:lnTo>
                          <a:pt x="36195" y="642938"/>
                        </a:lnTo>
                        <a:cubicBezTo>
                          <a:pt x="36195" y="653415"/>
                          <a:pt x="27622" y="661988"/>
                          <a:pt x="18097" y="661988"/>
                        </a:cubicBez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2" name="Freeform: Shape 29">
                    <a:extLst>
                      <a:ext uri="{FF2B5EF4-FFF2-40B4-BE49-F238E27FC236}">
                        <a16:creationId xmlns:a16="http://schemas.microsoft.com/office/drawing/2014/main" id="{A281057D-F72A-469E-87CB-B6D45D3DF084}"/>
                      </a:ext>
                    </a:extLst>
                  </p:cNvPr>
                  <p:cNvSpPr/>
                  <p:nvPr/>
                </p:nvSpPr>
                <p:spPr>
                  <a:xfrm>
                    <a:off x="2592464" y="2012391"/>
                    <a:ext cx="631036" cy="229793"/>
                  </a:xfrm>
                  <a:custGeom>
                    <a:avLst/>
                    <a:gdLst>
                      <a:gd name="connsiteX0" fmla="*/ 612698 w 631036"/>
                      <a:gd name="connsiteY0" fmla="*/ 229793 h 229793"/>
                      <a:gd name="connsiteX1" fmla="*/ 606983 w 631036"/>
                      <a:gd name="connsiteY1" fmla="*/ 228841 h 229793"/>
                      <a:gd name="connsiteX2" fmla="*/ 12623 w 631036"/>
                      <a:gd name="connsiteY2" fmla="*/ 35483 h 229793"/>
                      <a:gd name="connsiteX3" fmla="*/ 1193 w 631036"/>
                      <a:gd name="connsiteY3" fmla="*/ 12623 h 229793"/>
                      <a:gd name="connsiteX4" fmla="*/ 24053 w 631036"/>
                      <a:gd name="connsiteY4" fmla="*/ 1193 h 229793"/>
                      <a:gd name="connsiteX5" fmla="*/ 618413 w 631036"/>
                      <a:gd name="connsiteY5" fmla="*/ 194551 h 229793"/>
                      <a:gd name="connsiteX6" fmla="*/ 629843 w 631036"/>
                      <a:gd name="connsiteY6" fmla="*/ 217411 h 229793"/>
                      <a:gd name="connsiteX7" fmla="*/ 612698 w 631036"/>
                      <a:gd name="connsiteY7" fmla="*/ 229793 h 2297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31036" h="229793">
                        <a:moveTo>
                          <a:pt x="612698" y="229793"/>
                        </a:moveTo>
                        <a:cubicBezTo>
                          <a:pt x="610793" y="229793"/>
                          <a:pt x="608888" y="229793"/>
                          <a:pt x="606983" y="228841"/>
                        </a:cubicBezTo>
                        <a:lnTo>
                          <a:pt x="12623" y="35483"/>
                        </a:lnTo>
                        <a:cubicBezTo>
                          <a:pt x="3098" y="32626"/>
                          <a:pt x="-2617" y="22148"/>
                          <a:pt x="1193" y="12623"/>
                        </a:cubicBezTo>
                        <a:cubicBezTo>
                          <a:pt x="4051" y="3098"/>
                          <a:pt x="14528" y="-2617"/>
                          <a:pt x="24053" y="1193"/>
                        </a:cubicBezTo>
                        <a:lnTo>
                          <a:pt x="618413" y="194551"/>
                        </a:lnTo>
                        <a:cubicBezTo>
                          <a:pt x="627938" y="197408"/>
                          <a:pt x="633653" y="207886"/>
                          <a:pt x="629843" y="217411"/>
                        </a:cubicBezTo>
                        <a:cubicBezTo>
                          <a:pt x="627938" y="225031"/>
                          <a:pt x="620318" y="229793"/>
                          <a:pt x="612698" y="229793"/>
                        </a:cubicBez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85E07405-075B-4300-9F40-4C6428DBD5BF}"/>
                  </a:ext>
                </a:extLst>
              </p:cNvPr>
              <p:cNvGrpSpPr/>
              <p:nvPr/>
            </p:nvGrpSpPr>
            <p:grpSpPr>
              <a:xfrm>
                <a:off x="2132200" y="2492604"/>
                <a:ext cx="978158" cy="978158"/>
                <a:chOff x="1842887" y="2417502"/>
                <a:chExt cx="1204874" cy="1204874"/>
              </a:xfrm>
            </p:grpSpPr>
            <p:sp>
              <p:nvSpPr>
                <p:cNvPr id="14" name="Oval 13">
                  <a:extLst>
                    <a:ext uri="{FF2B5EF4-FFF2-40B4-BE49-F238E27FC236}">
                      <a16:creationId xmlns:a16="http://schemas.microsoft.com/office/drawing/2014/main" id="{8B766BBA-180F-4601-A251-D0D611C51E6D}"/>
                    </a:ext>
                  </a:extLst>
                </p:cNvPr>
                <p:cNvSpPr/>
                <p:nvPr/>
              </p:nvSpPr>
              <p:spPr>
                <a:xfrm>
                  <a:off x="1842887" y="2417502"/>
                  <a:ext cx="1204874" cy="1204874"/>
                </a:xfrm>
                <a:prstGeom prst="ellipse">
                  <a:avLst/>
                </a:prstGeom>
                <a:solidFill>
                  <a:schemeClr val="bg1">
                    <a:lumMod val="95000"/>
                  </a:schemeClr>
                </a:solidFill>
                <a:ln w="28575">
                  <a:noFill/>
                </a:ln>
              </p:spPr>
              <p:style>
                <a:lnRef idx="2">
                  <a:schemeClr val="accent5">
                    <a:shade val="80000"/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lt1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l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</p:sp>
            <p:pic>
              <p:nvPicPr>
                <p:cNvPr id="15" name="Picture 14">
                  <a:extLst>
                    <a:ext uri="{FF2B5EF4-FFF2-40B4-BE49-F238E27FC236}">
                      <a16:creationId xmlns:a16="http://schemas.microsoft.com/office/drawing/2014/main" id="{B0D28D0B-BE0C-40BE-BF8D-0101BB33657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 cstate="print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backgroundRemoval t="9273" b="92545" l="4429" r="42571">
                              <a14:foregroundMark x1="31714" y1="90000" x2="31714" y2="90000"/>
                              <a14:foregroundMark x1="30143" y1="92727" x2="30143" y2="92727"/>
                              <a14:foregroundMark x1="41429" y1="62909" x2="41429" y2="62909"/>
                              <a14:foregroundMark x1="42571" y1="48727" x2="42571" y2="48727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7356" t="41111" r="39461" b="2485"/>
                <a:stretch/>
              </p:blipFill>
              <p:spPr>
                <a:xfrm>
                  <a:off x="1873833" y="2418515"/>
                  <a:ext cx="1148431" cy="1178635"/>
                </a:xfrm>
                <a:prstGeom prst="ellipse">
                  <a:avLst/>
                </a:prstGeom>
                <a:ln w="12700">
                  <a:noFill/>
                </a:ln>
              </p:spPr>
            </p:pic>
          </p:grpSp>
        </p:grpSp>
      </p:grpSp>
    </p:spTree>
    <p:extLst>
      <p:ext uri="{BB962C8B-B14F-4D97-AF65-F5344CB8AC3E}">
        <p14:creationId xmlns:p14="http://schemas.microsoft.com/office/powerpoint/2010/main" val="39056829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FAE583C-DAEA-4EF3-A3BB-4670407D9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Esprit</a:t>
            </a:r>
            <a:r>
              <a:rPr lang="en-US" sz="3200" baseline="30000" dirty="0">
                <a:sym typeface="Symbol" panose="05050102010706020507" pitchFamily="18" charset="2"/>
              </a:rPr>
              <a:t></a:t>
            </a:r>
            <a:r>
              <a:rPr lang="en-US" sz="3200" dirty="0"/>
              <a:t> BTK System device design</a:t>
            </a:r>
            <a:endParaRPr lang="en-US" dirty="0"/>
          </a:p>
        </p:txBody>
      </p:sp>
      <p:sp>
        <p:nvSpPr>
          <p:cNvPr id="17" name="Rectangle 9"/>
          <p:cNvSpPr>
            <a:spLocks noChangeArrowheads="1"/>
          </p:cNvSpPr>
          <p:nvPr/>
        </p:nvSpPr>
        <p:spPr bwMode="auto">
          <a:xfrm>
            <a:off x="1600461" y="1604029"/>
            <a:ext cx="2246977" cy="8375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rIns="137160" anchor="ctr"/>
          <a:lstStyle/>
          <a:p>
            <a:pPr defTabSz="1219170" eaLnBrk="0" hangingPunct="0">
              <a:lnSpc>
                <a:spcPct val="90000"/>
              </a:lnSpc>
              <a:defRPr/>
            </a:pPr>
            <a:r>
              <a:rPr lang="en-US" altLang="en-US" sz="2133" b="1" cap="all" dirty="0">
                <a:solidFill>
                  <a:schemeClr val="tx2"/>
                </a:solidFill>
                <a:latin typeface="Arial"/>
                <a:ea typeface="MS PGothic" panose="020B0600070205080204" pitchFamily="34" charset="-128"/>
              </a:rPr>
              <a:t>PLLA </a:t>
            </a:r>
          </a:p>
          <a:p>
            <a:pPr defTabSz="1219170" eaLnBrk="0" hangingPunct="0">
              <a:lnSpc>
                <a:spcPct val="90000"/>
              </a:lnSpc>
              <a:defRPr/>
            </a:pPr>
            <a:r>
              <a:rPr lang="en-US" altLang="en-US" sz="2133" b="1" cap="all" dirty="0">
                <a:solidFill>
                  <a:schemeClr val="tx2"/>
                </a:solidFill>
                <a:latin typeface="Arial"/>
                <a:ea typeface="MS PGothic" panose="020B0600070205080204" pitchFamily="34" charset="-128"/>
              </a:rPr>
              <a:t>SCAFFOLD</a:t>
            </a:r>
          </a:p>
        </p:txBody>
      </p:sp>
      <p:sp>
        <p:nvSpPr>
          <p:cNvPr id="18" name="Rectangle 10"/>
          <p:cNvSpPr>
            <a:spLocks noChangeArrowheads="1"/>
          </p:cNvSpPr>
          <p:nvPr/>
        </p:nvSpPr>
        <p:spPr bwMode="auto">
          <a:xfrm>
            <a:off x="5343245" y="1604029"/>
            <a:ext cx="2467272" cy="8375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rIns="137160" anchor="ctr"/>
          <a:lstStyle/>
          <a:p>
            <a:pPr defTabSz="1219170" eaLnBrk="0" hangingPunct="0">
              <a:lnSpc>
                <a:spcPct val="90000"/>
              </a:lnSpc>
              <a:defRPr/>
            </a:pPr>
            <a:r>
              <a:rPr lang="en-US" altLang="en-US" sz="2133" b="1" cap="all" dirty="0">
                <a:solidFill>
                  <a:schemeClr val="tx2"/>
                </a:solidFill>
                <a:latin typeface="Arial"/>
                <a:ea typeface="MS PGothic" panose="020B0600070205080204" pitchFamily="34" charset="-128"/>
              </a:rPr>
              <a:t>PDLLA </a:t>
            </a:r>
          </a:p>
          <a:p>
            <a:pPr defTabSz="1219170" eaLnBrk="0" hangingPunct="0">
              <a:lnSpc>
                <a:spcPct val="90000"/>
              </a:lnSpc>
              <a:defRPr/>
            </a:pPr>
            <a:r>
              <a:rPr lang="en-US" altLang="en-US" sz="2133" b="1" cap="all" dirty="0">
                <a:solidFill>
                  <a:schemeClr val="tx2"/>
                </a:solidFill>
                <a:latin typeface="Arial"/>
                <a:ea typeface="MS PGothic" panose="020B0600070205080204" pitchFamily="34" charset="-128"/>
              </a:rPr>
              <a:t>COATING</a:t>
            </a:r>
            <a:endParaRPr lang="en-US" altLang="en-US" sz="1500" b="1" cap="all" dirty="0">
              <a:solidFill>
                <a:schemeClr val="tx2"/>
              </a:solidFill>
              <a:latin typeface="Arial"/>
              <a:ea typeface="MS PGothic" panose="020B0600070205080204" pitchFamily="34" charset="-128"/>
            </a:endParaRPr>
          </a:p>
        </p:txBody>
      </p:sp>
      <p:sp>
        <p:nvSpPr>
          <p:cNvPr id="19" name="Rectangle 11"/>
          <p:cNvSpPr>
            <a:spLocks noChangeArrowheads="1"/>
          </p:cNvSpPr>
          <p:nvPr/>
        </p:nvSpPr>
        <p:spPr bwMode="auto">
          <a:xfrm>
            <a:off x="9389403" y="1604029"/>
            <a:ext cx="2467272" cy="8375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rIns="137160" anchor="ctr"/>
          <a:lstStyle/>
          <a:p>
            <a:pPr defTabSz="1219170" eaLnBrk="0" hangingPunct="0">
              <a:lnSpc>
                <a:spcPct val="90000"/>
              </a:lnSpc>
              <a:defRPr/>
            </a:pPr>
            <a:r>
              <a:rPr lang="en-US" altLang="en-US" sz="2133" b="1" cap="all" dirty="0">
                <a:solidFill>
                  <a:schemeClr val="tx2"/>
                </a:solidFill>
                <a:latin typeface="Arial"/>
                <a:ea typeface="MS PGothic" panose="020B0600070205080204" pitchFamily="34" charset="-128"/>
              </a:rPr>
              <a:t>Everolimus</a:t>
            </a:r>
            <a:endParaRPr lang="en-US" altLang="en-US" sz="1500" b="1" cap="all" dirty="0">
              <a:solidFill>
                <a:schemeClr val="tx2"/>
              </a:solidFill>
              <a:latin typeface="Arial"/>
              <a:ea typeface="MS PGothic" panose="020B0600070205080204" pitchFamily="34" charset="-128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391920" y="2533473"/>
            <a:ext cx="3646296" cy="2554160"/>
          </a:xfrm>
          <a:prstGeom prst="rect">
            <a:avLst/>
          </a:prstGeom>
          <a:noFill/>
        </p:spPr>
        <p:txBody>
          <a:bodyPr wrap="square" lIns="91052" tIns="45529" rIns="91052" bIns="45529">
            <a:spAutoFit/>
          </a:bodyPr>
          <a:lstStyle/>
          <a:p>
            <a:pPr marL="226478" indent="-226478" defTabSz="1219170" eaLnBrk="0" hangingPunct="0">
              <a:spcBef>
                <a:spcPts val="800"/>
              </a:spcBef>
              <a:buClr>
                <a:srgbClr val="009CDE"/>
              </a:buClr>
              <a:buFontTx/>
              <a:buChar char="•"/>
              <a:defRPr/>
            </a:pPr>
            <a:r>
              <a:rPr lang="en-US" sz="2000" dirty="0">
                <a:ea typeface="MS PGothic" panose="020B0600070205080204" pitchFamily="34" charset="-128"/>
              </a:rPr>
              <a:t>Fully resorbable</a:t>
            </a:r>
          </a:p>
          <a:p>
            <a:pPr marL="226478" indent="-226478" defTabSz="1219170" eaLnBrk="0" hangingPunct="0">
              <a:spcBef>
                <a:spcPts val="800"/>
              </a:spcBef>
              <a:buClr>
                <a:srgbClr val="009CDE"/>
              </a:buClr>
              <a:buFontTx/>
              <a:buChar char="•"/>
              <a:defRPr/>
            </a:pPr>
            <a:r>
              <a:rPr lang="en-US" sz="2000" dirty="0"/>
              <a:t>Conformal coating </a:t>
            </a:r>
          </a:p>
          <a:p>
            <a:pPr marL="226478" indent="-226478" defTabSz="1219170" eaLnBrk="0" hangingPunct="0">
              <a:spcBef>
                <a:spcPts val="800"/>
              </a:spcBef>
              <a:buClr>
                <a:srgbClr val="009CDE"/>
              </a:buClr>
              <a:buFontTx/>
              <a:buChar char="•"/>
              <a:defRPr/>
            </a:pPr>
            <a:r>
              <a:rPr lang="en-US" sz="2000" dirty="0"/>
              <a:t>1:1 PDLLA: everolimus blend</a:t>
            </a:r>
          </a:p>
          <a:p>
            <a:pPr marL="226478" indent="-226478" defTabSz="1219170" eaLnBrk="0" hangingPunct="0">
              <a:spcBef>
                <a:spcPts val="800"/>
              </a:spcBef>
              <a:buClr>
                <a:srgbClr val="009CDE"/>
              </a:buClr>
              <a:buFontTx/>
              <a:buChar char="•"/>
              <a:defRPr/>
            </a:pPr>
            <a:r>
              <a:rPr lang="en-US" sz="2000" b="1" dirty="0"/>
              <a:t>Provides sustained everolimus release to maximize long term patency without downstream particulates</a:t>
            </a:r>
          </a:p>
        </p:txBody>
      </p:sp>
      <p:sp>
        <p:nvSpPr>
          <p:cNvPr id="21" name="TextBox 38"/>
          <p:cNvSpPr txBox="1">
            <a:spLocks noChangeArrowheads="1"/>
          </p:cNvSpPr>
          <p:nvPr/>
        </p:nvSpPr>
        <p:spPr bwMode="auto">
          <a:xfrm>
            <a:off x="8525366" y="2553767"/>
            <a:ext cx="3413760" cy="2656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052" tIns="45529" rIns="91052" bIns="45529">
            <a:spAutoFit/>
          </a:bodyPr>
          <a:lstStyle>
            <a:lvl1pPr marL="171450" indent="-112713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228594" indent="-228594" defTabSz="1219170" eaLnBrk="0" hangingPunct="0">
              <a:spcBef>
                <a:spcPts val="800"/>
              </a:spcBef>
              <a:buClr>
                <a:srgbClr val="009CDE"/>
              </a:buClr>
              <a:buFontTx/>
              <a:buChar char="•"/>
            </a:pPr>
            <a:r>
              <a:rPr lang="en-US" altLang="en-US" sz="2000" b="0" dirty="0">
                <a:latin typeface="+mn-lt"/>
              </a:rPr>
              <a:t>Cytostatic</a:t>
            </a:r>
          </a:p>
          <a:p>
            <a:pPr marL="228594" indent="-228594" defTabSz="1219170" eaLnBrk="0" hangingPunct="0">
              <a:spcBef>
                <a:spcPts val="800"/>
              </a:spcBef>
              <a:buClr>
                <a:srgbClr val="009CDE"/>
              </a:buClr>
              <a:buFontTx/>
              <a:buChar char="•"/>
            </a:pPr>
            <a:r>
              <a:rPr lang="en-US" altLang="en-US" sz="2000" b="0" dirty="0">
                <a:latin typeface="+mn-lt"/>
              </a:rPr>
              <a:t>Patented for restenosis reduction</a:t>
            </a:r>
          </a:p>
          <a:p>
            <a:pPr marL="228594" indent="-228594" defTabSz="1219170" eaLnBrk="0" hangingPunct="0">
              <a:spcBef>
                <a:spcPts val="800"/>
              </a:spcBef>
              <a:buClr>
                <a:srgbClr val="009CDE"/>
              </a:buClr>
              <a:buFontTx/>
              <a:buChar char="•"/>
            </a:pPr>
            <a:r>
              <a:rPr lang="en-US" altLang="en-US" sz="2000" b="0" dirty="0">
                <a:latin typeface="+mn-lt"/>
              </a:rPr>
              <a:t>Broad therapeutic range</a:t>
            </a:r>
          </a:p>
          <a:p>
            <a:pPr marL="228594" indent="-228594" defTabSz="1219170" eaLnBrk="0" hangingPunct="0">
              <a:spcBef>
                <a:spcPts val="800"/>
              </a:spcBef>
              <a:buClr>
                <a:srgbClr val="009CDE"/>
              </a:buClr>
              <a:buFontTx/>
              <a:buChar char="•"/>
            </a:pPr>
            <a:r>
              <a:rPr lang="en-US" altLang="en-US" sz="2000" dirty="0">
                <a:latin typeface="+mn-lt"/>
              </a:rPr>
              <a:t>100 µg/cm</a:t>
            </a:r>
            <a:r>
              <a:rPr lang="en-US" altLang="en-US" sz="2000" baseline="30000" dirty="0">
                <a:latin typeface="+mn-lt"/>
              </a:rPr>
              <a:t>2 </a:t>
            </a:r>
            <a:r>
              <a:rPr lang="en-US" altLang="en-US" sz="2000" dirty="0">
                <a:latin typeface="+mn-lt"/>
              </a:rPr>
              <a:t>dose density</a:t>
            </a:r>
          </a:p>
          <a:p>
            <a:pPr marL="228594" indent="-228594" defTabSz="1219170" eaLnBrk="0" hangingPunct="0">
              <a:spcBef>
                <a:spcPts val="800"/>
              </a:spcBef>
              <a:buClr>
                <a:srgbClr val="009CDE"/>
              </a:buClr>
              <a:buFontTx/>
              <a:buChar char="•"/>
            </a:pPr>
            <a:r>
              <a:rPr lang="en-US" altLang="en-US" sz="2000" b="0" dirty="0">
                <a:latin typeface="+mn-lt"/>
              </a:rPr>
              <a:t>Elution rate matched to restenosis cascade</a:t>
            </a:r>
          </a:p>
        </p:txBody>
      </p:sp>
      <p:sp>
        <p:nvSpPr>
          <p:cNvPr id="22" name="TextBox 39"/>
          <p:cNvSpPr txBox="1">
            <a:spLocks noChangeArrowheads="1"/>
          </p:cNvSpPr>
          <p:nvPr/>
        </p:nvSpPr>
        <p:spPr bwMode="auto">
          <a:xfrm>
            <a:off x="604114" y="2533474"/>
            <a:ext cx="3271433" cy="3374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052" tIns="45529" rIns="91052" bIns="45529">
            <a:spAutoFit/>
          </a:bodyPr>
          <a:lstStyle>
            <a:lvl1pPr marL="171450" indent="-112713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345017" indent="-342900" defTabSz="1219170" eaLnBrk="0" hangingPunct="0">
              <a:spcBef>
                <a:spcPts val="800"/>
              </a:spcBef>
              <a:buClr>
                <a:srgbClr val="009CDE"/>
              </a:buClr>
              <a:buFont typeface="Arial" panose="020B0604020202020204" pitchFamily="34" charset="0"/>
              <a:buChar char="•"/>
            </a:pPr>
            <a:r>
              <a:rPr lang="en-US" sz="2000" b="0" dirty="0">
                <a:latin typeface="+mn-lt"/>
              </a:rPr>
              <a:t>Fully </a:t>
            </a:r>
            <a:r>
              <a:rPr lang="en-US" sz="2000" b="0" dirty="0" err="1">
                <a:latin typeface="+mn-lt"/>
              </a:rPr>
              <a:t>resorbable</a:t>
            </a:r>
            <a:endParaRPr lang="en-US" sz="2000" b="0" dirty="0">
              <a:latin typeface="+mn-lt"/>
            </a:endParaRPr>
          </a:p>
          <a:p>
            <a:pPr marL="345017" indent="-342900" defTabSz="1219170" eaLnBrk="0" hangingPunct="0">
              <a:spcBef>
                <a:spcPts val="800"/>
              </a:spcBef>
              <a:buClr>
                <a:srgbClr val="009CDE"/>
              </a:buClr>
              <a:buFont typeface="Arial" panose="020B0604020202020204" pitchFamily="34" charset="0"/>
              <a:buChar char="•"/>
            </a:pPr>
            <a:r>
              <a:rPr lang="en-US" sz="2000" b="0" dirty="0">
                <a:latin typeface="+mn-lt"/>
              </a:rPr>
              <a:t>Platinum markers for angiographic visualization </a:t>
            </a:r>
          </a:p>
          <a:p>
            <a:pPr marL="345017" indent="-342900" defTabSz="1219170" eaLnBrk="0" hangingPunct="0">
              <a:spcBef>
                <a:spcPts val="800"/>
              </a:spcBef>
              <a:buClr>
                <a:srgbClr val="009CDE"/>
              </a:buClr>
              <a:buFont typeface="Arial" panose="020B0604020202020204" pitchFamily="34" charset="0"/>
              <a:buChar char="•"/>
            </a:pPr>
            <a:r>
              <a:rPr lang="en-US" sz="2000" b="0" dirty="0">
                <a:latin typeface="+mn-lt"/>
              </a:rPr>
              <a:t>99 µm strut thickness </a:t>
            </a:r>
            <a:r>
              <a:rPr lang="en-US" sz="2000" b="0" dirty="0" smtClean="0">
                <a:latin typeface="+mn-lt"/>
              </a:rPr>
              <a:t>(for &lt; 3 mm)</a:t>
            </a:r>
            <a:endParaRPr lang="en-US" sz="2000" b="0" dirty="0">
              <a:latin typeface="+mn-lt"/>
            </a:endParaRPr>
          </a:p>
          <a:p>
            <a:pPr marL="345017" indent="-342900" defTabSz="1219170" eaLnBrk="0" hangingPunct="0">
              <a:spcBef>
                <a:spcPts val="800"/>
              </a:spcBef>
              <a:buClr>
                <a:srgbClr val="009CDE"/>
              </a:buClr>
              <a:buFont typeface="Arial" panose="020B0604020202020204" pitchFamily="34" charset="0"/>
              <a:buChar char="•"/>
            </a:pPr>
            <a:r>
              <a:rPr lang="en-US" sz="2000" b="0" dirty="0">
                <a:latin typeface="+mn-lt"/>
              </a:rPr>
              <a:t>Supports treated artery</a:t>
            </a:r>
          </a:p>
          <a:p>
            <a:pPr marL="345017" indent="-342900" defTabSz="1219170" eaLnBrk="0" hangingPunct="0">
              <a:spcBef>
                <a:spcPts val="800"/>
              </a:spcBef>
              <a:buClr>
                <a:srgbClr val="009CDE"/>
              </a:buClr>
              <a:buFont typeface="Arial" panose="020B0604020202020204" pitchFamily="34" charset="0"/>
              <a:buChar char="•"/>
            </a:pPr>
            <a:r>
              <a:rPr lang="en-US" sz="2000" b="0" dirty="0">
                <a:latin typeface="+mn-lt"/>
              </a:rPr>
              <a:t>Allows for uniform delivery of everolimus</a:t>
            </a:r>
          </a:p>
          <a:p>
            <a:pPr marL="345017" indent="-342900" defTabSz="1219170" eaLnBrk="0" hangingPunct="0">
              <a:spcBef>
                <a:spcPts val="800"/>
              </a:spcBef>
              <a:buClr>
                <a:srgbClr val="009CDE"/>
              </a:buClr>
              <a:buFont typeface="Arial" panose="020B0604020202020204" pitchFamily="34" charset="0"/>
              <a:buChar char="•"/>
            </a:pPr>
            <a:r>
              <a:rPr lang="en-US" sz="2000" b="0" dirty="0">
                <a:latin typeface="+mn-lt"/>
              </a:rPr>
              <a:t>Resorbs ~36 </a:t>
            </a:r>
            <a:r>
              <a:rPr lang="en-US" sz="2000" b="0" dirty="0" smtClean="0">
                <a:latin typeface="+mn-lt"/>
              </a:rPr>
              <a:t>months</a:t>
            </a:r>
            <a:endParaRPr lang="en-US" altLang="en-US" sz="2000" b="0" baseline="50000" dirty="0">
              <a:latin typeface="+mn-lt"/>
            </a:endParaRPr>
          </a:p>
        </p:txBody>
      </p:sp>
      <p:pic>
        <p:nvPicPr>
          <p:cNvPr id="23" name="Picture 22"/>
          <p:cNvPicPr preferRelativeResize="0">
            <a:picLocks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811"/>
          <a:stretch/>
        </p:blipFill>
        <p:spPr bwMode="auto">
          <a:xfrm>
            <a:off x="663311" y="1587505"/>
            <a:ext cx="841248" cy="841248"/>
          </a:xfrm>
          <a:prstGeom prst="ellipse">
            <a:avLst/>
          </a:prstGeom>
          <a:ln w="63500" cap="rnd"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44"/>
          <p:cNvPicPr>
            <a:picLocks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0818" t="114" r="10405" b="27517"/>
          <a:stretch/>
        </p:blipFill>
        <p:spPr bwMode="auto">
          <a:xfrm>
            <a:off x="4406096" y="1598885"/>
            <a:ext cx="841248" cy="841248"/>
          </a:xfrm>
          <a:prstGeom prst="ellipse">
            <a:avLst/>
          </a:prstGeom>
          <a:ln w="63500" cap="rnd">
            <a:noFill/>
          </a:ln>
          <a:effectLst/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7DBA8FC5-FBA2-448D-A1D9-015CB31BC89E}"/>
              </a:ext>
            </a:extLst>
          </p:cNvPr>
          <p:cNvGrpSpPr/>
          <p:nvPr/>
        </p:nvGrpSpPr>
        <p:grpSpPr>
          <a:xfrm>
            <a:off x="8481178" y="1587506"/>
            <a:ext cx="843533" cy="843533"/>
            <a:chOff x="7624124" y="2692444"/>
            <a:chExt cx="993910" cy="993910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6E59F68E-51F4-4868-90B1-B8328D396C8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76189" y="2806167"/>
              <a:ext cx="890094" cy="721610"/>
            </a:xfrm>
            <a:prstGeom prst="roundRect">
              <a:avLst/>
            </a:prstGeom>
          </p:spPr>
        </p:pic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7C3CF383-8230-4D17-A8B8-6ACBE74A931E}"/>
                </a:ext>
              </a:extLst>
            </p:cNvPr>
            <p:cNvSpPr/>
            <p:nvPr/>
          </p:nvSpPr>
          <p:spPr>
            <a:xfrm>
              <a:off x="7624124" y="2692444"/>
              <a:ext cx="993910" cy="993910"/>
            </a:xfrm>
            <a:prstGeom prst="ellipse">
              <a:avLst/>
            </a:prstGeom>
            <a:noFill/>
            <a:ln w="127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400" dirty="0">
                <a:solidFill>
                  <a:srgbClr val="FFFFFF"/>
                </a:solidFill>
                <a:latin typeface="Georgi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64809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15465">
        <p:fade/>
      </p:transition>
    </mc:Choice>
    <mc:Fallback xmlns="">
      <p:transition spd="med" advTm="115465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3">
            <a:extLst>
              <a:ext uri="{FF2B5EF4-FFF2-40B4-BE49-F238E27FC236}">
                <a16:creationId xmlns:a16="http://schemas.microsoft.com/office/drawing/2014/main" id="{EE3D1146-0ACE-4425-BEA9-8314F40667B0}"/>
              </a:ext>
            </a:extLst>
          </p:cNvPr>
          <p:cNvSpPr txBox="1">
            <a:spLocks noGrp="1"/>
          </p:cNvSpPr>
          <p:nvPr>
            <p:ph type="body" sz="quarter" idx="16"/>
          </p:nvPr>
        </p:nvSpPr>
        <p:spPr>
          <a:xfrm>
            <a:off x="1047751" y="1196975"/>
            <a:ext cx="9953624" cy="47180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121917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3"/>
              </a:buClr>
              <a:buFont typeface="Arial" panose="020B0604020202020204" pitchFamily="34" charset="0"/>
              <a:buNone/>
              <a:defRPr sz="2400" b="0" u="none" kern="1200" spc="13" baseline="0">
                <a:solidFill>
                  <a:schemeClr val="tx1"/>
                </a:solidFill>
                <a:latin typeface="+mn-lt"/>
                <a:ea typeface="+mn-ea"/>
                <a:cs typeface="Calibri" panose="020F0502020204030204" pitchFamily="34" charset="0"/>
              </a:defRPr>
            </a:lvl1pPr>
            <a:lvl2pPr marL="241294" indent="-241294" algn="l" defTabSz="121917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2400" b="0" u="none" kern="1200" spc="13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87668" indent="-243834" algn="l" defTabSz="121917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3"/>
              </a:buClr>
              <a:buFont typeface="System Font Regular"/>
              <a:buChar char="–"/>
              <a:defRPr sz="2133" b="0" u="none" kern="1200" spc="13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31502" indent="-243834" algn="l" defTabSz="121917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867" b="0" u="none" kern="1200" spc="13" baseline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4pPr>
            <a:lvl5pPr marL="975336" indent="-243834" algn="l" defTabSz="121917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3"/>
              </a:buClr>
              <a:buFont typeface="System Font Regular"/>
              <a:buChar char="–"/>
              <a:defRPr sz="1867" b="0" u="none" kern="1200" spc="13" baseline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None/>
            </a:pPr>
            <a:r>
              <a:rPr lang="en-US" b="1" dirty="0">
                <a:latin typeface="Calibri" panose="020F0502020204030204" pitchFamily="34" charset="0"/>
              </a:rPr>
              <a:t>TRIAL DESIGN</a:t>
            </a:r>
            <a:endParaRPr lang="en-US" dirty="0"/>
          </a:p>
          <a:p>
            <a:pPr lvl="1"/>
            <a:r>
              <a:rPr lang="en-US" dirty="0"/>
              <a:t>Prospective, multicenter, single-blind, randomized controlled clinical study </a:t>
            </a:r>
          </a:p>
          <a:p>
            <a:pPr lvl="1"/>
            <a:r>
              <a:rPr lang="en-US" dirty="0"/>
              <a:t>Approx. </a:t>
            </a:r>
            <a:r>
              <a:rPr lang="en-US" b="1" dirty="0"/>
              <a:t>225 patients</a:t>
            </a:r>
            <a:r>
              <a:rPr lang="en-US" dirty="0"/>
              <a:t> in up to </a:t>
            </a:r>
            <a:r>
              <a:rPr lang="en-US" b="1" dirty="0"/>
              <a:t>50 sites</a:t>
            </a:r>
            <a:r>
              <a:rPr lang="en-US" dirty="0"/>
              <a:t> in the US, Australia, New Zealand, Singapore and Taiwan</a:t>
            </a:r>
          </a:p>
          <a:p>
            <a:pPr lvl="1"/>
            <a:r>
              <a:rPr lang="en-US" dirty="0"/>
              <a:t>Randomized in a 2:1 ratio (Esprit</a:t>
            </a:r>
            <a:r>
              <a:rPr lang="en-US" baseline="60000" dirty="0"/>
              <a:t>™</a:t>
            </a:r>
            <a:r>
              <a:rPr lang="en-US" dirty="0"/>
              <a:t> BTK:PTA)</a:t>
            </a:r>
          </a:p>
          <a:p>
            <a:pPr lvl="1"/>
            <a:r>
              <a:rPr lang="en-US" dirty="0"/>
              <a:t>Subjects will be followed for </a:t>
            </a:r>
            <a:r>
              <a:rPr lang="en-US" b="1" dirty="0"/>
              <a:t>5 years</a:t>
            </a:r>
          </a:p>
          <a:p>
            <a:pPr marL="0" lvl="1" indent="0">
              <a:buNone/>
            </a:pPr>
            <a:endParaRPr lang="en-US" sz="1200" b="1" dirty="0"/>
          </a:p>
          <a:p>
            <a:pPr marL="0" lvl="1" indent="0">
              <a:buNone/>
            </a:pPr>
            <a:endParaRPr lang="en-US" sz="1200" b="1" dirty="0"/>
          </a:p>
          <a:p>
            <a:pPr marL="0" lvl="1" indent="0">
              <a:buNone/>
            </a:pPr>
            <a:r>
              <a:rPr lang="en-US" b="1" dirty="0">
                <a:latin typeface="Calibri" panose="020F0502020204030204" pitchFamily="34" charset="0"/>
              </a:rPr>
              <a:t>TRIAL STATUS</a:t>
            </a:r>
            <a:endParaRPr lang="en-US" dirty="0"/>
          </a:p>
          <a:p>
            <a:pPr lvl="1"/>
            <a:r>
              <a:rPr lang="en-US" dirty="0"/>
              <a:t>Trial is currently enrolling</a:t>
            </a:r>
          </a:p>
          <a:p>
            <a:pPr marL="0" lvl="1" indent="0">
              <a:buNone/>
            </a:pP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88175899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314B27F-E21C-48F0-98F8-8D0BAC298A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438" y="292100"/>
            <a:ext cx="10769600" cy="835025"/>
          </a:xfrm>
        </p:spPr>
        <p:txBody>
          <a:bodyPr/>
          <a:lstStyle/>
          <a:p>
            <a:r>
              <a:rPr lang="en-US" sz="3200" dirty="0"/>
              <a:t>LIFE-BTK Key Inclusion/Exclusion Criteria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648DE83F-EE89-4BAC-9AD8-773C539437A2}"/>
              </a:ext>
            </a:extLst>
          </p:cNvPr>
          <p:cNvSpPr/>
          <p:nvPr/>
        </p:nvSpPr>
        <p:spPr bwMode="gray">
          <a:xfrm>
            <a:off x="792712" y="1288746"/>
            <a:ext cx="3922164" cy="4678334"/>
          </a:xfrm>
          <a:prstGeom prst="rect">
            <a:avLst/>
          </a:prstGeom>
          <a:solidFill>
            <a:sysClr val="window" lastClr="FFFFFF"/>
          </a:solidFill>
          <a:ln w="12700">
            <a:solidFill>
              <a:srgbClr val="009CDE"/>
            </a:solidFill>
          </a:ln>
          <a:effectLst/>
        </p:spPr>
        <p:txBody>
          <a:bodyPr spcFirstLastPara="0" vert="horz" wrap="square" lIns="0" tIns="137160" rIns="0" bIns="0" numCol="1" spcCol="1270" anchor="t" anchorCtr="0">
            <a:noAutofit/>
          </a:bodyPr>
          <a:lstStyle/>
          <a:p>
            <a:pPr marL="0" marR="0" lvl="0" indent="0" algn="ctr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all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KEY Inclusion Criteria</a:t>
            </a:r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endParaRPr kumimoji="0" lang="en-US" sz="2400" b="1" i="0" u="none" strike="noStrike" kern="0" cap="all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239841CA-8279-4B04-BA4C-B4C5CA157A8D}"/>
              </a:ext>
            </a:extLst>
          </p:cNvPr>
          <p:cNvSpPr/>
          <p:nvPr/>
        </p:nvSpPr>
        <p:spPr>
          <a:xfrm>
            <a:off x="1133838" y="1898933"/>
            <a:ext cx="3239911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kern="0" dirty="0">
                <a:cs typeface="Calibri" panose="020F0502020204030204" pitchFamily="34" charset="0"/>
              </a:rPr>
              <a:t>Symptomatic CLI, Rutherford Becker Clinical Category 4 or 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kern="0" dirty="0">
                <a:cs typeface="Calibri" panose="020F0502020204030204" pitchFamily="34" charset="0"/>
              </a:rPr>
              <a:t> At least 18 years of 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kern="0" dirty="0">
                <a:cs typeface="Calibri" panose="020F0502020204030204" pitchFamily="34" charset="0"/>
              </a:rPr>
              <a:t>Requires primary treatment of up to 2 </a:t>
            </a:r>
            <a:r>
              <a:rPr lang="en-US" sz="2000" i="1" kern="0" dirty="0">
                <a:cs typeface="Calibri" panose="020F0502020204030204" pitchFamily="34" charset="0"/>
              </a:rPr>
              <a:t>de novo </a:t>
            </a:r>
            <a:r>
              <a:rPr lang="en-US" sz="2000" kern="0" dirty="0">
                <a:cs typeface="Calibri" panose="020F0502020204030204" pitchFamily="34" charset="0"/>
              </a:rPr>
              <a:t>or </a:t>
            </a:r>
            <a:r>
              <a:rPr lang="en-US" sz="2000" kern="0" dirty="0" err="1">
                <a:cs typeface="Calibri" panose="020F0502020204030204" pitchFamily="34" charset="0"/>
              </a:rPr>
              <a:t>restenotic</a:t>
            </a:r>
            <a:r>
              <a:rPr lang="en-US" sz="2000" kern="0" dirty="0">
                <a:cs typeface="Calibri" panose="020F0502020204030204" pitchFamily="34" charset="0"/>
              </a:rPr>
              <a:t> (prior PTA) </a:t>
            </a:r>
            <a:r>
              <a:rPr lang="en-US" sz="2000" kern="0" dirty="0" err="1">
                <a:cs typeface="Calibri" panose="020F0502020204030204" pitchFamily="34" charset="0"/>
              </a:rPr>
              <a:t>infrapopliteal</a:t>
            </a:r>
            <a:r>
              <a:rPr lang="en-US" sz="2000" kern="0" dirty="0">
                <a:cs typeface="Calibri" panose="020F0502020204030204" pitchFamily="34" charset="0"/>
              </a:rPr>
              <a:t> lesions</a:t>
            </a:r>
            <a:endParaRPr lang="en-US" sz="2000" dirty="0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4BA0BC1E-1B30-42E3-A69A-A8B8950F0356}"/>
              </a:ext>
            </a:extLst>
          </p:cNvPr>
          <p:cNvSpPr/>
          <p:nvPr/>
        </p:nvSpPr>
        <p:spPr bwMode="gray">
          <a:xfrm>
            <a:off x="5829500" y="1281151"/>
            <a:ext cx="3981430" cy="4678334"/>
          </a:xfrm>
          <a:prstGeom prst="rect">
            <a:avLst/>
          </a:prstGeom>
          <a:solidFill>
            <a:sysClr val="window" lastClr="FFFFFF"/>
          </a:solidFill>
          <a:ln w="12700">
            <a:solidFill>
              <a:srgbClr val="009CDE"/>
            </a:solidFill>
          </a:ln>
          <a:effectLst/>
        </p:spPr>
        <p:txBody>
          <a:bodyPr spcFirstLastPara="0" vert="horz" wrap="square" lIns="0" tIns="137160" rIns="0" bIns="0" numCol="1" spcCol="1270" anchor="t" anchorCtr="0">
            <a:noAutofit/>
          </a:bodyPr>
          <a:lstStyle/>
          <a:p>
            <a:pPr marL="0" marR="0" lvl="0" indent="0" algn="ctr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all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KEY Exclusion Criteria</a:t>
            </a:r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endParaRPr kumimoji="0" lang="en-US" sz="2400" b="1" i="0" u="none" strike="noStrike" kern="0" cap="all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F39C7A1A-24F1-4D51-B79A-A1B23888551F}"/>
              </a:ext>
            </a:extLst>
          </p:cNvPr>
          <p:cNvSpPr/>
          <p:nvPr/>
        </p:nvSpPr>
        <p:spPr>
          <a:xfrm>
            <a:off x="6091238" y="1885955"/>
            <a:ext cx="3680179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kern="0" dirty="0">
                <a:cs typeface="Calibri" panose="020F0502020204030204" pitchFamily="34" charset="0"/>
              </a:rPr>
              <a:t>Subject has had any amputation to the ipsilateral or contralateral extremity, other than the toe or forefoot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kern="0" dirty="0">
                <a:cs typeface="Calibri" panose="020F0502020204030204" pitchFamily="34" charset="0"/>
              </a:rPr>
              <a:t>Known allergic reaction, hypersensitivity or contraindication to aspirin or ADP antagonists such as Clopidogrel, Prasugrel or Ticagrelor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kern="0" dirty="0">
                <a:cs typeface="Calibri" panose="020F0502020204030204" pitchFamily="34" charset="0"/>
              </a:rPr>
              <a:t>Currently on dialysis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kern="0" dirty="0">
                <a:cs typeface="Calibri" panose="020F0502020204030204" pitchFamily="34" charset="0"/>
              </a:rPr>
              <a:t>BMI &lt; 18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kern="0" dirty="0">
                <a:cs typeface="Calibri" panose="020F0502020204030204" pitchFamily="34" charset="0"/>
              </a:rPr>
              <a:t>Subject has signs or symptoms of advanced limb infection or septicemia*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kern="0" dirty="0">
                <a:cs typeface="Calibri" panose="020F0502020204030204" pitchFamily="34" charset="0"/>
              </a:rPr>
              <a:t>Extensive tissue loss salvageable only with complex foot reconstruction or non-traditional </a:t>
            </a:r>
            <a:r>
              <a:rPr lang="en-US" sz="1600" kern="0" dirty="0" err="1">
                <a:cs typeface="Calibri" panose="020F0502020204030204" pitchFamily="34" charset="0"/>
              </a:rPr>
              <a:t>transmetatarsal</a:t>
            </a:r>
            <a:r>
              <a:rPr lang="en-US" sz="1600" kern="0" dirty="0">
                <a:cs typeface="Calibri" panose="020F0502020204030204" pitchFamily="34" charset="0"/>
              </a:rPr>
              <a:t> amputations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B8CFED7-AA22-4F8E-A48E-89868058FD98}"/>
              </a:ext>
            </a:extLst>
          </p:cNvPr>
          <p:cNvSpPr txBox="1"/>
          <p:nvPr/>
        </p:nvSpPr>
        <p:spPr>
          <a:xfrm>
            <a:off x="5980125" y="6348338"/>
            <a:ext cx="3981430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 dirty="0">
                <a:latin typeface="Georgia" panose="02040502050405020303" pitchFamily="18" charset="0"/>
              </a:rPr>
              <a:t>* Subjects with osteomyelitis limited to phalanges or metatarsal heads,  or cellulitis of the foot amenable to treatment with IV antibiotics at the time of revascularization, can be enrolled.</a:t>
            </a:r>
          </a:p>
        </p:txBody>
      </p:sp>
    </p:spTree>
    <p:extLst>
      <p:ext uri="{BB962C8B-B14F-4D97-AF65-F5344CB8AC3E}">
        <p14:creationId xmlns:p14="http://schemas.microsoft.com/office/powerpoint/2010/main" val="19083903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73100" y="1360488"/>
            <a:ext cx="10515600" cy="532863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/>
              <a:t>POBA</a:t>
            </a:r>
            <a:r>
              <a:rPr lang="en-US" dirty="0"/>
              <a:t> is the most common technique </a:t>
            </a:r>
            <a:endParaRPr lang="en-US" dirty="0" smtClean="0"/>
          </a:p>
          <a:p>
            <a:pPr lvl="1"/>
            <a:r>
              <a:rPr lang="en-US" dirty="0" smtClean="0"/>
              <a:t>Poor </a:t>
            </a:r>
            <a:r>
              <a:rPr lang="en-US" dirty="0"/>
              <a:t>patency ( 30-50% primary patency) </a:t>
            </a:r>
          </a:p>
          <a:p>
            <a:pPr lvl="1"/>
            <a:r>
              <a:rPr lang="en-US" dirty="0"/>
              <a:t>Elastic recoil and dissection – limit rates of technical success</a:t>
            </a:r>
            <a:r>
              <a:rPr lang="en-US" dirty="0" smtClean="0"/>
              <a:t>.</a:t>
            </a:r>
          </a:p>
          <a:p>
            <a:pPr lvl="1"/>
            <a:endParaRPr lang="en-US" dirty="0"/>
          </a:p>
          <a:p>
            <a:r>
              <a:rPr lang="en-US" b="1" dirty="0" smtClean="0"/>
              <a:t>DEBs </a:t>
            </a:r>
          </a:p>
          <a:p>
            <a:pPr lvl="1"/>
            <a:r>
              <a:rPr lang="en-US" dirty="0" smtClean="0"/>
              <a:t>Failed RCTs, No approved DCBs in US. </a:t>
            </a:r>
            <a:endParaRPr lang="en-US" dirty="0"/>
          </a:p>
          <a:p>
            <a:pPr marL="457200" lvl="1" indent="0">
              <a:buNone/>
            </a:pPr>
            <a:endParaRPr lang="en-US" sz="800" dirty="0"/>
          </a:p>
          <a:p>
            <a:pPr marL="457200" lvl="1" indent="0">
              <a:buNone/>
            </a:pPr>
            <a:endParaRPr lang="en-US" sz="800" dirty="0"/>
          </a:p>
          <a:p>
            <a:pPr marL="457200" lvl="1" indent="0">
              <a:buNone/>
            </a:pPr>
            <a:endParaRPr lang="en-US" sz="800" b="0" i="0" u="none" strike="noStrike" baseline="0" dirty="0"/>
          </a:p>
          <a:p>
            <a:r>
              <a:rPr lang="en-US" b="1" dirty="0"/>
              <a:t>Balloon-expandable </a:t>
            </a:r>
            <a:r>
              <a:rPr lang="en-US" b="1" dirty="0" smtClean="0"/>
              <a:t>drug-eluting </a:t>
            </a:r>
            <a:r>
              <a:rPr lang="en-US" b="1" dirty="0"/>
              <a:t>stents (DESs) </a:t>
            </a:r>
          </a:p>
          <a:p>
            <a:pPr lvl="1"/>
            <a:r>
              <a:rPr lang="en-US" dirty="0"/>
              <a:t>Reduce rates of restenosis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/>
              <a:t>better patency</a:t>
            </a:r>
          </a:p>
          <a:p>
            <a:pPr lvl="1"/>
            <a:r>
              <a:rPr lang="en-US" dirty="0" smtClean="0"/>
              <a:t>No on label dedicated BTK stent  </a:t>
            </a:r>
          </a:p>
          <a:p>
            <a:pPr lvl="1"/>
            <a:endParaRPr lang="en-US" dirty="0" smtClean="0"/>
          </a:p>
          <a:p>
            <a:r>
              <a:rPr lang="en-US" b="1" dirty="0" smtClean="0"/>
              <a:t>Adjunct </a:t>
            </a:r>
            <a:r>
              <a:rPr lang="en-US" b="1" dirty="0" err="1" smtClean="0"/>
              <a:t>atherectomy</a:t>
            </a:r>
            <a:r>
              <a:rPr lang="en-US" b="1" dirty="0" smtClean="0"/>
              <a:t> </a:t>
            </a: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31800" y="149225"/>
            <a:ext cx="10515600" cy="1325563"/>
          </a:xfrm>
        </p:spPr>
        <p:txBody>
          <a:bodyPr/>
          <a:lstStyle/>
          <a:p>
            <a:r>
              <a:rPr lang="en-US" dirty="0"/>
              <a:t>Endovascular therapies for BTK vessels </a:t>
            </a:r>
          </a:p>
        </p:txBody>
      </p:sp>
    </p:spTree>
    <p:extLst>
      <p:ext uri="{BB962C8B-B14F-4D97-AF65-F5344CB8AC3E}">
        <p14:creationId xmlns:p14="http://schemas.microsoft.com/office/powerpoint/2010/main" val="1286962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DEBs in BTK vessels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 err="1"/>
              <a:t>Lutonix</a:t>
            </a:r>
            <a:r>
              <a:rPr lang="en-US" dirty="0"/>
              <a:t> BTK 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 err="1"/>
              <a:t>InPACT</a:t>
            </a:r>
            <a:r>
              <a:rPr lang="en-US" dirty="0"/>
              <a:t> DEEP </a:t>
            </a:r>
            <a:endParaRPr lang="en-US" dirty="0" smtClean="0"/>
          </a:p>
          <a:p>
            <a:endParaRPr lang="en-US" dirty="0"/>
          </a:p>
          <a:p>
            <a:r>
              <a:rPr lang="en-US" dirty="0" err="1" smtClean="0"/>
              <a:t>Biolux</a:t>
            </a:r>
            <a:r>
              <a:rPr lang="en-US" dirty="0" smtClean="0"/>
              <a:t> II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1883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able&#10;&#10;Description automatically generated with medium confidence">
            <a:extLst>
              <a:ext uri="{FF2B5EF4-FFF2-40B4-BE49-F238E27FC236}">
                <a16:creationId xmlns:a16="http://schemas.microsoft.com/office/drawing/2014/main" id="{C96054B0-7A33-334D-915C-98F857D068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350" y="2160339"/>
            <a:ext cx="9740900" cy="42291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37DE9A0-5152-5743-9280-0D75379C32AC}"/>
              </a:ext>
            </a:extLst>
          </p:cNvPr>
          <p:cNvSpPr txBox="1"/>
          <p:nvPr/>
        </p:nvSpPr>
        <p:spPr>
          <a:xfrm>
            <a:off x="1713281" y="380531"/>
            <a:ext cx="36273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/>
              <a:t>Lutonix</a:t>
            </a:r>
            <a:r>
              <a:rPr lang="en-US" sz="2800" dirty="0"/>
              <a:t> </a:t>
            </a:r>
            <a:r>
              <a:rPr lang="en-US" sz="3600" dirty="0"/>
              <a:t>BTK Trial  </a:t>
            </a:r>
            <a:endParaRPr lang="en-US" sz="28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E9344CB-FD82-1648-88AB-ADE34BDB171D}"/>
              </a:ext>
            </a:extLst>
          </p:cNvPr>
          <p:cNvSpPr/>
          <p:nvPr/>
        </p:nvSpPr>
        <p:spPr>
          <a:xfrm>
            <a:off x="1713280" y="1239657"/>
            <a:ext cx="955797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Paclitaxel coated balloon, 2.0 to 4.0 mm and lengths of 40 to 150 mm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747000" y="6464607"/>
            <a:ext cx="2732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Mustapha JA et al, JIC 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52753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197</TotalTime>
  <Words>2241</Words>
  <Application>Microsoft Office PowerPoint</Application>
  <PresentationFormat>Widescreen</PresentationFormat>
  <Paragraphs>396</Paragraphs>
  <Slides>62</Slides>
  <Notes>0</Notes>
  <HiddenSlides>5</HiddenSlides>
  <MMClips>4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62</vt:i4>
      </vt:variant>
    </vt:vector>
  </HeadingPairs>
  <TitlesOfParts>
    <vt:vector size="76" baseType="lpstr">
      <vt:lpstr>ＭＳ Ｐゴシック</vt:lpstr>
      <vt:lpstr>ＭＳ Ｐゴシック</vt:lpstr>
      <vt:lpstr>Arial</vt:lpstr>
      <vt:lpstr>Arial</vt:lpstr>
      <vt:lpstr>Calibri</vt:lpstr>
      <vt:lpstr>Calibri Light</vt:lpstr>
      <vt:lpstr>Georgia</vt:lpstr>
      <vt:lpstr>Roboto</vt:lpstr>
      <vt:lpstr>Symbol</vt:lpstr>
      <vt:lpstr>System Font Regular</vt:lpstr>
      <vt:lpstr>Times New Roman</vt:lpstr>
      <vt:lpstr>Wingdings</vt:lpstr>
      <vt:lpstr>Office Theme</vt:lpstr>
      <vt:lpstr>Microsoft Excel Chart</vt:lpstr>
      <vt:lpstr>Live Case </vt:lpstr>
      <vt:lpstr>PowerPoint Presentation</vt:lpstr>
      <vt:lpstr>PowerPoint Presentation</vt:lpstr>
      <vt:lpstr>PowerPoint Presentation</vt:lpstr>
      <vt:lpstr>PowerPoint Presentation</vt:lpstr>
      <vt:lpstr>Limitations of currently available BTK treatments </vt:lpstr>
      <vt:lpstr>Endovascular therapies for BTK vessels </vt:lpstr>
      <vt:lpstr>DEBs in BTK vessels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Evidence for DES in Infra-popliteal vessels </vt:lpstr>
      <vt:lpstr>PowerPoint Presentation</vt:lpstr>
      <vt:lpstr>Target Lesion Characteristics and Acute Results </vt:lpstr>
      <vt:lpstr>YUKON-BTK Trial Primary &amp; Secondary Patency</vt:lpstr>
      <vt:lpstr>Secondary Endpoint Ankle Brachial Index Baseline &amp; 1-Year</vt:lpstr>
      <vt:lpstr>Rutherford-Becker Classification at 6 Months &amp; 1 Year</vt:lpstr>
      <vt:lpstr>PowerPoint Presentation</vt:lpstr>
      <vt:lpstr>PowerPoint Presentation</vt:lpstr>
      <vt:lpstr>PowerPoint Presentation</vt:lpstr>
      <vt:lpstr>PowerPoint Presentation</vt:lpstr>
      <vt:lpstr>Lesion description (N=154)</vt:lpstr>
      <vt:lpstr>PowerPoint Presentation</vt:lpstr>
      <vt:lpstr>PowerPoint Presentation</vt:lpstr>
      <vt:lpstr>QVA analysis Late lumen loss @ 12 months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Live BTK Clinical trial – Objective  </vt:lpstr>
      <vt:lpstr>Investigational Device Overview</vt:lpstr>
      <vt:lpstr>Esprit BTK System device design</vt:lpstr>
      <vt:lpstr>PowerPoint Presentation</vt:lpstr>
      <vt:lpstr>LIFE-BTK Key Inclusion/Exclusion Criteria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Live Case</dc:title>
  <dc:creator>Singh, Twinkle</dc:creator>
  <cp:lastModifiedBy>CVICATHFELLOW</cp:lastModifiedBy>
  <cp:revision>12</cp:revision>
  <dcterms:created xsi:type="dcterms:W3CDTF">2022-03-30T02:55:47Z</dcterms:created>
  <dcterms:modified xsi:type="dcterms:W3CDTF">2022-03-30T10:37:27Z</dcterms:modified>
</cp:coreProperties>
</file>