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4632" r:id="rId3"/>
    <p:sldMasterId id="2147484645" r:id="rId4"/>
    <p:sldMasterId id="2147484658" r:id="rId5"/>
  </p:sldMasterIdLst>
  <p:notesMasterIdLst>
    <p:notesMasterId r:id="rId14"/>
  </p:notesMasterIdLst>
  <p:sldIdLst>
    <p:sldId id="275" r:id="rId6"/>
    <p:sldId id="617" r:id="rId7"/>
    <p:sldId id="2071" r:id="rId8"/>
    <p:sldId id="2177" r:id="rId9"/>
    <p:sldId id="2176" r:id="rId10"/>
    <p:sldId id="2174" r:id="rId11"/>
    <p:sldId id="2172" r:id="rId12"/>
    <p:sldId id="2173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9999"/>
    <a:srgbClr val="000099"/>
    <a:srgbClr val="000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25" autoAdjust="0"/>
    <p:restoredTop sz="86387" autoAdjust="0"/>
  </p:normalViewPr>
  <p:slideViewPr>
    <p:cSldViewPr snapToGrid="0">
      <p:cViewPr varScale="1">
        <p:scale>
          <a:sx n="117" d="100"/>
          <a:sy n="117" d="100"/>
        </p:scale>
        <p:origin x="882" y="96"/>
      </p:cViewPr>
      <p:guideLst/>
    </p:cSldViewPr>
  </p:slideViewPr>
  <p:outlineViewPr>
    <p:cViewPr>
      <p:scale>
        <a:sx n="33" d="100"/>
        <a:sy n="33" d="100"/>
      </p:scale>
      <p:origin x="0" y="-53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54C0D-8A04-4E0F-B2BD-D9FE8154408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8DE3-EF28-4001-A656-631E5A00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7CA431-D06D-4545-9B64-F839F81A0B4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29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6EA1E9-0953-44BF-A1A3-21CDC04D4DD2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13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1800" y="708025"/>
            <a:ext cx="6302375" cy="3544888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These are the apps we have created which will provide digital algorithms for our future ambitious projects to make our cath labs smarter.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33">
              <a:defRPr sz="33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46333">
              <a:defRPr sz="33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46333">
              <a:defRPr sz="33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46333">
              <a:defRPr sz="33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46333">
              <a:defRPr sz="33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5170" indent="1618" defTabSz="946333" eaLnBrk="0" fontAlgn="base" hangingPunct="0">
              <a:spcBef>
                <a:spcPct val="0"/>
              </a:spcBef>
              <a:spcAft>
                <a:spcPct val="0"/>
              </a:spcAft>
              <a:defRPr sz="33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1056" indent="1618" defTabSz="946333" eaLnBrk="0" fontAlgn="base" hangingPunct="0">
              <a:spcBef>
                <a:spcPct val="0"/>
              </a:spcBef>
              <a:spcAft>
                <a:spcPct val="0"/>
              </a:spcAft>
              <a:defRPr sz="33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6943" indent="1618" defTabSz="946333" eaLnBrk="0" fontAlgn="base" hangingPunct="0">
              <a:spcBef>
                <a:spcPct val="0"/>
              </a:spcBef>
              <a:spcAft>
                <a:spcPct val="0"/>
              </a:spcAft>
              <a:defRPr sz="33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02830" indent="1618" defTabSz="946333" eaLnBrk="0" fontAlgn="base" hangingPunct="0">
              <a:spcBef>
                <a:spcPct val="0"/>
              </a:spcBef>
              <a:spcAft>
                <a:spcPct val="0"/>
              </a:spcAft>
              <a:defRPr sz="33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46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1D22E-E2B1-450A-BEAA-097497EB264C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46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0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These are the apps we have created which will provide digital algorithms for our future ambitious projects to make our cath labs smarter.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621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93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765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337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1D22E-E2B1-450A-BEAA-097497EB264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0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646" indent="0" algn="ctr">
              <a:buNone/>
              <a:defRPr/>
            </a:lvl2pPr>
            <a:lvl3pPr marL="685289" indent="0" algn="ctr">
              <a:buNone/>
              <a:defRPr/>
            </a:lvl3pPr>
            <a:lvl4pPr marL="1027931" indent="0" algn="ctr">
              <a:buNone/>
              <a:defRPr/>
            </a:lvl4pPr>
            <a:lvl5pPr marL="1370570" indent="0" algn="ctr">
              <a:buNone/>
              <a:defRPr/>
            </a:lvl5pPr>
            <a:lvl6pPr marL="1713214" indent="0" algn="ctr">
              <a:buNone/>
              <a:defRPr/>
            </a:lvl6pPr>
            <a:lvl7pPr marL="2055857" indent="0" algn="ctr">
              <a:buNone/>
              <a:defRPr/>
            </a:lvl7pPr>
            <a:lvl8pPr marL="2398499" indent="0" algn="ctr">
              <a:buNone/>
              <a:defRPr/>
            </a:lvl8pPr>
            <a:lvl9pPr marL="27411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58189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443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77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646" indent="0">
              <a:buNone/>
              <a:defRPr sz="1350"/>
            </a:lvl2pPr>
            <a:lvl3pPr marL="685289" indent="0">
              <a:buNone/>
              <a:defRPr sz="1200"/>
            </a:lvl3pPr>
            <a:lvl4pPr marL="1027931" indent="0">
              <a:buNone/>
              <a:defRPr sz="1050"/>
            </a:lvl4pPr>
            <a:lvl5pPr marL="1370570" indent="0">
              <a:buNone/>
              <a:defRPr sz="1050"/>
            </a:lvl5pPr>
            <a:lvl6pPr marL="1713214" indent="0">
              <a:buNone/>
              <a:defRPr sz="1050"/>
            </a:lvl6pPr>
            <a:lvl7pPr marL="2055857" indent="0">
              <a:buNone/>
              <a:defRPr sz="1050"/>
            </a:lvl7pPr>
            <a:lvl8pPr marL="2398499" indent="0">
              <a:buNone/>
              <a:defRPr sz="1050"/>
            </a:lvl8pPr>
            <a:lvl9pPr marL="2741141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1074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6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78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7220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01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6" indent="0">
              <a:buNone/>
              <a:defRPr sz="1500" b="1"/>
            </a:lvl2pPr>
            <a:lvl3pPr marL="685289" indent="0">
              <a:buNone/>
              <a:defRPr sz="1350" b="1"/>
            </a:lvl3pPr>
            <a:lvl4pPr marL="1027931" indent="0">
              <a:buNone/>
              <a:defRPr sz="1200" b="1"/>
            </a:lvl4pPr>
            <a:lvl5pPr marL="1370570" indent="0">
              <a:buNone/>
              <a:defRPr sz="1200" b="1"/>
            </a:lvl5pPr>
            <a:lvl6pPr marL="1713214" indent="0">
              <a:buNone/>
              <a:defRPr sz="1200" b="1"/>
            </a:lvl6pPr>
            <a:lvl7pPr marL="2055857" indent="0">
              <a:buNone/>
              <a:defRPr sz="1200" b="1"/>
            </a:lvl7pPr>
            <a:lvl8pPr marL="2398499" indent="0">
              <a:buNone/>
              <a:defRPr sz="1200" b="1"/>
            </a:lvl8pPr>
            <a:lvl9pPr marL="27411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6" indent="0">
              <a:buNone/>
              <a:defRPr sz="1500" b="1"/>
            </a:lvl2pPr>
            <a:lvl3pPr marL="685289" indent="0">
              <a:buNone/>
              <a:defRPr sz="1350" b="1"/>
            </a:lvl3pPr>
            <a:lvl4pPr marL="1027931" indent="0">
              <a:buNone/>
              <a:defRPr sz="1200" b="1"/>
            </a:lvl4pPr>
            <a:lvl5pPr marL="1370570" indent="0">
              <a:buNone/>
              <a:defRPr sz="1200" b="1"/>
            </a:lvl5pPr>
            <a:lvl6pPr marL="1713214" indent="0">
              <a:buNone/>
              <a:defRPr sz="1200" b="1"/>
            </a:lvl6pPr>
            <a:lvl7pPr marL="2055857" indent="0">
              <a:buNone/>
              <a:defRPr sz="1200" b="1"/>
            </a:lvl7pPr>
            <a:lvl8pPr marL="2398499" indent="0">
              <a:buNone/>
              <a:defRPr sz="1200" b="1"/>
            </a:lvl8pPr>
            <a:lvl9pPr marL="27411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0534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4482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5842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800"/>
            <a:ext cx="3008489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805"/>
            <a:ext cx="5111044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489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646" indent="0">
              <a:buNone/>
              <a:defRPr sz="900"/>
            </a:lvl2pPr>
            <a:lvl3pPr marL="685289" indent="0">
              <a:buNone/>
              <a:defRPr sz="750"/>
            </a:lvl3pPr>
            <a:lvl4pPr marL="1027931" indent="0">
              <a:buNone/>
              <a:defRPr sz="600"/>
            </a:lvl4pPr>
            <a:lvl5pPr marL="1370570" indent="0">
              <a:buNone/>
              <a:defRPr sz="600"/>
            </a:lvl5pPr>
            <a:lvl6pPr marL="1713214" indent="0">
              <a:buNone/>
              <a:defRPr sz="600"/>
            </a:lvl6pPr>
            <a:lvl7pPr marL="2055857" indent="0">
              <a:buNone/>
              <a:defRPr sz="600"/>
            </a:lvl7pPr>
            <a:lvl8pPr marL="2398499" indent="0">
              <a:buNone/>
              <a:defRPr sz="600"/>
            </a:lvl8pPr>
            <a:lvl9pPr marL="27411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8289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07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646" indent="0">
              <a:buNone/>
              <a:defRPr sz="2100"/>
            </a:lvl2pPr>
            <a:lvl3pPr marL="685289" indent="0">
              <a:buNone/>
              <a:defRPr sz="1800"/>
            </a:lvl3pPr>
            <a:lvl4pPr marL="1027931" indent="0">
              <a:buNone/>
              <a:defRPr sz="1500"/>
            </a:lvl4pPr>
            <a:lvl5pPr marL="1370570" indent="0">
              <a:buNone/>
              <a:defRPr sz="1500"/>
            </a:lvl5pPr>
            <a:lvl6pPr marL="1713214" indent="0">
              <a:buNone/>
              <a:defRPr sz="1500"/>
            </a:lvl6pPr>
            <a:lvl7pPr marL="2055857" indent="0">
              <a:buNone/>
              <a:defRPr sz="1500"/>
            </a:lvl7pPr>
            <a:lvl8pPr marL="2398499" indent="0">
              <a:buNone/>
              <a:defRPr sz="1500"/>
            </a:lvl8pPr>
            <a:lvl9pPr marL="2741141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3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646" indent="0">
              <a:buNone/>
              <a:defRPr sz="900"/>
            </a:lvl2pPr>
            <a:lvl3pPr marL="685289" indent="0">
              <a:buNone/>
              <a:defRPr sz="750"/>
            </a:lvl3pPr>
            <a:lvl4pPr marL="1027931" indent="0">
              <a:buNone/>
              <a:defRPr sz="600"/>
            </a:lvl4pPr>
            <a:lvl5pPr marL="1370570" indent="0">
              <a:buNone/>
              <a:defRPr sz="600"/>
            </a:lvl5pPr>
            <a:lvl6pPr marL="1713214" indent="0">
              <a:buNone/>
              <a:defRPr sz="600"/>
            </a:lvl6pPr>
            <a:lvl7pPr marL="2055857" indent="0">
              <a:buNone/>
              <a:defRPr sz="600"/>
            </a:lvl7pPr>
            <a:lvl8pPr marL="2398499" indent="0">
              <a:buNone/>
              <a:defRPr sz="600"/>
            </a:lvl8pPr>
            <a:lvl9pPr marL="27411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8689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0721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72757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207975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10192" indent="0" algn="ctr">
              <a:buNone/>
              <a:defRPr/>
            </a:lvl2pPr>
            <a:lvl3pPr marL="820389" indent="0" algn="ctr">
              <a:buNone/>
              <a:defRPr/>
            </a:lvl3pPr>
            <a:lvl4pPr marL="1230575" indent="0" algn="ctr">
              <a:buNone/>
              <a:defRPr/>
            </a:lvl4pPr>
            <a:lvl5pPr marL="1640776" indent="0" algn="ctr">
              <a:buNone/>
              <a:defRPr/>
            </a:lvl5pPr>
            <a:lvl6pPr marL="2050966" indent="0" algn="ctr">
              <a:buNone/>
              <a:defRPr/>
            </a:lvl6pPr>
            <a:lvl7pPr marL="2461159" indent="0" algn="ctr">
              <a:buNone/>
              <a:defRPr/>
            </a:lvl7pPr>
            <a:lvl8pPr marL="2871350" indent="0" algn="ctr">
              <a:buNone/>
              <a:defRPr/>
            </a:lvl8pPr>
            <a:lvl9pPr marL="328154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2154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2125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83"/>
            <a:ext cx="7772400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192" indent="0">
              <a:buNone/>
              <a:defRPr sz="1650"/>
            </a:lvl2pPr>
            <a:lvl3pPr marL="820389" indent="0">
              <a:buNone/>
              <a:defRPr sz="1350"/>
            </a:lvl3pPr>
            <a:lvl4pPr marL="1230575" indent="0">
              <a:buNone/>
              <a:defRPr sz="1275"/>
            </a:lvl4pPr>
            <a:lvl5pPr marL="1640776" indent="0">
              <a:buNone/>
              <a:defRPr sz="1275"/>
            </a:lvl5pPr>
            <a:lvl6pPr marL="2050966" indent="0">
              <a:buNone/>
              <a:defRPr sz="1275"/>
            </a:lvl6pPr>
            <a:lvl7pPr marL="2461159" indent="0">
              <a:buNone/>
              <a:defRPr sz="1275"/>
            </a:lvl7pPr>
            <a:lvl8pPr marL="2871350" indent="0">
              <a:buNone/>
              <a:defRPr sz="1275"/>
            </a:lvl8pPr>
            <a:lvl9pPr marL="3281545" indent="0">
              <a:buNone/>
              <a:defRPr sz="12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1760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31" y="1485900"/>
            <a:ext cx="3818467" cy="3086100"/>
          </a:xfrm>
        </p:spPr>
        <p:txBody>
          <a:bodyPr/>
          <a:lstStyle>
            <a:lvl1pPr>
              <a:defRPr sz="2400"/>
            </a:lvl1pPr>
            <a:lvl2pPr>
              <a:defRPr sz="2175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94" y="1485900"/>
            <a:ext cx="3818467" cy="3086100"/>
          </a:xfrm>
        </p:spPr>
        <p:txBody>
          <a:bodyPr/>
          <a:lstStyle>
            <a:lvl1pPr>
              <a:defRPr sz="2400"/>
            </a:lvl1pPr>
            <a:lvl2pPr>
              <a:defRPr sz="2175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10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0192" indent="0">
              <a:buNone/>
              <a:defRPr sz="1800" b="1"/>
            </a:lvl2pPr>
            <a:lvl3pPr marL="820389" indent="0">
              <a:buNone/>
              <a:defRPr sz="1650" b="1"/>
            </a:lvl3pPr>
            <a:lvl4pPr marL="1230575" indent="0">
              <a:buNone/>
              <a:defRPr sz="1350" b="1"/>
            </a:lvl4pPr>
            <a:lvl5pPr marL="1640776" indent="0">
              <a:buNone/>
              <a:defRPr sz="1350" b="1"/>
            </a:lvl5pPr>
            <a:lvl6pPr marL="2050966" indent="0">
              <a:buNone/>
              <a:defRPr sz="1350" b="1"/>
            </a:lvl6pPr>
            <a:lvl7pPr marL="2461159" indent="0">
              <a:buNone/>
              <a:defRPr sz="1350" b="1"/>
            </a:lvl7pPr>
            <a:lvl8pPr marL="2871350" indent="0">
              <a:buNone/>
              <a:defRPr sz="1350" b="1"/>
            </a:lvl8pPr>
            <a:lvl9pPr marL="3281545" indent="0">
              <a:buNone/>
              <a:defRPr sz="13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175"/>
            </a:lvl1pPr>
            <a:lvl2pPr>
              <a:defRPr sz="1800"/>
            </a:lvl2pPr>
            <a:lvl3pPr>
              <a:defRPr sz="16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0192" indent="0">
              <a:buNone/>
              <a:defRPr sz="1800" b="1"/>
            </a:lvl2pPr>
            <a:lvl3pPr marL="820389" indent="0">
              <a:buNone/>
              <a:defRPr sz="1650" b="1"/>
            </a:lvl3pPr>
            <a:lvl4pPr marL="1230575" indent="0">
              <a:buNone/>
              <a:defRPr sz="1350" b="1"/>
            </a:lvl4pPr>
            <a:lvl5pPr marL="1640776" indent="0">
              <a:buNone/>
              <a:defRPr sz="1350" b="1"/>
            </a:lvl5pPr>
            <a:lvl6pPr marL="2050966" indent="0">
              <a:buNone/>
              <a:defRPr sz="1350" b="1"/>
            </a:lvl6pPr>
            <a:lvl7pPr marL="2461159" indent="0">
              <a:buNone/>
              <a:defRPr sz="1350" b="1"/>
            </a:lvl7pPr>
            <a:lvl8pPr marL="2871350" indent="0">
              <a:buNone/>
              <a:defRPr sz="1350" b="1"/>
            </a:lvl8pPr>
            <a:lvl9pPr marL="3281545" indent="0">
              <a:buNone/>
              <a:defRPr sz="13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175"/>
            </a:lvl1pPr>
            <a:lvl2pPr>
              <a:defRPr sz="1800"/>
            </a:lvl2pPr>
            <a:lvl3pPr>
              <a:defRPr sz="16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5536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469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62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846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489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798"/>
            <a:ext cx="5111044" cy="4389835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7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489" cy="3518297"/>
          </a:xfrm>
        </p:spPr>
        <p:txBody>
          <a:bodyPr/>
          <a:lstStyle>
            <a:lvl1pPr marL="0" indent="0">
              <a:buNone/>
              <a:defRPr sz="1275"/>
            </a:lvl1pPr>
            <a:lvl2pPr marL="410192" indent="0">
              <a:buNone/>
              <a:defRPr sz="1050"/>
            </a:lvl2pPr>
            <a:lvl3pPr marL="820389" indent="0">
              <a:buNone/>
              <a:defRPr sz="900"/>
            </a:lvl3pPr>
            <a:lvl4pPr marL="1230575" indent="0">
              <a:buNone/>
              <a:defRPr sz="900"/>
            </a:lvl4pPr>
            <a:lvl5pPr marL="1640776" indent="0">
              <a:buNone/>
              <a:defRPr sz="900"/>
            </a:lvl5pPr>
            <a:lvl6pPr marL="2050966" indent="0">
              <a:buNone/>
              <a:defRPr sz="900"/>
            </a:lvl6pPr>
            <a:lvl7pPr marL="2461159" indent="0">
              <a:buNone/>
              <a:defRPr sz="900"/>
            </a:lvl7pPr>
            <a:lvl8pPr marL="2871350" indent="0">
              <a:buNone/>
              <a:defRPr sz="900"/>
            </a:lvl8pPr>
            <a:lvl9pPr marL="32815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71839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850"/>
            </a:lvl1pPr>
            <a:lvl2pPr marL="410192" indent="0">
              <a:buNone/>
              <a:defRPr sz="2400"/>
            </a:lvl2pPr>
            <a:lvl3pPr marL="820389" indent="0">
              <a:buNone/>
              <a:defRPr sz="2175"/>
            </a:lvl3pPr>
            <a:lvl4pPr marL="1230575" indent="0">
              <a:buNone/>
              <a:defRPr sz="1800"/>
            </a:lvl4pPr>
            <a:lvl5pPr marL="1640776" indent="0">
              <a:buNone/>
              <a:defRPr sz="1800"/>
            </a:lvl5pPr>
            <a:lvl6pPr marL="2050966" indent="0">
              <a:buNone/>
              <a:defRPr sz="1800"/>
            </a:lvl6pPr>
            <a:lvl7pPr marL="2461159" indent="0">
              <a:buNone/>
              <a:defRPr sz="1800"/>
            </a:lvl7pPr>
            <a:lvl8pPr marL="2871350" indent="0">
              <a:buNone/>
              <a:defRPr sz="1800"/>
            </a:lvl8pPr>
            <a:lvl9pPr marL="3281545" indent="0">
              <a:buNone/>
              <a:defRPr sz="18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48"/>
            <a:ext cx="5486400" cy="603647"/>
          </a:xfrm>
        </p:spPr>
        <p:txBody>
          <a:bodyPr/>
          <a:lstStyle>
            <a:lvl1pPr marL="0" indent="0">
              <a:buNone/>
              <a:defRPr sz="1275"/>
            </a:lvl1pPr>
            <a:lvl2pPr marL="410192" indent="0">
              <a:buNone/>
              <a:defRPr sz="1050"/>
            </a:lvl2pPr>
            <a:lvl3pPr marL="820389" indent="0">
              <a:buNone/>
              <a:defRPr sz="900"/>
            </a:lvl3pPr>
            <a:lvl4pPr marL="1230575" indent="0">
              <a:buNone/>
              <a:defRPr sz="900"/>
            </a:lvl4pPr>
            <a:lvl5pPr marL="1640776" indent="0">
              <a:buNone/>
              <a:defRPr sz="900"/>
            </a:lvl5pPr>
            <a:lvl6pPr marL="2050966" indent="0">
              <a:buNone/>
              <a:defRPr sz="900"/>
            </a:lvl6pPr>
            <a:lvl7pPr marL="2461159" indent="0">
              <a:buNone/>
              <a:defRPr sz="900"/>
            </a:lvl7pPr>
            <a:lvl8pPr marL="2871350" indent="0">
              <a:buNone/>
              <a:defRPr sz="900"/>
            </a:lvl8pPr>
            <a:lvl9pPr marL="32815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8125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9957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6677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610929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39513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3851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73508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0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44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9357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8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57663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57689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2944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4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04802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23338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33550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39381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03440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83158251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89322" indent="0" algn="ctr">
              <a:buNone/>
              <a:defRPr/>
            </a:lvl2pPr>
            <a:lvl3pPr marL="578644" indent="0" algn="ctr">
              <a:buNone/>
              <a:defRPr/>
            </a:lvl3pPr>
            <a:lvl4pPr marL="867966" indent="0" algn="ctr">
              <a:buNone/>
              <a:defRPr/>
            </a:lvl4pPr>
            <a:lvl5pPr marL="1157288" indent="0" algn="ctr">
              <a:buNone/>
              <a:defRPr/>
            </a:lvl5pPr>
            <a:lvl6pPr marL="1446610" indent="0" algn="ctr">
              <a:buNone/>
              <a:defRPr/>
            </a:lvl6pPr>
            <a:lvl7pPr marL="1735931" indent="0" algn="ctr">
              <a:buNone/>
              <a:defRPr/>
            </a:lvl7pPr>
            <a:lvl8pPr marL="2025254" indent="0" algn="ctr">
              <a:buNone/>
              <a:defRPr/>
            </a:lvl8pPr>
            <a:lvl9pPr marL="23145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1103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434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16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211"/>
            <a:ext cx="7772400" cy="1021556"/>
          </a:xfrm>
        </p:spPr>
        <p:txBody>
          <a:bodyPr anchor="t"/>
          <a:lstStyle>
            <a:lvl1pPr algn="l">
              <a:defRPr sz="253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266"/>
            </a:lvl1pPr>
            <a:lvl2pPr marL="289322" indent="0">
              <a:buNone/>
              <a:defRPr sz="1139"/>
            </a:lvl2pPr>
            <a:lvl3pPr marL="578644" indent="0">
              <a:buNone/>
              <a:defRPr sz="1013"/>
            </a:lvl3pPr>
            <a:lvl4pPr marL="867966" indent="0">
              <a:buNone/>
              <a:defRPr sz="886"/>
            </a:lvl4pPr>
            <a:lvl5pPr marL="1157288" indent="0">
              <a:buNone/>
              <a:defRPr sz="886"/>
            </a:lvl5pPr>
            <a:lvl6pPr marL="1446610" indent="0">
              <a:buNone/>
              <a:defRPr sz="886"/>
            </a:lvl6pPr>
            <a:lvl7pPr marL="1735931" indent="0">
              <a:buNone/>
              <a:defRPr sz="886"/>
            </a:lvl7pPr>
            <a:lvl8pPr marL="2025254" indent="0">
              <a:buNone/>
              <a:defRPr sz="886"/>
            </a:lvl8pPr>
            <a:lvl9pPr marL="2314575" indent="0">
              <a:buNone/>
              <a:defRPr sz="88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94167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4" y="1485900"/>
            <a:ext cx="3818467" cy="3086100"/>
          </a:xfrm>
        </p:spPr>
        <p:txBody>
          <a:bodyPr/>
          <a:lstStyle>
            <a:lvl1pPr>
              <a:defRPr sz="1772"/>
            </a:lvl1pPr>
            <a:lvl2pPr>
              <a:defRPr sz="1519"/>
            </a:lvl2pPr>
            <a:lvl3pPr>
              <a:defRPr sz="1266"/>
            </a:lvl3pPr>
            <a:lvl4pPr>
              <a:defRPr sz="1139"/>
            </a:lvl4pPr>
            <a:lvl5pPr>
              <a:defRPr sz="1139"/>
            </a:lvl5pPr>
            <a:lvl6pPr>
              <a:defRPr sz="1139"/>
            </a:lvl6pPr>
            <a:lvl7pPr>
              <a:defRPr sz="1139"/>
            </a:lvl7pPr>
            <a:lvl8pPr>
              <a:defRPr sz="1139"/>
            </a:lvl8pPr>
            <a:lvl9pPr>
              <a:defRPr sz="11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58" y="1485900"/>
            <a:ext cx="3818467" cy="3086100"/>
          </a:xfrm>
        </p:spPr>
        <p:txBody>
          <a:bodyPr/>
          <a:lstStyle>
            <a:lvl1pPr>
              <a:defRPr sz="1772"/>
            </a:lvl1pPr>
            <a:lvl2pPr>
              <a:defRPr sz="1519"/>
            </a:lvl2pPr>
            <a:lvl3pPr>
              <a:defRPr sz="1266"/>
            </a:lvl3pPr>
            <a:lvl4pPr>
              <a:defRPr sz="1139"/>
            </a:lvl4pPr>
            <a:lvl5pPr>
              <a:defRPr sz="1139"/>
            </a:lvl5pPr>
            <a:lvl6pPr>
              <a:defRPr sz="1139"/>
            </a:lvl6pPr>
            <a:lvl7pPr>
              <a:defRPr sz="1139"/>
            </a:lvl7pPr>
            <a:lvl8pPr>
              <a:defRPr sz="1139"/>
            </a:lvl8pPr>
            <a:lvl9pPr>
              <a:defRPr sz="11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8600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1519" b="1"/>
            </a:lvl1pPr>
            <a:lvl2pPr marL="289322" indent="0">
              <a:buNone/>
              <a:defRPr sz="1266" b="1"/>
            </a:lvl2pPr>
            <a:lvl3pPr marL="578644" indent="0">
              <a:buNone/>
              <a:defRPr sz="1139" b="1"/>
            </a:lvl3pPr>
            <a:lvl4pPr marL="867966" indent="0">
              <a:buNone/>
              <a:defRPr sz="1013" b="1"/>
            </a:lvl4pPr>
            <a:lvl5pPr marL="1157288" indent="0">
              <a:buNone/>
              <a:defRPr sz="1013" b="1"/>
            </a:lvl5pPr>
            <a:lvl6pPr marL="1446610" indent="0">
              <a:buNone/>
              <a:defRPr sz="1013" b="1"/>
            </a:lvl6pPr>
            <a:lvl7pPr marL="1735931" indent="0">
              <a:buNone/>
              <a:defRPr sz="1013" b="1"/>
            </a:lvl7pPr>
            <a:lvl8pPr marL="2025254" indent="0">
              <a:buNone/>
              <a:defRPr sz="1013" b="1"/>
            </a:lvl8pPr>
            <a:lvl9pPr marL="2314575" indent="0">
              <a:buNone/>
              <a:defRPr sz="10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519"/>
            </a:lvl1pPr>
            <a:lvl2pPr>
              <a:defRPr sz="1266"/>
            </a:lvl2pPr>
            <a:lvl3pPr>
              <a:defRPr sz="1139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1519" b="1"/>
            </a:lvl1pPr>
            <a:lvl2pPr marL="289322" indent="0">
              <a:buNone/>
              <a:defRPr sz="1266" b="1"/>
            </a:lvl2pPr>
            <a:lvl3pPr marL="578644" indent="0">
              <a:buNone/>
              <a:defRPr sz="1139" b="1"/>
            </a:lvl3pPr>
            <a:lvl4pPr marL="867966" indent="0">
              <a:buNone/>
              <a:defRPr sz="1013" b="1"/>
            </a:lvl4pPr>
            <a:lvl5pPr marL="1157288" indent="0">
              <a:buNone/>
              <a:defRPr sz="1013" b="1"/>
            </a:lvl5pPr>
            <a:lvl6pPr marL="1446610" indent="0">
              <a:buNone/>
              <a:defRPr sz="1013" b="1"/>
            </a:lvl6pPr>
            <a:lvl7pPr marL="1735931" indent="0">
              <a:buNone/>
              <a:defRPr sz="1013" b="1"/>
            </a:lvl7pPr>
            <a:lvl8pPr marL="2025254" indent="0">
              <a:buNone/>
              <a:defRPr sz="1013" b="1"/>
            </a:lvl8pPr>
            <a:lvl9pPr marL="2314575" indent="0">
              <a:buNone/>
              <a:defRPr sz="10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519"/>
            </a:lvl1pPr>
            <a:lvl2pPr>
              <a:defRPr sz="1266"/>
            </a:lvl2pPr>
            <a:lvl3pPr>
              <a:defRPr sz="1139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3268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3109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72149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489" cy="871538"/>
          </a:xfrm>
        </p:spPr>
        <p:txBody>
          <a:bodyPr anchor="b"/>
          <a:lstStyle>
            <a:lvl1pPr algn="l">
              <a:defRPr sz="12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795"/>
            <a:ext cx="5111044" cy="4389835"/>
          </a:xfrm>
        </p:spPr>
        <p:txBody>
          <a:bodyPr/>
          <a:lstStyle>
            <a:lvl1pPr>
              <a:defRPr sz="2025"/>
            </a:lvl1pPr>
            <a:lvl2pPr>
              <a:defRPr sz="1772"/>
            </a:lvl2pPr>
            <a:lvl3pPr>
              <a:defRPr sz="1519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489" cy="3518297"/>
          </a:xfrm>
        </p:spPr>
        <p:txBody>
          <a:bodyPr/>
          <a:lstStyle>
            <a:lvl1pPr marL="0" indent="0">
              <a:buNone/>
              <a:defRPr sz="886"/>
            </a:lvl1pPr>
            <a:lvl2pPr marL="289322" indent="0">
              <a:buNone/>
              <a:defRPr sz="760"/>
            </a:lvl2pPr>
            <a:lvl3pPr marL="578644" indent="0">
              <a:buNone/>
              <a:defRPr sz="633"/>
            </a:lvl3pPr>
            <a:lvl4pPr marL="867966" indent="0">
              <a:buNone/>
              <a:defRPr sz="569"/>
            </a:lvl4pPr>
            <a:lvl5pPr marL="1157288" indent="0">
              <a:buNone/>
              <a:defRPr sz="569"/>
            </a:lvl5pPr>
            <a:lvl6pPr marL="1446610" indent="0">
              <a:buNone/>
              <a:defRPr sz="569"/>
            </a:lvl6pPr>
            <a:lvl7pPr marL="1735931" indent="0">
              <a:buNone/>
              <a:defRPr sz="569"/>
            </a:lvl7pPr>
            <a:lvl8pPr marL="2025254" indent="0">
              <a:buNone/>
              <a:defRPr sz="569"/>
            </a:lvl8pPr>
            <a:lvl9pPr marL="2314575" indent="0">
              <a:buNone/>
              <a:defRPr sz="56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58098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12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025"/>
            </a:lvl1pPr>
            <a:lvl2pPr marL="289322" indent="0">
              <a:buNone/>
              <a:defRPr sz="1772"/>
            </a:lvl2pPr>
            <a:lvl3pPr marL="578644" indent="0">
              <a:buNone/>
              <a:defRPr sz="1519"/>
            </a:lvl3pPr>
            <a:lvl4pPr marL="867966" indent="0">
              <a:buNone/>
              <a:defRPr sz="1266"/>
            </a:lvl4pPr>
            <a:lvl5pPr marL="1157288" indent="0">
              <a:buNone/>
              <a:defRPr sz="1266"/>
            </a:lvl5pPr>
            <a:lvl6pPr marL="1446610" indent="0">
              <a:buNone/>
              <a:defRPr sz="1266"/>
            </a:lvl6pPr>
            <a:lvl7pPr marL="1735931" indent="0">
              <a:buNone/>
              <a:defRPr sz="1266"/>
            </a:lvl7pPr>
            <a:lvl8pPr marL="2025254" indent="0">
              <a:buNone/>
              <a:defRPr sz="1266"/>
            </a:lvl8pPr>
            <a:lvl9pPr marL="2314575" indent="0">
              <a:buNone/>
              <a:defRPr sz="1266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4"/>
            <a:ext cx="5486400" cy="603647"/>
          </a:xfrm>
        </p:spPr>
        <p:txBody>
          <a:bodyPr/>
          <a:lstStyle>
            <a:lvl1pPr marL="0" indent="0">
              <a:buNone/>
              <a:defRPr sz="886"/>
            </a:lvl1pPr>
            <a:lvl2pPr marL="289322" indent="0">
              <a:buNone/>
              <a:defRPr sz="760"/>
            </a:lvl2pPr>
            <a:lvl3pPr marL="578644" indent="0">
              <a:buNone/>
              <a:defRPr sz="633"/>
            </a:lvl3pPr>
            <a:lvl4pPr marL="867966" indent="0">
              <a:buNone/>
              <a:defRPr sz="569"/>
            </a:lvl4pPr>
            <a:lvl5pPr marL="1157288" indent="0">
              <a:buNone/>
              <a:defRPr sz="569"/>
            </a:lvl5pPr>
            <a:lvl6pPr marL="1446610" indent="0">
              <a:buNone/>
              <a:defRPr sz="569"/>
            </a:lvl6pPr>
            <a:lvl7pPr marL="1735931" indent="0">
              <a:buNone/>
              <a:defRPr sz="569"/>
            </a:lvl7pPr>
            <a:lvl8pPr marL="2025254" indent="0">
              <a:buNone/>
              <a:defRPr sz="569"/>
            </a:lvl8pPr>
            <a:lvl9pPr marL="2314575" indent="0">
              <a:buNone/>
              <a:defRPr sz="56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82992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5937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031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47991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8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3581-2013-4528-AF84-AFDD64199DA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97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27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5pPr>
      <a:lvl6pPr marL="342646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6pPr>
      <a:lvl7pPr marL="685289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7pPr>
      <a:lvl8pPr marL="1027931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8pPr>
      <a:lvl9pPr marL="1370570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9pPr>
    </p:titleStyle>
    <p:bodyStyle>
      <a:lvl1pPr marL="256983" indent="-25698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56793" indent="-214150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latin typeface="+mn-lt"/>
        </a:defRPr>
      </a:lvl2pPr>
      <a:lvl3pPr marL="856607" indent="-171323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199251" indent="-17132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</a:defRPr>
      </a:lvl4pPr>
      <a:lvl5pPr marL="1541891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5pPr>
      <a:lvl6pPr marL="1884534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6pPr>
      <a:lvl7pPr marL="2227178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7pPr>
      <a:lvl8pPr marL="2569814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8pPr>
      <a:lvl9pPr marL="2912459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6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289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31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70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14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57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99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41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380" tIns="54684" rIns="109380" bIns="5468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380" tIns="54684" rIns="109380" bIns="54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29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  <p:sldLayoutId id="214748464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5pPr>
      <a:lvl6pPr marL="410192" algn="ctr" rtl="0" eaLnBrk="1" fontAlgn="base" hangingPunct="1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6pPr>
      <a:lvl7pPr marL="820389" algn="ctr" rtl="0" eaLnBrk="1" fontAlgn="base" hangingPunct="1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7pPr>
      <a:lvl8pPr marL="1230575" algn="ctr" rtl="0" eaLnBrk="1" fontAlgn="base" hangingPunct="1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8pPr>
      <a:lvl9pPr marL="1640776" algn="ctr" rtl="0" eaLnBrk="1" fontAlgn="base" hangingPunct="1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9pPr>
    </p:titleStyle>
    <p:bodyStyle>
      <a:lvl1pPr marL="305991" indent="-305991" algn="l" rtl="0" eaLnBrk="0" fontAlgn="base" hangingPunct="0">
        <a:spcBef>
          <a:spcPct val="20000"/>
        </a:spcBef>
        <a:spcAft>
          <a:spcPct val="0"/>
        </a:spcAft>
        <a:buChar char="•"/>
        <a:defRPr sz="2850">
          <a:solidFill>
            <a:schemeClr val="bg1"/>
          </a:solidFill>
          <a:latin typeface="+mn-lt"/>
          <a:ea typeface="+mn-ea"/>
          <a:cs typeface="+mn-cs"/>
        </a:defRPr>
      </a:lvl1pPr>
      <a:lvl2pPr marL="664369" indent="-25360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022747" indent="-202406" algn="l" rtl="0" eaLnBrk="0" fontAlgn="base" hangingPunct="0">
        <a:spcBef>
          <a:spcPct val="20000"/>
        </a:spcBef>
        <a:spcAft>
          <a:spcPct val="0"/>
        </a:spcAft>
        <a:buChar char="•"/>
        <a:defRPr sz="2175">
          <a:solidFill>
            <a:schemeClr val="bg1"/>
          </a:solidFill>
          <a:latin typeface="+mn-lt"/>
        </a:defRPr>
      </a:lvl3pPr>
      <a:lvl4pPr marL="1433513" indent="-20240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4pPr>
      <a:lvl5pPr marL="1844279" indent="-203597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5pPr>
      <a:lvl6pPr marL="2256065" indent="-20651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6pPr>
      <a:lvl7pPr marL="2666253" indent="-20651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7pPr>
      <a:lvl8pPr marL="3076454" indent="-20651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8pPr>
      <a:lvl9pPr marL="3486644" indent="-20651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10192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20389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30575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40776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050966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461159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871350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281545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70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348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537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726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8915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103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08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  <p:sldLayoutId id="214748467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5pPr>
      <a:lvl6pPr marL="289322" algn="ctr" rtl="0" eaLnBrk="1" fontAlgn="base" hangingPunct="1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6pPr>
      <a:lvl7pPr marL="578644" algn="ctr" rtl="0" eaLnBrk="1" fontAlgn="base" hangingPunct="1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7pPr>
      <a:lvl8pPr marL="867966" algn="ctr" rtl="0" eaLnBrk="1" fontAlgn="base" hangingPunct="1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8pPr>
      <a:lvl9pPr marL="1157288" algn="ctr" rtl="0" eaLnBrk="1" fontAlgn="base" hangingPunct="1">
        <a:spcBef>
          <a:spcPct val="0"/>
        </a:spcBef>
        <a:spcAft>
          <a:spcPct val="0"/>
        </a:spcAft>
        <a:defRPr sz="2658" b="1">
          <a:solidFill>
            <a:srgbClr val="FFFF00"/>
          </a:solidFill>
          <a:latin typeface="Times New Roman" pitchFamily="18" charset="0"/>
        </a:defRPr>
      </a:lvl9pPr>
    </p:titleStyle>
    <p:bodyStyle>
      <a:lvl1pPr marL="216992" indent="-216992" algn="l" rtl="0" eaLnBrk="0" fontAlgn="base" hangingPunct="0">
        <a:spcBef>
          <a:spcPct val="20000"/>
        </a:spcBef>
        <a:spcAft>
          <a:spcPct val="0"/>
        </a:spcAft>
        <a:buChar char="•"/>
        <a:defRPr sz="2025">
          <a:solidFill>
            <a:schemeClr val="bg1"/>
          </a:solidFill>
          <a:latin typeface="+mn-lt"/>
          <a:ea typeface="+mn-ea"/>
          <a:cs typeface="+mn-cs"/>
        </a:defRPr>
      </a:lvl1pPr>
      <a:lvl2pPr marL="470149" indent="-180827" algn="l" rtl="0" eaLnBrk="0" fontAlgn="base" hangingPunct="0">
        <a:spcBef>
          <a:spcPct val="20000"/>
        </a:spcBef>
        <a:spcAft>
          <a:spcPct val="0"/>
        </a:spcAft>
        <a:buChar char="–"/>
        <a:defRPr sz="1772">
          <a:solidFill>
            <a:schemeClr val="bg1"/>
          </a:solidFill>
          <a:latin typeface="+mn-lt"/>
        </a:defRPr>
      </a:lvl2pPr>
      <a:lvl3pPr marL="723305" indent="-144661" algn="l" rtl="0" eaLnBrk="0" fontAlgn="base" hangingPunct="0">
        <a:spcBef>
          <a:spcPct val="20000"/>
        </a:spcBef>
        <a:spcAft>
          <a:spcPct val="0"/>
        </a:spcAft>
        <a:buChar char="•"/>
        <a:defRPr sz="1519">
          <a:solidFill>
            <a:schemeClr val="bg1"/>
          </a:solidFill>
          <a:latin typeface="+mn-lt"/>
        </a:defRPr>
      </a:lvl3pPr>
      <a:lvl4pPr marL="1012627" indent="-144661" algn="l" rtl="0" eaLnBrk="0" fontAlgn="base" hangingPunct="0">
        <a:spcBef>
          <a:spcPct val="20000"/>
        </a:spcBef>
        <a:spcAft>
          <a:spcPct val="0"/>
        </a:spcAft>
        <a:buChar char="–"/>
        <a:defRPr sz="1266">
          <a:solidFill>
            <a:schemeClr val="bg1"/>
          </a:solidFill>
          <a:latin typeface="+mn-lt"/>
        </a:defRPr>
      </a:lvl4pPr>
      <a:lvl5pPr marL="1301948" indent="-145666" algn="l" rtl="0" eaLnBrk="0" fontAlgn="base" hangingPunct="0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5pPr>
      <a:lvl6pPr marL="1591271" indent="-145666" algn="l" rtl="0" eaLnBrk="1" fontAlgn="base" hangingPunct="1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6pPr>
      <a:lvl7pPr marL="1880592" indent="-145666" algn="l" rtl="0" eaLnBrk="1" fontAlgn="base" hangingPunct="1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7pPr>
      <a:lvl8pPr marL="2169914" indent="-145666" algn="l" rtl="0" eaLnBrk="1" fontAlgn="base" hangingPunct="1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8pPr>
      <a:lvl9pPr marL="2459236" indent="-145666" algn="l" rtl="0" eaLnBrk="1" fontAlgn="base" hangingPunct="1">
        <a:spcBef>
          <a:spcPct val="20000"/>
        </a:spcBef>
        <a:spcAft>
          <a:spcPct val="0"/>
        </a:spcAft>
        <a:buChar char="»"/>
        <a:defRPr sz="1266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2pPr>
      <a:lvl3pPr marL="578644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3pPr>
      <a:lvl4pPr marL="867966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5pPr>
      <a:lvl6pPr marL="1446610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6pPr>
      <a:lvl7pPr marL="1735931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7pPr>
      <a:lvl8pPr marL="2025254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8pPr>
      <a:lvl9pPr marL="2314575" algn="l" defTabSz="578644" rtl="0" eaLnBrk="1" latinLnBrk="0" hangingPunct="1">
        <a:defRPr sz="11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73888" y="195940"/>
            <a:ext cx="8806180" cy="7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5pPr>
            <a:lvl6pPr marL="363219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6pPr>
            <a:lvl7pPr marL="726276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089487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452598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Learn From The 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Masters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i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Tools and Techniques of Managing Calcification</a:t>
            </a:r>
            <a:endParaRPr kumimoji="0" lang="en-US" altLang="en-US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8641" y="1428482"/>
            <a:ext cx="8331428" cy="15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t" anchorCtr="0" compatLnSpc="1">
            <a:prstTxWarp prst="textNoShape">
              <a:avLst/>
            </a:prstTxWarp>
          </a:bodyPr>
          <a:lstStyle>
            <a:lvl1pPr marL="97911" indent="-9791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6440" indent="-442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778583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162343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1517745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1997251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360461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2723649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086775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US" altLang="en-US" sz="40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Supported by</a:t>
            </a:r>
            <a:r>
              <a:rPr lang="en-US" altLang="en-US" sz="40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defTabSz="914400">
              <a:buFontTx/>
              <a:buNone/>
            </a:pPr>
            <a:endParaRPr lang="en-US" altLang="en-US" sz="4000" b="1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914400"/>
            <a:r>
              <a:rPr lang="en-US" altLang="en-US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Boston Scientific Corporation (BSC)</a:t>
            </a:r>
          </a:p>
          <a:p>
            <a:pPr marL="0" indent="0" defTabSz="914400"/>
            <a:r>
              <a:rPr lang="en-US" alt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EHCC</a:t>
            </a:r>
          </a:p>
          <a:p>
            <a:pPr marL="0" indent="0" defTabSz="914400"/>
            <a:r>
              <a:rPr lang="en-US" altLang="en-US" sz="24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22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MSH </a:t>
            </a:r>
          </a:p>
        </p:txBody>
      </p:sp>
    </p:spTree>
    <p:extLst>
      <p:ext uri="{BB962C8B-B14F-4D97-AF65-F5344CB8AC3E}">
        <p14:creationId xmlns:p14="http://schemas.microsoft.com/office/powerpoint/2010/main" val="33689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41777"/>
            <a:ext cx="9046346" cy="7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5pPr>
            <a:lvl6pPr marL="363219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6pPr>
            <a:lvl7pPr marL="726276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089487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452598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Disclosures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5920" y="1131222"/>
            <a:ext cx="8473538" cy="351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Samin K. Sharma, MD, MSCAI, FACC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Speaker’s Bureau – BSC, 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Abbott</a:t>
            </a:r>
            <a:endParaRPr kumimoji="0" lang="en-US" altLang="en-US" sz="28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Annapoorna S. Kini, MD, MRCP, FACC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Nothing to 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disclose</a:t>
            </a:r>
            <a:endParaRPr kumimoji="0" lang="en-US" altLang="en-US" sz="28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466" y="4347810"/>
            <a:ext cx="748379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en-US" sz="24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B32EC6-6402-FA43-A3E6-FEB77C81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19" y="-95242"/>
            <a:ext cx="7715250" cy="697706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Live Case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51" y="10886"/>
            <a:ext cx="316111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3505675" y="1271027"/>
            <a:ext cx="5546885" cy="145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86" tIns="33788" rIns="67586" bIns="3378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Arial" pitchFamily="34" charset="0"/>
              </a:rPr>
              <a:t>Clinical Variables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Cardiac cath </a:t>
            </a:r>
            <a:r>
              <a:rPr lang="en-US" altLang="en-US" dirty="0" smtClean="0">
                <a:solidFill>
                  <a:srgbClr val="FFFFFF"/>
                </a:solidFill>
                <a:cs typeface="Arial" pitchFamily="34" charset="0"/>
              </a:rPr>
              <a:t>done @OSH on Jan 28</a:t>
            </a:r>
            <a:r>
              <a:rPr lang="en-US" altLang="en-US" baseline="30000" dirty="0" smtClean="0">
                <a:solidFill>
                  <a:srgbClr val="FFFFFF"/>
                </a:solidFill>
                <a:cs typeface="Arial" pitchFamily="34" charset="0"/>
              </a:rPr>
              <a:t>th</a:t>
            </a:r>
            <a:r>
              <a:rPr lang="en-US" altLang="en-US" dirty="0" smtClean="0">
                <a:solidFill>
                  <a:srgbClr val="FFFFFF"/>
                </a:solidFill>
                <a:cs typeface="Arial" pitchFamily="34" charset="0"/>
              </a:rPr>
              <a:t> 2022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 re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vealed extensive calcified 2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V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CAD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 and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 LVEF 65%.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CABG was offered due to high Syntax score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 but declined and referred for high risk multi-vessel staged PCI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6053" y="509089"/>
            <a:ext cx="5526586" cy="623195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Clinical Presentation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Presented with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crescendo CCS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 III angina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482" y="507789"/>
            <a:ext cx="2600609" cy="900194"/>
          </a:xfrm>
          <a:prstGeom prst="rect">
            <a:avLst/>
          </a:prstGeom>
          <a:noFill/>
        </p:spPr>
        <p:txBody>
          <a:bodyPr wrap="non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 Demographics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486" y="1312387"/>
            <a:ext cx="2087648" cy="1454192"/>
          </a:xfrm>
          <a:prstGeom prst="rect">
            <a:avLst/>
          </a:prstGeom>
          <a:noFill/>
        </p:spPr>
        <p:txBody>
          <a:bodyPr wrap="non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CAD Risk Factors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ypertension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Hyperlipidemia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Morbid obesity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Smoker, SAQ 46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283" y="2841805"/>
            <a:ext cx="8082461" cy="561640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Aspirin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Metoprolol</a:t>
            </a:r>
            <a:r>
              <a:rPr kumimoji="0" lang="en-US" alt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XL, Amlodipine, </a:t>
            </a:r>
            <a:r>
              <a:rPr lang="en-US" alt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Losartan</a:t>
            </a:r>
            <a:r>
              <a:rPr lang="en-US" alt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Atorvastatin, </a:t>
            </a:r>
            <a:r>
              <a:rPr lang="en-US" alt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HCTZ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499" y="4281516"/>
            <a:ext cx="8888215" cy="746306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Plan: </a:t>
            </a:r>
            <a:r>
              <a:rPr lang="en-US" altLang="en-US" sz="2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p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lanned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IVUS</a:t>
            </a:r>
            <a:r>
              <a:rPr kumimoji="0" lang="en-US" alt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guided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staged </a:t>
            </a:r>
            <a:r>
              <a:rPr kumimoji="0" lang="en-US" alt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PCI of calcified </a:t>
            </a:r>
            <a:r>
              <a:rPr kumimoji="0" lang="en-US" alt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tortuous multiple RCA lesions using rotational atherectomy and Promus DES.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839" y="3610420"/>
            <a:ext cx="8915721" cy="623195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Cath: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Cath on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Jan 28</a:t>
            </a:r>
            <a:r>
              <a:rPr kumimoji="0" lang="en-US" alt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revealed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extensive 2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CAD, 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LVEF 65% and syntax score 46.</a:t>
            </a:r>
            <a:r>
              <a:rPr lang="en-US" altLang="en-US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underwent </a:t>
            </a:r>
            <a:r>
              <a:rPr lang="en-US" altLang="en-US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RotaDES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PCI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LAD/Diagonal using 4 Promus Elite DES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1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082" y="4869"/>
            <a:ext cx="300373" cy="2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5235" name="Straight Arrow Connector 29"/>
          <p:cNvCxnSpPr>
            <a:cxnSpLocks noChangeShapeType="1"/>
          </p:cNvCxnSpPr>
          <p:nvPr/>
        </p:nvCxnSpPr>
        <p:spPr bwMode="auto">
          <a:xfrm>
            <a:off x="7466224" y="3271950"/>
            <a:ext cx="0" cy="4570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 type="triangle" w="med" len="sm"/>
                <a:tailEnd type="triangle" w="med" len="sm"/>
              </a14:hiddenLine>
            </a:ext>
          </a:extLst>
        </p:spPr>
      </p:cxn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1317129" y="10163"/>
            <a:ext cx="60286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5786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 2017: One-Vessel Disease</a:t>
            </a:r>
          </a:p>
        </p:txBody>
      </p:sp>
      <p:pic>
        <p:nvPicPr>
          <p:cNvPr id="9523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6" y="541078"/>
            <a:ext cx="8948057" cy="427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388306" y="4840609"/>
            <a:ext cx="4902653" cy="32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26" tIns="24865" rIns="49726" bIns="24865">
            <a:spAutoFit/>
          </a:bodyPr>
          <a:lstStyle>
            <a:lvl1pPr defTabSz="792163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39775" indent="-282575" defTabSz="792163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39825" indent="-225425" defTabSz="792163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597025" indent="-225425" defTabSz="792163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4225" indent="-227013" defTabSz="792163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14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686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58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30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50129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Patel et al., J Am </a:t>
            </a:r>
            <a:r>
              <a:rPr lang="en-US" altLang="en-US" sz="18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Coll</a:t>
            </a:r>
            <a:r>
              <a:rPr lang="en-US" altLang="en-US" sz="1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8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Cardiol</a:t>
            </a:r>
            <a:r>
              <a:rPr lang="en-US" altLang="en-US" sz="1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2017;69:2212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829246" y="2881581"/>
            <a:ext cx="461418" cy="24529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7371" tIns="28661" rIns="57371" bIns="28661"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39775" indent="-282575" defTabSz="912813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39825" indent="-225425" defTabSz="912813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597025" indent="-225425" defTabSz="912813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4225" indent="-2270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14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686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58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30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577640" fontAlgn="base">
              <a:spcAft>
                <a:spcPct val="0"/>
              </a:spcAft>
              <a:buNone/>
              <a:defRPr/>
            </a:pPr>
            <a:endParaRPr lang="en-US" altLang="en-US" sz="2025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71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59253" y="412220"/>
            <a:ext cx="7766078" cy="857250"/>
          </a:xfrm>
        </p:spPr>
        <p:txBody>
          <a:bodyPr/>
          <a:lstStyle/>
          <a:p>
            <a:r>
              <a:rPr lang="en-US" altLang="en-US" sz="24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altLang="en-US" sz="24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altLang="en-US" sz="24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,800 </a:t>
            </a:r>
            <a:r>
              <a:rPr lang="en-US" altLang="en-US" sz="24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downloads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3790F-6D45-0445-B1FC-C09F75F554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112" y="2299368"/>
            <a:ext cx="1043825" cy="1043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3260A5-2C2A-2540-BFD0-0E93ABCCEA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971" y="2328420"/>
            <a:ext cx="981034" cy="98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ACF66-9E25-4D4F-B167-442A99F8F0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044" y="2328420"/>
            <a:ext cx="999061" cy="98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3" name="Title 1"/>
          <p:cNvSpPr txBox="1">
            <a:spLocks/>
          </p:cNvSpPr>
          <p:nvPr/>
        </p:nvSpPr>
        <p:spPr bwMode="auto">
          <a:xfrm>
            <a:off x="560192" y="3601893"/>
            <a:ext cx="110370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BifurcAID</a:t>
            </a:r>
          </a:p>
        </p:txBody>
      </p:sp>
      <p:sp>
        <p:nvSpPr>
          <p:cNvPr id="4104" name="Title 1"/>
          <p:cNvSpPr txBox="1">
            <a:spLocks/>
          </p:cNvSpPr>
          <p:nvPr/>
        </p:nvSpPr>
        <p:spPr bwMode="auto">
          <a:xfrm>
            <a:off x="2048286" y="3601893"/>
            <a:ext cx="110371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OCTAID</a:t>
            </a:r>
          </a:p>
        </p:txBody>
      </p:sp>
      <p:sp>
        <p:nvSpPr>
          <p:cNvPr id="4105" name="Title 1"/>
          <p:cNvSpPr txBox="1">
            <a:spLocks/>
          </p:cNvSpPr>
          <p:nvPr/>
        </p:nvSpPr>
        <p:spPr bwMode="auto">
          <a:xfrm>
            <a:off x="4699687" y="3601893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TranseptAID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6" name="Title 1"/>
          <p:cNvSpPr txBox="1">
            <a:spLocks/>
          </p:cNvSpPr>
          <p:nvPr/>
        </p:nvSpPr>
        <p:spPr bwMode="auto">
          <a:xfrm>
            <a:off x="3229027" y="3601893"/>
            <a:ext cx="138231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TAVRcathAID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7" name="Title 1"/>
          <p:cNvSpPr txBox="1">
            <a:spLocks/>
          </p:cNvSpPr>
          <p:nvPr/>
        </p:nvSpPr>
        <p:spPr bwMode="auto">
          <a:xfrm>
            <a:off x="6187687" y="3601893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CalcificAID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375" y="2301036"/>
            <a:ext cx="1040489" cy="10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9" name="Text Box 2"/>
          <p:cNvSpPr txBox="1">
            <a:spLocks noChangeArrowheads="1"/>
          </p:cNvSpPr>
          <p:nvPr/>
        </p:nvSpPr>
        <p:spPr bwMode="auto">
          <a:xfrm>
            <a:off x="559560" y="1219501"/>
            <a:ext cx="132159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9896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4.4/5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8245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2017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0" name="Text Box 2"/>
          <p:cNvSpPr txBox="1">
            <a:spLocks noChangeArrowheads="1"/>
          </p:cNvSpPr>
          <p:nvPr/>
        </p:nvSpPr>
        <p:spPr bwMode="auto">
          <a:xfrm>
            <a:off x="1938374" y="1219500"/>
            <a:ext cx="144899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068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4.8/5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3850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1" name="Text Box 2"/>
          <p:cNvSpPr txBox="1">
            <a:spLocks noChangeArrowheads="1"/>
          </p:cNvSpPr>
          <p:nvPr/>
        </p:nvSpPr>
        <p:spPr bwMode="auto">
          <a:xfrm>
            <a:off x="4752382" y="1219501"/>
            <a:ext cx="1369219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1074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N/A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547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2" name="Text Box 2"/>
          <p:cNvSpPr txBox="1">
            <a:spLocks noChangeArrowheads="1"/>
          </p:cNvSpPr>
          <p:nvPr/>
        </p:nvSpPr>
        <p:spPr bwMode="auto">
          <a:xfrm>
            <a:off x="3387364" y="1219502"/>
            <a:ext cx="1210866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2073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N/A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549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March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3" name="Text Box 2"/>
          <p:cNvSpPr txBox="1">
            <a:spLocks noChangeArrowheads="1"/>
          </p:cNvSpPr>
          <p:nvPr/>
        </p:nvSpPr>
        <p:spPr bwMode="auto">
          <a:xfrm>
            <a:off x="6187687" y="1219501"/>
            <a:ext cx="1171178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931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5/5 stars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538 downloads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2019</a:t>
            </a:r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176868" y="56338"/>
            <a:ext cx="8368541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Cath Lab Apps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CardiologyApps.com</a:t>
            </a:r>
          </a:p>
        </p:txBody>
      </p:sp>
      <p:sp>
        <p:nvSpPr>
          <p:cNvPr id="4116" name="Title 1"/>
          <p:cNvSpPr txBox="1">
            <a:spLocks/>
          </p:cNvSpPr>
          <p:nvPr/>
        </p:nvSpPr>
        <p:spPr bwMode="auto">
          <a:xfrm>
            <a:off x="7602484" y="3601893"/>
            <a:ext cx="115575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ComplicAID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18" name="Picture 29" descr="Get it on Google Play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004" y="4147746"/>
            <a:ext cx="2130088" cy="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Box 2"/>
          <p:cNvSpPr txBox="1">
            <a:spLocks noChangeArrowheads="1"/>
          </p:cNvSpPr>
          <p:nvPr/>
        </p:nvSpPr>
        <p:spPr bwMode="auto">
          <a:xfrm>
            <a:off x="2543155" y="4844267"/>
            <a:ext cx="17304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</a:t>
            </a:r>
            <a:r>
              <a:rPr kumimoji="0" lang="en-US" altLang="en-US" sz="675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®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App Store</a:t>
            </a:r>
            <a:r>
              <a:rPr kumimoji="0" lang="en-US" altLang="en-US" sz="675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registered trademarks of Apple Inc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20" name="TextBox 5"/>
          <p:cNvSpPr txBox="1">
            <a:spLocks noChangeArrowheads="1"/>
          </p:cNvSpPr>
          <p:nvPr/>
        </p:nvSpPr>
        <p:spPr bwMode="auto">
          <a:xfrm>
            <a:off x="498696" y="4220029"/>
            <a:ext cx="1992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 Apps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Free on Both: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21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293" y="4280013"/>
            <a:ext cx="1672198" cy="5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0" y="2301036"/>
            <a:ext cx="1040489" cy="10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8" name="Picture 27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038" y="3"/>
            <a:ext cx="467963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ardiology App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7" r="-6432"/>
          <a:stretch/>
        </p:blipFill>
        <p:spPr bwMode="auto">
          <a:xfrm>
            <a:off x="7595211" y="2320646"/>
            <a:ext cx="1080827" cy="1001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7597601" y="2002384"/>
            <a:ext cx="1171178" cy="22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August 2020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7598578" y="1219501"/>
            <a:ext cx="1300297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WebApp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Only*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2600 unique users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4800 sessions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6642474" y="4294495"/>
            <a:ext cx="24847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WebApps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available free on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www.CardiologyApps.com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2055122" y="3847013"/>
            <a:ext cx="868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*Also available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WebApp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4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5" t="399" r="-5059" b="-399"/>
          <a:stretch/>
        </p:blipFill>
        <p:spPr>
          <a:xfrm>
            <a:off x="190500" y="2225294"/>
            <a:ext cx="842682" cy="1193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Apps Coming Soon…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789" y="857250"/>
            <a:ext cx="7577418" cy="4286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STEMIcathAID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STEMI patient transfer platform designed to optimize communication between key members, record key performance metrics for AHA’s Mission: Lifeline program, and avoid costly false activations through direct CCL contact.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GuidewireAID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This application covers the design of coronary guidewires and the resulting properties they exhibit during use in the lab. Over two dozen teaching cases, a dense wire library with more than a hundred wires, and a robust search function provide a lot of tailored learning opportunities.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BifurcAID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3D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animated bifurcation lesion treatment educational application and website. With two views, detailed descriptions, and more,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BifurcAID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3D helps make clear the complex steps in techniques such as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Minicrush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DK Crush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Culotte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as well as provisional approached and bailout techniques.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10" y="3825839"/>
            <a:ext cx="844972" cy="1224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515" y="1"/>
            <a:ext cx="384485" cy="4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6482" r="12963" b="6482"/>
          <a:stretch/>
        </p:blipFill>
        <p:spPr>
          <a:xfrm>
            <a:off x="188211" y="887358"/>
            <a:ext cx="844972" cy="992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2758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888" y="16184"/>
            <a:ext cx="296465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1"/>
          <p:cNvSpPr>
            <a:spLocks noChangeArrowheads="1"/>
          </p:cNvSpPr>
          <p:nvPr/>
        </p:nvSpPr>
        <p:spPr bwMode="auto">
          <a:xfrm>
            <a:off x="971551" y="70248"/>
            <a:ext cx="7309247" cy="95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35" tIns="41015" rIns="82035" bIns="41015">
            <a:spAutoFit/>
          </a:bodyPr>
          <a:lstStyle>
            <a:lvl1pPr defTabSz="1095375" eaLnBrk="0" hangingPunct="0">
              <a:spcBef>
                <a:spcPct val="20000"/>
              </a:spcBef>
              <a:buChar char="•"/>
              <a:defRPr sz="3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85825" indent="-338138" defTabSz="1095375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63663" indent="-269875" defTabSz="1095375" eaLnBrk="0" hangingPunct="0">
              <a:spcBef>
                <a:spcPct val="20000"/>
              </a:spcBef>
              <a:buChar char="•"/>
              <a:defRPr sz="29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911350" indent="-269875" defTabSz="1095375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459038" indent="-271463" defTabSz="1095375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9162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3734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8306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2878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Outcomes of PCI vs CABG up to 5 yrs</a:t>
            </a:r>
          </a:p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50" b="1" i="1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we know so far?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4209" y="1142779"/>
            <a:ext cx="4561911" cy="349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35" tIns="41015" rIns="82035" bIns="41015">
            <a:spAutoFit/>
          </a:bodyPr>
          <a:lstStyle>
            <a:lvl1pPr defTabSz="1095375" eaLnBrk="0" hangingPunct="0">
              <a:spcBef>
                <a:spcPct val="20000"/>
              </a:spcBef>
              <a:buChar char="•"/>
              <a:defRPr sz="3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85825" indent="-338138" defTabSz="1095375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63663" indent="-269875" defTabSz="1095375" eaLnBrk="0" hangingPunct="0">
              <a:spcBef>
                <a:spcPct val="20000"/>
              </a:spcBef>
              <a:buChar char="•"/>
              <a:defRPr sz="29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911350" indent="-269875" defTabSz="1095375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459038" indent="-271463" defTabSz="1095375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9162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3734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8306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2878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CABG++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repeat revascularization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Durable angina relief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mortality in subgroups of high syntax score &amp; MV DM 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QOL parameters                         </a:t>
            </a:r>
          </a:p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13176" y="1129683"/>
            <a:ext cx="4851608" cy="377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35" tIns="41015" rIns="82035" bIns="41015">
            <a:spAutoFit/>
          </a:bodyPr>
          <a:lstStyle>
            <a:lvl1pPr defTabSz="1095375" eaLnBrk="0" hangingPunct="0">
              <a:spcBef>
                <a:spcPct val="20000"/>
              </a:spcBef>
              <a:buChar char="•"/>
              <a:defRPr sz="3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85825" indent="-338138" defTabSz="1095375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63663" indent="-269875" defTabSz="1095375" eaLnBrk="0" hangingPunct="0">
              <a:spcBef>
                <a:spcPct val="20000"/>
              </a:spcBef>
              <a:buChar char="•"/>
              <a:defRPr sz="29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911350" indent="-269875" defTabSz="1095375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459038" indent="-271463" defTabSz="1095375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9162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3734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8306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2878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PCI++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Rapid recovery and lower LOS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short term results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 CVA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Improvement in LVEF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Similar outcomes in LM &amp; low syntax score (&lt;32) pts                  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3422" y="4414595"/>
            <a:ext cx="4220027" cy="4154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happens in 5-10+ yrs?</a:t>
            </a:r>
          </a:p>
        </p:txBody>
      </p:sp>
    </p:spTree>
    <p:extLst>
      <p:ext uri="{BB962C8B-B14F-4D97-AF65-F5344CB8AC3E}">
        <p14:creationId xmlns:p14="http://schemas.microsoft.com/office/powerpoint/2010/main" val="1926131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14375" y="412220"/>
            <a:ext cx="7766078" cy="857250"/>
          </a:xfrm>
        </p:spPr>
        <p:txBody>
          <a:bodyPr/>
          <a:lstStyle/>
          <a:p>
            <a:r>
              <a:rPr lang="en-US" altLang="en-US" sz="24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3</a:t>
            </a:r>
            <a:r>
              <a:rPr lang="en-US" altLang="en-US" sz="24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5,800 </a:t>
            </a:r>
            <a:r>
              <a:rPr lang="en-US" altLang="en-US" sz="24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downloads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3790F-6D45-0445-B1FC-C09F75F554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112" y="2299368"/>
            <a:ext cx="1043825" cy="1043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3260A5-2C2A-2540-BFD0-0E93ABCCEA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971" y="2328420"/>
            <a:ext cx="981034" cy="98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ACF66-9E25-4D4F-B167-442A99F8F0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044" y="2328420"/>
            <a:ext cx="999061" cy="98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3" name="Title 1"/>
          <p:cNvSpPr txBox="1">
            <a:spLocks/>
          </p:cNvSpPr>
          <p:nvPr/>
        </p:nvSpPr>
        <p:spPr bwMode="auto">
          <a:xfrm>
            <a:off x="560192" y="3601893"/>
            <a:ext cx="110370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BifurcAID</a:t>
            </a:r>
          </a:p>
        </p:txBody>
      </p:sp>
      <p:sp>
        <p:nvSpPr>
          <p:cNvPr id="4104" name="Title 1"/>
          <p:cNvSpPr txBox="1">
            <a:spLocks/>
          </p:cNvSpPr>
          <p:nvPr/>
        </p:nvSpPr>
        <p:spPr bwMode="auto">
          <a:xfrm>
            <a:off x="2048286" y="3601893"/>
            <a:ext cx="110371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OCTAID</a:t>
            </a:r>
          </a:p>
        </p:txBody>
      </p:sp>
      <p:sp>
        <p:nvSpPr>
          <p:cNvPr id="4105" name="Title 1"/>
          <p:cNvSpPr txBox="1">
            <a:spLocks/>
          </p:cNvSpPr>
          <p:nvPr/>
        </p:nvSpPr>
        <p:spPr bwMode="auto">
          <a:xfrm>
            <a:off x="4699687" y="3601893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TranseptAID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6" name="Title 1"/>
          <p:cNvSpPr txBox="1">
            <a:spLocks/>
          </p:cNvSpPr>
          <p:nvPr/>
        </p:nvSpPr>
        <p:spPr bwMode="auto">
          <a:xfrm>
            <a:off x="3229027" y="3601893"/>
            <a:ext cx="138231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TAVRcathAID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7" name="Title 1"/>
          <p:cNvSpPr txBox="1">
            <a:spLocks/>
          </p:cNvSpPr>
          <p:nvPr/>
        </p:nvSpPr>
        <p:spPr bwMode="auto">
          <a:xfrm>
            <a:off x="6187687" y="3601893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CalcificAID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375" y="2301036"/>
            <a:ext cx="1040489" cy="10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9" name="Text Box 2"/>
          <p:cNvSpPr txBox="1">
            <a:spLocks noChangeArrowheads="1"/>
          </p:cNvSpPr>
          <p:nvPr/>
        </p:nvSpPr>
        <p:spPr bwMode="auto">
          <a:xfrm>
            <a:off x="559560" y="1219501"/>
            <a:ext cx="132159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9896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4.4/5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8245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2017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0" name="Text Box 2"/>
          <p:cNvSpPr txBox="1">
            <a:spLocks noChangeArrowheads="1"/>
          </p:cNvSpPr>
          <p:nvPr/>
        </p:nvSpPr>
        <p:spPr bwMode="auto">
          <a:xfrm>
            <a:off x="1938374" y="1219500"/>
            <a:ext cx="144899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068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4.8/5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3850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1" name="Text Box 2"/>
          <p:cNvSpPr txBox="1">
            <a:spLocks noChangeArrowheads="1"/>
          </p:cNvSpPr>
          <p:nvPr/>
        </p:nvSpPr>
        <p:spPr bwMode="auto">
          <a:xfrm>
            <a:off x="4752382" y="1219501"/>
            <a:ext cx="1369219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1074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N/A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547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2" name="Text Box 2"/>
          <p:cNvSpPr txBox="1">
            <a:spLocks noChangeArrowheads="1"/>
          </p:cNvSpPr>
          <p:nvPr/>
        </p:nvSpPr>
        <p:spPr bwMode="auto">
          <a:xfrm>
            <a:off x="3387364" y="1219502"/>
            <a:ext cx="1210866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2073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N/A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549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March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3" name="Text Box 2"/>
          <p:cNvSpPr txBox="1">
            <a:spLocks noChangeArrowheads="1"/>
          </p:cNvSpPr>
          <p:nvPr/>
        </p:nvSpPr>
        <p:spPr bwMode="auto">
          <a:xfrm>
            <a:off x="6187687" y="1219501"/>
            <a:ext cx="1171178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931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5/5 stars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538 downloads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2019</a:t>
            </a:r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307497" y="80830"/>
            <a:ext cx="8368541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Cath Lab Apps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CardiologyApps.com</a:t>
            </a:r>
          </a:p>
        </p:txBody>
      </p:sp>
      <p:sp>
        <p:nvSpPr>
          <p:cNvPr id="4116" name="Title 1"/>
          <p:cNvSpPr txBox="1">
            <a:spLocks/>
          </p:cNvSpPr>
          <p:nvPr/>
        </p:nvSpPr>
        <p:spPr bwMode="auto">
          <a:xfrm>
            <a:off x="7602484" y="3601893"/>
            <a:ext cx="115575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ComplicAID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18" name="Picture 29" descr="Get it on Google Play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004" y="4147746"/>
            <a:ext cx="2130088" cy="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Box 2"/>
          <p:cNvSpPr txBox="1">
            <a:spLocks noChangeArrowheads="1"/>
          </p:cNvSpPr>
          <p:nvPr/>
        </p:nvSpPr>
        <p:spPr bwMode="auto">
          <a:xfrm>
            <a:off x="2543155" y="4844267"/>
            <a:ext cx="17304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</a:t>
            </a:r>
            <a:r>
              <a:rPr kumimoji="0" lang="en-US" altLang="en-US" sz="675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®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App Store</a:t>
            </a:r>
            <a:r>
              <a:rPr kumimoji="0" lang="en-US" altLang="en-US" sz="675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registered trademarks of Apple Inc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20" name="TextBox 5"/>
          <p:cNvSpPr txBox="1">
            <a:spLocks noChangeArrowheads="1"/>
          </p:cNvSpPr>
          <p:nvPr/>
        </p:nvSpPr>
        <p:spPr bwMode="auto">
          <a:xfrm>
            <a:off x="498696" y="4220029"/>
            <a:ext cx="1992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 Apps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Free on Both: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21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293" y="4280013"/>
            <a:ext cx="1672198" cy="5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0" y="2301036"/>
            <a:ext cx="1040489" cy="10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8" name="Picture 27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038" y="3"/>
            <a:ext cx="467963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ardiology App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7" r="-6432"/>
          <a:stretch/>
        </p:blipFill>
        <p:spPr bwMode="auto">
          <a:xfrm>
            <a:off x="7595211" y="2320646"/>
            <a:ext cx="1080827" cy="1001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7597601" y="2002384"/>
            <a:ext cx="1171178" cy="22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August 2020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7598578" y="1219501"/>
            <a:ext cx="1300297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WebApp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Only*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2600 unique users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4800 sessions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6642474" y="4294495"/>
            <a:ext cx="24847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WebApps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available free on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www.CardiologyApps.com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2055122" y="3847013"/>
            <a:ext cx="868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*Also available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WebApp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28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6302</TotalTime>
  <Words>737</Words>
  <Application>Microsoft Office PowerPoint</Application>
  <PresentationFormat>On-screen Show (16:9)</PresentationFormat>
  <Paragraphs>153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Office Theme</vt:lpstr>
      <vt:lpstr>BASIC SHARMA BLUE</vt:lpstr>
      <vt:lpstr>3_BASIC SHARMA BLUE</vt:lpstr>
      <vt:lpstr>7_BASIC SHARMA BLUE</vt:lpstr>
      <vt:lpstr>6_BASIC SHARMA BLUE</vt:lpstr>
      <vt:lpstr>PowerPoint Presentation</vt:lpstr>
      <vt:lpstr>PowerPoint Presentation</vt:lpstr>
      <vt:lpstr> Live Case #2</vt:lpstr>
      <vt:lpstr>PowerPoint Presentation</vt:lpstr>
      <vt:lpstr>More than 45,800 unique downloads</vt:lpstr>
      <vt:lpstr>Apps Coming Soon…</vt:lpstr>
      <vt:lpstr>PowerPoint Presentation</vt:lpstr>
      <vt:lpstr>More than 35,800 unique downloads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Ramos, Elena</dc:creator>
  <cp:lastModifiedBy>CVICRSSHARMA</cp:lastModifiedBy>
  <cp:revision>651</cp:revision>
  <dcterms:created xsi:type="dcterms:W3CDTF">2019-05-13T14:16:18Z</dcterms:created>
  <dcterms:modified xsi:type="dcterms:W3CDTF">2022-03-11T13:14:54Z</dcterms:modified>
</cp:coreProperties>
</file>