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avi" ContentType="video/x-msvide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9" r:id="rId3"/>
    <p:sldId id="319" r:id="rId4"/>
    <p:sldId id="260" r:id="rId5"/>
    <p:sldId id="261" r:id="rId6"/>
    <p:sldId id="320" r:id="rId7"/>
    <p:sldId id="262" r:id="rId8"/>
    <p:sldId id="318" r:id="rId9"/>
    <p:sldId id="264" r:id="rId10"/>
    <p:sldId id="306" r:id="rId11"/>
    <p:sldId id="305" r:id="rId12"/>
    <p:sldId id="263" r:id="rId13"/>
    <p:sldId id="268" r:id="rId14"/>
    <p:sldId id="271" r:id="rId15"/>
    <p:sldId id="274" r:id="rId16"/>
    <p:sldId id="269" r:id="rId17"/>
    <p:sldId id="308" r:id="rId18"/>
    <p:sldId id="309" r:id="rId19"/>
    <p:sldId id="276" r:id="rId20"/>
    <p:sldId id="275" r:id="rId21"/>
    <p:sldId id="272" r:id="rId22"/>
    <p:sldId id="311" r:id="rId23"/>
    <p:sldId id="281" r:id="rId24"/>
    <p:sldId id="282" r:id="rId25"/>
    <p:sldId id="312" r:id="rId26"/>
    <p:sldId id="280" r:id="rId27"/>
    <p:sldId id="315" r:id="rId28"/>
    <p:sldId id="316" r:id="rId29"/>
    <p:sldId id="313" r:id="rId30"/>
    <p:sldId id="314" r:id="rId31"/>
    <p:sldId id="284" r:id="rId32"/>
    <p:sldId id="294" r:id="rId33"/>
    <p:sldId id="285" r:id="rId34"/>
    <p:sldId id="286" r:id="rId35"/>
    <p:sldId id="317" r:id="rId36"/>
    <p:sldId id="310" r:id="rId37"/>
    <p:sldId id="288" r:id="rId38"/>
    <p:sldId id="291" r:id="rId39"/>
    <p:sldId id="290" r:id="rId40"/>
    <p:sldId id="267" r:id="rId41"/>
    <p:sldId id="300" r:id="rId42"/>
    <p:sldId id="302" r:id="rId43"/>
    <p:sldId id="301" r:id="rId44"/>
    <p:sldId id="265" r:id="rId45"/>
    <p:sldId id="295" r:id="rId46"/>
    <p:sldId id="296" r:id="rId47"/>
    <p:sldId id="297" r:id="rId48"/>
    <p:sldId id="298" r:id="rId49"/>
    <p:sldId id="299" r:id="rId50"/>
    <p:sldId id="303"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33" autoAdjust="0"/>
    <p:restoredTop sz="94660"/>
  </p:normalViewPr>
  <p:slideViewPr>
    <p:cSldViewPr snapToGrid="0">
      <p:cViewPr varScale="1">
        <p:scale>
          <a:sx n="120" d="100"/>
          <a:sy n="120" d="100"/>
        </p:scale>
        <p:origin x="114" y="3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C9E310D-9BE3-416C-B22F-0BF771DFE4D6}" type="datetimeFigureOut">
              <a:rPr lang="en-US" smtClean="0"/>
              <a:t>2/23/2022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4994AA-3A19-4937-89A0-93FFAB29F39F}" type="slidenum">
              <a:rPr lang="en-US" smtClean="0"/>
              <a:t>‹#›</a:t>
            </a:fld>
            <a:endParaRPr lang="en-US"/>
          </a:p>
        </p:txBody>
      </p:sp>
    </p:spTree>
    <p:extLst>
      <p:ext uri="{BB962C8B-B14F-4D97-AF65-F5344CB8AC3E}">
        <p14:creationId xmlns:p14="http://schemas.microsoft.com/office/powerpoint/2010/main" val="4996495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9E310D-9BE3-416C-B22F-0BF771DFE4D6}" type="datetimeFigureOut">
              <a:rPr lang="en-US" smtClean="0"/>
              <a:t>2/23/2022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4994AA-3A19-4937-89A0-93FFAB29F39F}" type="slidenum">
              <a:rPr lang="en-US" smtClean="0"/>
              <a:t>‹#›</a:t>
            </a:fld>
            <a:endParaRPr lang="en-US"/>
          </a:p>
        </p:txBody>
      </p:sp>
    </p:spTree>
    <p:extLst>
      <p:ext uri="{BB962C8B-B14F-4D97-AF65-F5344CB8AC3E}">
        <p14:creationId xmlns:p14="http://schemas.microsoft.com/office/powerpoint/2010/main" val="34379836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9E310D-9BE3-416C-B22F-0BF771DFE4D6}" type="datetimeFigureOut">
              <a:rPr lang="en-US" smtClean="0"/>
              <a:t>2/23/2022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4994AA-3A19-4937-89A0-93FFAB29F39F}" type="slidenum">
              <a:rPr lang="en-US" smtClean="0"/>
              <a:t>‹#›</a:t>
            </a:fld>
            <a:endParaRPr lang="en-US"/>
          </a:p>
        </p:txBody>
      </p:sp>
    </p:spTree>
    <p:extLst>
      <p:ext uri="{BB962C8B-B14F-4D97-AF65-F5344CB8AC3E}">
        <p14:creationId xmlns:p14="http://schemas.microsoft.com/office/powerpoint/2010/main" val="7486422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9E310D-9BE3-416C-B22F-0BF771DFE4D6}" type="datetimeFigureOut">
              <a:rPr lang="en-US" smtClean="0"/>
              <a:t>2/23/2022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4994AA-3A19-4937-89A0-93FFAB29F39F}" type="slidenum">
              <a:rPr lang="en-US" smtClean="0"/>
              <a:t>‹#›</a:t>
            </a:fld>
            <a:endParaRPr lang="en-US"/>
          </a:p>
        </p:txBody>
      </p:sp>
    </p:spTree>
    <p:extLst>
      <p:ext uri="{BB962C8B-B14F-4D97-AF65-F5344CB8AC3E}">
        <p14:creationId xmlns:p14="http://schemas.microsoft.com/office/powerpoint/2010/main" val="21825831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C9E310D-9BE3-416C-B22F-0BF771DFE4D6}" type="datetimeFigureOut">
              <a:rPr lang="en-US" smtClean="0"/>
              <a:t>2/23/2022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4994AA-3A19-4937-89A0-93FFAB29F39F}" type="slidenum">
              <a:rPr lang="en-US" smtClean="0"/>
              <a:t>‹#›</a:t>
            </a:fld>
            <a:endParaRPr lang="en-US"/>
          </a:p>
        </p:txBody>
      </p:sp>
    </p:spTree>
    <p:extLst>
      <p:ext uri="{BB962C8B-B14F-4D97-AF65-F5344CB8AC3E}">
        <p14:creationId xmlns:p14="http://schemas.microsoft.com/office/powerpoint/2010/main" val="4918392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C9E310D-9BE3-416C-B22F-0BF771DFE4D6}" type="datetimeFigureOut">
              <a:rPr lang="en-US" smtClean="0"/>
              <a:t>2/23/2022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4994AA-3A19-4937-89A0-93FFAB29F39F}" type="slidenum">
              <a:rPr lang="en-US" smtClean="0"/>
              <a:t>‹#›</a:t>
            </a:fld>
            <a:endParaRPr lang="en-US"/>
          </a:p>
        </p:txBody>
      </p:sp>
    </p:spTree>
    <p:extLst>
      <p:ext uri="{BB962C8B-B14F-4D97-AF65-F5344CB8AC3E}">
        <p14:creationId xmlns:p14="http://schemas.microsoft.com/office/powerpoint/2010/main" val="41591104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C9E310D-9BE3-416C-B22F-0BF771DFE4D6}" type="datetimeFigureOut">
              <a:rPr lang="en-US" smtClean="0"/>
              <a:t>2/23/2022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74994AA-3A19-4937-89A0-93FFAB29F39F}" type="slidenum">
              <a:rPr lang="en-US" smtClean="0"/>
              <a:t>‹#›</a:t>
            </a:fld>
            <a:endParaRPr lang="en-US"/>
          </a:p>
        </p:txBody>
      </p:sp>
    </p:spTree>
    <p:extLst>
      <p:ext uri="{BB962C8B-B14F-4D97-AF65-F5344CB8AC3E}">
        <p14:creationId xmlns:p14="http://schemas.microsoft.com/office/powerpoint/2010/main" val="14911086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C9E310D-9BE3-416C-B22F-0BF771DFE4D6}" type="datetimeFigureOut">
              <a:rPr lang="en-US" smtClean="0"/>
              <a:t>2/23/2022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74994AA-3A19-4937-89A0-93FFAB29F39F}" type="slidenum">
              <a:rPr lang="en-US" smtClean="0"/>
              <a:t>‹#›</a:t>
            </a:fld>
            <a:endParaRPr lang="en-US"/>
          </a:p>
        </p:txBody>
      </p:sp>
    </p:spTree>
    <p:extLst>
      <p:ext uri="{BB962C8B-B14F-4D97-AF65-F5344CB8AC3E}">
        <p14:creationId xmlns:p14="http://schemas.microsoft.com/office/powerpoint/2010/main" val="25017331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9E310D-9BE3-416C-B22F-0BF771DFE4D6}" type="datetimeFigureOut">
              <a:rPr lang="en-US" smtClean="0"/>
              <a:t>2/23/2022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74994AA-3A19-4937-89A0-93FFAB29F39F}" type="slidenum">
              <a:rPr lang="en-US" smtClean="0"/>
              <a:t>‹#›</a:t>
            </a:fld>
            <a:endParaRPr lang="en-US"/>
          </a:p>
        </p:txBody>
      </p:sp>
    </p:spTree>
    <p:extLst>
      <p:ext uri="{BB962C8B-B14F-4D97-AF65-F5344CB8AC3E}">
        <p14:creationId xmlns:p14="http://schemas.microsoft.com/office/powerpoint/2010/main" val="24214593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C9E310D-9BE3-416C-B22F-0BF771DFE4D6}" type="datetimeFigureOut">
              <a:rPr lang="en-US" smtClean="0"/>
              <a:t>2/23/2022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4994AA-3A19-4937-89A0-93FFAB29F39F}" type="slidenum">
              <a:rPr lang="en-US" smtClean="0"/>
              <a:t>‹#›</a:t>
            </a:fld>
            <a:endParaRPr lang="en-US"/>
          </a:p>
        </p:txBody>
      </p:sp>
    </p:spTree>
    <p:extLst>
      <p:ext uri="{BB962C8B-B14F-4D97-AF65-F5344CB8AC3E}">
        <p14:creationId xmlns:p14="http://schemas.microsoft.com/office/powerpoint/2010/main" val="1976916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C9E310D-9BE3-416C-B22F-0BF771DFE4D6}" type="datetimeFigureOut">
              <a:rPr lang="en-US" smtClean="0"/>
              <a:t>2/23/2022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4994AA-3A19-4937-89A0-93FFAB29F39F}" type="slidenum">
              <a:rPr lang="en-US" smtClean="0"/>
              <a:t>‹#›</a:t>
            </a:fld>
            <a:endParaRPr lang="en-US"/>
          </a:p>
        </p:txBody>
      </p:sp>
    </p:spTree>
    <p:extLst>
      <p:ext uri="{BB962C8B-B14F-4D97-AF65-F5344CB8AC3E}">
        <p14:creationId xmlns:p14="http://schemas.microsoft.com/office/powerpoint/2010/main" val="31949953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9E310D-9BE3-416C-B22F-0BF771DFE4D6}" type="datetimeFigureOut">
              <a:rPr lang="en-US" smtClean="0"/>
              <a:t>2/23/2022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4994AA-3A19-4937-89A0-93FFAB29F39F}" type="slidenum">
              <a:rPr lang="en-US" smtClean="0"/>
              <a:t>‹#›</a:t>
            </a:fld>
            <a:endParaRPr lang="en-US"/>
          </a:p>
        </p:txBody>
      </p:sp>
    </p:spTree>
    <p:extLst>
      <p:ext uri="{BB962C8B-B14F-4D97-AF65-F5344CB8AC3E}">
        <p14:creationId xmlns:p14="http://schemas.microsoft.com/office/powerpoint/2010/main" val="34734289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media" Target="../media/media2.avi"/><Relationship Id="rId7" Type="http://schemas.openxmlformats.org/officeDocument/2006/relationships/image" Target="../media/image2.png"/><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1.png"/><Relationship Id="rId5" Type="http://schemas.openxmlformats.org/officeDocument/2006/relationships/slideLayout" Target="../slideLayouts/slideLayout2.xml"/><Relationship Id="rId4" Type="http://schemas.openxmlformats.org/officeDocument/2006/relationships/video" Target="../media/media2.avi"/></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avi"/><Relationship Id="rId1" Type="http://schemas.microsoft.com/office/2007/relationships/media" Target="../media/media3.avi"/><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Live Case </a:t>
            </a:r>
          </a:p>
        </p:txBody>
      </p:sp>
      <p:sp>
        <p:nvSpPr>
          <p:cNvPr id="3" name="Subtitle 2"/>
          <p:cNvSpPr>
            <a:spLocks noGrp="1"/>
          </p:cNvSpPr>
          <p:nvPr>
            <p:ph type="subTitle" idx="1"/>
          </p:nvPr>
        </p:nvSpPr>
        <p:spPr/>
        <p:txBody>
          <a:bodyPr>
            <a:normAutofit/>
          </a:bodyPr>
          <a:lstStyle/>
          <a:p>
            <a:r>
              <a:rPr lang="en-US" sz="3200" dirty="0"/>
              <a:t>02/2022</a:t>
            </a:r>
          </a:p>
        </p:txBody>
      </p:sp>
    </p:spTree>
    <p:extLst>
      <p:ext uri="{BB962C8B-B14F-4D97-AF65-F5344CB8AC3E}">
        <p14:creationId xmlns:p14="http://schemas.microsoft.com/office/powerpoint/2010/main" val="27068121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A5FA2-8D39-AE47-8D88-4983CD838273}"/>
              </a:ext>
            </a:extLst>
          </p:cNvPr>
          <p:cNvSpPr>
            <a:spLocks noGrp="1"/>
          </p:cNvSpPr>
          <p:nvPr>
            <p:ph type="title"/>
          </p:nvPr>
        </p:nvSpPr>
        <p:spPr/>
        <p:txBody>
          <a:bodyPr/>
          <a:lstStyle/>
          <a:p>
            <a:r>
              <a:rPr lang="en-US" dirty="0"/>
              <a:t>Aortitis </a:t>
            </a:r>
          </a:p>
        </p:txBody>
      </p:sp>
      <p:sp>
        <p:nvSpPr>
          <p:cNvPr id="3" name="Content Placeholder 2">
            <a:extLst>
              <a:ext uri="{FF2B5EF4-FFF2-40B4-BE49-F238E27FC236}">
                <a16:creationId xmlns:a16="http://schemas.microsoft.com/office/drawing/2014/main" id="{76B1BE19-8F5E-4D40-B9FB-B017FD081474}"/>
              </a:ext>
            </a:extLst>
          </p:cNvPr>
          <p:cNvSpPr>
            <a:spLocks noGrp="1"/>
          </p:cNvSpPr>
          <p:nvPr>
            <p:ph idx="1"/>
          </p:nvPr>
        </p:nvSpPr>
        <p:spPr/>
        <p:txBody>
          <a:bodyPr/>
          <a:lstStyle/>
          <a:p>
            <a:pPr marL="0" indent="0">
              <a:buNone/>
            </a:pPr>
            <a:r>
              <a:rPr lang="en-US" dirty="0"/>
              <a:t>Aortitis is the pathological term for inflammation of the aortic wall.</a:t>
            </a:r>
          </a:p>
          <a:p>
            <a:pPr marL="0" indent="0">
              <a:buNone/>
            </a:pPr>
            <a:endParaRPr lang="en-US" dirty="0"/>
          </a:p>
          <a:p>
            <a:pPr marL="0" indent="0">
              <a:buNone/>
            </a:pPr>
            <a:endParaRPr lang="en-US" dirty="0"/>
          </a:p>
          <a:p>
            <a:pPr marL="0" indent="0">
              <a:buNone/>
            </a:pPr>
            <a:r>
              <a:rPr lang="en-US" dirty="0"/>
              <a:t>Important cause of aortic aneurysms and dissections.</a:t>
            </a:r>
          </a:p>
          <a:p>
            <a:pPr marL="0" indent="0">
              <a:buNone/>
            </a:pPr>
            <a:endParaRPr lang="en-US" dirty="0"/>
          </a:p>
          <a:p>
            <a:pPr marL="0" indent="0">
              <a:buNone/>
            </a:pPr>
            <a:endParaRPr lang="en-US" dirty="0"/>
          </a:p>
          <a:p>
            <a:pPr marL="0" indent="0">
              <a:buNone/>
            </a:pPr>
            <a:r>
              <a:rPr lang="en-US" dirty="0"/>
              <a:t>Infectious versus non </a:t>
            </a:r>
            <a:r>
              <a:rPr lang="en-US" dirty="0" err="1"/>
              <a:t>fectious</a:t>
            </a:r>
            <a:r>
              <a:rPr lang="en-US" dirty="0"/>
              <a:t>/inflammatory.</a:t>
            </a:r>
          </a:p>
        </p:txBody>
      </p:sp>
    </p:spTree>
    <p:extLst>
      <p:ext uri="{BB962C8B-B14F-4D97-AF65-F5344CB8AC3E}">
        <p14:creationId xmlns:p14="http://schemas.microsoft.com/office/powerpoint/2010/main" val="21833176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3423C-92D1-EF4B-B119-E4A0C9B2AE47}"/>
              </a:ext>
            </a:extLst>
          </p:cNvPr>
          <p:cNvSpPr>
            <a:spLocks noGrp="1"/>
          </p:cNvSpPr>
          <p:nvPr>
            <p:ph type="title"/>
          </p:nvPr>
        </p:nvSpPr>
        <p:spPr/>
        <p:txBody>
          <a:bodyPr/>
          <a:lstStyle/>
          <a:p>
            <a:r>
              <a:rPr lang="en-US" dirty="0"/>
              <a:t>Clinical spectrum </a:t>
            </a:r>
          </a:p>
        </p:txBody>
      </p:sp>
      <p:sp>
        <p:nvSpPr>
          <p:cNvPr id="3" name="Content Placeholder 2">
            <a:extLst>
              <a:ext uri="{FF2B5EF4-FFF2-40B4-BE49-F238E27FC236}">
                <a16:creationId xmlns:a16="http://schemas.microsoft.com/office/drawing/2014/main" id="{0F261458-5C8F-3244-A46E-2C0F6DB8D885}"/>
              </a:ext>
            </a:extLst>
          </p:cNvPr>
          <p:cNvSpPr>
            <a:spLocks noGrp="1"/>
          </p:cNvSpPr>
          <p:nvPr>
            <p:ph idx="1"/>
          </p:nvPr>
        </p:nvSpPr>
        <p:spPr>
          <a:xfrm>
            <a:off x="838200" y="1825625"/>
            <a:ext cx="10515600" cy="4667250"/>
          </a:xfrm>
        </p:spPr>
        <p:txBody>
          <a:bodyPr>
            <a:normAutofit/>
          </a:bodyPr>
          <a:lstStyle/>
          <a:p>
            <a:pPr marL="0" indent="0" fontAlgn="t">
              <a:buNone/>
            </a:pPr>
            <a:r>
              <a:rPr lang="en-US" sz="2600" dirty="0"/>
              <a:t>Back or abdominal pain with fever</a:t>
            </a:r>
          </a:p>
          <a:p>
            <a:pPr marL="0" indent="0" fontAlgn="t">
              <a:buNone/>
            </a:pPr>
            <a:r>
              <a:rPr lang="en-US" sz="2600" dirty="0"/>
              <a:t>Systemic inflammatory syndrome caused by vasculitis</a:t>
            </a:r>
          </a:p>
          <a:p>
            <a:pPr marL="0" indent="0" fontAlgn="t">
              <a:buNone/>
            </a:pPr>
            <a:r>
              <a:rPr lang="en-US" sz="2600" dirty="0"/>
              <a:t>Aneurysmal disease</a:t>
            </a:r>
          </a:p>
          <a:p>
            <a:pPr marL="0" indent="0" fontAlgn="t">
              <a:buNone/>
            </a:pPr>
            <a:r>
              <a:rPr lang="en-US" sz="2600" dirty="0"/>
              <a:t>Cardiac abnormalities</a:t>
            </a:r>
          </a:p>
          <a:p>
            <a:pPr marL="457200" lvl="1" indent="0" fontAlgn="t">
              <a:buNone/>
            </a:pPr>
            <a:r>
              <a:rPr lang="en-US" sz="2200" dirty="0"/>
              <a:t>Aortic insufficiency (acute or chronic)</a:t>
            </a:r>
          </a:p>
          <a:p>
            <a:pPr marL="457200" lvl="1" indent="0" fontAlgn="t">
              <a:buNone/>
            </a:pPr>
            <a:r>
              <a:rPr lang="en-US" sz="2200" dirty="0"/>
              <a:t>Stable angina pectoris or acute coronary syndrome caused by coronary involvement</a:t>
            </a:r>
          </a:p>
          <a:p>
            <a:pPr marL="0" indent="0" fontAlgn="t">
              <a:buNone/>
            </a:pPr>
            <a:r>
              <a:rPr lang="en-US" sz="2600" dirty="0"/>
              <a:t>Aortic thrombosis with distal embolization</a:t>
            </a:r>
          </a:p>
          <a:p>
            <a:pPr marL="0" indent="0" fontAlgn="t">
              <a:buNone/>
            </a:pPr>
            <a:r>
              <a:rPr lang="en-US" sz="2600" dirty="0"/>
              <a:t>Aortic dissection or rupture (rare)</a:t>
            </a:r>
          </a:p>
          <a:p>
            <a:pPr marL="0" indent="0" fontAlgn="t">
              <a:buNone/>
            </a:pPr>
            <a:r>
              <a:rPr lang="en-US" sz="2600" dirty="0"/>
              <a:t>Upper- and/or lower-extremity claudication with pulse deficits</a:t>
            </a:r>
          </a:p>
          <a:p>
            <a:endParaRPr lang="en-US" dirty="0"/>
          </a:p>
        </p:txBody>
      </p:sp>
    </p:spTree>
    <p:extLst>
      <p:ext uri="{BB962C8B-B14F-4D97-AF65-F5344CB8AC3E}">
        <p14:creationId xmlns:p14="http://schemas.microsoft.com/office/powerpoint/2010/main" val="42593341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Non-infectious Aortitis </a:t>
            </a:r>
          </a:p>
        </p:txBody>
      </p:sp>
      <p:sp>
        <p:nvSpPr>
          <p:cNvPr id="3" name="Content Placeholder 2"/>
          <p:cNvSpPr>
            <a:spLocks noGrp="1"/>
          </p:cNvSpPr>
          <p:nvPr>
            <p:ph idx="1"/>
          </p:nvPr>
        </p:nvSpPr>
        <p:spPr/>
        <p:txBody>
          <a:bodyPr>
            <a:normAutofit lnSpcReduction="10000"/>
          </a:bodyPr>
          <a:lstStyle/>
          <a:p>
            <a:pPr marL="0" indent="0">
              <a:buNone/>
            </a:pPr>
            <a:r>
              <a:rPr lang="en-US" dirty="0"/>
              <a:t>Large vessel vasculitis: Giant cell arteritis and Takayasu arteritis </a:t>
            </a:r>
          </a:p>
          <a:p>
            <a:pPr marL="0" indent="0">
              <a:buNone/>
            </a:pPr>
            <a:endParaRPr lang="en-US" sz="3000" dirty="0"/>
          </a:p>
          <a:p>
            <a:pPr marL="0" indent="0">
              <a:buNone/>
            </a:pPr>
            <a:r>
              <a:rPr lang="en-US" sz="2600" dirty="0"/>
              <a:t>GCA is one of the  most common form of aortitis in North America, accounting for more than 75% of cases.</a:t>
            </a:r>
          </a:p>
          <a:p>
            <a:pPr marL="0" indent="0">
              <a:buNone/>
            </a:pPr>
            <a:endParaRPr lang="en-US" sz="2600" dirty="0"/>
          </a:p>
          <a:p>
            <a:pPr marL="0" indent="0">
              <a:buNone/>
            </a:pPr>
            <a:r>
              <a:rPr lang="en-US" sz="2600" dirty="0"/>
              <a:t>Aortic involvement occurs in 15% of GCA patients</a:t>
            </a:r>
          </a:p>
          <a:p>
            <a:pPr marL="0" indent="0">
              <a:buNone/>
            </a:pPr>
            <a:endParaRPr lang="en-US" sz="2600" dirty="0"/>
          </a:p>
          <a:p>
            <a:pPr marL="0" indent="0">
              <a:buNone/>
            </a:pPr>
            <a:r>
              <a:rPr lang="en-US" sz="2600" dirty="0"/>
              <a:t>GCA should be suspected in individuals over the age of 50 presenting with new-onset headache, visual disturbances and elevated inflammatory markers. </a:t>
            </a:r>
          </a:p>
          <a:p>
            <a:pPr marL="0" indent="0">
              <a:buNone/>
            </a:pPr>
            <a:endParaRPr lang="en-US" dirty="0"/>
          </a:p>
        </p:txBody>
      </p:sp>
    </p:spTree>
    <p:extLst>
      <p:ext uri="{BB962C8B-B14F-4D97-AF65-F5344CB8AC3E}">
        <p14:creationId xmlns:p14="http://schemas.microsoft.com/office/powerpoint/2010/main" val="19621341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38200" y="4407451"/>
            <a:ext cx="3728102" cy="461665"/>
          </a:xfrm>
          <a:prstGeom prst="rect">
            <a:avLst/>
          </a:prstGeom>
          <a:noFill/>
        </p:spPr>
        <p:txBody>
          <a:bodyPr wrap="square" rtlCol="0">
            <a:spAutoFit/>
          </a:bodyPr>
          <a:lstStyle/>
          <a:p>
            <a:r>
              <a:rPr lang="en-US" sz="2400" dirty="0"/>
              <a:t>3/5 criteria should be met.   </a:t>
            </a:r>
          </a:p>
        </p:txBody>
      </p:sp>
      <p:sp>
        <p:nvSpPr>
          <p:cNvPr id="2" name="Rectangle 1">
            <a:extLst>
              <a:ext uri="{FF2B5EF4-FFF2-40B4-BE49-F238E27FC236}">
                <a16:creationId xmlns:a16="http://schemas.microsoft.com/office/drawing/2014/main" id="{C781B3EE-E800-6043-B274-C7BDDC5C130A}"/>
              </a:ext>
            </a:extLst>
          </p:cNvPr>
          <p:cNvSpPr/>
          <p:nvPr/>
        </p:nvSpPr>
        <p:spPr>
          <a:xfrm>
            <a:off x="838200" y="5215360"/>
            <a:ext cx="6914322" cy="461665"/>
          </a:xfrm>
          <a:prstGeom prst="rect">
            <a:avLst/>
          </a:prstGeom>
        </p:spPr>
        <p:txBody>
          <a:bodyPr wrap="square">
            <a:spAutoFit/>
          </a:bodyPr>
          <a:lstStyle/>
          <a:p>
            <a:r>
              <a:rPr lang="en-US" sz="2400" dirty="0"/>
              <a:t>Gold standard for GCA remains temporal biopsy. </a:t>
            </a:r>
          </a:p>
        </p:txBody>
      </p:sp>
      <p:sp>
        <p:nvSpPr>
          <p:cNvPr id="7" name="Content Placeholder 2">
            <a:extLst>
              <a:ext uri="{FF2B5EF4-FFF2-40B4-BE49-F238E27FC236}">
                <a16:creationId xmlns:a16="http://schemas.microsoft.com/office/drawing/2014/main" id="{C1FA67EF-8DB2-6A4B-B83A-1A4CF06E8232}"/>
              </a:ext>
            </a:extLst>
          </p:cNvPr>
          <p:cNvSpPr>
            <a:spLocks noGrp="1"/>
          </p:cNvSpPr>
          <p:nvPr>
            <p:ph idx="1"/>
          </p:nvPr>
        </p:nvSpPr>
        <p:spPr>
          <a:xfrm>
            <a:off x="838200" y="1083504"/>
            <a:ext cx="10515600" cy="3117436"/>
          </a:xfrm>
        </p:spPr>
        <p:txBody>
          <a:bodyPr>
            <a:normAutofit fontScale="92500" lnSpcReduction="10000"/>
          </a:bodyPr>
          <a:lstStyle/>
          <a:p>
            <a:pPr marL="0" indent="0" fontAlgn="t">
              <a:buNone/>
            </a:pPr>
            <a:r>
              <a:rPr lang="en-US" dirty="0"/>
              <a:t>Criterion</a:t>
            </a:r>
          </a:p>
          <a:p>
            <a:pPr marL="0" indent="0" fontAlgn="t">
              <a:buNone/>
            </a:pPr>
            <a:endParaRPr lang="en-US" dirty="0"/>
          </a:p>
          <a:p>
            <a:pPr fontAlgn="t"/>
            <a:r>
              <a:rPr lang="en-US" dirty="0"/>
              <a:t>Age at disease onset &gt; 50 years</a:t>
            </a:r>
          </a:p>
          <a:p>
            <a:pPr fontAlgn="t"/>
            <a:r>
              <a:rPr lang="en-US" dirty="0"/>
              <a:t>New headache</a:t>
            </a:r>
          </a:p>
          <a:p>
            <a:pPr fontAlgn="t"/>
            <a:r>
              <a:rPr lang="en-US" dirty="0"/>
              <a:t>Temporal artery abnormality</a:t>
            </a:r>
          </a:p>
          <a:p>
            <a:pPr fontAlgn="t"/>
            <a:r>
              <a:rPr lang="en-US" dirty="0"/>
              <a:t>Elevated erythrocyte sedimentation rate (ESR)</a:t>
            </a:r>
          </a:p>
          <a:p>
            <a:pPr fontAlgn="t"/>
            <a:r>
              <a:rPr lang="en-US" dirty="0"/>
              <a:t>Abnormal artery biopsy</a:t>
            </a:r>
          </a:p>
          <a:p>
            <a:pPr marL="0" indent="0">
              <a:buNone/>
            </a:pPr>
            <a:endParaRPr lang="en-US" dirty="0"/>
          </a:p>
        </p:txBody>
      </p:sp>
    </p:spTree>
    <p:extLst>
      <p:ext uri="{BB962C8B-B14F-4D97-AF65-F5344CB8AC3E}">
        <p14:creationId xmlns:p14="http://schemas.microsoft.com/office/powerpoint/2010/main" val="23007044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C8E9E-C199-2C48-99DA-D241BE1F7E48}"/>
              </a:ext>
            </a:extLst>
          </p:cNvPr>
          <p:cNvSpPr>
            <a:spLocks noGrp="1"/>
          </p:cNvSpPr>
          <p:nvPr>
            <p:ph type="title"/>
          </p:nvPr>
        </p:nvSpPr>
        <p:spPr/>
        <p:txBody>
          <a:bodyPr/>
          <a:lstStyle/>
          <a:p>
            <a:r>
              <a:rPr lang="en-US" dirty="0"/>
              <a:t>Takayasu’s arteritis (TAK)</a:t>
            </a:r>
          </a:p>
        </p:txBody>
      </p:sp>
      <p:sp>
        <p:nvSpPr>
          <p:cNvPr id="3" name="Content Placeholder 2">
            <a:extLst>
              <a:ext uri="{FF2B5EF4-FFF2-40B4-BE49-F238E27FC236}">
                <a16:creationId xmlns:a16="http://schemas.microsoft.com/office/drawing/2014/main" id="{A9D2E5D8-DF15-714D-9DC1-1C3F97139E67}"/>
              </a:ext>
            </a:extLst>
          </p:cNvPr>
          <p:cNvSpPr>
            <a:spLocks noGrp="1"/>
          </p:cNvSpPr>
          <p:nvPr>
            <p:ph idx="1"/>
          </p:nvPr>
        </p:nvSpPr>
        <p:spPr/>
        <p:txBody>
          <a:bodyPr>
            <a:normAutofit/>
          </a:bodyPr>
          <a:lstStyle/>
          <a:p>
            <a:r>
              <a:rPr lang="en-US" dirty="0"/>
              <a:t>Idiopathic necrotizing granulomatous large-vessel pan-arteritis. </a:t>
            </a:r>
          </a:p>
          <a:p>
            <a:endParaRPr lang="en-US" dirty="0"/>
          </a:p>
          <a:p>
            <a:r>
              <a:rPr lang="en-US" dirty="0"/>
              <a:t>Preferentially involves the aorta, its proximal branches, and the pulmonary arteries.</a:t>
            </a:r>
          </a:p>
          <a:p>
            <a:pPr marL="0" indent="0">
              <a:buNone/>
            </a:pPr>
            <a:endParaRPr lang="en-US" dirty="0"/>
          </a:p>
          <a:p>
            <a:r>
              <a:rPr lang="en-US" dirty="0"/>
              <a:t>Aneurysmal dilation in 45% patients. </a:t>
            </a:r>
          </a:p>
          <a:p>
            <a:endParaRPr lang="en-US" dirty="0"/>
          </a:p>
          <a:p>
            <a:r>
              <a:rPr lang="en-US" dirty="0"/>
              <a:t>Predilection for young women in 25 to 30 years of age. </a:t>
            </a:r>
          </a:p>
          <a:p>
            <a:endParaRPr lang="en-US" dirty="0"/>
          </a:p>
        </p:txBody>
      </p:sp>
    </p:spTree>
    <p:extLst>
      <p:ext uri="{BB962C8B-B14F-4D97-AF65-F5344CB8AC3E}">
        <p14:creationId xmlns:p14="http://schemas.microsoft.com/office/powerpoint/2010/main" val="34642986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82F6F-68B6-5A4E-BF21-6F980EB2C010}"/>
              </a:ext>
            </a:extLst>
          </p:cNvPr>
          <p:cNvSpPr>
            <a:spLocks noGrp="1"/>
          </p:cNvSpPr>
          <p:nvPr>
            <p:ph type="title"/>
          </p:nvPr>
        </p:nvSpPr>
        <p:spPr>
          <a:xfrm>
            <a:off x="533401" y="365124"/>
            <a:ext cx="10515600" cy="1325563"/>
          </a:xfrm>
        </p:spPr>
        <p:txBody>
          <a:bodyPr/>
          <a:lstStyle/>
          <a:p>
            <a:r>
              <a:rPr lang="en-US" dirty="0"/>
              <a:t>TAK pathology</a:t>
            </a:r>
          </a:p>
        </p:txBody>
      </p:sp>
      <p:sp>
        <p:nvSpPr>
          <p:cNvPr id="3" name="Content Placeholder 2">
            <a:extLst>
              <a:ext uri="{FF2B5EF4-FFF2-40B4-BE49-F238E27FC236}">
                <a16:creationId xmlns:a16="http://schemas.microsoft.com/office/drawing/2014/main" id="{2E0077D9-50C6-F340-A1DA-F3768AEBA7E2}"/>
              </a:ext>
            </a:extLst>
          </p:cNvPr>
          <p:cNvSpPr>
            <a:spLocks noGrp="1"/>
          </p:cNvSpPr>
          <p:nvPr>
            <p:ph idx="1"/>
          </p:nvPr>
        </p:nvSpPr>
        <p:spPr>
          <a:xfrm>
            <a:off x="533401" y="1924776"/>
            <a:ext cx="5867399" cy="4351338"/>
          </a:xfrm>
        </p:spPr>
        <p:txBody>
          <a:bodyPr>
            <a:normAutofit/>
          </a:bodyPr>
          <a:lstStyle/>
          <a:p>
            <a:r>
              <a:rPr lang="en-US" sz="2400" dirty="0"/>
              <a:t>Pathologic analysis demonstrates </a:t>
            </a:r>
            <a:r>
              <a:rPr lang="en-US" sz="2400" b="1" dirty="0"/>
              <a:t>granulomas and inflammation of the arterial wall</a:t>
            </a:r>
            <a:r>
              <a:rPr lang="en-US" sz="2400" dirty="0"/>
              <a:t>, with marked infiltration and proliferation of mononuclear cells in the adventitia and media</a:t>
            </a:r>
          </a:p>
          <a:p>
            <a:endParaRPr lang="en-US" sz="2400" dirty="0"/>
          </a:p>
          <a:p>
            <a:r>
              <a:rPr lang="en-US" sz="2400" dirty="0"/>
              <a:t>Perivascular cuffing of the vasa vasorum in the early stage </a:t>
            </a:r>
            <a:r>
              <a:rPr lang="en-US" sz="2400" dirty="0">
                <a:sym typeface="Wingdings" pitchFamily="2" charset="2"/>
              </a:rPr>
              <a:t> </a:t>
            </a:r>
            <a:r>
              <a:rPr lang="en-US" sz="2400" dirty="0"/>
              <a:t>fibrosis and calcification in the late stage </a:t>
            </a:r>
            <a:r>
              <a:rPr lang="en-US" sz="2400" dirty="0">
                <a:sym typeface="Wingdings" pitchFamily="2" charset="2"/>
              </a:rPr>
              <a:t>  </a:t>
            </a:r>
            <a:r>
              <a:rPr lang="en-US" sz="2400" dirty="0"/>
              <a:t>occlusion and narrowing of the aorta and its branches.</a:t>
            </a:r>
          </a:p>
        </p:txBody>
      </p:sp>
      <p:pic>
        <p:nvPicPr>
          <p:cNvPr id="5" name="Picture 4" descr="A picture containing text&#10;&#10;Description automatically generated">
            <a:extLst>
              <a:ext uri="{FF2B5EF4-FFF2-40B4-BE49-F238E27FC236}">
                <a16:creationId xmlns:a16="http://schemas.microsoft.com/office/drawing/2014/main" id="{69604767-E14B-3E4D-88C6-10A5FB87CF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5600" y="1027906"/>
            <a:ext cx="5140527" cy="3663364"/>
          </a:xfrm>
          <a:prstGeom prst="rect">
            <a:avLst/>
          </a:prstGeom>
        </p:spPr>
      </p:pic>
      <p:sp>
        <p:nvSpPr>
          <p:cNvPr id="6" name="TextBox 5">
            <a:extLst>
              <a:ext uri="{FF2B5EF4-FFF2-40B4-BE49-F238E27FC236}">
                <a16:creationId xmlns:a16="http://schemas.microsoft.com/office/drawing/2014/main" id="{14CAE253-3A47-BD43-A9D4-3A0806653B8C}"/>
              </a:ext>
            </a:extLst>
          </p:cNvPr>
          <p:cNvSpPr txBox="1"/>
          <p:nvPr/>
        </p:nvSpPr>
        <p:spPr>
          <a:xfrm>
            <a:off x="8428383" y="6308209"/>
            <a:ext cx="2740750" cy="369332"/>
          </a:xfrm>
          <a:prstGeom prst="rect">
            <a:avLst/>
          </a:prstGeom>
          <a:noFill/>
        </p:spPr>
        <p:txBody>
          <a:bodyPr wrap="none" rtlCol="0">
            <a:spAutoFit/>
          </a:bodyPr>
          <a:lstStyle/>
          <a:p>
            <a:r>
              <a:rPr lang="en-US" dirty="0" err="1"/>
              <a:t>Gornik</a:t>
            </a:r>
            <a:r>
              <a:rPr lang="en-US" dirty="0"/>
              <a:t> H L Circulation 2008</a:t>
            </a:r>
          </a:p>
        </p:txBody>
      </p:sp>
    </p:spTree>
    <p:extLst>
      <p:ext uri="{BB962C8B-B14F-4D97-AF65-F5344CB8AC3E}">
        <p14:creationId xmlns:p14="http://schemas.microsoft.com/office/powerpoint/2010/main" val="20619134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Non-infectious aortitis/aneurysm formation. </a:t>
            </a:r>
          </a:p>
        </p:txBody>
      </p:sp>
      <p:sp>
        <p:nvSpPr>
          <p:cNvPr id="3" name="Content Placeholder 2"/>
          <p:cNvSpPr>
            <a:spLocks noGrp="1"/>
          </p:cNvSpPr>
          <p:nvPr>
            <p:ph idx="1"/>
          </p:nvPr>
        </p:nvSpPr>
        <p:spPr>
          <a:xfrm>
            <a:off x="838200" y="1690688"/>
            <a:ext cx="10515600" cy="4486275"/>
          </a:xfrm>
        </p:spPr>
        <p:txBody>
          <a:bodyPr>
            <a:normAutofit/>
          </a:bodyPr>
          <a:lstStyle/>
          <a:p>
            <a:r>
              <a:rPr lang="en-US" sz="2400" dirty="0" err="1"/>
              <a:t>Behçet's</a:t>
            </a:r>
            <a:r>
              <a:rPr lang="en-US" sz="2400" dirty="0"/>
              <a:t> Disease : </a:t>
            </a:r>
          </a:p>
          <a:p>
            <a:pPr marL="457200" lvl="1" indent="0">
              <a:buNone/>
            </a:pPr>
            <a:r>
              <a:rPr lang="en-US" dirty="0"/>
              <a:t>Can present with saccular aortic aneurysm or acute insufficiency in association with uveitis and oral and/or genital ulceration</a:t>
            </a:r>
          </a:p>
          <a:p>
            <a:pPr marL="457200" lvl="1" indent="0">
              <a:buNone/>
            </a:pPr>
            <a:r>
              <a:rPr lang="en-US" dirty="0"/>
              <a:t>Vascular issues were seen in up to 50% of patients, </a:t>
            </a:r>
          </a:p>
          <a:p>
            <a:pPr marL="457200" lvl="1" indent="0">
              <a:buNone/>
            </a:pPr>
            <a:r>
              <a:rPr lang="en-US" dirty="0"/>
              <a:t>Can involve both upper and lower extremities. </a:t>
            </a:r>
          </a:p>
          <a:p>
            <a:pPr marL="457200" lvl="1" indent="0">
              <a:buNone/>
            </a:pPr>
            <a:r>
              <a:rPr lang="en-US" dirty="0"/>
              <a:t>Aorta is the most common site of aneurysm formation. </a:t>
            </a:r>
          </a:p>
          <a:p>
            <a:endParaRPr lang="en-US" sz="2400" dirty="0"/>
          </a:p>
          <a:p>
            <a:r>
              <a:rPr lang="en-US" sz="2400" dirty="0"/>
              <a:t>Cogan's syndrome </a:t>
            </a:r>
          </a:p>
          <a:p>
            <a:pPr marL="0" indent="0">
              <a:buNone/>
            </a:pPr>
            <a:r>
              <a:rPr lang="en-US" sz="2200" dirty="0"/>
              <a:t>       Large and medium-sized vasculitis </a:t>
            </a:r>
          </a:p>
          <a:p>
            <a:pPr marL="457200" lvl="1" indent="0">
              <a:buNone/>
            </a:pPr>
            <a:r>
              <a:rPr lang="en-US" sz="2200" dirty="0"/>
              <a:t>Vestibular and acute ocular symptoms (</a:t>
            </a:r>
            <a:r>
              <a:rPr lang="en-US" sz="2200" dirty="0" err="1"/>
              <a:t>eg</a:t>
            </a:r>
            <a:r>
              <a:rPr lang="en-US" sz="2200" dirty="0"/>
              <a:t>, interstitial keratitis, iritis, subconjunctival or conjunctive hemorrhage) </a:t>
            </a:r>
          </a:p>
          <a:p>
            <a:endParaRPr lang="en-US" dirty="0"/>
          </a:p>
        </p:txBody>
      </p:sp>
    </p:spTree>
    <p:extLst>
      <p:ext uri="{BB962C8B-B14F-4D97-AF65-F5344CB8AC3E}">
        <p14:creationId xmlns:p14="http://schemas.microsoft.com/office/powerpoint/2010/main" val="666762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078E2-F6BF-5243-9AC9-FA08032907C8}"/>
              </a:ext>
            </a:extLst>
          </p:cNvPr>
          <p:cNvSpPr>
            <a:spLocks noGrp="1"/>
          </p:cNvSpPr>
          <p:nvPr>
            <p:ph type="title"/>
          </p:nvPr>
        </p:nvSpPr>
        <p:spPr/>
        <p:txBody>
          <a:bodyPr>
            <a:normAutofit/>
          </a:bodyPr>
          <a:lstStyle/>
          <a:p>
            <a:r>
              <a:rPr lang="en-US" sz="2800" dirty="0"/>
              <a:t>Non-infectious aortitis/aneurysm formation</a:t>
            </a:r>
          </a:p>
        </p:txBody>
      </p:sp>
      <p:sp>
        <p:nvSpPr>
          <p:cNvPr id="3" name="Content Placeholder 2">
            <a:extLst>
              <a:ext uri="{FF2B5EF4-FFF2-40B4-BE49-F238E27FC236}">
                <a16:creationId xmlns:a16="http://schemas.microsoft.com/office/drawing/2014/main" id="{A784B2C8-29E1-194B-8253-34C8D73BD0E5}"/>
              </a:ext>
            </a:extLst>
          </p:cNvPr>
          <p:cNvSpPr>
            <a:spLocks noGrp="1"/>
          </p:cNvSpPr>
          <p:nvPr>
            <p:ph idx="1"/>
          </p:nvPr>
        </p:nvSpPr>
        <p:spPr/>
        <p:txBody>
          <a:bodyPr>
            <a:normAutofit fontScale="92500"/>
          </a:bodyPr>
          <a:lstStyle/>
          <a:p>
            <a:pPr marL="0" indent="0">
              <a:buNone/>
            </a:pPr>
            <a:r>
              <a:rPr lang="en-US" dirty="0"/>
              <a:t>Longstanding ankylosing spondylitis </a:t>
            </a:r>
          </a:p>
          <a:p>
            <a:pPr marL="457200" lvl="1" indent="0">
              <a:buNone/>
            </a:pPr>
            <a:r>
              <a:rPr lang="en-US" dirty="0"/>
              <a:t>aortic valvulitis or ascending thoracic aneurysm</a:t>
            </a:r>
          </a:p>
          <a:p>
            <a:pPr marL="457200" lvl="1" indent="0">
              <a:buNone/>
            </a:pPr>
            <a:endParaRPr lang="en-US" dirty="0"/>
          </a:p>
          <a:p>
            <a:pPr marL="0" indent="0">
              <a:buNone/>
            </a:pPr>
            <a:r>
              <a:rPr lang="en-US" dirty="0"/>
              <a:t>Rheumatoid arthritis vasculitis</a:t>
            </a:r>
          </a:p>
          <a:p>
            <a:endParaRPr lang="en-US" dirty="0"/>
          </a:p>
          <a:p>
            <a:pPr marL="0" indent="0">
              <a:buNone/>
            </a:pPr>
            <a:r>
              <a:rPr lang="en-US" dirty="0"/>
              <a:t>SLE: large-vessel vasculitis with a similar distribution to Takayasu's arteritis</a:t>
            </a:r>
          </a:p>
          <a:p>
            <a:pPr marL="0" indent="0">
              <a:buNone/>
            </a:pPr>
            <a:endParaRPr lang="en-US" dirty="0"/>
          </a:p>
          <a:p>
            <a:pPr marL="0" indent="0">
              <a:buNone/>
            </a:pPr>
            <a:r>
              <a:rPr lang="en-US" dirty="0"/>
              <a:t>Relapsing </a:t>
            </a:r>
            <a:r>
              <a:rPr lang="en-US" dirty="0" err="1"/>
              <a:t>polychondritis</a:t>
            </a:r>
            <a:r>
              <a:rPr lang="en-US" dirty="0"/>
              <a:t>  </a:t>
            </a:r>
          </a:p>
          <a:p>
            <a:pPr marL="457200" lvl="1" indent="0">
              <a:buNone/>
            </a:pPr>
            <a:r>
              <a:rPr lang="en-US" dirty="0"/>
              <a:t>Recurrent inflammation of cartilaginous tissues. Can be complicated by large-vessel involvement with aortitis leading to thoracic and abdominal aortic aneurysms.</a:t>
            </a:r>
          </a:p>
          <a:p>
            <a:pPr marL="0" indent="0">
              <a:buNone/>
            </a:pPr>
            <a:endParaRPr lang="en-US" dirty="0"/>
          </a:p>
          <a:p>
            <a:pPr marL="457200" lvl="1" indent="0">
              <a:buNone/>
            </a:pPr>
            <a:endParaRPr lang="en-US" sz="2800" dirty="0"/>
          </a:p>
          <a:p>
            <a:pPr marL="0" indent="0">
              <a:buNone/>
            </a:pPr>
            <a:endParaRPr lang="en-US" sz="3200" dirty="0"/>
          </a:p>
        </p:txBody>
      </p:sp>
    </p:spTree>
    <p:extLst>
      <p:ext uri="{BB962C8B-B14F-4D97-AF65-F5344CB8AC3E}">
        <p14:creationId xmlns:p14="http://schemas.microsoft.com/office/powerpoint/2010/main" val="30822025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609" y="272359"/>
            <a:ext cx="10515600" cy="1325563"/>
          </a:xfrm>
        </p:spPr>
        <p:txBody>
          <a:bodyPr>
            <a:normAutofit/>
          </a:bodyPr>
          <a:lstStyle/>
          <a:p>
            <a:r>
              <a:rPr lang="en-US" sz="2800" dirty="0"/>
              <a:t>Non-infectious aortitis/aneurysm formation</a:t>
            </a:r>
          </a:p>
        </p:txBody>
      </p:sp>
      <p:sp>
        <p:nvSpPr>
          <p:cNvPr id="3" name="Content Placeholder 2"/>
          <p:cNvSpPr>
            <a:spLocks noGrp="1"/>
          </p:cNvSpPr>
          <p:nvPr>
            <p:ph idx="1"/>
          </p:nvPr>
        </p:nvSpPr>
        <p:spPr>
          <a:xfrm>
            <a:off x="281609" y="1717434"/>
            <a:ext cx="9352722" cy="4308407"/>
          </a:xfrm>
        </p:spPr>
        <p:txBody>
          <a:bodyPr>
            <a:normAutofit/>
          </a:bodyPr>
          <a:lstStyle/>
          <a:p>
            <a:pPr marL="0" indent="0">
              <a:buNone/>
            </a:pPr>
            <a:r>
              <a:rPr lang="en-US" dirty="0"/>
              <a:t>Idiopathic Aortitis</a:t>
            </a:r>
          </a:p>
          <a:p>
            <a:pPr marL="457200" lvl="1" indent="0">
              <a:buNone/>
            </a:pPr>
            <a:r>
              <a:rPr lang="en-US" dirty="0"/>
              <a:t>Inflammation of the aorta discovered incidentally on </a:t>
            </a:r>
          </a:p>
          <a:p>
            <a:pPr marL="457200" lvl="1" indent="0">
              <a:buNone/>
            </a:pPr>
            <a:r>
              <a:rPr lang="en-US" dirty="0"/>
              <a:t>histology </a:t>
            </a:r>
          </a:p>
          <a:p>
            <a:pPr marL="457200" lvl="1" indent="0">
              <a:buNone/>
            </a:pPr>
            <a:r>
              <a:rPr lang="en-US" dirty="0"/>
              <a:t>3% to 10% of surgical aortic aneurysm repairs. </a:t>
            </a:r>
          </a:p>
          <a:p>
            <a:pPr marL="457200" lvl="1" indent="0">
              <a:buNone/>
            </a:pPr>
            <a:r>
              <a:rPr lang="en-US" dirty="0"/>
              <a:t>75% of these are due to IgG4-related disease. </a:t>
            </a:r>
          </a:p>
        </p:txBody>
      </p:sp>
      <p:sp>
        <p:nvSpPr>
          <p:cNvPr id="4" name="TextBox 3">
            <a:extLst>
              <a:ext uri="{FF2B5EF4-FFF2-40B4-BE49-F238E27FC236}">
                <a16:creationId xmlns:a16="http://schemas.microsoft.com/office/drawing/2014/main" id="{172160F2-64A8-7B43-AA48-5C87EA916A8C}"/>
              </a:ext>
            </a:extLst>
          </p:cNvPr>
          <p:cNvSpPr txBox="1"/>
          <p:nvPr/>
        </p:nvSpPr>
        <p:spPr>
          <a:xfrm>
            <a:off x="374374" y="4280452"/>
            <a:ext cx="2802242" cy="523220"/>
          </a:xfrm>
          <a:prstGeom prst="rect">
            <a:avLst/>
          </a:prstGeom>
          <a:noFill/>
        </p:spPr>
        <p:txBody>
          <a:bodyPr wrap="none" rtlCol="0">
            <a:spAutoFit/>
          </a:bodyPr>
          <a:lstStyle/>
          <a:p>
            <a:r>
              <a:rPr lang="en-US" sz="2800" dirty="0"/>
              <a:t>Radiation Aortitis </a:t>
            </a:r>
          </a:p>
        </p:txBody>
      </p:sp>
      <p:sp>
        <p:nvSpPr>
          <p:cNvPr id="5" name="TextBox 4">
            <a:extLst>
              <a:ext uri="{FF2B5EF4-FFF2-40B4-BE49-F238E27FC236}">
                <a16:creationId xmlns:a16="http://schemas.microsoft.com/office/drawing/2014/main" id="{B7523394-A5F1-B443-8BEC-3529D062F7FB}"/>
              </a:ext>
            </a:extLst>
          </p:cNvPr>
          <p:cNvSpPr txBox="1"/>
          <p:nvPr/>
        </p:nvSpPr>
        <p:spPr>
          <a:xfrm>
            <a:off x="783534" y="5103599"/>
            <a:ext cx="5552661" cy="1200329"/>
          </a:xfrm>
          <a:prstGeom prst="rect">
            <a:avLst/>
          </a:prstGeom>
          <a:noFill/>
        </p:spPr>
        <p:txBody>
          <a:bodyPr wrap="square" rtlCol="0">
            <a:spAutoFit/>
          </a:bodyPr>
          <a:lstStyle/>
          <a:p>
            <a:r>
              <a:rPr lang="en-US" sz="2400" dirty="0"/>
              <a:t>Develops decade after exposure, limited to irradiated field</a:t>
            </a:r>
          </a:p>
          <a:p>
            <a:r>
              <a:rPr lang="en-US" sz="2400" dirty="0"/>
              <a:t>Accelerated calcification </a:t>
            </a:r>
          </a:p>
        </p:txBody>
      </p:sp>
      <p:pic>
        <p:nvPicPr>
          <p:cNvPr id="7" name="Picture 6" descr="A picture containing cup, glass&#10;&#10;Description automatically generated">
            <a:extLst>
              <a:ext uri="{FF2B5EF4-FFF2-40B4-BE49-F238E27FC236}">
                <a16:creationId xmlns:a16="http://schemas.microsoft.com/office/drawing/2014/main" id="{64DF8F3A-8829-E943-BB83-38A2961438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74666" y="3699116"/>
            <a:ext cx="3733800" cy="2882900"/>
          </a:xfrm>
          <a:prstGeom prst="rect">
            <a:avLst/>
          </a:prstGeom>
        </p:spPr>
      </p:pic>
    </p:spTree>
    <p:extLst>
      <p:ext uri="{BB962C8B-B14F-4D97-AF65-F5344CB8AC3E}">
        <p14:creationId xmlns:p14="http://schemas.microsoft.com/office/powerpoint/2010/main" val="12804540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9FE31-F1D3-874D-ABDC-72390E4930C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CEEEAFA-FDCC-1F45-9BFB-7F9DCAF32807}"/>
              </a:ext>
            </a:extLst>
          </p:cNvPr>
          <p:cNvSpPr>
            <a:spLocks noGrp="1"/>
          </p:cNvSpPr>
          <p:nvPr>
            <p:ph idx="1"/>
          </p:nvPr>
        </p:nvSpPr>
        <p:spPr/>
        <p:txBody>
          <a:bodyPr/>
          <a:lstStyle/>
          <a:p>
            <a:r>
              <a:rPr lang="en-US" dirty="0"/>
              <a:t>CT angiography is essential in the work-up of these patients because it allows early diagnosis. Findings include concentric thickening of the vessel wall, thrombosis, stenosis, and occlusion. Other associated findings include vessel ectasia, aneurysms, and ulcers (Fig 2). Aortic wall thickening, which has been described as a “double ring” appearance at contrast-enhanced CT, is the typical finding in the early stage, with a poorly enhanced internal ring (the swollen intima) and an enhancing outer ring (the inflamed media and adventitia)</a:t>
            </a:r>
          </a:p>
        </p:txBody>
      </p:sp>
    </p:spTree>
    <p:extLst>
      <p:ext uri="{BB962C8B-B14F-4D97-AF65-F5344CB8AC3E}">
        <p14:creationId xmlns:p14="http://schemas.microsoft.com/office/powerpoint/2010/main" val="30026526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74192" y="1350137"/>
            <a:ext cx="10515600" cy="4351338"/>
          </a:xfrm>
        </p:spPr>
        <p:txBody>
          <a:bodyPr>
            <a:normAutofit fontScale="92500" lnSpcReduction="10000"/>
          </a:bodyPr>
          <a:lstStyle/>
          <a:p>
            <a:r>
              <a:rPr lang="en-US" dirty="0"/>
              <a:t>55 </a:t>
            </a:r>
            <a:r>
              <a:rPr lang="en-US" dirty="0" err="1"/>
              <a:t>yr</a:t>
            </a:r>
            <a:r>
              <a:rPr lang="en-US" dirty="0"/>
              <a:t> old male with PMH of HTN, </a:t>
            </a:r>
            <a:r>
              <a:rPr lang="en-US" dirty="0" smtClean="0"/>
              <a:t>Tuberculosis at age of </a:t>
            </a:r>
            <a:r>
              <a:rPr lang="en-US" dirty="0"/>
              <a:t>38 </a:t>
            </a:r>
            <a:r>
              <a:rPr lang="en-US" dirty="0" err="1"/>
              <a:t>yrs</a:t>
            </a:r>
            <a:r>
              <a:rPr lang="en-US" dirty="0"/>
              <a:t> (completed full treatment), cardiomyopathy 45% presented for </a:t>
            </a:r>
            <a:r>
              <a:rPr lang="en-US" dirty="0" smtClean="0"/>
              <a:t>cardiac catheterization.  </a:t>
            </a:r>
            <a:endParaRPr lang="en-US" dirty="0"/>
          </a:p>
          <a:p>
            <a:pPr marL="0" indent="0">
              <a:buNone/>
            </a:pPr>
            <a:endParaRPr lang="en-US" dirty="0"/>
          </a:p>
          <a:p>
            <a:r>
              <a:rPr lang="en-US" dirty="0"/>
              <a:t>Non obstructive coronaries, however found to have descending thoracic aorta stenosis with a gradient of 60 </a:t>
            </a:r>
            <a:r>
              <a:rPr lang="en-US" dirty="0" smtClean="0"/>
              <a:t>mmHg</a:t>
            </a:r>
            <a:r>
              <a:rPr lang="en-US" dirty="0"/>
              <a:t> </a:t>
            </a:r>
            <a:r>
              <a:rPr lang="en-US" dirty="0" smtClean="0"/>
              <a:t>and bilateral subclavian stenosis. </a:t>
            </a:r>
          </a:p>
          <a:p>
            <a:endParaRPr lang="en-US" dirty="0"/>
          </a:p>
          <a:p>
            <a:r>
              <a:rPr lang="en-US" dirty="0" smtClean="0"/>
              <a:t>Meds: Amlodipine 10, asa81, </a:t>
            </a:r>
            <a:r>
              <a:rPr lang="en-US" dirty="0" err="1" smtClean="0"/>
              <a:t>crestor</a:t>
            </a:r>
            <a:r>
              <a:rPr lang="en-US" dirty="0" smtClean="0"/>
              <a:t> 10, </a:t>
            </a:r>
            <a:r>
              <a:rPr lang="en-US" dirty="0" err="1" smtClean="0"/>
              <a:t>Enalapril</a:t>
            </a:r>
            <a:r>
              <a:rPr lang="en-US" dirty="0" smtClean="0"/>
              <a:t> 20, Triamterene-HCTZ 37.5/25 </a:t>
            </a:r>
          </a:p>
          <a:p>
            <a:endParaRPr lang="en-US" dirty="0"/>
          </a:p>
          <a:p>
            <a:r>
              <a:rPr lang="en-US" dirty="0"/>
              <a:t>Work up: ESR : 44 , </a:t>
            </a:r>
            <a:r>
              <a:rPr lang="en-US" dirty="0" err="1"/>
              <a:t>HsCRP</a:t>
            </a:r>
            <a:r>
              <a:rPr lang="en-US" dirty="0"/>
              <a:t> 61, </a:t>
            </a:r>
            <a:r>
              <a:rPr lang="en-US" dirty="0" err="1"/>
              <a:t>Quantiferon</a:t>
            </a:r>
            <a:r>
              <a:rPr lang="en-US" dirty="0"/>
              <a:t> gold negative, ANA negative</a:t>
            </a:r>
          </a:p>
          <a:p>
            <a:pPr marL="0" indent="0">
              <a:buNone/>
            </a:pPr>
            <a:endParaRPr lang="en-US" dirty="0"/>
          </a:p>
          <a:p>
            <a:endParaRPr lang="en-US" dirty="0"/>
          </a:p>
        </p:txBody>
      </p:sp>
    </p:spTree>
    <p:extLst>
      <p:ext uri="{BB962C8B-B14F-4D97-AF65-F5344CB8AC3E}">
        <p14:creationId xmlns:p14="http://schemas.microsoft.com/office/powerpoint/2010/main" val="29447142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C63D5-435F-7347-A096-0D8CC36AE20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8E8460F-1E31-3A4D-8BF6-0361566329E6}"/>
              </a:ext>
            </a:extLst>
          </p:cNvPr>
          <p:cNvSpPr>
            <a:spLocks noGrp="1"/>
          </p:cNvSpPr>
          <p:nvPr>
            <p:ph idx="1"/>
          </p:nvPr>
        </p:nvSpPr>
        <p:spPr/>
        <p:txBody>
          <a:bodyPr>
            <a:normAutofit lnSpcReduction="10000"/>
          </a:bodyPr>
          <a:lstStyle/>
          <a:p>
            <a:r>
              <a:rPr lang="en-US" dirty="0"/>
              <a:t>It has also been associated with mycobacterial infection (tuberculosis), with occurrence after streptococcal infections, and with rheumatoid arthritis.</a:t>
            </a:r>
          </a:p>
          <a:p>
            <a:endParaRPr lang="en-US" dirty="0"/>
          </a:p>
          <a:p>
            <a:r>
              <a:rPr lang="en-US" dirty="0"/>
              <a:t>Aortic and branch vessel disease may manifest as stenosis or luminal narrowing, or less commonly as aneurysmal dilatation that ensues after inflammation destroys the media.</a:t>
            </a:r>
          </a:p>
          <a:p>
            <a:endParaRPr lang="en-US" dirty="0"/>
          </a:p>
          <a:p>
            <a:r>
              <a:rPr lang="en-US" dirty="0"/>
              <a:t>Aneurysmal dilatation and rupture of the affected aorta are not rare, with a prevalence of 45% and 33%, respectively </a:t>
            </a:r>
          </a:p>
        </p:txBody>
      </p:sp>
    </p:spTree>
    <p:extLst>
      <p:ext uri="{BB962C8B-B14F-4D97-AF65-F5344CB8AC3E}">
        <p14:creationId xmlns:p14="http://schemas.microsoft.com/office/powerpoint/2010/main" val="17806962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8802F-912A-074B-9FB6-C738229BB930}"/>
              </a:ext>
            </a:extLst>
          </p:cNvPr>
          <p:cNvSpPr>
            <a:spLocks noGrp="1"/>
          </p:cNvSpPr>
          <p:nvPr>
            <p:ph type="title"/>
          </p:nvPr>
        </p:nvSpPr>
        <p:spPr/>
        <p:txBody>
          <a:bodyPr>
            <a:normAutofit/>
          </a:bodyPr>
          <a:lstStyle/>
          <a:p>
            <a:r>
              <a:rPr lang="en-US" sz="3600" dirty="0"/>
              <a:t>Infectious Aortitis </a:t>
            </a:r>
          </a:p>
        </p:txBody>
      </p:sp>
      <p:sp>
        <p:nvSpPr>
          <p:cNvPr id="3" name="Content Placeholder 2">
            <a:extLst>
              <a:ext uri="{FF2B5EF4-FFF2-40B4-BE49-F238E27FC236}">
                <a16:creationId xmlns:a16="http://schemas.microsoft.com/office/drawing/2014/main" id="{B1F1FDD1-ADAB-EC40-AFF8-563C5366EB5E}"/>
              </a:ext>
            </a:extLst>
          </p:cNvPr>
          <p:cNvSpPr>
            <a:spLocks noGrp="1"/>
          </p:cNvSpPr>
          <p:nvPr>
            <p:ph idx="1"/>
          </p:nvPr>
        </p:nvSpPr>
        <p:spPr>
          <a:xfrm>
            <a:off x="838200" y="1534077"/>
            <a:ext cx="10515600" cy="4351338"/>
          </a:xfrm>
        </p:spPr>
        <p:txBody>
          <a:bodyPr>
            <a:normAutofit fontScale="92500" lnSpcReduction="20000"/>
          </a:bodyPr>
          <a:lstStyle/>
          <a:p>
            <a:pPr marL="0" indent="0">
              <a:buNone/>
            </a:pPr>
            <a:r>
              <a:rPr lang="en-US" sz="2600" dirty="0"/>
              <a:t>Common pathogens :</a:t>
            </a:r>
          </a:p>
          <a:p>
            <a:r>
              <a:rPr lang="en-US" sz="2600" dirty="0"/>
              <a:t>Treponema Pallidum</a:t>
            </a:r>
          </a:p>
          <a:p>
            <a:r>
              <a:rPr lang="en-US" sz="2600" dirty="0"/>
              <a:t>M Tuberculosis </a:t>
            </a:r>
          </a:p>
          <a:p>
            <a:r>
              <a:rPr lang="en-US" sz="2600" dirty="0"/>
              <a:t>Salmonella</a:t>
            </a:r>
          </a:p>
          <a:p>
            <a:r>
              <a:rPr lang="en-US" sz="2600" dirty="0"/>
              <a:t>Staphylococcus aureus</a:t>
            </a:r>
          </a:p>
          <a:p>
            <a:r>
              <a:rPr lang="en-US" sz="2600" dirty="0"/>
              <a:t>Listeria</a:t>
            </a:r>
          </a:p>
          <a:p>
            <a:r>
              <a:rPr lang="en-US" sz="2600" dirty="0"/>
              <a:t>Bacteroides fragilis</a:t>
            </a:r>
          </a:p>
          <a:p>
            <a:r>
              <a:rPr lang="en-US" sz="2600" dirty="0"/>
              <a:t>Clostridium </a:t>
            </a:r>
            <a:r>
              <a:rPr lang="en-US" sz="2600" dirty="0" err="1"/>
              <a:t>septicum</a:t>
            </a:r>
            <a:r>
              <a:rPr lang="en-US" sz="2600" dirty="0"/>
              <a:t>, and Campylobacter </a:t>
            </a:r>
            <a:r>
              <a:rPr lang="en-US" sz="2600" dirty="0" err="1"/>
              <a:t>jejuni</a:t>
            </a:r>
            <a:endParaRPr lang="en-US" sz="2600" dirty="0"/>
          </a:p>
          <a:p>
            <a:pPr marL="0" indent="0">
              <a:buNone/>
            </a:pPr>
            <a:endParaRPr lang="en-US" sz="2600" dirty="0"/>
          </a:p>
          <a:p>
            <a:pPr marL="0" indent="0">
              <a:buNone/>
            </a:pPr>
            <a:r>
              <a:rPr lang="en-US" sz="2600" dirty="0"/>
              <a:t>Mechanisms of infection </a:t>
            </a:r>
            <a:r>
              <a:rPr lang="en-US" sz="2600" dirty="0">
                <a:sym typeface="Wingdings" pitchFamily="2" charset="2"/>
              </a:rPr>
              <a:t> </a:t>
            </a:r>
            <a:r>
              <a:rPr lang="en-US" sz="2600" dirty="0"/>
              <a:t> hematogenous spread, contiguous seeding from adjacent infection, and traumatic or iatrogenic inoculation</a:t>
            </a:r>
          </a:p>
          <a:p>
            <a:pPr marL="0" indent="0">
              <a:buNone/>
            </a:pPr>
            <a:endParaRPr lang="en-US" sz="2600" dirty="0"/>
          </a:p>
          <a:p>
            <a:pPr marL="0" indent="0">
              <a:buNone/>
            </a:pPr>
            <a:endParaRPr lang="en-US" sz="2600" dirty="0"/>
          </a:p>
          <a:p>
            <a:pPr marL="0" indent="0">
              <a:buNone/>
            </a:pPr>
            <a:endParaRPr lang="en-US" sz="2400" dirty="0"/>
          </a:p>
          <a:p>
            <a:pPr marL="0" indent="0">
              <a:buNone/>
            </a:pPr>
            <a:endParaRPr lang="en-US" sz="2400" b="1" dirty="0"/>
          </a:p>
          <a:p>
            <a:pPr marL="0" indent="0">
              <a:buNone/>
            </a:pPr>
            <a:endParaRPr lang="en-US" sz="2400" dirty="0"/>
          </a:p>
        </p:txBody>
      </p:sp>
    </p:spTree>
    <p:extLst>
      <p:ext uri="{BB962C8B-B14F-4D97-AF65-F5344CB8AC3E}">
        <p14:creationId xmlns:p14="http://schemas.microsoft.com/office/powerpoint/2010/main" val="33712138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8802F-912A-074B-9FB6-C738229BB930}"/>
              </a:ext>
            </a:extLst>
          </p:cNvPr>
          <p:cNvSpPr>
            <a:spLocks noGrp="1"/>
          </p:cNvSpPr>
          <p:nvPr>
            <p:ph type="title"/>
          </p:nvPr>
        </p:nvSpPr>
        <p:spPr/>
        <p:txBody>
          <a:bodyPr>
            <a:normAutofit/>
          </a:bodyPr>
          <a:lstStyle/>
          <a:p>
            <a:r>
              <a:rPr lang="en-US" sz="3600" dirty="0"/>
              <a:t>Infectious Aortitis </a:t>
            </a:r>
          </a:p>
        </p:txBody>
      </p:sp>
      <p:sp>
        <p:nvSpPr>
          <p:cNvPr id="3" name="Content Placeholder 2">
            <a:extLst>
              <a:ext uri="{FF2B5EF4-FFF2-40B4-BE49-F238E27FC236}">
                <a16:creationId xmlns:a16="http://schemas.microsoft.com/office/drawing/2014/main" id="{B1F1FDD1-ADAB-EC40-AFF8-563C5366EB5E}"/>
              </a:ext>
            </a:extLst>
          </p:cNvPr>
          <p:cNvSpPr>
            <a:spLocks noGrp="1"/>
          </p:cNvSpPr>
          <p:nvPr>
            <p:ph idx="1"/>
          </p:nvPr>
        </p:nvSpPr>
        <p:spPr/>
        <p:txBody>
          <a:bodyPr>
            <a:normAutofit/>
          </a:bodyPr>
          <a:lstStyle/>
          <a:p>
            <a:pPr marL="0" indent="0">
              <a:buNone/>
            </a:pPr>
            <a:endParaRPr lang="en-US" dirty="0"/>
          </a:p>
          <a:p>
            <a:pPr marL="0" indent="0">
              <a:buNone/>
            </a:pPr>
            <a:r>
              <a:rPr lang="en-US" dirty="0"/>
              <a:t>M&gt; F, usually after the 5th decade of life</a:t>
            </a:r>
          </a:p>
          <a:p>
            <a:pPr marL="0" indent="0">
              <a:buNone/>
            </a:pPr>
            <a:endParaRPr lang="en-US" b="1" dirty="0"/>
          </a:p>
          <a:p>
            <a:pPr marL="0" indent="0">
              <a:buNone/>
            </a:pPr>
            <a:r>
              <a:rPr lang="en-US" b="1" dirty="0"/>
              <a:t>Infected aortic or mycotic aneurysms are part of the spectrum of infectious aortitis. </a:t>
            </a:r>
          </a:p>
          <a:p>
            <a:pPr marL="0" indent="0">
              <a:buNone/>
            </a:pPr>
            <a:endParaRPr lang="en-US" b="1" dirty="0"/>
          </a:p>
          <a:p>
            <a:pPr marL="0" indent="0">
              <a:buNone/>
            </a:pPr>
            <a:r>
              <a:rPr lang="en-US" dirty="0"/>
              <a:t>Infected aortic aneurysm is infrequent, with a documented prevalence of 0.06%–2.6% among all aneurysms</a:t>
            </a:r>
          </a:p>
          <a:p>
            <a:pPr marL="0" indent="0">
              <a:buNone/>
            </a:pPr>
            <a:endParaRPr lang="en-US" sz="2400" b="1" dirty="0"/>
          </a:p>
          <a:p>
            <a:pPr marL="0" indent="0">
              <a:buNone/>
            </a:pPr>
            <a:endParaRPr lang="en-US" sz="2400" dirty="0"/>
          </a:p>
        </p:txBody>
      </p:sp>
    </p:spTree>
    <p:extLst>
      <p:ext uri="{BB962C8B-B14F-4D97-AF65-F5344CB8AC3E}">
        <p14:creationId xmlns:p14="http://schemas.microsoft.com/office/powerpoint/2010/main" val="1536946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8F3AA-036F-0547-AC26-EA36C8CCC489}"/>
              </a:ext>
            </a:extLst>
          </p:cNvPr>
          <p:cNvSpPr>
            <a:spLocks noGrp="1"/>
          </p:cNvSpPr>
          <p:nvPr>
            <p:ph type="title"/>
          </p:nvPr>
        </p:nvSpPr>
        <p:spPr/>
        <p:txBody>
          <a:bodyPr/>
          <a:lstStyle/>
          <a:p>
            <a:r>
              <a:rPr lang="en-US" dirty="0"/>
              <a:t>Infectious Aortitis </a:t>
            </a:r>
          </a:p>
        </p:txBody>
      </p:sp>
      <p:sp>
        <p:nvSpPr>
          <p:cNvPr id="3" name="Content Placeholder 2">
            <a:extLst>
              <a:ext uri="{FF2B5EF4-FFF2-40B4-BE49-F238E27FC236}">
                <a16:creationId xmlns:a16="http://schemas.microsoft.com/office/drawing/2014/main" id="{682F401F-1C43-3D48-BB40-3BDADD11D970}"/>
              </a:ext>
            </a:extLst>
          </p:cNvPr>
          <p:cNvSpPr>
            <a:spLocks noGrp="1"/>
          </p:cNvSpPr>
          <p:nvPr>
            <p:ph idx="1"/>
          </p:nvPr>
        </p:nvSpPr>
        <p:spPr/>
        <p:txBody>
          <a:bodyPr/>
          <a:lstStyle/>
          <a:p>
            <a:pPr marL="0" indent="0">
              <a:buNone/>
            </a:pPr>
            <a:r>
              <a:rPr lang="en-US" sz="3200" dirty="0"/>
              <a:t>Syphilitic aortitis: </a:t>
            </a:r>
          </a:p>
          <a:p>
            <a:pPr lvl="1"/>
            <a:r>
              <a:rPr lang="en-US" dirty="0"/>
              <a:t>Cardiovascular manifestations are usually evident 5–30 years after the primary infection </a:t>
            </a:r>
          </a:p>
          <a:p>
            <a:pPr lvl="1"/>
            <a:r>
              <a:rPr lang="en-US" dirty="0"/>
              <a:t>Secondary to endarteritis obliterans of the vasa vasorum.</a:t>
            </a:r>
          </a:p>
          <a:p>
            <a:pPr lvl="1"/>
            <a:endParaRPr lang="en-US" dirty="0"/>
          </a:p>
          <a:p>
            <a:pPr marL="0" indent="0">
              <a:buNone/>
            </a:pPr>
            <a:r>
              <a:rPr lang="en-US" dirty="0"/>
              <a:t>Disease spectrum : aortitis,  aortic aneurysm, aortic valvulitis with aortic regurgitation, and coronary ostial stenosis.</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751445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F169D-FEED-0B41-B3A3-88D0B7F875F6}"/>
              </a:ext>
            </a:extLst>
          </p:cNvPr>
          <p:cNvSpPr>
            <a:spLocks noGrp="1"/>
          </p:cNvSpPr>
          <p:nvPr>
            <p:ph type="title"/>
          </p:nvPr>
        </p:nvSpPr>
        <p:spPr/>
        <p:txBody>
          <a:bodyPr/>
          <a:lstStyle/>
          <a:p>
            <a:r>
              <a:rPr lang="en-US" dirty="0"/>
              <a:t>Infectious Aortitis </a:t>
            </a:r>
          </a:p>
        </p:txBody>
      </p:sp>
      <p:sp>
        <p:nvSpPr>
          <p:cNvPr id="3" name="Content Placeholder 2">
            <a:extLst>
              <a:ext uri="{FF2B5EF4-FFF2-40B4-BE49-F238E27FC236}">
                <a16:creationId xmlns:a16="http://schemas.microsoft.com/office/drawing/2014/main" id="{72CB55B0-7877-0741-87D1-1A00DA61523E}"/>
              </a:ext>
            </a:extLst>
          </p:cNvPr>
          <p:cNvSpPr>
            <a:spLocks noGrp="1"/>
          </p:cNvSpPr>
          <p:nvPr>
            <p:ph idx="1"/>
          </p:nvPr>
        </p:nvSpPr>
        <p:spPr/>
        <p:txBody>
          <a:bodyPr/>
          <a:lstStyle/>
          <a:p>
            <a:r>
              <a:rPr lang="en-US" dirty="0"/>
              <a:t>Tuberculous aortitis usually involves the distal aortic arch and descending aorta.</a:t>
            </a:r>
          </a:p>
          <a:p>
            <a:endParaRPr lang="en-US" dirty="0"/>
          </a:p>
          <a:p>
            <a:r>
              <a:rPr lang="en-US" dirty="0"/>
              <a:t>It occurs in less than 1% of patients with latent tuberculosis, with mortality rates as high as 60%</a:t>
            </a:r>
          </a:p>
          <a:p>
            <a:pPr marL="0" indent="0">
              <a:buNone/>
            </a:pPr>
            <a:endParaRPr lang="en-US" dirty="0"/>
          </a:p>
          <a:p>
            <a:r>
              <a:rPr lang="en-US" dirty="0"/>
              <a:t>Pathologic samples demonstrate caseous granulomas, multinucleated giant cells, and epithelioid cells. </a:t>
            </a:r>
          </a:p>
        </p:txBody>
      </p:sp>
    </p:spTree>
    <p:extLst>
      <p:ext uri="{BB962C8B-B14F-4D97-AF65-F5344CB8AC3E}">
        <p14:creationId xmlns:p14="http://schemas.microsoft.com/office/powerpoint/2010/main" val="7187547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F169D-FEED-0B41-B3A3-88D0B7F875F6}"/>
              </a:ext>
            </a:extLst>
          </p:cNvPr>
          <p:cNvSpPr>
            <a:spLocks noGrp="1"/>
          </p:cNvSpPr>
          <p:nvPr>
            <p:ph type="title"/>
          </p:nvPr>
        </p:nvSpPr>
        <p:spPr/>
        <p:txBody>
          <a:bodyPr/>
          <a:lstStyle/>
          <a:p>
            <a:r>
              <a:rPr lang="en-US" dirty="0"/>
              <a:t>Infectious Aortitis </a:t>
            </a:r>
          </a:p>
        </p:txBody>
      </p:sp>
      <p:sp>
        <p:nvSpPr>
          <p:cNvPr id="3" name="Content Placeholder 2">
            <a:extLst>
              <a:ext uri="{FF2B5EF4-FFF2-40B4-BE49-F238E27FC236}">
                <a16:creationId xmlns:a16="http://schemas.microsoft.com/office/drawing/2014/main" id="{72CB55B0-7877-0741-87D1-1A00DA61523E}"/>
              </a:ext>
            </a:extLst>
          </p:cNvPr>
          <p:cNvSpPr>
            <a:spLocks noGrp="1"/>
          </p:cNvSpPr>
          <p:nvPr>
            <p:ph idx="1"/>
          </p:nvPr>
        </p:nvSpPr>
        <p:spPr/>
        <p:txBody>
          <a:bodyPr/>
          <a:lstStyle/>
          <a:p>
            <a:r>
              <a:rPr lang="en-US" dirty="0"/>
              <a:t>In a study of 39 cases of tuberculous mycotic aneurysms </a:t>
            </a:r>
          </a:p>
          <a:p>
            <a:endParaRPr lang="en-US" dirty="0"/>
          </a:p>
          <a:p>
            <a:r>
              <a:rPr lang="en-US" dirty="0"/>
              <a:t>75% of the aneurysms appeared to originate from aortic wall erosion by a contiguous focus </a:t>
            </a:r>
          </a:p>
          <a:p>
            <a:endParaRPr lang="en-US" dirty="0"/>
          </a:p>
          <a:p>
            <a:r>
              <a:rPr lang="en-US" dirty="0"/>
              <a:t>90% were saccular and false, and </a:t>
            </a:r>
            <a:r>
              <a:rPr lang="en-US" b="1" dirty="0"/>
              <a:t>disseminated tuberculosis was present in almost one-half of cases.</a:t>
            </a:r>
          </a:p>
          <a:p>
            <a:endParaRPr lang="en-US" b="1" dirty="0"/>
          </a:p>
          <a:p>
            <a:endParaRPr lang="en-US" b="1" dirty="0"/>
          </a:p>
        </p:txBody>
      </p:sp>
      <p:sp>
        <p:nvSpPr>
          <p:cNvPr id="4" name="TextBox 3">
            <a:extLst>
              <a:ext uri="{FF2B5EF4-FFF2-40B4-BE49-F238E27FC236}">
                <a16:creationId xmlns:a16="http://schemas.microsoft.com/office/drawing/2014/main" id="{98363EC4-B784-E243-BA98-D1083E991A73}"/>
              </a:ext>
            </a:extLst>
          </p:cNvPr>
          <p:cNvSpPr txBox="1"/>
          <p:nvPr/>
        </p:nvSpPr>
        <p:spPr>
          <a:xfrm>
            <a:off x="8295860" y="6164749"/>
            <a:ext cx="2437399" cy="369332"/>
          </a:xfrm>
          <a:prstGeom prst="rect">
            <a:avLst/>
          </a:prstGeom>
          <a:noFill/>
        </p:spPr>
        <p:txBody>
          <a:bodyPr wrap="none" rtlCol="0">
            <a:spAutoFit/>
          </a:bodyPr>
          <a:lstStyle/>
          <a:p>
            <a:r>
              <a:rPr lang="en-US" dirty="0"/>
              <a:t>Long Ret al CHEST 1999</a:t>
            </a:r>
          </a:p>
        </p:txBody>
      </p:sp>
    </p:spTree>
    <p:extLst>
      <p:ext uri="{BB962C8B-B14F-4D97-AF65-F5344CB8AC3E}">
        <p14:creationId xmlns:p14="http://schemas.microsoft.com/office/powerpoint/2010/main" val="3513371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F2D84-D6D9-554A-81DF-60282B60BEC0}"/>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2457A508-7158-7C45-8107-99B003FF55A4}"/>
              </a:ext>
            </a:extLst>
          </p:cNvPr>
          <p:cNvSpPr>
            <a:spLocks noGrp="1"/>
          </p:cNvSpPr>
          <p:nvPr>
            <p:ph idx="1"/>
          </p:nvPr>
        </p:nvSpPr>
        <p:spPr>
          <a:xfrm>
            <a:off x="838200" y="1690688"/>
            <a:ext cx="6096000" cy="4486275"/>
          </a:xfrm>
        </p:spPr>
        <p:txBody>
          <a:bodyPr/>
          <a:lstStyle/>
          <a:p>
            <a:pPr marL="0" indent="0">
              <a:buNone/>
            </a:pPr>
            <a:r>
              <a:rPr lang="en-US" dirty="0"/>
              <a:t>Contrast-enhanced CT is usually the imaging modality of choice. Imaging manifestations of infectious aortitis include </a:t>
            </a:r>
          </a:p>
          <a:p>
            <a:pPr marL="0" indent="0">
              <a:buNone/>
            </a:pPr>
            <a:endParaRPr lang="en-US" dirty="0"/>
          </a:p>
          <a:p>
            <a:pPr lvl="1"/>
            <a:r>
              <a:rPr lang="en-US" dirty="0"/>
              <a:t>aortic wall thickening, </a:t>
            </a:r>
          </a:p>
          <a:p>
            <a:pPr lvl="1"/>
            <a:r>
              <a:rPr lang="en-US" dirty="0"/>
              <a:t>periaortic fluid or soft-tissue accumulation, </a:t>
            </a:r>
          </a:p>
          <a:p>
            <a:pPr lvl="1"/>
            <a:r>
              <a:rPr lang="en-US" dirty="0"/>
              <a:t>rapidly progressing saccular aneurysm or pseudoaneurysm</a:t>
            </a:r>
          </a:p>
          <a:p>
            <a:pPr lvl="1"/>
            <a:r>
              <a:rPr lang="en-US" dirty="0"/>
              <a:t>occasionally air in the aortic wall </a:t>
            </a:r>
          </a:p>
        </p:txBody>
      </p:sp>
      <p:pic>
        <p:nvPicPr>
          <p:cNvPr id="5" name="Picture 4" descr="A picture containing text&#10;&#10;Description automatically generated">
            <a:extLst>
              <a:ext uri="{FF2B5EF4-FFF2-40B4-BE49-F238E27FC236}">
                <a16:creationId xmlns:a16="http://schemas.microsoft.com/office/drawing/2014/main" id="{D3C74DE3-3426-0B42-B059-C8F99DB19B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16251" y="1632435"/>
            <a:ext cx="4855498" cy="4023360"/>
          </a:xfrm>
          <a:prstGeom prst="rect">
            <a:avLst/>
          </a:prstGeom>
        </p:spPr>
      </p:pic>
    </p:spTree>
    <p:extLst>
      <p:ext uri="{BB962C8B-B14F-4D97-AF65-F5344CB8AC3E}">
        <p14:creationId xmlns:p14="http://schemas.microsoft.com/office/powerpoint/2010/main" val="1986990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C6DCB54-074C-2844-8C9C-4DDF9767DEB0}"/>
              </a:ext>
            </a:extLst>
          </p:cNvPr>
          <p:cNvSpPr/>
          <p:nvPr/>
        </p:nvSpPr>
        <p:spPr>
          <a:xfrm>
            <a:off x="755374" y="735126"/>
            <a:ext cx="9978886" cy="3108543"/>
          </a:xfrm>
          <a:prstGeom prst="rect">
            <a:avLst/>
          </a:prstGeom>
        </p:spPr>
        <p:txBody>
          <a:bodyPr wrap="square">
            <a:spAutoFit/>
          </a:bodyPr>
          <a:lstStyle/>
          <a:p>
            <a:r>
              <a:rPr lang="en-US" sz="2800" dirty="0">
                <a:solidFill>
                  <a:srgbClr val="000000"/>
                </a:solidFill>
              </a:rPr>
              <a:t>Initial evaluation of suspected aortitis </a:t>
            </a:r>
          </a:p>
          <a:p>
            <a:endParaRPr lang="en-US" sz="2400" dirty="0">
              <a:solidFill>
                <a:srgbClr val="000000"/>
              </a:solidFill>
            </a:endParaRPr>
          </a:p>
          <a:p>
            <a:pPr lvl="1"/>
            <a:r>
              <a:rPr lang="en-US" sz="2400" dirty="0">
                <a:solidFill>
                  <a:srgbClr val="000000"/>
                </a:solidFill>
              </a:rPr>
              <a:t>ESR, CRP</a:t>
            </a:r>
          </a:p>
          <a:p>
            <a:pPr lvl="1"/>
            <a:endParaRPr lang="en-US" sz="2400" dirty="0">
              <a:solidFill>
                <a:srgbClr val="000000"/>
              </a:solidFill>
            </a:endParaRPr>
          </a:p>
          <a:p>
            <a:pPr lvl="1"/>
            <a:r>
              <a:rPr lang="en-US" sz="2400" dirty="0">
                <a:solidFill>
                  <a:srgbClr val="000000"/>
                </a:solidFill>
              </a:rPr>
              <a:t>CBC ,CMP, LFTs</a:t>
            </a:r>
          </a:p>
          <a:p>
            <a:pPr lvl="1"/>
            <a:endParaRPr lang="en-US" sz="2400" dirty="0">
              <a:solidFill>
                <a:srgbClr val="000000"/>
              </a:solidFill>
            </a:endParaRPr>
          </a:p>
          <a:p>
            <a:pPr lvl="1"/>
            <a:r>
              <a:rPr lang="en-US" sz="2400" dirty="0">
                <a:solidFill>
                  <a:srgbClr val="000000"/>
                </a:solidFill>
              </a:rPr>
              <a:t>Blood cultures </a:t>
            </a:r>
            <a:r>
              <a:rPr lang="en-US" sz="2400" dirty="0">
                <a:solidFill>
                  <a:srgbClr val="000000"/>
                </a:solidFill>
                <a:sym typeface="Wingdings" pitchFamily="2" charset="2"/>
              </a:rPr>
              <a:t> </a:t>
            </a:r>
            <a:r>
              <a:rPr lang="en-US" sz="2400" dirty="0">
                <a:solidFill>
                  <a:srgbClr val="000000"/>
                </a:solidFill>
              </a:rPr>
              <a:t> to exclude the unlikely but critical diagnosis of infectious aortitis. </a:t>
            </a:r>
            <a:endParaRPr lang="en-US" sz="2400" dirty="0"/>
          </a:p>
        </p:txBody>
      </p:sp>
      <p:sp>
        <p:nvSpPr>
          <p:cNvPr id="7" name="Rectangle 6">
            <a:extLst>
              <a:ext uri="{FF2B5EF4-FFF2-40B4-BE49-F238E27FC236}">
                <a16:creationId xmlns:a16="http://schemas.microsoft.com/office/drawing/2014/main" id="{81313EFC-DFE4-8844-B2AF-636B486B6B2D}"/>
              </a:ext>
            </a:extLst>
          </p:cNvPr>
          <p:cNvSpPr/>
          <p:nvPr/>
        </p:nvSpPr>
        <p:spPr>
          <a:xfrm>
            <a:off x="755374" y="4160030"/>
            <a:ext cx="10363199" cy="830997"/>
          </a:xfrm>
          <a:prstGeom prst="rect">
            <a:avLst/>
          </a:prstGeom>
        </p:spPr>
        <p:txBody>
          <a:bodyPr wrap="square">
            <a:spAutoFit/>
          </a:bodyPr>
          <a:lstStyle/>
          <a:p>
            <a:r>
              <a:rPr lang="en-US" sz="2400" dirty="0">
                <a:solidFill>
                  <a:srgbClr val="000000"/>
                </a:solidFill>
                <a:latin typeface="HelveticaNeue" panose="02000503000000020004" pitchFamily="2" charset="0"/>
              </a:rPr>
              <a:t>A rheumatologic panel :  ANA, ANCA and RF in the appropriate clinical setting</a:t>
            </a:r>
            <a:endParaRPr lang="en-US" sz="2400" dirty="0"/>
          </a:p>
        </p:txBody>
      </p:sp>
      <p:sp>
        <p:nvSpPr>
          <p:cNvPr id="8" name="Rectangle 7">
            <a:extLst>
              <a:ext uri="{FF2B5EF4-FFF2-40B4-BE49-F238E27FC236}">
                <a16:creationId xmlns:a16="http://schemas.microsoft.com/office/drawing/2014/main" id="{D83CD34F-51A3-C149-88E8-F9B54736ACA2}"/>
              </a:ext>
            </a:extLst>
          </p:cNvPr>
          <p:cNvSpPr/>
          <p:nvPr/>
        </p:nvSpPr>
        <p:spPr>
          <a:xfrm>
            <a:off x="755374" y="5661209"/>
            <a:ext cx="9978886" cy="461665"/>
          </a:xfrm>
          <a:prstGeom prst="rect">
            <a:avLst/>
          </a:prstGeom>
        </p:spPr>
        <p:txBody>
          <a:bodyPr wrap="square">
            <a:spAutoFit/>
          </a:bodyPr>
          <a:lstStyle/>
          <a:p>
            <a:r>
              <a:rPr lang="en-US" sz="2400" dirty="0">
                <a:solidFill>
                  <a:srgbClr val="000000"/>
                </a:solidFill>
                <a:latin typeface="HelveticaNeue" panose="02000503000000020004" pitchFamily="2" charset="0"/>
              </a:rPr>
              <a:t>Skin testing for tuberculosis and serological testing for syphilis</a:t>
            </a:r>
            <a:endParaRPr lang="en-US" sz="2400" dirty="0"/>
          </a:p>
        </p:txBody>
      </p:sp>
    </p:spTree>
    <p:extLst>
      <p:ext uri="{BB962C8B-B14F-4D97-AF65-F5344CB8AC3E}">
        <p14:creationId xmlns:p14="http://schemas.microsoft.com/office/powerpoint/2010/main" val="41599774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95E6FC5-024C-FA4D-A2BE-8662A4A284EB}"/>
              </a:ext>
            </a:extLst>
          </p:cNvPr>
          <p:cNvSpPr/>
          <p:nvPr/>
        </p:nvSpPr>
        <p:spPr>
          <a:xfrm>
            <a:off x="1204917" y="5536960"/>
            <a:ext cx="7032694" cy="461665"/>
          </a:xfrm>
          <a:prstGeom prst="rect">
            <a:avLst/>
          </a:prstGeom>
        </p:spPr>
        <p:txBody>
          <a:bodyPr wrap="none">
            <a:spAutoFit/>
          </a:bodyPr>
          <a:lstStyle/>
          <a:p>
            <a:r>
              <a:rPr lang="en-US" sz="2400" dirty="0">
                <a:solidFill>
                  <a:srgbClr val="000000"/>
                </a:solidFill>
                <a:latin typeface="HelveticaNeue" panose="02000503000000020004" pitchFamily="2" charset="0"/>
              </a:rPr>
              <a:t>Markedly thickened internal media/ </a:t>
            </a:r>
            <a:r>
              <a:rPr lang="en-US" sz="2400" dirty="0" err="1">
                <a:solidFill>
                  <a:srgbClr val="000000"/>
                </a:solidFill>
                <a:latin typeface="HelveticaNeue" panose="02000503000000020004" pitchFamily="2" charset="0"/>
              </a:rPr>
              <a:t>macroni</a:t>
            </a:r>
            <a:r>
              <a:rPr lang="en-US" sz="2400" dirty="0">
                <a:solidFill>
                  <a:srgbClr val="000000"/>
                </a:solidFill>
                <a:latin typeface="HelveticaNeue" panose="02000503000000020004" pitchFamily="2" charset="0"/>
              </a:rPr>
              <a:t> sign  </a:t>
            </a:r>
            <a:endParaRPr lang="en-US" sz="2400" dirty="0"/>
          </a:p>
        </p:txBody>
      </p:sp>
      <p:pic>
        <p:nvPicPr>
          <p:cNvPr id="6" name="Picture 5" descr="A picture containing text&#10;&#10;Description automatically generated">
            <a:extLst>
              <a:ext uri="{FF2B5EF4-FFF2-40B4-BE49-F238E27FC236}">
                <a16:creationId xmlns:a16="http://schemas.microsoft.com/office/drawing/2014/main" id="{D30E74B9-089A-5A4C-881A-839A88C5CD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4917" y="660591"/>
            <a:ext cx="6366762" cy="4356205"/>
          </a:xfrm>
          <a:prstGeom prst="rect">
            <a:avLst/>
          </a:prstGeom>
        </p:spPr>
      </p:pic>
    </p:spTree>
    <p:extLst>
      <p:ext uri="{BB962C8B-B14F-4D97-AF65-F5344CB8AC3E}">
        <p14:creationId xmlns:p14="http://schemas.microsoft.com/office/powerpoint/2010/main" val="5722169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indoor, different&#10;&#10;Description automatically generated">
            <a:extLst>
              <a:ext uri="{FF2B5EF4-FFF2-40B4-BE49-F238E27FC236}">
                <a16:creationId xmlns:a16="http://schemas.microsoft.com/office/drawing/2014/main" id="{7CFEC800-26B6-3546-B494-FCF6396834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82" y="783056"/>
            <a:ext cx="10041835" cy="4687262"/>
          </a:xfrm>
          <a:prstGeom prst="rect">
            <a:avLst/>
          </a:prstGeom>
        </p:spPr>
      </p:pic>
      <p:sp>
        <p:nvSpPr>
          <p:cNvPr id="6" name="Rectangle 5">
            <a:extLst>
              <a:ext uri="{FF2B5EF4-FFF2-40B4-BE49-F238E27FC236}">
                <a16:creationId xmlns:a16="http://schemas.microsoft.com/office/drawing/2014/main" id="{2DCE3211-42E4-854F-B9D7-E5338CA6B7A7}"/>
              </a:ext>
            </a:extLst>
          </p:cNvPr>
          <p:cNvSpPr/>
          <p:nvPr/>
        </p:nvSpPr>
        <p:spPr>
          <a:xfrm>
            <a:off x="1075081" y="5751778"/>
            <a:ext cx="8758031" cy="400110"/>
          </a:xfrm>
          <a:prstGeom prst="rect">
            <a:avLst/>
          </a:prstGeom>
        </p:spPr>
        <p:txBody>
          <a:bodyPr wrap="square">
            <a:spAutoFit/>
          </a:bodyPr>
          <a:lstStyle/>
          <a:p>
            <a:r>
              <a:rPr lang="en-US" sz="2000" dirty="0">
                <a:solidFill>
                  <a:srgbClr val="000000"/>
                </a:solidFill>
                <a:latin typeface="HelveticaNeue" panose="02000503000000020004" pitchFamily="2" charset="0"/>
              </a:rPr>
              <a:t>Combination of </a:t>
            </a:r>
            <a:r>
              <a:rPr lang="en-US" sz="2000" baseline="30000" dirty="0">
                <a:solidFill>
                  <a:srgbClr val="000000"/>
                </a:solidFill>
                <a:latin typeface="HelveticaNeue" panose="02000503000000020004" pitchFamily="2" charset="0"/>
              </a:rPr>
              <a:t>18</a:t>
            </a:r>
            <a:r>
              <a:rPr lang="en-US" sz="2000" dirty="0">
                <a:solidFill>
                  <a:srgbClr val="000000"/>
                </a:solidFill>
                <a:latin typeface="HelveticaNeue" panose="02000503000000020004" pitchFamily="2" charset="0"/>
              </a:rPr>
              <a:t>F-FDG PET and CTA for assessment of Takayasu arteritis</a:t>
            </a:r>
            <a:r>
              <a:rPr lang="en-US" dirty="0">
                <a:solidFill>
                  <a:srgbClr val="000000"/>
                </a:solidFill>
                <a:latin typeface="HelveticaNeue" panose="02000503000000020004" pitchFamily="2" charset="0"/>
              </a:rPr>
              <a:t>.</a:t>
            </a:r>
            <a:endParaRPr lang="en-US" dirty="0"/>
          </a:p>
        </p:txBody>
      </p:sp>
    </p:spTree>
    <p:extLst>
      <p:ext uri="{BB962C8B-B14F-4D97-AF65-F5344CB8AC3E}">
        <p14:creationId xmlns:p14="http://schemas.microsoft.com/office/powerpoint/2010/main" val="9674783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62500" lnSpcReduction="20000"/>
          </a:bodyPr>
          <a:lstStyle/>
          <a:p>
            <a:r>
              <a:rPr lang="en-US" b="1" dirty="0"/>
              <a:t>Left 135/87   HR 108</a:t>
            </a:r>
            <a:endParaRPr lang="en-US" dirty="0"/>
          </a:p>
          <a:p>
            <a:r>
              <a:rPr lang="en-US" b="1" dirty="0"/>
              <a:t>Right taken 2nd 150/96   HR 108</a:t>
            </a:r>
            <a:endParaRPr lang="en-US" dirty="0"/>
          </a:p>
          <a:p>
            <a:r>
              <a:rPr lang="en-US" b="1" dirty="0"/>
              <a:t>HEENT: </a:t>
            </a:r>
            <a:r>
              <a:rPr lang="en-US" dirty="0" smtClean="0"/>
              <a:t>Jugular </a:t>
            </a:r>
            <a:r>
              <a:rPr lang="en-US" dirty="0"/>
              <a:t>venous pressure was normal. </a:t>
            </a:r>
            <a:r>
              <a:rPr lang="en-US" b="1" dirty="0"/>
              <a:t>There was a loud supraclavicular bruit on the right and a soft on </a:t>
            </a:r>
            <a:r>
              <a:rPr lang="en-US" b="1" dirty="0" err="1"/>
              <a:t>on</a:t>
            </a:r>
            <a:r>
              <a:rPr lang="en-US" b="1" dirty="0"/>
              <a:t> the left.   </a:t>
            </a:r>
            <a:r>
              <a:rPr lang="en-US" dirty="0"/>
              <a:t>Thyroid not enlarged.  No lymphadenopathy</a:t>
            </a:r>
          </a:p>
          <a:p>
            <a:r>
              <a:rPr lang="en-US" b="1" dirty="0"/>
              <a:t>Cardiovascular:</a:t>
            </a:r>
            <a:r>
              <a:rPr lang="en-US" dirty="0"/>
              <a:t> Heart sounds were regular, with normal S1 and S2, and no murmurs. </a:t>
            </a:r>
          </a:p>
          <a:p>
            <a:r>
              <a:rPr lang="en-US" b="1" dirty="0"/>
              <a:t>Respiratory: </a:t>
            </a:r>
            <a:r>
              <a:rPr lang="en-US" dirty="0"/>
              <a:t>Lungs were clear bilaterally, without wheezing or crackles</a:t>
            </a:r>
          </a:p>
          <a:p>
            <a:r>
              <a:rPr lang="en-US" b="1" dirty="0"/>
              <a:t>Abdomen: </a:t>
            </a:r>
            <a:r>
              <a:rPr lang="en-US" dirty="0"/>
              <a:t>The abdomen was soft, </a:t>
            </a:r>
            <a:r>
              <a:rPr lang="en-US" dirty="0" err="1"/>
              <a:t>nontender</a:t>
            </a:r>
            <a:r>
              <a:rPr lang="en-US" dirty="0"/>
              <a:t>, and </a:t>
            </a:r>
            <a:r>
              <a:rPr lang="en-US" dirty="0" err="1"/>
              <a:t>nondistended</a:t>
            </a:r>
            <a:r>
              <a:rPr lang="en-US" dirty="0"/>
              <a:t>. </a:t>
            </a:r>
            <a:r>
              <a:rPr lang="en-US" b="1" dirty="0"/>
              <a:t>There is an epigastric systolic bruit.</a:t>
            </a:r>
            <a:r>
              <a:rPr lang="en-US" dirty="0"/>
              <a:t>  No organ enlargement. Aorta palpable, non-tender and not enlarged</a:t>
            </a:r>
            <a:r>
              <a:rPr lang="en-US" b="1" dirty="0"/>
              <a:t>. </a:t>
            </a:r>
            <a:endParaRPr lang="en-US" dirty="0"/>
          </a:p>
          <a:p>
            <a:r>
              <a:rPr lang="en-US" b="1" dirty="0"/>
              <a:t>Back:   A loud systolic bruit is heard in between the scapula.  </a:t>
            </a:r>
            <a:endParaRPr lang="en-US" dirty="0"/>
          </a:p>
          <a:p>
            <a:r>
              <a:rPr lang="en-US" b="1" dirty="0"/>
              <a:t>Extremities: </a:t>
            </a:r>
            <a:r>
              <a:rPr lang="en-US" dirty="0"/>
              <a:t>Legs were warm and well perfused, with no edema.  </a:t>
            </a:r>
          </a:p>
          <a:p>
            <a:r>
              <a:rPr lang="en-US" b="1" dirty="0"/>
              <a:t>Skin: </a:t>
            </a:r>
            <a:r>
              <a:rPr lang="en-US" dirty="0"/>
              <a:t>No rash or other skin abnormalities</a:t>
            </a:r>
          </a:p>
          <a:p>
            <a:r>
              <a:rPr lang="en-US" b="1" dirty="0"/>
              <a:t>Musculoskeletal:</a:t>
            </a:r>
            <a:r>
              <a:rPr lang="en-US" dirty="0"/>
              <a:t> No hypermobility, no joint swelling. </a:t>
            </a:r>
          </a:p>
          <a:p>
            <a:r>
              <a:rPr lang="en-US" b="1" dirty="0"/>
              <a:t>Neuro:  </a:t>
            </a:r>
            <a:r>
              <a:rPr lang="en-US" dirty="0"/>
              <a:t>Oriented x 3, speech and affect normal.   No focal findings.   </a:t>
            </a:r>
            <a:endParaRPr lang="en-US" dirty="0" smtClean="0"/>
          </a:p>
          <a:p>
            <a:r>
              <a:rPr lang="en-US" dirty="0" smtClean="0"/>
              <a:t>Radial pulses: not palpable bilaterally </a:t>
            </a:r>
            <a:endParaRPr lang="en-US" dirty="0"/>
          </a:p>
          <a:p>
            <a:endParaRPr lang="en-US" u="sng" dirty="0"/>
          </a:p>
        </p:txBody>
      </p:sp>
    </p:spTree>
    <p:extLst>
      <p:ext uri="{BB962C8B-B14F-4D97-AF65-F5344CB8AC3E}">
        <p14:creationId xmlns:p14="http://schemas.microsoft.com/office/powerpoint/2010/main" val="20486489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13CEB3AE-6929-6F4F-A7C5-F47FCA3703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690" y="200081"/>
            <a:ext cx="4935055" cy="4539799"/>
          </a:xfrm>
          <a:prstGeom prst="rect">
            <a:avLst/>
          </a:prstGeom>
        </p:spPr>
      </p:pic>
      <p:sp>
        <p:nvSpPr>
          <p:cNvPr id="7" name="Rectangle 6">
            <a:extLst>
              <a:ext uri="{FF2B5EF4-FFF2-40B4-BE49-F238E27FC236}">
                <a16:creationId xmlns:a16="http://schemas.microsoft.com/office/drawing/2014/main" id="{6484F66C-579E-DF41-A4DB-8AE30C325521}"/>
              </a:ext>
            </a:extLst>
          </p:cNvPr>
          <p:cNvSpPr/>
          <p:nvPr/>
        </p:nvSpPr>
        <p:spPr>
          <a:xfrm>
            <a:off x="1143690" y="5191068"/>
            <a:ext cx="9904620" cy="646331"/>
          </a:xfrm>
          <a:prstGeom prst="rect">
            <a:avLst/>
          </a:prstGeom>
        </p:spPr>
        <p:txBody>
          <a:bodyPr wrap="square">
            <a:spAutoFit/>
          </a:bodyPr>
          <a:lstStyle/>
          <a:p>
            <a:r>
              <a:rPr lang="en-US" dirty="0">
                <a:solidFill>
                  <a:srgbClr val="000000"/>
                </a:solidFill>
                <a:latin typeface="HelveticaNeue" panose="02000503000000020004" pitchFamily="2" charset="0"/>
              </a:rPr>
              <a:t>Wall thickening of the descending thoracic with increased signal consistent with edema and inflammation can be seen.</a:t>
            </a:r>
            <a:endParaRPr lang="en-US" dirty="0"/>
          </a:p>
        </p:txBody>
      </p:sp>
      <p:sp>
        <p:nvSpPr>
          <p:cNvPr id="8" name="Rectangle 7">
            <a:extLst>
              <a:ext uri="{FF2B5EF4-FFF2-40B4-BE49-F238E27FC236}">
                <a16:creationId xmlns:a16="http://schemas.microsoft.com/office/drawing/2014/main" id="{59FBCB1C-51F4-224B-A7BD-48D2E58B1132}"/>
              </a:ext>
            </a:extLst>
          </p:cNvPr>
          <p:cNvSpPr/>
          <p:nvPr/>
        </p:nvSpPr>
        <p:spPr>
          <a:xfrm>
            <a:off x="1143690" y="5837399"/>
            <a:ext cx="10412206" cy="646331"/>
          </a:xfrm>
          <a:prstGeom prst="rect">
            <a:avLst/>
          </a:prstGeom>
        </p:spPr>
        <p:txBody>
          <a:bodyPr wrap="square">
            <a:spAutoFit/>
          </a:bodyPr>
          <a:lstStyle/>
          <a:p>
            <a:r>
              <a:rPr lang="en-US" dirty="0"/>
              <a:t>MR imaging is superior to conventional angiography because it allows early detection of subtle changes in the aortic wall as well as disease activity.</a:t>
            </a:r>
          </a:p>
        </p:txBody>
      </p:sp>
      <p:sp>
        <p:nvSpPr>
          <p:cNvPr id="9" name="TextBox 8">
            <a:extLst>
              <a:ext uri="{FF2B5EF4-FFF2-40B4-BE49-F238E27FC236}">
                <a16:creationId xmlns:a16="http://schemas.microsoft.com/office/drawing/2014/main" id="{3EA7A46D-9FEA-D048-8642-695D75F88DA1}"/>
              </a:ext>
            </a:extLst>
          </p:cNvPr>
          <p:cNvSpPr txBox="1"/>
          <p:nvPr/>
        </p:nvSpPr>
        <p:spPr>
          <a:xfrm>
            <a:off x="1143690" y="4821736"/>
            <a:ext cx="2261517" cy="369332"/>
          </a:xfrm>
          <a:prstGeom prst="rect">
            <a:avLst/>
          </a:prstGeom>
          <a:noFill/>
        </p:spPr>
        <p:txBody>
          <a:bodyPr wrap="none" rtlCol="0">
            <a:spAutoFit/>
          </a:bodyPr>
          <a:lstStyle/>
          <a:p>
            <a:r>
              <a:rPr lang="en-US" dirty="0"/>
              <a:t>MRA of active aortitis </a:t>
            </a:r>
          </a:p>
        </p:txBody>
      </p:sp>
    </p:spTree>
    <p:extLst>
      <p:ext uri="{BB962C8B-B14F-4D97-AF65-F5344CB8AC3E}">
        <p14:creationId xmlns:p14="http://schemas.microsoft.com/office/powerpoint/2010/main" val="11157401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15FAC-400E-0D43-A751-0EBF33436D3F}"/>
              </a:ext>
            </a:extLst>
          </p:cNvPr>
          <p:cNvSpPr>
            <a:spLocks noGrp="1"/>
          </p:cNvSpPr>
          <p:nvPr>
            <p:ph type="title"/>
          </p:nvPr>
        </p:nvSpPr>
        <p:spPr/>
        <p:txBody>
          <a:bodyPr/>
          <a:lstStyle/>
          <a:p>
            <a:r>
              <a:rPr lang="en-US" dirty="0"/>
              <a:t>Thoraco-abdominal aortic aneurysms </a:t>
            </a:r>
          </a:p>
        </p:txBody>
      </p:sp>
      <p:pic>
        <p:nvPicPr>
          <p:cNvPr id="5" name="Content Placeholder 4" descr="Shape, arrow&#10;&#10;Description automatically generated">
            <a:extLst>
              <a:ext uri="{FF2B5EF4-FFF2-40B4-BE49-F238E27FC236}">
                <a16:creationId xmlns:a16="http://schemas.microsoft.com/office/drawing/2014/main" id="{191F9E41-96D6-5C44-A489-08A4749395A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56189" y="2006337"/>
            <a:ext cx="6317968" cy="4381211"/>
          </a:xfrm>
        </p:spPr>
      </p:pic>
    </p:spTree>
    <p:extLst>
      <p:ext uri="{BB962C8B-B14F-4D97-AF65-F5344CB8AC3E}">
        <p14:creationId xmlns:p14="http://schemas.microsoft.com/office/powerpoint/2010/main" val="33216839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red ants&#10;&#10;Description automatically generated with low confidence">
            <a:extLst>
              <a:ext uri="{FF2B5EF4-FFF2-40B4-BE49-F238E27FC236}">
                <a16:creationId xmlns:a16="http://schemas.microsoft.com/office/drawing/2014/main" id="{E9C5C5C8-638D-2944-8D9E-EF38B92A2B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3837" y="131479"/>
            <a:ext cx="9804238" cy="5732145"/>
          </a:xfrm>
          <a:prstGeom prst="rect">
            <a:avLst/>
          </a:prstGeom>
        </p:spPr>
      </p:pic>
      <p:sp>
        <p:nvSpPr>
          <p:cNvPr id="7" name="TextBox 6">
            <a:extLst>
              <a:ext uri="{FF2B5EF4-FFF2-40B4-BE49-F238E27FC236}">
                <a16:creationId xmlns:a16="http://schemas.microsoft.com/office/drawing/2014/main" id="{9BD6EBEB-3FAD-B34C-8399-EB105CD8F820}"/>
              </a:ext>
            </a:extLst>
          </p:cNvPr>
          <p:cNvSpPr txBox="1"/>
          <p:nvPr/>
        </p:nvSpPr>
        <p:spPr>
          <a:xfrm>
            <a:off x="2436649" y="6037240"/>
            <a:ext cx="7962180" cy="461665"/>
          </a:xfrm>
          <a:prstGeom prst="rect">
            <a:avLst/>
          </a:prstGeom>
          <a:noFill/>
        </p:spPr>
        <p:txBody>
          <a:bodyPr wrap="none" rtlCol="0">
            <a:spAutoFit/>
          </a:bodyPr>
          <a:lstStyle/>
          <a:p>
            <a:r>
              <a:rPr lang="en-US" sz="2400" dirty="0"/>
              <a:t>Crawford classification of thoracoabdominal aortic aneurysms </a:t>
            </a:r>
          </a:p>
        </p:txBody>
      </p:sp>
    </p:spTree>
    <p:extLst>
      <p:ext uri="{BB962C8B-B14F-4D97-AF65-F5344CB8AC3E}">
        <p14:creationId xmlns:p14="http://schemas.microsoft.com/office/powerpoint/2010/main" val="16274958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B612E-0056-F044-8411-CC1C67391C3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27AF180-AA9F-A64E-BFB8-2C0A49074B4B}"/>
              </a:ext>
            </a:extLst>
          </p:cNvPr>
          <p:cNvSpPr>
            <a:spLocks noGrp="1"/>
          </p:cNvSpPr>
          <p:nvPr>
            <p:ph idx="1"/>
          </p:nvPr>
        </p:nvSpPr>
        <p:spPr/>
        <p:txBody>
          <a:bodyPr/>
          <a:lstStyle/>
          <a:p>
            <a:r>
              <a:rPr lang="en-US" b="1" dirty="0"/>
              <a:t>Degenerative/atherosclerotic aneurysms </a:t>
            </a:r>
          </a:p>
          <a:p>
            <a:pPr lvl="1"/>
            <a:r>
              <a:rPr lang="en-US" dirty="0"/>
              <a:t>abnormal levels of metalloproteinases in the media of aneurysm specimens.</a:t>
            </a:r>
            <a:r>
              <a:rPr lang="en-US" baseline="30000" dirty="0"/>
              <a:t> </a:t>
            </a:r>
          </a:p>
          <a:p>
            <a:pPr lvl="1"/>
            <a:endParaRPr lang="en-US" baseline="30000" dirty="0"/>
          </a:p>
          <a:p>
            <a:pPr lvl="1"/>
            <a:r>
              <a:rPr lang="en-US" dirty="0"/>
              <a:t>Deficit of </a:t>
            </a:r>
            <a:r>
              <a:rPr lang="en-US" dirty="0" err="1"/>
              <a:t>antiproteolytic</a:t>
            </a:r>
            <a:r>
              <a:rPr lang="en-US" dirty="0"/>
              <a:t> enzymes that inhibit metalloproteinases</a:t>
            </a:r>
          </a:p>
          <a:p>
            <a:pPr lvl="1"/>
            <a:endParaRPr lang="en-US" baseline="30000" dirty="0"/>
          </a:p>
          <a:p>
            <a:pPr lvl="1"/>
            <a:r>
              <a:rPr lang="en-US" dirty="0"/>
              <a:t>The intensity and duration of cigarette smoking by patients affected with aneurysm disease is the most significant risk factor for the development of these degenerative aneurysms.</a:t>
            </a:r>
          </a:p>
        </p:txBody>
      </p:sp>
    </p:spTree>
    <p:extLst>
      <p:ext uri="{BB962C8B-B14F-4D97-AF65-F5344CB8AC3E}">
        <p14:creationId xmlns:p14="http://schemas.microsoft.com/office/powerpoint/2010/main" val="6883285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948B6-D7B9-174D-A93E-41A91287781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4A8E490-37CC-9C49-B3DF-41C47156C06A}"/>
              </a:ext>
            </a:extLst>
          </p:cNvPr>
          <p:cNvSpPr>
            <a:spLocks noGrp="1"/>
          </p:cNvSpPr>
          <p:nvPr>
            <p:ph idx="1"/>
          </p:nvPr>
        </p:nvSpPr>
        <p:spPr/>
        <p:txBody>
          <a:bodyPr>
            <a:normAutofit/>
          </a:bodyPr>
          <a:lstStyle/>
          <a:p>
            <a:pPr marL="0" indent="0">
              <a:buNone/>
            </a:pPr>
            <a:r>
              <a:rPr lang="en-US" b="1" dirty="0"/>
              <a:t>Inflammatory aneurysms</a:t>
            </a:r>
            <a:r>
              <a:rPr lang="en-US" dirty="0"/>
              <a:t>: </a:t>
            </a:r>
          </a:p>
          <a:p>
            <a:pPr lvl="1"/>
            <a:r>
              <a:rPr lang="en-US" dirty="0"/>
              <a:t>Infrarenal abdominal aorta</a:t>
            </a:r>
          </a:p>
          <a:p>
            <a:pPr marL="457200" lvl="1" indent="0">
              <a:buNone/>
            </a:pPr>
            <a:endParaRPr lang="en-US" dirty="0"/>
          </a:p>
          <a:p>
            <a:pPr lvl="1"/>
            <a:r>
              <a:rPr lang="en-US" dirty="0"/>
              <a:t>Takayasu arteritis, giant cell arteritis, polyarteritis nodosa, </a:t>
            </a:r>
            <a:r>
              <a:rPr lang="en-US" dirty="0" err="1"/>
              <a:t>Behçet</a:t>
            </a:r>
            <a:r>
              <a:rPr lang="en-US" dirty="0"/>
              <a:t> disease, Cogan syndrome, and cystic medial necrosis represent other inflammatory arterial conditions that are associated with aneurysmal degeneration.</a:t>
            </a:r>
          </a:p>
          <a:p>
            <a:pPr lvl="1"/>
            <a:endParaRPr lang="en-US" dirty="0"/>
          </a:p>
          <a:p>
            <a:pPr marL="0" indent="0">
              <a:buNone/>
            </a:pPr>
            <a:r>
              <a:rPr lang="en-US" b="1" dirty="0"/>
              <a:t>Infectious/mycotic aneurysms: </a:t>
            </a:r>
          </a:p>
          <a:p>
            <a:pPr lvl="1"/>
            <a:r>
              <a:rPr lang="en-US" dirty="0"/>
              <a:t>Commonly saccular </a:t>
            </a:r>
          </a:p>
          <a:p>
            <a:pPr lvl="1"/>
            <a:r>
              <a:rPr lang="en-US" dirty="0"/>
              <a:t>Many strains of bacteria and fungi (e.g., </a:t>
            </a:r>
            <a:r>
              <a:rPr lang="en-US" i="1" dirty="0"/>
              <a:t>Candida, Aspergillus</a:t>
            </a:r>
            <a:r>
              <a:rPr lang="en-US" dirty="0"/>
              <a:t>), tuberculosis, and syphilis have been documented to be causative</a:t>
            </a:r>
          </a:p>
          <a:p>
            <a:pPr lvl="1"/>
            <a:endParaRPr lang="en-US" dirty="0"/>
          </a:p>
          <a:p>
            <a:pPr lvl="1"/>
            <a:endParaRPr lang="en-US" dirty="0"/>
          </a:p>
        </p:txBody>
      </p:sp>
    </p:spTree>
    <p:extLst>
      <p:ext uri="{BB962C8B-B14F-4D97-AF65-F5344CB8AC3E}">
        <p14:creationId xmlns:p14="http://schemas.microsoft.com/office/powerpoint/2010/main" val="27628269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21CFA-7FF5-9F44-8AD8-5EE85DEFBF9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1559C80-198E-E14B-8DDF-53C36FA5B0C4}"/>
              </a:ext>
            </a:extLst>
          </p:cNvPr>
          <p:cNvSpPr>
            <a:spLocks noGrp="1"/>
          </p:cNvSpPr>
          <p:nvPr>
            <p:ph idx="1"/>
          </p:nvPr>
        </p:nvSpPr>
        <p:spPr/>
        <p:txBody>
          <a:bodyPr/>
          <a:lstStyle/>
          <a:p>
            <a:pPr marL="457200" lvl="1" indent="0">
              <a:buNone/>
            </a:pPr>
            <a:endParaRPr lang="en-US" dirty="0"/>
          </a:p>
          <a:p>
            <a:pPr marL="0" indent="0">
              <a:buNone/>
            </a:pPr>
            <a:r>
              <a:rPr lang="en-US" dirty="0"/>
              <a:t>Inflammatory/idiopathic aortic aneurysms </a:t>
            </a:r>
          </a:p>
          <a:p>
            <a:pPr marL="0" indent="0">
              <a:buNone/>
            </a:pPr>
            <a:r>
              <a:rPr lang="en-US" dirty="0"/>
              <a:t>      </a:t>
            </a:r>
            <a:r>
              <a:rPr lang="en-US" sz="2400" dirty="0"/>
              <a:t>The prevalence has been reported as 5%–25% of all abdominal aortic     aneurysms. </a:t>
            </a:r>
          </a:p>
          <a:p>
            <a:pPr marL="457200" lvl="1" indent="0">
              <a:buNone/>
            </a:pPr>
            <a:r>
              <a:rPr lang="en-US" dirty="0"/>
              <a:t>Associated with smoking and a family history of aortic aneurysm</a:t>
            </a:r>
          </a:p>
          <a:p>
            <a:pPr marL="457200" lvl="1" indent="0">
              <a:buNone/>
            </a:pPr>
            <a:r>
              <a:rPr lang="en-US" dirty="0"/>
              <a:t>periaortic fibrosis</a:t>
            </a:r>
          </a:p>
          <a:p>
            <a:pPr marL="457200" lvl="1" indent="0">
              <a:buNone/>
            </a:pPr>
            <a:r>
              <a:rPr lang="en-US" dirty="0"/>
              <a:t>limited to the aorta and periaortic tissues</a:t>
            </a:r>
          </a:p>
          <a:p>
            <a:pPr marL="457200" lvl="1" indent="0">
              <a:buNone/>
            </a:pPr>
            <a:r>
              <a:rPr lang="en-US" dirty="0"/>
              <a:t>IgG4 related systemic disease</a:t>
            </a:r>
          </a:p>
        </p:txBody>
      </p:sp>
    </p:spTree>
    <p:extLst>
      <p:ext uri="{BB962C8B-B14F-4D97-AF65-F5344CB8AC3E}">
        <p14:creationId xmlns:p14="http://schemas.microsoft.com/office/powerpoint/2010/main" val="8991244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ext&#10;&#10;Description automatically generated">
            <a:extLst>
              <a:ext uri="{FF2B5EF4-FFF2-40B4-BE49-F238E27FC236}">
                <a16:creationId xmlns:a16="http://schemas.microsoft.com/office/drawing/2014/main" id="{EFF2D8FA-9BCA-C445-B874-1C4E5C89232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9208" y="918542"/>
            <a:ext cx="8985006" cy="3729625"/>
          </a:xfrm>
        </p:spPr>
      </p:pic>
      <p:sp>
        <p:nvSpPr>
          <p:cNvPr id="6" name="Rectangle 5">
            <a:extLst>
              <a:ext uri="{FF2B5EF4-FFF2-40B4-BE49-F238E27FC236}">
                <a16:creationId xmlns:a16="http://schemas.microsoft.com/office/drawing/2014/main" id="{6E0876F2-17BE-FE47-930C-E613F81EE3A2}"/>
              </a:ext>
            </a:extLst>
          </p:cNvPr>
          <p:cNvSpPr/>
          <p:nvPr/>
        </p:nvSpPr>
        <p:spPr>
          <a:xfrm>
            <a:off x="1461792" y="257587"/>
            <a:ext cx="6096000" cy="461665"/>
          </a:xfrm>
          <a:prstGeom prst="rect">
            <a:avLst/>
          </a:prstGeom>
        </p:spPr>
        <p:txBody>
          <a:bodyPr>
            <a:spAutoFit/>
          </a:bodyPr>
          <a:lstStyle/>
          <a:p>
            <a:r>
              <a:rPr lang="en-US" sz="2400" dirty="0"/>
              <a:t>Inflammatory aortic aneurysms </a:t>
            </a:r>
          </a:p>
        </p:txBody>
      </p:sp>
      <p:sp>
        <p:nvSpPr>
          <p:cNvPr id="7" name="Rectangle 6">
            <a:extLst>
              <a:ext uri="{FF2B5EF4-FFF2-40B4-BE49-F238E27FC236}">
                <a16:creationId xmlns:a16="http://schemas.microsoft.com/office/drawing/2014/main" id="{B5A9D273-C1A5-A948-9D6C-0D23ADBDF152}"/>
              </a:ext>
            </a:extLst>
          </p:cNvPr>
          <p:cNvSpPr/>
          <p:nvPr/>
        </p:nvSpPr>
        <p:spPr>
          <a:xfrm>
            <a:off x="919208" y="6148578"/>
            <a:ext cx="6096000" cy="461665"/>
          </a:xfrm>
          <a:prstGeom prst="rect">
            <a:avLst/>
          </a:prstGeom>
        </p:spPr>
        <p:txBody>
          <a:bodyPr>
            <a:spAutoFit/>
          </a:bodyPr>
          <a:lstStyle/>
          <a:p>
            <a:r>
              <a:rPr lang="en-US" sz="2400" dirty="0"/>
              <a:t>Posterior wall is spared </a:t>
            </a:r>
          </a:p>
        </p:txBody>
      </p:sp>
      <p:sp>
        <p:nvSpPr>
          <p:cNvPr id="8" name="Rectangle 7">
            <a:extLst>
              <a:ext uri="{FF2B5EF4-FFF2-40B4-BE49-F238E27FC236}">
                <a16:creationId xmlns:a16="http://schemas.microsoft.com/office/drawing/2014/main" id="{993CD640-74CF-FD49-B83E-74B62F5B890C}"/>
              </a:ext>
            </a:extLst>
          </p:cNvPr>
          <p:cNvSpPr/>
          <p:nvPr/>
        </p:nvSpPr>
        <p:spPr>
          <a:xfrm>
            <a:off x="919208" y="4948250"/>
            <a:ext cx="10879773" cy="830997"/>
          </a:xfrm>
          <a:prstGeom prst="rect">
            <a:avLst/>
          </a:prstGeom>
        </p:spPr>
        <p:txBody>
          <a:bodyPr wrap="none">
            <a:spAutoFit/>
          </a:bodyPr>
          <a:lstStyle/>
          <a:p>
            <a:r>
              <a:rPr lang="en-US" sz="2400" dirty="0"/>
              <a:t>Contrast-enhanced CT -&gt; 83% sensitivity and almost 100% specificity for this diagnosis </a:t>
            </a:r>
          </a:p>
          <a:p>
            <a:endParaRPr lang="en-US" sz="2400" dirty="0"/>
          </a:p>
        </p:txBody>
      </p:sp>
      <p:sp>
        <p:nvSpPr>
          <p:cNvPr id="9" name="Rectangle 8">
            <a:extLst>
              <a:ext uri="{FF2B5EF4-FFF2-40B4-BE49-F238E27FC236}">
                <a16:creationId xmlns:a16="http://schemas.microsoft.com/office/drawing/2014/main" id="{E5FF45CF-54CA-E74C-92EA-21015D3CD340}"/>
              </a:ext>
            </a:extLst>
          </p:cNvPr>
          <p:cNvSpPr/>
          <p:nvPr/>
        </p:nvSpPr>
        <p:spPr>
          <a:xfrm>
            <a:off x="495138" y="5548414"/>
            <a:ext cx="8985006" cy="461665"/>
          </a:xfrm>
          <a:prstGeom prst="rect">
            <a:avLst/>
          </a:prstGeom>
        </p:spPr>
        <p:txBody>
          <a:bodyPr wrap="square">
            <a:spAutoFit/>
          </a:bodyPr>
          <a:lstStyle/>
          <a:p>
            <a:pPr lvl="1"/>
            <a:r>
              <a:rPr lang="en-US" sz="2400" dirty="0"/>
              <a:t>Higher mortality during surgical repair due to peri aortic fibrosis </a:t>
            </a:r>
          </a:p>
        </p:txBody>
      </p:sp>
    </p:spTree>
    <p:extLst>
      <p:ext uri="{BB962C8B-B14F-4D97-AF65-F5344CB8AC3E}">
        <p14:creationId xmlns:p14="http://schemas.microsoft.com/office/powerpoint/2010/main" val="11963350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1770A-6839-E249-9A73-BED9A3A6400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B796E40-2E5C-DE4A-85E9-5AB4D9767E13}"/>
              </a:ext>
            </a:extLst>
          </p:cNvPr>
          <p:cNvSpPr>
            <a:spLocks noGrp="1"/>
          </p:cNvSpPr>
          <p:nvPr>
            <p:ph idx="1"/>
          </p:nvPr>
        </p:nvSpPr>
        <p:spPr/>
        <p:txBody>
          <a:bodyPr>
            <a:normAutofit/>
          </a:bodyPr>
          <a:lstStyle/>
          <a:p>
            <a:pPr marL="0" indent="0">
              <a:buNone/>
            </a:pPr>
            <a:endParaRPr lang="en-US" dirty="0"/>
          </a:p>
          <a:p>
            <a:r>
              <a:rPr lang="en-US" dirty="0"/>
              <a:t>Acute aortic syndromes (aortic dissection, intramural hematoma, and penetrating aortic ulcers) can induce TAAAs </a:t>
            </a:r>
          </a:p>
          <a:p>
            <a:pPr marL="0" indent="0">
              <a:buNone/>
            </a:pPr>
            <a:endParaRPr lang="en-US" dirty="0"/>
          </a:p>
          <a:p>
            <a:r>
              <a:rPr lang="en-US" dirty="0"/>
              <a:t>Ascending aorta aneurysms are typically degenerative or the sequela of prior aortic dissection</a:t>
            </a:r>
          </a:p>
          <a:p>
            <a:endParaRPr lang="en-US" dirty="0"/>
          </a:p>
          <a:p>
            <a:pPr marL="0" indent="0">
              <a:buNone/>
            </a:pPr>
            <a:endParaRPr lang="en-US" dirty="0"/>
          </a:p>
        </p:txBody>
      </p:sp>
    </p:spTree>
    <p:extLst>
      <p:ext uri="{BB962C8B-B14F-4D97-AF65-F5344CB8AC3E}">
        <p14:creationId xmlns:p14="http://schemas.microsoft.com/office/powerpoint/2010/main" val="15003767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able&#10;&#10;Description automatically generated">
            <a:extLst>
              <a:ext uri="{FF2B5EF4-FFF2-40B4-BE49-F238E27FC236}">
                <a16:creationId xmlns:a16="http://schemas.microsoft.com/office/drawing/2014/main" id="{BC36FC52-8E5D-974D-8240-25743D2F482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56521" y="318876"/>
            <a:ext cx="6917635" cy="6220248"/>
          </a:xfrm>
        </p:spPr>
      </p:pic>
    </p:spTree>
    <p:extLst>
      <p:ext uri="{BB962C8B-B14F-4D97-AF65-F5344CB8AC3E}">
        <p14:creationId xmlns:p14="http://schemas.microsoft.com/office/powerpoint/2010/main" val="42158506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B5F9F-0AE1-4342-8FB4-A64DDA98F3A1}"/>
              </a:ext>
            </a:extLst>
          </p:cNvPr>
          <p:cNvSpPr>
            <a:spLocks noGrp="1"/>
          </p:cNvSpPr>
          <p:nvPr>
            <p:ph type="title"/>
          </p:nvPr>
        </p:nvSpPr>
        <p:spPr/>
        <p:txBody>
          <a:bodyPr/>
          <a:lstStyle/>
          <a:p>
            <a:r>
              <a:rPr lang="en-US" dirty="0"/>
              <a:t>Rupture risk</a:t>
            </a:r>
          </a:p>
        </p:txBody>
      </p:sp>
      <p:sp>
        <p:nvSpPr>
          <p:cNvPr id="3" name="Content Placeholder 2">
            <a:extLst>
              <a:ext uri="{FF2B5EF4-FFF2-40B4-BE49-F238E27FC236}">
                <a16:creationId xmlns:a16="http://schemas.microsoft.com/office/drawing/2014/main" id="{CEE3CF52-1DB8-D643-9118-AEEDFB2D222A}"/>
              </a:ext>
            </a:extLst>
          </p:cNvPr>
          <p:cNvSpPr>
            <a:spLocks noGrp="1"/>
          </p:cNvSpPr>
          <p:nvPr>
            <p:ph idx="1"/>
          </p:nvPr>
        </p:nvSpPr>
        <p:spPr>
          <a:xfrm>
            <a:off x="838200" y="1565138"/>
            <a:ext cx="10515600" cy="4935399"/>
          </a:xfrm>
        </p:spPr>
        <p:txBody>
          <a:bodyPr>
            <a:normAutofit lnSpcReduction="10000"/>
          </a:bodyPr>
          <a:lstStyle/>
          <a:p>
            <a:pPr marL="0" indent="0">
              <a:buNone/>
            </a:pPr>
            <a:r>
              <a:rPr lang="en-US" sz="2400" dirty="0"/>
              <a:t>The UK Small Aneurysm Trial reported an annual rupture rate of 2.2%, with most occurring in patients with an AAA diameter of 5 to 5.5 cm.</a:t>
            </a:r>
          </a:p>
          <a:p>
            <a:pPr marL="0" indent="0">
              <a:buNone/>
            </a:pPr>
            <a:endParaRPr lang="en-US" sz="2400" dirty="0"/>
          </a:p>
          <a:p>
            <a:r>
              <a:rPr lang="en-US" sz="2400" dirty="0"/>
              <a:t>Female sex, larger initial AAA diameter, smoking, lower FEV</a:t>
            </a:r>
            <a:r>
              <a:rPr lang="en-US" sz="2400" baseline="-25000" dirty="0"/>
              <a:t>1</a:t>
            </a:r>
            <a:r>
              <a:rPr lang="en-US" sz="2400" dirty="0"/>
              <a:t>, and higher mean blood pressure.</a:t>
            </a:r>
          </a:p>
          <a:p>
            <a:r>
              <a:rPr lang="en-US" sz="2400" dirty="0"/>
              <a:t>Saccular aneurysm morphology &gt; fusiform aneurysms.</a:t>
            </a:r>
          </a:p>
          <a:p>
            <a:r>
              <a:rPr lang="en-US" sz="2400" dirty="0"/>
              <a:t>CTA:  presence of a dissection, mural thrombus</a:t>
            </a:r>
          </a:p>
          <a:p>
            <a:endParaRPr lang="en-US" sz="2400" dirty="0"/>
          </a:p>
          <a:p>
            <a:pPr marL="0" indent="0">
              <a:buNone/>
            </a:pPr>
            <a:r>
              <a:rPr lang="en-US" sz="2400" dirty="0"/>
              <a:t>Size criterion for AAA elective repair is </a:t>
            </a:r>
            <a:r>
              <a:rPr lang="en-US" sz="2400" b="1" dirty="0"/>
              <a:t>5.5 cm for men </a:t>
            </a:r>
            <a:r>
              <a:rPr lang="en-US" sz="2400" dirty="0"/>
              <a:t>and </a:t>
            </a:r>
            <a:r>
              <a:rPr lang="en-US" sz="2400" b="1" dirty="0"/>
              <a:t>5 cm for women or a 12-month growth rate of equal to or greater than 10 mm in both sexes</a:t>
            </a:r>
          </a:p>
          <a:p>
            <a:pPr marL="0" indent="0">
              <a:buNone/>
            </a:pPr>
            <a:endParaRPr lang="en-US" sz="2400" b="1" dirty="0"/>
          </a:p>
          <a:p>
            <a:pPr marL="0" indent="0">
              <a:buNone/>
            </a:pPr>
            <a:r>
              <a:rPr lang="en-US" sz="2400" dirty="0">
                <a:solidFill>
                  <a:srgbClr val="000000"/>
                </a:solidFill>
                <a:latin typeface="Meta Serif Office Pro"/>
              </a:rPr>
              <a:t>Patients with symptoms should undergo TAAA repair</a:t>
            </a:r>
            <a:endParaRPr lang="en-US" sz="2400" dirty="0"/>
          </a:p>
          <a:p>
            <a:pPr marL="0" indent="0">
              <a:buNone/>
            </a:pPr>
            <a:endParaRPr lang="en-US" sz="2400" b="1" dirty="0"/>
          </a:p>
          <a:p>
            <a:endParaRPr lang="en-US" sz="2400" b="1"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3699005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Mohamed Bahaaeldin">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1286067" y="2029968"/>
            <a:ext cx="4008309" cy="4008310"/>
          </a:xfrm>
        </p:spPr>
      </p:pic>
      <p:pic>
        <p:nvPicPr>
          <p:cNvPr id="5" name="Mohamed Bahaaeldin (1)">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6519672" y="2029968"/>
            <a:ext cx="3922776" cy="3922776"/>
          </a:xfrm>
          <a:prstGeom prst="rect">
            <a:avLst/>
          </a:prstGeom>
        </p:spPr>
      </p:pic>
    </p:spTree>
    <p:extLst>
      <p:ext uri="{BB962C8B-B14F-4D97-AF65-F5344CB8AC3E}">
        <p14:creationId xmlns:p14="http://schemas.microsoft.com/office/powerpoint/2010/main" val="8273193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video>
              <p:cMediaNode vol="80000">
                <p:cTn id="13" fill="hold" display="0">
                  <p:stCondLst>
                    <p:cond delay="indefinite"/>
                  </p:stCondLst>
                </p:cTn>
                <p:tgtEl>
                  <p:spTgt spid="5"/>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CTA</a:t>
            </a:r>
          </a:p>
        </p:txBody>
      </p:sp>
      <p:sp>
        <p:nvSpPr>
          <p:cNvPr id="3" name="Content Placeholder 2"/>
          <p:cNvSpPr>
            <a:spLocks noGrp="1"/>
          </p:cNvSpPr>
          <p:nvPr>
            <p:ph idx="1"/>
          </p:nvPr>
        </p:nvSpPr>
        <p:spPr>
          <a:xfrm>
            <a:off x="838200" y="1533017"/>
            <a:ext cx="10515600" cy="4351338"/>
          </a:xfrm>
        </p:spPr>
        <p:txBody>
          <a:bodyPr>
            <a:normAutofit lnSpcReduction="10000"/>
          </a:bodyPr>
          <a:lstStyle/>
          <a:p>
            <a:pPr lvl="1"/>
            <a:r>
              <a:rPr lang="en-US" dirty="0"/>
              <a:t>External and </a:t>
            </a:r>
            <a:r>
              <a:rPr lang="en-US" dirty="0" err="1"/>
              <a:t>endoluminal</a:t>
            </a:r>
            <a:r>
              <a:rPr lang="en-US" dirty="0"/>
              <a:t> diameter of the aorta at the proximal and distal seal zones</a:t>
            </a:r>
          </a:p>
          <a:p>
            <a:pPr lvl="1"/>
            <a:endParaRPr lang="en-US" dirty="0"/>
          </a:p>
          <a:p>
            <a:pPr lvl="1"/>
            <a:r>
              <a:rPr lang="en-US" dirty="0"/>
              <a:t>Length of aortic coverage</a:t>
            </a:r>
          </a:p>
          <a:p>
            <a:pPr lvl="1"/>
            <a:endParaRPr lang="en-US" dirty="0"/>
          </a:p>
          <a:p>
            <a:pPr lvl="1"/>
            <a:r>
              <a:rPr lang="en-US" dirty="0"/>
              <a:t>Degree of angulation and tortuosity of the aorta</a:t>
            </a:r>
          </a:p>
          <a:p>
            <a:pPr lvl="1"/>
            <a:endParaRPr lang="en-US" dirty="0"/>
          </a:p>
          <a:p>
            <a:pPr lvl="1"/>
            <a:r>
              <a:rPr lang="en-US" dirty="0"/>
              <a:t>Identification of important side branches</a:t>
            </a:r>
          </a:p>
          <a:p>
            <a:pPr lvl="1"/>
            <a:endParaRPr lang="en-US" dirty="0"/>
          </a:p>
          <a:p>
            <a:pPr lvl="1"/>
            <a:r>
              <a:rPr lang="en-US" dirty="0"/>
              <a:t>Characteristics of the lumen and wall of the aorta </a:t>
            </a:r>
          </a:p>
          <a:p>
            <a:pPr lvl="1"/>
            <a:endParaRPr lang="en-US" dirty="0"/>
          </a:p>
          <a:p>
            <a:pPr lvl="1"/>
            <a:r>
              <a:rPr lang="en-US" dirty="0"/>
              <a:t>Thrombus burden and calcification.</a:t>
            </a:r>
          </a:p>
        </p:txBody>
      </p:sp>
    </p:spTree>
    <p:extLst>
      <p:ext uri="{BB962C8B-B14F-4D97-AF65-F5344CB8AC3E}">
        <p14:creationId xmlns:p14="http://schemas.microsoft.com/office/powerpoint/2010/main" val="14288423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able&#10;&#10;Description automatically generated">
            <a:extLst>
              <a:ext uri="{FF2B5EF4-FFF2-40B4-BE49-F238E27FC236}">
                <a16:creationId xmlns:a16="http://schemas.microsoft.com/office/drawing/2014/main" id="{53FACE9B-45F4-074E-8F7D-4517E2FDD8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3425" y="1400034"/>
            <a:ext cx="10074020" cy="4695965"/>
          </a:xfrm>
          <a:prstGeom prst="rect">
            <a:avLst/>
          </a:prstGeom>
        </p:spPr>
      </p:pic>
      <p:sp>
        <p:nvSpPr>
          <p:cNvPr id="7" name="TextBox 6">
            <a:extLst>
              <a:ext uri="{FF2B5EF4-FFF2-40B4-BE49-F238E27FC236}">
                <a16:creationId xmlns:a16="http://schemas.microsoft.com/office/drawing/2014/main" id="{0A4AB8E4-ADF1-3D4D-BA1E-19FD50327487}"/>
              </a:ext>
            </a:extLst>
          </p:cNvPr>
          <p:cNvSpPr txBox="1"/>
          <p:nvPr/>
        </p:nvSpPr>
        <p:spPr>
          <a:xfrm>
            <a:off x="1060173" y="384313"/>
            <a:ext cx="5381025" cy="461665"/>
          </a:xfrm>
          <a:prstGeom prst="rect">
            <a:avLst/>
          </a:prstGeom>
          <a:noFill/>
        </p:spPr>
        <p:txBody>
          <a:bodyPr wrap="none" rtlCol="0">
            <a:spAutoFit/>
          </a:bodyPr>
          <a:lstStyle/>
          <a:p>
            <a:r>
              <a:rPr lang="en-US" sz="2400" dirty="0"/>
              <a:t>Endovascular versus open repair for TAAA</a:t>
            </a:r>
          </a:p>
        </p:txBody>
      </p:sp>
    </p:spTree>
    <p:extLst>
      <p:ext uri="{BB962C8B-B14F-4D97-AF65-F5344CB8AC3E}">
        <p14:creationId xmlns:p14="http://schemas.microsoft.com/office/powerpoint/2010/main" val="9686241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0C6F47-A0A5-2E48-B8DD-F6EEF96AC063}"/>
              </a:ext>
            </a:extLst>
          </p:cNvPr>
          <p:cNvSpPr>
            <a:spLocks noGrp="1"/>
          </p:cNvSpPr>
          <p:nvPr>
            <p:ph idx="1"/>
          </p:nvPr>
        </p:nvSpPr>
        <p:spPr>
          <a:xfrm>
            <a:off x="6453808" y="1385953"/>
            <a:ext cx="5032513" cy="3534643"/>
          </a:xfrm>
        </p:spPr>
        <p:txBody>
          <a:bodyPr>
            <a:normAutofit lnSpcReduction="10000"/>
          </a:bodyPr>
          <a:lstStyle/>
          <a:p>
            <a:pPr marL="0" indent="0">
              <a:buNone/>
            </a:pPr>
            <a:r>
              <a:rPr lang="en-US" dirty="0"/>
              <a:t>At 5 years, overall survival rates do not differ between open versus endovascular group.</a:t>
            </a:r>
          </a:p>
          <a:p>
            <a:pPr marL="0" indent="0">
              <a:buNone/>
            </a:pPr>
            <a:endParaRPr lang="en-US" dirty="0"/>
          </a:p>
          <a:p>
            <a:pPr marL="457200" lvl="1" indent="0">
              <a:buNone/>
            </a:pPr>
            <a:r>
              <a:rPr lang="en-US" dirty="0"/>
              <a:t>TAG: TEVAR and open groups (68% and 67%)</a:t>
            </a:r>
          </a:p>
          <a:p>
            <a:pPr marL="457200" lvl="1" indent="0">
              <a:buNone/>
            </a:pPr>
            <a:endParaRPr lang="en-US" dirty="0"/>
          </a:p>
          <a:p>
            <a:pPr marL="457200" lvl="1" indent="0">
              <a:buNone/>
            </a:pPr>
            <a:r>
              <a:rPr lang="en-US" dirty="0"/>
              <a:t>Starz TEVAR and open (62.9% and 62.8%)</a:t>
            </a:r>
          </a:p>
        </p:txBody>
      </p:sp>
      <p:sp>
        <p:nvSpPr>
          <p:cNvPr id="4" name="Rectangle 3">
            <a:extLst>
              <a:ext uri="{FF2B5EF4-FFF2-40B4-BE49-F238E27FC236}">
                <a16:creationId xmlns:a16="http://schemas.microsoft.com/office/drawing/2014/main" id="{F278D5D8-1C89-2241-B30E-05CC2E8CF451}"/>
              </a:ext>
            </a:extLst>
          </p:cNvPr>
          <p:cNvSpPr/>
          <p:nvPr/>
        </p:nvSpPr>
        <p:spPr>
          <a:xfrm>
            <a:off x="824948" y="1385953"/>
            <a:ext cx="3919330" cy="4401205"/>
          </a:xfrm>
          <a:prstGeom prst="rect">
            <a:avLst/>
          </a:prstGeom>
        </p:spPr>
        <p:txBody>
          <a:bodyPr wrap="square">
            <a:spAutoFit/>
          </a:bodyPr>
          <a:lstStyle/>
          <a:p>
            <a:r>
              <a:rPr lang="en-US" sz="2800" dirty="0">
                <a:solidFill>
                  <a:srgbClr val="000000"/>
                </a:solidFill>
                <a:latin typeface="Meta Serif Office Pro"/>
              </a:rPr>
              <a:t>30 day mortality higher in open surgical group far more than TEVAR </a:t>
            </a:r>
          </a:p>
          <a:p>
            <a:endParaRPr lang="en-US" sz="2800" dirty="0">
              <a:solidFill>
                <a:srgbClr val="000000"/>
              </a:solidFill>
              <a:latin typeface="Meta Serif Office Pro"/>
            </a:endParaRPr>
          </a:p>
          <a:p>
            <a:pPr lvl="1"/>
            <a:r>
              <a:rPr lang="en-US" sz="2400" dirty="0">
                <a:solidFill>
                  <a:srgbClr val="000000"/>
                </a:solidFill>
                <a:latin typeface="Meta Serif Office Pro"/>
              </a:rPr>
              <a:t>TAG (Gore) 2% vs. 12%</a:t>
            </a:r>
          </a:p>
          <a:p>
            <a:pPr lvl="1"/>
            <a:endParaRPr lang="en-US" sz="2400" dirty="0">
              <a:solidFill>
                <a:srgbClr val="000000"/>
              </a:solidFill>
              <a:latin typeface="Meta Serif Office Pro"/>
            </a:endParaRPr>
          </a:p>
          <a:p>
            <a:pPr lvl="1"/>
            <a:r>
              <a:rPr lang="en-US" sz="2400" dirty="0">
                <a:solidFill>
                  <a:srgbClr val="000000"/>
                </a:solidFill>
                <a:latin typeface="Meta Serif Office Pro"/>
              </a:rPr>
              <a:t>STARZ (Cook)  1.9% vs. 5.7%</a:t>
            </a:r>
          </a:p>
          <a:p>
            <a:pPr lvl="1"/>
            <a:r>
              <a:rPr lang="en-US" sz="2400" dirty="0">
                <a:solidFill>
                  <a:srgbClr val="000000"/>
                </a:solidFill>
                <a:latin typeface="Meta Serif Office Pro"/>
              </a:rPr>
              <a:t> </a:t>
            </a:r>
          </a:p>
          <a:p>
            <a:pPr lvl="1"/>
            <a:r>
              <a:rPr lang="en-US" sz="2400" dirty="0">
                <a:solidFill>
                  <a:srgbClr val="000000"/>
                </a:solidFill>
                <a:latin typeface="Meta Serif Office Pro"/>
              </a:rPr>
              <a:t>VALOR (Medtronic) 2.1% vs. 7.9%</a:t>
            </a:r>
            <a:endParaRPr lang="en-US" sz="2400" dirty="0"/>
          </a:p>
        </p:txBody>
      </p:sp>
    </p:spTree>
    <p:extLst>
      <p:ext uri="{BB962C8B-B14F-4D97-AF65-F5344CB8AC3E}">
        <p14:creationId xmlns:p14="http://schemas.microsoft.com/office/powerpoint/2010/main" val="22490365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BEE2F42-3E51-3D48-912C-8F071B4E258C}"/>
              </a:ext>
            </a:extLst>
          </p:cNvPr>
          <p:cNvSpPr>
            <a:spLocks noGrp="1"/>
          </p:cNvSpPr>
          <p:nvPr>
            <p:ph idx="1"/>
          </p:nvPr>
        </p:nvSpPr>
        <p:spPr/>
        <p:txBody>
          <a:bodyPr/>
          <a:lstStyle/>
          <a:p>
            <a:r>
              <a:rPr lang="en-US" dirty="0"/>
              <a:t>Forty-two nonrandomized studies involving 5,888 patients were included (38 comparative studies, 4 registries).</a:t>
            </a:r>
          </a:p>
          <a:p>
            <a:endParaRPr lang="en-US" dirty="0"/>
          </a:p>
          <a:p>
            <a:r>
              <a:rPr lang="en-US" dirty="0"/>
              <a:t>All-cause mortality </a:t>
            </a:r>
            <a:r>
              <a:rPr lang="en-US" b="1" dirty="0"/>
              <a:t>at 30 days </a:t>
            </a:r>
            <a:r>
              <a:rPr lang="en-US" dirty="0"/>
              <a:t>(odds ratio [OR]: 0.44, 95% confidence interval [CI]: 0.33 to 0.59) and paraplegia (OR: 0.42, 95% CI: 0.28 to 0.63) were reduced for TEVAR versus open surgery.</a:t>
            </a:r>
          </a:p>
          <a:p>
            <a:endParaRPr lang="en-US" dirty="0"/>
          </a:p>
          <a:p>
            <a:r>
              <a:rPr lang="en-US" dirty="0"/>
              <a:t>No significant difference in stroke, myocardial infarction, aortic reintervention, and mortality beyond 1 year.</a:t>
            </a:r>
          </a:p>
        </p:txBody>
      </p:sp>
      <p:sp>
        <p:nvSpPr>
          <p:cNvPr id="4" name="TextBox 3">
            <a:extLst>
              <a:ext uri="{FF2B5EF4-FFF2-40B4-BE49-F238E27FC236}">
                <a16:creationId xmlns:a16="http://schemas.microsoft.com/office/drawing/2014/main" id="{3F4BEBCE-BE34-CF42-ABAB-05F0ADAD7D1C}"/>
              </a:ext>
            </a:extLst>
          </p:cNvPr>
          <p:cNvSpPr txBox="1"/>
          <p:nvPr/>
        </p:nvSpPr>
        <p:spPr>
          <a:xfrm>
            <a:off x="8846832" y="6194080"/>
            <a:ext cx="2754728" cy="400110"/>
          </a:xfrm>
          <a:prstGeom prst="rect">
            <a:avLst/>
          </a:prstGeom>
          <a:noFill/>
        </p:spPr>
        <p:txBody>
          <a:bodyPr wrap="none" rtlCol="0">
            <a:spAutoFit/>
          </a:bodyPr>
          <a:lstStyle/>
          <a:p>
            <a:r>
              <a:rPr lang="en-US" sz="2000" dirty="0"/>
              <a:t>Cheng D et al JACC 2010 </a:t>
            </a:r>
          </a:p>
        </p:txBody>
      </p:sp>
    </p:spTree>
    <p:extLst>
      <p:ext uri="{BB962C8B-B14F-4D97-AF65-F5344CB8AC3E}">
        <p14:creationId xmlns:p14="http://schemas.microsoft.com/office/powerpoint/2010/main" val="2103303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978035" y="1866188"/>
            <a:ext cx="9290677" cy="3675076"/>
          </a:xfrm>
          <a:prstGeom prst="rect">
            <a:avLst/>
          </a:prstGeom>
        </p:spPr>
      </p:pic>
    </p:spTree>
    <p:extLst>
      <p:ext uri="{BB962C8B-B14F-4D97-AF65-F5344CB8AC3E}">
        <p14:creationId xmlns:p14="http://schemas.microsoft.com/office/powerpoint/2010/main" val="25483300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able&#10;&#10;Description automatically generated">
            <a:extLst>
              <a:ext uri="{FF2B5EF4-FFF2-40B4-BE49-F238E27FC236}">
                <a16:creationId xmlns:a16="http://schemas.microsoft.com/office/drawing/2014/main" id="{E5461CF0-37BE-A949-890B-D9A5A084D1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2766" y="444500"/>
            <a:ext cx="7823200" cy="5969000"/>
          </a:xfrm>
          <a:prstGeom prst="rect">
            <a:avLst/>
          </a:prstGeom>
        </p:spPr>
      </p:pic>
    </p:spTree>
    <p:extLst>
      <p:ext uri="{BB962C8B-B14F-4D97-AF65-F5344CB8AC3E}">
        <p14:creationId xmlns:p14="http://schemas.microsoft.com/office/powerpoint/2010/main" val="400923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8F613A1-98F9-C64D-96AC-8FD9D7F462BC}"/>
              </a:ext>
            </a:extLst>
          </p:cNvPr>
          <p:cNvSpPr>
            <a:spLocks noGrp="1"/>
          </p:cNvSpPr>
          <p:nvPr>
            <p:ph idx="1"/>
          </p:nvPr>
        </p:nvSpPr>
        <p:spPr>
          <a:xfrm>
            <a:off x="718930" y="4382604"/>
            <a:ext cx="10515600" cy="2335558"/>
          </a:xfrm>
        </p:spPr>
        <p:txBody>
          <a:bodyPr/>
          <a:lstStyle/>
          <a:p>
            <a:r>
              <a:rPr lang="en-US" dirty="0"/>
              <a:t>The two-piece modular graft consists of external nitinol stents and woven polyester fabric sewn together.</a:t>
            </a:r>
          </a:p>
          <a:p>
            <a:endParaRPr lang="en-US" dirty="0"/>
          </a:p>
          <a:p>
            <a:r>
              <a:rPr lang="en-US" dirty="0"/>
              <a:t>lower profile device (18 or 20 F)</a:t>
            </a:r>
          </a:p>
        </p:txBody>
      </p:sp>
      <p:pic>
        <p:nvPicPr>
          <p:cNvPr id="6" name="Picture 5" descr="A picture containing text&#10;&#10;Description automatically generated">
            <a:extLst>
              <a:ext uri="{FF2B5EF4-FFF2-40B4-BE49-F238E27FC236}">
                <a16:creationId xmlns:a16="http://schemas.microsoft.com/office/drawing/2014/main" id="{C0FB5731-D216-1F45-9C99-490F29F030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930" y="501583"/>
            <a:ext cx="6110686" cy="3355076"/>
          </a:xfrm>
          <a:prstGeom prst="rect">
            <a:avLst/>
          </a:prstGeom>
        </p:spPr>
      </p:pic>
      <p:sp>
        <p:nvSpPr>
          <p:cNvPr id="7" name="TextBox 6">
            <a:extLst>
              <a:ext uri="{FF2B5EF4-FFF2-40B4-BE49-F238E27FC236}">
                <a16:creationId xmlns:a16="http://schemas.microsoft.com/office/drawing/2014/main" id="{A146ECA6-66D6-2B47-98E8-E705D0B15FC7}"/>
              </a:ext>
            </a:extLst>
          </p:cNvPr>
          <p:cNvSpPr txBox="1"/>
          <p:nvPr/>
        </p:nvSpPr>
        <p:spPr>
          <a:xfrm>
            <a:off x="7156174" y="609600"/>
            <a:ext cx="4315733" cy="830997"/>
          </a:xfrm>
          <a:prstGeom prst="rect">
            <a:avLst/>
          </a:prstGeom>
          <a:noFill/>
        </p:spPr>
        <p:txBody>
          <a:bodyPr wrap="none" rtlCol="0">
            <a:spAutoFit/>
          </a:bodyPr>
          <a:lstStyle/>
          <a:p>
            <a:r>
              <a:rPr lang="en-US" sz="2400" b="1" dirty="0"/>
              <a:t>Cook Zenith Alpha lower-profile </a:t>
            </a:r>
          </a:p>
          <a:p>
            <a:r>
              <a:rPr lang="en-US" sz="2400" b="1" dirty="0"/>
              <a:t>thoracic endograft.</a:t>
            </a:r>
          </a:p>
        </p:txBody>
      </p:sp>
    </p:spTree>
    <p:extLst>
      <p:ext uri="{BB962C8B-B14F-4D97-AF65-F5344CB8AC3E}">
        <p14:creationId xmlns:p14="http://schemas.microsoft.com/office/powerpoint/2010/main" val="1060878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B70C945-3F09-1741-94D5-C1E0AD3C586F}"/>
              </a:ext>
            </a:extLst>
          </p:cNvPr>
          <p:cNvSpPr/>
          <p:nvPr/>
        </p:nvSpPr>
        <p:spPr>
          <a:xfrm>
            <a:off x="6785112" y="747754"/>
            <a:ext cx="4267201" cy="830997"/>
          </a:xfrm>
          <a:prstGeom prst="rect">
            <a:avLst/>
          </a:prstGeom>
        </p:spPr>
        <p:txBody>
          <a:bodyPr wrap="square">
            <a:spAutoFit/>
          </a:bodyPr>
          <a:lstStyle/>
          <a:p>
            <a:pPr fontAlgn="base"/>
            <a:r>
              <a:rPr lang="en-US" sz="2400" b="1" dirty="0">
                <a:solidFill>
                  <a:srgbClr val="000000"/>
                </a:solidFill>
                <a:latin typeface="Meta Serif Office Pro"/>
              </a:rPr>
              <a:t>The Gore thoracic aortic graft </a:t>
            </a:r>
          </a:p>
          <a:p>
            <a:pPr fontAlgn="base"/>
            <a:r>
              <a:rPr lang="en-US" sz="2400" b="1" dirty="0">
                <a:solidFill>
                  <a:srgbClr val="000000"/>
                </a:solidFill>
                <a:latin typeface="Meta Serif Office Pro"/>
              </a:rPr>
              <a:t>(TAG) endoprosthesis</a:t>
            </a:r>
            <a:endParaRPr lang="en-US" sz="2400" b="1" i="0" dirty="0">
              <a:solidFill>
                <a:srgbClr val="000000"/>
              </a:solidFill>
              <a:effectLst/>
              <a:latin typeface="Meta Serif Office Pro"/>
            </a:endParaRPr>
          </a:p>
        </p:txBody>
      </p:sp>
      <p:sp>
        <p:nvSpPr>
          <p:cNvPr id="5" name="Rectangle 4">
            <a:extLst>
              <a:ext uri="{FF2B5EF4-FFF2-40B4-BE49-F238E27FC236}">
                <a16:creationId xmlns:a16="http://schemas.microsoft.com/office/drawing/2014/main" id="{81C8BAD2-5092-9F4C-B368-01BFB23EDB27}"/>
              </a:ext>
            </a:extLst>
          </p:cNvPr>
          <p:cNvSpPr/>
          <p:nvPr/>
        </p:nvSpPr>
        <p:spPr>
          <a:xfrm>
            <a:off x="838200" y="5442788"/>
            <a:ext cx="3573094" cy="461665"/>
          </a:xfrm>
          <a:prstGeom prst="rect">
            <a:avLst/>
          </a:prstGeom>
        </p:spPr>
        <p:txBody>
          <a:bodyPr wrap="none">
            <a:spAutoFit/>
          </a:bodyPr>
          <a:lstStyle/>
          <a:p>
            <a:r>
              <a:rPr lang="en-US" sz="2400" dirty="0">
                <a:solidFill>
                  <a:srgbClr val="000000"/>
                </a:solidFill>
                <a:latin typeface="Meta Serif Office Pro"/>
              </a:rPr>
              <a:t>Conforms to the aortic wall</a:t>
            </a:r>
            <a:endParaRPr lang="en-US" sz="2400" dirty="0"/>
          </a:p>
        </p:txBody>
      </p:sp>
      <p:sp>
        <p:nvSpPr>
          <p:cNvPr id="6" name="Rectangle 5">
            <a:extLst>
              <a:ext uri="{FF2B5EF4-FFF2-40B4-BE49-F238E27FC236}">
                <a16:creationId xmlns:a16="http://schemas.microsoft.com/office/drawing/2014/main" id="{3DAF02F3-C3D1-E340-A4AB-72B87CD07A25}"/>
              </a:ext>
            </a:extLst>
          </p:cNvPr>
          <p:cNvSpPr/>
          <p:nvPr/>
        </p:nvSpPr>
        <p:spPr>
          <a:xfrm>
            <a:off x="838200" y="4520850"/>
            <a:ext cx="10377763" cy="830997"/>
          </a:xfrm>
          <a:prstGeom prst="rect">
            <a:avLst/>
          </a:prstGeom>
        </p:spPr>
        <p:txBody>
          <a:bodyPr wrap="square">
            <a:spAutoFit/>
          </a:bodyPr>
          <a:lstStyle/>
          <a:p>
            <a:r>
              <a:rPr lang="en-US" sz="2400" dirty="0">
                <a:solidFill>
                  <a:srgbClr val="000000"/>
                </a:solidFill>
                <a:latin typeface="Meta Serif Office Pro"/>
              </a:rPr>
              <a:t>Constructed with an expanded (</a:t>
            </a:r>
            <a:r>
              <a:rPr lang="en-US" sz="2400" dirty="0" err="1">
                <a:solidFill>
                  <a:srgbClr val="000000"/>
                </a:solidFill>
                <a:latin typeface="Meta Serif Office Pro"/>
              </a:rPr>
              <a:t>ePTFE</a:t>
            </a:r>
            <a:r>
              <a:rPr lang="en-US" sz="2400" dirty="0">
                <a:solidFill>
                  <a:srgbClr val="000000"/>
                </a:solidFill>
                <a:latin typeface="Meta Serif Office Pro"/>
              </a:rPr>
              <a:t>) tube and an external nickel-titanium (nitinol) self-expanding stent affixed to the graft</a:t>
            </a:r>
            <a:endParaRPr lang="en-US" sz="2400" dirty="0"/>
          </a:p>
        </p:txBody>
      </p:sp>
      <p:sp>
        <p:nvSpPr>
          <p:cNvPr id="7" name="Rectangle 6">
            <a:extLst>
              <a:ext uri="{FF2B5EF4-FFF2-40B4-BE49-F238E27FC236}">
                <a16:creationId xmlns:a16="http://schemas.microsoft.com/office/drawing/2014/main" id="{125A32D9-2094-DF41-8516-27E183E8DAB7}"/>
              </a:ext>
            </a:extLst>
          </p:cNvPr>
          <p:cNvSpPr/>
          <p:nvPr/>
        </p:nvSpPr>
        <p:spPr>
          <a:xfrm>
            <a:off x="4747592" y="5442788"/>
            <a:ext cx="5864491" cy="461665"/>
          </a:xfrm>
          <a:prstGeom prst="rect">
            <a:avLst/>
          </a:prstGeom>
        </p:spPr>
        <p:txBody>
          <a:bodyPr wrap="none">
            <a:spAutoFit/>
          </a:bodyPr>
          <a:lstStyle/>
          <a:p>
            <a:r>
              <a:rPr lang="en-US" sz="2400" dirty="0">
                <a:solidFill>
                  <a:srgbClr val="000000"/>
                </a:solidFill>
                <a:latin typeface="Meta Serif Office Pro"/>
              </a:rPr>
              <a:t>Deploys from the middle of the graft outward</a:t>
            </a:r>
            <a:endParaRPr lang="en-US" sz="2400" dirty="0"/>
          </a:p>
        </p:txBody>
      </p:sp>
      <p:pic>
        <p:nvPicPr>
          <p:cNvPr id="9" name="Picture 8" descr="A close-up of a skull&#10;&#10;Description automatically generated with low confidence">
            <a:extLst>
              <a:ext uri="{FF2B5EF4-FFF2-40B4-BE49-F238E27FC236}">
                <a16:creationId xmlns:a16="http://schemas.microsoft.com/office/drawing/2014/main" id="{9B89BB22-1B6C-E24D-87D8-7F9E3E5849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747754"/>
            <a:ext cx="5578544" cy="3220490"/>
          </a:xfrm>
          <a:prstGeom prst="rect">
            <a:avLst/>
          </a:prstGeom>
        </p:spPr>
      </p:pic>
      <p:sp>
        <p:nvSpPr>
          <p:cNvPr id="10" name="Rectangle 9">
            <a:extLst>
              <a:ext uri="{FF2B5EF4-FFF2-40B4-BE49-F238E27FC236}">
                <a16:creationId xmlns:a16="http://schemas.microsoft.com/office/drawing/2014/main" id="{426366A0-6419-DF4B-90F1-93B621AEA8F4}"/>
              </a:ext>
            </a:extLst>
          </p:cNvPr>
          <p:cNvSpPr/>
          <p:nvPr/>
        </p:nvSpPr>
        <p:spPr>
          <a:xfrm>
            <a:off x="838200" y="6105778"/>
            <a:ext cx="5805628" cy="461665"/>
          </a:xfrm>
          <a:prstGeom prst="rect">
            <a:avLst/>
          </a:prstGeom>
        </p:spPr>
        <p:txBody>
          <a:bodyPr wrap="none">
            <a:spAutoFit/>
          </a:bodyPr>
          <a:lstStyle/>
          <a:p>
            <a:r>
              <a:rPr lang="en-US" sz="2400" dirty="0">
                <a:solidFill>
                  <a:srgbClr val="000000"/>
                </a:solidFill>
                <a:latin typeface="Meta Serif Office Pro"/>
              </a:rPr>
              <a:t>C-TAG is designed to be oversized 7% to 22%.</a:t>
            </a:r>
            <a:endParaRPr lang="en-US" sz="2400" dirty="0"/>
          </a:p>
        </p:txBody>
      </p:sp>
    </p:spTree>
    <p:extLst>
      <p:ext uri="{BB962C8B-B14F-4D97-AF65-F5344CB8AC3E}">
        <p14:creationId xmlns:p14="http://schemas.microsoft.com/office/powerpoint/2010/main" val="16969444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B0CC7AB-A9DB-5446-9FEE-247D585C1A22}"/>
              </a:ext>
            </a:extLst>
          </p:cNvPr>
          <p:cNvSpPr/>
          <p:nvPr/>
        </p:nvSpPr>
        <p:spPr>
          <a:xfrm>
            <a:off x="7039065" y="805934"/>
            <a:ext cx="4216219" cy="461665"/>
          </a:xfrm>
          <a:prstGeom prst="rect">
            <a:avLst/>
          </a:prstGeom>
        </p:spPr>
        <p:txBody>
          <a:bodyPr wrap="none">
            <a:spAutoFit/>
          </a:bodyPr>
          <a:lstStyle/>
          <a:p>
            <a:r>
              <a:rPr lang="en-US" sz="2400" b="1" dirty="0">
                <a:latin typeface="Source Sans Pro" panose="020B0503030403020204" pitchFamily="34" charset="0"/>
              </a:rPr>
              <a:t>Medtronic Valiant stent-graft</a:t>
            </a:r>
            <a:endParaRPr lang="en-US" sz="2400" dirty="0"/>
          </a:p>
        </p:txBody>
      </p:sp>
      <p:pic>
        <p:nvPicPr>
          <p:cNvPr id="6" name="Picture 5" descr="A picture containing linedrawing&#10;&#10;Description automatically generated">
            <a:extLst>
              <a:ext uri="{FF2B5EF4-FFF2-40B4-BE49-F238E27FC236}">
                <a16:creationId xmlns:a16="http://schemas.microsoft.com/office/drawing/2014/main" id="{0AB559C9-79DF-D540-8967-9F4F0F29E4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313" y="450574"/>
            <a:ext cx="5844209" cy="3841310"/>
          </a:xfrm>
          <a:prstGeom prst="rect">
            <a:avLst/>
          </a:prstGeom>
        </p:spPr>
      </p:pic>
      <p:sp>
        <p:nvSpPr>
          <p:cNvPr id="7" name="Rectangle 6">
            <a:extLst>
              <a:ext uri="{FF2B5EF4-FFF2-40B4-BE49-F238E27FC236}">
                <a16:creationId xmlns:a16="http://schemas.microsoft.com/office/drawing/2014/main" id="{83098542-3229-B844-8B90-1FA65793B47F}"/>
              </a:ext>
            </a:extLst>
          </p:cNvPr>
          <p:cNvSpPr/>
          <p:nvPr/>
        </p:nvSpPr>
        <p:spPr>
          <a:xfrm>
            <a:off x="768625" y="4291884"/>
            <a:ext cx="10041442" cy="830997"/>
          </a:xfrm>
          <a:prstGeom prst="rect">
            <a:avLst/>
          </a:prstGeom>
        </p:spPr>
        <p:txBody>
          <a:bodyPr wrap="square">
            <a:spAutoFit/>
          </a:bodyPr>
          <a:lstStyle/>
          <a:p>
            <a:r>
              <a:rPr lang="en-US" sz="2400" dirty="0">
                <a:solidFill>
                  <a:srgbClr val="000000"/>
                </a:solidFill>
                <a:latin typeface="Meta Serif Office Pro"/>
              </a:rPr>
              <a:t>Monofilament woven polyester graft attached to sinusoidal nitinol springs that are placed on the outside of the graft.</a:t>
            </a:r>
            <a:endParaRPr lang="en-US" sz="2400" dirty="0"/>
          </a:p>
        </p:txBody>
      </p:sp>
      <p:sp>
        <p:nvSpPr>
          <p:cNvPr id="8" name="Rectangle 7">
            <a:extLst>
              <a:ext uri="{FF2B5EF4-FFF2-40B4-BE49-F238E27FC236}">
                <a16:creationId xmlns:a16="http://schemas.microsoft.com/office/drawing/2014/main" id="{0E14641E-6DF5-914F-98A2-C539BBC8FFED}"/>
              </a:ext>
            </a:extLst>
          </p:cNvPr>
          <p:cNvSpPr/>
          <p:nvPr/>
        </p:nvSpPr>
        <p:spPr>
          <a:xfrm>
            <a:off x="889942" y="5457448"/>
            <a:ext cx="2769733" cy="461665"/>
          </a:xfrm>
          <a:prstGeom prst="rect">
            <a:avLst/>
          </a:prstGeom>
        </p:spPr>
        <p:txBody>
          <a:bodyPr wrap="none">
            <a:spAutoFit/>
          </a:bodyPr>
          <a:lstStyle/>
          <a:p>
            <a:r>
              <a:rPr lang="en-US" sz="2400" dirty="0">
                <a:solidFill>
                  <a:srgbClr val="000000"/>
                </a:solidFill>
                <a:latin typeface="Meta Serif Office Pro"/>
              </a:rPr>
              <a:t>Oversize 10% to 20%</a:t>
            </a:r>
            <a:endParaRPr lang="en-US" sz="2400" dirty="0"/>
          </a:p>
        </p:txBody>
      </p:sp>
    </p:spTree>
    <p:extLst>
      <p:ext uri="{BB962C8B-B14F-4D97-AF65-F5344CB8AC3E}">
        <p14:creationId xmlns:p14="http://schemas.microsoft.com/office/powerpoint/2010/main" val="349765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10;&#10;Description automatically generated">
            <a:extLst>
              <a:ext uri="{FF2B5EF4-FFF2-40B4-BE49-F238E27FC236}">
                <a16:creationId xmlns:a16="http://schemas.microsoft.com/office/drawing/2014/main" id="{2808E042-285F-0747-93BD-6E7BBFBB9F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6743" y="657910"/>
            <a:ext cx="4659257" cy="5226053"/>
          </a:xfrm>
          <a:prstGeom prst="rect">
            <a:avLst/>
          </a:prstGeom>
        </p:spPr>
      </p:pic>
      <p:sp>
        <p:nvSpPr>
          <p:cNvPr id="7" name="Rectangle 6">
            <a:extLst>
              <a:ext uri="{FF2B5EF4-FFF2-40B4-BE49-F238E27FC236}">
                <a16:creationId xmlns:a16="http://schemas.microsoft.com/office/drawing/2014/main" id="{5EFD6E05-AF2E-E146-98A6-55F7E7187F9A}"/>
              </a:ext>
            </a:extLst>
          </p:cNvPr>
          <p:cNvSpPr/>
          <p:nvPr/>
        </p:nvSpPr>
        <p:spPr>
          <a:xfrm>
            <a:off x="7271611" y="819186"/>
            <a:ext cx="3483646" cy="461665"/>
          </a:xfrm>
          <a:prstGeom prst="rect">
            <a:avLst/>
          </a:prstGeom>
        </p:spPr>
        <p:txBody>
          <a:bodyPr wrap="none">
            <a:spAutoFit/>
          </a:bodyPr>
          <a:lstStyle/>
          <a:p>
            <a:pPr fontAlgn="base"/>
            <a:r>
              <a:rPr lang="en-US" sz="2400" b="1" dirty="0">
                <a:solidFill>
                  <a:srgbClr val="4B1719"/>
                </a:solidFill>
                <a:latin typeface="Source Sans Pro" panose="020B0503030403020204" pitchFamily="34" charset="0"/>
              </a:rPr>
              <a:t>Cook TX2 with Pro-Form</a:t>
            </a:r>
            <a:endParaRPr lang="en-US" sz="2400" b="1" i="0" dirty="0">
              <a:solidFill>
                <a:srgbClr val="4B1719"/>
              </a:solidFill>
              <a:effectLst/>
              <a:latin typeface="Source Sans Pro" panose="020B0503030403020204" pitchFamily="34" charset="0"/>
            </a:endParaRPr>
          </a:p>
        </p:txBody>
      </p:sp>
      <p:sp>
        <p:nvSpPr>
          <p:cNvPr id="8" name="Rectangle 7">
            <a:extLst>
              <a:ext uri="{FF2B5EF4-FFF2-40B4-BE49-F238E27FC236}">
                <a16:creationId xmlns:a16="http://schemas.microsoft.com/office/drawing/2014/main" id="{626C1D2C-874B-C443-8746-ABE68F1165D3}"/>
              </a:ext>
            </a:extLst>
          </p:cNvPr>
          <p:cNvSpPr/>
          <p:nvPr/>
        </p:nvSpPr>
        <p:spPr>
          <a:xfrm>
            <a:off x="6568408" y="1979400"/>
            <a:ext cx="4890052" cy="1015663"/>
          </a:xfrm>
          <a:prstGeom prst="rect">
            <a:avLst/>
          </a:prstGeom>
        </p:spPr>
        <p:txBody>
          <a:bodyPr wrap="square">
            <a:spAutoFit/>
          </a:bodyPr>
          <a:lstStyle/>
          <a:p>
            <a:r>
              <a:rPr lang="en-US" sz="2000" dirty="0">
                <a:solidFill>
                  <a:srgbClr val="000000"/>
                </a:solidFill>
                <a:latin typeface="Meta Serif Office Pro"/>
              </a:rPr>
              <a:t>Two-piece modular graft consisting of woven </a:t>
            </a:r>
          </a:p>
          <a:p>
            <a:r>
              <a:rPr lang="en-US" sz="2000" dirty="0">
                <a:solidFill>
                  <a:srgbClr val="000000"/>
                </a:solidFill>
                <a:latin typeface="Meta Serif Office Pro"/>
              </a:rPr>
              <a:t>Dacron fabric sewn to self-expanding </a:t>
            </a:r>
          </a:p>
          <a:p>
            <a:r>
              <a:rPr lang="en-US" sz="2000" dirty="0">
                <a:solidFill>
                  <a:srgbClr val="000000"/>
                </a:solidFill>
                <a:latin typeface="Meta Serif Office Pro"/>
              </a:rPr>
              <a:t>stainless steel Z-stents.</a:t>
            </a:r>
            <a:endParaRPr lang="en-US" sz="2000" dirty="0"/>
          </a:p>
        </p:txBody>
      </p:sp>
      <p:sp>
        <p:nvSpPr>
          <p:cNvPr id="9" name="Rectangle 8">
            <a:extLst>
              <a:ext uri="{FF2B5EF4-FFF2-40B4-BE49-F238E27FC236}">
                <a16:creationId xmlns:a16="http://schemas.microsoft.com/office/drawing/2014/main" id="{3210F40F-AA39-8645-81C9-06BACD0B26DE}"/>
              </a:ext>
            </a:extLst>
          </p:cNvPr>
          <p:cNvSpPr/>
          <p:nvPr/>
        </p:nvSpPr>
        <p:spPr>
          <a:xfrm>
            <a:off x="6568408" y="3270936"/>
            <a:ext cx="4890052" cy="1015663"/>
          </a:xfrm>
          <a:prstGeom prst="rect">
            <a:avLst/>
          </a:prstGeom>
        </p:spPr>
        <p:txBody>
          <a:bodyPr wrap="square">
            <a:spAutoFit/>
          </a:bodyPr>
          <a:lstStyle/>
          <a:p>
            <a:r>
              <a:rPr lang="en-US" sz="2000" dirty="0">
                <a:solidFill>
                  <a:srgbClr val="000000"/>
                </a:solidFill>
                <a:latin typeface="Meta Serif Office Pro"/>
              </a:rPr>
              <a:t>Metal stents are located on the inside of the </a:t>
            </a:r>
          </a:p>
          <a:p>
            <a:r>
              <a:rPr lang="en-US" sz="2000" dirty="0">
                <a:solidFill>
                  <a:srgbClr val="000000"/>
                </a:solidFill>
                <a:latin typeface="Meta Serif Office Pro"/>
              </a:rPr>
              <a:t>graft in the sealing zone but outside on the remainder</a:t>
            </a:r>
            <a:endParaRPr lang="en-US" sz="2000" dirty="0"/>
          </a:p>
        </p:txBody>
      </p:sp>
      <p:sp>
        <p:nvSpPr>
          <p:cNvPr id="10" name="Rectangle 9">
            <a:extLst>
              <a:ext uri="{FF2B5EF4-FFF2-40B4-BE49-F238E27FC236}">
                <a16:creationId xmlns:a16="http://schemas.microsoft.com/office/drawing/2014/main" id="{1593AB08-90E9-4E44-B149-6B5BE3D5975B}"/>
              </a:ext>
            </a:extLst>
          </p:cNvPr>
          <p:cNvSpPr/>
          <p:nvPr/>
        </p:nvSpPr>
        <p:spPr>
          <a:xfrm>
            <a:off x="6568408" y="4834595"/>
            <a:ext cx="5247270" cy="400110"/>
          </a:xfrm>
          <a:prstGeom prst="rect">
            <a:avLst/>
          </a:prstGeom>
        </p:spPr>
        <p:txBody>
          <a:bodyPr wrap="none">
            <a:spAutoFit/>
          </a:bodyPr>
          <a:lstStyle/>
          <a:p>
            <a:r>
              <a:rPr lang="en-US" sz="2000" dirty="0">
                <a:solidFill>
                  <a:srgbClr val="000000"/>
                </a:solidFill>
                <a:latin typeface="Meta Serif Office Pro"/>
              </a:rPr>
              <a:t>Active fixation is provided by barbs on both ends</a:t>
            </a:r>
            <a:endParaRPr lang="en-US" sz="2000" dirty="0"/>
          </a:p>
        </p:txBody>
      </p:sp>
    </p:spTree>
    <p:extLst>
      <p:ext uri="{BB962C8B-B14F-4D97-AF65-F5344CB8AC3E}">
        <p14:creationId xmlns:p14="http://schemas.microsoft.com/office/powerpoint/2010/main" val="42363527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ohamed Bahaaeldin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694176" y="972312"/>
            <a:ext cx="4928616" cy="4928616"/>
          </a:xfrm>
          <a:prstGeom prst="rect">
            <a:avLst/>
          </a:prstGeom>
        </p:spPr>
      </p:pic>
    </p:spTree>
    <p:extLst>
      <p:ext uri="{BB962C8B-B14F-4D97-AF65-F5344CB8AC3E}">
        <p14:creationId xmlns:p14="http://schemas.microsoft.com/office/powerpoint/2010/main" val="14020781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2F7C915-0BAD-0A48-ACE4-9354AA81934F}"/>
              </a:ext>
            </a:extLst>
          </p:cNvPr>
          <p:cNvSpPr>
            <a:spLocks noGrp="1"/>
          </p:cNvSpPr>
          <p:nvPr>
            <p:ph idx="1"/>
          </p:nvPr>
        </p:nvSpPr>
        <p:spPr/>
        <p:txBody>
          <a:bodyPr>
            <a:normAutofit/>
          </a:bodyPr>
          <a:lstStyle/>
          <a:p>
            <a:pPr marL="0" indent="0" algn="ctr">
              <a:buNone/>
            </a:pPr>
            <a:r>
              <a:rPr lang="en-US" sz="7200" dirty="0"/>
              <a:t>Thank you </a:t>
            </a:r>
          </a:p>
        </p:txBody>
      </p:sp>
    </p:spTree>
    <p:extLst>
      <p:ext uri="{BB962C8B-B14F-4D97-AF65-F5344CB8AC3E}">
        <p14:creationId xmlns:p14="http://schemas.microsoft.com/office/powerpoint/2010/main" val="36752986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CT angiogram </a:t>
            </a:r>
            <a:endParaRPr lang="en-US" dirty="0"/>
          </a:p>
        </p:txBody>
      </p:sp>
      <p:sp>
        <p:nvSpPr>
          <p:cNvPr id="3" name="Content Placeholder 2"/>
          <p:cNvSpPr>
            <a:spLocks noGrp="1"/>
          </p:cNvSpPr>
          <p:nvPr>
            <p:ph idx="1"/>
          </p:nvPr>
        </p:nvSpPr>
        <p:spPr/>
        <p:txBody>
          <a:bodyPr>
            <a:normAutofit fontScale="70000" lnSpcReduction="20000"/>
          </a:bodyPr>
          <a:lstStyle/>
          <a:p>
            <a:r>
              <a:rPr lang="en-US" dirty="0"/>
              <a:t>There is a </a:t>
            </a:r>
            <a:r>
              <a:rPr lang="en-US" b="1" dirty="0"/>
              <a:t>bovine arch</a:t>
            </a:r>
          </a:p>
          <a:p>
            <a:r>
              <a:rPr lang="en-US" dirty="0"/>
              <a:t>The ascending aorta measures 40-41 mm</a:t>
            </a:r>
          </a:p>
          <a:p>
            <a:r>
              <a:rPr lang="en-US" dirty="0"/>
              <a:t>The </a:t>
            </a:r>
            <a:r>
              <a:rPr lang="en-US" b="1" dirty="0"/>
              <a:t>right subclavian artery has severe stenosis</a:t>
            </a:r>
            <a:r>
              <a:rPr lang="en-US" dirty="0"/>
              <a:t>.  The mid and distal portions are not well seen due to intravenous contrast.  The axillary artery is reconstituted and a number of small collaterals are visualized.</a:t>
            </a:r>
          </a:p>
          <a:p>
            <a:r>
              <a:rPr lang="en-US" dirty="0"/>
              <a:t>The </a:t>
            </a:r>
            <a:r>
              <a:rPr lang="en-US" b="1" dirty="0"/>
              <a:t>left subclavian artery is occluded</a:t>
            </a:r>
            <a:r>
              <a:rPr lang="en-US" dirty="0"/>
              <a:t> it in the mid and distal portions.  It is reconstituted in the axillary artery.  Collaterals are visualized.</a:t>
            </a:r>
          </a:p>
          <a:p>
            <a:r>
              <a:rPr lang="en-US" dirty="0"/>
              <a:t>The </a:t>
            </a:r>
            <a:r>
              <a:rPr lang="en-US" b="1" dirty="0"/>
              <a:t>descending thoracic aorta tapers down to 1 cm </a:t>
            </a:r>
            <a:r>
              <a:rPr lang="en-US" b="1" dirty="0" smtClean="0"/>
              <a:t>in </a:t>
            </a:r>
            <a:r>
              <a:rPr lang="en-US" b="1" dirty="0"/>
              <a:t>after a short segment resumes its normal size.</a:t>
            </a:r>
          </a:p>
          <a:p>
            <a:r>
              <a:rPr lang="en-US" dirty="0"/>
              <a:t>It is important to note that </a:t>
            </a:r>
            <a:r>
              <a:rPr lang="en-US" b="1" dirty="0"/>
              <a:t>there is no wall thickening in any of the arteries</a:t>
            </a:r>
            <a:r>
              <a:rPr lang="en-US" dirty="0"/>
              <a:t>.</a:t>
            </a:r>
          </a:p>
          <a:p>
            <a:r>
              <a:rPr lang="en-US" dirty="0"/>
              <a:t>The descending thoracic aorta has calcified plaque present.</a:t>
            </a:r>
          </a:p>
          <a:p>
            <a:r>
              <a:rPr lang="en-US" dirty="0"/>
              <a:t>The celiac, superior mesenteric, bilateral renal, inferior mesenteric arteries are normal in appearance.</a:t>
            </a:r>
          </a:p>
          <a:p>
            <a:r>
              <a:rPr lang="en-US" dirty="0"/>
              <a:t>The iliac arteries are normal in appearance.</a:t>
            </a:r>
          </a:p>
          <a:p>
            <a:endParaRPr lang="en-US" dirty="0"/>
          </a:p>
        </p:txBody>
      </p:sp>
    </p:spTree>
    <p:extLst>
      <p:ext uri="{BB962C8B-B14F-4D97-AF65-F5344CB8AC3E}">
        <p14:creationId xmlns:p14="http://schemas.microsoft.com/office/powerpoint/2010/main" val="40042045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319880" y="2065817"/>
            <a:ext cx="2516847" cy="2714398"/>
          </a:xfrm>
          <a:prstGeom prst="rect">
            <a:avLst/>
          </a:prstGeom>
        </p:spPr>
      </p:pic>
      <p:pic>
        <p:nvPicPr>
          <p:cNvPr id="5" name="Picture 4"/>
          <p:cNvPicPr>
            <a:picLocks noChangeAspect="1"/>
          </p:cNvPicPr>
          <p:nvPr/>
        </p:nvPicPr>
        <p:blipFill>
          <a:blip r:embed="rId3"/>
          <a:stretch>
            <a:fillRect/>
          </a:stretch>
        </p:blipFill>
        <p:spPr>
          <a:xfrm>
            <a:off x="8039514" y="2065817"/>
            <a:ext cx="2615561" cy="2606252"/>
          </a:xfrm>
          <a:prstGeom prst="rect">
            <a:avLst/>
          </a:prstGeom>
        </p:spPr>
      </p:pic>
      <p:sp>
        <p:nvSpPr>
          <p:cNvPr id="6" name="TextBox 5"/>
          <p:cNvSpPr txBox="1"/>
          <p:nvPr/>
        </p:nvSpPr>
        <p:spPr>
          <a:xfrm>
            <a:off x="8039166" y="4976998"/>
            <a:ext cx="2615909" cy="369332"/>
          </a:xfrm>
          <a:prstGeom prst="rect">
            <a:avLst/>
          </a:prstGeom>
          <a:noFill/>
        </p:spPr>
        <p:txBody>
          <a:bodyPr wrap="none" rtlCol="0">
            <a:spAutoFit/>
          </a:bodyPr>
          <a:lstStyle/>
          <a:p>
            <a:r>
              <a:rPr lang="en-US" dirty="0"/>
              <a:t>Distal reference diameter</a:t>
            </a:r>
          </a:p>
        </p:txBody>
      </p:sp>
      <p:sp>
        <p:nvSpPr>
          <p:cNvPr id="7" name="TextBox 6"/>
          <p:cNvSpPr txBox="1"/>
          <p:nvPr/>
        </p:nvSpPr>
        <p:spPr>
          <a:xfrm>
            <a:off x="4210319" y="5023164"/>
            <a:ext cx="2908882" cy="646331"/>
          </a:xfrm>
          <a:prstGeom prst="rect">
            <a:avLst/>
          </a:prstGeom>
          <a:noFill/>
        </p:spPr>
        <p:txBody>
          <a:bodyPr wrap="square" rtlCol="0">
            <a:spAutoFit/>
          </a:bodyPr>
          <a:lstStyle/>
          <a:p>
            <a:r>
              <a:rPr lang="en-US" dirty="0"/>
              <a:t>Narrowest luminal diameter</a:t>
            </a:r>
          </a:p>
          <a:p>
            <a:r>
              <a:rPr lang="en-US" dirty="0"/>
              <a:t>Mild wall thickening  </a:t>
            </a:r>
          </a:p>
        </p:txBody>
      </p:sp>
      <p:pic>
        <p:nvPicPr>
          <p:cNvPr id="2" name="Picture 1"/>
          <p:cNvPicPr>
            <a:picLocks noChangeAspect="1"/>
          </p:cNvPicPr>
          <p:nvPr/>
        </p:nvPicPr>
        <p:blipFill>
          <a:blip r:embed="rId4"/>
          <a:stretch>
            <a:fillRect/>
          </a:stretch>
        </p:blipFill>
        <p:spPr>
          <a:xfrm>
            <a:off x="465345" y="2065817"/>
            <a:ext cx="2909072" cy="2746856"/>
          </a:xfrm>
          <a:prstGeom prst="rect">
            <a:avLst/>
          </a:prstGeom>
        </p:spPr>
      </p:pic>
      <p:sp>
        <p:nvSpPr>
          <p:cNvPr id="8" name="TextBox 7"/>
          <p:cNvSpPr txBox="1"/>
          <p:nvPr/>
        </p:nvSpPr>
        <p:spPr>
          <a:xfrm>
            <a:off x="367483" y="5161663"/>
            <a:ext cx="2855141" cy="369332"/>
          </a:xfrm>
          <a:prstGeom prst="rect">
            <a:avLst/>
          </a:prstGeom>
          <a:noFill/>
        </p:spPr>
        <p:txBody>
          <a:bodyPr wrap="none" rtlCol="0">
            <a:spAutoFit/>
          </a:bodyPr>
          <a:lstStyle/>
          <a:p>
            <a:r>
              <a:rPr lang="en-US" dirty="0" smtClean="0"/>
              <a:t>Proximal</a:t>
            </a:r>
            <a:r>
              <a:rPr lang="en-US" dirty="0" smtClean="0"/>
              <a:t> </a:t>
            </a:r>
            <a:r>
              <a:rPr lang="en-US" dirty="0"/>
              <a:t>reference diameter</a:t>
            </a:r>
          </a:p>
        </p:txBody>
      </p:sp>
    </p:spTree>
    <p:extLst>
      <p:ext uri="{BB962C8B-B14F-4D97-AF65-F5344CB8AC3E}">
        <p14:creationId xmlns:p14="http://schemas.microsoft.com/office/powerpoint/2010/main" val="18440676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endParaRPr lang="en-US" dirty="0" smtClean="0"/>
          </a:p>
          <a:p>
            <a:pPr marL="0" indent="0">
              <a:buNone/>
            </a:pPr>
            <a:r>
              <a:rPr lang="en-US" dirty="0" smtClean="0"/>
              <a:t>Working differential diagnosis: Large artery vasculitis/</a:t>
            </a:r>
            <a:r>
              <a:rPr lang="en-US" dirty="0" err="1"/>
              <a:t>T</a:t>
            </a:r>
            <a:r>
              <a:rPr lang="en-US" dirty="0" err="1" smtClean="0"/>
              <a:t>akayasu</a:t>
            </a:r>
            <a:r>
              <a:rPr lang="en-US" dirty="0" smtClean="0"/>
              <a:t>, </a:t>
            </a:r>
            <a:r>
              <a:rPr lang="en-US" dirty="0" err="1" smtClean="0"/>
              <a:t>milliary</a:t>
            </a:r>
            <a:r>
              <a:rPr lang="en-US" dirty="0" smtClean="0"/>
              <a:t> tuberculosis</a:t>
            </a:r>
          </a:p>
          <a:p>
            <a:endParaRPr lang="en-US" dirty="0" smtClean="0"/>
          </a:p>
          <a:p>
            <a:pPr marL="0" indent="0">
              <a:buNone/>
            </a:pPr>
            <a:r>
              <a:rPr lang="en-US" dirty="0" smtClean="0"/>
              <a:t>Rheumatology recommendations: </a:t>
            </a:r>
            <a:endParaRPr lang="en-US" dirty="0"/>
          </a:p>
          <a:p>
            <a:r>
              <a:rPr lang="en-US" dirty="0" smtClean="0"/>
              <a:t>Close </a:t>
            </a:r>
            <a:r>
              <a:rPr lang="en-US" dirty="0"/>
              <a:t>monitoring until distal thoracic aortic stent </a:t>
            </a:r>
          </a:p>
          <a:p>
            <a:r>
              <a:rPr lang="en-US" dirty="0" smtClean="0"/>
              <a:t>Will </a:t>
            </a:r>
            <a:r>
              <a:rPr lang="en-US" dirty="0"/>
              <a:t>start immunosuppression MTX vs AZA s/p stent</a:t>
            </a:r>
            <a:r>
              <a:rPr lang="en-US" dirty="0" smtClean="0"/>
              <a:t> </a:t>
            </a:r>
            <a:endParaRPr lang="en-US" dirty="0"/>
          </a:p>
          <a:p>
            <a:pPr marL="0" indent="0">
              <a:buNone/>
            </a:pPr>
            <a:endParaRPr lang="en-US" dirty="0"/>
          </a:p>
        </p:txBody>
      </p:sp>
    </p:spTree>
    <p:extLst>
      <p:ext uri="{BB962C8B-B14F-4D97-AF65-F5344CB8AC3E}">
        <p14:creationId xmlns:p14="http://schemas.microsoft.com/office/powerpoint/2010/main" val="38328647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Plan </a:t>
            </a:r>
          </a:p>
        </p:txBody>
      </p:sp>
      <p:sp>
        <p:nvSpPr>
          <p:cNvPr id="3" name="Content Placeholder 2"/>
          <p:cNvSpPr>
            <a:spLocks noGrp="1"/>
          </p:cNvSpPr>
          <p:nvPr>
            <p:ph idx="1"/>
          </p:nvPr>
        </p:nvSpPr>
        <p:spPr/>
        <p:txBody>
          <a:bodyPr/>
          <a:lstStyle/>
          <a:p>
            <a:r>
              <a:rPr lang="en-US" dirty="0"/>
              <a:t>Percutaneous intervention of thoracic aortic stenosis with a stent graft via right femoral artery access.</a:t>
            </a:r>
          </a:p>
          <a:p>
            <a:endParaRPr lang="en-US" dirty="0"/>
          </a:p>
          <a:p>
            <a:r>
              <a:rPr lang="en-US" dirty="0"/>
              <a:t>18 </a:t>
            </a:r>
            <a:r>
              <a:rPr lang="en-US" dirty="0" err="1"/>
              <a:t>fr</a:t>
            </a:r>
            <a:r>
              <a:rPr lang="en-US" dirty="0"/>
              <a:t> sheath (pre closes), IVUS, 11.0 VBX versus 22 mm cook alpha stent depending on IVUS </a:t>
            </a:r>
          </a:p>
          <a:p>
            <a:endParaRPr lang="en-US" dirty="0"/>
          </a:p>
        </p:txBody>
      </p:sp>
    </p:spTree>
    <p:extLst>
      <p:ext uri="{BB962C8B-B14F-4D97-AF65-F5344CB8AC3E}">
        <p14:creationId xmlns:p14="http://schemas.microsoft.com/office/powerpoint/2010/main" val="14775770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272</TotalTime>
  <Words>2246</Words>
  <Application>Microsoft Office PowerPoint</Application>
  <PresentationFormat>Widescreen</PresentationFormat>
  <Paragraphs>288</Paragraphs>
  <Slides>50</Slides>
  <Notes>0</Notes>
  <HiddenSlides>4</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50</vt:i4>
      </vt:variant>
    </vt:vector>
  </HeadingPairs>
  <TitlesOfParts>
    <vt:vector size="58" baseType="lpstr">
      <vt:lpstr>Arial</vt:lpstr>
      <vt:lpstr>Calibri</vt:lpstr>
      <vt:lpstr>Calibri Light</vt:lpstr>
      <vt:lpstr>HelveticaNeue</vt:lpstr>
      <vt:lpstr>Meta Serif Office Pro</vt:lpstr>
      <vt:lpstr>Source Sans Pro</vt:lpstr>
      <vt:lpstr>Wingdings</vt:lpstr>
      <vt:lpstr>Office Theme</vt:lpstr>
      <vt:lpstr>Live Case </vt:lpstr>
      <vt:lpstr>PowerPoint Presentation</vt:lpstr>
      <vt:lpstr>PowerPoint Presentation</vt:lpstr>
      <vt:lpstr>PowerPoint Presentation</vt:lpstr>
      <vt:lpstr>PowerPoint Presentation</vt:lpstr>
      <vt:lpstr>CT angiogram </vt:lpstr>
      <vt:lpstr>PowerPoint Presentation</vt:lpstr>
      <vt:lpstr>PowerPoint Presentation</vt:lpstr>
      <vt:lpstr>Plan </vt:lpstr>
      <vt:lpstr>Aortitis </vt:lpstr>
      <vt:lpstr>Clinical spectrum </vt:lpstr>
      <vt:lpstr>Non-infectious Aortitis </vt:lpstr>
      <vt:lpstr>PowerPoint Presentation</vt:lpstr>
      <vt:lpstr>Takayasu’s arteritis (TAK)</vt:lpstr>
      <vt:lpstr>TAK pathology</vt:lpstr>
      <vt:lpstr>Non-infectious aortitis/aneurysm formation. </vt:lpstr>
      <vt:lpstr>Non-infectious aortitis/aneurysm formation</vt:lpstr>
      <vt:lpstr>Non-infectious aortitis/aneurysm formation</vt:lpstr>
      <vt:lpstr>PowerPoint Presentation</vt:lpstr>
      <vt:lpstr>PowerPoint Presentation</vt:lpstr>
      <vt:lpstr>Infectious Aortitis </vt:lpstr>
      <vt:lpstr>Infectious Aortitis </vt:lpstr>
      <vt:lpstr>Infectious Aortitis </vt:lpstr>
      <vt:lpstr>Infectious Aortitis </vt:lpstr>
      <vt:lpstr>Infectious Aortitis </vt:lpstr>
      <vt:lpstr>PowerPoint Presentation</vt:lpstr>
      <vt:lpstr>PowerPoint Presentation</vt:lpstr>
      <vt:lpstr>PowerPoint Presentation</vt:lpstr>
      <vt:lpstr>PowerPoint Presentation</vt:lpstr>
      <vt:lpstr>PowerPoint Presentation</vt:lpstr>
      <vt:lpstr>Thoraco-abdominal aortic aneurysms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Rupture risk</vt:lpstr>
      <vt:lpstr>CTA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Live Case</dc:title>
  <dc:creator>Singh, Twinkle</dc:creator>
  <cp:lastModifiedBy>CVICRSCTRL6</cp:lastModifiedBy>
  <cp:revision>6</cp:revision>
  <dcterms:created xsi:type="dcterms:W3CDTF">2022-02-23T04:32:22Z</dcterms:created>
  <dcterms:modified xsi:type="dcterms:W3CDTF">2022-02-23T12:03:51Z</dcterms:modified>
</cp:coreProperties>
</file>