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3880" r:id="rId3"/>
    <p:sldMasterId id="2147484123" r:id="rId4"/>
    <p:sldMasterId id="2147484271" r:id="rId5"/>
    <p:sldMasterId id="2147484284" r:id="rId6"/>
    <p:sldMasterId id="2147484308" r:id="rId7"/>
    <p:sldMasterId id="2147484320" r:id="rId8"/>
    <p:sldMasterId id="2147484332" r:id="rId9"/>
    <p:sldMasterId id="2147484344" r:id="rId10"/>
    <p:sldMasterId id="2147484356" r:id="rId11"/>
    <p:sldMasterId id="2147484368" r:id="rId12"/>
  </p:sldMasterIdLst>
  <p:notesMasterIdLst>
    <p:notesMasterId r:id="rId72"/>
  </p:notesMasterIdLst>
  <p:sldIdLst>
    <p:sldId id="413" r:id="rId13"/>
    <p:sldId id="414" r:id="rId14"/>
    <p:sldId id="823" r:id="rId15"/>
    <p:sldId id="971" r:id="rId16"/>
    <p:sldId id="268" r:id="rId17"/>
    <p:sldId id="269" r:id="rId18"/>
    <p:sldId id="270" r:id="rId19"/>
    <p:sldId id="273" r:id="rId20"/>
    <p:sldId id="277" r:id="rId21"/>
    <p:sldId id="278" r:id="rId22"/>
    <p:sldId id="271" r:id="rId23"/>
    <p:sldId id="272" r:id="rId24"/>
    <p:sldId id="267" r:id="rId25"/>
    <p:sldId id="1020" r:id="rId26"/>
    <p:sldId id="1021" r:id="rId27"/>
    <p:sldId id="274" r:id="rId28"/>
    <p:sldId id="275" r:id="rId29"/>
    <p:sldId id="276" r:id="rId30"/>
    <p:sldId id="714" r:id="rId31"/>
    <p:sldId id="1001" r:id="rId32"/>
    <p:sldId id="1003" r:id="rId33"/>
    <p:sldId id="1004" r:id="rId34"/>
    <p:sldId id="1005" r:id="rId35"/>
    <p:sldId id="1006" r:id="rId36"/>
    <p:sldId id="1007" r:id="rId37"/>
    <p:sldId id="1008" r:id="rId38"/>
    <p:sldId id="1014" r:id="rId39"/>
    <p:sldId id="1015" r:id="rId40"/>
    <p:sldId id="1016" r:id="rId41"/>
    <p:sldId id="972" r:id="rId42"/>
    <p:sldId id="973" r:id="rId43"/>
    <p:sldId id="978" r:id="rId44"/>
    <p:sldId id="980" r:id="rId45"/>
    <p:sldId id="981" r:id="rId46"/>
    <p:sldId id="982" r:id="rId47"/>
    <p:sldId id="986" r:id="rId48"/>
    <p:sldId id="987" r:id="rId49"/>
    <p:sldId id="1018" r:id="rId50"/>
    <p:sldId id="989" r:id="rId51"/>
    <p:sldId id="988" r:id="rId52"/>
    <p:sldId id="991" r:id="rId53"/>
    <p:sldId id="990" r:id="rId54"/>
    <p:sldId id="1012" r:id="rId55"/>
    <p:sldId id="1013" r:id="rId56"/>
    <p:sldId id="1019" r:id="rId57"/>
    <p:sldId id="1002" r:id="rId58"/>
    <p:sldId id="992" r:id="rId59"/>
    <p:sldId id="993" r:id="rId60"/>
    <p:sldId id="994" r:id="rId61"/>
    <p:sldId id="995" r:id="rId62"/>
    <p:sldId id="996" r:id="rId63"/>
    <p:sldId id="997" r:id="rId64"/>
    <p:sldId id="998" r:id="rId65"/>
    <p:sldId id="999" r:id="rId66"/>
    <p:sldId id="1000" r:id="rId67"/>
    <p:sldId id="435" r:id="rId68"/>
    <p:sldId id="436" r:id="rId69"/>
    <p:sldId id="437" r:id="rId70"/>
    <p:sldId id="438" r:id="rId71"/>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B0F0"/>
    <a:srgbClr val="000090"/>
    <a:srgbClr val="00A1DA"/>
    <a:srgbClr val="E46C0A"/>
    <a:srgbClr val="2D75B6"/>
    <a:srgbClr val="70AD47"/>
    <a:srgbClr val="2E75B6"/>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5" autoAdjust="0"/>
    <p:restoredTop sz="93103" autoAdjust="0"/>
  </p:normalViewPr>
  <p:slideViewPr>
    <p:cSldViewPr snapToGrid="0">
      <p:cViewPr varScale="1">
        <p:scale>
          <a:sx n="68" d="100"/>
          <a:sy n="68" d="100"/>
        </p:scale>
        <p:origin x="432"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12456088248908E-2"/>
          <c:y val="0.20743020586378377"/>
          <c:w val="0.9446368133646903"/>
          <c:h val="0.71739802792054119"/>
        </c:manualLayout>
      </c:layout>
      <c:barChart>
        <c:barDir val="col"/>
        <c:grouping val="clustered"/>
        <c:varyColors val="0"/>
        <c:ser>
          <c:idx val="0"/>
          <c:order val="0"/>
          <c:tx>
            <c:strRef>
              <c:f>Sheet1!$B$1</c:f>
              <c:strCache>
                <c:ptCount val="1"/>
                <c:pt idx="0">
                  <c:v>DES (n-376)</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MACE</c:v>
                </c:pt>
                <c:pt idx="1">
                  <c:v>Death</c:v>
                </c:pt>
                <c:pt idx="2">
                  <c:v>MI</c:v>
                </c:pt>
                <c:pt idx="3">
                  <c:v>TVR</c:v>
                </c:pt>
                <c:pt idx="4">
                  <c:v>ST</c:v>
                </c:pt>
              </c:strCache>
            </c:strRef>
          </c:cat>
          <c:val>
            <c:numRef>
              <c:f>Sheet1!$B$2:$B$6</c:f>
              <c:numCache>
                <c:formatCode>General</c:formatCode>
                <c:ptCount val="5"/>
                <c:pt idx="0">
                  <c:v>15</c:v>
                </c:pt>
                <c:pt idx="1">
                  <c:v>4</c:v>
                </c:pt>
                <c:pt idx="2">
                  <c:v>6</c:v>
                </c:pt>
                <c:pt idx="3">
                  <c:v>9</c:v>
                </c:pt>
                <c:pt idx="4">
                  <c:v>2</c:v>
                </c:pt>
              </c:numCache>
            </c:numRef>
          </c:val>
          <c:extLst>
            <c:ext xmlns:c16="http://schemas.microsoft.com/office/drawing/2014/chart" uri="{C3380CC4-5D6E-409C-BE32-E72D297353CC}">
              <c16:uniqueId val="{00000000-7FEA-42D5-A800-C970A9570A20}"/>
            </c:ext>
          </c:extLst>
        </c:ser>
        <c:ser>
          <c:idx val="1"/>
          <c:order val="1"/>
          <c:tx>
            <c:strRef>
              <c:f>Sheet1!$C$1</c:f>
              <c:strCache>
                <c:ptCount val="1"/>
                <c:pt idx="0">
                  <c:v>DCB (n=382)</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MACE</c:v>
                </c:pt>
                <c:pt idx="1">
                  <c:v>Death</c:v>
                </c:pt>
                <c:pt idx="2">
                  <c:v>MI</c:v>
                </c:pt>
                <c:pt idx="3">
                  <c:v>TVR</c:v>
                </c:pt>
                <c:pt idx="4">
                  <c:v>ST</c:v>
                </c:pt>
              </c:strCache>
            </c:strRef>
          </c:cat>
          <c:val>
            <c:numRef>
              <c:f>Sheet1!$C$2:$C$6</c:f>
              <c:numCache>
                <c:formatCode>General</c:formatCode>
                <c:ptCount val="5"/>
                <c:pt idx="0">
                  <c:v>15</c:v>
                </c:pt>
                <c:pt idx="1">
                  <c:v>5</c:v>
                </c:pt>
                <c:pt idx="2">
                  <c:v>6</c:v>
                </c:pt>
                <c:pt idx="3">
                  <c:v>9</c:v>
                </c:pt>
                <c:pt idx="4">
                  <c:v>1</c:v>
                </c:pt>
              </c:numCache>
            </c:numRef>
          </c:val>
          <c:extLst>
            <c:ext xmlns:c16="http://schemas.microsoft.com/office/drawing/2014/chart" uri="{C3380CC4-5D6E-409C-BE32-E72D297353CC}">
              <c16:uniqueId val="{00000001-7FEA-42D5-A800-C970A9570A20}"/>
            </c:ext>
          </c:extLst>
        </c:ser>
        <c:dLbls>
          <c:showLegendKey val="0"/>
          <c:showVal val="0"/>
          <c:showCatName val="0"/>
          <c:showSerName val="0"/>
          <c:showPercent val="0"/>
          <c:showBubbleSize val="0"/>
        </c:dLbls>
        <c:gapWidth val="97"/>
        <c:overlap val="-9"/>
        <c:axId val="427930984"/>
        <c:axId val="427931312"/>
      </c:barChart>
      <c:catAx>
        <c:axId val="42793098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7931312"/>
        <c:crosses val="autoZero"/>
        <c:auto val="1"/>
        <c:lblAlgn val="ctr"/>
        <c:lblOffset val="5"/>
        <c:noMultiLvlLbl val="0"/>
      </c:catAx>
      <c:valAx>
        <c:axId val="427931312"/>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7930984"/>
        <c:crosses val="autoZero"/>
        <c:crossBetween val="between"/>
        <c:majorUnit val="4"/>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01926065211998E-2"/>
          <c:y val="0.25900487147277795"/>
          <c:w val="0.93490437575900032"/>
          <c:h val="0.66372805539385404"/>
        </c:manualLayout>
      </c:layout>
      <c:barChart>
        <c:barDir val="col"/>
        <c:grouping val="clustered"/>
        <c:varyColors val="0"/>
        <c:ser>
          <c:idx val="0"/>
          <c:order val="0"/>
          <c:tx>
            <c:strRef>
              <c:f>Sheet1!$B$1</c:f>
              <c:strCache>
                <c:ptCount val="1"/>
                <c:pt idx="0">
                  <c:v>Biolimus Coated Balloon (n=105)</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TLF</c:v>
                </c:pt>
                <c:pt idx="1">
                  <c:v>Cardiac death</c:v>
                </c:pt>
                <c:pt idx="2">
                  <c:v>TV-MI</c:v>
                </c:pt>
                <c:pt idx="3">
                  <c:v>CI-TLR</c:v>
                </c:pt>
                <c:pt idx="4">
                  <c:v>POCO</c:v>
                </c:pt>
                <c:pt idx="5">
                  <c:v>Any revasc</c:v>
                </c:pt>
              </c:strCache>
            </c:strRef>
          </c:cat>
          <c:val>
            <c:numRef>
              <c:f>Sheet1!$B$2:$B$7</c:f>
              <c:numCache>
                <c:formatCode>General</c:formatCode>
                <c:ptCount val="6"/>
                <c:pt idx="0">
                  <c:v>6.7</c:v>
                </c:pt>
                <c:pt idx="1">
                  <c:v>0</c:v>
                </c:pt>
                <c:pt idx="2">
                  <c:v>1</c:v>
                </c:pt>
                <c:pt idx="3">
                  <c:v>5.7</c:v>
                </c:pt>
                <c:pt idx="4">
                  <c:v>14.2</c:v>
                </c:pt>
                <c:pt idx="5">
                  <c:v>13.3</c:v>
                </c:pt>
              </c:numCache>
            </c:numRef>
          </c:val>
          <c:extLst>
            <c:ext xmlns:c16="http://schemas.microsoft.com/office/drawing/2014/chart" uri="{C3380CC4-5D6E-409C-BE32-E72D297353CC}">
              <c16:uniqueId val="{00000000-980C-4429-812A-833F65593400}"/>
            </c:ext>
          </c:extLst>
        </c:ser>
        <c:ser>
          <c:idx val="1"/>
          <c:order val="1"/>
          <c:tx>
            <c:strRef>
              <c:f>Sheet1!$C$1</c:f>
              <c:strCache>
                <c:ptCount val="1"/>
                <c:pt idx="0">
                  <c:v>POBA (n=101)</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TLF</c:v>
                </c:pt>
                <c:pt idx="1">
                  <c:v>Cardiac death</c:v>
                </c:pt>
                <c:pt idx="2">
                  <c:v>TV-MI</c:v>
                </c:pt>
                <c:pt idx="3">
                  <c:v>CI-TLR</c:v>
                </c:pt>
                <c:pt idx="4">
                  <c:v>POCO</c:v>
                </c:pt>
                <c:pt idx="5">
                  <c:v>Any revasc</c:v>
                </c:pt>
              </c:strCache>
            </c:strRef>
          </c:cat>
          <c:val>
            <c:numRef>
              <c:f>Sheet1!$C$2:$C$7</c:f>
              <c:numCache>
                <c:formatCode>General</c:formatCode>
                <c:ptCount val="6"/>
                <c:pt idx="0">
                  <c:v>13.9</c:v>
                </c:pt>
                <c:pt idx="1">
                  <c:v>2</c:v>
                </c:pt>
                <c:pt idx="2">
                  <c:v>3</c:v>
                </c:pt>
                <c:pt idx="3">
                  <c:v>10.9</c:v>
                </c:pt>
                <c:pt idx="4">
                  <c:v>21.8</c:v>
                </c:pt>
                <c:pt idx="5">
                  <c:v>18.8</c:v>
                </c:pt>
              </c:numCache>
            </c:numRef>
          </c:val>
          <c:extLst>
            <c:ext xmlns:c16="http://schemas.microsoft.com/office/drawing/2014/chart" uri="{C3380CC4-5D6E-409C-BE32-E72D297353CC}">
              <c16:uniqueId val="{00000001-980C-4429-812A-833F65593400}"/>
            </c:ext>
          </c:extLst>
        </c:ser>
        <c:dLbls>
          <c:showLegendKey val="0"/>
          <c:showVal val="0"/>
          <c:showCatName val="0"/>
          <c:showSerName val="0"/>
          <c:showPercent val="0"/>
          <c:showBubbleSize val="0"/>
        </c:dLbls>
        <c:gapWidth val="88"/>
        <c:overlap val="-6"/>
        <c:axId val="466269440"/>
        <c:axId val="466266488"/>
      </c:barChart>
      <c:catAx>
        <c:axId val="46626944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6266488"/>
        <c:crosses val="autoZero"/>
        <c:auto val="1"/>
        <c:lblAlgn val="ctr"/>
        <c:lblOffset val="5"/>
        <c:noMultiLvlLbl val="0"/>
      </c:catAx>
      <c:valAx>
        <c:axId val="466266488"/>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6269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39132283744043E-2"/>
          <c:y val="0.24661417322834644"/>
          <c:w val="0.94665519850280033"/>
          <c:h val="0.645228896949679"/>
        </c:manualLayout>
      </c:layout>
      <c:barChart>
        <c:barDir val="col"/>
        <c:grouping val="clustered"/>
        <c:varyColors val="0"/>
        <c:ser>
          <c:idx val="0"/>
          <c:order val="0"/>
          <c:tx>
            <c:strRef>
              <c:f>Sheet1!$B$1</c:f>
              <c:strCache>
                <c:ptCount val="1"/>
                <c:pt idx="0">
                  <c:v>FFR (-)/TCFA (+) n=98</c:v>
                </c:pt>
              </c:strCache>
            </c:strRef>
          </c:tx>
          <c:spPr>
            <a:solidFill>
              <a:srgbClr val="FF1D1D"/>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Primary endpoint</c:v>
                </c:pt>
                <c:pt idx="1">
                  <c:v>Death</c:v>
                </c:pt>
                <c:pt idx="2">
                  <c:v>TV MI</c:v>
                </c:pt>
                <c:pt idx="3">
                  <c:v>MI</c:v>
                </c:pt>
                <c:pt idx="4">
                  <c:v>Revasc</c:v>
                </c:pt>
                <c:pt idx="5">
                  <c:v>Hosp for unstable angina</c:v>
                </c:pt>
              </c:strCache>
            </c:strRef>
          </c:cat>
          <c:val>
            <c:numRef>
              <c:f>Sheet1!$B$2:$B$7</c:f>
              <c:numCache>
                <c:formatCode>General</c:formatCode>
                <c:ptCount val="6"/>
                <c:pt idx="0">
                  <c:v>13.3</c:v>
                </c:pt>
                <c:pt idx="1">
                  <c:v>0</c:v>
                </c:pt>
                <c:pt idx="2">
                  <c:v>4.0999999999999996</c:v>
                </c:pt>
                <c:pt idx="3">
                  <c:v>8.1999999999999993</c:v>
                </c:pt>
                <c:pt idx="4">
                  <c:v>17.3</c:v>
                </c:pt>
                <c:pt idx="5">
                  <c:v>6.1</c:v>
                </c:pt>
              </c:numCache>
            </c:numRef>
          </c:val>
          <c:extLst>
            <c:ext xmlns:c16="http://schemas.microsoft.com/office/drawing/2014/chart" uri="{C3380CC4-5D6E-409C-BE32-E72D297353CC}">
              <c16:uniqueId val="{00000000-87F4-4DD7-913F-B1D4AF3985E2}"/>
            </c:ext>
          </c:extLst>
        </c:ser>
        <c:ser>
          <c:idx val="1"/>
          <c:order val="1"/>
          <c:tx>
            <c:strRef>
              <c:f>Sheet1!$C$1</c:f>
              <c:strCache>
                <c:ptCount val="1"/>
                <c:pt idx="0">
                  <c:v>FFR (-)/TFCA (-) n=292</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Primary endpoint</c:v>
                </c:pt>
                <c:pt idx="1">
                  <c:v>Death</c:v>
                </c:pt>
                <c:pt idx="2">
                  <c:v>TV MI</c:v>
                </c:pt>
                <c:pt idx="3">
                  <c:v>MI</c:v>
                </c:pt>
                <c:pt idx="4">
                  <c:v>Revasc</c:v>
                </c:pt>
                <c:pt idx="5">
                  <c:v>Hosp for unstable angina</c:v>
                </c:pt>
              </c:strCache>
            </c:strRef>
          </c:cat>
          <c:val>
            <c:numRef>
              <c:f>Sheet1!$C$2:$C$7</c:f>
              <c:numCache>
                <c:formatCode>General</c:formatCode>
                <c:ptCount val="6"/>
                <c:pt idx="0">
                  <c:v>3.1</c:v>
                </c:pt>
                <c:pt idx="1">
                  <c:v>1</c:v>
                </c:pt>
                <c:pt idx="2">
                  <c:v>0</c:v>
                </c:pt>
                <c:pt idx="3">
                  <c:v>1</c:v>
                </c:pt>
                <c:pt idx="4">
                  <c:v>5.8</c:v>
                </c:pt>
                <c:pt idx="5">
                  <c:v>1.7</c:v>
                </c:pt>
              </c:numCache>
            </c:numRef>
          </c:val>
          <c:extLst>
            <c:ext xmlns:c16="http://schemas.microsoft.com/office/drawing/2014/chart" uri="{C3380CC4-5D6E-409C-BE32-E72D297353CC}">
              <c16:uniqueId val="{00000001-87F4-4DD7-913F-B1D4AF3985E2}"/>
            </c:ext>
          </c:extLst>
        </c:ser>
        <c:dLbls>
          <c:showLegendKey val="0"/>
          <c:showVal val="0"/>
          <c:showCatName val="0"/>
          <c:showSerName val="0"/>
          <c:showPercent val="0"/>
          <c:showBubbleSize val="0"/>
        </c:dLbls>
        <c:gapWidth val="137"/>
        <c:overlap val="-12"/>
        <c:axId val="459095360"/>
        <c:axId val="459091752"/>
      </c:barChart>
      <c:catAx>
        <c:axId val="45909536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9091752"/>
        <c:crosses val="autoZero"/>
        <c:auto val="1"/>
        <c:lblAlgn val="ctr"/>
        <c:lblOffset val="10"/>
        <c:noMultiLvlLbl val="0"/>
      </c:catAx>
      <c:valAx>
        <c:axId val="459091752"/>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9095360"/>
        <c:crosses val="autoZero"/>
        <c:crossBetween val="between"/>
        <c:majorUnit val="5"/>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2/15/2022</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644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227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16</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1781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17</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30697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9787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6"/>
            <a:ext cx="5207794" cy="4873625"/>
          </a:xfrm>
        </p:spPr>
        <p:txBody>
          <a:bodyPr anchor="t"/>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52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783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1970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4633876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9022908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977164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4667250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438843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97898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356879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241078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0808504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777128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593217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468823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443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997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016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0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111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7617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858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3247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301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0416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4479" indent="0" algn="ctr">
              <a:buNone/>
              <a:defRPr/>
            </a:lvl2pPr>
            <a:lvl3pPr marL="1028958" indent="0" algn="ctr">
              <a:buNone/>
              <a:defRPr/>
            </a:lvl3pPr>
            <a:lvl4pPr marL="1543436" indent="0" algn="ctr">
              <a:buNone/>
              <a:defRPr/>
            </a:lvl4pPr>
            <a:lvl5pPr marL="2057913" indent="0" algn="ctr">
              <a:buNone/>
              <a:defRPr/>
            </a:lvl5pPr>
            <a:lvl6pPr marL="2572391" indent="0" algn="ctr">
              <a:buNone/>
              <a:defRPr/>
            </a:lvl6pPr>
            <a:lvl7pPr marL="3086869" indent="0" algn="ctr">
              <a:buNone/>
              <a:defRPr/>
            </a:lvl7pPr>
            <a:lvl8pPr marL="3601348" indent="0" algn="ctr">
              <a:buNone/>
              <a:defRPr/>
            </a:lvl8pPr>
            <a:lvl9pPr marL="4115828" indent="0" algn="ctr">
              <a:buNone/>
              <a:defRPr/>
            </a:lvl9pPr>
          </a:lstStyle>
          <a:p>
            <a:r>
              <a:rPr lang="en-US"/>
              <a:t>Click to edit Master subtitle style</a:t>
            </a:r>
          </a:p>
        </p:txBody>
      </p:sp>
    </p:spTree>
    <p:extLst>
      <p:ext uri="{BB962C8B-B14F-4D97-AF65-F5344CB8AC3E}">
        <p14:creationId xmlns:p14="http://schemas.microsoft.com/office/powerpoint/2010/main" val="64351358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75186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4479" indent="0">
              <a:buNone/>
              <a:defRPr sz="2025"/>
            </a:lvl2pPr>
            <a:lvl3pPr marL="1028958" indent="0">
              <a:buNone/>
              <a:defRPr sz="1800"/>
            </a:lvl3pPr>
            <a:lvl4pPr marL="1543436" indent="0">
              <a:buNone/>
              <a:defRPr sz="1575"/>
            </a:lvl4pPr>
            <a:lvl5pPr marL="2057913" indent="0">
              <a:buNone/>
              <a:defRPr sz="1575"/>
            </a:lvl5pPr>
            <a:lvl6pPr marL="2572391" indent="0">
              <a:buNone/>
              <a:defRPr sz="1575"/>
            </a:lvl6pPr>
            <a:lvl7pPr marL="3086869" indent="0">
              <a:buNone/>
              <a:defRPr sz="1575"/>
            </a:lvl7pPr>
            <a:lvl8pPr marL="3601348" indent="0">
              <a:buNone/>
              <a:defRPr sz="1575"/>
            </a:lvl8pPr>
            <a:lvl9pPr marL="4115828" indent="0">
              <a:buNone/>
              <a:defRPr sz="1575"/>
            </a:lvl9pPr>
          </a:lstStyle>
          <a:p>
            <a:pPr lvl="0"/>
            <a:r>
              <a:rPr lang="en-US"/>
              <a:t>Click to edit Master text styles</a:t>
            </a:r>
          </a:p>
        </p:txBody>
      </p:sp>
    </p:spTree>
    <p:extLst>
      <p:ext uri="{BB962C8B-B14F-4D97-AF65-F5344CB8AC3E}">
        <p14:creationId xmlns:p14="http://schemas.microsoft.com/office/powerpoint/2010/main" val="175224379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15"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4595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700" b="1"/>
            </a:lvl1pPr>
            <a:lvl2pPr marL="514479" indent="0">
              <a:buNone/>
              <a:defRPr sz="2250" b="1"/>
            </a:lvl2pPr>
            <a:lvl3pPr marL="1028958" indent="0">
              <a:buNone/>
              <a:defRPr sz="2025" b="1"/>
            </a:lvl3pPr>
            <a:lvl4pPr marL="1543436" indent="0">
              <a:buNone/>
              <a:defRPr sz="1800" b="1"/>
            </a:lvl4pPr>
            <a:lvl5pPr marL="2057913" indent="0">
              <a:buNone/>
              <a:defRPr sz="1800" b="1"/>
            </a:lvl5pPr>
            <a:lvl6pPr marL="2572391" indent="0">
              <a:buNone/>
              <a:defRPr sz="1800" b="1"/>
            </a:lvl6pPr>
            <a:lvl7pPr marL="3086869" indent="0">
              <a:buNone/>
              <a:defRPr sz="1800" b="1"/>
            </a:lvl7pPr>
            <a:lvl8pPr marL="3601348" indent="0">
              <a:buNone/>
              <a:defRPr sz="1800" b="1"/>
            </a:lvl8pPr>
            <a:lvl9pPr marL="4115828"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700" b="1"/>
            </a:lvl1pPr>
            <a:lvl2pPr marL="514479" indent="0">
              <a:buNone/>
              <a:defRPr sz="2250" b="1"/>
            </a:lvl2pPr>
            <a:lvl3pPr marL="1028958" indent="0">
              <a:buNone/>
              <a:defRPr sz="2025" b="1"/>
            </a:lvl3pPr>
            <a:lvl4pPr marL="1543436" indent="0">
              <a:buNone/>
              <a:defRPr sz="1800" b="1"/>
            </a:lvl4pPr>
            <a:lvl5pPr marL="2057913" indent="0">
              <a:buNone/>
              <a:defRPr sz="1800" b="1"/>
            </a:lvl5pPr>
            <a:lvl6pPr marL="2572391" indent="0">
              <a:buNone/>
              <a:defRPr sz="1800" b="1"/>
            </a:lvl6pPr>
            <a:lvl7pPr marL="3086869" indent="0">
              <a:buNone/>
              <a:defRPr sz="1800" b="1"/>
            </a:lvl7pPr>
            <a:lvl8pPr marL="3601348" indent="0">
              <a:buNone/>
              <a:defRPr sz="1800" b="1"/>
            </a:lvl8pPr>
            <a:lvl9pPr marL="411582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7947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084007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61974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7" y="273056"/>
            <a:ext cx="3384550" cy="1162051"/>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2726" y="273076"/>
            <a:ext cx="5749924"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7" y="1435104"/>
            <a:ext cx="3384550" cy="4691063"/>
          </a:xfrm>
        </p:spPr>
        <p:txBody>
          <a:bodyPr/>
          <a:lstStyle>
            <a:lvl1pPr marL="0" indent="0">
              <a:buNone/>
              <a:defRPr sz="1575"/>
            </a:lvl1pPr>
            <a:lvl2pPr marL="514479" indent="0">
              <a:buNone/>
              <a:defRPr sz="1350"/>
            </a:lvl2pPr>
            <a:lvl3pPr marL="1028958" indent="0">
              <a:buNone/>
              <a:defRPr sz="1125"/>
            </a:lvl3pPr>
            <a:lvl4pPr marL="1543436" indent="0">
              <a:buNone/>
              <a:defRPr sz="1013"/>
            </a:lvl4pPr>
            <a:lvl5pPr marL="2057913" indent="0">
              <a:buNone/>
              <a:defRPr sz="1013"/>
            </a:lvl5pPr>
            <a:lvl6pPr marL="2572391" indent="0">
              <a:buNone/>
              <a:defRPr sz="1013"/>
            </a:lvl6pPr>
            <a:lvl7pPr marL="3086869" indent="0">
              <a:buNone/>
              <a:defRPr sz="1013"/>
            </a:lvl7pPr>
            <a:lvl8pPr marL="3601348" indent="0">
              <a:buNone/>
              <a:defRPr sz="1013"/>
            </a:lvl8pPr>
            <a:lvl9pPr marL="4115828" indent="0">
              <a:buNone/>
              <a:defRPr sz="1013"/>
            </a:lvl9pPr>
          </a:lstStyle>
          <a:p>
            <a:pPr lvl="0"/>
            <a:r>
              <a:rPr lang="en-US"/>
              <a:t>Click to edit Master text styles</a:t>
            </a:r>
          </a:p>
        </p:txBody>
      </p:sp>
    </p:spTree>
    <p:extLst>
      <p:ext uri="{BB962C8B-B14F-4D97-AF65-F5344CB8AC3E}">
        <p14:creationId xmlns:p14="http://schemas.microsoft.com/office/powerpoint/2010/main" val="8097063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7"/>
            <a:ext cx="6172200" cy="566739"/>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4479" indent="0">
              <a:buNone/>
              <a:defRPr sz="3150"/>
            </a:lvl2pPr>
            <a:lvl3pPr marL="1028958" indent="0">
              <a:buNone/>
              <a:defRPr sz="2700"/>
            </a:lvl3pPr>
            <a:lvl4pPr marL="1543436" indent="0">
              <a:buNone/>
              <a:defRPr sz="2250"/>
            </a:lvl4pPr>
            <a:lvl5pPr marL="2057913" indent="0">
              <a:buNone/>
              <a:defRPr sz="2250"/>
            </a:lvl5pPr>
            <a:lvl6pPr marL="2572391" indent="0">
              <a:buNone/>
              <a:defRPr sz="2250"/>
            </a:lvl6pPr>
            <a:lvl7pPr marL="3086869" indent="0">
              <a:buNone/>
              <a:defRPr sz="2250"/>
            </a:lvl7pPr>
            <a:lvl8pPr marL="3601348" indent="0">
              <a:buNone/>
              <a:defRPr sz="2250"/>
            </a:lvl8pPr>
            <a:lvl9pPr marL="4115828" indent="0">
              <a:buNone/>
              <a:defRPr sz="2250"/>
            </a:lvl9pPr>
          </a:lstStyle>
          <a:p>
            <a:r>
              <a:rPr lang="en-US" dirty="0"/>
              <a:t>Click icon to add picture</a:t>
            </a:r>
          </a:p>
        </p:txBody>
      </p:sp>
      <p:sp>
        <p:nvSpPr>
          <p:cNvPr id="4" name="Text Placeholder 3"/>
          <p:cNvSpPr>
            <a:spLocks noGrp="1"/>
          </p:cNvSpPr>
          <p:nvPr>
            <p:ph type="body" sz="half" idx="2"/>
          </p:nvPr>
        </p:nvSpPr>
        <p:spPr>
          <a:xfrm>
            <a:off x="2016125" y="5367345"/>
            <a:ext cx="6172200" cy="804863"/>
          </a:xfrm>
        </p:spPr>
        <p:txBody>
          <a:bodyPr/>
          <a:lstStyle>
            <a:lvl1pPr marL="0" indent="0">
              <a:buNone/>
              <a:defRPr sz="1575"/>
            </a:lvl1pPr>
            <a:lvl2pPr marL="514479" indent="0">
              <a:buNone/>
              <a:defRPr sz="1350"/>
            </a:lvl2pPr>
            <a:lvl3pPr marL="1028958" indent="0">
              <a:buNone/>
              <a:defRPr sz="1125"/>
            </a:lvl3pPr>
            <a:lvl4pPr marL="1543436" indent="0">
              <a:buNone/>
              <a:defRPr sz="1013"/>
            </a:lvl4pPr>
            <a:lvl5pPr marL="2057913" indent="0">
              <a:buNone/>
              <a:defRPr sz="1013"/>
            </a:lvl5pPr>
            <a:lvl6pPr marL="2572391" indent="0">
              <a:buNone/>
              <a:defRPr sz="1013"/>
            </a:lvl6pPr>
            <a:lvl7pPr marL="3086869" indent="0">
              <a:buNone/>
              <a:defRPr sz="1013"/>
            </a:lvl7pPr>
            <a:lvl8pPr marL="3601348" indent="0">
              <a:buNone/>
              <a:defRPr sz="1013"/>
            </a:lvl8pPr>
            <a:lvl9pPr marL="4115828" indent="0">
              <a:buNone/>
              <a:defRPr sz="1013"/>
            </a:lvl9pPr>
          </a:lstStyle>
          <a:p>
            <a:pPr lvl="0"/>
            <a:r>
              <a:rPr lang="en-US"/>
              <a:t>Click to edit Master text styles</a:t>
            </a:r>
          </a:p>
        </p:txBody>
      </p:sp>
    </p:spTree>
    <p:extLst>
      <p:ext uri="{BB962C8B-B14F-4D97-AF65-F5344CB8AC3E}">
        <p14:creationId xmlns:p14="http://schemas.microsoft.com/office/powerpoint/2010/main" val="42522637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38045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38740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7092475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12923686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106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42473302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120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509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648299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93047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60"/>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75082561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1487256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4168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8444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41825714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943055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661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08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679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284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49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270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91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641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049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823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066563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170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215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19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19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17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40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26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97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665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79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77045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7260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657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435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161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997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8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9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927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848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553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025"/>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338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4024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39"/>
            <a:ext cx="8872538" cy="2852737"/>
          </a:xfrm>
        </p:spPr>
        <p:txBody>
          <a:bodyPr anchor="b"/>
          <a:lstStyle>
            <a:lvl1pPr>
              <a:defRPr sz="5063"/>
            </a:lvl1pPr>
          </a:lstStyle>
          <a:p>
            <a:r>
              <a:rPr lang="en-US"/>
              <a:t>Click to edit Master title style</a:t>
            </a:r>
            <a:endParaRPr lang="en-US" dirty="0"/>
          </a:p>
        </p:txBody>
      </p:sp>
      <p:sp>
        <p:nvSpPr>
          <p:cNvPr id="3" name="Text Placeholder 2"/>
          <p:cNvSpPr>
            <a:spLocks noGrp="1"/>
          </p:cNvSpPr>
          <p:nvPr>
            <p:ph type="body" idx="1"/>
          </p:nvPr>
        </p:nvSpPr>
        <p:spPr>
          <a:xfrm>
            <a:off x="701874" y="4589464"/>
            <a:ext cx="8872538" cy="1500187"/>
          </a:xfrm>
        </p:spPr>
        <p:txBody>
          <a:bodyPr/>
          <a:lstStyle>
            <a:lvl1pPr marL="0" indent="0">
              <a:buNone/>
              <a:defRPr sz="2025">
                <a:solidFill>
                  <a:schemeClr val="tx1">
                    <a:tint val="75000"/>
                  </a:schemeClr>
                </a:solidFill>
              </a:defRPr>
            </a:lvl1pPr>
            <a:lvl2pPr marL="385763" indent="0">
              <a:buNone/>
              <a:defRPr sz="1688">
                <a:solidFill>
                  <a:schemeClr val="tx1">
                    <a:tint val="75000"/>
                  </a:schemeClr>
                </a:solidFill>
              </a:defRPr>
            </a:lvl2pPr>
            <a:lvl3pPr marL="771525" indent="0">
              <a:buNone/>
              <a:defRPr sz="1519">
                <a:solidFill>
                  <a:schemeClr val="tx1">
                    <a:tint val="75000"/>
                  </a:schemeClr>
                </a:solidFill>
              </a:defRPr>
            </a:lvl3pPr>
            <a:lvl4pPr marL="1157288" indent="0">
              <a:buNone/>
              <a:defRPr sz="1350">
                <a:solidFill>
                  <a:schemeClr val="tx1">
                    <a:tint val="75000"/>
                  </a:schemeClr>
                </a:solidFill>
              </a:defRPr>
            </a:lvl4pPr>
            <a:lvl5pPr marL="1543050" indent="0">
              <a:buNone/>
              <a:defRPr sz="1350">
                <a:solidFill>
                  <a:schemeClr val="tx1">
                    <a:tint val="75000"/>
                  </a:schemeClr>
                </a:solidFill>
              </a:defRPr>
            </a:lvl5pPr>
            <a:lvl6pPr marL="1928813" indent="0">
              <a:buNone/>
              <a:defRPr sz="1350">
                <a:solidFill>
                  <a:schemeClr val="tx1">
                    <a:tint val="75000"/>
                  </a:schemeClr>
                </a:solidFill>
              </a:defRPr>
            </a:lvl6pPr>
            <a:lvl7pPr marL="2314575" indent="0">
              <a:buNone/>
              <a:defRPr sz="1350">
                <a:solidFill>
                  <a:schemeClr val="tx1">
                    <a:tint val="75000"/>
                  </a:schemeClr>
                </a:solidFill>
              </a:defRPr>
            </a:lvl7pPr>
            <a:lvl8pPr marL="2700338"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47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1824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5"/>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Edit Master text styles</a:t>
            </a:r>
          </a:p>
        </p:txBody>
      </p:sp>
      <p:sp>
        <p:nvSpPr>
          <p:cNvPr id="4" name="Content Placeholder 3"/>
          <p:cNvSpPr>
            <a:spLocks noGrp="1"/>
          </p:cNvSpPr>
          <p:nvPr>
            <p:ph sz="half" idx="2"/>
          </p:nvPr>
        </p:nvSpPr>
        <p:spPr>
          <a:xfrm>
            <a:off x="708572" y="2505076"/>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Edit Master text styles</a:t>
            </a:r>
          </a:p>
        </p:txBody>
      </p:sp>
      <p:sp>
        <p:nvSpPr>
          <p:cNvPr id="6" name="Content Placeholder 5"/>
          <p:cNvSpPr>
            <a:spLocks noGrp="1"/>
          </p:cNvSpPr>
          <p:nvPr>
            <p:ph sz="quarter" idx="4"/>
          </p:nvPr>
        </p:nvSpPr>
        <p:spPr>
          <a:xfrm>
            <a:off x="5207794" y="2505076"/>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807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75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06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88AA-19C0-407C-9578-E833DBED4E34}" type="datetimeFigureOut">
              <a:rPr lang="en-US" smtClean="0"/>
              <a:t>2/15/2022</a:t>
            </a:fld>
            <a:endParaRPr lang="en-US"/>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4247974744"/>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886643"/>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16784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4479" algn="ctr" rtl="0" eaLnBrk="1" fontAlgn="base" hangingPunct="1">
        <a:spcBef>
          <a:spcPct val="0"/>
        </a:spcBef>
        <a:spcAft>
          <a:spcPct val="0"/>
        </a:spcAft>
        <a:defRPr sz="4725" b="1">
          <a:solidFill>
            <a:srgbClr val="FFFF00"/>
          </a:solidFill>
          <a:latin typeface="Times New Roman" pitchFamily="18" charset="0"/>
        </a:defRPr>
      </a:lvl6pPr>
      <a:lvl7pPr marL="1028958" algn="ctr" rtl="0" eaLnBrk="1" fontAlgn="base" hangingPunct="1">
        <a:spcBef>
          <a:spcPct val="0"/>
        </a:spcBef>
        <a:spcAft>
          <a:spcPct val="0"/>
        </a:spcAft>
        <a:defRPr sz="4725" b="1">
          <a:solidFill>
            <a:srgbClr val="FFFF00"/>
          </a:solidFill>
          <a:latin typeface="Times New Roman" pitchFamily="18" charset="0"/>
        </a:defRPr>
      </a:lvl7pPr>
      <a:lvl8pPr marL="1543436" algn="ctr" rtl="0" eaLnBrk="1" fontAlgn="base" hangingPunct="1">
        <a:spcBef>
          <a:spcPct val="0"/>
        </a:spcBef>
        <a:spcAft>
          <a:spcPct val="0"/>
        </a:spcAft>
        <a:defRPr sz="4725" b="1">
          <a:solidFill>
            <a:srgbClr val="FFFF00"/>
          </a:solidFill>
          <a:latin typeface="Times New Roman" pitchFamily="18" charset="0"/>
        </a:defRPr>
      </a:lvl8pPr>
      <a:lvl9pPr marL="2057913" algn="ctr" rtl="0" eaLnBrk="1" fontAlgn="base" hangingPunct="1">
        <a:spcBef>
          <a:spcPct val="0"/>
        </a:spcBef>
        <a:spcAft>
          <a:spcPct val="0"/>
        </a:spcAft>
        <a:defRPr sz="4725" b="1">
          <a:solidFill>
            <a:srgbClr val="FFFF00"/>
          </a:solidFill>
          <a:latin typeface="Times New Roman" pitchFamily="18" charset="0"/>
        </a:defRPr>
      </a:lvl9pPr>
    </p:titleStyle>
    <p:bodyStyle>
      <a:lvl1pPr marL="385860" indent="-385860" algn="l" rtl="0" eaLnBrk="1" fontAlgn="base" hangingPunct="1">
        <a:spcBef>
          <a:spcPct val="20000"/>
        </a:spcBef>
        <a:spcAft>
          <a:spcPct val="0"/>
        </a:spcAft>
        <a:buChar char="•"/>
        <a:defRPr sz="3600">
          <a:solidFill>
            <a:schemeClr val="bg1"/>
          </a:solidFill>
          <a:latin typeface="+mn-lt"/>
          <a:ea typeface="+mn-ea"/>
          <a:cs typeface="+mn-cs"/>
        </a:defRPr>
      </a:lvl1pPr>
      <a:lvl2pPr marL="836027" indent="-321548" algn="l" rtl="0" eaLnBrk="1" fontAlgn="base" hangingPunct="1">
        <a:spcBef>
          <a:spcPct val="20000"/>
        </a:spcBef>
        <a:spcAft>
          <a:spcPct val="0"/>
        </a:spcAft>
        <a:buChar char="–"/>
        <a:defRPr sz="3150">
          <a:solidFill>
            <a:schemeClr val="bg1"/>
          </a:solidFill>
          <a:latin typeface="+mn-lt"/>
        </a:defRPr>
      </a:lvl2pPr>
      <a:lvl3pPr marL="1286195" indent="-257238" algn="l" rtl="0" eaLnBrk="1" fontAlgn="base" hangingPunct="1">
        <a:spcBef>
          <a:spcPct val="20000"/>
        </a:spcBef>
        <a:spcAft>
          <a:spcPct val="0"/>
        </a:spcAft>
        <a:buChar char="•"/>
        <a:defRPr sz="2700">
          <a:solidFill>
            <a:schemeClr val="bg1"/>
          </a:solidFill>
          <a:latin typeface="+mn-lt"/>
        </a:defRPr>
      </a:lvl3pPr>
      <a:lvl4pPr marL="1800674" indent="-257238" algn="l" rtl="0" eaLnBrk="1" fontAlgn="base" hangingPunct="1">
        <a:spcBef>
          <a:spcPct val="20000"/>
        </a:spcBef>
        <a:spcAft>
          <a:spcPct val="0"/>
        </a:spcAft>
        <a:buChar char="–"/>
        <a:defRPr sz="2250">
          <a:solidFill>
            <a:schemeClr val="bg1"/>
          </a:solidFill>
          <a:latin typeface="+mn-lt"/>
        </a:defRPr>
      </a:lvl4pPr>
      <a:lvl5pPr marL="2315152" indent="-259026" algn="l" rtl="0" eaLnBrk="1" fontAlgn="base" hangingPunct="1">
        <a:spcBef>
          <a:spcPct val="20000"/>
        </a:spcBef>
        <a:spcAft>
          <a:spcPct val="0"/>
        </a:spcAft>
        <a:buChar char="»"/>
        <a:defRPr sz="2250">
          <a:solidFill>
            <a:schemeClr val="bg1"/>
          </a:solidFill>
          <a:latin typeface="+mn-lt"/>
        </a:defRPr>
      </a:lvl5pPr>
      <a:lvl6pPr marL="2829631" indent="-259026" algn="l" rtl="0" eaLnBrk="1" fontAlgn="base" hangingPunct="1">
        <a:spcBef>
          <a:spcPct val="20000"/>
        </a:spcBef>
        <a:spcAft>
          <a:spcPct val="0"/>
        </a:spcAft>
        <a:buChar char="»"/>
        <a:defRPr sz="2250">
          <a:solidFill>
            <a:schemeClr val="bg1"/>
          </a:solidFill>
          <a:latin typeface="+mn-lt"/>
        </a:defRPr>
      </a:lvl6pPr>
      <a:lvl7pPr marL="3344110" indent="-259026" algn="l" rtl="0" eaLnBrk="1" fontAlgn="base" hangingPunct="1">
        <a:spcBef>
          <a:spcPct val="20000"/>
        </a:spcBef>
        <a:spcAft>
          <a:spcPct val="0"/>
        </a:spcAft>
        <a:buChar char="»"/>
        <a:defRPr sz="2250">
          <a:solidFill>
            <a:schemeClr val="bg1"/>
          </a:solidFill>
          <a:latin typeface="+mn-lt"/>
        </a:defRPr>
      </a:lvl7pPr>
      <a:lvl8pPr marL="3858588" indent="-259026" algn="l" rtl="0" eaLnBrk="1" fontAlgn="base" hangingPunct="1">
        <a:spcBef>
          <a:spcPct val="20000"/>
        </a:spcBef>
        <a:spcAft>
          <a:spcPct val="0"/>
        </a:spcAft>
        <a:buChar char="»"/>
        <a:defRPr sz="2250">
          <a:solidFill>
            <a:schemeClr val="bg1"/>
          </a:solidFill>
          <a:latin typeface="+mn-lt"/>
        </a:defRPr>
      </a:lvl8pPr>
      <a:lvl9pPr marL="4373064" indent="-259026"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8958" rtl="0" eaLnBrk="1" latinLnBrk="0" hangingPunct="1">
        <a:defRPr sz="2025" kern="1200">
          <a:solidFill>
            <a:schemeClr val="tx1"/>
          </a:solidFill>
          <a:latin typeface="+mn-lt"/>
          <a:ea typeface="+mn-ea"/>
          <a:cs typeface="+mn-cs"/>
        </a:defRPr>
      </a:lvl1pPr>
      <a:lvl2pPr marL="514479" algn="l" defTabSz="1028958" rtl="0" eaLnBrk="1" latinLnBrk="0" hangingPunct="1">
        <a:defRPr sz="2025" kern="1200">
          <a:solidFill>
            <a:schemeClr val="tx1"/>
          </a:solidFill>
          <a:latin typeface="+mn-lt"/>
          <a:ea typeface="+mn-ea"/>
          <a:cs typeface="+mn-cs"/>
        </a:defRPr>
      </a:lvl2pPr>
      <a:lvl3pPr marL="1028958" algn="l" defTabSz="1028958" rtl="0" eaLnBrk="1" latinLnBrk="0" hangingPunct="1">
        <a:defRPr sz="2025" kern="1200">
          <a:solidFill>
            <a:schemeClr val="tx1"/>
          </a:solidFill>
          <a:latin typeface="+mn-lt"/>
          <a:ea typeface="+mn-ea"/>
          <a:cs typeface="+mn-cs"/>
        </a:defRPr>
      </a:lvl3pPr>
      <a:lvl4pPr marL="1543436" algn="l" defTabSz="1028958" rtl="0" eaLnBrk="1" latinLnBrk="0" hangingPunct="1">
        <a:defRPr sz="2025" kern="1200">
          <a:solidFill>
            <a:schemeClr val="tx1"/>
          </a:solidFill>
          <a:latin typeface="+mn-lt"/>
          <a:ea typeface="+mn-ea"/>
          <a:cs typeface="+mn-cs"/>
        </a:defRPr>
      </a:lvl4pPr>
      <a:lvl5pPr marL="2057913" algn="l" defTabSz="1028958" rtl="0" eaLnBrk="1" latinLnBrk="0" hangingPunct="1">
        <a:defRPr sz="2025" kern="1200">
          <a:solidFill>
            <a:schemeClr val="tx1"/>
          </a:solidFill>
          <a:latin typeface="+mn-lt"/>
          <a:ea typeface="+mn-ea"/>
          <a:cs typeface="+mn-cs"/>
        </a:defRPr>
      </a:lvl5pPr>
      <a:lvl6pPr marL="2572391" algn="l" defTabSz="1028958" rtl="0" eaLnBrk="1" latinLnBrk="0" hangingPunct="1">
        <a:defRPr sz="2025" kern="1200">
          <a:solidFill>
            <a:schemeClr val="tx1"/>
          </a:solidFill>
          <a:latin typeface="+mn-lt"/>
          <a:ea typeface="+mn-ea"/>
          <a:cs typeface="+mn-cs"/>
        </a:defRPr>
      </a:lvl6pPr>
      <a:lvl7pPr marL="3086869" algn="l" defTabSz="1028958" rtl="0" eaLnBrk="1" latinLnBrk="0" hangingPunct="1">
        <a:defRPr sz="2025" kern="1200">
          <a:solidFill>
            <a:schemeClr val="tx1"/>
          </a:solidFill>
          <a:latin typeface="+mn-lt"/>
          <a:ea typeface="+mn-ea"/>
          <a:cs typeface="+mn-cs"/>
        </a:defRPr>
      </a:lvl7pPr>
      <a:lvl8pPr marL="3601348" algn="l" defTabSz="1028958" rtl="0" eaLnBrk="1" latinLnBrk="0" hangingPunct="1">
        <a:defRPr sz="2025" kern="1200">
          <a:solidFill>
            <a:schemeClr val="tx1"/>
          </a:solidFill>
          <a:latin typeface="+mn-lt"/>
          <a:ea typeface="+mn-ea"/>
          <a:cs typeface="+mn-cs"/>
        </a:defRPr>
      </a:lvl8pPr>
      <a:lvl9pPr marL="4115828" algn="l" defTabSz="1028958"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58449952"/>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0" fontAlgn="base" hangingPunct="0">
        <a:spcBef>
          <a:spcPct val="20000"/>
        </a:spcBef>
        <a:spcAft>
          <a:spcPct val="0"/>
        </a:spcAft>
        <a:buChar char="•"/>
        <a:defRPr sz="2700">
          <a:solidFill>
            <a:schemeClr val="bg1"/>
          </a:solidFill>
          <a:latin typeface="+mn-lt"/>
          <a:ea typeface="+mn-ea"/>
          <a:cs typeface="+mn-cs"/>
        </a:defRPr>
      </a:lvl1pPr>
      <a:lvl2pPr marL="626865" indent="-241102" algn="l" rtl="0" eaLnBrk="0" fontAlgn="base" hangingPunct="0">
        <a:spcBef>
          <a:spcPct val="20000"/>
        </a:spcBef>
        <a:spcAft>
          <a:spcPct val="0"/>
        </a:spcAft>
        <a:buChar char="–"/>
        <a:defRPr sz="2363">
          <a:solidFill>
            <a:schemeClr val="bg1"/>
          </a:solidFill>
          <a:latin typeface="+mn-lt"/>
        </a:defRPr>
      </a:lvl2pPr>
      <a:lvl3pPr marL="964406" indent="-192881" algn="l" rtl="0" eaLnBrk="0" fontAlgn="base" hangingPunct="0">
        <a:spcBef>
          <a:spcPct val="20000"/>
        </a:spcBef>
        <a:spcAft>
          <a:spcPct val="0"/>
        </a:spcAft>
        <a:buChar char="•"/>
        <a:defRPr sz="2025">
          <a:solidFill>
            <a:schemeClr val="bg1"/>
          </a:solidFill>
          <a:latin typeface="+mn-lt"/>
        </a:defRPr>
      </a:lvl3pPr>
      <a:lvl4pPr marL="1350169" indent="-192881" algn="l" rtl="0" eaLnBrk="0" fontAlgn="base" hangingPunct="0">
        <a:spcBef>
          <a:spcPct val="20000"/>
        </a:spcBef>
        <a:spcAft>
          <a:spcPct val="0"/>
        </a:spcAft>
        <a:buChar char="–"/>
        <a:defRPr sz="1688">
          <a:solidFill>
            <a:schemeClr val="bg1"/>
          </a:solidFill>
          <a:latin typeface="+mn-lt"/>
        </a:defRPr>
      </a:lvl4pPr>
      <a:lvl5pPr marL="1735931" indent="-194221" algn="l" rtl="0" eaLnBrk="0" fontAlgn="base" hangingPunct="0">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376941"/>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342655"/>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97059"/>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5"/>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2/15/2022</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013"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84416"/>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l" defTabSz="771525"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81" indent="-192881" algn="l" defTabSz="771525"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44" indent="-192881" algn="l" defTabSz="771525"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06" indent="-192881" algn="l" defTabSz="771525"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16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593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694"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456"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21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898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6.jpe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53.jpeg"/><Relationship Id="rId5" Type="http://schemas.openxmlformats.org/officeDocument/2006/relationships/image" Target="../media/image6.jpeg"/><Relationship Id="rId10" Type="http://schemas.openxmlformats.org/officeDocument/2006/relationships/image" Target="../media/image52.jpeg"/><Relationship Id="rId4" Type="http://schemas.openxmlformats.org/officeDocument/2006/relationships/image" Target="../media/image48.jpe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6.jpeg"/><Relationship Id="rId1" Type="http://schemas.openxmlformats.org/officeDocument/2006/relationships/slideLayout" Target="../slideLayouts/slideLayout48.xml"/><Relationship Id="rId6" Type="http://schemas.openxmlformats.org/officeDocument/2006/relationships/hyperlink" Target="http://www.cardiologyapps.com/GuidewireAID" TargetMode="External"/><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6.jpeg"/><Relationship Id="rId9" Type="http://schemas.openxmlformats.org/officeDocument/2006/relationships/image" Target="../media/image61.png"/><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9.jpeg"/><Relationship Id="rId2" Type="http://schemas.openxmlformats.org/officeDocument/2006/relationships/image" Target="../media/image6.jpeg"/><Relationship Id="rId1" Type="http://schemas.openxmlformats.org/officeDocument/2006/relationships/slideLayout" Target="../slideLayouts/slideLayout12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3.jpeg"/><Relationship Id="rId2" Type="http://schemas.openxmlformats.org/officeDocument/2006/relationships/image" Target="../media/image6.jpeg"/><Relationship Id="rId1" Type="http://schemas.openxmlformats.org/officeDocument/2006/relationships/slideLayout" Target="../slideLayouts/slideLayout12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8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5.png"/><Relationship Id="rId7" Type="http://schemas.openxmlformats.org/officeDocument/2006/relationships/image" Target="../media/image76.png"/><Relationship Id="rId2" Type="http://schemas.openxmlformats.org/officeDocument/2006/relationships/image" Target="../media/image84.jpeg"/><Relationship Id="rId1" Type="http://schemas.openxmlformats.org/officeDocument/2006/relationships/slideLayout" Target="../slideLayouts/slideLayout49.xml"/><Relationship Id="rId6" Type="http://schemas.openxmlformats.org/officeDocument/2006/relationships/image" Target="../media/image81.png"/><Relationship Id="rId11" Type="http://schemas.openxmlformats.org/officeDocument/2006/relationships/image" Target="../media/image80.png"/><Relationship Id="rId5" Type="http://schemas.openxmlformats.org/officeDocument/2006/relationships/image" Target="../media/image87.png"/><Relationship Id="rId10" Type="http://schemas.openxmlformats.org/officeDocument/2006/relationships/image" Target="../media/image79.png"/><Relationship Id="rId4" Type="http://schemas.openxmlformats.org/officeDocument/2006/relationships/image" Target="../media/image86.jpeg"/><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4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4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1130398"/>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Abiomed</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Chiesi</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3600" b="1" kern="0" dirty="0">
                <a:solidFill>
                  <a:prstClr val="white"/>
                </a:solidFill>
                <a:latin typeface="Arial" pitchFamily="34" charset="0"/>
                <a:cs typeface="Arial" pitchFamily="34" charset="0"/>
              </a:rPr>
              <a:t>Shockwave </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600" b="1" kern="0" dirty="0">
                <a:solidFill>
                  <a:prstClr val="white"/>
                </a:solidFill>
                <a:latin typeface="Arial" pitchFamily="34" charset="0"/>
                <a:cs typeface="Arial" pitchFamily="34" charset="0"/>
              </a:rPr>
              <a:t> Cardinal Health </a:t>
            </a:r>
            <a:r>
              <a:rPr lang="en-US" altLang="en-US" sz="3600" b="1" kern="0" dirty="0" err="1">
                <a:solidFill>
                  <a:prstClr val="white"/>
                </a:solidFill>
                <a:latin typeface="Arial" pitchFamily="34" charset="0"/>
                <a:cs typeface="Arial" pitchFamily="34" charset="0"/>
              </a:rPr>
              <a:t>Cordis</a:t>
            </a:r>
            <a:r>
              <a:rPr lang="en-US" altLang="en-US" sz="3600" b="1" kern="0" dirty="0">
                <a:solidFill>
                  <a:prstClr val="white"/>
                </a:solidFill>
                <a:latin typeface="Arial" pitchFamily="34" charset="0"/>
                <a:cs typeface="Arial" pitchFamily="34" charset="0"/>
              </a:rPr>
              <a:t> Inc.</a:t>
            </a:r>
            <a:endPar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4534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8628" y="727854"/>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Knowing the Difference in One Wire Family</a:t>
            </a:r>
            <a:endParaRPr lang="en-US" sz="2363"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322" y="1200151"/>
            <a:ext cx="2283417" cy="51306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194" y="1200151"/>
            <a:ext cx="2172978" cy="513064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6345" y="1200151"/>
            <a:ext cx="2172978" cy="513064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8496" y="1182220"/>
            <a:ext cx="2172978" cy="5130641"/>
          </a:xfrm>
          <a:prstGeom prst="rect">
            <a:avLst/>
          </a:prstGeom>
        </p:spPr>
      </p:pic>
      <p:sp>
        <p:nvSpPr>
          <p:cNvPr id="23" name="Rounded Rectangle 22"/>
          <p:cNvSpPr/>
          <p:nvPr/>
        </p:nvSpPr>
        <p:spPr bwMode="auto">
          <a:xfrm>
            <a:off x="531934" y="4434913"/>
            <a:ext cx="1597474"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4" name="Rounded Rectangle 23"/>
          <p:cNvSpPr/>
          <p:nvPr/>
        </p:nvSpPr>
        <p:spPr bwMode="auto">
          <a:xfrm>
            <a:off x="5493244" y="4759576"/>
            <a:ext cx="817831"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5" name="Rounded Rectangle 24"/>
          <p:cNvSpPr/>
          <p:nvPr/>
        </p:nvSpPr>
        <p:spPr bwMode="auto">
          <a:xfrm>
            <a:off x="7979713" y="4782891"/>
            <a:ext cx="811117"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6" name="Rounded Rectangle 25"/>
          <p:cNvSpPr/>
          <p:nvPr/>
        </p:nvSpPr>
        <p:spPr bwMode="auto">
          <a:xfrm>
            <a:off x="3098308" y="4256061"/>
            <a:ext cx="1791589" cy="48700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7" name="Rounded Rectangle 26"/>
          <p:cNvSpPr/>
          <p:nvPr/>
        </p:nvSpPr>
        <p:spPr bwMode="auto">
          <a:xfrm>
            <a:off x="7973000" y="3765471"/>
            <a:ext cx="1339307"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8" name="Rounded Rectangle 27"/>
          <p:cNvSpPr/>
          <p:nvPr/>
        </p:nvSpPr>
        <p:spPr bwMode="auto">
          <a:xfrm>
            <a:off x="5493244" y="3765471"/>
            <a:ext cx="1339307"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Tree>
    <p:extLst>
      <p:ext uri="{BB962C8B-B14F-4D97-AF65-F5344CB8AC3E}">
        <p14:creationId xmlns:p14="http://schemas.microsoft.com/office/powerpoint/2010/main" val="337902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8628" y="727854"/>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Our common CTO </a:t>
            </a:r>
            <a:r>
              <a:rPr lang="en-US" sz="2363" b="1" dirty="0" err="1">
                <a:solidFill>
                  <a:srgbClr val="FFFF00"/>
                </a:solidFill>
                <a:latin typeface="Arial" pitchFamily="34" charset="0"/>
                <a:cs typeface="Arial" pitchFamily="34" charset="0"/>
              </a:rPr>
              <a:t>MicroCatheters</a:t>
            </a:r>
            <a:endParaRPr lang="en-US" sz="2363"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947" t="23982" r="5200" b="61851"/>
          <a:stretch/>
        </p:blipFill>
        <p:spPr>
          <a:xfrm>
            <a:off x="975861" y="1591361"/>
            <a:ext cx="3938789" cy="1843378"/>
          </a:xfrm>
          <a:prstGeom prst="roundRect">
            <a:avLst>
              <a:gd name="adj" fmla="val 12419"/>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144" t="38149" r="4939" b="42777"/>
          <a:stretch/>
        </p:blipFill>
        <p:spPr>
          <a:xfrm>
            <a:off x="3299272" y="3912911"/>
            <a:ext cx="3938789" cy="1856729"/>
          </a:xfrm>
          <a:prstGeom prst="roundRect">
            <a:avLst>
              <a:gd name="adj" fmla="val 12298"/>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178" t="42963" r="4904" b="38334"/>
          <a:stretch/>
        </p:blipFill>
        <p:spPr>
          <a:xfrm>
            <a:off x="5433276" y="1611605"/>
            <a:ext cx="3938790" cy="1820676"/>
          </a:xfrm>
          <a:prstGeom prst="roundRect">
            <a:avLst>
              <a:gd name="adj" fmla="val 10339"/>
            </a:avLst>
          </a:prstGeom>
        </p:spPr>
      </p:pic>
    </p:spTree>
    <p:extLst>
      <p:ext uri="{BB962C8B-B14F-4D97-AF65-F5344CB8AC3E}">
        <p14:creationId xmlns:p14="http://schemas.microsoft.com/office/powerpoint/2010/main" val="13889323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9965"/>
            <a:ext cx="1678451" cy="498225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986" y="1339965"/>
            <a:ext cx="2242014" cy="498225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093" y="1339965"/>
            <a:ext cx="2242014" cy="4982254"/>
          </a:xfrm>
          <a:prstGeom prst="rect">
            <a:avLst/>
          </a:prstGeom>
        </p:spPr>
      </p:pic>
      <p:pic>
        <p:nvPicPr>
          <p:cNvPr id="7" name="Picture 6"/>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8628" y="727854"/>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Our common CTO </a:t>
            </a:r>
            <a:r>
              <a:rPr lang="en-US" sz="2363" b="1" dirty="0" err="1">
                <a:solidFill>
                  <a:srgbClr val="FFFF00"/>
                </a:solidFill>
                <a:latin typeface="Arial" pitchFamily="34" charset="0"/>
                <a:cs typeface="Arial" pitchFamily="34" charset="0"/>
              </a:rPr>
              <a:t>Microcatheters</a:t>
            </a:r>
            <a:endParaRPr lang="en-US" sz="2363"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73" y="1339965"/>
            <a:ext cx="1827626" cy="49822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7656" y="1339965"/>
            <a:ext cx="1827626" cy="4982254"/>
          </a:xfrm>
          <a:prstGeom prst="rect">
            <a:avLst/>
          </a:prstGeom>
        </p:spPr>
      </p:pic>
      <p:sp>
        <p:nvSpPr>
          <p:cNvPr id="20" name="Rounded Rectangle 19"/>
          <p:cNvSpPr/>
          <p:nvPr/>
        </p:nvSpPr>
        <p:spPr bwMode="auto">
          <a:xfrm>
            <a:off x="1315382" y="2151653"/>
            <a:ext cx="52766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8438" y="1339965"/>
            <a:ext cx="1827626" cy="4982254"/>
          </a:xfrm>
          <a:prstGeom prst="rect">
            <a:avLst/>
          </a:prstGeom>
        </p:spPr>
      </p:pic>
      <p:sp>
        <p:nvSpPr>
          <p:cNvPr id="18" name="Rounded Rectangle 17"/>
          <p:cNvSpPr/>
          <p:nvPr/>
        </p:nvSpPr>
        <p:spPr bwMode="auto">
          <a:xfrm>
            <a:off x="2529986" y="3304647"/>
            <a:ext cx="1493149" cy="263227"/>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9221" y="1339965"/>
            <a:ext cx="1866725" cy="4982254"/>
          </a:xfrm>
          <a:prstGeom prst="rect">
            <a:avLst/>
          </a:prstGeom>
        </p:spPr>
      </p:pic>
      <p:sp>
        <p:nvSpPr>
          <p:cNvPr id="17" name="Rounded Rectangle 16"/>
          <p:cNvSpPr/>
          <p:nvPr/>
        </p:nvSpPr>
        <p:spPr bwMode="auto">
          <a:xfrm>
            <a:off x="3730770" y="3567875"/>
            <a:ext cx="1245174" cy="185166"/>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6904" y="1339965"/>
            <a:ext cx="1866725" cy="4982254"/>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8221" y="1339965"/>
            <a:ext cx="1866725" cy="4982254"/>
          </a:xfrm>
          <a:prstGeom prst="rect">
            <a:avLst/>
          </a:prstGeom>
        </p:spPr>
      </p:pic>
      <p:sp>
        <p:nvSpPr>
          <p:cNvPr id="16" name="Rounded Rectangle 15"/>
          <p:cNvSpPr/>
          <p:nvPr/>
        </p:nvSpPr>
        <p:spPr bwMode="auto">
          <a:xfrm>
            <a:off x="5175410" y="3567875"/>
            <a:ext cx="3156866" cy="185166"/>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96869" y="1339965"/>
            <a:ext cx="1790131" cy="4982254"/>
          </a:xfrm>
          <a:prstGeom prst="rect">
            <a:avLst/>
          </a:prstGeom>
        </p:spPr>
      </p:pic>
      <p:sp>
        <p:nvSpPr>
          <p:cNvPr id="14" name="Rounded Rectangle 13"/>
          <p:cNvSpPr/>
          <p:nvPr/>
        </p:nvSpPr>
        <p:spPr bwMode="auto">
          <a:xfrm>
            <a:off x="8641080" y="3567875"/>
            <a:ext cx="1481328" cy="185166"/>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Tree>
    <p:extLst>
      <p:ext uri="{BB962C8B-B14F-4D97-AF65-F5344CB8AC3E}">
        <p14:creationId xmlns:p14="http://schemas.microsoft.com/office/powerpoint/2010/main" val="110138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 presetClass="exit" presetSubtype="0" fill="hold"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7" grpId="0" animBg="1"/>
      <p:bldP spid="1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epavali Lamp PNG Images, Free Transparent Deepavali Lamp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754" y="3529870"/>
            <a:ext cx="1293438" cy="1460333"/>
          </a:xfrm>
          <a:prstGeom prst="roundRect">
            <a:avLst>
              <a:gd name="adj" fmla="val 24409"/>
            </a:avLst>
          </a:prstGeom>
          <a:noFill/>
          <a:extLst>
            <a:ext uri="{909E8E84-426E-40DD-AFC4-6F175D3DCCD1}">
              <a14:hiddenFill xmlns:a14="http://schemas.microsoft.com/office/drawing/2010/main">
                <a:solidFill>
                  <a:srgbClr val="FFFFFF"/>
                </a:solidFill>
              </a14:hiddenFill>
            </a:ext>
          </a:extLst>
        </p:spPr>
      </p:pic>
      <p:pic>
        <p:nvPicPr>
          <p:cNvPr id="20" name="Picture 4" descr="Deepavali Lamp PNG Images, Free Transparent Deepavali Lamp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51557" y="3529870"/>
            <a:ext cx="1293438" cy="1460333"/>
          </a:xfrm>
          <a:prstGeom prst="roundRect">
            <a:avLst>
              <a:gd name="adj" fmla="val 24409"/>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4995" y="2331727"/>
            <a:ext cx="4361759" cy="701154"/>
          </a:xfrm>
          <a:prstGeom prst="rect">
            <a:avLst/>
          </a:prstGeom>
          <a:noFill/>
        </p:spPr>
        <p:txBody>
          <a:bodyPr wrap="none" rtlCol="0">
            <a:prstTxWarp prst="textTriangle">
              <a:avLst/>
            </a:prstTxWarp>
            <a:spAutoFit/>
          </a:bodyPr>
          <a:lstStyle/>
          <a:p>
            <a:r>
              <a:rPr lang="en-US" sz="4050" dirty="0">
                <a:solidFill>
                  <a:srgbClr val="FFFF00"/>
                </a:solidFill>
                <a:latin typeface="Arial Black" panose="020B0A04020102020204" pitchFamily="34" charset="0"/>
                <a:cs typeface="Arial" panose="020B0604020202020204" pitchFamily="34" charset="0"/>
              </a:rPr>
              <a:t>Diwali Special</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39092" t="-5259" r="-37306" b="-6056"/>
          <a:stretch/>
        </p:blipFill>
        <p:spPr>
          <a:xfrm>
            <a:off x="3909161" y="3240375"/>
            <a:ext cx="2033427" cy="20334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42032"/>
            <a:ext cx="2294954" cy="4081367"/>
          </a:xfrm>
          <a:prstGeom prst="rect">
            <a:avLst/>
          </a:prstGeom>
        </p:spPr>
      </p:pic>
      <p:sp>
        <p:nvSpPr>
          <p:cNvPr id="8" name="Rectangle 7"/>
          <p:cNvSpPr/>
          <p:nvPr/>
        </p:nvSpPr>
        <p:spPr>
          <a:xfrm>
            <a:off x="428628" y="727854"/>
            <a:ext cx="9383329" cy="1183209"/>
          </a:xfrm>
          <a:prstGeom prst="rect">
            <a:avLst/>
          </a:prstGeom>
        </p:spPr>
        <p:txBody>
          <a:bodyPr wrap="square">
            <a:spAutoFit/>
          </a:bodyPr>
          <a:lstStyle/>
          <a:p>
            <a:pPr algn="ctr" defTabSz="1028958"/>
            <a:r>
              <a:rPr lang="en-US" sz="2363" b="1" dirty="0">
                <a:solidFill>
                  <a:srgbClr val="FFFF00"/>
                </a:solidFill>
                <a:latin typeface="Arial" pitchFamily="34" charset="0"/>
                <a:cs typeface="Arial" pitchFamily="34" charset="0"/>
              </a:rPr>
              <a:t>In addition to the web app at </a:t>
            </a:r>
            <a:r>
              <a:rPr lang="en-US" sz="2363" b="1" dirty="0">
                <a:solidFill>
                  <a:srgbClr val="FFFF00"/>
                </a:solidFill>
                <a:latin typeface="Arial" pitchFamily="34" charset="0"/>
                <a:cs typeface="Arial" pitchFamily="34" charset="0"/>
                <a:hlinkClick r:id="rId6"/>
              </a:rPr>
              <a:t>www.CardiologyApps.com/GuidewireAID</a:t>
            </a:r>
            <a:r>
              <a:rPr lang="en-US" sz="2363" b="1" dirty="0">
                <a:solidFill>
                  <a:srgbClr val="FFFF00"/>
                </a:solidFill>
                <a:latin typeface="Arial" pitchFamily="34" charset="0"/>
                <a:cs typeface="Arial" pitchFamily="34" charset="0"/>
              </a:rPr>
              <a:t>, the iOS and Android mobile app is out now to download for free!</a:t>
            </a:r>
            <a:endParaRPr lang="en-US" sz="2363"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629" y="1984710"/>
            <a:ext cx="2294954" cy="408136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3259" y="2027389"/>
            <a:ext cx="2294954" cy="408136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4888" y="2070067"/>
            <a:ext cx="2294954" cy="4081367"/>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6517" y="2112746"/>
            <a:ext cx="2294954" cy="408136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8146" y="2155424"/>
            <a:ext cx="2294954" cy="4081367"/>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9775" y="2198103"/>
            <a:ext cx="2295513" cy="4082361"/>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1964" y="2241774"/>
            <a:ext cx="2295513" cy="4082361"/>
          </a:xfrm>
          <a:prstGeom prst="rect">
            <a:avLst/>
          </a:prstGeom>
        </p:spPr>
      </p:pic>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372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8628" y="557210"/>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SUOH 03 and SION Black</a:t>
            </a:r>
            <a:endParaRPr lang="en-US" sz="2363"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2365" y="977247"/>
            <a:ext cx="2254678" cy="532354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356" y="998676"/>
            <a:ext cx="2151330" cy="5323543"/>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591" t="12908" r="4733" b="67890"/>
          <a:stretch/>
        </p:blipFill>
        <p:spPr>
          <a:xfrm rot="16200000">
            <a:off x="-607576" y="2581721"/>
            <a:ext cx="4420838" cy="2210419"/>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599" t="12540" r="4968" b="69497"/>
          <a:stretch/>
        </p:blipFill>
        <p:spPr>
          <a:xfrm rot="5400000">
            <a:off x="6265050" y="2526049"/>
            <a:ext cx="4520605" cy="2221995"/>
          </a:xfrm>
          <a:prstGeom prst="rect">
            <a:avLst/>
          </a:prstGeom>
        </p:spPr>
      </p:pic>
      <p:sp>
        <p:nvSpPr>
          <p:cNvPr id="23" name="Rounded Rectangle 22"/>
          <p:cNvSpPr/>
          <p:nvPr/>
        </p:nvSpPr>
        <p:spPr bwMode="auto">
          <a:xfrm>
            <a:off x="3026004" y="4704314"/>
            <a:ext cx="83366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rgbClr val="FFFFFF"/>
              </a:solidFill>
              <a:latin typeface="Times New Roman" pitchFamily="18" charset="0"/>
            </a:endParaRPr>
          </a:p>
        </p:txBody>
      </p:sp>
      <p:sp>
        <p:nvSpPr>
          <p:cNvPr id="26" name="Rounded Rectangle 25"/>
          <p:cNvSpPr/>
          <p:nvPr/>
        </p:nvSpPr>
        <p:spPr bwMode="auto">
          <a:xfrm>
            <a:off x="5329881" y="4675045"/>
            <a:ext cx="850035" cy="28393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rgbClr val="FFFFFF"/>
              </a:solidFill>
              <a:latin typeface="Times New Roman" pitchFamily="18" charset="0"/>
            </a:endParaRPr>
          </a:p>
        </p:txBody>
      </p:sp>
      <p:sp>
        <p:nvSpPr>
          <p:cNvPr id="19" name="Rounded Rectangle 18"/>
          <p:cNvSpPr/>
          <p:nvPr/>
        </p:nvSpPr>
        <p:spPr bwMode="auto">
          <a:xfrm>
            <a:off x="5329880" y="5856916"/>
            <a:ext cx="1704663" cy="443873"/>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rgbClr val="FFFFFF"/>
              </a:solidFill>
              <a:latin typeface="Times New Roman" pitchFamily="18" charset="0"/>
            </a:endParaRPr>
          </a:p>
        </p:txBody>
      </p:sp>
    </p:spTree>
    <p:extLst>
      <p:ext uri="{BB962C8B-B14F-4D97-AF65-F5344CB8AC3E}">
        <p14:creationId xmlns:p14="http://schemas.microsoft.com/office/powerpoint/2010/main" val="40370866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4151" y="680314"/>
            <a:ext cx="2113880" cy="56419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01" y="680314"/>
            <a:ext cx="2069603" cy="564190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478" y="680314"/>
            <a:ext cx="2069603" cy="564190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527" y="680314"/>
            <a:ext cx="2069603" cy="5641904"/>
          </a:xfrm>
          <a:prstGeom prst="rect">
            <a:avLst/>
          </a:prstGeom>
        </p:spPr>
      </p:pic>
      <p:sp>
        <p:nvSpPr>
          <p:cNvPr id="5" name="Rectangle 4"/>
          <p:cNvSpPr/>
          <p:nvPr/>
        </p:nvSpPr>
        <p:spPr>
          <a:xfrm>
            <a:off x="700011" y="555328"/>
            <a:ext cx="8982628" cy="455959"/>
          </a:xfrm>
          <a:prstGeom prst="rect">
            <a:avLst/>
          </a:prstGeom>
          <a:solidFill>
            <a:srgbClr val="00004F"/>
          </a:solidFill>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Turnpike Family</a:t>
            </a:r>
            <a:endParaRPr lang="en-US" sz="2363" dirty="0">
              <a:solidFill>
                <a:srgbClr val="FFFF00"/>
              </a:solidFill>
              <a:latin typeface="Arial" pitchFamily="34" charset="0"/>
              <a:cs typeface="Arial" pitchFamily="34" charset="0"/>
            </a:endParaRPr>
          </a:p>
        </p:txBody>
      </p:sp>
      <p:sp>
        <p:nvSpPr>
          <p:cNvPr id="19" name="Rounded Rectangle 18"/>
          <p:cNvSpPr/>
          <p:nvPr/>
        </p:nvSpPr>
        <p:spPr bwMode="auto">
          <a:xfrm>
            <a:off x="912082" y="3106316"/>
            <a:ext cx="1467255"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6" name="Rounded Rectangle 15"/>
          <p:cNvSpPr/>
          <p:nvPr/>
        </p:nvSpPr>
        <p:spPr bwMode="auto">
          <a:xfrm>
            <a:off x="3118643" y="3160323"/>
            <a:ext cx="1467255"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0" name="Rounded Rectangle 19"/>
          <p:cNvSpPr/>
          <p:nvPr/>
        </p:nvSpPr>
        <p:spPr bwMode="auto">
          <a:xfrm>
            <a:off x="5433218" y="3160323"/>
            <a:ext cx="168795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1" name="Rounded Rectangle 20"/>
          <p:cNvSpPr/>
          <p:nvPr/>
        </p:nvSpPr>
        <p:spPr bwMode="auto">
          <a:xfrm>
            <a:off x="7747349" y="3257761"/>
            <a:ext cx="1094329"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4" name="Rounded Rectangle 23"/>
          <p:cNvSpPr/>
          <p:nvPr/>
        </p:nvSpPr>
        <p:spPr bwMode="auto">
          <a:xfrm>
            <a:off x="7747348" y="2916818"/>
            <a:ext cx="1626680" cy="340943"/>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5" name="Rounded Rectangle 24"/>
          <p:cNvSpPr/>
          <p:nvPr/>
        </p:nvSpPr>
        <p:spPr bwMode="auto">
          <a:xfrm>
            <a:off x="6188868" y="1011749"/>
            <a:ext cx="523400" cy="188402"/>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Tree>
    <p:extLst>
      <p:ext uri="{BB962C8B-B14F-4D97-AF65-F5344CB8AC3E}">
        <p14:creationId xmlns:p14="http://schemas.microsoft.com/office/powerpoint/2010/main" val="36799444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03672" y="1017057"/>
            <a:ext cx="8358188" cy="964406"/>
          </a:xfrm>
        </p:spPr>
        <p:txBody>
          <a:bodyPr/>
          <a:lstStyle/>
          <a:p>
            <a:r>
              <a:rPr lang="en-US" altLang="en-US" sz="2025" i="1" dirty="0">
                <a:solidFill>
                  <a:srgbClr val="00FFFF"/>
                </a:solidFill>
                <a:latin typeface="Arial Black" panose="020B0A04020102020204" pitchFamily="34" charset="0"/>
                <a:cs typeface="Arial" panose="020B0604020202020204" pitchFamily="34" charset="0"/>
              </a:rPr>
              <a:t>54,362</a:t>
            </a:r>
            <a:r>
              <a:rPr lang="en-US" altLang="en-US" sz="2025" i="1" dirty="0">
                <a:solidFill>
                  <a:srgbClr val="00FFFF"/>
                </a:solidFill>
                <a:latin typeface="Arial" panose="020B0604020202020204" pitchFamily="34" charset="0"/>
                <a:cs typeface="Arial" panose="020B0604020202020204" pitchFamily="34" charset="0"/>
              </a:rPr>
              <a:t> unique downloads and counting!</a:t>
            </a:r>
            <a:br>
              <a:rPr lang="en-US" altLang="en-US" sz="2025" i="1" dirty="0">
                <a:solidFill>
                  <a:srgbClr val="00FFFF"/>
                </a:solidFill>
                <a:latin typeface="Arial" panose="020B0604020202020204" pitchFamily="34" charset="0"/>
                <a:cs typeface="Arial" panose="020B0604020202020204" pitchFamily="34" charset="0"/>
              </a:rPr>
            </a:br>
            <a:r>
              <a:rPr lang="en-US" altLang="en-US" sz="1350" i="1" dirty="0">
                <a:solidFill>
                  <a:srgbClr val="00FFFF"/>
                </a:solidFill>
                <a:latin typeface="Arial" panose="020B0604020202020204" pitchFamily="34" charset="0"/>
                <a:cs typeface="Arial" panose="020B0604020202020204" pitchFamily="34" charset="0"/>
              </a:rPr>
              <a:t> (Up 14,000 in 2021)</a:t>
            </a:r>
          </a:p>
        </p:txBody>
      </p:sp>
      <p:pic>
        <p:nvPicPr>
          <p:cNvPr id="9" name="Picture 8">
            <a:extLst>
              <a:ext uri="{FF2B5EF4-FFF2-40B4-BE49-F238E27FC236}">
                <a16:creationId xmlns:a16="http://schemas.microsoft.com/office/drawing/2014/main" id="{4C43790F-6D45-0445-B1FC-C09F75F55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1195"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4E2ACF66-9E25-4D4F-B167-442A99F8F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 r="667"/>
          <a:stretch/>
        </p:blipFill>
        <p:spPr>
          <a:xfrm>
            <a:off x="8296219"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3" name="Title 1"/>
          <p:cNvSpPr txBox="1">
            <a:spLocks/>
          </p:cNvSpPr>
          <p:nvPr/>
        </p:nvSpPr>
        <p:spPr bwMode="auto">
          <a:xfrm>
            <a:off x="619691" y="4598507"/>
            <a:ext cx="12416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a:solidFill>
                  <a:srgbClr val="FFFFFF"/>
                </a:solidFill>
                <a:latin typeface="Arial" panose="020B0604020202020204" pitchFamily="34" charset="0"/>
                <a:cs typeface="Arial" panose="020B0604020202020204" pitchFamily="34" charset="0"/>
              </a:rPr>
              <a:t>BifurcAID</a:t>
            </a:r>
          </a:p>
        </p:txBody>
      </p:sp>
      <p:sp>
        <p:nvSpPr>
          <p:cNvPr id="4104" name="Title 1"/>
          <p:cNvSpPr txBox="1">
            <a:spLocks/>
          </p:cNvSpPr>
          <p:nvPr/>
        </p:nvSpPr>
        <p:spPr bwMode="auto">
          <a:xfrm>
            <a:off x="2580678" y="4587913"/>
            <a:ext cx="12416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a:solidFill>
                  <a:srgbClr val="FFFFFF"/>
                </a:solidFill>
                <a:latin typeface="Arial" panose="020B0604020202020204" pitchFamily="34" charset="0"/>
                <a:cs typeface="Arial" panose="020B0604020202020204" pitchFamily="34" charset="0"/>
              </a:rPr>
              <a:t>OCTAID</a:t>
            </a:r>
          </a:p>
        </p:txBody>
      </p:sp>
      <p:sp>
        <p:nvSpPr>
          <p:cNvPr id="4105" name="Title 1"/>
          <p:cNvSpPr txBox="1">
            <a:spLocks/>
          </p:cNvSpPr>
          <p:nvPr/>
        </p:nvSpPr>
        <p:spPr bwMode="auto">
          <a:xfrm>
            <a:off x="6280315" y="4598507"/>
            <a:ext cx="149215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err="1">
                <a:solidFill>
                  <a:srgbClr val="FFFFFF"/>
                </a:solidFill>
                <a:latin typeface="Arial" panose="020B0604020202020204" pitchFamily="34" charset="0"/>
                <a:cs typeface="Arial" panose="020B0604020202020204" pitchFamily="34" charset="0"/>
              </a:rPr>
              <a:t>TranseptAID</a:t>
            </a:r>
            <a:endParaRPr lang="en-US" altLang="en-US" sz="1823" b="1" dirty="0">
              <a:solidFill>
                <a:srgbClr val="FFFFFF"/>
              </a:solidFill>
              <a:latin typeface="Arial" panose="020B0604020202020204" pitchFamily="34" charset="0"/>
              <a:cs typeface="Arial" panose="020B0604020202020204" pitchFamily="34" charset="0"/>
            </a:endParaRPr>
          </a:p>
        </p:txBody>
      </p:sp>
      <p:sp>
        <p:nvSpPr>
          <p:cNvPr id="4106" name="Title 1"/>
          <p:cNvSpPr txBox="1">
            <a:spLocks/>
          </p:cNvSpPr>
          <p:nvPr/>
        </p:nvSpPr>
        <p:spPr bwMode="auto">
          <a:xfrm>
            <a:off x="4390698" y="4587913"/>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err="1">
                <a:solidFill>
                  <a:srgbClr val="FFFFFF"/>
                </a:solidFill>
                <a:latin typeface="Arial" panose="020B0604020202020204" pitchFamily="34" charset="0"/>
                <a:cs typeface="Arial" panose="020B0604020202020204" pitchFamily="34" charset="0"/>
              </a:rPr>
              <a:t>TAVRcathAID</a:t>
            </a:r>
            <a:endParaRPr lang="en-US" altLang="en-US" sz="1823" b="1" dirty="0">
              <a:solidFill>
                <a:srgbClr val="FFFFFF"/>
              </a:solidFill>
              <a:latin typeface="Arial" panose="020B0604020202020204" pitchFamily="34" charset="0"/>
              <a:cs typeface="Arial" panose="020B0604020202020204" pitchFamily="34" charset="0"/>
            </a:endParaRPr>
          </a:p>
        </p:txBody>
      </p:sp>
      <p:sp>
        <p:nvSpPr>
          <p:cNvPr id="4107" name="Title 1"/>
          <p:cNvSpPr txBox="1">
            <a:spLocks/>
          </p:cNvSpPr>
          <p:nvPr/>
        </p:nvSpPr>
        <p:spPr bwMode="auto">
          <a:xfrm>
            <a:off x="8313190" y="4598507"/>
            <a:ext cx="149215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err="1">
                <a:solidFill>
                  <a:srgbClr val="FFFFFF"/>
                </a:solidFill>
                <a:latin typeface="Arial" panose="020B0604020202020204" pitchFamily="34" charset="0"/>
                <a:cs typeface="Arial" panose="020B0604020202020204" pitchFamily="34" charset="0"/>
              </a:rPr>
              <a:t>CalcificAID</a:t>
            </a:r>
            <a:endParaRPr lang="en-US" altLang="en-US" sz="1823" b="1" dirty="0">
              <a:solidFill>
                <a:srgbClr val="FFFFFF"/>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1146"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9" name="Text Box 2"/>
          <p:cNvSpPr txBox="1">
            <a:spLocks noChangeArrowheads="1"/>
          </p:cNvSpPr>
          <p:nvPr/>
        </p:nvSpPr>
        <p:spPr bwMode="auto">
          <a:xfrm>
            <a:off x="667666" y="1907721"/>
            <a:ext cx="1237356" cy="10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12,227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4.96/5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9,372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2017</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0" name="Text Box 2"/>
          <p:cNvSpPr txBox="1">
            <a:spLocks noChangeArrowheads="1"/>
          </p:cNvSpPr>
          <p:nvPr/>
        </p:nvSpPr>
        <p:spPr bwMode="auto">
          <a:xfrm>
            <a:off x="2616728" y="1907719"/>
            <a:ext cx="1630115" cy="109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7,943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4.29/5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6,120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2018</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1" name="Text Box 2"/>
          <p:cNvSpPr txBox="1">
            <a:spLocks noChangeArrowheads="1"/>
          </p:cNvSpPr>
          <p:nvPr/>
        </p:nvSpPr>
        <p:spPr bwMode="auto">
          <a:xfrm>
            <a:off x="6532740" y="1907721"/>
            <a:ext cx="1540371"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4.67/5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2,111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969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2018</a:t>
            </a:r>
          </a:p>
          <a:p>
            <a:pPr defTabSz="1028784">
              <a:lnSpc>
                <a:spcPct val="107000"/>
              </a:lnSpc>
              <a:spcAft>
                <a:spcPts val="675"/>
              </a:spcAft>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
        <p:nvSpPr>
          <p:cNvPr id="4112" name="Text Box 2"/>
          <p:cNvSpPr txBox="1">
            <a:spLocks noChangeArrowheads="1"/>
          </p:cNvSpPr>
          <p:nvPr/>
        </p:nvSpPr>
        <p:spPr bwMode="auto">
          <a:xfrm>
            <a:off x="4560153" y="1907723"/>
            <a:ext cx="1362224" cy="96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4,265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1,472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March 2019</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3" name="Text Box 2"/>
          <p:cNvSpPr txBox="1">
            <a:spLocks noChangeArrowheads="1"/>
          </p:cNvSpPr>
          <p:nvPr/>
        </p:nvSpPr>
        <p:spPr bwMode="auto">
          <a:xfrm>
            <a:off x="8487764" y="1907721"/>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4.86/5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2,058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1,974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2019</a:t>
            </a:r>
          </a:p>
        </p:txBody>
      </p:sp>
      <p:sp>
        <p:nvSpPr>
          <p:cNvPr id="4114" name="Rectangle 2"/>
          <p:cNvSpPr>
            <a:spLocks noChangeArrowheads="1"/>
          </p:cNvSpPr>
          <p:nvPr/>
        </p:nvSpPr>
        <p:spPr bwMode="auto">
          <a:xfrm>
            <a:off x="1101761" y="626717"/>
            <a:ext cx="8172005" cy="614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1028784">
              <a:buNone/>
            </a:pPr>
            <a:r>
              <a:rPr lang="en-US" altLang="en-US" sz="3600"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sz="3600" dirty="0">
                <a:solidFill>
                  <a:srgbClr val="FFFF00"/>
                </a:solidFill>
                <a:latin typeface="Arial" panose="020B0604020202020204" pitchFamily="34" charset="0"/>
              </a:rPr>
              <a:t>CardiologyApps.com</a:t>
            </a:r>
          </a:p>
        </p:txBody>
      </p:sp>
      <p:pic>
        <p:nvPicPr>
          <p:cNvPr id="4118"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02756" y="5201998"/>
            <a:ext cx="2396349" cy="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861049" y="5985583"/>
            <a:ext cx="1946784"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28784"/>
            <a:r>
              <a:rPr lang="en-US" altLang="en-US" sz="759" dirty="0">
                <a:solidFill>
                  <a:schemeClr val="bg1">
                    <a:lumMod val="75000"/>
                  </a:schemeClr>
                </a:solidFill>
                <a:latin typeface="Arial" panose="020B0604020202020204" pitchFamily="34" charset="0"/>
                <a:cs typeface="Arial" panose="020B0604020202020204" pitchFamily="34" charset="0"/>
              </a:rPr>
              <a:t>Apple</a:t>
            </a:r>
            <a:r>
              <a:rPr lang="en-US" altLang="en-US" sz="759" baseline="30000" dirty="0">
                <a:solidFill>
                  <a:schemeClr val="bg1">
                    <a:lumMod val="75000"/>
                  </a:schemeClr>
                </a:solidFill>
                <a:latin typeface="Arial" panose="020B0604020202020204" pitchFamily="34" charset="0"/>
                <a:cs typeface="Arial" panose="020B0604020202020204" pitchFamily="34" charset="0"/>
              </a:rPr>
              <a:t> ®</a:t>
            </a:r>
            <a:r>
              <a:rPr lang="en-US" altLang="en-US" sz="759" dirty="0">
                <a:solidFill>
                  <a:schemeClr val="bg1">
                    <a:lumMod val="75000"/>
                  </a:schemeClr>
                </a:solidFill>
                <a:latin typeface="Arial" panose="020B0604020202020204" pitchFamily="34" charset="0"/>
                <a:cs typeface="Arial" panose="020B0604020202020204" pitchFamily="34" charset="0"/>
              </a:rPr>
              <a:t> and App Store</a:t>
            </a:r>
            <a:r>
              <a:rPr lang="en-US" altLang="en-US" sz="759" baseline="30000" dirty="0">
                <a:solidFill>
                  <a:schemeClr val="bg1">
                    <a:lumMod val="75000"/>
                  </a:schemeClr>
                </a:solidFill>
                <a:latin typeface="Arial" panose="020B0604020202020204" pitchFamily="34" charset="0"/>
                <a:cs typeface="Arial" panose="020B0604020202020204" pitchFamily="34" charset="0"/>
              </a:rPr>
              <a:t>®</a:t>
            </a:r>
            <a:r>
              <a:rPr lang="en-US" altLang="en-US" sz="759" dirty="0">
                <a:solidFill>
                  <a:schemeClr val="bg1">
                    <a:lumMod val="75000"/>
                  </a:schemeClr>
                </a:solidFill>
                <a:latin typeface="Arial" panose="020B0604020202020204" pitchFamily="34" charset="0"/>
                <a:cs typeface="Arial" panose="020B0604020202020204" pitchFamily="34" charset="0"/>
              </a:rPr>
              <a:t> are registered trademarks of Apple Inc.</a:t>
            </a:r>
          </a:p>
        </p:txBody>
      </p:sp>
      <p:sp>
        <p:nvSpPr>
          <p:cNvPr id="2" name="Rounded Rectangle 1"/>
          <p:cNvSpPr/>
          <p:nvPr/>
        </p:nvSpPr>
        <p:spPr bwMode="auto">
          <a:xfrm>
            <a:off x="9713714" y="584944"/>
            <a:ext cx="535781" cy="752773"/>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4120" name="TextBox 5"/>
          <p:cNvSpPr txBox="1">
            <a:spLocks noChangeArrowheads="1"/>
          </p:cNvSpPr>
          <p:nvPr/>
        </p:nvSpPr>
        <p:spPr bwMode="auto">
          <a:xfrm>
            <a:off x="302271" y="5280924"/>
            <a:ext cx="221887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2025" dirty="0">
                <a:solidFill>
                  <a:srgbClr val="FFFFFF"/>
                </a:solidFill>
                <a:latin typeface="Arial" panose="020B0604020202020204" pitchFamily="34" charset="0"/>
                <a:cs typeface="Arial" panose="020B0604020202020204" pitchFamily="34" charset="0"/>
              </a:rPr>
              <a:t>Download Apps</a:t>
            </a:r>
          </a:p>
          <a:p>
            <a:pPr defTabSz="1028784"/>
            <a:r>
              <a:rPr lang="en-US" altLang="en-US" sz="2025" dirty="0">
                <a:solidFill>
                  <a:srgbClr val="FFFFFF"/>
                </a:solidFill>
                <a:latin typeface="Arial" panose="020B0604020202020204" pitchFamily="34" charset="0"/>
                <a:cs typeface="Arial" panose="020B0604020202020204" pitchFamily="34" charset="0"/>
              </a:rPr>
              <a:t>For Free on Both:</a:t>
            </a:r>
            <a:endParaRPr lang="en-US" altLang="en-US" sz="2025"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93830" y="5350798"/>
            <a:ext cx="1881222" cy="6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476121"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8" name="Picture 27"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67836" y="644434"/>
            <a:ext cx="433982" cy="6462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5"/>
          <p:cNvSpPr txBox="1">
            <a:spLocks noChangeArrowheads="1"/>
          </p:cNvSpPr>
          <p:nvPr/>
        </p:nvSpPr>
        <p:spPr bwMode="auto">
          <a:xfrm>
            <a:off x="7369689" y="5335251"/>
            <a:ext cx="2769604" cy="61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1688" dirty="0" err="1">
                <a:solidFill>
                  <a:srgbClr val="FFFFFF"/>
                </a:solidFill>
                <a:latin typeface="Arial" panose="020B0604020202020204" pitchFamily="34" charset="0"/>
                <a:cs typeface="Arial" panose="020B0604020202020204" pitchFamily="34" charset="0"/>
              </a:rPr>
              <a:t>WebApps</a:t>
            </a:r>
            <a:r>
              <a:rPr lang="en-US" altLang="en-US" sz="1688" dirty="0">
                <a:solidFill>
                  <a:srgbClr val="FFFFFF"/>
                </a:solidFill>
                <a:latin typeface="Arial" panose="020B0604020202020204" pitchFamily="34" charset="0"/>
                <a:cs typeface="Arial" panose="020B0604020202020204" pitchFamily="34" charset="0"/>
              </a:rPr>
              <a:t> available free on</a:t>
            </a:r>
          </a:p>
          <a:p>
            <a:pPr defTabSz="1028784"/>
            <a:r>
              <a:rPr lang="en-US" altLang="en-US" sz="1688" dirty="0">
                <a:solidFill>
                  <a:srgbClr val="FFFF00"/>
                </a:solidFill>
                <a:latin typeface="Arial" panose="020B0604020202020204" pitchFamily="34" charset="0"/>
                <a:cs typeface="Arial" panose="020B0604020202020204" pitchFamily="34" charset="0"/>
              </a:rPr>
              <a:t>www.CardiologyApps.com</a:t>
            </a:r>
          </a:p>
        </p:txBody>
      </p:sp>
      <p:sp>
        <p:nvSpPr>
          <p:cNvPr id="35" name="Title 1"/>
          <p:cNvSpPr txBox="1">
            <a:spLocks/>
          </p:cNvSpPr>
          <p:nvPr/>
        </p:nvSpPr>
        <p:spPr bwMode="auto">
          <a:xfrm>
            <a:off x="2770327"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32" name="Title 1"/>
          <p:cNvSpPr txBox="1">
            <a:spLocks/>
          </p:cNvSpPr>
          <p:nvPr/>
        </p:nvSpPr>
        <p:spPr bwMode="auto">
          <a:xfrm>
            <a:off x="4699027"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386170"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55261" y="714469"/>
            <a:ext cx="1188293" cy="637482"/>
          </a:xfrm>
          <a:prstGeom prst="rect">
            <a:avLst/>
          </a:prstGeom>
          <a:noFill/>
        </p:spPr>
        <p:txBody>
          <a:bodyPr wrap="square" rtlCol="0">
            <a:spAutoFit/>
          </a:bodyPr>
          <a:lstStyle/>
          <a:p>
            <a:pPr algn="ctr"/>
            <a:r>
              <a:rPr lang="en-US" sz="1181" i="1" dirty="0">
                <a:solidFill>
                  <a:srgbClr val="FFFF00"/>
                </a:solidFill>
                <a:latin typeface="Arial" panose="020B0604020202020204" pitchFamily="34" charset="0"/>
                <a:cs typeface="Arial" panose="020B0604020202020204" pitchFamily="34" charset="0"/>
              </a:rPr>
              <a:t>Data Updated on Feb 14 2022*</a:t>
            </a:r>
            <a:endParaRPr lang="en-US" sz="1125" i="1" dirty="0">
              <a:solidFill>
                <a:srgbClr val="FFFF00"/>
              </a:solidFill>
              <a:latin typeface="Arial" panose="020B0604020202020204" pitchFamily="34" charset="0"/>
              <a:cs typeface="Arial" panose="020B0604020202020204" pitchFamily="34" charset="0"/>
            </a:endParaRPr>
          </a:p>
        </p:txBody>
      </p:sp>
      <p:sp>
        <p:nvSpPr>
          <p:cNvPr id="37" name="Title 1"/>
          <p:cNvSpPr txBox="1">
            <a:spLocks/>
          </p:cNvSpPr>
          <p:nvPr/>
        </p:nvSpPr>
        <p:spPr bwMode="auto">
          <a:xfrm>
            <a:off x="4577716" y="4331629"/>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00"/>
                </a:solidFill>
                <a:latin typeface="Arial" panose="020B0604020202020204" pitchFamily="34" charset="0"/>
                <a:cs typeface="Arial" panose="020B0604020202020204" pitchFamily="34" charset="0"/>
              </a:rPr>
              <a:t>Large Update Q1 21</a:t>
            </a:r>
          </a:p>
        </p:txBody>
      </p:sp>
      <p:sp>
        <p:nvSpPr>
          <p:cNvPr id="38" name="Title 1"/>
          <p:cNvSpPr txBox="1">
            <a:spLocks/>
          </p:cNvSpPr>
          <p:nvPr/>
        </p:nvSpPr>
        <p:spPr bwMode="auto">
          <a:xfrm>
            <a:off x="2616728" y="4331629"/>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00"/>
                </a:solidFill>
                <a:latin typeface="Arial" panose="020B0604020202020204" pitchFamily="34" charset="0"/>
                <a:cs typeface="Arial" panose="020B0604020202020204" pitchFamily="34" charset="0"/>
              </a:rPr>
              <a:t>Large Update Q3 19</a:t>
            </a:r>
          </a:p>
        </p:txBody>
      </p:sp>
    </p:spTree>
    <p:extLst>
      <p:ext uri="{BB962C8B-B14F-4D97-AF65-F5344CB8AC3E}">
        <p14:creationId xmlns:p14="http://schemas.microsoft.com/office/powerpoint/2010/main" val="20105133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90" t="-5886" r="-15945" b="-5886"/>
          <a:stretch/>
        </p:blipFill>
        <p:spPr>
          <a:xfrm>
            <a:off x="5155345"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098" name="Title 1"/>
          <p:cNvSpPr>
            <a:spLocks noGrp="1"/>
          </p:cNvSpPr>
          <p:nvPr>
            <p:ph type="title"/>
          </p:nvPr>
        </p:nvSpPr>
        <p:spPr>
          <a:xfrm>
            <a:off x="803672" y="1017057"/>
            <a:ext cx="8358188" cy="964406"/>
          </a:xfrm>
        </p:spPr>
        <p:txBody>
          <a:bodyPr/>
          <a:lstStyle/>
          <a:p>
            <a:r>
              <a:rPr lang="en-US" altLang="en-US" sz="2025" i="1" dirty="0">
                <a:solidFill>
                  <a:srgbClr val="00FFFF"/>
                </a:solidFill>
                <a:latin typeface="Arial Black" panose="020B0A04020102020204" pitchFamily="34" charset="0"/>
                <a:cs typeface="Arial" panose="020B0604020202020204" pitchFamily="34" charset="0"/>
              </a:rPr>
              <a:t>54,362</a:t>
            </a:r>
            <a:r>
              <a:rPr lang="en-US" altLang="en-US" sz="2025" i="1" dirty="0">
                <a:solidFill>
                  <a:srgbClr val="00FFFF"/>
                </a:solidFill>
                <a:latin typeface="Arial" panose="020B0604020202020204" pitchFamily="34" charset="0"/>
                <a:cs typeface="Arial" panose="020B0604020202020204" pitchFamily="34" charset="0"/>
              </a:rPr>
              <a:t> unique downloads and counting!</a:t>
            </a:r>
            <a:br>
              <a:rPr lang="en-US" altLang="en-US" sz="2025" i="1" dirty="0">
                <a:solidFill>
                  <a:srgbClr val="00FFFF"/>
                </a:solidFill>
                <a:latin typeface="Arial" panose="020B0604020202020204" pitchFamily="34" charset="0"/>
                <a:cs typeface="Arial" panose="020B0604020202020204" pitchFamily="34" charset="0"/>
              </a:rPr>
            </a:br>
            <a:r>
              <a:rPr lang="en-US" altLang="en-US" sz="1350" i="1" dirty="0">
                <a:solidFill>
                  <a:srgbClr val="00FFFF"/>
                </a:solidFill>
                <a:latin typeface="Arial" panose="020B0604020202020204" pitchFamily="34" charset="0"/>
                <a:cs typeface="Arial" panose="020B0604020202020204" pitchFamily="34" charset="0"/>
              </a:rPr>
              <a:t> (Up 14,000 in 2021)</a:t>
            </a:r>
            <a:endParaRPr lang="en-US" altLang="en-US" sz="2025" i="1" dirty="0">
              <a:solidFill>
                <a:srgbClr val="00FFFF"/>
              </a:solidFill>
              <a:latin typeface="Arial" panose="020B0604020202020204" pitchFamily="34" charset="0"/>
              <a:cs typeface="Arial" panose="020B0604020202020204" pitchFamily="34" charset="0"/>
            </a:endParaRPr>
          </a:p>
        </p:txBody>
      </p:sp>
      <p:sp>
        <p:nvSpPr>
          <p:cNvPr id="4114" name="Rectangle 2"/>
          <p:cNvSpPr>
            <a:spLocks noChangeArrowheads="1"/>
          </p:cNvSpPr>
          <p:nvPr/>
        </p:nvSpPr>
        <p:spPr bwMode="auto">
          <a:xfrm>
            <a:off x="1101761" y="626717"/>
            <a:ext cx="8172005" cy="614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1028784">
              <a:buNone/>
            </a:pPr>
            <a:r>
              <a:rPr lang="en-US" altLang="en-US" sz="3600"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sz="3600" dirty="0">
                <a:solidFill>
                  <a:srgbClr val="FFFF00"/>
                </a:solidFill>
                <a:latin typeface="Arial" panose="020B0604020202020204" pitchFamily="34" charset="0"/>
              </a:rPr>
              <a:t>CardiologyApps.com</a:t>
            </a:r>
          </a:p>
        </p:txBody>
      </p:sp>
      <p:sp>
        <p:nvSpPr>
          <p:cNvPr id="4116" name="Title 1"/>
          <p:cNvSpPr txBox="1">
            <a:spLocks/>
          </p:cNvSpPr>
          <p:nvPr/>
        </p:nvSpPr>
        <p:spPr bwMode="auto">
          <a:xfrm>
            <a:off x="947119"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err="1">
                <a:solidFill>
                  <a:srgbClr val="FFFFFF"/>
                </a:solidFill>
                <a:latin typeface="Arial" panose="020B0604020202020204" pitchFamily="34" charset="0"/>
                <a:cs typeface="Arial" panose="020B0604020202020204" pitchFamily="34" charset="0"/>
              </a:rPr>
              <a:t>ComplicAID</a:t>
            </a:r>
            <a:endParaRPr lang="en-US" altLang="en-US" sz="1823" b="1" dirty="0">
              <a:solidFill>
                <a:srgbClr val="FFFFFF"/>
              </a:solidFill>
              <a:latin typeface="Arial" panose="020B0604020202020204" pitchFamily="34" charset="0"/>
              <a:cs typeface="Arial" panose="020B0604020202020204" pitchFamily="34" charset="0"/>
            </a:endParaRPr>
          </a:p>
        </p:txBody>
      </p:sp>
      <p:pic>
        <p:nvPicPr>
          <p:cNvPr id="4118"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2756" y="5201998"/>
            <a:ext cx="2396349" cy="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861049" y="5985583"/>
            <a:ext cx="1946784"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28784"/>
            <a:r>
              <a:rPr lang="en-US" altLang="en-US" sz="759" dirty="0">
                <a:solidFill>
                  <a:schemeClr val="bg1">
                    <a:lumMod val="75000"/>
                  </a:schemeClr>
                </a:solidFill>
                <a:latin typeface="Arial" panose="020B0604020202020204" pitchFamily="34" charset="0"/>
                <a:cs typeface="Arial" panose="020B0604020202020204" pitchFamily="34" charset="0"/>
              </a:rPr>
              <a:t>Apple</a:t>
            </a:r>
            <a:r>
              <a:rPr lang="en-US" altLang="en-US" sz="759" baseline="30000" dirty="0">
                <a:solidFill>
                  <a:schemeClr val="bg1">
                    <a:lumMod val="75000"/>
                  </a:schemeClr>
                </a:solidFill>
                <a:latin typeface="Arial" panose="020B0604020202020204" pitchFamily="34" charset="0"/>
                <a:cs typeface="Arial" panose="020B0604020202020204" pitchFamily="34" charset="0"/>
              </a:rPr>
              <a:t> ®</a:t>
            </a:r>
            <a:r>
              <a:rPr lang="en-US" altLang="en-US" sz="759" dirty="0">
                <a:solidFill>
                  <a:schemeClr val="bg1">
                    <a:lumMod val="75000"/>
                  </a:schemeClr>
                </a:solidFill>
                <a:latin typeface="Arial" panose="020B0604020202020204" pitchFamily="34" charset="0"/>
                <a:cs typeface="Arial" panose="020B0604020202020204" pitchFamily="34" charset="0"/>
              </a:rPr>
              <a:t> and App Store</a:t>
            </a:r>
            <a:r>
              <a:rPr lang="en-US" altLang="en-US" sz="759" baseline="30000" dirty="0">
                <a:solidFill>
                  <a:schemeClr val="bg1">
                    <a:lumMod val="75000"/>
                  </a:schemeClr>
                </a:solidFill>
                <a:latin typeface="Arial" panose="020B0604020202020204" pitchFamily="34" charset="0"/>
                <a:cs typeface="Arial" panose="020B0604020202020204" pitchFamily="34" charset="0"/>
              </a:rPr>
              <a:t>®</a:t>
            </a:r>
            <a:r>
              <a:rPr lang="en-US" altLang="en-US" sz="759" dirty="0">
                <a:solidFill>
                  <a:schemeClr val="bg1">
                    <a:lumMod val="75000"/>
                  </a:schemeClr>
                </a:solidFill>
                <a:latin typeface="Arial" panose="020B0604020202020204" pitchFamily="34" charset="0"/>
                <a:cs typeface="Arial" panose="020B0604020202020204" pitchFamily="34" charset="0"/>
              </a:rPr>
              <a:t> are registered trademarks of Apple Inc.</a:t>
            </a:r>
          </a:p>
        </p:txBody>
      </p:sp>
      <p:sp>
        <p:nvSpPr>
          <p:cNvPr id="4120" name="TextBox 5"/>
          <p:cNvSpPr txBox="1">
            <a:spLocks noChangeArrowheads="1"/>
          </p:cNvSpPr>
          <p:nvPr/>
        </p:nvSpPr>
        <p:spPr bwMode="auto">
          <a:xfrm>
            <a:off x="302271" y="5280924"/>
            <a:ext cx="221887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2025" dirty="0">
                <a:solidFill>
                  <a:srgbClr val="FFFFFF"/>
                </a:solidFill>
                <a:latin typeface="Arial" panose="020B0604020202020204" pitchFamily="34" charset="0"/>
                <a:cs typeface="Arial" panose="020B0604020202020204" pitchFamily="34" charset="0"/>
              </a:rPr>
              <a:t>Download Apps</a:t>
            </a:r>
          </a:p>
          <a:p>
            <a:pPr defTabSz="1028784"/>
            <a:r>
              <a:rPr lang="en-US" altLang="en-US" sz="2025" dirty="0">
                <a:solidFill>
                  <a:srgbClr val="FFFFFF"/>
                </a:solidFill>
                <a:latin typeface="Arial" panose="020B0604020202020204" pitchFamily="34" charset="0"/>
                <a:cs typeface="Arial" panose="020B0604020202020204" pitchFamily="34" charset="0"/>
              </a:rPr>
              <a:t>For Free on Both:</a:t>
            </a:r>
            <a:endParaRPr lang="en-US" altLang="en-US" sz="2025"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3830" y="5350798"/>
            <a:ext cx="1881222" cy="6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ardiology Apps"/>
          <p:cNvPicPr>
            <a:picLocks noChangeAspect="1" noChangeArrowheads="1"/>
          </p:cNvPicPr>
          <p:nvPr/>
        </p:nvPicPr>
        <p:blipFill rotWithShape="1">
          <a:blip r:embed="rId6">
            <a:extLst>
              <a:ext uri="{28A0092B-C50C-407E-A947-70E740481C1C}">
                <a14:useLocalDpi xmlns:a14="http://schemas.microsoft.com/office/drawing/2010/main"/>
              </a:ext>
            </a:extLst>
          </a:blip>
          <a:srcRect l="14692" r="-2927"/>
          <a:stretch/>
        </p:blipFill>
        <p:spPr bwMode="auto">
          <a:xfrm>
            <a:off x="921922"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0" name="Text Box 2"/>
          <p:cNvSpPr txBox="1">
            <a:spLocks noChangeArrowheads="1"/>
          </p:cNvSpPr>
          <p:nvPr/>
        </p:nvSpPr>
        <p:spPr bwMode="auto">
          <a:xfrm>
            <a:off x="1149076" y="2635387"/>
            <a:ext cx="1317576" cy="2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August 2020</a:t>
            </a:r>
          </a:p>
        </p:txBody>
      </p:sp>
      <p:sp>
        <p:nvSpPr>
          <p:cNvPr id="31" name="Text Box 2"/>
          <p:cNvSpPr txBox="1">
            <a:spLocks noChangeArrowheads="1"/>
          </p:cNvSpPr>
          <p:nvPr/>
        </p:nvSpPr>
        <p:spPr bwMode="auto">
          <a:xfrm>
            <a:off x="1119932" y="1907721"/>
            <a:ext cx="143381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err="1">
                <a:solidFill>
                  <a:srgbClr val="FFFFFF"/>
                </a:solidFill>
                <a:latin typeface="Arial" panose="020B0604020202020204" pitchFamily="34" charset="0"/>
                <a:ea typeface="Calibri" panose="020F0502020204030204" pitchFamily="34" charset="0"/>
                <a:cs typeface="Arial" panose="020B0604020202020204" pitchFamily="34" charset="0"/>
              </a:rPr>
              <a:t>WebApp</a:t>
            </a: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 Only*</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26,940 page views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www.cardiologyapps.com/ComplicAID</a:t>
            </a:r>
          </a:p>
          <a:p>
            <a:pPr defTabSz="1028784">
              <a:lnSpc>
                <a:spcPct val="107000"/>
              </a:lnSpc>
            </a:pPr>
            <a:endParaRPr lang="en-US" altLang="en-US" sz="1238"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endPar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5"/>
          <p:cNvSpPr txBox="1">
            <a:spLocks noChangeArrowheads="1"/>
          </p:cNvSpPr>
          <p:nvPr/>
        </p:nvSpPr>
        <p:spPr bwMode="auto">
          <a:xfrm>
            <a:off x="7369689" y="5335251"/>
            <a:ext cx="2769604" cy="61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1688" dirty="0" err="1">
                <a:solidFill>
                  <a:srgbClr val="FFFFFF"/>
                </a:solidFill>
                <a:latin typeface="Arial" panose="020B0604020202020204" pitchFamily="34" charset="0"/>
                <a:cs typeface="Arial" panose="020B0604020202020204" pitchFamily="34" charset="0"/>
              </a:rPr>
              <a:t>WebApps</a:t>
            </a:r>
            <a:r>
              <a:rPr lang="en-US" altLang="en-US" sz="1688" dirty="0">
                <a:solidFill>
                  <a:srgbClr val="FFFFFF"/>
                </a:solidFill>
                <a:latin typeface="Arial" panose="020B0604020202020204" pitchFamily="34" charset="0"/>
                <a:cs typeface="Arial" panose="020B0604020202020204" pitchFamily="34" charset="0"/>
              </a:rPr>
              <a:t> available free on</a:t>
            </a:r>
          </a:p>
          <a:p>
            <a:pPr defTabSz="1028784"/>
            <a:r>
              <a:rPr lang="en-US" altLang="en-US" sz="1688" dirty="0">
                <a:solidFill>
                  <a:srgbClr val="FFFF00"/>
                </a:solidFill>
                <a:latin typeface="Arial" panose="020B0604020202020204" pitchFamily="34" charset="0"/>
                <a:cs typeface="Arial" panose="020B0604020202020204" pitchFamily="34" charset="0"/>
              </a:rPr>
              <a:t>www.CardiologyApps.com</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056727"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6" name="Title 1"/>
          <p:cNvSpPr txBox="1">
            <a:spLocks/>
          </p:cNvSpPr>
          <p:nvPr/>
        </p:nvSpPr>
        <p:spPr bwMode="auto">
          <a:xfrm>
            <a:off x="3087162"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a:solidFill>
                  <a:srgbClr val="FFFFFF"/>
                </a:solidFill>
                <a:latin typeface="Arial" panose="020B0604020202020204" pitchFamily="34" charset="0"/>
                <a:cs typeface="Arial" panose="020B0604020202020204" pitchFamily="34" charset="0"/>
              </a:rPr>
              <a:t>BifurcAID 3D</a:t>
            </a:r>
          </a:p>
        </p:txBody>
      </p:sp>
      <p:sp>
        <p:nvSpPr>
          <p:cNvPr id="39" name="Text Box 2"/>
          <p:cNvSpPr txBox="1">
            <a:spLocks noChangeArrowheads="1"/>
          </p:cNvSpPr>
          <p:nvPr/>
        </p:nvSpPr>
        <p:spPr bwMode="auto">
          <a:xfrm>
            <a:off x="3293054" y="1905630"/>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2,179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1,405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2021</a:t>
            </a:r>
          </a:p>
        </p:txBody>
      </p:sp>
      <p:sp>
        <p:nvSpPr>
          <p:cNvPr id="41" name="Text Box 2"/>
          <p:cNvSpPr txBox="1">
            <a:spLocks noChangeArrowheads="1"/>
          </p:cNvSpPr>
          <p:nvPr/>
        </p:nvSpPr>
        <p:spPr bwMode="auto">
          <a:xfrm>
            <a:off x="5155345" y="1905630"/>
            <a:ext cx="1434765"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Clinical Care Application For Heart Attack patient transfers </a:t>
            </a:r>
            <a:r>
              <a:rPr lang="en-US" altLang="en-US" sz="844" b="1" dirty="0">
                <a:solidFill>
                  <a:srgbClr val="FFFFFF"/>
                </a:solidFill>
                <a:latin typeface="Arial" panose="020B0604020202020204" pitchFamily="34" charset="0"/>
                <a:ea typeface="Calibri" panose="020F0502020204030204" pitchFamily="34" charset="0"/>
                <a:cs typeface="Arial" panose="020B0604020202020204" pitchFamily="34" charset="0"/>
              </a:rPr>
              <a:t>475 downloads</a:t>
            </a:r>
            <a:endParaRPr lang="en-US" altLang="en-US" sz="844"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 2020</a:t>
            </a:r>
          </a:p>
        </p:txBody>
      </p:sp>
      <p:sp>
        <p:nvSpPr>
          <p:cNvPr id="42" name="Title 1"/>
          <p:cNvSpPr txBox="1">
            <a:spLocks/>
          </p:cNvSpPr>
          <p:nvPr/>
        </p:nvSpPr>
        <p:spPr bwMode="auto">
          <a:xfrm>
            <a:off x="3407332"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43" name="Title 1"/>
          <p:cNvSpPr txBox="1">
            <a:spLocks/>
          </p:cNvSpPr>
          <p:nvPr/>
        </p:nvSpPr>
        <p:spPr bwMode="auto">
          <a:xfrm>
            <a:off x="5180253" y="4598507"/>
            <a:ext cx="1655454"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a:solidFill>
                  <a:srgbClr val="FFFFFF"/>
                </a:solidFill>
                <a:latin typeface="Arial" panose="020B0604020202020204" pitchFamily="34" charset="0"/>
                <a:cs typeface="Arial" panose="020B0604020202020204" pitchFamily="34" charset="0"/>
              </a:rPr>
              <a:t>STEMIcathAID</a:t>
            </a:r>
          </a:p>
        </p:txBody>
      </p:sp>
      <p:pic>
        <p:nvPicPr>
          <p:cNvPr id="44" name="Picture 43">
            <a:extLst>
              <a:ext uri="{FF2B5EF4-FFF2-40B4-BE49-F238E27FC236}">
                <a16:creationId xmlns:a16="http://schemas.microsoft.com/office/drawing/2014/main" id="{71A96994-243C-4159-A50D-06430CD7F6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30" t="-2759" r="-33345" b="-3557"/>
          <a:stretch/>
        </p:blipFill>
        <p:spPr>
          <a:xfrm>
            <a:off x="7373221" y="2952366"/>
            <a:ext cx="1543053"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6" name="Title 1">
            <a:extLst>
              <a:ext uri="{FF2B5EF4-FFF2-40B4-BE49-F238E27FC236}">
                <a16:creationId xmlns:a16="http://schemas.microsoft.com/office/drawing/2014/main" id="{E56542E2-3ED7-4B3F-AA67-B335B3D73E14}"/>
              </a:ext>
            </a:extLst>
          </p:cNvPr>
          <p:cNvSpPr txBox="1">
            <a:spLocks/>
          </p:cNvSpPr>
          <p:nvPr/>
        </p:nvSpPr>
        <p:spPr bwMode="auto">
          <a:xfrm>
            <a:off x="7421995"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823" b="1" dirty="0" err="1">
                <a:solidFill>
                  <a:srgbClr val="FFFFFF"/>
                </a:solidFill>
                <a:latin typeface="Arial" panose="020B0604020202020204" pitchFamily="34" charset="0"/>
                <a:cs typeface="Arial" panose="020B0604020202020204" pitchFamily="34" charset="0"/>
              </a:rPr>
              <a:t>GuidewireAID</a:t>
            </a:r>
            <a:endParaRPr lang="en-US" altLang="en-US" sz="1823" b="1" dirty="0">
              <a:solidFill>
                <a:srgbClr val="FFFFFF"/>
              </a:solidFill>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2D90135F-7954-4CDA-BA1B-8341055448AD}"/>
              </a:ext>
            </a:extLst>
          </p:cNvPr>
          <p:cNvSpPr txBox="1">
            <a:spLocks/>
          </p:cNvSpPr>
          <p:nvPr/>
        </p:nvSpPr>
        <p:spPr bwMode="auto">
          <a:xfrm>
            <a:off x="7682862"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29" name="TextBox 28"/>
          <p:cNvSpPr txBox="1"/>
          <p:nvPr/>
        </p:nvSpPr>
        <p:spPr>
          <a:xfrm>
            <a:off x="155261" y="714469"/>
            <a:ext cx="1188293" cy="637482"/>
          </a:xfrm>
          <a:prstGeom prst="rect">
            <a:avLst/>
          </a:prstGeom>
          <a:noFill/>
        </p:spPr>
        <p:txBody>
          <a:bodyPr wrap="square" rtlCol="0">
            <a:spAutoFit/>
          </a:bodyPr>
          <a:lstStyle/>
          <a:p>
            <a:pPr algn="ctr"/>
            <a:r>
              <a:rPr lang="en-US" sz="1181" i="1" dirty="0">
                <a:solidFill>
                  <a:srgbClr val="FFFF00"/>
                </a:solidFill>
                <a:latin typeface="Arial" panose="020B0604020202020204" pitchFamily="34" charset="0"/>
                <a:cs typeface="Arial" panose="020B0604020202020204" pitchFamily="34" charset="0"/>
              </a:rPr>
              <a:t>Data Updated on Feb 14 2022*</a:t>
            </a:r>
            <a:endParaRPr lang="en-US" sz="1125" i="1" dirty="0">
              <a:solidFill>
                <a:srgbClr val="FFFF00"/>
              </a:solidFill>
              <a:latin typeface="Arial" panose="020B0604020202020204" pitchFamily="34" charset="0"/>
              <a:cs typeface="Arial" panose="020B0604020202020204" pitchFamily="34" charset="0"/>
            </a:endParaRPr>
          </a:p>
        </p:txBody>
      </p:sp>
      <p:sp>
        <p:nvSpPr>
          <p:cNvPr id="32" name="Rounded Rectangle 31"/>
          <p:cNvSpPr/>
          <p:nvPr/>
        </p:nvSpPr>
        <p:spPr bwMode="auto">
          <a:xfrm>
            <a:off x="9713714" y="584944"/>
            <a:ext cx="535781" cy="752773"/>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33" name="Picture 32"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67836" y="644434"/>
            <a:ext cx="433982" cy="6462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
          <p:cNvSpPr txBox="1">
            <a:spLocks noChangeArrowheads="1"/>
          </p:cNvSpPr>
          <p:nvPr/>
        </p:nvSpPr>
        <p:spPr bwMode="auto">
          <a:xfrm>
            <a:off x="7616809" y="1905630"/>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1,142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N/A</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650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Nov 2021</a:t>
            </a:r>
          </a:p>
        </p:txBody>
      </p:sp>
    </p:spTree>
    <p:extLst>
      <p:ext uri="{BB962C8B-B14F-4D97-AF65-F5344CB8AC3E}">
        <p14:creationId xmlns:p14="http://schemas.microsoft.com/office/powerpoint/2010/main" val="11658771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honeycomb, bowl, orange&#10;&#10;Description automatically generated">
            <a:extLst>
              <a:ext uri="{FF2B5EF4-FFF2-40B4-BE49-F238E27FC236}">
                <a16:creationId xmlns:a16="http://schemas.microsoft.com/office/drawing/2014/main" id="{142AA8C8-2AF0-8F4E-9DFC-F1AD11D60D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562" t="-14999" r="-9063" b="-20926"/>
          <a:stretch/>
        </p:blipFill>
        <p:spPr>
          <a:xfrm>
            <a:off x="-1189434" y="-332184"/>
            <a:ext cx="12408693" cy="7865268"/>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 name="Oval 4"/>
          <p:cNvSpPr/>
          <p:nvPr/>
        </p:nvSpPr>
        <p:spPr bwMode="auto">
          <a:xfrm>
            <a:off x="4792329" y="3374756"/>
            <a:ext cx="829373" cy="825771"/>
          </a:xfrm>
          <a:prstGeom prst="ellipse">
            <a:avLst/>
          </a:prstGeom>
          <a:solidFill>
            <a:srgbClr val="769BAB"/>
          </a:solidFill>
          <a:ln w="15875" cap="flat" cmpd="sng" algn="ctr">
            <a:noFill/>
            <a:prstDash val="solid"/>
            <a:round/>
            <a:headEnd type="none" w="med" len="med"/>
            <a:tailEnd type="none" w="med" len="med"/>
          </a:ln>
          <a:effectLst/>
        </p:spPr>
        <p:txBody>
          <a:bodyPr vert="horz" wrap="square" lIns="65098" tIns="32549" rIns="65098" bIns="32549" numCol="1" rtlCol="0" anchor="t" anchorCtr="0" compatLnSpc="1">
            <a:prstTxWarp prst="textNoShape">
              <a:avLst/>
            </a:prstTxWarp>
          </a:bodyPr>
          <a:lstStyle/>
          <a:p>
            <a:pPr algn="ctr" defTabSz="651137" eaLnBrk="0" fontAlgn="base" hangingPunct="0">
              <a:spcBef>
                <a:spcPct val="20000"/>
              </a:spcBef>
              <a:spcAft>
                <a:spcPct val="0"/>
              </a:spcAft>
            </a:pPr>
            <a:endParaRPr lang="en-US" sz="2848" b="1">
              <a:solidFill>
                <a:schemeClr val="bg1"/>
              </a:solidFill>
              <a:latin typeface="Times New Roman" pitchFamily="18" charset="0"/>
            </a:endParaRPr>
          </a:p>
        </p:txBody>
      </p:sp>
      <p:sp>
        <p:nvSpPr>
          <p:cNvPr id="4" name="Freeform 3"/>
          <p:cNvSpPr/>
          <p:nvPr/>
        </p:nvSpPr>
        <p:spPr bwMode="auto">
          <a:xfrm rot="10800000" flipH="1" flipV="1">
            <a:off x="4114804" y="2769440"/>
            <a:ext cx="2226171" cy="1952874"/>
          </a:xfrm>
          <a:custGeom>
            <a:avLst/>
            <a:gdLst>
              <a:gd name="connsiteX0" fmla="*/ 0 w 2653990"/>
              <a:gd name="connsiteY0" fmla="*/ 1148576 h 2308303"/>
              <a:gd name="connsiteX1" fmla="*/ 680224 w 2653990"/>
              <a:gd name="connsiteY1" fmla="*/ 0 h 2308303"/>
              <a:gd name="connsiteX2" fmla="*/ 1996068 w 2653990"/>
              <a:gd name="connsiteY2" fmla="*/ 0 h 2308303"/>
              <a:gd name="connsiteX3" fmla="*/ 2653990 w 2653990"/>
              <a:gd name="connsiteY3" fmla="*/ 1170878 h 2308303"/>
              <a:gd name="connsiteX4" fmla="*/ 2007219 w 2653990"/>
              <a:gd name="connsiteY4" fmla="*/ 2308303 h 2308303"/>
              <a:gd name="connsiteX5" fmla="*/ 646770 w 2653990"/>
              <a:gd name="connsiteY5" fmla="*/ 2308303 h 2308303"/>
              <a:gd name="connsiteX6" fmla="*/ 0 w 2653990"/>
              <a:gd name="connsiteY6" fmla="*/ 1148576 h 230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990" h="2308303">
                <a:moveTo>
                  <a:pt x="0" y="1148576"/>
                </a:moveTo>
                <a:lnTo>
                  <a:pt x="680224" y="0"/>
                </a:lnTo>
                <a:lnTo>
                  <a:pt x="1996068" y="0"/>
                </a:lnTo>
                <a:lnTo>
                  <a:pt x="2653990" y="1170878"/>
                </a:lnTo>
                <a:lnTo>
                  <a:pt x="2007219" y="2308303"/>
                </a:lnTo>
                <a:lnTo>
                  <a:pt x="646770" y="2308303"/>
                </a:lnTo>
                <a:lnTo>
                  <a:pt x="0" y="1148576"/>
                </a:lnTo>
                <a:close/>
              </a:path>
            </a:pathLst>
          </a:custGeom>
          <a:solidFill>
            <a:srgbClr val="FFFFFF">
              <a:alpha val="50196"/>
            </a:srgbClr>
          </a:solidFill>
          <a:ln w="15875" cap="flat" cmpd="sng" algn="ctr">
            <a:solidFill>
              <a:schemeClr val="bg1"/>
            </a:solidFill>
            <a:prstDash val="solid"/>
            <a:round/>
            <a:headEnd type="none" w="med" len="med"/>
            <a:tailEnd type="none" w="med" len="med"/>
          </a:ln>
          <a:effectLst>
            <a:softEdge rad="31750"/>
          </a:effectLst>
        </p:spPr>
        <p:txBody>
          <a:bodyPr vert="horz" wrap="square" lIns="65098" tIns="32549" rIns="65098" bIns="32549" numCol="1" rtlCol="0" anchor="ctr" anchorCtr="0" compatLnSpc="1">
            <a:prstTxWarp prst="textNoShape">
              <a:avLst/>
            </a:prstTxWarp>
          </a:bodyPr>
          <a:lstStyle/>
          <a:p>
            <a:pPr algn="ctr" defTabSz="651153" eaLnBrk="0" fontAlgn="base" hangingPunct="0">
              <a:spcBef>
                <a:spcPct val="20000"/>
              </a:spcBef>
              <a:spcAft>
                <a:spcPct val="0"/>
              </a:spcAft>
            </a:pPr>
            <a:r>
              <a:rPr lang="en-US" sz="2658" b="1" dirty="0">
                <a:solidFill>
                  <a:srgbClr val="333300"/>
                </a:solidFill>
                <a:latin typeface="Arial" panose="020B0604020202020204" pitchFamily="34" charset="0"/>
                <a:cs typeface="Arial" panose="020B0604020202020204" pitchFamily="34" charset="0"/>
              </a:rPr>
              <a:t>Cath Lab</a:t>
            </a:r>
          </a:p>
          <a:p>
            <a:pPr algn="ctr" defTabSz="651153" eaLnBrk="0" fontAlgn="base" hangingPunct="0">
              <a:spcBef>
                <a:spcPct val="20000"/>
              </a:spcBef>
              <a:spcAft>
                <a:spcPct val="0"/>
              </a:spcAft>
            </a:pPr>
            <a:r>
              <a:rPr lang="en-US" sz="2658" b="1" dirty="0">
                <a:solidFill>
                  <a:srgbClr val="333300"/>
                </a:solidFill>
                <a:latin typeface="Arial" panose="020B0604020202020204" pitchFamily="34" charset="0"/>
                <a:cs typeface="Arial" panose="020B0604020202020204" pitchFamily="34" charset="0"/>
              </a:rPr>
              <a:t>Apps</a:t>
            </a:r>
          </a:p>
        </p:txBody>
      </p:sp>
      <p:pic>
        <p:nvPicPr>
          <p:cNvPr id="9" name="Picture 8" descr="A close up of a logo&#10;&#10;Description automatically generated">
            <a:extLst>
              <a:ext uri="{FF2B5EF4-FFF2-40B4-BE49-F238E27FC236}">
                <a16:creationId xmlns:a16="http://schemas.microsoft.com/office/drawing/2014/main" id="{A1899CC7-C21A-DC48-8C06-576B08C78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0637" y="4014255"/>
            <a:ext cx="1658910" cy="1436944"/>
          </a:xfrm>
          <a:prstGeom prst="roundRect">
            <a:avLst/>
          </a:prstGeom>
        </p:spPr>
      </p:pic>
      <p:pic>
        <p:nvPicPr>
          <p:cNvPr id="20" name="Picture 19" descr="A picture containing mirror&#10;&#10;Description automatically generated">
            <a:extLst>
              <a:ext uri="{FF2B5EF4-FFF2-40B4-BE49-F238E27FC236}">
                <a16:creationId xmlns:a16="http://schemas.microsoft.com/office/drawing/2014/main" id="{1C94CABA-9DC8-3747-A661-8D36752C3B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668" y="4771358"/>
            <a:ext cx="1451242" cy="1578715"/>
          </a:xfrm>
          <a:prstGeom prst="roundRect">
            <a:avLst/>
          </a:prstGeom>
        </p:spPr>
      </p:pic>
      <p:pic>
        <p:nvPicPr>
          <p:cNvPr id="22" name="Picture 21" descr="A picture containing food&#10;&#10;Description automatically generated">
            <a:extLst>
              <a:ext uri="{FF2B5EF4-FFF2-40B4-BE49-F238E27FC236}">
                <a16:creationId xmlns:a16="http://schemas.microsoft.com/office/drawing/2014/main" id="{66C84F04-7E77-564B-9645-5E6A0863FA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474"/>
          <a:stretch/>
        </p:blipFill>
        <p:spPr>
          <a:xfrm>
            <a:off x="4521352" y="930627"/>
            <a:ext cx="1413308" cy="1724735"/>
          </a:xfrm>
          <a:prstGeom prst="roundRect">
            <a:avLst/>
          </a:prstGeom>
        </p:spPr>
      </p:pic>
      <p:grpSp>
        <p:nvGrpSpPr>
          <p:cNvPr id="8" name="Group 7"/>
          <p:cNvGrpSpPr/>
          <p:nvPr/>
        </p:nvGrpSpPr>
        <p:grpSpPr>
          <a:xfrm>
            <a:off x="5976984" y="1940804"/>
            <a:ext cx="1712976" cy="1682243"/>
            <a:chOff x="6159998" y="2178722"/>
            <a:chExt cx="1469527" cy="1443162"/>
          </a:xfrm>
        </p:grpSpPr>
        <p:sp>
          <p:nvSpPr>
            <p:cNvPr id="2" name="Rounded Rectangle 1"/>
            <p:cNvSpPr/>
            <p:nvPr/>
          </p:nvSpPr>
          <p:spPr bwMode="auto">
            <a:xfrm>
              <a:off x="6296780" y="2178722"/>
              <a:ext cx="1332745" cy="1443162"/>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5098" tIns="32549" rIns="65098" bIns="32549" numCol="1" rtlCol="0" anchor="t" anchorCtr="0" compatLnSpc="1">
              <a:prstTxWarp prst="textNoShape">
                <a:avLst/>
              </a:prstTxWarp>
            </a:bodyPr>
            <a:lstStyle/>
            <a:p>
              <a:pPr algn="ctr" defTabSz="651137" eaLnBrk="0" fontAlgn="base" hangingPunct="0">
                <a:spcBef>
                  <a:spcPct val="20000"/>
                </a:spcBef>
                <a:spcAft>
                  <a:spcPct val="0"/>
                </a:spcAft>
              </a:pPr>
              <a:endParaRPr lang="en-US" sz="2848" b="1">
                <a:solidFill>
                  <a:schemeClr val="bg1"/>
                </a:solidFill>
                <a:latin typeface="Times New Roman" pitchFamily="18" charset="0"/>
              </a:endParaRPr>
            </a:p>
          </p:txBody>
        </p:sp>
        <p:pic>
          <p:nvPicPr>
            <p:cNvPr id="1026" name="Picture 2" descr="Cardiology App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59998" y="2344331"/>
              <a:ext cx="1383803" cy="122100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flipH="1">
            <a:off x="6112570" y="1515517"/>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ComplicAID</a:t>
            </a: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630" t="2630" r="2630" b="2630"/>
          <a:stretch/>
        </p:blipFill>
        <p:spPr>
          <a:xfrm>
            <a:off x="2748122" y="3974251"/>
            <a:ext cx="1576705" cy="157670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845" t="399" r="-5059" b="-399"/>
          <a:stretch/>
        </p:blipFill>
        <p:spPr>
          <a:xfrm>
            <a:off x="1233351" y="2871785"/>
            <a:ext cx="1289998" cy="1826718"/>
          </a:xfrm>
          <a:prstGeom prst="roundRect">
            <a:avLst>
              <a:gd name="adj" fmla="val 8594"/>
            </a:avLst>
          </a:prstGeom>
          <a:solidFill>
            <a:srgbClr val="FFFFFF">
              <a:shade val="85000"/>
            </a:srgbClr>
          </a:solidFill>
          <a:ln>
            <a:noFill/>
          </a:ln>
          <a:effectLst>
            <a:glow>
              <a:schemeClr val="accent1"/>
            </a:glow>
            <a:reflection blurRad="12700" stA="0" endPos="28000" dist="5000" dir="5400000" sy="-100000" algn="bl" rotWithShape="0"/>
          </a:effectLst>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07312" y="2871787"/>
            <a:ext cx="1171744" cy="1697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792328" y="566307"/>
            <a:ext cx="982961" cy="300082"/>
          </a:xfrm>
          <a:prstGeom prst="rect">
            <a:avLst/>
          </a:prstGeom>
        </p:spPr>
        <p:txBody>
          <a:bodyPr wrap="none">
            <a:spAutoFit/>
          </a:bodyPr>
          <a:lstStyle/>
          <a:p>
            <a:r>
              <a:rPr lang="en-US" sz="1350" b="1" dirty="0">
                <a:solidFill>
                  <a:schemeClr val="bg1"/>
                </a:solidFill>
                <a:latin typeface="Arial" panose="020B0604020202020204" pitchFamily="34" charset="0"/>
                <a:cs typeface="Arial" panose="020B0604020202020204" pitchFamily="34" charset="0"/>
              </a:rPr>
              <a:t>BifurcAID</a:t>
            </a:r>
          </a:p>
        </p:txBody>
      </p:sp>
      <p:sp>
        <p:nvSpPr>
          <p:cNvPr id="16" name="TextBox 15"/>
          <p:cNvSpPr txBox="1"/>
          <p:nvPr/>
        </p:nvSpPr>
        <p:spPr>
          <a:xfrm flipH="1">
            <a:off x="6136430" y="3746972"/>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TranseptAID</a:t>
            </a:r>
          </a:p>
        </p:txBody>
      </p:sp>
      <p:sp>
        <p:nvSpPr>
          <p:cNvPr id="17" name="TextBox 16"/>
          <p:cNvSpPr txBox="1"/>
          <p:nvPr/>
        </p:nvSpPr>
        <p:spPr>
          <a:xfrm flipH="1">
            <a:off x="4455496" y="4469119"/>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CalcificAID</a:t>
            </a:r>
          </a:p>
        </p:txBody>
      </p:sp>
      <p:sp>
        <p:nvSpPr>
          <p:cNvPr id="19" name="TextBox 18"/>
          <p:cNvSpPr txBox="1"/>
          <p:nvPr/>
        </p:nvSpPr>
        <p:spPr>
          <a:xfrm flipH="1">
            <a:off x="1088798" y="2497414"/>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GuidewireAID</a:t>
            </a:r>
          </a:p>
        </p:txBody>
      </p:sp>
      <p:sp>
        <p:nvSpPr>
          <p:cNvPr id="23" name="Rectangle 22"/>
          <p:cNvSpPr/>
          <p:nvPr/>
        </p:nvSpPr>
        <p:spPr>
          <a:xfrm>
            <a:off x="8046704" y="2484254"/>
            <a:ext cx="1252266" cy="300082"/>
          </a:xfrm>
          <a:prstGeom prst="rect">
            <a:avLst/>
          </a:prstGeom>
        </p:spPr>
        <p:txBody>
          <a:bodyPr wrap="none">
            <a:spAutoFit/>
          </a:bodyPr>
          <a:lstStyle/>
          <a:p>
            <a:r>
              <a:rPr lang="en-US" sz="1350" b="1" dirty="0">
                <a:solidFill>
                  <a:schemeClr val="bg1"/>
                </a:solidFill>
                <a:latin typeface="Arial" panose="020B0604020202020204" pitchFamily="34" charset="0"/>
                <a:cs typeface="Arial" panose="020B0604020202020204" pitchFamily="34" charset="0"/>
              </a:rPr>
              <a:t>BifurcAID 3D</a:t>
            </a:r>
          </a:p>
        </p:txBody>
      </p:sp>
      <p:sp>
        <p:nvSpPr>
          <p:cNvPr id="24" name="TextBox 23"/>
          <p:cNvSpPr txBox="1"/>
          <p:nvPr/>
        </p:nvSpPr>
        <p:spPr>
          <a:xfrm flipH="1">
            <a:off x="2748123" y="3694593"/>
            <a:ext cx="1548871" cy="372859"/>
          </a:xfrm>
          <a:prstGeom prst="rect">
            <a:avLst/>
          </a:prstGeom>
          <a:noFill/>
        </p:spPr>
        <p:txBody>
          <a:bodyPr wrap="square" rtlCol="0">
            <a:spAutoFit/>
          </a:bodyPr>
          <a:lstStyle/>
          <a:p>
            <a:pPr algn="ctr"/>
            <a:r>
              <a:rPr lang="en-US" sz="1823" b="1" dirty="0">
                <a:solidFill>
                  <a:schemeClr val="bg1"/>
                </a:solidFill>
                <a:latin typeface="Arial" panose="020B0604020202020204" pitchFamily="34" charset="0"/>
                <a:cs typeface="Arial" panose="020B0604020202020204" pitchFamily="34" charset="0"/>
              </a:rPr>
              <a:t>OCTAID</a:t>
            </a:r>
          </a:p>
        </p:txBody>
      </p:sp>
      <p:sp>
        <p:nvSpPr>
          <p:cNvPr id="26" name="TextBox 25"/>
          <p:cNvSpPr txBox="1"/>
          <p:nvPr/>
        </p:nvSpPr>
        <p:spPr>
          <a:xfrm flipH="1">
            <a:off x="2784373" y="1526740"/>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TAVRcathAID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6361" y="2096555"/>
            <a:ext cx="1424894" cy="1424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15990" t="-5886" r="-15945" b="-5886"/>
          <a:stretch/>
        </p:blipFill>
        <p:spPr>
          <a:xfrm>
            <a:off x="1202508" y="1114480"/>
            <a:ext cx="1264514" cy="1264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p:cNvSpPr txBox="1"/>
          <p:nvPr/>
        </p:nvSpPr>
        <p:spPr>
          <a:xfrm flipH="1">
            <a:off x="1060328" y="820044"/>
            <a:ext cx="1548871" cy="300082"/>
          </a:xfrm>
          <a:prstGeom prst="rect">
            <a:avLst/>
          </a:prstGeom>
          <a:noFill/>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STEMIcathAID</a:t>
            </a:r>
          </a:p>
        </p:txBody>
      </p:sp>
    </p:spTree>
    <p:extLst>
      <p:ext uri="{BB962C8B-B14F-4D97-AF65-F5344CB8AC3E}">
        <p14:creationId xmlns:p14="http://schemas.microsoft.com/office/powerpoint/2010/main" val="40420343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33648" y="1264346"/>
            <a:ext cx="1030304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Recent Interventional </a:t>
            </a:r>
            <a:r>
              <a:rPr lang="en-US" altLang="en-US" sz="3600" b="1" dirty="0">
                <a:solidFill>
                  <a:srgbClr val="FFFFFF"/>
                </a:solidFill>
                <a:latin typeface="Arial" pitchFamily="34" charset="0"/>
              </a:rPr>
              <a:t>T</a:t>
            </a:r>
            <a:r>
              <a:rPr kumimoji="0" lang="en-US" altLang="en-US" sz="3600" b="1" i="0" u="none" strike="noStrike" kern="1200" cap="none" spc="0" normalizeH="0" baseline="0" noProof="0" dirty="0" err="1">
                <a:ln>
                  <a:noFill/>
                </a:ln>
                <a:solidFill>
                  <a:srgbClr val="FFFFFF"/>
                </a:solidFill>
                <a:effectLst/>
                <a:uLnTx/>
                <a:uFillTx/>
                <a:latin typeface="Arial" pitchFamily="34" charset="0"/>
              </a:rPr>
              <a:t>rials</a:t>
            </a:r>
            <a:r>
              <a:rPr kumimoji="0" lang="en-US" altLang="en-US" sz="3600" b="1" i="0" u="none" strike="noStrike" kern="1200" cap="none" spc="0" normalizeH="0" baseline="0" noProof="0" dirty="0">
                <a:ln>
                  <a:noFill/>
                </a:ln>
                <a:solidFill>
                  <a:srgbClr val="FFFFFF"/>
                </a:solidFill>
                <a:effectLst/>
                <a:uLnTx/>
                <a:uFillTx/>
                <a:latin typeface="Arial" pitchFamily="34" charset="0"/>
              </a:rPr>
              <a:t> 2021;    </a:t>
            </a:r>
          </a:p>
          <a:p>
            <a:pPr lvl="0" defTabSz="771525" fontAlgn="base">
              <a:spcBef>
                <a:spcPct val="0"/>
              </a:spcBef>
              <a:spcAft>
                <a:spcPct val="0"/>
              </a:spcAft>
              <a:buNone/>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lang="en-US" altLang="en-US" sz="3600" b="1" dirty="0">
                <a:solidFill>
                  <a:srgbClr val="FFFFFF"/>
                </a:solidFill>
                <a:latin typeface="Arial" pitchFamily="34" charset="0"/>
              </a:rPr>
              <a:t>Basket-Small 2 Trial, </a:t>
            </a:r>
            <a:r>
              <a:rPr kumimoji="0" lang="en-US" altLang="en-US" sz="3600" b="1" i="0" u="none" strike="noStrike" kern="1200" cap="none" spc="0" normalizeH="0" baseline="0" noProof="0" dirty="0">
                <a:ln>
                  <a:noFill/>
                </a:ln>
                <a:solidFill>
                  <a:srgbClr val="FFFFFF"/>
                </a:solidFill>
                <a:effectLst/>
                <a:uLnTx/>
                <a:uFillTx/>
                <a:latin typeface="Arial" pitchFamily="34" charset="0"/>
              </a:rPr>
              <a:t>Bio-Rise</a:t>
            </a:r>
            <a:r>
              <a:rPr kumimoji="0" lang="en-US" altLang="en-US" sz="3600" b="1" i="0" u="none" strike="noStrike" kern="1200" cap="none" spc="0" normalizeH="0" noProof="0" dirty="0">
                <a:ln>
                  <a:noFill/>
                </a:ln>
                <a:solidFill>
                  <a:srgbClr val="FFFFFF"/>
                </a:solidFill>
                <a:effectLst/>
                <a:uLnTx/>
                <a:uFillTx/>
                <a:latin typeface="Arial" pitchFamily="34" charset="0"/>
              </a:rPr>
              <a:t> China Trial</a:t>
            </a:r>
            <a:r>
              <a:rPr kumimoji="0" lang="en-US" altLang="en-US" sz="3600" b="1" i="0" u="none" strike="noStrike" kern="1200" cap="none" spc="0" normalizeH="0" baseline="0" noProof="0" dirty="0">
                <a:ln>
                  <a:noFill/>
                </a:ln>
                <a:solidFill>
                  <a:srgbClr val="FFFFFF"/>
                </a:solidFill>
                <a:effectLst/>
                <a:uLnTx/>
                <a:uFillTx/>
                <a:latin typeface="Arial" pitchFamily="34" charset="0"/>
              </a:rPr>
              <a:t>,</a:t>
            </a:r>
            <a:r>
              <a:rPr kumimoji="0" lang="en-US" altLang="en-US" sz="3600" b="1" i="0" u="none" strike="noStrike" kern="1200" cap="none" spc="0" normalizeH="0" noProof="0" dirty="0">
                <a:ln>
                  <a:noFill/>
                </a:ln>
                <a:solidFill>
                  <a:srgbClr val="FFFFFF"/>
                </a:solidFill>
                <a:effectLst/>
                <a:uLnTx/>
                <a:uFillTx/>
                <a:latin typeface="Arial" pitchFamily="34" charset="0"/>
              </a:rPr>
              <a:t> </a:t>
            </a:r>
          </a:p>
          <a:p>
            <a:pPr lvl="0" defTabSz="771525" fontAlgn="base">
              <a:spcBef>
                <a:spcPct val="0"/>
              </a:spcBef>
              <a:spcAft>
                <a:spcPct val="0"/>
              </a:spcAft>
              <a:buNone/>
              <a:defRPr/>
            </a:pPr>
            <a:r>
              <a:rPr lang="en-US" altLang="en-US" sz="3600" b="1" dirty="0">
                <a:solidFill>
                  <a:srgbClr val="FFFFFF"/>
                </a:solidFill>
                <a:latin typeface="Arial" pitchFamily="34" charset="0"/>
              </a:rPr>
              <a:t>    </a:t>
            </a:r>
            <a:r>
              <a:rPr kumimoji="0" lang="en-US" altLang="en-US" sz="3600" b="1" i="0" u="none" strike="noStrike" kern="1200" cap="none" spc="0" normalizeH="0" noProof="0" dirty="0">
                <a:ln>
                  <a:noFill/>
                </a:ln>
                <a:solidFill>
                  <a:srgbClr val="FFFFFF"/>
                </a:solidFill>
                <a:effectLst/>
                <a:uLnTx/>
                <a:uFillTx/>
                <a:latin typeface="Arial" pitchFamily="34" charset="0"/>
              </a:rPr>
              <a:t>Combine</a:t>
            </a:r>
            <a:r>
              <a:rPr lang="en-US" altLang="en-US" sz="3600" b="1" dirty="0">
                <a:solidFill>
                  <a:srgbClr val="FFFFFF"/>
                </a:solidFill>
                <a:latin typeface="Arial" pitchFamily="34" charset="0"/>
              </a:rPr>
              <a:t> </a:t>
            </a:r>
            <a:r>
              <a:rPr kumimoji="0" lang="en-US" altLang="en-US" sz="3600" b="1" i="0" u="none" strike="noStrike" kern="1200" cap="none" spc="0" normalizeH="0" noProof="0" dirty="0">
                <a:ln>
                  <a:noFill/>
                </a:ln>
                <a:solidFill>
                  <a:srgbClr val="FFFFFF"/>
                </a:solidFill>
                <a:effectLst/>
                <a:uLnTx/>
                <a:uFillTx/>
                <a:latin typeface="Arial" pitchFamily="34" charset="0"/>
              </a:rPr>
              <a:t>OCT-FFR Trial</a:t>
            </a:r>
            <a:endParaRPr lang="en-US" altLang="en-US" sz="36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400" b="1" i="0" u="none" strike="noStrike" kern="1200" cap="none" spc="0" normalizeH="0" noProof="0" dirty="0">
                <a:ln>
                  <a:noFill/>
                </a:ln>
                <a:solidFill>
                  <a:srgbClr val="FFFFFF"/>
                </a:solidFill>
                <a:effectLst/>
                <a:uLnTx/>
                <a:uFillTx/>
                <a:latin typeface="Arial" pitchFamily="34" charset="0"/>
              </a:rPr>
              <a:t>     </a:t>
            </a:r>
            <a:r>
              <a:rPr kumimoji="0" lang="en-US" altLang="en-US" sz="3400" b="1" i="1" u="none" strike="noStrike" kern="1200" cap="none" spc="0" normalizeH="0" baseline="0" noProof="0" dirty="0">
                <a:ln>
                  <a:noFill/>
                </a:ln>
                <a:solidFill>
                  <a:srgbClr val="FFFFFF"/>
                </a:solidFill>
                <a:effectLst/>
                <a:uLnTx/>
                <a:uFillTx/>
                <a:latin typeface="Arial" pitchFamily="34" charset="0"/>
              </a:rPr>
              <a:t>        </a:t>
            </a:r>
            <a:endParaRPr kumimoji="0" lang="en-US" altLang="en-US" sz="3400"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lang="en-US" altLang="en-US" sz="3600" b="1" dirty="0">
                <a:solidFill>
                  <a:srgbClr val="FFFFFF"/>
                </a:solidFill>
                <a:latin typeface="Arial" pitchFamily="34" charset="0"/>
              </a:rPr>
              <a:t>Complex parameters and PCI outcomes</a:t>
            </a:r>
            <a:r>
              <a:rPr kumimoji="0" lang="en-US" altLang="en-US" sz="3600" b="1" i="0" u="none" strike="noStrike" kern="1200" cap="none" spc="0" normalizeH="0" baseline="0" noProof="0" dirty="0">
                <a:ln>
                  <a:noFill/>
                </a:ln>
                <a:solidFill>
                  <a:srgbClr val="FFFFFF"/>
                </a:solidFill>
                <a:effectLst/>
                <a:uLnTx/>
                <a:uFillTx/>
                <a:latin typeface="Arial" pitchFamily="34" charset="0"/>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lang="en-US" altLang="en-US" sz="3000" b="1" i="1" dirty="0">
                <a:solidFill>
                  <a:srgbClr val="FFFFFF"/>
                </a:solidFill>
                <a:latin typeface="Arial" pitchFamily="34" charset="0"/>
              </a:rPr>
              <a:t>Defining Percutaneous Coronary Intervention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rgbClr val="FFFFFF"/>
                </a:solidFill>
                <a:latin typeface="Arial" pitchFamily="34" charset="0"/>
              </a:rPr>
              <a:t>    Complexity and Risk of In-hospital Outcomes</a:t>
            </a:r>
            <a:endParaRPr kumimoji="0" lang="en-US" altLang="en-US" sz="3000" b="1" i="1" u="none" strike="noStrike" kern="1200" cap="none" spc="0" normalizeH="0" baseline="0" noProof="0" dirty="0">
              <a:ln>
                <a:noFill/>
              </a:ln>
              <a:solidFill>
                <a:srgbClr val="FFFFFF"/>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556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455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1771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3826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Bureau – BSC, Abbott</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33648" y="1264346"/>
            <a:ext cx="1030304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Recent Interventional </a:t>
            </a:r>
            <a:r>
              <a:rPr lang="en-US" altLang="en-US" sz="3600" b="1" dirty="0">
                <a:solidFill>
                  <a:srgbClr val="FFFFFF"/>
                </a:solidFill>
                <a:latin typeface="Arial" pitchFamily="34" charset="0"/>
              </a:rPr>
              <a:t>T</a:t>
            </a:r>
            <a:r>
              <a:rPr kumimoji="0" lang="en-US" altLang="en-US" sz="3600" b="1" i="0" u="none" strike="noStrike" kern="1200" cap="none" spc="0" normalizeH="0" baseline="0" noProof="0" dirty="0" err="1">
                <a:ln>
                  <a:noFill/>
                </a:ln>
                <a:solidFill>
                  <a:srgbClr val="FFFFFF"/>
                </a:solidFill>
                <a:effectLst/>
                <a:uLnTx/>
                <a:uFillTx/>
                <a:latin typeface="Arial" pitchFamily="34" charset="0"/>
              </a:rPr>
              <a:t>rials</a:t>
            </a:r>
            <a:r>
              <a:rPr kumimoji="0" lang="en-US" altLang="en-US" sz="3600" b="1" i="0" u="none" strike="noStrike" kern="1200" cap="none" spc="0" normalizeH="0" baseline="0" noProof="0" dirty="0">
                <a:ln>
                  <a:noFill/>
                </a:ln>
                <a:solidFill>
                  <a:srgbClr val="FFFFFF"/>
                </a:solidFill>
                <a:effectLst/>
                <a:uLnTx/>
                <a:uFillTx/>
                <a:latin typeface="Arial" pitchFamily="34" charset="0"/>
              </a:rPr>
              <a:t> 2021;    </a:t>
            </a:r>
          </a:p>
          <a:p>
            <a:pPr defTabSz="771525" fontAlgn="base">
              <a:spcBef>
                <a:spcPct val="0"/>
              </a:spcBef>
              <a:spcAft>
                <a:spcPct val="0"/>
              </a:spcAft>
              <a:buNone/>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lang="en-US" altLang="en-US" sz="3600" b="1" dirty="0">
                <a:solidFill>
                  <a:srgbClr val="FFFFFF"/>
                </a:solidFill>
                <a:latin typeface="Arial" pitchFamily="34" charset="0"/>
              </a:rPr>
              <a:t>Basket-Small 2 Trial, </a:t>
            </a:r>
            <a:r>
              <a:rPr kumimoji="0" lang="en-US" altLang="en-US" sz="3600" b="1" i="0" u="none" strike="noStrike" kern="1200" cap="none" spc="0" normalizeH="0" baseline="0" noProof="0" dirty="0">
                <a:ln>
                  <a:noFill/>
                </a:ln>
                <a:solidFill>
                  <a:srgbClr val="FFFFFF"/>
                </a:solidFill>
                <a:effectLst/>
                <a:uLnTx/>
                <a:uFillTx/>
                <a:latin typeface="Arial" pitchFamily="34" charset="0"/>
              </a:rPr>
              <a:t>Bio-Rise</a:t>
            </a:r>
            <a:r>
              <a:rPr kumimoji="0" lang="en-US" altLang="en-US" sz="3600" b="1" i="0" u="none" strike="noStrike" kern="1200" cap="none" spc="0" normalizeH="0" noProof="0" dirty="0">
                <a:ln>
                  <a:noFill/>
                </a:ln>
                <a:solidFill>
                  <a:srgbClr val="FFFFFF"/>
                </a:solidFill>
                <a:effectLst/>
                <a:uLnTx/>
                <a:uFillTx/>
                <a:latin typeface="Arial" pitchFamily="34" charset="0"/>
              </a:rPr>
              <a:t> China Trial</a:t>
            </a:r>
            <a:r>
              <a:rPr kumimoji="0" lang="en-US" altLang="en-US" sz="3600" b="1" i="0" u="none" strike="noStrike" kern="1200" cap="none" spc="0" normalizeH="0" baseline="0" noProof="0" dirty="0">
                <a:ln>
                  <a:noFill/>
                </a:ln>
                <a:solidFill>
                  <a:srgbClr val="FFFFFF"/>
                </a:solidFill>
                <a:effectLst/>
                <a:uLnTx/>
                <a:uFillTx/>
                <a:latin typeface="Arial" pitchFamily="34" charset="0"/>
              </a:rPr>
              <a:t>,</a:t>
            </a:r>
            <a:r>
              <a:rPr kumimoji="0" lang="en-US" altLang="en-US" sz="3600" b="1" i="0" u="none" strike="noStrike" kern="1200" cap="none" spc="0" normalizeH="0" noProof="0" dirty="0">
                <a:ln>
                  <a:noFill/>
                </a:ln>
                <a:solidFill>
                  <a:srgbClr val="FFFFFF"/>
                </a:solidFill>
                <a:effectLst/>
                <a:uLnTx/>
                <a:uFillTx/>
                <a:latin typeface="Arial" pitchFamily="34" charset="0"/>
              </a:rPr>
              <a:t> </a:t>
            </a:r>
          </a:p>
          <a:p>
            <a:pPr defTabSz="771525" fontAlgn="base">
              <a:spcBef>
                <a:spcPct val="0"/>
              </a:spcBef>
              <a:spcAft>
                <a:spcPct val="0"/>
              </a:spcAft>
              <a:buNone/>
              <a:defRPr/>
            </a:pPr>
            <a:r>
              <a:rPr lang="en-US" altLang="en-US" sz="3600" b="1" dirty="0">
                <a:solidFill>
                  <a:srgbClr val="FFFFFF"/>
                </a:solidFill>
                <a:latin typeface="Arial" pitchFamily="34" charset="0"/>
              </a:rPr>
              <a:t>    </a:t>
            </a:r>
            <a:r>
              <a:rPr kumimoji="0" lang="en-US" altLang="en-US" sz="3600" b="1" i="0" u="none" strike="noStrike" kern="1200" cap="none" spc="0" normalizeH="0" noProof="0" dirty="0">
                <a:ln>
                  <a:noFill/>
                </a:ln>
                <a:solidFill>
                  <a:srgbClr val="FFFFFF"/>
                </a:solidFill>
                <a:effectLst/>
                <a:uLnTx/>
                <a:uFillTx/>
                <a:latin typeface="Arial" pitchFamily="34" charset="0"/>
              </a:rPr>
              <a:t>Combine</a:t>
            </a:r>
            <a:r>
              <a:rPr lang="en-US" altLang="en-US" sz="3600" b="1" dirty="0">
                <a:solidFill>
                  <a:srgbClr val="FFFFFF"/>
                </a:solidFill>
                <a:latin typeface="Arial" pitchFamily="34" charset="0"/>
              </a:rPr>
              <a:t> </a:t>
            </a:r>
            <a:r>
              <a:rPr kumimoji="0" lang="en-US" altLang="en-US" sz="3600" b="1" i="0" u="none" strike="noStrike" kern="1200" cap="none" spc="0" normalizeH="0" noProof="0" dirty="0">
                <a:ln>
                  <a:noFill/>
                </a:ln>
                <a:solidFill>
                  <a:srgbClr val="FFFFFF"/>
                </a:solidFill>
                <a:effectLst/>
                <a:uLnTx/>
                <a:uFillTx/>
                <a:latin typeface="Arial" pitchFamily="34" charset="0"/>
              </a:rPr>
              <a:t>OCT-FFR Trial</a:t>
            </a:r>
            <a:endParaRPr lang="en-US" altLang="en-US" sz="36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400" b="1" i="0" u="none" strike="noStrike" kern="1200" cap="none" spc="0" normalizeH="0" noProof="0" dirty="0">
                <a:ln>
                  <a:noFill/>
                </a:ln>
                <a:solidFill>
                  <a:srgbClr val="FFFFFF"/>
                </a:solidFill>
                <a:effectLst/>
                <a:uLnTx/>
                <a:uFillTx/>
                <a:latin typeface="Arial" pitchFamily="34" charset="0"/>
              </a:rPr>
              <a:t>     </a:t>
            </a:r>
            <a:r>
              <a:rPr kumimoji="0" lang="en-US" altLang="en-US" sz="3400" b="1" i="1" u="none" strike="noStrike" kern="1200" cap="none" spc="0" normalizeH="0" baseline="0" noProof="0" dirty="0">
                <a:ln>
                  <a:noFill/>
                </a:ln>
                <a:solidFill>
                  <a:srgbClr val="FFFFFF"/>
                </a:solidFill>
                <a:effectLst/>
                <a:uLnTx/>
                <a:uFillTx/>
                <a:latin typeface="Arial" pitchFamily="34" charset="0"/>
              </a:rPr>
              <a:t>        </a:t>
            </a:r>
            <a:endParaRPr kumimoji="0" lang="en-US" altLang="en-US" sz="3400"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chemeClr val="bg2"/>
                </a:solidFill>
                <a:effectLst/>
                <a:uLnTx/>
                <a:uFillTx/>
                <a:latin typeface="Arial" pitchFamily="34" charset="0"/>
              </a:rPr>
              <a:t> </a:t>
            </a:r>
            <a:r>
              <a:rPr lang="en-US" altLang="en-US" sz="3600" b="1" dirty="0">
                <a:solidFill>
                  <a:schemeClr val="bg2"/>
                </a:solidFill>
                <a:latin typeface="Arial" pitchFamily="34" charset="0"/>
              </a:rPr>
              <a:t>Complex parameters and PCI outcomes</a:t>
            </a:r>
            <a:r>
              <a:rPr kumimoji="0" lang="en-US" altLang="en-US" sz="3600" b="1" i="0" u="none" strike="noStrike" kern="1200" cap="none" spc="0" normalizeH="0" baseline="0" noProof="0" dirty="0">
                <a:ln>
                  <a:noFill/>
                </a:ln>
                <a:solidFill>
                  <a:schemeClr val="bg2"/>
                </a:solidFill>
                <a:effectLst/>
                <a:uLnTx/>
                <a:uFillTx/>
                <a:latin typeface="Arial" pitchFamily="34" charset="0"/>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lang="en-US" altLang="en-US" sz="3000" b="1" i="1" dirty="0">
                <a:solidFill>
                  <a:schemeClr val="bg2"/>
                </a:solidFill>
                <a:latin typeface="Arial" pitchFamily="34" charset="0"/>
              </a:rPr>
              <a:t>Defining Percutaneous Coronary Intervention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chemeClr val="bg2"/>
                </a:solidFill>
                <a:latin typeface="Arial" pitchFamily="34" charset="0"/>
              </a:rPr>
              <a:t>    Complexity and Risk of In-hospital Outcomes</a:t>
            </a:r>
            <a:endParaRPr kumimoji="0" lang="en-US" altLang="en-US" sz="3000"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330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706"/>
            <a:ext cx="10287000" cy="6024282"/>
          </a:xfrm>
          <a:prstGeom prst="rect">
            <a:avLst/>
          </a:prstGeom>
        </p:spPr>
      </p:pic>
    </p:spTree>
    <p:extLst>
      <p:ext uri="{BB962C8B-B14F-4D97-AF65-F5344CB8AC3E}">
        <p14:creationId xmlns:p14="http://schemas.microsoft.com/office/powerpoint/2010/main" val="3644271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9145"/>
            <a:ext cx="10287000" cy="70788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BASKET-SMALL 2: Trial Profile</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725" y="12287"/>
            <a:ext cx="422276"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37959" y="6517940"/>
            <a:ext cx="3749041" cy="36933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Jeger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Lancet 2018;392:849</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57" y="717031"/>
            <a:ext cx="7968343" cy="5846211"/>
          </a:xfrm>
          <a:prstGeom prst="rect">
            <a:avLst/>
          </a:prstGeom>
        </p:spPr>
      </p:pic>
      <p:sp>
        <p:nvSpPr>
          <p:cNvPr id="2" name="Rectangle 1"/>
          <p:cNvSpPr/>
          <p:nvPr/>
        </p:nvSpPr>
        <p:spPr>
          <a:xfrm>
            <a:off x="1266093" y="3959052"/>
            <a:ext cx="2160396" cy="361739"/>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99473" y="3960729"/>
            <a:ext cx="2160396" cy="36173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1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BASKET-SMALL 2: Primary and Secondary Endpoints</a:t>
            </a:r>
          </a:p>
        </p:txBody>
      </p:sp>
      <p:sp>
        <p:nvSpPr>
          <p:cNvPr id="3" name="TextBox 2"/>
          <p:cNvSpPr txBox="1"/>
          <p:nvPr/>
        </p:nvSpPr>
        <p:spPr>
          <a:xfrm>
            <a:off x="6302188" y="6490448"/>
            <a:ext cx="39848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Jeger et al., Lancet 2020;396:1504</a:t>
            </a:r>
          </a:p>
        </p:txBody>
      </p:sp>
      <p:graphicFrame>
        <p:nvGraphicFramePr>
          <p:cNvPr id="6" name="Chart 5"/>
          <p:cNvGraphicFramePr/>
          <p:nvPr/>
        </p:nvGraphicFramePr>
        <p:xfrm>
          <a:off x="638175" y="1447800"/>
          <a:ext cx="9344025" cy="484990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66700" y="4010025"/>
            <a:ext cx="32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1314450" y="1909041"/>
            <a:ext cx="12096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=0.95</a:t>
            </a:r>
          </a:p>
        </p:txBody>
      </p:sp>
      <p:sp>
        <p:nvSpPr>
          <p:cNvPr id="9" name="TextBox 8"/>
          <p:cNvSpPr txBox="1"/>
          <p:nvPr/>
        </p:nvSpPr>
        <p:spPr>
          <a:xfrm>
            <a:off x="8362950" y="4508704"/>
            <a:ext cx="12096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=0.18</a:t>
            </a:r>
          </a:p>
        </p:txBody>
      </p:sp>
      <p:sp>
        <p:nvSpPr>
          <p:cNvPr id="10" name="TextBox 9"/>
          <p:cNvSpPr txBox="1"/>
          <p:nvPr/>
        </p:nvSpPr>
        <p:spPr>
          <a:xfrm>
            <a:off x="6610350" y="3108529"/>
            <a:ext cx="12096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=0.83</a:t>
            </a:r>
          </a:p>
        </p:txBody>
      </p:sp>
      <p:sp>
        <p:nvSpPr>
          <p:cNvPr id="11" name="TextBox 10"/>
          <p:cNvSpPr txBox="1"/>
          <p:nvPr/>
        </p:nvSpPr>
        <p:spPr>
          <a:xfrm>
            <a:off x="4810125" y="3688087"/>
            <a:ext cx="12096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=0.52</a:t>
            </a:r>
          </a:p>
        </p:txBody>
      </p:sp>
      <p:sp>
        <p:nvSpPr>
          <p:cNvPr id="12" name="TextBox 11"/>
          <p:cNvSpPr txBox="1"/>
          <p:nvPr/>
        </p:nvSpPr>
        <p:spPr>
          <a:xfrm>
            <a:off x="3067050" y="4102589"/>
            <a:ext cx="12096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=0.49</a:t>
            </a:r>
          </a:p>
        </p:txBody>
      </p:sp>
    </p:spTree>
    <p:extLst>
      <p:ext uri="{BB962C8B-B14F-4D97-AF65-F5344CB8AC3E}">
        <p14:creationId xmlns:p14="http://schemas.microsoft.com/office/powerpoint/2010/main" val="4140909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BASKET-SMALL 2: K-M Estimates of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Cumulative Probabilities of MACE</a:t>
            </a:r>
          </a:p>
        </p:txBody>
      </p:sp>
      <p:sp>
        <p:nvSpPr>
          <p:cNvPr id="3" name="TextBox 2"/>
          <p:cNvSpPr txBox="1"/>
          <p:nvPr/>
        </p:nvSpPr>
        <p:spPr>
          <a:xfrm>
            <a:off x="6302188" y="6490448"/>
            <a:ext cx="39848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Jeger et al., Lancet 2020;396:1504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2347589"/>
            <a:ext cx="4862309" cy="3939294"/>
          </a:xfrm>
          <a:prstGeom prst="rect">
            <a:avLst/>
          </a:prstGeom>
        </p:spPr>
      </p:pic>
      <p:sp>
        <p:nvSpPr>
          <p:cNvPr id="5" name="TextBox 4"/>
          <p:cNvSpPr txBox="1"/>
          <p:nvPr/>
        </p:nvSpPr>
        <p:spPr>
          <a:xfrm>
            <a:off x="114299" y="1581150"/>
            <a:ext cx="50387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Probabilities of MACE in the two study group during 3 years for the full analysis set</a:t>
            </a:r>
          </a:p>
        </p:txBody>
      </p:sp>
      <p:sp>
        <p:nvSpPr>
          <p:cNvPr id="6" name="TextBox 5"/>
          <p:cNvSpPr txBox="1"/>
          <p:nvPr/>
        </p:nvSpPr>
        <p:spPr>
          <a:xfrm>
            <a:off x="5248274" y="1590675"/>
            <a:ext cx="486230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Probabilities of MACE in the different device subgroups during 3 years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273" y="2349260"/>
            <a:ext cx="4862309" cy="3937240"/>
          </a:xfrm>
          <a:prstGeom prst="rect">
            <a:avLst/>
          </a:prstGeom>
        </p:spPr>
      </p:pic>
      <p:cxnSp>
        <p:nvCxnSpPr>
          <p:cNvPr id="9" name="Straight Arrow Connector 8"/>
          <p:cNvCxnSpPr/>
          <p:nvPr/>
        </p:nvCxnSpPr>
        <p:spPr>
          <a:xfrm flipV="1">
            <a:off x="7445829" y="2793442"/>
            <a:ext cx="1376624" cy="40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3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6493"/>
            <a:ext cx="10287000" cy="6033247"/>
          </a:xfrm>
          <a:prstGeom prst="rect">
            <a:avLst/>
          </a:prstGeom>
        </p:spPr>
      </p:pic>
    </p:spTree>
    <p:extLst>
      <p:ext uri="{BB962C8B-B14F-4D97-AF65-F5344CB8AC3E}">
        <p14:creationId xmlns:p14="http://schemas.microsoft.com/office/powerpoint/2010/main" val="2524189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BASKET-SMALL 2: K-M Estimates of the Cumulative Probabilities of Nonfatal MI and All-Cause Death</a:t>
            </a:r>
          </a:p>
        </p:txBody>
      </p:sp>
      <p:sp>
        <p:nvSpPr>
          <p:cNvPr id="5" name="TextBox 4"/>
          <p:cNvSpPr txBox="1"/>
          <p:nvPr/>
        </p:nvSpPr>
        <p:spPr>
          <a:xfrm>
            <a:off x="4751294" y="6508378"/>
            <a:ext cx="55357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Wöhrle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2021;14:1789</a:t>
            </a:r>
          </a:p>
        </p:txBody>
      </p:sp>
      <p:sp>
        <p:nvSpPr>
          <p:cNvPr id="2" name="TextBox 1"/>
          <p:cNvSpPr txBox="1"/>
          <p:nvPr/>
        </p:nvSpPr>
        <p:spPr>
          <a:xfrm>
            <a:off x="134470" y="1237120"/>
            <a:ext cx="49036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Nonfatal MI</a:t>
            </a:r>
          </a:p>
        </p:txBody>
      </p:sp>
      <p:sp>
        <p:nvSpPr>
          <p:cNvPr id="6" name="TextBox 5"/>
          <p:cNvSpPr txBox="1"/>
          <p:nvPr/>
        </p:nvSpPr>
        <p:spPr>
          <a:xfrm>
            <a:off x="5271246" y="1255356"/>
            <a:ext cx="49036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All-cause death</a:t>
            </a:r>
          </a:p>
        </p:txBody>
      </p:sp>
      <p:grpSp>
        <p:nvGrpSpPr>
          <p:cNvPr id="25" name="Group 24"/>
          <p:cNvGrpSpPr/>
          <p:nvPr/>
        </p:nvGrpSpPr>
        <p:grpSpPr>
          <a:xfrm>
            <a:off x="62751" y="1766047"/>
            <a:ext cx="5047133" cy="4655513"/>
            <a:chOff x="62751" y="1794464"/>
            <a:chExt cx="5047133" cy="4131207"/>
          </a:xfrm>
        </p:grpSpPr>
        <p:grpSp>
          <p:nvGrpSpPr>
            <p:cNvPr id="11" name="Group 10"/>
            <p:cNvGrpSpPr/>
            <p:nvPr/>
          </p:nvGrpSpPr>
          <p:grpSpPr>
            <a:xfrm>
              <a:off x="62751" y="1803429"/>
              <a:ext cx="5047133" cy="4122242"/>
              <a:chOff x="116538" y="1812394"/>
              <a:chExt cx="5047133" cy="4122242"/>
            </a:xfrm>
          </p:grpSpPr>
          <p:sp>
            <p:nvSpPr>
              <p:cNvPr id="10" name="Rectangle 9"/>
              <p:cNvSpPr/>
              <p:nvPr/>
            </p:nvSpPr>
            <p:spPr>
              <a:xfrm>
                <a:off x="286871" y="1812394"/>
                <a:ext cx="4876800" cy="41222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36"/>
              <a:stretch/>
            </p:blipFill>
            <p:spPr>
              <a:xfrm>
                <a:off x="116538" y="1821359"/>
                <a:ext cx="4823011" cy="4104312"/>
              </a:xfrm>
              <a:prstGeom prst="rect">
                <a:avLst/>
              </a:prstGeom>
            </p:spPr>
          </p:pic>
        </p:grpSp>
        <p:sp>
          <p:nvSpPr>
            <p:cNvPr id="24" name="Rectangle 23"/>
            <p:cNvSpPr/>
            <p:nvPr/>
          </p:nvSpPr>
          <p:spPr>
            <a:xfrm>
              <a:off x="62751" y="1794464"/>
              <a:ext cx="5047133" cy="413120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p:cNvGrpSpPr/>
          <p:nvPr/>
        </p:nvGrpSpPr>
        <p:grpSpPr>
          <a:xfrm>
            <a:off x="5238191" y="1766047"/>
            <a:ext cx="4994460" cy="4654850"/>
            <a:chOff x="5208499" y="1748713"/>
            <a:chExt cx="4994460" cy="4176958"/>
          </a:xfrm>
        </p:grpSpPr>
        <p:grpSp>
          <p:nvGrpSpPr>
            <p:cNvPr id="19" name="Group 18"/>
            <p:cNvGrpSpPr/>
            <p:nvPr/>
          </p:nvGrpSpPr>
          <p:grpSpPr>
            <a:xfrm>
              <a:off x="5220825" y="1748713"/>
              <a:ext cx="4982134" cy="4167992"/>
              <a:chOff x="5365373" y="1794463"/>
              <a:chExt cx="4883121" cy="4167992"/>
            </a:xfrm>
          </p:grpSpPr>
          <p:sp>
            <p:nvSpPr>
              <p:cNvPr id="18" name="Rectangle 17"/>
              <p:cNvSpPr/>
              <p:nvPr/>
            </p:nvSpPr>
            <p:spPr>
              <a:xfrm>
                <a:off x="5504331" y="1794463"/>
                <a:ext cx="4744163" cy="41679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102"/>
              <a:stretch/>
            </p:blipFill>
            <p:spPr>
              <a:xfrm>
                <a:off x="5365373" y="1811797"/>
                <a:ext cx="4607855" cy="4150658"/>
              </a:xfrm>
              <a:prstGeom prst="rect">
                <a:avLst/>
              </a:prstGeom>
            </p:spPr>
          </p:pic>
        </p:grpSp>
        <p:sp>
          <p:nvSpPr>
            <p:cNvPr id="26" name="Rectangle 25"/>
            <p:cNvSpPr/>
            <p:nvPr/>
          </p:nvSpPr>
          <p:spPr>
            <a:xfrm>
              <a:off x="5208499" y="1766627"/>
              <a:ext cx="4984372" cy="415904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p:cNvSpPr txBox="1"/>
          <p:nvPr/>
        </p:nvSpPr>
        <p:spPr>
          <a:xfrm>
            <a:off x="4547353" y="3708882"/>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35704"/>
                </a:solidFill>
                <a:effectLst/>
                <a:uLnTx/>
                <a:uFillTx/>
                <a:latin typeface="Arial" panose="020B0604020202020204" pitchFamily="34" charset="0"/>
                <a:ea typeface="+mn-ea"/>
                <a:cs typeface="Arial" panose="020B0604020202020204" pitchFamily="34" charset="0"/>
              </a:rPr>
              <a:t>9.82%</a:t>
            </a:r>
          </a:p>
        </p:txBody>
      </p:sp>
      <p:sp>
        <p:nvSpPr>
          <p:cNvPr id="29" name="TextBox 28"/>
          <p:cNvSpPr txBox="1"/>
          <p:nvPr/>
        </p:nvSpPr>
        <p:spPr>
          <a:xfrm>
            <a:off x="4589890" y="4200584"/>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3676F"/>
                </a:solidFill>
                <a:effectLst/>
                <a:uLnTx/>
                <a:uFillTx/>
                <a:latin typeface="Arial" panose="020B0604020202020204" pitchFamily="34" charset="0"/>
                <a:ea typeface="+mn-ea"/>
                <a:cs typeface="Arial" panose="020B0604020202020204" pitchFamily="34" charset="0"/>
              </a:rPr>
              <a:t>5.12%</a:t>
            </a:r>
          </a:p>
        </p:txBody>
      </p:sp>
      <p:sp>
        <p:nvSpPr>
          <p:cNvPr id="30" name="TextBox 29"/>
          <p:cNvSpPr txBox="1"/>
          <p:nvPr/>
        </p:nvSpPr>
        <p:spPr>
          <a:xfrm>
            <a:off x="4578720" y="4055495"/>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25FA"/>
                </a:solidFill>
                <a:effectLst/>
                <a:uLnTx/>
                <a:uFillTx/>
                <a:latin typeface="Arial" panose="020B0604020202020204" pitchFamily="34" charset="0"/>
                <a:ea typeface="+mn-ea"/>
                <a:cs typeface="Arial" panose="020B0604020202020204" pitchFamily="34" charset="0"/>
              </a:rPr>
              <a:t>7.05%</a:t>
            </a:r>
          </a:p>
        </p:txBody>
      </p:sp>
      <p:sp>
        <p:nvSpPr>
          <p:cNvPr id="31" name="TextBox 30"/>
          <p:cNvSpPr txBox="1"/>
          <p:nvPr/>
        </p:nvSpPr>
        <p:spPr>
          <a:xfrm>
            <a:off x="4587685" y="4333396"/>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C211C"/>
                </a:solidFill>
                <a:effectLst/>
                <a:uLnTx/>
                <a:uFillTx/>
                <a:latin typeface="Arial" panose="020B0604020202020204" pitchFamily="34" charset="0"/>
                <a:ea typeface="+mn-ea"/>
                <a:cs typeface="Arial" panose="020B0604020202020204" pitchFamily="34" charset="0"/>
              </a:rPr>
              <a:t>4.75%</a:t>
            </a:r>
          </a:p>
        </p:txBody>
      </p:sp>
      <p:sp>
        <p:nvSpPr>
          <p:cNvPr id="32" name="TextBox 31"/>
          <p:cNvSpPr txBox="1"/>
          <p:nvPr/>
        </p:nvSpPr>
        <p:spPr>
          <a:xfrm>
            <a:off x="9582252" y="3075033"/>
            <a:ext cx="62081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25FA"/>
                </a:solidFill>
                <a:effectLst/>
                <a:uLnTx/>
                <a:uFillTx/>
                <a:latin typeface="Arial" panose="020B0604020202020204" pitchFamily="34" charset="0"/>
                <a:ea typeface="+mn-ea"/>
                <a:cs typeface="Arial" panose="020B0604020202020204" pitchFamily="34" charset="0"/>
              </a:rPr>
              <a:t>14.85%</a:t>
            </a:r>
          </a:p>
        </p:txBody>
      </p:sp>
      <p:sp>
        <p:nvSpPr>
          <p:cNvPr id="33" name="TextBox 32"/>
          <p:cNvSpPr txBox="1"/>
          <p:nvPr/>
        </p:nvSpPr>
        <p:spPr>
          <a:xfrm>
            <a:off x="9590106" y="3413139"/>
            <a:ext cx="63424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E5200"/>
                </a:solidFill>
                <a:effectLst/>
                <a:uLnTx/>
                <a:uFillTx/>
                <a:latin typeface="Arial" panose="020B0604020202020204" pitchFamily="34" charset="0"/>
                <a:ea typeface="+mn-ea"/>
                <a:cs typeface="Arial" panose="020B0604020202020204" pitchFamily="34" charset="0"/>
              </a:rPr>
              <a:t>12.20%</a:t>
            </a:r>
          </a:p>
        </p:txBody>
      </p:sp>
      <p:sp>
        <p:nvSpPr>
          <p:cNvPr id="34" name="TextBox 33"/>
          <p:cNvSpPr txBox="1"/>
          <p:nvPr/>
        </p:nvSpPr>
        <p:spPr>
          <a:xfrm>
            <a:off x="9620250" y="4301069"/>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C4E4A"/>
                </a:solidFill>
                <a:effectLst/>
                <a:uLnTx/>
                <a:uFillTx/>
                <a:latin typeface="Arial" panose="020B0604020202020204" pitchFamily="34" charset="0"/>
                <a:ea typeface="+mn-ea"/>
                <a:cs typeface="Arial" panose="020B0604020202020204" pitchFamily="34" charset="0"/>
              </a:rPr>
              <a:t>5.39%</a:t>
            </a:r>
          </a:p>
        </p:txBody>
      </p:sp>
      <p:sp>
        <p:nvSpPr>
          <p:cNvPr id="35" name="TextBox 34"/>
          <p:cNvSpPr txBox="1"/>
          <p:nvPr/>
        </p:nvSpPr>
        <p:spPr>
          <a:xfrm>
            <a:off x="9630339" y="4455696"/>
            <a:ext cx="56253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6973"/>
                </a:solidFill>
                <a:effectLst/>
                <a:uLnTx/>
                <a:uFillTx/>
                <a:latin typeface="Arial" panose="020B0604020202020204" pitchFamily="34" charset="0"/>
                <a:ea typeface="+mn-ea"/>
                <a:cs typeface="Arial" panose="020B0604020202020204" pitchFamily="34" charset="0"/>
              </a:rPr>
              <a:t>4.37%</a:t>
            </a:r>
          </a:p>
        </p:txBody>
      </p:sp>
    </p:spTree>
    <p:extLst>
      <p:ext uri="{BB962C8B-B14F-4D97-AF65-F5344CB8AC3E}">
        <p14:creationId xmlns:p14="http://schemas.microsoft.com/office/powerpoint/2010/main" val="2638100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59" y="954107"/>
            <a:ext cx="9931675" cy="554530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BASKET-SMALL 2: Event Rates with DCB and DES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 Novo Coronary Lesions of Diabetic and Nondiabetic pts</a:t>
            </a:r>
          </a:p>
        </p:txBody>
      </p:sp>
      <p:sp>
        <p:nvSpPr>
          <p:cNvPr id="4" name="TextBox 3"/>
          <p:cNvSpPr txBox="1"/>
          <p:nvPr/>
        </p:nvSpPr>
        <p:spPr>
          <a:xfrm>
            <a:off x="4751294" y="6508378"/>
            <a:ext cx="55357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Wöhrle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2021;14:1789</a:t>
            </a:r>
          </a:p>
        </p:txBody>
      </p:sp>
      <p:sp>
        <p:nvSpPr>
          <p:cNvPr id="5" name="TextBox 4"/>
          <p:cNvSpPr txBox="1"/>
          <p:nvPr/>
        </p:nvSpPr>
        <p:spPr>
          <a:xfrm>
            <a:off x="6185647" y="1622609"/>
            <a:ext cx="354105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1.93 (95% CI: 1.14-3.25)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0.014</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val 5"/>
          <p:cNvSpPr/>
          <p:nvPr/>
        </p:nvSpPr>
        <p:spPr>
          <a:xfrm>
            <a:off x="9415307" y="2114480"/>
            <a:ext cx="633046" cy="572756"/>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217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635"/>
            <a:ext cx="10287000" cy="6006353"/>
          </a:xfrm>
          <a:prstGeom prst="rect">
            <a:avLst/>
          </a:prstGeom>
        </p:spPr>
      </p:pic>
      <p:sp>
        <p:nvSpPr>
          <p:cNvPr id="3" name="TextBox 2"/>
          <p:cNvSpPr txBox="1"/>
          <p:nvPr/>
        </p:nvSpPr>
        <p:spPr>
          <a:xfrm>
            <a:off x="4986669" y="3540644"/>
            <a:ext cx="4325223" cy="1323439"/>
          </a:xfrm>
          <a:prstGeom prst="rect">
            <a:avLst/>
          </a:prstGeom>
          <a:noFill/>
          <a:ln>
            <a:solidFill>
              <a:srgbClr val="FF0066"/>
            </a:solidFill>
          </a:ln>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Possible Explanations;</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No metal or polymer left behind</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No long-term ST risk</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Abbreviated DAPT</a:t>
            </a:r>
          </a:p>
        </p:txBody>
      </p:sp>
    </p:spTree>
    <p:extLst>
      <p:ext uri="{BB962C8B-B14F-4D97-AF65-F5344CB8AC3E}">
        <p14:creationId xmlns:p14="http://schemas.microsoft.com/office/powerpoint/2010/main" val="24086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494" y="0"/>
            <a:ext cx="9027459" cy="6858000"/>
          </a:xfrm>
          <a:prstGeom prst="rect">
            <a:avLst/>
          </a:prstGeom>
        </p:spPr>
      </p:pic>
      <p:sp>
        <p:nvSpPr>
          <p:cNvPr id="3" name="TextBox 2"/>
          <p:cNvSpPr txBox="1"/>
          <p:nvPr/>
        </p:nvSpPr>
        <p:spPr>
          <a:xfrm>
            <a:off x="5390706" y="95691"/>
            <a:ext cx="3320140" cy="1988237"/>
          </a:xfrm>
          <a:prstGeom prst="rect">
            <a:avLst/>
          </a:prstGeom>
          <a:noFill/>
          <a:ln>
            <a:solidFill>
              <a:srgbClr val="FF0000"/>
            </a:solidFill>
          </a:ln>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BELLO trial</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PICCOLETO II trial</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RESTORE trial</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SEQUENT Please registry</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BASKET SMALL-2 trial</a:t>
            </a:r>
          </a:p>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585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1134"/>
            <a:ext cx="8679656" cy="784919"/>
          </a:xfrm>
        </p:spPr>
        <p:txBody>
          <a:bodyPr/>
          <a:lstStyle/>
          <a:p>
            <a:pPr>
              <a:defRPr/>
            </a:pPr>
            <a:r>
              <a:rPr lang="en-US" sz="4000" dirty="0">
                <a:latin typeface="Arial" panose="020B0604020202020204" pitchFamily="34" charset="0"/>
                <a:cs typeface="Arial" panose="020B0604020202020204" pitchFamily="34" charset="0"/>
              </a:rPr>
              <a:t>CCC Live Case </a:t>
            </a:r>
            <a:r>
              <a:rPr lang="en-US" sz="4000">
                <a:latin typeface="Arial" panose="020B0604020202020204" pitchFamily="34" charset="0"/>
                <a:cs typeface="Arial" panose="020B0604020202020204" pitchFamily="34" charset="0"/>
              </a:rPr>
              <a:t># 152</a:t>
            </a:r>
            <a:endParaRPr lang="en-US" sz="40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610895" y="1994377"/>
            <a:ext cx="6499087" cy="66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1900" b="1" dirty="0">
                <a:solidFill>
                  <a:srgbClr val="FFFF00"/>
                </a:solidFill>
                <a:cs typeface="Arial" pitchFamily="34" charset="0"/>
              </a:rPr>
              <a:t>Clinical Variables</a:t>
            </a:r>
          </a:p>
          <a:p>
            <a:pPr defTabSz="771525">
              <a:defRPr/>
            </a:pPr>
            <a:r>
              <a:rPr lang="en-US" altLang="en-US" sz="1900" dirty="0">
                <a:solidFill>
                  <a:srgbClr val="FFFFFF"/>
                </a:solidFill>
                <a:cs typeface="Arial" pitchFamily="34" charset="0"/>
              </a:rPr>
              <a:t>No prior known CAD. LVEF 40%</a:t>
            </a:r>
          </a:p>
        </p:txBody>
      </p:sp>
      <p:sp>
        <p:nvSpPr>
          <p:cNvPr id="2" name="TextBox 1"/>
          <p:cNvSpPr txBox="1"/>
          <p:nvPr/>
        </p:nvSpPr>
        <p:spPr>
          <a:xfrm>
            <a:off x="3669073" y="871299"/>
            <a:ext cx="6579133" cy="955010"/>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1900" dirty="0">
                <a:solidFill>
                  <a:srgbClr val="FFFFFF"/>
                </a:solidFill>
                <a:latin typeface="Arial" panose="020B0604020202020204" pitchFamily="34" charset="0"/>
                <a:cs typeface="Arial" panose="020B0604020202020204" pitchFamily="34" charset="0"/>
              </a:rPr>
              <a:t>Presented with new onset angina equivalent dyspnea and</a:t>
            </a:r>
          </a:p>
          <a:p>
            <a:pPr defTabSz="771525">
              <a:defRPr/>
            </a:pPr>
            <a:r>
              <a:rPr lang="en-US" sz="1900" dirty="0">
                <a:solidFill>
                  <a:srgbClr val="FFFFFF"/>
                </a:solidFill>
                <a:latin typeface="Arial" panose="020B0604020202020204" pitchFamily="34" charset="0"/>
                <a:cs typeface="Arial" panose="020B0604020202020204" pitchFamily="34" charset="0"/>
              </a:rPr>
              <a:t>+ SPECT MPI for multivessel ischemia; anterior and inferior</a:t>
            </a:r>
          </a:p>
        </p:txBody>
      </p:sp>
      <p:sp>
        <p:nvSpPr>
          <p:cNvPr id="3" name="TextBox 2"/>
          <p:cNvSpPr txBox="1"/>
          <p:nvPr/>
        </p:nvSpPr>
        <p:spPr>
          <a:xfrm>
            <a:off x="80735" y="868338"/>
            <a:ext cx="2733324" cy="955010"/>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1900" dirty="0">
                <a:solidFill>
                  <a:srgbClr val="FFFFFF"/>
                </a:solidFill>
                <a:latin typeface="Arial" panose="020B0604020202020204" pitchFamily="34" charset="0"/>
                <a:cs typeface="Arial" panose="020B0604020202020204" pitchFamily="34" charset="0"/>
              </a:rPr>
              <a:t>67 </a:t>
            </a:r>
            <a:r>
              <a:rPr lang="en-US" sz="1900" dirty="0" err="1">
                <a:solidFill>
                  <a:srgbClr val="FFFFFF"/>
                </a:solidFill>
                <a:latin typeface="Arial" panose="020B0604020202020204" pitchFamily="34" charset="0"/>
                <a:cs typeface="Arial" panose="020B0604020202020204" pitchFamily="34" charset="0"/>
              </a:rPr>
              <a:t>yrs</a:t>
            </a:r>
            <a:r>
              <a:rPr lang="en-US" sz="1900" dirty="0">
                <a:solidFill>
                  <a:srgbClr val="FFFFFF"/>
                </a:solidFill>
                <a:latin typeface="Arial" panose="020B0604020202020204" pitchFamily="34" charset="0"/>
                <a:cs typeface="Arial" panose="020B0604020202020204" pitchFamily="34" charset="0"/>
              </a:rPr>
              <a:t>, Male </a:t>
            </a:r>
          </a:p>
          <a:p>
            <a:pPr defTabSz="771525">
              <a:defRPr/>
            </a:pPr>
            <a:endParaRPr lang="en-US" sz="19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3340" y="1994873"/>
            <a:ext cx="2957745" cy="955010"/>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CAD Risk Factors</a:t>
            </a:r>
            <a:endParaRPr lang="en-US" altLang="en-US" sz="1900" dirty="0">
              <a:solidFill>
                <a:srgbClr val="FFFFFF"/>
              </a:solidFill>
              <a:latin typeface="Arial" panose="020B0604020202020204" pitchFamily="34" charset="0"/>
              <a:cs typeface="Arial" panose="020B0604020202020204" pitchFamily="34" charset="0"/>
            </a:endParaRP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1900" dirty="0">
                <a:solidFill>
                  <a:srgbClr val="FFFFFF"/>
                </a:solidFill>
                <a:latin typeface="Arial" panose="020B0604020202020204" pitchFamily="34" charset="0"/>
                <a:cs typeface="Arial" panose="020B0604020202020204" pitchFamily="34" charset="0"/>
              </a:rPr>
              <a:t>SAQ-7: 60</a:t>
            </a:r>
          </a:p>
        </p:txBody>
      </p:sp>
      <p:sp>
        <p:nvSpPr>
          <p:cNvPr id="6" name="TextBox 5"/>
          <p:cNvSpPr txBox="1"/>
          <p:nvPr/>
        </p:nvSpPr>
        <p:spPr>
          <a:xfrm>
            <a:off x="340036" y="3241090"/>
            <a:ext cx="9822276"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Atorvastatin</a:t>
            </a:r>
            <a:endParaRPr lang="en-US" sz="18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102257" y="5837657"/>
            <a:ext cx="10145950" cy="939621"/>
          </a:xfrm>
          <a:prstGeom prst="rect">
            <a:avLst/>
          </a:prstGeom>
          <a:noFill/>
        </p:spPr>
        <p:txBody>
          <a:bodyPr wrap="square" lIns="77095" tIns="38547" rIns="77095" bIns="38547" rtlCol="0">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staged PCI of RCA CTO via antegrade, if failed retrograde approach with dual injection.</a:t>
            </a:r>
            <a:endParaRPr lang="en-US" sz="2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105725" y="4154663"/>
            <a:ext cx="10111129" cy="1539786"/>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Cath: </a:t>
            </a:r>
            <a:r>
              <a:rPr lang="en-US" altLang="en-US" sz="1900" dirty="0">
                <a:solidFill>
                  <a:srgbClr val="FFFFFF"/>
                </a:solidFill>
                <a:latin typeface="Arial" panose="020B0604020202020204" pitchFamily="34" charset="0"/>
                <a:cs typeface="Arial" panose="020B0604020202020204" pitchFamily="34" charset="0"/>
              </a:rPr>
              <a:t>Cath on 1/28/2022 revealed 2 V CAD: 80% calcified </a:t>
            </a:r>
            <a:r>
              <a:rPr lang="en-US" altLang="en-US" sz="1900" dirty="0" err="1">
                <a:solidFill>
                  <a:srgbClr val="FFFFFF"/>
                </a:solidFill>
                <a:latin typeface="Arial" panose="020B0604020202020204" pitchFamily="34" charset="0"/>
                <a:cs typeface="Arial" panose="020B0604020202020204" pitchFamily="34" charset="0"/>
              </a:rPr>
              <a:t>prox</a:t>
            </a:r>
            <a:r>
              <a:rPr lang="en-US" altLang="en-US" sz="1900" dirty="0">
                <a:solidFill>
                  <a:srgbClr val="FFFFFF"/>
                </a:solidFill>
                <a:latin typeface="Arial" panose="020B0604020202020204" pitchFamily="34" charset="0"/>
                <a:cs typeface="Arial" panose="020B0604020202020204" pitchFamily="34" charset="0"/>
              </a:rPr>
              <a:t>-mid LAD, 100% mid-distal RCA with distal vessel filling via bridge and retrograde collaterals, LVEF 40% and Syntax score 26. Pt underwent successful PCI of LAD using rotational atherectomy and Promus Elite DES (3.5/38mm) and did well. Pt still has mild dyspnea symptoms on added MT of </a:t>
            </a:r>
            <a:r>
              <a:rPr lang="en-US" altLang="en-US" sz="1900" dirty="0" err="1">
                <a:solidFill>
                  <a:srgbClr val="FFFFFF"/>
                </a:solidFill>
                <a:latin typeface="Arial" panose="020B0604020202020204" pitchFamily="34" charset="0"/>
                <a:cs typeface="Arial" panose="020B0604020202020204" pitchFamily="34" charset="0"/>
              </a:rPr>
              <a:t>Zestoretic</a:t>
            </a:r>
            <a:r>
              <a:rPr lang="en-US" altLang="en-US" sz="1900" dirty="0">
                <a:solidFill>
                  <a:srgbClr val="FFFFFF"/>
                </a:solidFill>
                <a:latin typeface="Arial" panose="020B0604020202020204" pitchFamily="34" charset="0"/>
                <a:cs typeface="Arial" panose="020B0604020202020204" pitchFamily="34" charset="0"/>
              </a:rPr>
              <a:t>, Metoprolol XL, ISMN and Clopidogrel. </a:t>
            </a:r>
            <a:endParaRPr lang="en-US" sz="1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627528" y="1730677"/>
            <a:ext cx="9036425" cy="232371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A Randomized Trial of a Biolimus-Coated Balloon vs Plain Old Balloon Angioplasty in Small Vessel Coronary Artery Disease</a:t>
            </a:r>
            <a:endParaRPr kumimoji="0" lang="en-US" sz="3500" b="1"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836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5928"/>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Trial: Background</a:t>
            </a:r>
            <a:endPar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8292353" y="6488668"/>
            <a:ext cx="19946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 Y, TCT 2021</a:t>
            </a:r>
          </a:p>
        </p:txBody>
      </p:sp>
      <p:sp>
        <p:nvSpPr>
          <p:cNvPr id="4" name="Rectangle 3"/>
          <p:cNvSpPr/>
          <p:nvPr/>
        </p:nvSpPr>
        <p:spPr>
          <a:xfrm>
            <a:off x="333665" y="967143"/>
            <a:ext cx="9543866" cy="5693866"/>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Drug coated balloons are a safe and effective option for patients undergoing PCI.</a:t>
            </a: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Prior randomized trials of drug coated balloons have exclusively utilized paclitaxel coated devices.</a:t>
            </a: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Polymer free biolimus coated stents have shown excellent safety and efficacy in </a:t>
            </a:r>
            <a:r>
              <a:rPr kumimoji="0" lang="en-US" sz="2600" b="1" i="1" u="none" strike="noStrike" kern="1200" cap="none" spc="0" normalizeH="0" baseline="0" noProof="0" dirty="0">
                <a:ln>
                  <a:noFill/>
                </a:ln>
                <a:solidFill>
                  <a:srgbClr val="00FFCC"/>
                </a:solidFill>
                <a:effectLst/>
                <a:uLnTx/>
                <a:uFillTx/>
                <a:latin typeface="Arial" panose="020B0604020202020204" pitchFamily="34" charset="0"/>
                <a:ea typeface="+mn-ea"/>
                <a:cs typeface="+mn-cs"/>
              </a:rPr>
              <a:t>LEADERS FREE </a:t>
            </a:r>
            <a:r>
              <a:rPr kumimoji="0" lang="en-US" sz="2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and </a:t>
            </a:r>
            <a:r>
              <a:rPr kumimoji="0" lang="en-US" sz="2600" b="1" i="1" u="none" strike="noStrike" kern="1200" cap="none" spc="0" normalizeH="0" baseline="0" noProof="0" dirty="0">
                <a:ln>
                  <a:noFill/>
                </a:ln>
                <a:solidFill>
                  <a:srgbClr val="00FFCC"/>
                </a:solidFill>
                <a:effectLst/>
                <a:uLnTx/>
                <a:uFillTx/>
                <a:latin typeface="Arial" panose="020B0604020202020204" pitchFamily="34" charset="0"/>
                <a:ea typeface="+mn-ea"/>
                <a:cs typeface="+mn-cs"/>
              </a:rPr>
              <a:t>ONYX ONE</a:t>
            </a: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
                <a:srgbClr val="FFC000"/>
              </a:buClr>
              <a:buSzPct val="115000"/>
              <a:buFont typeface="Arial" panose="020B0604020202020204" pitchFamily="34" charset="0"/>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 this first-in-human study, we have assessed the safety and efficacy of a biolimus coated balloon (BCB) in patients with small vessel coronary artery disease undergoing PCI.</a:t>
            </a:r>
          </a:p>
        </p:txBody>
      </p:sp>
    </p:spTree>
    <p:extLst>
      <p:ext uri="{BB962C8B-B14F-4D97-AF65-F5344CB8AC3E}">
        <p14:creationId xmlns:p14="http://schemas.microsoft.com/office/powerpoint/2010/main" val="3042583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16963"/>
            <a:ext cx="10287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Trial: Study Flowchart</a:t>
            </a:r>
            <a:endPar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8292353" y="6488668"/>
            <a:ext cx="19946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 Y, TCT 2021</a:t>
            </a:r>
          </a:p>
        </p:txBody>
      </p:sp>
      <p:sp>
        <p:nvSpPr>
          <p:cNvPr id="4" name="Rectangle 3"/>
          <p:cNvSpPr/>
          <p:nvPr/>
        </p:nvSpPr>
        <p:spPr>
          <a:xfrm>
            <a:off x="4025153" y="627529"/>
            <a:ext cx="2259107" cy="50202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224 patients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assessed for eligibility</a:t>
            </a:r>
          </a:p>
        </p:txBody>
      </p:sp>
      <p:sp>
        <p:nvSpPr>
          <p:cNvPr id="5" name="Rectangle 4"/>
          <p:cNvSpPr/>
          <p:nvPr/>
        </p:nvSpPr>
        <p:spPr>
          <a:xfrm>
            <a:off x="4354607" y="1855699"/>
            <a:ext cx="1588992" cy="37651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212 enrolled</a:t>
            </a:r>
          </a:p>
        </p:txBody>
      </p:sp>
      <p:sp>
        <p:nvSpPr>
          <p:cNvPr id="6" name="Rectangle 5"/>
          <p:cNvSpPr/>
          <p:nvPr/>
        </p:nvSpPr>
        <p:spPr>
          <a:xfrm>
            <a:off x="5582766" y="1241614"/>
            <a:ext cx="2375644" cy="50202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ineligible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(Inclusion/exclusion not met)</a:t>
            </a:r>
          </a:p>
        </p:txBody>
      </p:sp>
      <p:sp>
        <p:nvSpPr>
          <p:cNvPr id="7" name="Rectangle 6"/>
          <p:cNvSpPr/>
          <p:nvPr/>
        </p:nvSpPr>
        <p:spPr>
          <a:xfrm>
            <a:off x="4354607" y="2590799"/>
            <a:ext cx="1588992" cy="37651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212 randomized</a:t>
            </a:r>
          </a:p>
        </p:txBody>
      </p:sp>
      <p:sp>
        <p:nvSpPr>
          <p:cNvPr id="8" name="Rectangle 7"/>
          <p:cNvSpPr/>
          <p:nvPr/>
        </p:nvSpPr>
        <p:spPr>
          <a:xfrm>
            <a:off x="6240553" y="2115787"/>
            <a:ext cx="1911723" cy="53778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had no device implanted</a:t>
            </a:r>
          </a:p>
        </p:txBody>
      </p:sp>
      <p:sp>
        <p:nvSpPr>
          <p:cNvPr id="9" name="Rectangle 8"/>
          <p:cNvSpPr/>
          <p:nvPr/>
        </p:nvSpPr>
        <p:spPr>
          <a:xfrm>
            <a:off x="3347197" y="3424605"/>
            <a:ext cx="1355912" cy="430211"/>
          </a:xfrm>
          <a:prstGeom prst="rect">
            <a:avLst/>
          </a:prstGeom>
          <a:solidFill>
            <a:srgbClr val="008000"/>
          </a:solidFill>
          <a:ln w="28575">
            <a:solidFill>
              <a:srgbClr val="008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106</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assigned </a:t>
            </a: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DCB BA9</a:t>
            </a:r>
          </a:p>
        </p:txBody>
      </p:sp>
      <p:sp>
        <p:nvSpPr>
          <p:cNvPr id="10" name="Rectangle 9"/>
          <p:cNvSpPr/>
          <p:nvPr/>
        </p:nvSpPr>
        <p:spPr>
          <a:xfrm>
            <a:off x="5645519" y="3424605"/>
            <a:ext cx="1355912" cy="430211"/>
          </a:xfrm>
          <a:prstGeom prst="rect">
            <a:avLst/>
          </a:prstGeom>
          <a:solidFill>
            <a:srgbClr val="0070C0"/>
          </a:solidFill>
          <a:ln w="28575">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103 assigned </a:t>
            </a:r>
            <a:r>
              <a:rPr kumimoji="0" lang="en-US" sz="13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POBA</a:t>
            </a:r>
          </a:p>
        </p:txBody>
      </p:sp>
      <p:sp>
        <p:nvSpPr>
          <p:cNvPr id="11" name="Rectangle 10"/>
          <p:cNvSpPr/>
          <p:nvPr/>
        </p:nvSpPr>
        <p:spPr>
          <a:xfrm>
            <a:off x="3347197" y="4894740"/>
            <a:ext cx="1355912" cy="555806"/>
          </a:xfrm>
          <a:prstGeom prst="rect">
            <a:avLst/>
          </a:prstGeom>
          <a:solidFill>
            <a:srgbClr val="008000"/>
          </a:solidFill>
          <a:ln w="28575">
            <a:solidFill>
              <a:srgbClr val="008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105 treatment ongoing</a:t>
            </a:r>
          </a:p>
        </p:txBody>
      </p:sp>
      <p:sp>
        <p:nvSpPr>
          <p:cNvPr id="12" name="Rectangle 11"/>
          <p:cNvSpPr/>
          <p:nvPr/>
        </p:nvSpPr>
        <p:spPr>
          <a:xfrm>
            <a:off x="3347197" y="5692590"/>
            <a:ext cx="1355912" cy="688497"/>
          </a:xfrm>
          <a:prstGeom prst="rect">
            <a:avLst/>
          </a:prstGeom>
          <a:solidFill>
            <a:srgbClr val="008000"/>
          </a:solidFill>
          <a:ln w="28575">
            <a:solidFill>
              <a:srgbClr val="008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106 included in the full analysis set</a:t>
            </a:r>
          </a:p>
        </p:txBody>
      </p:sp>
      <p:sp>
        <p:nvSpPr>
          <p:cNvPr id="13" name="Rectangle 12"/>
          <p:cNvSpPr/>
          <p:nvPr/>
        </p:nvSpPr>
        <p:spPr>
          <a:xfrm>
            <a:off x="5645519" y="4894740"/>
            <a:ext cx="1355912" cy="555806"/>
          </a:xfrm>
          <a:prstGeom prst="rect">
            <a:avLst/>
          </a:prstGeom>
          <a:solidFill>
            <a:srgbClr val="0070C0"/>
          </a:solidFill>
          <a:ln w="28575">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101 treatment ongoing</a:t>
            </a:r>
            <a:endParaRPr kumimoji="0" lang="en-US" sz="13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5645519" y="5692591"/>
            <a:ext cx="1355912" cy="688496"/>
          </a:xfrm>
          <a:prstGeom prst="rect">
            <a:avLst/>
          </a:prstGeom>
          <a:solidFill>
            <a:srgbClr val="0070C0"/>
          </a:solidFill>
          <a:ln w="28575">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103 included in the full analysis set</a:t>
            </a:r>
            <a:endParaRPr kumimoji="0" lang="en-US" sz="13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2151533" y="3962393"/>
            <a:ext cx="1461248" cy="815785"/>
          </a:xfrm>
          <a:prstGeom prst="rect">
            <a:avLst/>
          </a:prstGeom>
          <a:solidFill>
            <a:srgbClr val="008000"/>
          </a:solidFill>
          <a:ln w="28575">
            <a:solidFill>
              <a:srgbClr val="008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discontinued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[device used but withdrawn]</a:t>
            </a:r>
            <a:endParaRPr kumimoji="0" lang="en-US" sz="1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6705594" y="3957934"/>
            <a:ext cx="1481424" cy="815784"/>
          </a:xfrm>
          <a:prstGeom prst="rect">
            <a:avLst/>
          </a:prstGeom>
          <a:solidFill>
            <a:srgbClr val="0070C0"/>
          </a:solidFill>
          <a:ln w="28575">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discontinued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[device used but withdrawn]</a:t>
            </a:r>
            <a:endParaRPr kumimoji="0" lang="en-US" sz="1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34471" y="5893399"/>
            <a:ext cx="2210918" cy="487688"/>
          </a:xfrm>
          <a:prstGeom prst="rect">
            <a:avLst/>
          </a:prstGeom>
          <a:solidFill>
            <a:srgbClr val="008000"/>
          </a:solidFill>
          <a:ln w="28575">
            <a:solidFill>
              <a:srgbClr val="008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89 patients included in pre-protocol population</a:t>
            </a:r>
            <a:endParaRPr kumimoji="0" lang="en-US" sz="1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63877" y="5069562"/>
            <a:ext cx="24619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 missed 9M f/u angiography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had bailout stent</a:t>
            </a:r>
          </a:p>
        </p:txBody>
      </p:sp>
      <p:sp>
        <p:nvSpPr>
          <p:cNvPr id="19" name="TextBox 18"/>
          <p:cNvSpPr txBox="1"/>
          <p:nvPr/>
        </p:nvSpPr>
        <p:spPr>
          <a:xfrm>
            <a:off x="7817225" y="5069561"/>
            <a:ext cx="24641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missed 9M f/u angiography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had bailout stent</a:t>
            </a:r>
          </a:p>
        </p:txBody>
      </p:sp>
      <p:sp>
        <p:nvSpPr>
          <p:cNvPr id="20" name="Rectangle 19"/>
          <p:cNvSpPr/>
          <p:nvPr/>
        </p:nvSpPr>
        <p:spPr>
          <a:xfrm>
            <a:off x="7958410" y="5893397"/>
            <a:ext cx="2207565" cy="487688"/>
          </a:xfrm>
          <a:prstGeom prst="rect">
            <a:avLst/>
          </a:prstGeom>
          <a:solidFill>
            <a:srgbClr val="0070C0"/>
          </a:solidFill>
          <a:ln w="28575">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88 patients included in pre-protocol population</a:t>
            </a:r>
            <a:endParaRPr kumimoji="0" lang="en-US" sz="1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22" name="Straight Arrow Connector 21"/>
          <p:cNvCxnSpPr>
            <a:stCxn id="4" idx="2"/>
            <a:endCxn id="5" idx="0"/>
          </p:cNvCxnSpPr>
          <p:nvPr/>
        </p:nvCxnSpPr>
        <p:spPr>
          <a:xfrm flipH="1">
            <a:off x="5149103" y="1129552"/>
            <a:ext cx="5604" cy="7261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6" idx="1"/>
          </p:cNvCxnSpPr>
          <p:nvPr/>
        </p:nvCxnSpPr>
        <p:spPr>
          <a:xfrm>
            <a:off x="5140137" y="1492625"/>
            <a:ext cx="442629"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7" idx="0"/>
          </p:cNvCxnSpPr>
          <p:nvPr/>
        </p:nvCxnSpPr>
        <p:spPr>
          <a:xfrm>
            <a:off x="5149103" y="2232265"/>
            <a:ext cx="0" cy="35853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8" idx="1"/>
          </p:cNvCxnSpPr>
          <p:nvPr/>
        </p:nvCxnSpPr>
        <p:spPr>
          <a:xfrm>
            <a:off x="5140137" y="2383513"/>
            <a:ext cx="1100416" cy="11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2"/>
          </p:cNvCxnSpPr>
          <p:nvPr/>
        </p:nvCxnSpPr>
        <p:spPr>
          <a:xfrm>
            <a:off x="5149103" y="2967313"/>
            <a:ext cx="0" cy="1702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0" idx="0"/>
          </p:cNvCxnSpPr>
          <p:nvPr/>
        </p:nvCxnSpPr>
        <p:spPr>
          <a:xfrm>
            <a:off x="6323475" y="3137572"/>
            <a:ext cx="0" cy="2870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9" idx="0"/>
          </p:cNvCxnSpPr>
          <p:nvPr/>
        </p:nvCxnSpPr>
        <p:spPr>
          <a:xfrm>
            <a:off x="4025153" y="3137572"/>
            <a:ext cx="0" cy="2870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9" idx="2"/>
            <a:endCxn id="11" idx="0"/>
          </p:cNvCxnSpPr>
          <p:nvPr/>
        </p:nvCxnSpPr>
        <p:spPr>
          <a:xfrm>
            <a:off x="4025153" y="3854816"/>
            <a:ext cx="0" cy="103992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25153" y="3137572"/>
            <a:ext cx="22983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11" idx="2"/>
            <a:endCxn id="12" idx="0"/>
          </p:cNvCxnSpPr>
          <p:nvPr/>
        </p:nvCxnSpPr>
        <p:spPr>
          <a:xfrm>
            <a:off x="4025153" y="5450546"/>
            <a:ext cx="0" cy="2420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3" idx="2"/>
            <a:endCxn id="14" idx="0"/>
          </p:cNvCxnSpPr>
          <p:nvPr/>
        </p:nvCxnSpPr>
        <p:spPr>
          <a:xfrm>
            <a:off x="6323475" y="5450546"/>
            <a:ext cx="0" cy="24204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0" idx="2"/>
            <a:endCxn id="13" idx="0"/>
          </p:cNvCxnSpPr>
          <p:nvPr/>
        </p:nvCxnSpPr>
        <p:spPr>
          <a:xfrm>
            <a:off x="6323475" y="3854816"/>
            <a:ext cx="0" cy="103992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15" idx="3"/>
          </p:cNvCxnSpPr>
          <p:nvPr/>
        </p:nvCxnSpPr>
        <p:spPr>
          <a:xfrm flipH="1">
            <a:off x="3612781" y="4370286"/>
            <a:ext cx="41237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16" idx="1"/>
          </p:cNvCxnSpPr>
          <p:nvPr/>
        </p:nvCxnSpPr>
        <p:spPr>
          <a:xfrm>
            <a:off x="6323475" y="4365826"/>
            <a:ext cx="38211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734235" y="4796108"/>
            <a:ext cx="0" cy="124073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12" idx="1"/>
          </p:cNvCxnSpPr>
          <p:nvPr/>
        </p:nvCxnSpPr>
        <p:spPr>
          <a:xfrm>
            <a:off x="2734235" y="6036838"/>
            <a:ext cx="612962" cy="1"/>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6" idx="2"/>
          </p:cNvCxnSpPr>
          <p:nvPr/>
        </p:nvCxnSpPr>
        <p:spPr>
          <a:xfrm>
            <a:off x="7446306" y="4773718"/>
            <a:ext cx="0" cy="126312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7001431" y="6036838"/>
            <a:ext cx="444875"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2196353" y="5378828"/>
            <a:ext cx="41013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7530354" y="5378828"/>
            <a:ext cx="38323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891" y="1973087"/>
            <a:ext cx="4515980" cy="1015663"/>
          </a:xfrm>
          <a:prstGeom prst="rect">
            <a:avLst/>
          </a:prstGeom>
          <a:noFill/>
        </p:spPr>
        <p:txBody>
          <a:bodyPr wrap="none" rtlCol="0">
            <a:spAutoFit/>
          </a:bodyPr>
          <a:lstStyle/>
          <a:p>
            <a:r>
              <a:rPr lang="en-US" sz="2000" b="1" dirty="0">
                <a:solidFill>
                  <a:srgbClr val="FF0000"/>
                </a:solidFill>
                <a:latin typeface="Arial" panose="020B0604020202020204" pitchFamily="34" charset="0"/>
                <a:cs typeface="Arial" panose="020B0604020202020204" pitchFamily="34" charset="0"/>
              </a:rPr>
              <a:t>Primary endpoints: LLL @9M</a:t>
            </a:r>
          </a:p>
          <a:p>
            <a:r>
              <a:rPr lang="en-US" sz="2000" b="1" dirty="0">
                <a:solidFill>
                  <a:srgbClr val="FF0000"/>
                </a:solidFill>
                <a:latin typeface="Arial" panose="020B0604020202020204" pitchFamily="34" charset="0"/>
                <a:cs typeface="Arial" panose="020B0604020202020204" pitchFamily="34" charset="0"/>
              </a:rPr>
              <a:t>Secondary endpoints: TLF, POCO</a:t>
            </a:r>
          </a:p>
          <a:p>
            <a:r>
              <a:rPr lang="en-US" sz="2000" b="1" dirty="0">
                <a:solidFill>
                  <a:srgbClr val="FF0000"/>
                </a:solidFill>
                <a:latin typeface="Arial" panose="020B0604020202020204" pitchFamily="34" charset="0"/>
                <a:cs typeface="Arial" panose="020B0604020202020204" pitchFamily="34" charset="0"/>
              </a:rPr>
              <a:t>                                        Restenosis  </a:t>
            </a:r>
          </a:p>
        </p:txBody>
      </p:sp>
    </p:spTree>
    <p:extLst>
      <p:ext uri="{BB962C8B-B14F-4D97-AF65-F5344CB8AC3E}">
        <p14:creationId xmlns:p14="http://schemas.microsoft.com/office/powerpoint/2010/main" val="21234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16963"/>
            <a:ext cx="10287000"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Trial: Primary Endpoint</a:t>
            </a:r>
            <a:endParaRPr kumimoji="0" lang="en-US" sz="3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8292353" y="6488668"/>
            <a:ext cx="19946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 Y, TCT 2021</a:t>
            </a:r>
          </a:p>
        </p:txBody>
      </p:sp>
      <p:sp>
        <p:nvSpPr>
          <p:cNvPr id="4" name="TextBox 3"/>
          <p:cNvSpPr txBox="1"/>
          <p:nvPr/>
        </p:nvSpPr>
        <p:spPr>
          <a:xfrm>
            <a:off x="583894" y="744071"/>
            <a:ext cx="90889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 Lumen Lost at 9 Months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94" y="1348068"/>
            <a:ext cx="9088916" cy="5079722"/>
          </a:xfrm>
          <a:prstGeom prst="rect">
            <a:avLst/>
          </a:prstGeom>
        </p:spPr>
      </p:pic>
      <p:sp>
        <p:nvSpPr>
          <p:cNvPr id="6" name="TextBox 5"/>
          <p:cNvSpPr txBox="1"/>
          <p:nvPr/>
        </p:nvSpPr>
        <p:spPr>
          <a:xfrm>
            <a:off x="6070294" y="2148287"/>
            <a:ext cx="3492348" cy="107721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 protocol population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1272A"/>
                </a:solidFill>
                <a:effectLst/>
                <a:uLnTx/>
                <a:uFillTx/>
                <a:latin typeface="Arial" panose="020B0604020202020204" pitchFamily="34" charset="0"/>
                <a:ea typeface="+mn-ea"/>
                <a:cs typeface="Arial" panose="020B0604020202020204" pitchFamily="34" charset="0"/>
              </a:rPr>
              <a:t>0.16 ± 0.29 mm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0.30 ± 0.35 mm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 0.14 mm; 95% CI -0.23 to -0.05;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=0.001</a:t>
            </a:r>
          </a:p>
        </p:txBody>
      </p:sp>
      <p:sp>
        <p:nvSpPr>
          <p:cNvPr id="7" name="TextBox 6"/>
          <p:cNvSpPr txBox="1"/>
          <p:nvPr/>
        </p:nvSpPr>
        <p:spPr>
          <a:xfrm>
            <a:off x="6068456" y="3314239"/>
            <a:ext cx="3492348" cy="107721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analysis 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1272A"/>
                </a:solidFill>
                <a:effectLst/>
                <a:uLnTx/>
                <a:uFillTx/>
                <a:latin typeface="Arial" panose="020B0604020202020204" pitchFamily="34" charset="0"/>
                <a:ea typeface="+mn-ea"/>
                <a:cs typeface="Arial" panose="020B0604020202020204" pitchFamily="34" charset="0"/>
              </a:rPr>
              <a:t>0.17 ± 0.32 mm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0.29 ± 0.35 mm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 0.13 mm; 95% CI -0.21 to -0.02;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=0.003</a:t>
            </a:r>
          </a:p>
        </p:txBody>
      </p:sp>
      <p:sp>
        <p:nvSpPr>
          <p:cNvPr id="8" name="TextBox 7"/>
          <p:cNvSpPr txBox="1"/>
          <p:nvPr/>
        </p:nvSpPr>
        <p:spPr>
          <a:xfrm>
            <a:off x="6068456" y="4482027"/>
            <a:ext cx="3492348" cy="107721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late lumen enlargement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1272A"/>
                </a:solidFill>
                <a:effectLst/>
                <a:uLnTx/>
                <a:uFillTx/>
                <a:latin typeface="Arial" panose="020B0604020202020204" pitchFamily="34" charset="0"/>
                <a:ea typeface="+mn-ea"/>
                <a:cs typeface="Arial" panose="020B0604020202020204" pitchFamily="34" charset="0"/>
              </a:rPr>
              <a:t>29.7%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9.7%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=0.0007</a:t>
            </a:r>
          </a:p>
        </p:txBody>
      </p:sp>
    </p:spTree>
    <p:extLst>
      <p:ext uri="{BB962C8B-B14F-4D97-AF65-F5344CB8AC3E}">
        <p14:creationId xmlns:p14="http://schemas.microsoft.com/office/powerpoint/2010/main" val="333041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16963"/>
            <a:ext cx="10287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Trial: QCA Data</a:t>
            </a:r>
            <a:endPar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8292353" y="6488668"/>
            <a:ext cx="19946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 Y, TCT 2021</a:t>
            </a:r>
          </a:p>
        </p:txBody>
      </p:sp>
      <p:graphicFrame>
        <p:nvGraphicFramePr>
          <p:cNvPr id="4" name="Table 3"/>
          <p:cNvGraphicFramePr>
            <a:graphicFrameLocks noGrp="1"/>
          </p:cNvGraphicFramePr>
          <p:nvPr/>
        </p:nvGraphicFramePr>
        <p:xfrm>
          <a:off x="159122" y="690277"/>
          <a:ext cx="9997889" cy="5692591"/>
        </p:xfrm>
        <a:graphic>
          <a:graphicData uri="http://schemas.openxmlformats.org/drawingml/2006/table">
            <a:tbl>
              <a:tblPr firstRow="1" bandRow="1">
                <a:tableStyleId>{16D9F66E-5EB9-4882-86FB-DCBF35E3C3E4}</a:tableStyleId>
              </a:tblPr>
              <a:tblGrid>
                <a:gridCol w="3776384">
                  <a:extLst>
                    <a:ext uri="{9D8B030D-6E8A-4147-A177-3AD203B41FA5}">
                      <a16:colId xmlns:a16="http://schemas.microsoft.com/office/drawing/2014/main" val="84901866"/>
                    </a:ext>
                  </a:extLst>
                </a:gridCol>
                <a:gridCol w="2312894">
                  <a:extLst>
                    <a:ext uri="{9D8B030D-6E8A-4147-A177-3AD203B41FA5}">
                      <a16:colId xmlns:a16="http://schemas.microsoft.com/office/drawing/2014/main" val="2631365533"/>
                    </a:ext>
                  </a:extLst>
                </a:gridCol>
                <a:gridCol w="2348753">
                  <a:extLst>
                    <a:ext uri="{9D8B030D-6E8A-4147-A177-3AD203B41FA5}">
                      <a16:colId xmlns:a16="http://schemas.microsoft.com/office/drawing/2014/main" val="1994470046"/>
                    </a:ext>
                  </a:extLst>
                </a:gridCol>
                <a:gridCol w="1559858">
                  <a:extLst>
                    <a:ext uri="{9D8B030D-6E8A-4147-A177-3AD203B41FA5}">
                      <a16:colId xmlns:a16="http://schemas.microsoft.com/office/drawing/2014/main" val="3493643491"/>
                    </a:ext>
                  </a:extLst>
                </a:gridCol>
              </a:tblGrid>
              <a:tr h="796875">
                <a:tc>
                  <a:txBody>
                    <a:bodyPr/>
                    <a:lstStyle/>
                    <a:p>
                      <a:endParaRPr lang="en-US" sz="1400" b="1" dirty="0">
                        <a:solidFill>
                          <a:schemeClr val="bg1"/>
                        </a:solidFill>
                        <a:effectLst/>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Biolimus Coated Balloon (89 pts, 91 lesions)</a:t>
                      </a:r>
                      <a:endParaRPr lang="en-US" sz="1400" b="1" dirty="0">
                        <a:solidFill>
                          <a:schemeClr val="bg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POBA</a:t>
                      </a:r>
                    </a:p>
                    <a:p>
                      <a:pPr algn="ctr"/>
                      <a:r>
                        <a:rPr lang="en-US" sz="1400" dirty="0">
                          <a:solidFill>
                            <a:schemeClr val="bg1"/>
                          </a:solidFill>
                          <a:latin typeface="Arial" panose="020B0604020202020204" pitchFamily="34" charset="0"/>
                          <a:cs typeface="Arial" panose="020B0604020202020204" pitchFamily="34" charset="0"/>
                        </a:rPr>
                        <a:t>(88</a:t>
                      </a:r>
                      <a:r>
                        <a:rPr lang="en-US" sz="1400" baseline="0" dirty="0">
                          <a:solidFill>
                            <a:schemeClr val="bg1"/>
                          </a:solidFill>
                          <a:latin typeface="Arial" panose="020B0604020202020204" pitchFamily="34" charset="0"/>
                          <a:cs typeface="Arial" panose="020B0604020202020204" pitchFamily="34" charset="0"/>
                        </a:rPr>
                        <a:t> pts, 92 lesions)</a:t>
                      </a:r>
                      <a:endParaRPr lang="en-US" sz="1400" b="1" dirty="0">
                        <a:solidFill>
                          <a:schemeClr val="bg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P Value</a:t>
                      </a:r>
                      <a:endParaRPr lang="en-US" sz="1400" b="1" dirty="0">
                        <a:solidFill>
                          <a:schemeClr val="bg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2224830"/>
                  </a:ext>
                </a:extLst>
              </a:tr>
              <a:tr h="349694">
                <a:tc>
                  <a:txBody>
                    <a:bodyPr/>
                    <a:lstStyle/>
                    <a:p>
                      <a:r>
                        <a:rPr lang="en-US" sz="1400" b="1" dirty="0">
                          <a:solidFill>
                            <a:schemeClr val="bg1"/>
                          </a:solidFill>
                          <a:effectLst/>
                          <a:latin typeface="Arial" panose="020B0604020202020204" pitchFamily="34" charset="0"/>
                          <a:cs typeface="Arial" panose="020B0604020202020204" pitchFamily="34" charset="0"/>
                        </a:rPr>
                        <a:t>Pre-procedure</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EBF1E9"/>
                    </a:solidFill>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36229996"/>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Lesion length (mm</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12.07 (5.84)</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10.93 (4.17)</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0.38</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24483233"/>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Reference</a:t>
                      </a:r>
                      <a:r>
                        <a:rPr lang="en-US" sz="1400" b="1" baseline="0" dirty="0">
                          <a:solidFill>
                            <a:schemeClr val="bg1"/>
                          </a:solidFill>
                          <a:effectLst/>
                          <a:latin typeface="Arial" panose="020B0604020202020204" pitchFamily="34" charset="0"/>
                          <a:cs typeface="Arial" panose="020B0604020202020204" pitchFamily="34" charset="0"/>
                        </a:rPr>
                        <a:t> vessel diameter (mm)</a:t>
                      </a:r>
                      <a:endParaRPr lang="en-US" sz="1400" b="1" dirty="0">
                        <a:solidFill>
                          <a:schemeClr val="bg1"/>
                        </a:solidFill>
                        <a:effectLst/>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1.99 (0.31)</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2.05 (0.31)</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0.18</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292338742"/>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Minimal</a:t>
                      </a:r>
                      <a:r>
                        <a:rPr lang="en-US" sz="1400" b="1" baseline="0" dirty="0">
                          <a:solidFill>
                            <a:schemeClr val="bg1"/>
                          </a:solidFill>
                          <a:effectLst/>
                          <a:latin typeface="Arial" panose="020B0604020202020204" pitchFamily="34" charset="0"/>
                          <a:cs typeface="Arial" panose="020B0604020202020204" pitchFamily="34" charset="0"/>
                        </a:rPr>
                        <a:t> lumen diameter (mm)</a:t>
                      </a:r>
                      <a:endParaRPr lang="en-US" sz="1400" b="1" dirty="0">
                        <a:solidFill>
                          <a:schemeClr val="bg1"/>
                        </a:solidFill>
                        <a:effectLst/>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0.67 (0.28)</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0.76</a:t>
                      </a:r>
                      <a:r>
                        <a:rPr lang="en-US" sz="1400" b="1" baseline="0" dirty="0">
                          <a:latin typeface="Arial" panose="020B0604020202020204" pitchFamily="34" charset="0"/>
                          <a:cs typeface="Arial" panose="020B0604020202020204" pitchFamily="34" charset="0"/>
                        </a:rPr>
                        <a:t> (0.27)</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0.03</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840358736"/>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Diameter stenosis (%)</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66.8 (12.18)</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63.72 (10.86)</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0.14</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859115435"/>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Post-procedure</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99529370"/>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Minimal lumen diameter (mm)</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1.47 (0.32)</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1.51 (0.29)</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0.41</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69800733"/>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Diameter stenosis (%) </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25.15 (13.57)</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25.0 (12.56)</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0.93</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63866648"/>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9 months follow-up</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372372152"/>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Minimal lumen diameter (mm)</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1.29 (0.32)</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1.17 (0.39)</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0.03</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59946932"/>
                  </a:ext>
                </a:extLst>
              </a:tr>
              <a:tr h="349694">
                <a:tc>
                  <a:txBody>
                    <a:bodyPr/>
                    <a:lstStyle/>
                    <a:p>
                      <a:pPr algn="l"/>
                      <a:r>
                        <a:rPr lang="en-US" sz="1400" b="1" baseline="0" dirty="0">
                          <a:solidFill>
                            <a:schemeClr val="bg1"/>
                          </a:solidFill>
                          <a:effectLst/>
                          <a:latin typeface="Arial" panose="020B0604020202020204" pitchFamily="34" charset="0"/>
                          <a:cs typeface="Arial" panose="020B0604020202020204" pitchFamily="34" charset="0"/>
                        </a:rPr>
                        <a:t>   Diameter stenosis (%)</a:t>
                      </a:r>
                      <a:endParaRPr lang="en-US" sz="1400" b="1" dirty="0">
                        <a:solidFill>
                          <a:schemeClr val="bg1"/>
                        </a:solidFill>
                        <a:effectLst/>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32.54</a:t>
                      </a:r>
                      <a:r>
                        <a:rPr lang="en-US" sz="1400" b="1" baseline="0" dirty="0">
                          <a:latin typeface="Arial" panose="020B0604020202020204" pitchFamily="34" charset="0"/>
                          <a:cs typeface="Arial" panose="020B0604020202020204" pitchFamily="34" charset="0"/>
                        </a:rPr>
                        <a:t> (16.0)</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41.92 (18.49)</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0.0003</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78818144"/>
                  </a:ext>
                </a:extLst>
              </a:tr>
              <a:tr h="349694">
                <a:tc>
                  <a:txBody>
                    <a:bodyPr/>
                    <a:lstStyle/>
                    <a:p>
                      <a:pPr algn="l"/>
                      <a:r>
                        <a:rPr lang="en-US" sz="1400" b="1" baseline="0" dirty="0">
                          <a:solidFill>
                            <a:schemeClr val="bg1"/>
                          </a:solidFill>
                          <a:effectLst/>
                          <a:latin typeface="Arial" panose="020B0604020202020204" pitchFamily="34" charset="0"/>
                          <a:cs typeface="Arial" panose="020B0604020202020204" pitchFamily="34" charset="0"/>
                        </a:rPr>
                        <a:t>   Binary restenosis</a:t>
                      </a:r>
                      <a:endParaRPr lang="en-US" sz="1400" b="1" dirty="0">
                        <a:solidFill>
                          <a:schemeClr val="bg1"/>
                        </a:solidFill>
                        <a:effectLst/>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9/91 (9.9%)</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26/92 (28.3%)</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0.002</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80474890"/>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Late-lumen loss (mm)</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0.16 (0.29)</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0.30 (0.35)</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0.001</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749827075"/>
                  </a:ext>
                </a:extLst>
              </a:tr>
              <a:tr h="349694">
                <a:tc>
                  <a:txBody>
                    <a:bodyPr/>
                    <a:lstStyle/>
                    <a:p>
                      <a:pPr algn="l"/>
                      <a:r>
                        <a:rPr lang="en-US" sz="1400" b="1" dirty="0">
                          <a:solidFill>
                            <a:schemeClr val="bg1"/>
                          </a:solidFill>
                          <a:effectLst/>
                          <a:latin typeface="Arial" panose="020B0604020202020204" pitchFamily="34" charset="0"/>
                          <a:cs typeface="Arial" panose="020B0604020202020204" pitchFamily="34" charset="0"/>
                        </a:rPr>
                        <a:t>   Positive remodeling</a:t>
                      </a: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50000"/>
                        </a:schemeClr>
                      </a:solidFill>
                      <a:prstDash val="solid"/>
                      <a:round/>
                      <a:headEnd type="none" w="med" len="med"/>
                      <a:tailEnd type="none" w="med" len="med"/>
                    </a:lnR>
                    <a:lnT w="19050" cap="flat" cmpd="sng" algn="ctr">
                      <a:solidFill>
                        <a:schemeClr val="accent6">
                          <a:lumMod val="50000"/>
                        </a:schemeClr>
                      </a:solidFill>
                      <a:prstDash val="solid"/>
                      <a:round/>
                      <a:headEnd type="none" w="med" len="med"/>
                      <a:tailEnd type="none" w="med" len="med"/>
                    </a:lnT>
                    <a:lnB w="19050" cap="flat" cmpd="sng" algn="ctr">
                      <a:solidFill>
                        <a:schemeClr val="accent6">
                          <a:lumMod val="50000"/>
                        </a:schemeClr>
                      </a:solidFill>
                      <a:prstDash val="solid"/>
                      <a:round/>
                      <a:headEnd type="none" w="med" len="med"/>
                      <a:tailEnd type="none" w="med" len="med"/>
                    </a:lnB>
                    <a:solidFill>
                      <a:schemeClr val="accent6">
                        <a:lumMod val="75000"/>
                      </a:schemeClr>
                    </a:solidFill>
                  </a:tcPr>
                </a:tc>
                <a:tc>
                  <a:txBody>
                    <a:bodyPr/>
                    <a:lstStyle/>
                    <a:p>
                      <a:pPr algn="ctr"/>
                      <a:r>
                        <a:rPr lang="en-US" sz="1400" b="1" dirty="0">
                          <a:latin typeface="Arial" panose="020B0604020202020204" pitchFamily="34" charset="0"/>
                          <a:cs typeface="Arial" panose="020B0604020202020204" pitchFamily="34" charset="0"/>
                        </a:rPr>
                        <a:t>27/91 (29.7%)</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5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9/92 (9.7%)</a:t>
                      </a:r>
                      <a:endParaRPr lang="en-US" sz="14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0.0007</a:t>
                      </a:r>
                    </a:p>
                  </a:txBody>
                  <a:tcPr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172134296"/>
                  </a:ext>
                </a:extLst>
              </a:tr>
            </a:tbl>
          </a:graphicData>
        </a:graphic>
      </p:graphicFrame>
      <p:sp>
        <p:nvSpPr>
          <p:cNvPr id="6" name="Rectangle 5"/>
          <p:cNvSpPr/>
          <p:nvPr/>
        </p:nvSpPr>
        <p:spPr>
          <a:xfrm>
            <a:off x="8606118" y="4634753"/>
            <a:ext cx="1550893" cy="1748115"/>
          </a:xfrm>
          <a:prstGeom prst="rect">
            <a:avLst/>
          </a:prstGeom>
          <a:solidFill>
            <a:srgbClr val="F8F200">
              <a:alpha val="26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76447" y="4976037"/>
            <a:ext cx="9880564" cy="1403498"/>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271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16963"/>
            <a:ext cx="10287000"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BIO-RISE CHINA trial: Clinical Outcomes </a:t>
            </a:r>
          </a:p>
        </p:txBody>
      </p:sp>
      <p:sp>
        <p:nvSpPr>
          <p:cNvPr id="3" name="TextBox 2"/>
          <p:cNvSpPr txBox="1"/>
          <p:nvPr/>
        </p:nvSpPr>
        <p:spPr>
          <a:xfrm>
            <a:off x="8292353" y="6488668"/>
            <a:ext cx="19946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 Y, TCT 2021</a:t>
            </a:r>
          </a:p>
        </p:txBody>
      </p:sp>
      <p:graphicFrame>
        <p:nvGraphicFramePr>
          <p:cNvPr id="6" name="Chart 5"/>
          <p:cNvGraphicFramePr/>
          <p:nvPr>
            <p:extLst>
              <p:ext uri="{D42A27DB-BD31-4B8C-83A1-F6EECF244321}">
                <p14:modId xmlns:p14="http://schemas.microsoft.com/office/powerpoint/2010/main" val="171295003"/>
              </p:ext>
            </p:extLst>
          </p:nvPr>
        </p:nvGraphicFramePr>
        <p:xfrm>
          <a:off x="476249" y="978195"/>
          <a:ext cx="9572625" cy="53464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5725" y="3745258"/>
            <a:ext cx="50482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1200149" y="3076128"/>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=0.09</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694363" y="2424598"/>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=0.28</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096124" y="2045432"/>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=0.16</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524499" y="3518203"/>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=0.18</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086224" y="4638228"/>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=0.36</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714624" y="4792116"/>
            <a:ext cx="105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=0.24</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0279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0605"/>
            <a:ext cx="10287000" cy="5944665"/>
          </a:xfrm>
          <a:prstGeom prst="rect">
            <a:avLst/>
          </a:prstGeom>
        </p:spPr>
      </p:pic>
    </p:spTree>
    <p:extLst>
      <p:ext uri="{BB962C8B-B14F-4D97-AF65-F5344CB8AC3E}">
        <p14:creationId xmlns:p14="http://schemas.microsoft.com/office/powerpoint/2010/main" val="3852423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Trial: Patient Flowchart</a:t>
            </a:r>
          </a:p>
        </p:txBody>
      </p:sp>
      <p:sp>
        <p:nvSpPr>
          <p:cNvPr id="3" name="TextBox 2"/>
          <p:cNvSpPr txBox="1"/>
          <p:nvPr/>
        </p:nvSpPr>
        <p:spPr>
          <a:xfrm>
            <a:off x="5925369" y="6490450"/>
            <a:ext cx="43389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Kedhi et al., Eur Heart J 2021;42:4671</a:t>
            </a:r>
          </a:p>
        </p:txBody>
      </p:sp>
      <p:cxnSp>
        <p:nvCxnSpPr>
          <p:cNvPr id="36" name="Straight Connector 35"/>
          <p:cNvCxnSpPr>
            <a:endCxn id="6" idx="0"/>
          </p:cNvCxnSpPr>
          <p:nvPr/>
        </p:nvCxnSpPr>
        <p:spPr>
          <a:xfrm>
            <a:off x="3460380" y="2725279"/>
            <a:ext cx="0" cy="2249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7" idx="0"/>
          </p:cNvCxnSpPr>
          <p:nvPr/>
        </p:nvCxnSpPr>
        <p:spPr>
          <a:xfrm>
            <a:off x="6258466" y="2725279"/>
            <a:ext cx="0" cy="2249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286340" y="1093700"/>
            <a:ext cx="9736196" cy="4815821"/>
            <a:chOff x="555284" y="815788"/>
            <a:chExt cx="9736196" cy="4815821"/>
          </a:xfrm>
        </p:grpSpPr>
        <p:sp>
          <p:nvSpPr>
            <p:cNvPr id="4" name="Rounded Rectangle 3"/>
            <p:cNvSpPr/>
            <p:nvPr/>
          </p:nvSpPr>
          <p:spPr>
            <a:xfrm>
              <a:off x="3182468" y="815788"/>
              <a:ext cx="3955676"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550 patients enrolled</a:t>
              </a:r>
            </a:p>
          </p:txBody>
        </p:sp>
        <p:sp>
          <p:nvSpPr>
            <p:cNvPr id="5" name="Rounded Rectangle 4"/>
            <p:cNvSpPr/>
            <p:nvPr/>
          </p:nvSpPr>
          <p:spPr>
            <a:xfrm>
              <a:off x="3182468" y="1676399"/>
              <a:ext cx="3955676"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547 entered study procedure</a:t>
              </a:r>
            </a:p>
          </p:txBody>
        </p:sp>
        <p:sp>
          <p:nvSpPr>
            <p:cNvPr id="6" name="Rounded Rectangle 5"/>
            <p:cNvSpPr/>
            <p:nvPr/>
          </p:nvSpPr>
          <p:spPr>
            <a:xfrm>
              <a:off x="2671481" y="2672365"/>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423 had FFR &gt;0.80</a:t>
              </a:r>
            </a:p>
          </p:txBody>
        </p:sp>
        <p:sp>
          <p:nvSpPr>
            <p:cNvPr id="7" name="Rounded Rectangle 6"/>
            <p:cNvSpPr/>
            <p:nvPr/>
          </p:nvSpPr>
          <p:spPr>
            <a:xfrm>
              <a:off x="5469567" y="2672365"/>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112 FFR ≤0.80</a:t>
              </a:r>
            </a:p>
          </p:txBody>
        </p:sp>
        <p:sp>
          <p:nvSpPr>
            <p:cNvPr id="8" name="Rounded Rectangle 7"/>
            <p:cNvSpPr/>
            <p:nvPr/>
          </p:nvSpPr>
          <p:spPr>
            <a:xfrm>
              <a:off x="3962398" y="5192338"/>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91 18M FU</a:t>
              </a:r>
            </a:p>
          </p:txBody>
        </p:sp>
        <p:sp>
          <p:nvSpPr>
            <p:cNvPr id="9" name="Rounded Rectangle 8"/>
            <p:cNvSpPr/>
            <p:nvPr/>
          </p:nvSpPr>
          <p:spPr>
            <a:xfrm>
              <a:off x="5469567" y="3424526"/>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93 had revasc</a:t>
              </a:r>
            </a:p>
          </p:txBody>
        </p:sp>
        <p:sp>
          <p:nvSpPr>
            <p:cNvPr id="10" name="Rounded Rectangle 9"/>
            <p:cNvSpPr/>
            <p:nvPr/>
          </p:nvSpPr>
          <p:spPr>
            <a:xfrm>
              <a:off x="1443323" y="4235832"/>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292 No-TCFA</a:t>
              </a:r>
            </a:p>
          </p:txBody>
        </p:sp>
        <p:sp>
          <p:nvSpPr>
            <p:cNvPr id="11" name="Rounded Rectangle 10"/>
            <p:cNvSpPr/>
            <p:nvPr/>
          </p:nvSpPr>
          <p:spPr>
            <a:xfrm>
              <a:off x="3962398" y="4235832"/>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98 TCFA</a:t>
              </a:r>
            </a:p>
          </p:txBody>
        </p:sp>
        <p:sp>
          <p:nvSpPr>
            <p:cNvPr id="12" name="Rounded Rectangle 11"/>
            <p:cNvSpPr/>
            <p:nvPr/>
          </p:nvSpPr>
          <p:spPr>
            <a:xfrm>
              <a:off x="1443322" y="5201303"/>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291 18M FU</a:t>
              </a:r>
            </a:p>
          </p:txBody>
        </p:sp>
        <p:sp>
          <p:nvSpPr>
            <p:cNvPr id="13" name="Rounded Rectangle 12"/>
            <p:cNvSpPr/>
            <p:nvPr/>
          </p:nvSpPr>
          <p:spPr>
            <a:xfrm>
              <a:off x="6508369" y="5201303"/>
              <a:ext cx="2115685"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92 18M FU</a:t>
              </a:r>
            </a:p>
          </p:txBody>
        </p:sp>
        <p:sp>
          <p:nvSpPr>
            <p:cNvPr id="14" name="Rounded Rectangle 13"/>
            <p:cNvSpPr/>
            <p:nvPr/>
          </p:nvSpPr>
          <p:spPr>
            <a:xfrm>
              <a:off x="2671481" y="3432610"/>
              <a:ext cx="2115686" cy="430306"/>
            </a:xfrm>
            <a:prstGeom prst="roundRect">
              <a:avLst>
                <a:gd name="adj" fmla="val 14584"/>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390 had valid OCT</a:t>
              </a:r>
            </a:p>
          </p:txBody>
        </p:sp>
        <p:sp>
          <p:nvSpPr>
            <p:cNvPr id="15" name="TextBox 14"/>
            <p:cNvSpPr txBox="1"/>
            <p:nvPr/>
          </p:nvSpPr>
          <p:spPr>
            <a:xfrm>
              <a:off x="7772402" y="1050168"/>
              <a:ext cx="250115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violation of exclusion criteria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malignancies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failure to revascularize the culprit lesion</a:t>
              </a:r>
            </a:p>
          </p:txBody>
        </p:sp>
        <p:sp>
          <p:nvSpPr>
            <p:cNvPr id="16" name="TextBox 15"/>
            <p:cNvSpPr txBox="1"/>
            <p:nvPr/>
          </p:nvSpPr>
          <p:spPr>
            <a:xfrm>
              <a:off x="7790327" y="1955599"/>
              <a:ext cx="250115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6 had no eligible target lesion (restenosis)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6 had no FFR performed</a:t>
              </a:r>
            </a:p>
          </p:txBody>
        </p:sp>
        <p:sp>
          <p:nvSpPr>
            <p:cNvPr id="17" name="TextBox 16"/>
            <p:cNvSpPr txBox="1"/>
            <p:nvPr/>
          </p:nvSpPr>
          <p:spPr>
            <a:xfrm>
              <a:off x="7781367" y="3022406"/>
              <a:ext cx="250115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19 had no revasc in FFR (+) lesions</a:t>
              </a:r>
            </a:p>
          </p:txBody>
        </p:sp>
        <p:sp>
          <p:nvSpPr>
            <p:cNvPr id="18" name="TextBox 17"/>
            <p:cNvSpPr txBox="1"/>
            <p:nvPr/>
          </p:nvSpPr>
          <p:spPr>
            <a:xfrm>
              <a:off x="555284" y="2930072"/>
              <a:ext cx="180245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had PCI in FFR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30 had no OCT or not analyzable OCT</a:t>
              </a:r>
            </a:p>
          </p:txBody>
        </p:sp>
        <p:sp>
          <p:nvSpPr>
            <p:cNvPr id="19" name="TextBox 18"/>
            <p:cNvSpPr txBox="1"/>
            <p:nvPr/>
          </p:nvSpPr>
          <p:spPr>
            <a:xfrm>
              <a:off x="1353694" y="4879479"/>
              <a:ext cx="10399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lost to FU</a:t>
              </a:r>
            </a:p>
          </p:txBody>
        </p:sp>
        <p:sp>
          <p:nvSpPr>
            <p:cNvPr id="20" name="TextBox 19"/>
            <p:cNvSpPr txBox="1"/>
            <p:nvPr/>
          </p:nvSpPr>
          <p:spPr>
            <a:xfrm>
              <a:off x="7476586" y="4879474"/>
              <a:ext cx="10399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lost to FU</a:t>
              </a:r>
            </a:p>
          </p:txBody>
        </p:sp>
        <p:sp>
          <p:nvSpPr>
            <p:cNvPr id="21" name="TextBox 20"/>
            <p:cNvSpPr txBox="1"/>
            <p:nvPr/>
          </p:nvSpPr>
          <p:spPr>
            <a:xfrm>
              <a:off x="3899671" y="4879474"/>
              <a:ext cx="10399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lost to FU</a:t>
              </a:r>
            </a:p>
          </p:txBody>
        </p:sp>
        <p:cxnSp>
          <p:nvCxnSpPr>
            <p:cNvPr id="23" name="Straight Connector 22"/>
            <p:cNvCxnSpPr>
              <a:stCxn id="4" idx="2"/>
              <a:endCxn id="5" idx="0"/>
            </p:cNvCxnSpPr>
            <p:nvPr/>
          </p:nvCxnSpPr>
          <p:spPr>
            <a:xfrm>
              <a:off x="5160306" y="1246094"/>
              <a:ext cx="0" cy="4303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160306" y="2133601"/>
              <a:ext cx="0" cy="3137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22594" y="2447367"/>
              <a:ext cx="280481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2"/>
              <a:endCxn id="14" idx="0"/>
            </p:cNvCxnSpPr>
            <p:nvPr/>
          </p:nvCxnSpPr>
          <p:spPr>
            <a:xfrm>
              <a:off x="3729324" y="3102671"/>
              <a:ext cx="0" cy="3299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 idx="2"/>
              <a:endCxn id="9" idx="0"/>
            </p:cNvCxnSpPr>
            <p:nvPr/>
          </p:nvCxnSpPr>
          <p:spPr>
            <a:xfrm>
              <a:off x="6527410" y="3102671"/>
              <a:ext cx="0" cy="3218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469357" y="4244797"/>
              <a:ext cx="5826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4" idx="2"/>
            </p:cNvCxnSpPr>
            <p:nvPr/>
          </p:nvCxnSpPr>
          <p:spPr>
            <a:xfrm flipH="1">
              <a:off x="3729323" y="3862916"/>
              <a:ext cx="1" cy="3729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0" idx="2"/>
              <a:endCxn id="12" idx="0"/>
            </p:cNvCxnSpPr>
            <p:nvPr/>
          </p:nvCxnSpPr>
          <p:spPr>
            <a:xfrm flipH="1">
              <a:off x="2501165" y="4666138"/>
              <a:ext cx="1" cy="5351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1" idx="2"/>
              <a:endCxn id="8" idx="0"/>
            </p:cNvCxnSpPr>
            <p:nvPr/>
          </p:nvCxnSpPr>
          <p:spPr>
            <a:xfrm>
              <a:off x="5020241" y="4666138"/>
              <a:ext cx="0" cy="526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9" idx="2"/>
              <a:endCxn id="13" idx="0"/>
            </p:cNvCxnSpPr>
            <p:nvPr/>
          </p:nvCxnSpPr>
          <p:spPr>
            <a:xfrm>
              <a:off x="6527410" y="3854832"/>
              <a:ext cx="1038802" cy="134647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15" idx="1"/>
            </p:cNvCxnSpPr>
            <p:nvPr/>
          </p:nvCxnSpPr>
          <p:spPr>
            <a:xfrm>
              <a:off x="5160306" y="1465667"/>
              <a:ext cx="2612096"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160306" y="2263589"/>
              <a:ext cx="2612096"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17" idx="1"/>
            </p:cNvCxnSpPr>
            <p:nvPr/>
          </p:nvCxnSpPr>
          <p:spPr>
            <a:xfrm>
              <a:off x="6527409" y="3253237"/>
              <a:ext cx="1253958" cy="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18" idx="3"/>
            </p:cNvCxnSpPr>
            <p:nvPr/>
          </p:nvCxnSpPr>
          <p:spPr>
            <a:xfrm flipH="1">
              <a:off x="2357743" y="3253237"/>
              <a:ext cx="1371580"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562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1"/>
            <a:ext cx="102870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Lesion Level Qualitative OCT Analysis Results in Pts With and Without Thin-Cap Fibroatheroma</a:t>
            </a:r>
          </a:p>
        </p:txBody>
      </p:sp>
      <p:sp>
        <p:nvSpPr>
          <p:cNvPr id="3" name="TextBox 2"/>
          <p:cNvSpPr txBox="1"/>
          <p:nvPr/>
        </p:nvSpPr>
        <p:spPr>
          <a:xfrm>
            <a:off x="6024282" y="6526308"/>
            <a:ext cx="42627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Kedhi et al., Eur Heart J 2021;42:4671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596551"/>
            <a:ext cx="10058400" cy="4867002"/>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9526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Trial: Incidence of Primary Endpoint at 18 Months</a:t>
            </a:r>
          </a:p>
        </p:txBody>
      </p:sp>
      <p:sp>
        <p:nvSpPr>
          <p:cNvPr id="4" name="TextBox 3"/>
          <p:cNvSpPr txBox="1"/>
          <p:nvPr/>
        </p:nvSpPr>
        <p:spPr>
          <a:xfrm>
            <a:off x="321548" y="1220937"/>
            <a:ext cx="96966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Composite of death, MI, TLR or hospitalization due to UA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2603"/>
            <a:ext cx="10287000" cy="4807848"/>
          </a:xfrm>
          <a:prstGeom prst="rect">
            <a:avLst/>
          </a:prstGeom>
        </p:spPr>
      </p:pic>
      <p:sp>
        <p:nvSpPr>
          <p:cNvPr id="6" name="TextBox 5"/>
          <p:cNvSpPr txBox="1"/>
          <p:nvPr/>
        </p:nvSpPr>
        <p:spPr>
          <a:xfrm>
            <a:off x="5925369" y="6490450"/>
            <a:ext cx="43389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Kedhi et al., Eur Heart J 2021;42:4671</a:t>
            </a:r>
          </a:p>
        </p:txBody>
      </p:sp>
      <p:cxnSp>
        <p:nvCxnSpPr>
          <p:cNvPr id="8" name="Straight Arrow Connector 7"/>
          <p:cNvCxnSpPr/>
          <p:nvPr/>
        </p:nvCxnSpPr>
        <p:spPr>
          <a:xfrm flipH="1" flipV="1">
            <a:off x="9746901" y="3717890"/>
            <a:ext cx="50242" cy="14972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387046" y="4069587"/>
            <a:ext cx="455574"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5x</a:t>
            </a:r>
          </a:p>
        </p:txBody>
      </p:sp>
    </p:spTree>
    <p:extLst>
      <p:ext uri="{BB962C8B-B14F-4D97-AF65-F5344CB8AC3E}">
        <p14:creationId xmlns:p14="http://schemas.microsoft.com/office/powerpoint/2010/main" val="9268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990" y="6491"/>
            <a:ext cx="400497"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9002465" y="4362599"/>
            <a:ext cx="0" cy="6094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803672" y="13551"/>
            <a:ext cx="8038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1" y="721437"/>
            <a:ext cx="10046664" cy="57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486401" y="6497686"/>
            <a:ext cx="4791086" cy="34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788860" y="3340078"/>
            <a:ext cx="615224" cy="327053"/>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494" tIns="38214" rIns="76494" bIns="3821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0186" rtl="0" eaLnBrk="0" fontAlgn="base" latinLnBrk="0" hangingPunct="0">
              <a:lnSpc>
                <a:spcPct val="100000"/>
              </a:lnSpc>
              <a:spcBef>
                <a:spcPct val="20000"/>
              </a:spcBef>
              <a:spcAft>
                <a:spcPct val="0"/>
              </a:spcAft>
              <a:buClrTx/>
              <a:buSzTx/>
              <a:buFontTx/>
              <a:buNone/>
              <a:tabLst/>
              <a:defRPr/>
            </a:pPr>
            <a:endParaRPr kumimoji="0" lang="en-US" altLang="en-US" sz="27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1543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Trial: Clinical Outcomes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18 Months Follow Up</a:t>
            </a:r>
          </a:p>
        </p:txBody>
      </p:sp>
      <p:graphicFrame>
        <p:nvGraphicFramePr>
          <p:cNvPr id="6" name="Chart 5"/>
          <p:cNvGraphicFramePr/>
          <p:nvPr>
            <p:extLst>
              <p:ext uri="{D42A27DB-BD31-4B8C-83A1-F6EECF244321}">
                <p14:modId xmlns:p14="http://schemas.microsoft.com/office/powerpoint/2010/main" val="414389824"/>
              </p:ext>
            </p:extLst>
          </p:nvPr>
        </p:nvGraphicFramePr>
        <p:xfrm>
          <a:off x="371475" y="1304925"/>
          <a:ext cx="9697571" cy="50863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6200" y="3838575"/>
            <a:ext cx="2571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1133475" y="2705100"/>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&lt;0.001</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5667375" y="3562350"/>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0.002</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191375" y="2085975"/>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&lt;0.001</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63000" y="3962400"/>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0.03</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555572" y="4554724"/>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p=NS</a:t>
            </a:r>
          </a:p>
        </p:txBody>
      </p:sp>
      <p:sp>
        <p:nvSpPr>
          <p:cNvPr id="13" name="TextBox 12"/>
          <p:cNvSpPr txBox="1"/>
          <p:nvPr/>
        </p:nvSpPr>
        <p:spPr>
          <a:xfrm>
            <a:off x="4090208" y="3994744"/>
            <a:ext cx="111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0.01</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5925369" y="6490450"/>
            <a:ext cx="43389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Kedhi et al., Eur Heart J 2021;42:4671</a:t>
            </a:r>
          </a:p>
        </p:txBody>
      </p:sp>
    </p:spTree>
    <p:extLst>
      <p:ext uri="{BB962C8B-B14F-4D97-AF65-F5344CB8AC3E}">
        <p14:creationId xmlns:p14="http://schemas.microsoft.com/office/powerpoint/2010/main" val="4183339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5"/>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COMBINE OCT-FFR Study Design and Main Results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893"/>
            <a:ext cx="10287001" cy="5909557"/>
          </a:xfrm>
          <a:prstGeom prst="rect">
            <a:avLst/>
          </a:prstGeom>
        </p:spPr>
      </p:pic>
      <p:sp>
        <p:nvSpPr>
          <p:cNvPr id="5" name="TextBox 4"/>
          <p:cNvSpPr txBox="1"/>
          <p:nvPr/>
        </p:nvSpPr>
        <p:spPr>
          <a:xfrm>
            <a:off x="5925369" y="6490450"/>
            <a:ext cx="43389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Kedhi et al., Eur Heart J 2021;42:4671</a:t>
            </a:r>
          </a:p>
        </p:txBody>
      </p:sp>
    </p:spTree>
    <p:extLst>
      <p:ext uri="{BB962C8B-B14F-4D97-AF65-F5344CB8AC3E}">
        <p14:creationId xmlns:p14="http://schemas.microsoft.com/office/powerpoint/2010/main" val="1805168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140"/>
            <a:ext cx="10287000" cy="5827058"/>
          </a:xfrm>
          <a:prstGeom prst="rect">
            <a:avLst/>
          </a:prstGeom>
        </p:spPr>
      </p:pic>
    </p:spTree>
    <p:extLst>
      <p:ext uri="{BB962C8B-B14F-4D97-AF65-F5344CB8AC3E}">
        <p14:creationId xmlns:p14="http://schemas.microsoft.com/office/powerpoint/2010/main" val="3472783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2"/>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 Search of Vulnerable Patients</a:t>
            </a:r>
          </a:p>
        </p:txBody>
      </p:sp>
      <p:sp>
        <p:nvSpPr>
          <p:cNvPr id="3" name="TextBox 2"/>
          <p:cNvSpPr txBox="1"/>
          <p:nvPr/>
        </p:nvSpPr>
        <p:spPr>
          <a:xfrm>
            <a:off x="5602940" y="6488668"/>
            <a:ext cx="46840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Naghavi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Circulation 2003;108:1772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58" y="636494"/>
            <a:ext cx="8881883" cy="585217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602939" y="1244338"/>
            <a:ext cx="3032013" cy="377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10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2484"/>
          <a:stretch/>
        </p:blipFill>
        <p:spPr>
          <a:xfrm>
            <a:off x="555812" y="0"/>
            <a:ext cx="9179859" cy="2572871"/>
          </a:xfrm>
          <a:prstGeom prst="rect">
            <a:avLst/>
          </a:prstGeom>
        </p:spPr>
      </p:pic>
      <p:sp>
        <p:nvSpPr>
          <p:cNvPr id="7" name="TextBox 6"/>
          <p:cNvSpPr txBox="1"/>
          <p:nvPr/>
        </p:nvSpPr>
        <p:spPr>
          <a:xfrm>
            <a:off x="367553" y="2653552"/>
            <a:ext cx="9592235" cy="38472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Timeline of Development and Future Directions for Clinical Trials in Coronary VP</a:t>
            </a:r>
          </a:p>
        </p:txBody>
      </p:sp>
      <p:pic>
        <p:nvPicPr>
          <p:cNvPr id="4" name="Picture 3"/>
          <p:cNvPicPr>
            <a:picLocks noChangeAspect="1"/>
          </p:cNvPicPr>
          <p:nvPr/>
        </p:nvPicPr>
        <p:blipFill>
          <a:blip r:embed="rId3"/>
          <a:stretch>
            <a:fillRect/>
          </a:stretch>
        </p:blipFill>
        <p:spPr>
          <a:xfrm>
            <a:off x="555811" y="3118953"/>
            <a:ext cx="9582975" cy="3574737"/>
          </a:xfrm>
          <a:prstGeom prst="rect">
            <a:avLst/>
          </a:prstGeom>
        </p:spPr>
      </p:pic>
      <p:sp>
        <p:nvSpPr>
          <p:cNvPr id="5" name="TextBox 4"/>
          <p:cNvSpPr txBox="1"/>
          <p:nvPr/>
        </p:nvSpPr>
        <p:spPr>
          <a:xfrm>
            <a:off x="7046258" y="1622614"/>
            <a:ext cx="2277035"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(Modified)</a:t>
            </a:r>
          </a:p>
        </p:txBody>
      </p:sp>
      <p:sp>
        <p:nvSpPr>
          <p:cNvPr id="3" name="Rectangle 2"/>
          <p:cNvSpPr/>
          <p:nvPr/>
        </p:nvSpPr>
        <p:spPr>
          <a:xfrm>
            <a:off x="7827665" y="5225144"/>
            <a:ext cx="1455434" cy="311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7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6"/>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Final Word</a:t>
            </a:r>
          </a:p>
        </p:txBody>
      </p:sp>
      <p:sp>
        <p:nvSpPr>
          <p:cNvPr id="3" name="TextBox 2"/>
          <p:cNvSpPr txBox="1"/>
          <p:nvPr/>
        </p:nvSpPr>
        <p:spPr>
          <a:xfrm>
            <a:off x="358588" y="842682"/>
            <a:ext cx="961016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Ischemia, Vulnerable Plaque, Prognosis and Treatment</a:t>
            </a:r>
          </a:p>
        </p:txBody>
      </p:sp>
      <p:grpSp>
        <p:nvGrpSpPr>
          <p:cNvPr id="21" name="Group 20"/>
          <p:cNvGrpSpPr/>
          <p:nvPr/>
        </p:nvGrpSpPr>
        <p:grpSpPr>
          <a:xfrm>
            <a:off x="206188" y="1586752"/>
            <a:ext cx="9897035" cy="4878766"/>
            <a:chOff x="197223" y="1810871"/>
            <a:chExt cx="9897035" cy="4878766"/>
          </a:xfrm>
        </p:grpSpPr>
        <p:sp>
          <p:nvSpPr>
            <p:cNvPr id="4" name="Rectangle 3"/>
            <p:cNvSpPr/>
            <p:nvPr/>
          </p:nvSpPr>
          <p:spPr>
            <a:xfrm>
              <a:off x="197223" y="1810871"/>
              <a:ext cx="4509248" cy="330797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Symptoms of ischemia (angina, exertional dyspnea)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Ischemia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Treat to relieve symptoms (anti-angina drugs, revasc)</a:t>
              </a:r>
            </a:p>
          </p:txBody>
        </p:sp>
        <p:sp>
          <p:nvSpPr>
            <p:cNvPr id="5" name="Rectangle 4"/>
            <p:cNvSpPr/>
            <p:nvPr/>
          </p:nvSpPr>
          <p:spPr>
            <a:xfrm>
              <a:off x="4831975" y="1810871"/>
              <a:ext cx="5262283" cy="3307976"/>
            </a:xfrm>
            <a:prstGeom prst="rect">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CV risk factors, inflammation, recent ACS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Vulnerable plaque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Treat to prevent CV death, MI, ACS (APT, lipid lowering,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revasc</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cxnSp>
          <p:nvCxnSpPr>
            <p:cNvPr id="11" name="Straight Arrow Connector 10"/>
            <p:cNvCxnSpPr/>
            <p:nvPr/>
          </p:nvCxnSpPr>
          <p:spPr>
            <a:xfrm>
              <a:off x="2402542" y="2958352"/>
              <a:ext cx="0" cy="3496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11506" y="3720353"/>
              <a:ext cx="0" cy="3048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413816" y="2967314"/>
              <a:ext cx="0" cy="3496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422780" y="3729315"/>
              <a:ext cx="0" cy="3048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27294" y="3451412"/>
              <a:ext cx="2779059"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1" y="5190388"/>
              <a:ext cx="8991601" cy="1499249"/>
            </a:xfrm>
            <a:prstGeom prst="rect">
              <a:avLst/>
            </a:prstGeom>
          </p:spPr>
        </p:pic>
      </p:grpSp>
    </p:spTree>
    <p:extLst>
      <p:ext uri="{BB962C8B-B14F-4D97-AF65-F5344CB8AC3E}">
        <p14:creationId xmlns:p14="http://schemas.microsoft.com/office/powerpoint/2010/main" val="4086158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33648" y="1264346"/>
            <a:ext cx="1030304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Recent Interventional T</a:t>
            </a:r>
            <a:r>
              <a:rPr kumimoji="0" lang="en-US" altLang="en-US" sz="3600" b="1" i="0" u="none" strike="noStrike" kern="1200" cap="none" spc="0" normalizeH="0" baseline="0" noProof="0" dirty="0" err="1">
                <a:ln>
                  <a:noFill/>
                </a:ln>
                <a:solidFill>
                  <a:srgbClr val="808080"/>
                </a:solidFill>
                <a:effectLst/>
                <a:uLnTx/>
                <a:uFillTx/>
                <a:latin typeface="Arial" pitchFamily="34" charset="0"/>
                <a:ea typeface="+mn-ea"/>
                <a:cs typeface="+mn-cs"/>
              </a:rPr>
              <a:t>rials</a:t>
            </a: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2021;    </a:t>
            </a:r>
          </a:p>
          <a:p>
            <a:pPr lvl="0" defTabSz="771525" fontAlgn="base">
              <a:spcBef>
                <a:spcPct val="0"/>
              </a:spcBef>
              <a:spcAft>
                <a:spcPct val="0"/>
              </a:spcAft>
              <a:buNone/>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r>
              <a:rPr lang="en-US" altLang="en-US" sz="3600" b="1" dirty="0">
                <a:solidFill>
                  <a:srgbClr val="808080"/>
                </a:solidFill>
                <a:latin typeface="Arial" pitchFamily="34" charset="0"/>
              </a:rPr>
              <a:t>Basket-Small 2 Trial, Bio-Rise </a:t>
            </a: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China Trial,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Combine OCT-FFR Trial</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400" b="1" i="1"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3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Complex parameters and PCI outcomes: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Defining Percutaneous Coronary Intervention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Complexity and Risk of In-hospital Outcomes</a:t>
            </a: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243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706"/>
            <a:ext cx="10287000" cy="6051176"/>
          </a:xfrm>
          <a:prstGeom prst="rect">
            <a:avLst/>
          </a:prstGeom>
        </p:spPr>
      </p:pic>
    </p:spTree>
    <p:extLst>
      <p:ext uri="{BB962C8B-B14F-4D97-AF65-F5344CB8AC3E}">
        <p14:creationId xmlns:p14="http://schemas.microsoft.com/office/powerpoint/2010/main" val="3976070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0" y="-26899"/>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Risk Factors for In-Hospital MACCE Post-PCI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 the UK 2006-2016</a:t>
            </a:r>
          </a:p>
        </p:txBody>
      </p:sp>
      <p:sp>
        <p:nvSpPr>
          <p:cNvPr id="4" name="TextBox 3"/>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4" y="1595117"/>
            <a:ext cx="5746376" cy="4892952"/>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3790" y="832843"/>
            <a:ext cx="1019735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Multivariate Adjusted Baseline and Procedural Covariates Associated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In-Hospital MACCE</a:t>
            </a:r>
          </a:p>
        </p:txBody>
      </p:sp>
      <p:sp>
        <p:nvSpPr>
          <p:cNvPr id="7" name="TextBox 6"/>
          <p:cNvSpPr txBox="1"/>
          <p:nvPr/>
        </p:nvSpPr>
        <p:spPr>
          <a:xfrm>
            <a:off x="5916706" y="1804884"/>
            <a:ext cx="4361329" cy="39087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CHIP Factors associated with increased in-hospital MACCE</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 factors:</a:t>
            </a:r>
          </a:p>
          <a:p>
            <a:pPr marL="511175" marR="0" lvl="1"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 ≥80 yrs, female sex, previous stroke, previous MI, PVD, EF &lt;30%, and CKD</a:t>
            </a:r>
          </a:p>
          <a:p>
            <a:pPr marL="511175" marR="0" lvl="1"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69863" marR="0" lvl="1"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Procedural factors:</a:t>
            </a:r>
          </a:p>
          <a:p>
            <a:pPr marL="511175"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 LM PCI, 3-V PCI, dual arterial access, planned LV mechanical support, and lesion length &gt;60 mm</a:t>
            </a:r>
          </a:p>
          <a:p>
            <a:pPr marL="511175"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CHIP score</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Planned LV mechanical support – 3 pts</a:t>
            </a: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chronic renal disease – 2 pts</a:t>
            </a: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Remaining factors – 1 point</a:t>
            </a:r>
          </a:p>
        </p:txBody>
      </p:sp>
    </p:spTree>
    <p:extLst>
      <p:ext uri="{BB962C8B-B14F-4D97-AF65-F5344CB8AC3E}">
        <p14:creationId xmlns:p14="http://schemas.microsoft.com/office/powerpoint/2010/main" val="1121545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Distribution of CHIP Factors/Case</a:t>
            </a:r>
          </a:p>
        </p:txBody>
      </p:sp>
      <p:sp>
        <p:nvSpPr>
          <p:cNvPr id="3" name="TextBox 2"/>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 y="1316611"/>
            <a:ext cx="9964271" cy="519895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3790" y="608725"/>
            <a:ext cx="1019735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Distribution of and Temporal Changes in CHIP Score During PCI in the U.K.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2006-2016</a:t>
            </a:r>
          </a:p>
        </p:txBody>
      </p:sp>
    </p:spTree>
    <p:extLst>
      <p:ext uri="{BB962C8B-B14F-4D97-AF65-F5344CB8AC3E}">
        <p14:creationId xmlns:p14="http://schemas.microsoft.com/office/powerpoint/2010/main" val="292931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8628" y="727854"/>
            <a:ext cx="9383329" cy="507831"/>
          </a:xfrm>
          <a:prstGeom prst="rect">
            <a:avLst/>
          </a:prstGeom>
        </p:spPr>
        <p:txBody>
          <a:bodyPr wrap="square">
            <a:spAutoFit/>
          </a:bodyPr>
          <a:lstStyle/>
          <a:p>
            <a:pPr algn="ctr" defTabSz="1028958"/>
            <a:r>
              <a:rPr lang="en-US" sz="2700" b="1" dirty="0" err="1">
                <a:solidFill>
                  <a:srgbClr val="FFFF00"/>
                </a:solidFill>
                <a:latin typeface="Arial" pitchFamily="34" charset="0"/>
                <a:cs typeface="Arial" pitchFamily="34" charset="0"/>
              </a:rPr>
              <a:t>GuidewireAID</a:t>
            </a:r>
            <a:r>
              <a:rPr lang="en-US" sz="2700" b="1" dirty="0">
                <a:solidFill>
                  <a:srgbClr val="FFFF00"/>
                </a:solidFill>
                <a:latin typeface="Arial" pitchFamily="34" charset="0"/>
                <a:cs typeface="Arial" pitchFamily="34" charset="0"/>
              </a:rPr>
              <a:t> – Out on both Android and iOS!</a:t>
            </a:r>
            <a:endParaRPr lang="en-US" sz="2700"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433" t="9448" r="20607" b="61398"/>
          <a:stretch/>
        </p:blipFill>
        <p:spPr>
          <a:xfrm>
            <a:off x="295658" y="2450344"/>
            <a:ext cx="1890236" cy="2009119"/>
          </a:xfrm>
          <a:prstGeom prst="roundRect">
            <a:avLst/>
          </a:prstGeom>
        </p:spPr>
      </p:pic>
      <p:pic>
        <p:nvPicPr>
          <p:cNvPr id="21" name="Picture 29" descr="Get it on Google Pl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5907" y="1633940"/>
            <a:ext cx="2396349" cy="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
          <p:cNvSpPr txBox="1">
            <a:spLocks noChangeArrowheads="1"/>
          </p:cNvSpPr>
          <p:nvPr/>
        </p:nvSpPr>
        <p:spPr bwMode="auto">
          <a:xfrm>
            <a:off x="5214201" y="2417525"/>
            <a:ext cx="1946784"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28784"/>
            <a:r>
              <a:rPr lang="en-US" altLang="en-US" sz="759" dirty="0">
                <a:solidFill>
                  <a:schemeClr val="bg2">
                    <a:lumMod val="60000"/>
                    <a:lumOff val="40000"/>
                  </a:schemeClr>
                </a:solidFill>
                <a:latin typeface="Arial" panose="020B0604020202020204" pitchFamily="34" charset="0"/>
                <a:cs typeface="Arial" panose="020B0604020202020204" pitchFamily="34" charset="0"/>
              </a:rPr>
              <a:t>Apple</a:t>
            </a:r>
            <a:r>
              <a:rPr lang="en-US" altLang="en-US" sz="759" baseline="30000" dirty="0">
                <a:solidFill>
                  <a:schemeClr val="bg2">
                    <a:lumMod val="60000"/>
                    <a:lumOff val="40000"/>
                  </a:schemeClr>
                </a:solidFill>
                <a:latin typeface="Arial" panose="020B0604020202020204" pitchFamily="34" charset="0"/>
                <a:cs typeface="Arial" panose="020B0604020202020204" pitchFamily="34" charset="0"/>
              </a:rPr>
              <a:t> ®</a:t>
            </a:r>
            <a:r>
              <a:rPr lang="en-US" altLang="en-US" sz="759" dirty="0">
                <a:solidFill>
                  <a:schemeClr val="bg2">
                    <a:lumMod val="60000"/>
                    <a:lumOff val="40000"/>
                  </a:schemeClr>
                </a:solidFill>
                <a:latin typeface="Arial" panose="020B0604020202020204" pitchFamily="34" charset="0"/>
                <a:cs typeface="Arial" panose="020B0604020202020204" pitchFamily="34" charset="0"/>
              </a:rPr>
              <a:t> and App Store</a:t>
            </a:r>
            <a:r>
              <a:rPr lang="en-US" altLang="en-US" sz="759" baseline="30000" dirty="0">
                <a:solidFill>
                  <a:schemeClr val="bg2">
                    <a:lumMod val="60000"/>
                    <a:lumOff val="40000"/>
                  </a:schemeClr>
                </a:solidFill>
                <a:latin typeface="Arial" panose="020B0604020202020204" pitchFamily="34" charset="0"/>
                <a:cs typeface="Arial" panose="020B0604020202020204" pitchFamily="34" charset="0"/>
              </a:rPr>
              <a:t>®</a:t>
            </a:r>
            <a:r>
              <a:rPr lang="en-US" altLang="en-US" sz="759" dirty="0">
                <a:solidFill>
                  <a:schemeClr val="bg2">
                    <a:lumMod val="60000"/>
                    <a:lumOff val="40000"/>
                  </a:schemeClr>
                </a:solidFill>
                <a:latin typeface="Arial" panose="020B0604020202020204" pitchFamily="34" charset="0"/>
                <a:cs typeface="Arial" panose="020B0604020202020204" pitchFamily="34" charset="0"/>
              </a:rPr>
              <a:t> are registered trademarks of Apple Inc.</a:t>
            </a:r>
          </a:p>
        </p:txBody>
      </p:sp>
      <p:pic>
        <p:nvPicPr>
          <p:cNvPr id="23"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46982" y="1782740"/>
            <a:ext cx="1881222" cy="6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xplosion 2 8"/>
          <p:cNvSpPr/>
          <p:nvPr/>
        </p:nvSpPr>
        <p:spPr bwMode="auto">
          <a:xfrm>
            <a:off x="4806670" y="3193769"/>
            <a:ext cx="5288223" cy="2629041"/>
          </a:xfrm>
          <a:prstGeom prst="irregularSeal2">
            <a:avLst/>
          </a:prstGeom>
          <a:solidFill>
            <a:schemeClr val="bg1"/>
          </a:solidFill>
          <a:ln w="15875" cap="flat" cmpd="sng" algn="ctr">
            <a:solidFill>
              <a:schemeClr val="bg1"/>
            </a:solidFill>
            <a:prstDash val="solid"/>
            <a:round/>
            <a:headEnd type="none" w="med" len="med"/>
            <a:tailEnd type="none" w="med" len="med"/>
          </a:ln>
          <a:effectLst>
            <a:softEdge rad="127000"/>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r>
              <a:rPr lang="en-US" sz="3038" b="1" dirty="0">
                <a:solidFill>
                  <a:srgbClr val="DD2226"/>
                </a:solidFill>
                <a:latin typeface="Arial Black" panose="020B0A04020102020204" pitchFamily="34" charset="0"/>
              </a:rPr>
              <a:t>Download for Free</a:t>
            </a:r>
            <a:r>
              <a:rPr lang="en-US" sz="3038" b="1" dirty="0">
                <a:solidFill>
                  <a:schemeClr val="bg1"/>
                </a:solidFill>
                <a:latin typeface="Times New Roman" pitchFamily="18" charset="0"/>
              </a:rPr>
              <a:t>!</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3128" y="1659748"/>
            <a:ext cx="2017152" cy="4482560"/>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190" t="54442" r="5310" b="23010"/>
          <a:stretch/>
        </p:blipFill>
        <p:spPr>
          <a:xfrm>
            <a:off x="2877788" y="4100227"/>
            <a:ext cx="1805369" cy="1010698"/>
          </a:xfrm>
          <a:prstGeom prst="roundRect">
            <a:avLst>
              <a:gd name="adj" fmla="val 11323"/>
            </a:avLst>
          </a:prstGeom>
        </p:spPr>
      </p:pic>
    </p:spTree>
    <p:extLst>
      <p:ext uri="{BB962C8B-B14F-4D97-AF65-F5344CB8AC3E}">
        <p14:creationId xmlns:p14="http://schemas.microsoft.com/office/powerpoint/2010/main" val="3229733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12500" decel="1250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Temporal Trends in CHIP Score and CHIP Factors During PCI in the U.K. 2006-2016</a:t>
            </a:r>
          </a:p>
        </p:txBody>
      </p:sp>
      <p:sp>
        <p:nvSpPr>
          <p:cNvPr id="3" name="TextBox 2"/>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240355"/>
            <a:ext cx="10058400" cy="5178374"/>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9688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Crude Clinical Outcomes for Each CHIP Factor During PCI in the U.K. 2006-2016</a:t>
            </a:r>
          </a:p>
        </p:txBody>
      </p:sp>
      <p:sp>
        <p:nvSpPr>
          <p:cNvPr id="3" name="TextBox 2"/>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1147734"/>
            <a:ext cx="9409493" cy="5367829"/>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8495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4"/>
            <a:ext cx="1028700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In-Hospital Mortality and Major Bleeding,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Procedural Complications by the Number of CHIP Factors Present</a:t>
            </a:r>
          </a:p>
        </p:txBody>
      </p:sp>
      <p:sp>
        <p:nvSpPr>
          <p:cNvPr id="3" name="TextBox 2"/>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65" y="1569656"/>
            <a:ext cx="10058400" cy="4858038"/>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5891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9"/>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CHIP-PCI: In-Hospital Major Adverse Cardiac or Cerebrovascular Events</a:t>
            </a:r>
          </a:p>
        </p:txBody>
      </p:sp>
      <p:sp>
        <p:nvSpPr>
          <p:cNvPr id="3" name="TextBox 2"/>
          <p:cNvSpPr txBox="1"/>
          <p:nvPr/>
        </p:nvSpPr>
        <p:spPr>
          <a:xfrm>
            <a:off x="5100918" y="6515563"/>
            <a:ext cx="5186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Protty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2022;15:39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836" y="1050319"/>
            <a:ext cx="9717740" cy="549213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a:off x="1527349" y="4602145"/>
            <a:ext cx="2240783" cy="10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959051" y="3277789"/>
            <a:ext cx="14268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86399" y="2093418"/>
            <a:ext cx="1078523" cy="66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49382" y="4330840"/>
            <a:ext cx="1074333"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Low risk   0-6</a:t>
            </a:r>
          </a:p>
        </p:txBody>
      </p:sp>
      <p:sp>
        <p:nvSpPr>
          <p:cNvPr id="15" name="TextBox 14"/>
          <p:cNvSpPr txBox="1"/>
          <p:nvPr/>
        </p:nvSpPr>
        <p:spPr>
          <a:xfrm>
            <a:off x="3850190" y="3016179"/>
            <a:ext cx="1630575"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Intermediate risk 7-10</a:t>
            </a:r>
          </a:p>
        </p:txBody>
      </p:sp>
      <p:sp>
        <p:nvSpPr>
          <p:cNvPr id="17" name="TextBox 16"/>
          <p:cNvSpPr txBox="1"/>
          <p:nvPr/>
        </p:nvSpPr>
        <p:spPr>
          <a:xfrm>
            <a:off x="5198341" y="1842196"/>
            <a:ext cx="1334020"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       High risk 10+</a:t>
            </a:r>
          </a:p>
        </p:txBody>
      </p:sp>
    </p:spTree>
    <p:extLst>
      <p:ext uri="{BB962C8B-B14F-4D97-AF65-F5344CB8AC3E}">
        <p14:creationId xmlns:p14="http://schemas.microsoft.com/office/powerpoint/2010/main" val="3432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988"/>
            <a:ext cx="10287000" cy="6176683"/>
          </a:xfrm>
          <a:prstGeom prst="rect">
            <a:avLst/>
          </a:prstGeom>
        </p:spPr>
      </p:pic>
    </p:spTree>
    <p:extLst>
      <p:ext uri="{BB962C8B-B14F-4D97-AF65-F5344CB8AC3E}">
        <p14:creationId xmlns:p14="http://schemas.microsoft.com/office/powerpoint/2010/main" val="1555728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5" y="0"/>
            <a:ext cx="9072281" cy="6858000"/>
          </a:xfrm>
          <a:prstGeom prst="rect">
            <a:avLst/>
          </a:prstGeom>
        </p:spPr>
      </p:pic>
    </p:spTree>
    <p:extLst>
      <p:ext uri="{BB962C8B-B14F-4D97-AF65-F5344CB8AC3E}">
        <p14:creationId xmlns:p14="http://schemas.microsoft.com/office/powerpoint/2010/main" val="616847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12971" y="284170"/>
            <a:ext cx="10264697" cy="632222"/>
          </a:xfrm>
        </p:spPr>
        <p:txBody>
          <a:bodyPr/>
          <a:lstStyle/>
          <a:p>
            <a:pPr>
              <a:lnSpc>
                <a:spcPct val="110000"/>
              </a:lnSpc>
            </a:pPr>
            <a:r>
              <a:rPr lang="en-US" altLang="en-US" sz="2800" dirty="0">
                <a:latin typeface="Arial" pitchFamily="34" charset="0"/>
                <a:cs typeface="Arial" pitchFamily="34" charset="0"/>
              </a:rPr>
              <a:t>Take Home Message:</a:t>
            </a:r>
            <a:br>
              <a:rPr lang="en-US" altLang="en-US" sz="2800" dirty="0">
                <a:latin typeface="Arial" pitchFamily="34" charset="0"/>
                <a:cs typeface="Arial" pitchFamily="34" charset="0"/>
              </a:rPr>
            </a:br>
            <a:r>
              <a:rPr lang="en-US" altLang="en-US" sz="2400" dirty="0">
                <a:latin typeface="Arial" pitchFamily="34" charset="0"/>
                <a:cs typeface="Arial" pitchFamily="34" charset="0"/>
              </a:rPr>
              <a:t>Recent Interventional Trials 2021 and Impact of PCI Complexity</a:t>
            </a:r>
            <a:br>
              <a:rPr lang="en-US" altLang="en-US" sz="2400" dirty="0">
                <a:latin typeface="Arial" pitchFamily="34" charset="0"/>
                <a:cs typeface="Arial" pitchFamily="34" charset="0"/>
              </a:rPr>
            </a:br>
            <a:r>
              <a:rPr lang="en-US" altLang="en-US" sz="2400" dirty="0">
                <a:latin typeface="Arial" pitchFamily="34" charset="0"/>
                <a:cs typeface="Arial" pitchFamily="34" charset="0"/>
              </a:rPr>
              <a:t> on In-hospital Outcomes</a:t>
            </a: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20264" y="3800178"/>
            <a:ext cx="10166736" cy="286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Simple clinical</a:t>
            </a:r>
            <a:r>
              <a:rPr kumimoji="0" lang="en-US" altLang="en-US" sz="2600" b="1" i="0" u="none" strike="noStrike" kern="1200" cap="none" spc="0" normalizeH="0" noProof="0" dirty="0">
                <a:ln>
                  <a:noFill/>
                </a:ln>
                <a:solidFill>
                  <a:srgbClr val="FFFFFF"/>
                </a:solidFill>
                <a:effectLst/>
                <a:uLnTx/>
                <a:uFillTx/>
                <a:latin typeface="Arial" pitchFamily="34" charset="0"/>
                <a:cs typeface="Arial" pitchFamily="34" charset="0"/>
              </a:rPr>
              <a:t> (7) and procedural factors (6) are easy to measure and can </a:t>
            </a:r>
            <a:r>
              <a:rPr lang="en-US" altLang="en-US" sz="2600" b="1" noProof="0" dirty="0">
                <a:solidFill>
                  <a:srgbClr val="FFFFFF"/>
                </a:solidFill>
                <a:latin typeface="Arial" pitchFamily="34" charset="0"/>
                <a:cs typeface="Arial" pitchFamily="34" charset="0"/>
              </a:rPr>
              <a:t>accurately predict in hospital MACCE and MB; higher events with increasing complexity. This simple CHIP calculator tool can help to strategize the resources for post PCI management and need for intense monitoring. This CHIP tool can also modify pre-PCI strategy by medical optimization (of renal, EF, TRA) and performing planned staged procedures.  </a:t>
            </a:r>
            <a:endParaRPr lang="en-US" altLang="en-US" sz="2600" b="1" dirty="0">
              <a:solidFill>
                <a:srgbClr val="FFFFFF"/>
              </a:solidFill>
              <a:latin typeface="Arial" pitchFamily="34" charset="0"/>
              <a:cs typeface="Arial" pitchFamily="34" charset="0"/>
            </a:endParaRPr>
          </a:p>
        </p:txBody>
      </p:sp>
      <p:sp>
        <p:nvSpPr>
          <p:cNvPr id="10" name="Rectangle 3"/>
          <p:cNvSpPr>
            <a:spLocks noChangeArrowheads="1"/>
          </p:cNvSpPr>
          <p:nvPr/>
        </p:nvSpPr>
        <p:spPr bwMode="auto">
          <a:xfrm>
            <a:off x="22303" y="1008171"/>
            <a:ext cx="9912007" cy="9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800" b="1" dirty="0">
                <a:solidFill>
                  <a:srgbClr val="FFFFFF"/>
                </a:solidFill>
                <a:latin typeface="Arial" pitchFamily="34" charset="0"/>
                <a:cs typeface="Arial" pitchFamily="34" charset="0"/>
              </a:rPr>
              <a:t>PCI with DCB over POBA in small vessels:</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800" b="1" dirty="0">
                <a:solidFill>
                  <a:srgbClr val="FFFFFF"/>
                </a:solidFill>
                <a:latin typeface="Arial" pitchFamily="34" charset="0"/>
                <a:cs typeface="Arial" pitchFamily="34" charset="0"/>
              </a:rPr>
              <a:t> </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072" y="1989087"/>
            <a:ext cx="710913" cy="4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1"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7534" y="1240898"/>
            <a:ext cx="634329" cy="5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5"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121" y="1227607"/>
            <a:ext cx="657820" cy="56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8216" y="1895026"/>
            <a:ext cx="633045" cy="5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tangle 3"/>
          <p:cNvSpPr>
            <a:spLocks noChangeArrowheads="1"/>
          </p:cNvSpPr>
          <p:nvPr/>
        </p:nvSpPr>
        <p:spPr bwMode="auto">
          <a:xfrm>
            <a:off x="55438" y="1846876"/>
            <a:ext cx="7657330" cy="66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DCB vs DES in small vessels:    </a:t>
            </a:r>
          </a:p>
        </p:txBody>
      </p:sp>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3" name="Rectangle 3"/>
          <p:cNvSpPr>
            <a:spLocks noChangeArrowheads="1"/>
          </p:cNvSpPr>
          <p:nvPr/>
        </p:nvSpPr>
        <p:spPr bwMode="auto">
          <a:xfrm>
            <a:off x="94246" y="2875865"/>
            <a:ext cx="8764632"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TCFA on OCT </a:t>
            </a:r>
            <a:r>
              <a:rPr lang="en-US" altLang="en-US" sz="2600" b="1" noProof="0" dirty="0">
                <a:solidFill>
                  <a:srgbClr val="FFFFFF"/>
                </a:solidFill>
                <a:latin typeface="Arial" pitchFamily="34" charset="0"/>
                <a:cs typeface="Arial" pitchFamily="34" charset="0"/>
              </a:rPr>
              <a:t>in -</a:t>
            </a:r>
            <a:r>
              <a:rPr lang="en-US" altLang="en-US" sz="2600" b="1" dirty="0">
                <a:solidFill>
                  <a:srgbClr val="FFFFFF"/>
                </a:solidFill>
                <a:latin typeface="Arial" pitchFamily="34" charset="0"/>
                <a:cs typeface="Arial" pitchFamily="34" charset="0"/>
              </a:rPr>
              <a:t> FFR </a:t>
            </a: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and long-term</a:t>
            </a:r>
            <a:r>
              <a:rPr kumimoji="0" lang="en-US" altLang="en-US" sz="2600" b="1" i="0" u="none" strike="noStrike" kern="1200" cap="none" spc="0" normalizeH="0" noProof="0" dirty="0">
                <a:ln>
                  <a:noFill/>
                </a:ln>
                <a:solidFill>
                  <a:srgbClr val="FFFFFF"/>
                </a:solidFill>
                <a:effectLst/>
                <a:uLnTx/>
                <a:uFillTx/>
                <a:latin typeface="Arial" pitchFamily="34" charset="0"/>
                <a:cs typeface="Arial" pitchFamily="34" charset="0"/>
              </a:rPr>
              <a:t> </a:t>
            </a: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outcomes</a:t>
            </a:r>
            <a:r>
              <a:rPr lang="en-US" altLang="en-US" sz="2800" b="1" dirty="0">
                <a:solidFill>
                  <a:srgbClr val="FFFFFF"/>
                </a:solidFill>
                <a:latin typeface="Arial" pitchFamily="34" charset="0"/>
                <a:cs typeface="Arial" pitchFamily="34" charset="0"/>
              </a:rPr>
              <a:t>: </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pic>
        <p:nvPicPr>
          <p:cNvPr id="18"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497" y="2517578"/>
            <a:ext cx="584837" cy="4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Rectangle 3"/>
          <p:cNvSpPr>
            <a:spLocks noChangeArrowheads="1"/>
          </p:cNvSpPr>
          <p:nvPr/>
        </p:nvSpPr>
        <p:spPr bwMode="auto">
          <a:xfrm>
            <a:off x="635285" y="2405871"/>
            <a:ext cx="7852731"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200" b="1" i="0" u="none" strike="noStrike" kern="1200" cap="none" spc="0" normalizeH="0" baseline="0" noProof="0" dirty="0">
                <a:ln>
                  <a:noFill/>
                </a:ln>
                <a:solidFill>
                  <a:srgbClr val="FF0000"/>
                </a:solidFill>
                <a:effectLst/>
                <a:uLnTx/>
                <a:uFillTx/>
                <a:latin typeface="Arial" pitchFamily="34" charset="0"/>
                <a:cs typeface="Arial" pitchFamily="34" charset="0"/>
              </a:rPr>
              <a:t> DCB better then DES in </a:t>
            </a:r>
            <a:r>
              <a:rPr lang="en-US" altLang="en-US" sz="2200" b="1" noProof="0" dirty="0">
                <a:solidFill>
                  <a:srgbClr val="FF0000"/>
                </a:solidFill>
                <a:latin typeface="Arial" pitchFamily="34" charset="0"/>
                <a:cs typeface="Arial" pitchFamily="34" charset="0"/>
              </a:rPr>
              <a:t>small vessel in diabetics</a:t>
            </a:r>
            <a:r>
              <a:rPr lang="en-US" altLang="en-US" sz="2200" b="1" dirty="0">
                <a:solidFill>
                  <a:srgbClr val="FF0000"/>
                </a:solidFill>
                <a:latin typeface="Arial" pitchFamily="34" charset="0"/>
                <a:cs typeface="Arial" pitchFamily="34" charset="0"/>
              </a:rPr>
              <a:t>: </a:t>
            </a:r>
            <a:r>
              <a:rPr kumimoji="0" lang="en-US" altLang="en-US" sz="2200" b="1" i="0" u="none" strike="noStrike" kern="1200" cap="none" spc="0" normalizeH="0" baseline="0" noProof="0" dirty="0">
                <a:ln>
                  <a:noFill/>
                </a:ln>
                <a:solidFill>
                  <a:srgbClr val="FF0000"/>
                </a:solidFill>
                <a:effectLst/>
                <a:uLnTx/>
                <a:uFillTx/>
                <a:latin typeface="Arial" pitchFamily="34" charset="0"/>
                <a:cs typeface="Arial" pitchFamily="34" charset="0"/>
              </a:rPr>
              <a:t> </a:t>
            </a:r>
          </a:p>
        </p:txBody>
      </p:sp>
      <p:pic>
        <p:nvPicPr>
          <p:cNvPr id="19"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1216" y="2932334"/>
            <a:ext cx="633045" cy="5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par>
                                <p:cTn id="38" presetID="22" presetClass="entr" presetSubtype="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6285702"/>
                                        </p:tgtEl>
                                        <p:attrNameLst>
                                          <p:attrName>style.visibility</p:attrName>
                                        </p:attrNameLst>
                                      </p:cBhvr>
                                      <p:to>
                                        <p:strVal val="visible"/>
                                      </p:to>
                                    </p:set>
                                    <p:animEffect transition="in" filter="wipe(up)">
                                      <p:cBhvr>
                                        <p:cTn id="45"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0" grpId="0"/>
      <p:bldP spid="23"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1917589"/>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a:t>
            </a:r>
            <a:r>
              <a:rPr lang="en-US" altLang="en-US" sz="2250" b="1" dirty="0">
                <a:solidFill>
                  <a:srgbClr val="FFFFFF"/>
                </a:solidFill>
                <a:latin typeface="Arial" pitchFamily="34" charset="0"/>
                <a:cs typeface="Arial" pitchFamily="34" charset="0"/>
              </a:rPr>
              <a:t>is the</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true statement about the </a:t>
            </a:r>
            <a:r>
              <a:rPr lang="en-US" altLang="en-US" sz="2250" b="1" dirty="0">
                <a:solidFill>
                  <a:srgbClr val="FFFFFF"/>
                </a:solidFill>
                <a:latin typeface="Arial" pitchFamily="34" charset="0"/>
                <a:cs typeface="Arial" pitchFamily="34" charset="0"/>
              </a:rPr>
              <a:t>results of BASKET-Small 2 trial</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a:solidFill>
                  <a:srgbClr val="FFFFFF"/>
                </a:solidFill>
                <a:latin typeface="Arial" pitchFamily="34" charset="0"/>
                <a:cs typeface="Arial" pitchFamily="34" charset="0"/>
              </a:rPr>
              <a:t>MACE rates are higher with DCB vs DES in diabetics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a:solidFill>
                  <a:srgbClr val="FFFFFF"/>
                </a:solidFill>
                <a:latin typeface="Arial" pitchFamily="34" charset="0"/>
                <a:cs typeface="Arial" pitchFamily="34" charset="0"/>
              </a:rPr>
              <a:t>TVR is lower with DES vs DCB in diabetics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TVR is lower with DCB vs DES in diabetics </a:t>
            </a: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lvl="1" indent="-345376" defTabSz="771525" fontAlgn="base">
              <a:spcBef>
                <a:spcPct val="0"/>
              </a:spcBef>
              <a:spcAft>
                <a:spcPct val="0"/>
              </a:spcAft>
              <a:buFontTx/>
              <a:buAutoNum type="alphaUcPeriod" startAt="4"/>
              <a:defRPr/>
            </a:pPr>
            <a:r>
              <a:rPr lang="en-US" altLang="en-US" sz="2250" b="1" noProof="0" dirty="0">
                <a:solidFill>
                  <a:srgbClr val="FFFFFF"/>
                </a:solidFill>
                <a:latin typeface="Arial" pitchFamily="34" charset="0"/>
                <a:cs typeface="Arial" pitchFamily="34" charset="0"/>
              </a:rPr>
              <a:t> </a:t>
            </a:r>
            <a:r>
              <a:rPr lang="en-US" altLang="en-US" sz="2250" b="1" dirty="0">
                <a:solidFill>
                  <a:srgbClr val="FFFFFF"/>
                </a:solidFill>
                <a:latin typeface="Arial" pitchFamily="34" charset="0"/>
                <a:cs typeface="Arial" pitchFamily="34" charset="0"/>
              </a:rPr>
              <a:t>MACE rates are higher with DCB vs DES in non-diabetics </a:t>
            </a:r>
          </a:p>
          <a:p>
            <a:pPr marL="663164" lvl="1" indent="-345376" defTabSz="771525" fontAlgn="base">
              <a:spcBef>
                <a:spcPct val="0"/>
              </a:spcBef>
              <a:spcAft>
                <a:spcPct val="0"/>
              </a:spcAft>
              <a:buFontTx/>
              <a:buAutoNum type="alphaUcPeriod" startAt="4"/>
              <a:defRPr/>
            </a:pPr>
            <a:endParaRPr lang="en-US" altLang="en-US" sz="2250" b="1" dirty="0">
              <a:solidFill>
                <a:srgbClr val="FFFFFF"/>
              </a:solidFill>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250" b="1" dirty="0">
                <a:solidFill>
                  <a:srgbClr val="FFFFFF"/>
                </a:solidFill>
                <a:latin typeface="Arial" pitchFamily="34" charset="0"/>
                <a:cs typeface="Arial" pitchFamily="34" charset="0"/>
              </a:rPr>
              <a:t>TVR is lower with DES vs DCB in non-diabetics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2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79570"/>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258600" y="1941447"/>
            <a:ext cx="986471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t>
            </a:r>
            <a:r>
              <a:rPr lang="en-US" altLang="en-US" sz="2250" b="1" dirty="0">
                <a:solidFill>
                  <a:srgbClr val="FFFFFF"/>
                </a:solidFill>
                <a:latin typeface="Arial" pitchFamily="34" charset="0"/>
                <a:cs typeface="Arial" pitchFamily="34" charset="0"/>
              </a:rPr>
              <a:t>is</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true regarding the results of the COMBINE OCT-FFR trial;</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None/>
              <a:tabLst/>
              <a:defRPr/>
            </a:pPr>
            <a:r>
              <a:rPr lang="en-US" altLang="en-US" sz="2250" b="1" dirty="0">
                <a:solidFill>
                  <a:srgbClr val="FFFFFF"/>
                </a:solidFill>
                <a:latin typeface="Arial" pitchFamily="34" charset="0"/>
                <a:cs typeface="Arial" pitchFamily="34" charset="0"/>
              </a:rPr>
              <a:t>A.  No difference in MACE outcomes in FFR+ vs FFR- cases</a:t>
            </a:r>
            <a:r>
              <a:rPr lang="en-US" altLang="en-US" sz="2250" b="1" noProof="0"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No difference in MACE</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outcomes in TCFA+ vs TCFA- cases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lang="en-US" altLang="en-US" sz="2250" b="1" dirty="0">
                <a:solidFill>
                  <a:srgbClr val="FFFFFF"/>
                </a:solidFill>
                <a:latin typeface="Arial" pitchFamily="34" charset="0"/>
                <a:cs typeface="Arial" pitchFamily="34" charset="0"/>
              </a:rPr>
              <a:t>Non-significant difference in</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MACE in TCFA+ vs TCFA- cases</a:t>
            </a:r>
            <a:r>
              <a:rPr lang="en-US" altLang="en-US" sz="2250" b="1" noProof="0"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dirty="0">
                <a:solidFill>
                  <a:srgbClr val="FFFFFF"/>
                </a:solidFill>
                <a:latin typeface="Arial" pitchFamily="34" charset="0"/>
                <a:cs typeface="Arial" pitchFamily="34" charset="0"/>
              </a:rPr>
              <a:t>No difference in Revascularization in TCFA- vs TCFA cases</a:t>
            </a: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dirty="0">
                <a:solidFill>
                  <a:srgbClr val="FFFFFF"/>
                </a:solidFill>
                <a:latin typeface="Arial" pitchFamily="34" charset="0"/>
                <a:cs typeface="Arial" pitchFamily="34" charset="0"/>
              </a:rPr>
              <a:t>Five times higher MACE in TCFA+ vs TCFA- cases even in FFR- cases</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2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14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314452"/>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0461" y="1229264"/>
            <a:ext cx="10125531"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PCI risk factor (CHIP-PCI) associated with higher MACCE/MB e</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xcept</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Total</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7 patients related risk factors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Total 6 procedural related risk factors</a:t>
            </a:r>
            <a:r>
              <a:rPr lang="en-US" altLang="en-US" sz="2250" b="1"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Planned LV mechanical support is the highest predictive risk factor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More than 50% pts do not have any </a:t>
            </a:r>
            <a:r>
              <a:rPr lang="en-US" altLang="en-US" sz="2250" b="1" dirty="0" err="1">
                <a:solidFill>
                  <a:srgbClr val="FFFFFF"/>
                </a:solidFill>
                <a:latin typeface="Arial" pitchFamily="34" charset="0"/>
                <a:cs typeface="Arial" pitchFamily="34" charset="0"/>
              </a:rPr>
              <a:t>C</a:t>
            </a:r>
            <a:r>
              <a:rPr lang="en-US" altLang="en-US" sz="2250" b="1" noProof="0" dirty="0">
                <a:solidFill>
                  <a:srgbClr val="FFFFFF"/>
                </a:solidFill>
                <a:latin typeface="Arial" pitchFamily="34" charset="0"/>
                <a:cs typeface="Arial" pitchFamily="34" charset="0"/>
              </a:rPr>
              <a:t>HIP risk factor</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Overall planned LV support declined during the study period</a:t>
            </a:r>
          </a:p>
        </p:txBody>
      </p:sp>
      <p:sp>
        <p:nvSpPr>
          <p:cNvPr id="190467" name="Rectangle 3"/>
          <p:cNvSpPr>
            <a:spLocks noGrp="1" noChangeArrowheads="1"/>
          </p:cNvSpPr>
          <p:nvPr>
            <p:ph type="title" idx="4294967295"/>
          </p:nvPr>
        </p:nvSpPr>
        <p:spPr>
          <a:xfrm>
            <a:off x="803672" y="57795"/>
            <a:ext cx="8679656" cy="900113"/>
          </a:xfrm>
        </p:spPr>
        <p:txBody>
          <a:bodyPr/>
          <a:lstStyle/>
          <a:p>
            <a:pPr>
              <a:lnSpc>
                <a:spcPct val="80000"/>
              </a:lnSpc>
            </a:pPr>
            <a:r>
              <a:rPr lang="en-US" altLang="en-US" sz="3200" dirty="0">
                <a:latin typeface="Arial" pitchFamily="34" charset="0"/>
                <a:cs typeface="Arial" pitchFamily="34" charset="0"/>
              </a:rPr>
              <a:t>Question # 3 </a:t>
            </a:r>
          </a:p>
        </p:txBody>
      </p:sp>
      <p:sp>
        <p:nvSpPr>
          <p:cNvPr id="190468" name="Text Box 4"/>
          <p:cNvSpPr txBox="1">
            <a:spLocks noChangeArrowheads="1"/>
          </p:cNvSpPr>
          <p:nvPr/>
        </p:nvSpPr>
        <p:spPr bwMode="auto">
          <a:xfrm>
            <a:off x="4858294" y="5864197"/>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72357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265" t="68485" r="5505" b="17514"/>
          <a:stretch/>
        </p:blipFill>
        <p:spPr>
          <a:xfrm>
            <a:off x="226317" y="2951437"/>
            <a:ext cx="3086100" cy="1437278"/>
          </a:xfrm>
          <a:prstGeom prst="roundRect">
            <a:avLst>
              <a:gd name="adj" fmla="val 9741"/>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419" t="41597" r="5155" b="47431"/>
          <a:stretch/>
        </p:blipFill>
        <p:spPr>
          <a:xfrm>
            <a:off x="7091162" y="2950355"/>
            <a:ext cx="3086100" cy="1438360"/>
          </a:xfrm>
          <a:prstGeom prst="roundRect">
            <a:avLst>
              <a:gd name="adj" fmla="val 12870"/>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062" t="53472" r="5062" b="32361"/>
          <a:stretch/>
        </p:blipFill>
        <p:spPr>
          <a:xfrm>
            <a:off x="3719598" y="2951436"/>
            <a:ext cx="3086100" cy="1443957"/>
          </a:xfrm>
          <a:prstGeom prst="roundRect">
            <a:avLst>
              <a:gd name="adj" fmla="val 11316"/>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938" t="38333" r="5247" b="42917"/>
          <a:stretch/>
        </p:blipFill>
        <p:spPr>
          <a:xfrm>
            <a:off x="7091162" y="1333104"/>
            <a:ext cx="3086100" cy="1431696"/>
          </a:xfrm>
          <a:prstGeom prst="roundRect">
            <a:avLst>
              <a:gd name="adj" fmla="val 14507"/>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5804" t="23600" r="4749" b="62400"/>
          <a:stretch/>
        </p:blipFill>
        <p:spPr>
          <a:xfrm>
            <a:off x="226317" y="1361033"/>
            <a:ext cx="3086100" cy="1433807"/>
          </a:xfrm>
          <a:prstGeom prst="roundRect">
            <a:avLst>
              <a:gd name="adj" fmla="val 10000"/>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5358" t="32800" r="4864" b="48400"/>
          <a:stretch/>
        </p:blipFill>
        <p:spPr>
          <a:xfrm>
            <a:off x="3658739" y="1328694"/>
            <a:ext cx="3086100" cy="1436106"/>
          </a:xfrm>
          <a:prstGeom prst="roundRect">
            <a:avLst>
              <a:gd name="adj" fmla="val 13830"/>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5062" t="52800" r="5161" b="28267"/>
          <a:stretch/>
        </p:blipFill>
        <p:spPr>
          <a:xfrm>
            <a:off x="2022619" y="4592218"/>
            <a:ext cx="3086100" cy="1446291"/>
          </a:xfrm>
          <a:prstGeom prst="roundRect">
            <a:avLst>
              <a:gd name="adj" fmla="val 14034"/>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5062" t="52800" r="5161" b="28134"/>
          <a:stretch/>
        </p:blipFill>
        <p:spPr>
          <a:xfrm>
            <a:off x="5428968" y="4582031"/>
            <a:ext cx="3086100" cy="1456478"/>
          </a:xfrm>
          <a:prstGeom prst="roundRect">
            <a:avLst>
              <a:gd name="adj" fmla="val 12471"/>
            </a:avLst>
          </a:prstGeom>
        </p:spPr>
      </p:pic>
      <p:sp>
        <p:nvSpPr>
          <p:cNvPr id="14" name="Rectangle 13"/>
          <p:cNvSpPr/>
          <p:nvPr/>
        </p:nvSpPr>
        <p:spPr>
          <a:xfrm>
            <a:off x="428628" y="698321"/>
            <a:ext cx="9383329" cy="455959"/>
          </a:xfrm>
          <a:prstGeom prst="rect">
            <a:avLst/>
          </a:prstGeom>
        </p:spPr>
        <p:txBody>
          <a:bodyPr wrap="square">
            <a:spAutoFit/>
          </a:bodyPr>
          <a:lstStyle/>
          <a:p>
            <a:pPr algn="ctr" defTabSz="1028958"/>
            <a:r>
              <a:rPr lang="en-US" sz="2363" b="1" dirty="0">
                <a:solidFill>
                  <a:srgbClr val="FFFF00"/>
                </a:solidFill>
                <a:latin typeface="Arial" pitchFamily="34" charset="0"/>
                <a:cs typeface="Arial" pitchFamily="34" charset="0"/>
              </a:rPr>
              <a:t>CTO Wire Escalation – Sample Toolkit</a:t>
            </a:r>
            <a:endParaRPr lang="en-US" sz="2363"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3917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8628" y="578262"/>
            <a:ext cx="9383329" cy="455959"/>
          </a:xfrm>
          <a:prstGeom prst="rect">
            <a:avLst/>
          </a:prstGeom>
        </p:spPr>
        <p:txBody>
          <a:bodyPr wrap="square">
            <a:spAutoFit/>
          </a:bodyPr>
          <a:lstStyle/>
          <a:p>
            <a:pPr algn="ctr" defTabSz="1028958"/>
            <a:r>
              <a:rPr lang="en-US" sz="2363" b="1" dirty="0">
                <a:solidFill>
                  <a:srgbClr val="FFFF00"/>
                </a:solidFill>
                <a:latin typeface="Arial" pitchFamily="34" charset="0"/>
                <a:cs typeface="Arial" pitchFamily="34" charset="0"/>
              </a:rPr>
              <a:t>CTO Wire Escalation</a:t>
            </a:r>
            <a:endParaRPr lang="en-US" sz="2363"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9" y="1286717"/>
            <a:ext cx="2249056" cy="5053434"/>
          </a:xfrm>
          <a:prstGeom prst="rect">
            <a:avLst/>
          </a:prstGeom>
        </p:spPr>
      </p:pic>
      <p:sp>
        <p:nvSpPr>
          <p:cNvPr id="16" name="Rounded Rectangle 15"/>
          <p:cNvSpPr/>
          <p:nvPr/>
        </p:nvSpPr>
        <p:spPr bwMode="auto">
          <a:xfrm>
            <a:off x="135850" y="4846535"/>
            <a:ext cx="93833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5" name="Rounded Rectangle 14"/>
          <p:cNvSpPr/>
          <p:nvPr/>
        </p:nvSpPr>
        <p:spPr bwMode="auto">
          <a:xfrm>
            <a:off x="135850" y="3948852"/>
            <a:ext cx="93833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390" y="1286714"/>
            <a:ext cx="2185537" cy="503550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8890" y="1286716"/>
            <a:ext cx="2090408" cy="5053434"/>
          </a:xfrm>
          <a:prstGeom prst="rect">
            <a:avLst/>
          </a:prstGeom>
        </p:spPr>
      </p:pic>
      <p:sp>
        <p:nvSpPr>
          <p:cNvPr id="20" name="Rounded Rectangle 19"/>
          <p:cNvSpPr/>
          <p:nvPr/>
        </p:nvSpPr>
        <p:spPr bwMode="auto">
          <a:xfrm>
            <a:off x="2586002" y="4837458"/>
            <a:ext cx="142592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1" name="Rounded Rectangle 20"/>
          <p:cNvSpPr/>
          <p:nvPr/>
        </p:nvSpPr>
        <p:spPr bwMode="auto">
          <a:xfrm>
            <a:off x="2595079" y="3885312"/>
            <a:ext cx="1280699"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2261" y="1286716"/>
            <a:ext cx="2249057" cy="5053436"/>
          </a:xfrm>
          <a:prstGeom prst="rect">
            <a:avLst/>
          </a:prstGeom>
        </p:spPr>
      </p:pic>
      <p:cxnSp>
        <p:nvCxnSpPr>
          <p:cNvPr id="36" name="Straight Connector 35"/>
          <p:cNvCxnSpPr/>
          <p:nvPr/>
        </p:nvCxnSpPr>
        <p:spPr bwMode="auto">
          <a:xfrm>
            <a:off x="4364790" y="4799947"/>
            <a:ext cx="1122741" cy="2811"/>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Rounded Rectangle 22"/>
          <p:cNvSpPr/>
          <p:nvPr/>
        </p:nvSpPr>
        <p:spPr bwMode="auto">
          <a:xfrm>
            <a:off x="3699945" y="4845827"/>
            <a:ext cx="1554927"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4" name="Rounded Rectangle 23"/>
          <p:cNvSpPr/>
          <p:nvPr/>
        </p:nvSpPr>
        <p:spPr bwMode="auto">
          <a:xfrm>
            <a:off x="3699946" y="3939067"/>
            <a:ext cx="88997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280" y="1286716"/>
            <a:ext cx="2140277" cy="5053434"/>
          </a:xfrm>
          <a:prstGeom prst="rect">
            <a:avLst/>
          </a:prstGeom>
        </p:spPr>
      </p:pic>
      <p:sp>
        <p:nvSpPr>
          <p:cNvPr id="25" name="Rounded Rectangle 24"/>
          <p:cNvSpPr/>
          <p:nvPr/>
        </p:nvSpPr>
        <p:spPr bwMode="auto">
          <a:xfrm>
            <a:off x="4919235" y="4788322"/>
            <a:ext cx="76856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6" name="Rounded Rectangle 25"/>
          <p:cNvSpPr/>
          <p:nvPr/>
        </p:nvSpPr>
        <p:spPr bwMode="auto">
          <a:xfrm>
            <a:off x="4946466" y="3827100"/>
            <a:ext cx="134373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cxnSp>
        <p:nvCxnSpPr>
          <p:cNvPr id="13" name="Straight Connector 12"/>
          <p:cNvCxnSpPr/>
          <p:nvPr/>
        </p:nvCxnSpPr>
        <p:spPr bwMode="auto">
          <a:xfrm>
            <a:off x="4953718" y="4729072"/>
            <a:ext cx="389490"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Connector 34"/>
          <p:cNvCxnSpPr/>
          <p:nvPr/>
        </p:nvCxnSpPr>
        <p:spPr bwMode="auto">
          <a:xfrm>
            <a:off x="5897520" y="4629296"/>
            <a:ext cx="585665"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7520" y="1286717"/>
            <a:ext cx="2249056" cy="5053434"/>
          </a:xfrm>
          <a:prstGeom prst="rect">
            <a:avLst/>
          </a:prstGeom>
        </p:spPr>
      </p:pic>
      <p:cxnSp>
        <p:nvCxnSpPr>
          <p:cNvPr id="39" name="Straight Connector 38"/>
          <p:cNvCxnSpPr/>
          <p:nvPr/>
        </p:nvCxnSpPr>
        <p:spPr bwMode="auto">
          <a:xfrm>
            <a:off x="6792442" y="4813604"/>
            <a:ext cx="772050"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ounded Rectangle 26"/>
          <p:cNvSpPr/>
          <p:nvPr/>
        </p:nvSpPr>
        <p:spPr bwMode="auto">
          <a:xfrm>
            <a:off x="6098904" y="4851150"/>
            <a:ext cx="76856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8" name="Rounded Rectangle 27"/>
          <p:cNvSpPr/>
          <p:nvPr/>
        </p:nvSpPr>
        <p:spPr bwMode="auto">
          <a:xfrm>
            <a:off x="6098905" y="3935313"/>
            <a:ext cx="134373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9539" y="1286714"/>
            <a:ext cx="2034928" cy="5035505"/>
          </a:xfrm>
          <a:prstGeom prst="rect">
            <a:avLst/>
          </a:prstGeom>
        </p:spPr>
      </p:pic>
      <p:sp>
        <p:nvSpPr>
          <p:cNvPr id="29" name="Rounded Rectangle 28"/>
          <p:cNvSpPr/>
          <p:nvPr/>
        </p:nvSpPr>
        <p:spPr bwMode="auto">
          <a:xfrm>
            <a:off x="7328091" y="4397312"/>
            <a:ext cx="750230"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30" name="Rounded Rectangle 29"/>
          <p:cNvSpPr/>
          <p:nvPr/>
        </p:nvSpPr>
        <p:spPr bwMode="auto">
          <a:xfrm>
            <a:off x="7328091" y="3668325"/>
            <a:ext cx="1343732"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1" name="Right Arrow 10"/>
          <p:cNvSpPr/>
          <p:nvPr/>
        </p:nvSpPr>
        <p:spPr bwMode="auto">
          <a:xfrm>
            <a:off x="978992" y="1022699"/>
            <a:ext cx="8478181" cy="159521"/>
          </a:xfrm>
          <a:prstGeom prst="rightArrow">
            <a:avLst/>
          </a:prstGeom>
          <a:gradFill>
            <a:gsLst>
              <a:gs pos="0">
                <a:srgbClr val="00B050"/>
              </a:gs>
              <a:gs pos="67000">
                <a:srgbClr val="FFC000"/>
              </a:gs>
              <a:gs pos="35000">
                <a:srgbClr val="FFFF00"/>
              </a:gs>
              <a:gs pos="100000">
                <a:srgbClr val="FF0000"/>
              </a:gs>
            </a:gsLst>
            <a:lin ang="0" scaled="0"/>
          </a:gra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7" name="Rounded Rectangle 16"/>
          <p:cNvSpPr/>
          <p:nvPr/>
        </p:nvSpPr>
        <p:spPr bwMode="auto">
          <a:xfrm>
            <a:off x="1381540" y="4873766"/>
            <a:ext cx="93833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8" name="Rounded Rectangle 17"/>
          <p:cNvSpPr/>
          <p:nvPr/>
        </p:nvSpPr>
        <p:spPr bwMode="auto">
          <a:xfrm>
            <a:off x="1381540" y="3885312"/>
            <a:ext cx="93833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7772" y="1286714"/>
            <a:ext cx="2185538" cy="5035505"/>
          </a:xfrm>
          <a:prstGeom prst="rect">
            <a:avLst/>
          </a:prstGeom>
        </p:spPr>
      </p:pic>
      <p:sp>
        <p:nvSpPr>
          <p:cNvPr id="31" name="Rounded Rectangle 30"/>
          <p:cNvSpPr/>
          <p:nvPr/>
        </p:nvSpPr>
        <p:spPr bwMode="auto">
          <a:xfrm>
            <a:off x="8304814" y="4756175"/>
            <a:ext cx="800844" cy="248394"/>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32" name="Rounded Rectangle 31"/>
          <p:cNvSpPr/>
          <p:nvPr/>
        </p:nvSpPr>
        <p:spPr bwMode="auto">
          <a:xfrm>
            <a:off x="8325647" y="3640478"/>
            <a:ext cx="1049458" cy="24483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33" name="Rectangle 32"/>
          <p:cNvSpPr/>
          <p:nvPr/>
        </p:nvSpPr>
        <p:spPr>
          <a:xfrm>
            <a:off x="158717" y="500356"/>
            <a:ext cx="3140249" cy="611834"/>
          </a:xfrm>
          <a:prstGeom prst="rect">
            <a:avLst/>
          </a:prstGeom>
        </p:spPr>
        <p:txBody>
          <a:bodyPr wrap="square">
            <a:spAutoFit/>
          </a:bodyPr>
          <a:lstStyle/>
          <a:p>
            <a:pPr algn="ctr" defTabSz="1028958"/>
            <a:r>
              <a:rPr lang="en-US" sz="1688" b="1" dirty="0">
                <a:solidFill>
                  <a:srgbClr val="FFFF00"/>
                </a:solidFill>
                <a:latin typeface="Arial" pitchFamily="34" charset="0"/>
                <a:cs typeface="Arial" pitchFamily="34" charset="0"/>
              </a:rPr>
              <a:t>Low Tip Load</a:t>
            </a:r>
          </a:p>
          <a:p>
            <a:pPr algn="ctr" defTabSz="1028958"/>
            <a:r>
              <a:rPr lang="en-US" sz="1688" b="1" dirty="0">
                <a:solidFill>
                  <a:srgbClr val="FFFF00"/>
                </a:solidFill>
                <a:latin typeface="Arial" pitchFamily="34" charset="0"/>
                <a:cs typeface="Arial" pitchFamily="34" charset="0"/>
              </a:rPr>
              <a:t>Non-tapered</a:t>
            </a:r>
            <a:endParaRPr lang="en-US" sz="1688" dirty="0">
              <a:solidFill>
                <a:srgbClr val="FFFF00"/>
              </a:solidFill>
              <a:latin typeface="Arial" pitchFamily="34" charset="0"/>
              <a:cs typeface="Arial" pitchFamily="34" charset="0"/>
            </a:endParaRPr>
          </a:p>
        </p:txBody>
      </p:sp>
      <p:sp>
        <p:nvSpPr>
          <p:cNvPr id="34" name="Rectangle 33"/>
          <p:cNvSpPr/>
          <p:nvPr/>
        </p:nvSpPr>
        <p:spPr>
          <a:xfrm>
            <a:off x="6987188" y="500356"/>
            <a:ext cx="3140249" cy="611834"/>
          </a:xfrm>
          <a:prstGeom prst="rect">
            <a:avLst/>
          </a:prstGeom>
        </p:spPr>
        <p:txBody>
          <a:bodyPr wrap="square">
            <a:spAutoFit/>
          </a:bodyPr>
          <a:lstStyle/>
          <a:p>
            <a:pPr algn="ctr" defTabSz="1028958"/>
            <a:r>
              <a:rPr lang="en-US" sz="1688" b="1" dirty="0">
                <a:solidFill>
                  <a:srgbClr val="FFFF00"/>
                </a:solidFill>
                <a:latin typeface="Arial" pitchFamily="34" charset="0"/>
                <a:cs typeface="Arial" pitchFamily="34" charset="0"/>
              </a:rPr>
              <a:t>High Tip Load</a:t>
            </a:r>
          </a:p>
          <a:p>
            <a:pPr algn="ctr" defTabSz="1028958"/>
            <a:r>
              <a:rPr lang="en-US" sz="1688" b="1" dirty="0">
                <a:solidFill>
                  <a:srgbClr val="FFFF00"/>
                </a:solidFill>
                <a:latin typeface="Arial" pitchFamily="34" charset="0"/>
                <a:cs typeface="Arial" pitchFamily="34" charset="0"/>
              </a:rPr>
              <a:t>Tapered</a:t>
            </a:r>
            <a:endParaRPr lang="en-US" sz="1688" dirty="0">
              <a:solidFill>
                <a:srgbClr val="FFFF00"/>
              </a:solidFill>
              <a:latin typeface="Arial" pitchFamily="34" charset="0"/>
              <a:cs typeface="Arial" pitchFamily="34" charset="0"/>
            </a:endParaRPr>
          </a:p>
        </p:txBody>
      </p:sp>
      <p:cxnSp>
        <p:nvCxnSpPr>
          <p:cNvPr id="44" name="Straight Connector 43"/>
          <p:cNvCxnSpPr/>
          <p:nvPr/>
        </p:nvCxnSpPr>
        <p:spPr bwMode="auto">
          <a:xfrm>
            <a:off x="8333608" y="4696925"/>
            <a:ext cx="772050"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467294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par>
                                <p:cTn id="107" presetID="10" presetClass="entr" presetSubtype="0" fill="hold"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17" grpId="0" animBg="1"/>
      <p:bldP spid="18"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8628" y="727854"/>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Knowing the Difference in One Wire Family</a:t>
            </a:r>
            <a:endParaRPr lang="en-US" sz="2363"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473" y="1339965"/>
            <a:ext cx="2217377" cy="49822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442" y="1339965"/>
            <a:ext cx="2217377" cy="498225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411" y="1339965"/>
            <a:ext cx="2162426" cy="49822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4429" y="1339965"/>
            <a:ext cx="2162426" cy="498225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4448" y="1339965"/>
            <a:ext cx="2110132" cy="49822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471" y="1339965"/>
            <a:ext cx="1673963" cy="4968933"/>
          </a:xfrm>
          <a:prstGeom prst="rect">
            <a:avLst/>
          </a:prstGeom>
        </p:spPr>
      </p:pic>
    </p:spTree>
    <p:extLst>
      <p:ext uri="{BB962C8B-B14F-4D97-AF65-F5344CB8AC3E}">
        <p14:creationId xmlns:p14="http://schemas.microsoft.com/office/powerpoint/2010/main" val="716905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4"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8628" y="727854"/>
            <a:ext cx="9383329" cy="455959"/>
          </a:xfrm>
          <a:prstGeom prst="rect">
            <a:avLst/>
          </a:prstGeom>
        </p:spPr>
        <p:txBody>
          <a:bodyPr wrap="square">
            <a:spAutoFit/>
          </a:bodyPr>
          <a:lstStyle/>
          <a:p>
            <a:pPr algn="ctr" defTabSz="1028958"/>
            <a:r>
              <a:rPr lang="en-US" sz="2363" b="1" dirty="0" err="1">
                <a:solidFill>
                  <a:srgbClr val="FFFF00"/>
                </a:solidFill>
                <a:latin typeface="Arial" pitchFamily="34" charset="0"/>
                <a:cs typeface="Arial" pitchFamily="34" charset="0"/>
              </a:rPr>
              <a:t>GuidewireAID</a:t>
            </a:r>
            <a:r>
              <a:rPr lang="en-US" sz="2363" b="1" dirty="0">
                <a:solidFill>
                  <a:srgbClr val="FFFF00"/>
                </a:solidFill>
                <a:latin typeface="Arial" pitchFamily="34" charset="0"/>
                <a:cs typeface="Arial" pitchFamily="34" charset="0"/>
              </a:rPr>
              <a:t> – Knowing the Difference in One Wire Family</a:t>
            </a:r>
            <a:endParaRPr lang="en-US" sz="2363"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91749" y="610458"/>
            <a:ext cx="571763" cy="57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480" y="1191578"/>
            <a:ext cx="2342957" cy="513064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915" y="1200151"/>
            <a:ext cx="2342957" cy="51306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9951" y="1191578"/>
            <a:ext cx="2283417" cy="5130641"/>
          </a:xfrm>
          <a:prstGeom prst="rect">
            <a:avLst/>
          </a:prstGeom>
        </p:spPr>
      </p:pic>
      <p:sp>
        <p:nvSpPr>
          <p:cNvPr id="15" name="Rounded Rectangle 14"/>
          <p:cNvSpPr/>
          <p:nvPr/>
        </p:nvSpPr>
        <p:spPr bwMode="auto">
          <a:xfrm>
            <a:off x="377629" y="4766668"/>
            <a:ext cx="93833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6" name="Rounded Rectangle 15"/>
          <p:cNvSpPr/>
          <p:nvPr/>
        </p:nvSpPr>
        <p:spPr bwMode="auto">
          <a:xfrm>
            <a:off x="2969356" y="4220577"/>
            <a:ext cx="1682940"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7" name="Rounded Rectangle 16"/>
          <p:cNvSpPr/>
          <p:nvPr/>
        </p:nvSpPr>
        <p:spPr bwMode="auto">
          <a:xfrm>
            <a:off x="5426664" y="4831321"/>
            <a:ext cx="651663"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18" name="Rounded Rectangle 17"/>
          <p:cNvSpPr/>
          <p:nvPr/>
        </p:nvSpPr>
        <p:spPr bwMode="auto">
          <a:xfrm>
            <a:off x="7922546" y="4777314"/>
            <a:ext cx="811117"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grpSp>
        <p:nvGrpSpPr>
          <p:cNvPr id="20" name="Group 19"/>
          <p:cNvGrpSpPr/>
          <p:nvPr/>
        </p:nvGrpSpPr>
        <p:grpSpPr>
          <a:xfrm>
            <a:off x="2765986" y="1200151"/>
            <a:ext cx="4237207" cy="5130641"/>
            <a:chOff x="3278205" y="787401"/>
            <a:chExt cx="5021875" cy="6080760"/>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8205" y="787401"/>
              <a:ext cx="2706272" cy="6080760"/>
            </a:xfrm>
            <a:prstGeom prst="rect">
              <a:avLst/>
            </a:prstGeom>
          </p:spPr>
        </p:pic>
        <p:sp>
          <p:nvSpPr>
            <p:cNvPr id="19" name="Rectangle 18"/>
            <p:cNvSpPr/>
            <p:nvPr/>
          </p:nvSpPr>
          <p:spPr bwMode="auto">
            <a:xfrm>
              <a:off x="4371974" y="5175504"/>
              <a:ext cx="1077849" cy="140096"/>
            </a:xfrm>
            <a:prstGeom prst="rect">
              <a:avLst/>
            </a:prstGeom>
            <a:solidFill>
              <a:srgbClr val="FFFFFF"/>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21" name="Rectangle 20"/>
            <p:cNvSpPr/>
            <p:nvPr/>
          </p:nvSpPr>
          <p:spPr bwMode="auto">
            <a:xfrm>
              <a:off x="7222231" y="5174405"/>
              <a:ext cx="1077849" cy="140096"/>
            </a:xfrm>
            <a:prstGeom prst="rect">
              <a:avLst/>
            </a:prstGeom>
            <a:solidFill>
              <a:srgbClr val="FFFFFF"/>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grpSp>
      <p:sp>
        <p:nvSpPr>
          <p:cNvPr id="22" name="Rounded Rectangle 21"/>
          <p:cNvSpPr/>
          <p:nvPr/>
        </p:nvSpPr>
        <p:spPr bwMode="auto">
          <a:xfrm>
            <a:off x="2935680" y="4839036"/>
            <a:ext cx="822688" cy="24350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Tree>
    <p:extLst>
      <p:ext uri="{BB962C8B-B14F-4D97-AF65-F5344CB8AC3E}">
        <p14:creationId xmlns:p14="http://schemas.microsoft.com/office/powerpoint/2010/main" val="316480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7179</TotalTime>
  <Words>2571</Words>
  <Application>Microsoft Office PowerPoint</Application>
  <PresentationFormat>35mm Slides</PresentationFormat>
  <Paragraphs>471</Paragraphs>
  <Slides>59</Slides>
  <Notes>5</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59</vt:i4>
      </vt:variant>
    </vt:vector>
  </HeadingPairs>
  <TitlesOfParts>
    <vt:vector size="77" baseType="lpstr">
      <vt:lpstr>Arial</vt:lpstr>
      <vt:lpstr>Arial Black</vt:lpstr>
      <vt:lpstr>Calibri</vt:lpstr>
      <vt:lpstr>Calibri Light</vt:lpstr>
      <vt:lpstr>Times New Roman</vt:lpstr>
      <vt:lpstr>Wingdings</vt:lpstr>
      <vt:lpstr>Office Theme</vt:lpstr>
      <vt:lpstr>Default Design</vt:lpstr>
      <vt:lpstr>13_Default Design</vt:lpstr>
      <vt:lpstr>1_BASIC SHARMA BLUE</vt:lpstr>
      <vt:lpstr>6_BASIC SHARMA BLUE</vt:lpstr>
      <vt:lpstr>3_Office Theme</vt:lpstr>
      <vt:lpstr>5_Office Theme</vt:lpstr>
      <vt:lpstr>8_Office Theme</vt:lpstr>
      <vt:lpstr>2_Office Theme</vt:lpstr>
      <vt:lpstr>1_Office Theme</vt:lpstr>
      <vt:lpstr>4_Office Theme</vt:lpstr>
      <vt:lpstr>BASIC SHARMA BLUE</vt:lpstr>
      <vt:lpstr>PowerPoint Presentation</vt:lpstr>
      <vt:lpstr>PowerPoint Presentation</vt:lpstr>
      <vt:lpstr>CCC Live Case # 152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54,362 unique downloads and counting!  (Up 14,000 in 2021)</vt:lpstr>
      <vt:lpstr>54,362 unique downloads and counting!  (Up 14,000 in 2021)</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Recent Interventional Trials 2021 and Impact of PCI Complexity  on In-hospital Outcomes</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795</cp:revision>
  <cp:lastPrinted>2021-05-16T20:03:26Z</cp:lastPrinted>
  <dcterms:created xsi:type="dcterms:W3CDTF">2019-05-13T14:16:18Z</dcterms:created>
  <dcterms:modified xsi:type="dcterms:W3CDTF">2022-02-15T15:34:40Z</dcterms:modified>
</cp:coreProperties>
</file>