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72" r:id="rId8"/>
    <p:sldId id="286" r:id="rId9"/>
    <p:sldId id="287" r:id="rId10"/>
    <p:sldId id="288" r:id="rId11"/>
    <p:sldId id="283" r:id="rId12"/>
    <p:sldId id="276" r:id="rId13"/>
    <p:sldId id="277" r:id="rId14"/>
    <p:sldId id="279" r:id="rId15"/>
    <p:sldId id="280" r:id="rId16"/>
    <p:sldId id="274" r:id="rId17"/>
    <p:sldId id="281" r:id="rId18"/>
    <p:sldId id="267" r:id="rId19"/>
    <p:sldId id="271" r:id="rId20"/>
    <p:sldId id="273" r:id="rId21"/>
    <p:sldId id="260" r:id="rId22"/>
    <p:sldId id="284" r:id="rId23"/>
    <p:sldId id="266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0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4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2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5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A97C-DA45-4A6F-BEB1-7F31322CF668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2DA2-69B9-44FB-8077-19029297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Live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01/26/2022</a:t>
            </a:r>
          </a:p>
        </p:txBody>
      </p:sp>
    </p:spTree>
    <p:extLst>
      <p:ext uri="{BB962C8B-B14F-4D97-AF65-F5344CB8AC3E}">
        <p14:creationId xmlns:p14="http://schemas.microsoft.com/office/powerpoint/2010/main" val="264708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Thrombolysis or Peripheral Arterial Surgery (TOPAS) trial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05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544 patients with </a:t>
            </a:r>
            <a:r>
              <a:rPr lang="en-US" sz="2400" dirty="0" smtClean="0"/>
              <a:t>&lt; 14 days symptoms randomized to </a:t>
            </a:r>
            <a:r>
              <a:rPr lang="en-US" sz="2400" dirty="0" err="1" smtClean="0"/>
              <a:t>rUK</a:t>
            </a:r>
            <a:r>
              <a:rPr lang="en-US" sz="2400" dirty="0" smtClean="0"/>
              <a:t> therapy and primary operation. </a:t>
            </a:r>
          </a:p>
          <a:p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mputation-free </a:t>
            </a:r>
            <a:r>
              <a:rPr lang="en-US" sz="2400" dirty="0"/>
              <a:t>survival rates </a:t>
            </a:r>
            <a:r>
              <a:rPr lang="en-US" sz="2400" dirty="0" smtClean="0"/>
              <a:t>at 6 </a:t>
            </a:r>
            <a:r>
              <a:rPr lang="en-US" sz="2400" dirty="0"/>
              <a:t>months </a:t>
            </a:r>
            <a:r>
              <a:rPr lang="en-US" sz="2400" dirty="0" smtClean="0"/>
              <a:t>were </a:t>
            </a:r>
            <a:r>
              <a:rPr lang="en-US" sz="2400" dirty="0"/>
              <a:t>not significantly different: </a:t>
            </a:r>
            <a:r>
              <a:rPr lang="en-US" sz="2400" dirty="0" smtClean="0"/>
              <a:t>71.8% </a:t>
            </a:r>
            <a:r>
              <a:rPr lang="en-US" sz="2400" dirty="0" err="1" smtClean="0"/>
              <a:t>rUK</a:t>
            </a:r>
            <a:r>
              <a:rPr lang="en-US" sz="2400" dirty="0" smtClean="0"/>
              <a:t> and 74.8% in surgery group</a:t>
            </a:r>
          </a:p>
          <a:p>
            <a:endParaRPr lang="en-US" sz="2400" dirty="0"/>
          </a:p>
          <a:p>
            <a:r>
              <a:rPr lang="en-US" sz="2400" dirty="0" smtClean="0"/>
              <a:t>1-year </a:t>
            </a:r>
            <a:r>
              <a:rPr lang="en-US" sz="2400" dirty="0"/>
              <a:t>mortality rate (14</a:t>
            </a:r>
            <a:r>
              <a:rPr lang="en-US" sz="2400" dirty="0" smtClean="0"/>
              <a:t>% in </a:t>
            </a:r>
            <a:r>
              <a:rPr lang="en-US" sz="2400" dirty="0" err="1" smtClean="0"/>
              <a:t>rUK</a:t>
            </a:r>
            <a:r>
              <a:rPr lang="en-US" sz="2400" dirty="0" smtClean="0"/>
              <a:t> </a:t>
            </a:r>
            <a:r>
              <a:rPr lang="en-US" sz="2400" dirty="0"/>
              <a:t>vs 16</a:t>
            </a:r>
            <a:r>
              <a:rPr lang="en-US" sz="2400" dirty="0" smtClean="0"/>
              <a:t>% in surgery) </a:t>
            </a:r>
            <a:r>
              <a:rPr lang="en-US" sz="2400" dirty="0"/>
              <a:t>or amputation-free survival rate (75</a:t>
            </a:r>
            <a:r>
              <a:rPr lang="en-US" sz="2400" dirty="0" smtClean="0"/>
              <a:t>% in </a:t>
            </a:r>
            <a:r>
              <a:rPr lang="en-US" sz="2400" dirty="0" err="1" smtClean="0"/>
              <a:t>rUK</a:t>
            </a:r>
            <a:r>
              <a:rPr lang="en-US" sz="2400" dirty="0" smtClean="0"/>
              <a:t> </a:t>
            </a:r>
            <a:r>
              <a:rPr lang="en-US" sz="2400" dirty="0"/>
              <a:t>vs 65</a:t>
            </a:r>
            <a:r>
              <a:rPr lang="en-US" sz="2400" dirty="0" smtClean="0"/>
              <a:t>% in surgery) </a:t>
            </a:r>
            <a:r>
              <a:rPr lang="en-US" sz="2400" dirty="0"/>
              <a:t>did not differ significantly</a:t>
            </a:r>
            <a:r>
              <a:rPr lang="en-US" sz="2400" dirty="0" smtClean="0"/>
              <a:t>.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522208" y="6127234"/>
            <a:ext cx="267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Ouriel</a:t>
            </a:r>
            <a:r>
              <a:rPr lang="en-US" dirty="0" smtClean="0"/>
              <a:t> K, J </a:t>
            </a:r>
            <a:r>
              <a:rPr lang="en-US" dirty="0" err="1" smtClean="0"/>
              <a:t>vasc</a:t>
            </a:r>
            <a:r>
              <a:rPr lang="en-US" dirty="0" smtClean="0"/>
              <a:t> </a:t>
            </a:r>
            <a:r>
              <a:rPr lang="en-US" dirty="0" err="1" smtClean="0"/>
              <a:t>Surg</a:t>
            </a:r>
            <a:r>
              <a:rPr lang="en-US" dirty="0" smtClean="0"/>
              <a:t>, 1996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7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199C-5528-2C46-B1CB-A9ABF39DE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Catheter Directed Thrombolysis (CDT)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40FB62-01C5-384E-B1B4-6D3B792A0F86}"/>
              </a:ext>
            </a:extLst>
          </p:cNvPr>
          <p:cNvCxnSpPr>
            <a:cxnSpLocks/>
          </p:cNvCxnSpPr>
          <p:nvPr/>
        </p:nvCxnSpPr>
        <p:spPr>
          <a:xfrm flipH="1">
            <a:off x="3227061" y="1792581"/>
            <a:ext cx="1319717" cy="77646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97B811-E515-0843-9899-624F8EC893DF}"/>
              </a:ext>
            </a:extLst>
          </p:cNvPr>
          <p:cNvCxnSpPr>
            <a:cxnSpLocks/>
          </p:cNvCxnSpPr>
          <p:nvPr/>
        </p:nvCxnSpPr>
        <p:spPr>
          <a:xfrm>
            <a:off x="5968228" y="1902708"/>
            <a:ext cx="0" cy="15269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5949C9E-C79F-F245-B230-D177E309CE7E}"/>
              </a:ext>
            </a:extLst>
          </p:cNvPr>
          <p:cNvCxnSpPr>
            <a:cxnSpLocks/>
          </p:cNvCxnSpPr>
          <p:nvPr/>
        </p:nvCxnSpPr>
        <p:spPr>
          <a:xfrm>
            <a:off x="6935638" y="1690688"/>
            <a:ext cx="1397479" cy="77646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63A2308-BC56-414A-B49E-9B6CFCD6C984}"/>
              </a:ext>
            </a:extLst>
          </p:cNvPr>
          <p:cNvSpPr txBox="1"/>
          <p:nvPr/>
        </p:nvSpPr>
        <p:spPr>
          <a:xfrm>
            <a:off x="293297" y="2863970"/>
            <a:ext cx="4468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Standard infusion catheter systems </a:t>
            </a:r>
          </a:p>
          <a:p>
            <a:r>
              <a:rPr lang="en-US" sz="2400" dirty="0"/>
              <a:t>-   </a:t>
            </a:r>
            <a:r>
              <a:rPr lang="en-US" sz="2400" dirty="0" err="1"/>
              <a:t>Unifuse</a:t>
            </a:r>
            <a:r>
              <a:rPr lang="en-US" sz="2400" dirty="0"/>
              <a:t> catheter </a:t>
            </a:r>
          </a:p>
          <a:p>
            <a:r>
              <a:rPr lang="en-US" sz="2400" dirty="0"/>
              <a:t>-   </a:t>
            </a:r>
            <a:r>
              <a:rPr lang="en-US" sz="2400" dirty="0" err="1"/>
              <a:t>Micromewi</a:t>
            </a:r>
            <a:r>
              <a:rPr lang="en-US" sz="2400" dirty="0"/>
              <a:t> </a:t>
            </a:r>
          </a:p>
          <a:p>
            <a:r>
              <a:rPr lang="en-US" sz="2400" dirty="0"/>
              <a:t>-   Crag McNamara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000FCB-BC93-7C4B-A56A-DC1E2EF1846F}"/>
              </a:ext>
            </a:extLst>
          </p:cNvPr>
          <p:cNvSpPr txBox="1"/>
          <p:nvPr/>
        </p:nvSpPr>
        <p:spPr>
          <a:xfrm>
            <a:off x="4310335" y="4064299"/>
            <a:ext cx="3847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Ultrasound-enhanced thrombolysis catheters </a:t>
            </a:r>
          </a:p>
          <a:p>
            <a:r>
              <a:rPr lang="en-US" sz="2400" dirty="0"/>
              <a:t>EKOS (</a:t>
            </a:r>
            <a:r>
              <a:rPr lang="en-US" sz="2400" dirty="0" err="1"/>
              <a:t>Ekosonic</a:t>
            </a:r>
            <a:r>
              <a:rPr lang="en-US" sz="2400" dirty="0"/>
              <a:t> Endovascular system)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4FB650-7152-FE43-961C-44656598D085}"/>
              </a:ext>
            </a:extLst>
          </p:cNvPr>
          <p:cNvSpPr txBox="1"/>
          <p:nvPr/>
        </p:nvSpPr>
        <p:spPr>
          <a:xfrm>
            <a:off x="8333117" y="2863970"/>
            <a:ext cx="3521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Pharmacomechanical</a:t>
            </a: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Rheolytic</a:t>
            </a:r>
            <a:r>
              <a:rPr lang="en-US" sz="2400" dirty="0"/>
              <a:t>  (</a:t>
            </a:r>
            <a:r>
              <a:rPr lang="en-US" sz="2400" dirty="0" err="1"/>
              <a:t>AngioJet</a:t>
            </a:r>
            <a:r>
              <a:rPr lang="en-US" sz="2400" dirty="0"/>
              <a:t>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Aspiration (Penumbra)</a:t>
            </a:r>
          </a:p>
        </p:txBody>
      </p:sp>
    </p:spTree>
    <p:extLst>
      <p:ext uri="{BB962C8B-B14F-4D97-AF65-F5344CB8AC3E}">
        <p14:creationId xmlns:p14="http://schemas.microsoft.com/office/powerpoint/2010/main" val="67627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02" y="837517"/>
            <a:ext cx="10515600" cy="1247315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Uni</a:t>
            </a:r>
            <a:r>
              <a:rPr lang="en-US" sz="2800" b="1" dirty="0">
                <a:latin typeface="+mn-lt"/>
              </a:rPr>
              <a:t>-fuse (</a:t>
            </a:r>
            <a:r>
              <a:rPr lang="en-US" sz="2800" b="1" dirty="0" err="1">
                <a:latin typeface="+mn-lt"/>
              </a:rPr>
              <a:t>Angiodynamics</a:t>
            </a:r>
            <a:r>
              <a:rPr lang="en-US" sz="2800" b="1" dirty="0">
                <a:latin typeface="+mn-lt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98" y="1151777"/>
            <a:ext cx="6230240" cy="2450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2138" y="1977750"/>
            <a:ext cx="27367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4, 5 </a:t>
            </a:r>
            <a:r>
              <a:rPr lang="en-US" sz="2400" dirty="0" err="1"/>
              <a:t>fr</a:t>
            </a:r>
            <a:r>
              <a:rPr lang="en-US" sz="2400" dirty="0"/>
              <a:t> catheters</a:t>
            </a:r>
          </a:p>
          <a:p>
            <a:endParaRPr lang="en-US" sz="2400" dirty="0"/>
          </a:p>
          <a:p>
            <a:r>
              <a:rPr lang="en-US" sz="2400" dirty="0"/>
              <a:t>035 wire compatible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69264" y="3555658"/>
            <a:ext cx="3566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Shaft length – 45, 90, 135 cm </a:t>
            </a:r>
          </a:p>
          <a:p>
            <a:endParaRPr lang="en-US" sz="2400" dirty="0"/>
          </a:p>
          <a:p>
            <a:r>
              <a:rPr lang="en-US" sz="2400" dirty="0"/>
              <a:t>Infusion lengths – 2, 5, 10, 15, 20, 30, 40, 50 cm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47498" y="391613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Pressure response outlets </a:t>
            </a:r>
          </a:p>
          <a:p>
            <a:endParaRPr lang="en-US" sz="2400" dirty="0"/>
          </a:p>
          <a:p>
            <a:r>
              <a:rPr lang="en-US" sz="2400" dirty="0"/>
              <a:t>B</a:t>
            </a:r>
            <a:r>
              <a:rPr lang="en-US" sz="2400" b="0" i="0" dirty="0">
                <a:effectLst/>
              </a:rPr>
              <a:t>all-valve occlusion wire </a:t>
            </a:r>
            <a:r>
              <a:rPr lang="en-US" sz="2400" dirty="0"/>
              <a:t>occludes</a:t>
            </a:r>
            <a:r>
              <a:rPr lang="en-US" sz="2400" b="0" i="0" dirty="0">
                <a:effectLst/>
              </a:rPr>
              <a:t> the catheter -&gt; directs flow out the side holes.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3502" y="114152"/>
            <a:ext cx="10515600" cy="1037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Infusion catheters </a:t>
            </a:r>
          </a:p>
        </p:txBody>
      </p:sp>
    </p:spTree>
    <p:extLst>
      <p:ext uri="{BB962C8B-B14F-4D97-AF65-F5344CB8AC3E}">
        <p14:creationId xmlns:p14="http://schemas.microsoft.com/office/powerpoint/2010/main" val="310285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6139" y="367433"/>
            <a:ext cx="2734057" cy="2372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938784" y="669185"/>
            <a:ext cx="4309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</a:rPr>
              <a:t>Micro </a:t>
            </a:r>
            <a:r>
              <a:rPr lang="en-US" sz="2800" b="1" i="0" dirty="0" err="1">
                <a:effectLst/>
              </a:rPr>
              <a:t>Mewi</a:t>
            </a:r>
            <a:r>
              <a:rPr lang="en-US" sz="2800" b="1" i="0" dirty="0">
                <a:effectLst/>
              </a:rPr>
              <a:t>  Infusion Catheter </a:t>
            </a:r>
          </a:p>
          <a:p>
            <a:endParaRPr lang="en-US" sz="2800" b="1" dirty="0"/>
          </a:p>
          <a:p>
            <a:r>
              <a:rPr lang="en-US" sz="2400" b="0" i="0" dirty="0">
                <a:effectLst/>
              </a:rPr>
              <a:t>(Medtronic) </a:t>
            </a:r>
          </a:p>
          <a:p>
            <a:endParaRPr lang="en-US" sz="2400" b="0" i="0" dirty="0">
              <a:effectLst/>
            </a:endParaRPr>
          </a:p>
          <a:p>
            <a:r>
              <a:rPr lang="en-US" sz="2400" dirty="0"/>
              <a:t>2.9 </a:t>
            </a:r>
            <a:r>
              <a:rPr lang="en-US" sz="2400" b="0" i="0" dirty="0">
                <a:effectLst/>
              </a:rPr>
              <a:t>Fr catheter</a:t>
            </a:r>
          </a:p>
          <a:p>
            <a:endParaRPr lang="en-US" sz="2400" dirty="0"/>
          </a:p>
          <a:p>
            <a:r>
              <a:rPr lang="en-US" sz="2400" dirty="0"/>
              <a:t>018 wire compatible </a:t>
            </a:r>
          </a:p>
          <a:p>
            <a:endParaRPr lang="en-US" sz="2400" dirty="0"/>
          </a:p>
          <a:p>
            <a:r>
              <a:rPr lang="en-US" sz="2400" b="0" i="0" dirty="0">
                <a:effectLst/>
              </a:rPr>
              <a:t>Shaft length – 150, 180 cm </a:t>
            </a:r>
          </a:p>
          <a:p>
            <a:endParaRPr lang="en-US" sz="2400" dirty="0"/>
          </a:p>
          <a:p>
            <a:r>
              <a:rPr lang="en-US" sz="2400" dirty="0"/>
              <a:t>I</a:t>
            </a:r>
            <a:r>
              <a:rPr lang="en-US" sz="2400" b="0" i="0" dirty="0">
                <a:effectLst/>
              </a:rPr>
              <a:t>nfusion lengths – 5 cm, 10 cm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363066" y="3023675"/>
            <a:ext cx="5530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Flexible and trackable distal segment to navigate tortuosity. </a:t>
            </a:r>
          </a:p>
          <a:p>
            <a:endParaRPr lang="en-US" sz="2400" dirty="0"/>
          </a:p>
          <a:p>
            <a:r>
              <a:rPr lang="en-US" sz="2400" b="0" i="0" dirty="0">
                <a:effectLst/>
              </a:rPr>
              <a:t>Multiple side holes. </a:t>
            </a:r>
          </a:p>
          <a:p>
            <a:endParaRPr lang="en-US" sz="2400" dirty="0"/>
          </a:p>
          <a:p>
            <a:r>
              <a:rPr lang="en-US" sz="2400" dirty="0"/>
              <a:t>Platinum radiopaque markers for precise placement.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534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938784" y="669185"/>
            <a:ext cx="4309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Cragg</a:t>
            </a:r>
            <a:r>
              <a:rPr lang="en-US" sz="2800" b="1" dirty="0"/>
              <a:t>-McNamara </a:t>
            </a:r>
            <a:r>
              <a:rPr lang="en-US" sz="2800" b="1" dirty="0" err="1"/>
              <a:t>Valved</a:t>
            </a:r>
            <a:r>
              <a:rPr lang="en-US" sz="2800" b="1" dirty="0"/>
              <a:t> Infusion Catheter</a:t>
            </a:r>
          </a:p>
          <a:p>
            <a:endParaRPr lang="en-US" sz="2800" b="1" dirty="0"/>
          </a:p>
          <a:p>
            <a:r>
              <a:rPr lang="en-US" sz="2400" b="0" i="0" dirty="0">
                <a:effectLst/>
              </a:rPr>
              <a:t>(Medtronic) </a:t>
            </a:r>
          </a:p>
          <a:p>
            <a:endParaRPr lang="en-US" sz="2400" b="0" i="0" dirty="0">
              <a:effectLst/>
            </a:endParaRPr>
          </a:p>
          <a:p>
            <a:r>
              <a:rPr lang="en-US" sz="2400" dirty="0"/>
              <a:t>4,5 </a:t>
            </a:r>
            <a:r>
              <a:rPr lang="en-US" sz="2400" b="0" i="0" dirty="0">
                <a:effectLst/>
              </a:rPr>
              <a:t>Fr catheter</a:t>
            </a:r>
          </a:p>
          <a:p>
            <a:endParaRPr lang="en-US" sz="2400" dirty="0"/>
          </a:p>
          <a:p>
            <a:r>
              <a:rPr lang="en-US" sz="2400" dirty="0"/>
              <a:t>035, 038 wire compatible </a:t>
            </a:r>
          </a:p>
          <a:p>
            <a:endParaRPr lang="en-US" sz="2400" dirty="0"/>
          </a:p>
          <a:p>
            <a:r>
              <a:rPr lang="en-US" sz="2400" b="0" i="0" dirty="0">
                <a:effectLst/>
              </a:rPr>
              <a:t>Shaft length – </a:t>
            </a:r>
            <a:r>
              <a:rPr lang="en-US" sz="2400" dirty="0"/>
              <a:t>40, 65, 100, 135</a:t>
            </a:r>
            <a:endParaRPr lang="en-US" sz="2400" b="0" i="0" dirty="0">
              <a:effectLst/>
            </a:endParaRPr>
          </a:p>
          <a:p>
            <a:endParaRPr lang="en-US" sz="2400" dirty="0"/>
          </a:p>
          <a:p>
            <a:r>
              <a:rPr lang="en-US" sz="2400" dirty="0"/>
              <a:t>I</a:t>
            </a:r>
            <a:r>
              <a:rPr lang="en-US" sz="2400" b="0" i="0" dirty="0">
                <a:effectLst/>
              </a:rPr>
              <a:t>nfusion lengths – 5 - 50 cm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289914" y="3358715"/>
            <a:ext cx="5530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Can infuse with or without guidewire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449" y="335460"/>
            <a:ext cx="2838846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66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938784" y="669185"/>
            <a:ext cx="43098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 stream infusion wire </a:t>
            </a:r>
          </a:p>
          <a:p>
            <a:r>
              <a:rPr lang="en-US" sz="2400" b="0" i="0" dirty="0">
                <a:effectLst/>
              </a:rPr>
              <a:t>(Medtronic) </a:t>
            </a:r>
          </a:p>
          <a:p>
            <a:endParaRPr lang="en-US" sz="2400" b="0" i="0" dirty="0">
              <a:effectLst/>
            </a:endParaRPr>
          </a:p>
          <a:p>
            <a:r>
              <a:rPr lang="en-US" sz="2400" dirty="0"/>
              <a:t>035, 038 wire </a:t>
            </a:r>
          </a:p>
          <a:p>
            <a:endParaRPr lang="en-US" sz="2400" dirty="0"/>
          </a:p>
          <a:p>
            <a:r>
              <a:rPr lang="en-US" sz="2400" b="1" dirty="0"/>
              <a:t>Small profile to reach distal vessels</a:t>
            </a:r>
          </a:p>
          <a:p>
            <a:endParaRPr lang="en-US" sz="2400" dirty="0"/>
          </a:p>
          <a:p>
            <a:r>
              <a:rPr lang="en-US" sz="2400" dirty="0"/>
              <a:t>Wire lengths - 145, 175 </a:t>
            </a:r>
          </a:p>
          <a:p>
            <a:endParaRPr lang="en-US" sz="2400" dirty="0"/>
          </a:p>
          <a:p>
            <a:r>
              <a:rPr lang="en-US" sz="2400" dirty="0"/>
              <a:t>I</a:t>
            </a:r>
            <a:r>
              <a:rPr lang="en-US" sz="2400" b="0" i="0" dirty="0">
                <a:effectLst/>
              </a:rPr>
              <a:t>nfusion lengths – 6, 9, 12 cm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211177" y="3179123"/>
            <a:ext cx="55302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 Polyimide tube</a:t>
            </a:r>
          </a:p>
          <a:p>
            <a:r>
              <a:rPr lang="en-US" dirty="0"/>
              <a:t>2 Outer Teflon layer</a:t>
            </a:r>
          </a:p>
          <a:p>
            <a:r>
              <a:rPr lang="en-US" dirty="0"/>
              <a:t>3 Integral core wire</a:t>
            </a:r>
          </a:p>
          <a:p>
            <a:r>
              <a:rPr lang="en-US" dirty="0"/>
              <a:t>4 Platinum radiopaque markers</a:t>
            </a:r>
          </a:p>
          <a:p>
            <a:r>
              <a:rPr lang="en-US" dirty="0"/>
              <a:t>5 Spiral-patterned </a:t>
            </a:r>
            <a:r>
              <a:rPr lang="en-US" dirty="0" err="1"/>
              <a:t>sideholes</a:t>
            </a:r>
            <a:endParaRPr lang="en-US" dirty="0"/>
          </a:p>
          <a:p>
            <a:r>
              <a:rPr lang="en-US" dirty="0"/>
              <a:t>6 Stainless steel core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560" y="1025518"/>
            <a:ext cx="6392167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6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4208" y="955034"/>
            <a:ext cx="4820323" cy="2524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984" y="2414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059" y="3282767"/>
            <a:ext cx="2981741" cy="3275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723502" y="955034"/>
            <a:ext cx="39410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</a:rPr>
              <a:t>Fountain Infusion Catheter </a:t>
            </a:r>
            <a:endParaRPr lang="en-US" sz="2800" b="1" dirty="0"/>
          </a:p>
          <a:p>
            <a:r>
              <a:rPr lang="en-US" sz="2000" b="0" i="0" dirty="0">
                <a:effectLst/>
              </a:rPr>
              <a:t>(Merit Medical Systems) </a:t>
            </a:r>
          </a:p>
          <a:p>
            <a:endParaRPr lang="en-US" sz="2000" b="0" i="0" dirty="0">
              <a:effectLst/>
            </a:endParaRPr>
          </a:p>
          <a:p>
            <a:r>
              <a:rPr lang="en-US" sz="2000" b="0" i="0" dirty="0">
                <a:effectLst/>
              </a:rPr>
              <a:t>4 Fr catheter</a:t>
            </a:r>
            <a:endParaRPr lang="en-US" sz="2000" dirty="0"/>
          </a:p>
          <a:p>
            <a:r>
              <a:rPr lang="en-US" sz="2000" b="0" i="0" dirty="0">
                <a:effectLst/>
              </a:rPr>
              <a:t>Shaft length - 90 or 135 cm</a:t>
            </a:r>
          </a:p>
          <a:p>
            <a:r>
              <a:rPr lang="en-US" sz="2000" b="0" i="0" dirty="0">
                <a:effectLst/>
              </a:rPr>
              <a:t>infusion lengths - 5 to 50 cm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502" y="4318503"/>
            <a:ext cx="734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</a:rPr>
              <a:t>Multiple side holes (distribute the lytic agent throughout the thrombus). </a:t>
            </a:r>
          </a:p>
          <a:p>
            <a:endParaRPr lang="en-US" sz="2400" dirty="0"/>
          </a:p>
          <a:p>
            <a:r>
              <a:rPr lang="en-US" sz="2400" dirty="0"/>
              <a:t>B</a:t>
            </a:r>
            <a:r>
              <a:rPr lang="en-US" sz="2400" b="0" i="0" dirty="0">
                <a:effectLst/>
              </a:rPr>
              <a:t>all-valve occlusion wire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364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8061960" y="694943"/>
            <a:ext cx="38160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effectLst/>
              </a:rPr>
              <a:t>TAPAS (Targeted Adjustable </a:t>
            </a:r>
            <a:r>
              <a:rPr lang="en-US" sz="2800" b="1" dirty="0"/>
              <a:t>P</a:t>
            </a:r>
            <a:r>
              <a:rPr lang="en-US" sz="2800" b="1" i="0" dirty="0">
                <a:effectLst/>
              </a:rPr>
              <a:t>harmaceutical </a:t>
            </a:r>
            <a:r>
              <a:rPr lang="en-US" sz="2800" b="1" dirty="0"/>
              <a:t>A</a:t>
            </a:r>
            <a:r>
              <a:rPr lang="en-US" sz="2800" b="1" i="0" dirty="0">
                <a:effectLst/>
              </a:rPr>
              <a:t>dministration system)</a:t>
            </a:r>
            <a:endParaRPr lang="en-US" sz="2800" b="1" dirty="0"/>
          </a:p>
          <a:p>
            <a:r>
              <a:rPr lang="en-US" sz="2000" dirty="0"/>
              <a:t>THERMOPEUTIX, INC</a:t>
            </a:r>
          </a:p>
          <a:p>
            <a:endParaRPr lang="en-US" sz="2000" dirty="0"/>
          </a:p>
          <a:p>
            <a:r>
              <a:rPr lang="en-US" sz="2400" dirty="0"/>
              <a:t>7 Fr catheter  </a:t>
            </a:r>
          </a:p>
          <a:p>
            <a:r>
              <a:rPr lang="en-US" sz="2400" dirty="0"/>
              <a:t>014 wire compatible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89991" y="566927"/>
            <a:ext cx="38160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ND</a:t>
            </a:r>
            <a:r>
              <a:rPr lang="en-US" sz="2800" b="1" i="0" dirty="0">
                <a:effectLst/>
              </a:rPr>
              <a:t> (Nabil Dib)</a:t>
            </a:r>
            <a:endParaRPr lang="en-US" sz="2800" b="1" dirty="0"/>
          </a:p>
          <a:p>
            <a:r>
              <a:rPr lang="en-US" sz="2000" dirty="0"/>
              <a:t>Translational Research Institute (TRI)</a:t>
            </a:r>
          </a:p>
          <a:p>
            <a:r>
              <a:rPr lang="en-US" sz="2000" dirty="0"/>
              <a:t>6 </a:t>
            </a:r>
            <a:r>
              <a:rPr lang="en-US" sz="2000" dirty="0" err="1"/>
              <a:t>fr</a:t>
            </a:r>
            <a:r>
              <a:rPr lang="en-US" sz="2000" dirty="0"/>
              <a:t> Catheter </a:t>
            </a:r>
          </a:p>
          <a:p>
            <a:r>
              <a:rPr lang="en-US" sz="2000" dirty="0"/>
              <a:t>014 compatible </a:t>
            </a:r>
          </a:p>
          <a:p>
            <a:endParaRPr lang="en-US" sz="2000" dirty="0">
              <a:effectLst/>
            </a:endParaRPr>
          </a:p>
          <a:p>
            <a:r>
              <a:rPr lang="en-US" sz="2000" dirty="0">
                <a:effectLst/>
              </a:rPr>
              <a:t>Expandable balloon to control blood flow during infusion through a </a:t>
            </a:r>
            <a:r>
              <a:rPr lang="en-US" sz="2000" dirty="0" err="1">
                <a:effectLst/>
              </a:rPr>
              <a:t>multilumen</a:t>
            </a:r>
            <a:r>
              <a:rPr lang="en-US" sz="2000" dirty="0">
                <a:effectLst/>
              </a:rPr>
              <a:t> spray tip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28" y="3865042"/>
            <a:ext cx="3061664" cy="24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63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92" y="292607"/>
            <a:ext cx="8467344" cy="621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494520" cy="45987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/>
              <a:t>Continuous infusion/low dose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endParaRPr lang="en-US" sz="2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600" dirty="0"/>
              <a:t>1-5 mg bolus, followed by a continuous infusion of 0.5 to 1 mg/h for 18-24 </a:t>
            </a:r>
            <a:r>
              <a:rPr lang="en-US" sz="2600" dirty="0" err="1"/>
              <a:t>hrs</a:t>
            </a:r>
            <a:r>
              <a:rPr lang="en-US" sz="2600" dirty="0"/>
              <a:t> (max 72)  (~ 25–50 cc/hour of a 10 mg/500cc normal saline solution).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Heparin is administered through the proximal side port of the sheath at 300 to 500 units/h. 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If there is no progress in recanalization of the lesion, dosage could be increased by 1 mg/h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Perform check angiogram the following day.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Directed Thrombolysis (CDT)</a:t>
            </a:r>
          </a:p>
        </p:txBody>
      </p:sp>
    </p:spTree>
    <p:extLst>
      <p:ext uri="{BB962C8B-B14F-4D97-AF65-F5344CB8AC3E}">
        <p14:creationId xmlns:p14="http://schemas.microsoft.com/office/powerpoint/2010/main" val="127410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732"/>
            <a:ext cx="10515600" cy="4762231"/>
          </a:xfrm>
        </p:spPr>
        <p:txBody>
          <a:bodyPr>
            <a:normAutofit/>
          </a:bodyPr>
          <a:lstStyle/>
          <a:p>
            <a:r>
              <a:rPr lang="en-US" dirty="0"/>
              <a:t>63 </a:t>
            </a:r>
            <a:r>
              <a:rPr lang="en-US" dirty="0" err="1"/>
              <a:t>y.o</a:t>
            </a:r>
            <a:r>
              <a:rPr lang="en-US" dirty="0"/>
              <a:t>. male with history of PAD and two failed vascular bypass in left lower extremity, now presents with non healing left toe ulcer. </a:t>
            </a:r>
          </a:p>
          <a:p>
            <a:endParaRPr lang="en-US" dirty="0"/>
          </a:p>
          <a:p>
            <a:r>
              <a:rPr lang="en-US" dirty="0"/>
              <a:t>PMH : HTN, HLD, A-fib, heavy smoker, ischemic cardiomyopathy with EF 30%, CAD s/p multiple prior PCIs. </a:t>
            </a:r>
          </a:p>
          <a:p>
            <a:endParaRPr lang="en-US" dirty="0"/>
          </a:p>
          <a:p>
            <a:r>
              <a:rPr lang="en-US" dirty="0"/>
              <a:t>Medications: </a:t>
            </a:r>
            <a:r>
              <a:rPr lang="en-US" dirty="0" err="1"/>
              <a:t>asa</a:t>
            </a:r>
            <a:r>
              <a:rPr lang="en-US" dirty="0"/>
              <a:t> 81 mg, Lipitor 80 mg, Losartan 25 mg, Toprol XL 50 mg BID, Amiodarone 200 mg daily, Torsemide 60 mg daily, Eliquis</a:t>
            </a:r>
          </a:p>
          <a:p>
            <a:endParaRPr lang="en-US" dirty="0"/>
          </a:p>
          <a:p>
            <a:r>
              <a:rPr lang="en-US" dirty="0"/>
              <a:t>Labs: </a:t>
            </a:r>
            <a:r>
              <a:rPr lang="en-US" dirty="0" err="1"/>
              <a:t>Hgb</a:t>
            </a:r>
            <a:r>
              <a:rPr lang="en-US" dirty="0"/>
              <a:t>/</a:t>
            </a:r>
            <a:r>
              <a:rPr lang="en-US" dirty="0" err="1"/>
              <a:t>hct</a:t>
            </a:r>
            <a:r>
              <a:rPr lang="en-US" dirty="0"/>
              <a:t> 13.7/41, Cr 1.0, LDL 44, INR 1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90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481" y="3610535"/>
            <a:ext cx="5324061" cy="140465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Continuous </a:t>
            </a:r>
            <a:r>
              <a:rPr lang="en-US" dirty="0"/>
              <a:t>infusion at 0.05 mg/kg/</a:t>
            </a:r>
            <a:r>
              <a:rPr lang="en-US" dirty="0" err="1"/>
              <a:t>hr</a:t>
            </a:r>
            <a:r>
              <a:rPr lang="en-US" dirty="0"/>
              <a:t> with a maximum dose of 4 mg/h. </a:t>
            </a:r>
          </a:p>
          <a:p>
            <a:pPr marL="457200" lvl="1" indent="0">
              <a:buNone/>
            </a:pPr>
            <a:r>
              <a:rPr lang="en-US" dirty="0"/>
              <a:t>Repeat angiography in 6 hours</a:t>
            </a:r>
            <a:endParaRPr lang="en-US" sz="2800" dirty="0">
              <a:sym typeface="Wingdings" panose="05000000000000000000" pitchFamily="2" charset="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70164-4306-274B-AC7C-6194A97931D6}"/>
              </a:ext>
            </a:extLst>
          </p:cNvPr>
          <p:cNvSpPr txBox="1"/>
          <p:nvPr/>
        </p:nvSpPr>
        <p:spPr>
          <a:xfrm>
            <a:off x="8401878" y="40684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58C1E3-166B-9447-A6C4-188CFD8C0F2A}"/>
              </a:ext>
            </a:extLst>
          </p:cNvPr>
          <p:cNvSpPr txBox="1">
            <a:spLocks/>
          </p:cNvSpPr>
          <p:nvPr/>
        </p:nvSpPr>
        <p:spPr>
          <a:xfrm>
            <a:off x="6340302" y="3631552"/>
            <a:ext cx="5655365" cy="17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Allowed to dwell for 20 minutes and aspirated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A602CB-EF70-FF47-B416-51F844995D65}"/>
              </a:ext>
            </a:extLst>
          </p:cNvPr>
          <p:cNvSpPr txBox="1">
            <a:spLocks/>
          </p:cNvSpPr>
          <p:nvPr/>
        </p:nvSpPr>
        <p:spPr>
          <a:xfrm>
            <a:off x="2838878" y="845149"/>
            <a:ext cx="5655365" cy="1451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/>
              <a:t>High-dose/pulse spray regimen</a:t>
            </a:r>
          </a:p>
          <a:p>
            <a:pPr marL="0" indent="0">
              <a:buNone/>
            </a:pPr>
            <a:r>
              <a:rPr lang="en-US" dirty="0"/>
              <a:t>10-mg in 50 ccs bolus of </a:t>
            </a:r>
            <a:r>
              <a:rPr lang="en-US" dirty="0" err="1"/>
              <a:t>tPA</a:t>
            </a:r>
            <a:r>
              <a:rPr lang="en-US" dirty="0"/>
              <a:t> over 5 minutes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264AA-CCF5-6642-BF87-CF748A21C9F2}"/>
              </a:ext>
            </a:extLst>
          </p:cNvPr>
          <p:cNvCxnSpPr>
            <a:cxnSpLocks/>
          </p:cNvCxnSpPr>
          <p:nvPr/>
        </p:nvCxnSpPr>
        <p:spPr>
          <a:xfrm flipH="1">
            <a:off x="3886925" y="2296753"/>
            <a:ext cx="1312965" cy="126683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D2F6EA-5B60-D649-93B3-739FFC8D25E0}"/>
              </a:ext>
            </a:extLst>
          </p:cNvPr>
          <p:cNvCxnSpPr>
            <a:cxnSpLocks/>
          </p:cNvCxnSpPr>
          <p:nvPr/>
        </p:nvCxnSpPr>
        <p:spPr>
          <a:xfrm>
            <a:off x="6340302" y="2162167"/>
            <a:ext cx="1337489" cy="122448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474EDFC-4420-9549-8184-DC74E3B72A92}"/>
              </a:ext>
            </a:extLst>
          </p:cNvPr>
          <p:cNvSpPr/>
          <p:nvPr/>
        </p:nvSpPr>
        <p:spPr>
          <a:xfrm>
            <a:off x="3320496" y="5537774"/>
            <a:ext cx="5551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323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Catheter should remain intraluminal.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4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Monitoring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4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Intensive care unit monitoring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Hourly neurovascular checks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Labs every 4-6 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Hemoglobin, platelet count, fibrinogen, </a:t>
            </a:r>
            <a:r>
              <a:rPr lang="en-US" dirty="0" err="1"/>
              <a:t>aPTT</a:t>
            </a:r>
            <a:r>
              <a:rPr lang="en-US" dirty="0"/>
              <a:t>, FDP.</a:t>
            </a:r>
          </a:p>
          <a:p>
            <a:pPr lvl="1"/>
            <a:r>
              <a:rPr lang="en-US" dirty="0"/>
              <a:t>Discontinue if fibrinogen level drops to less than 100 mg/dL</a:t>
            </a:r>
          </a:p>
          <a:p>
            <a:pPr lvl="1"/>
            <a:r>
              <a:rPr lang="en-US" dirty="0"/>
              <a:t>Discontinue if FDP  &gt;  400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7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CF51C-4894-774B-9F6B-DCC335FF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61" y="1117465"/>
            <a:ext cx="7874479" cy="540013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AngioJet</a:t>
            </a:r>
            <a:r>
              <a:rPr lang="en-US" sz="2400" dirty="0" smtClean="0"/>
              <a:t> combines  </a:t>
            </a:r>
            <a:r>
              <a:rPr lang="en-US" sz="2400" dirty="0" err="1" smtClean="0"/>
              <a:t>rheolytic</a:t>
            </a:r>
            <a:r>
              <a:rPr lang="en-US" sz="2400" dirty="0" smtClean="0"/>
              <a:t> </a:t>
            </a:r>
            <a:r>
              <a:rPr lang="en-US" sz="2400" dirty="0" err="1" smtClean="0"/>
              <a:t>thrombectomy</a:t>
            </a:r>
            <a:r>
              <a:rPr lang="en-US" sz="2400" dirty="0" smtClean="0"/>
              <a:t> and power pulse spray</a:t>
            </a:r>
          </a:p>
          <a:p>
            <a:endParaRPr lang="en-US" sz="2400" dirty="0" smtClean="0"/>
          </a:p>
          <a:p>
            <a:r>
              <a:rPr lang="en-US" sz="2400" dirty="0" smtClean="0"/>
              <a:t>Catheter is primed </a:t>
            </a:r>
            <a:r>
              <a:rPr lang="en-US" sz="2400" dirty="0"/>
              <a:t>in its “thrombectomy mode” with normal saline.</a:t>
            </a:r>
          </a:p>
          <a:p>
            <a:endParaRPr lang="en-US" sz="2400" dirty="0"/>
          </a:p>
          <a:p>
            <a:r>
              <a:rPr lang="en-US" sz="2400" dirty="0"/>
              <a:t>Lytic bag is created by adding either 10mg </a:t>
            </a:r>
            <a:r>
              <a:rPr lang="en-US" sz="2400" dirty="0" err="1"/>
              <a:t>tPA</a:t>
            </a:r>
            <a:r>
              <a:rPr lang="en-US" sz="2400" dirty="0"/>
              <a:t> to </a:t>
            </a:r>
          </a:p>
          <a:p>
            <a:pPr marL="0" indent="0">
              <a:buNone/>
            </a:pPr>
            <a:r>
              <a:rPr lang="en-US" sz="2400" dirty="0"/>
              <a:t>   50cc of normal saline</a:t>
            </a:r>
          </a:p>
          <a:p>
            <a:endParaRPr lang="en-US" sz="2400" dirty="0"/>
          </a:p>
          <a:p>
            <a:r>
              <a:rPr lang="en-US" sz="2400" dirty="0"/>
              <a:t>Advance the RT catheter slowly, at 0.5 to 1.0 mm increments through the entire thrombosed segment</a:t>
            </a:r>
          </a:p>
          <a:p>
            <a:endParaRPr lang="en-US" sz="2400" dirty="0"/>
          </a:p>
          <a:p>
            <a:r>
              <a:rPr lang="en-US" sz="2400" dirty="0"/>
              <a:t>Single foot pedal pump/pulse per advanced increment.</a:t>
            </a:r>
          </a:p>
          <a:p>
            <a:endParaRPr lang="en-US" sz="2400" dirty="0"/>
          </a:p>
          <a:p>
            <a:r>
              <a:rPr lang="en-US" sz="2400" dirty="0"/>
              <a:t>Allowed to lyse for 30 minutes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45D972-B5C9-1B44-97A7-D1388C57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756" y="1399031"/>
            <a:ext cx="4117310" cy="235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3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153" y="152182"/>
            <a:ext cx="10515600" cy="1325563"/>
          </a:xfrm>
        </p:spPr>
        <p:txBody>
          <a:bodyPr/>
          <a:lstStyle/>
          <a:p>
            <a:r>
              <a:rPr lang="en-US" dirty="0"/>
              <a:t> Ultrasound Enhanced Thrombolysis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992"/>
            <a:ext cx="6426896" cy="39426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EkoSonic</a:t>
            </a:r>
            <a:r>
              <a:rPr lang="en-US" dirty="0"/>
              <a:t> Endovascular System (EKOS)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Multi-</a:t>
            </a:r>
            <a:r>
              <a:rPr lang="en-US" dirty="0" err="1"/>
              <a:t>sidehole</a:t>
            </a:r>
            <a:r>
              <a:rPr lang="en-US" dirty="0"/>
              <a:t> drug infusion catheter + multielement ultrasound core wire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5.4 Fr catheter</a:t>
            </a:r>
          </a:p>
          <a:p>
            <a:pPr marL="0" indent="0">
              <a:buNone/>
            </a:pPr>
            <a:r>
              <a:rPr lang="en-US" dirty="0"/>
              <a:t>Catheter length: 106 cm, 135 cm </a:t>
            </a:r>
          </a:p>
          <a:p>
            <a:pPr marL="0" indent="0">
              <a:buNone/>
            </a:pPr>
            <a:r>
              <a:rPr lang="en-US" dirty="0"/>
              <a:t>Treatment zone: 6, 12, 18, 20, 24, 30, 40, 50 cm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B990283B-4B45-BE4B-8F92-33E9CE61D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63" y="1690688"/>
            <a:ext cx="4527037" cy="34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59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2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KARZYNSKI DARIUSZ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4730" y="1218665"/>
            <a:ext cx="3706368" cy="4829510"/>
          </a:xfrm>
          <a:prstGeom prst="rect">
            <a:avLst/>
          </a:prstGeom>
        </p:spPr>
      </p:pic>
      <p:sp>
        <p:nvSpPr>
          <p:cNvPr id="6" name="AutoShape 2" descr="data:image/png;base64,iVBORw0KGgoAAAANSUhEUgAAAlgAAAMJCAYAAADfw0g6AAAAAXNSR0IArs4c6QAAIABJREFUeF7t3bGLpHcdx/Hfc412iq0EwTbgGv8BwcJG0CKbdAaEIAEDNkKIFmIhQTCFkEJCqpTxUhhI4RUHKWyjK8RSCFY2ATtt9pHZnbl9dm5mbz3eHLmZVypNLt/LvO5TvJmZe24a/iJAgAABAgQIEEgFpvSaYwQIECBAgAABAkNgGQEBAgQIECBAIBYQWDGocwQIECBAgACBvYH1h/nku3fGeG+M8aU107/Px3jxhens3obt/fnk4zHGcwvGN5+fzn62ZL07f+On05hemcc4Xf39aYwPxxhfW/+Yvzw/nX1r1y/D+t97/XyMl5Y/p18yAgQIECBAgMDnXWBnYF3F1fTR89Nff7B6Ee/P3/zjGPO3N5G1jquvzGN873Q6+2QdRL8ZY7y1jKzLf2+Mecw/X8fVZ6uoujufPHv5/6ezzc+xwVrc+s921H3eQf33ESBAgAABAgR2Btb788lvxxgvL+Nm8Y7WO+dj3Fu/u/XO9Zi6eEdrbN6VWkfU3XnMv79892q69o7U+uc53UTaIuS+P8b41xjjiwLLSAkQIECAAIGnTeDW38FaBtb2x4CbF71+V+tBYK3/nbfPx/jxro/5tkNu/ePfncf8xjSmZ7Yj72nD9d9LgAABAgQIHKfArQNrHUOvzmN+7XT62++2uXZ/rHjxTth3dn3PatePX97c9S7acf4SedUECBAgQIDA0yZwq8C6+k7U9Kft70utXvDV96lW37W6/E7W5cd9Fx8Z3l++47X4sasvuj/0xfnFu2EPfUz5tOH67yVAgAABAgSOU+CRgbX4wvnfd70TtQimLy+/L7X8/tWud7zWAbaKqJ3vinkH6zgH6VUTIECAAIFDELgxsB43ri7f1bp6PMPmHa1tsJt+J6HAOoR5eQ0ECBAgQOA4BfYG1uN+LHj1Ed/l4xmuHvPw8O9MFFjHOTqvmgABAgQIHLrArZ+DtQ2x/RysHf/8z/OY39t8PLj4XYj/2HzUuP1sreUN72Ad+vS8PgIECBAgcLgCe56DdfFQ0dWzqHb8NX0wj/P705hWDxX9wo4f8Ok0pl/PY/7F9uMZbvN0+Kt3wB5+x+twfxm8MgIECBAgQOCQBB75JfdDerFeCwECBAgQIEDgSQgIrCeh7OcgQIAAAQIEjkpAYB3VL7cXS4AAAQIECDwJAYH1JJT9HAQIECBAgMBRCdwYWOvfKfjcWuTT5VPat57IvkCbPrh6NMO1L8u/ufUHQ+/9Y3SO6lfAiyVAgAABAgQOTmBvYG0/hmHPH+T83hjjnV1/+PP6OVq/msf8y5XaNKaL/716bMNtnvJ+cNJeEAECBAgQIHA0Ajc9B+vdecxvbJ5jtQ6m18/HeOmF6ezeMqB2/VE46+dYna7e9ZrH+OqdMR7E2OXzr64eQno02l4oAQIECBAgcBQCt/4O1nZQPepBoPsC63yMe3fGeHv7GVlHoe1FEiBAgAABAkchcKvAWnzf6rOtp7BvPYz06vtXOz4ivHj3686YfuLdq6PYlhdJgAABAgSOVuCRgbX4ovt/5zG/tvk4cP33v34+xourjwyvntI+fbTvS+7Ld68uQ+vB0+KvfQH+aH81vHACBAgQIEDgIAQeGVibV3n1hz+Pt3Z9qX314276swUv//nJx2OM+/OY/7n50vs0pmfGGC9vQu0gVL0IAgQIECBA4KgFbh1Yi0Aam48Jt+Vu+l7WOtBemcc4ncb40Rhj+QX4a1+oP+pfES+eAAECBAgQeOoFdgbWvt8huHlUwzzGD6cxPhxjOtt8HLh4B+tk+bysjdDm3avVu187vgAvsJ76KXkBBAgQIECAwEZgT2CdPHsZUGNsYmkdRa9uvoe1/XHgTR8hLt+9Op3OPlkGnI8IjZEAAQIECBA4NIG9HxHueFL7tS+5L96xWv5Owoe+rL64c/f6k9z3P+X90JC9HgIECBAgQOC4BP6v72AdF41XS4AAAQIECBB4PAGB9Xhu/i0CBAgQIECAwF4BgWUc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oZ5uGAAAKkElEQVQ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4H9yuZcoAhWp5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png;base64,iVBORw0KGgoAAAANSUhEUgAAAlgAAAMJCAYAAADfw0g6AAAAAXNSR0IArs4c6QAAIABJREFUeF7t3bGLpHcdx/Hfc412iq0EwTbgGv8BwcJG0CKbdAaEIAEDNkKIFmIhQTCFkEJCqpTxUhhI4RUHKWyjK8RSCFY2ATtt9pHZnbl9dm5mbz3eHLmZVypNLt/LvO5TvJmZe24a/iJAgAABAgQIEEgFpvSaYwQIECBAgAABAkNgGQEBAgQIECBAIBYQWDGocwQIECBAgACBvYH1h/nku3fGeG+M8aU107/Px3jxhens3obt/fnk4zHGcwvGN5+fzn62ZL07f+On05hemcc4Xf39aYwPxxhfW/+Yvzw/nX1r1y/D+t97/XyMl5Y/p18yAgQIECBAgMDnXWBnYF3F1fTR89Nff7B6Ee/P3/zjGPO3N5G1jquvzGN873Q6+2QdRL8ZY7y1jKzLf2+Mecw/X8fVZ6uoujufPHv5/6ezzc+xwVrc+s921H3eQf33ESBAgAABAgR2Btb788lvxxgvL+Nm8Y7WO+dj3Fu/u/XO9Zi6eEdrbN6VWkfU3XnMv79892q69o7U+uc53UTaIuS+P8b41xjjiwLLSAkQIECAAIGnTeDW38FaBtb2x4CbF71+V+tBYK3/nbfPx/jxro/5tkNu/ePfncf8xjSmZ7Yj72nD9d9LgAABAgQIHKfArQNrHUOvzmN+7XT62++2uXZ/rHjxTth3dn3PatePX97c9S7acf4SedUECBAgQIDA0yZwq8C6+k7U9Kft70utXvDV96lW37W6/E7W5cd9Fx8Z3l++47X4sasvuj/0xfnFu2EPfUz5tOH67yVAgAABAgSOU+CRgbX4wvnfd70TtQimLy+/L7X8/tWud7zWAbaKqJ3vinkH6zgH6VUTIECAAIFDELgxsB43ri7f1bp6PMPmHa1tsJt+J6HAOoR5eQ0ECBAgQOA4BfYG1uN+LHj1Ed/l4xmuHvPw8O9MFFjHOTqvmgABAgQIHLrArZ+DtQ2x/RysHf/8z/OY39t8PLj4XYj/2HzUuP1sreUN72Ad+vS8PgIECBAgcLgCe56DdfFQ0dWzqHb8NX0wj/P705hWDxX9wo4f8Ok0pl/PY/7F9uMZbvN0+Kt3wB5+x+twfxm8MgIECBAgQOCQBB75JfdDerFeCwECBAgQIEDgSQgIrCeh7OcgQIAAAQIEjkpAYB3VL7cXS4AAAQIECDwJAYH1JJT9HAQIECBAgMBRCdwYWOvfKfjcWuTT5VPat57IvkCbPrh6NMO1L8u/ufUHQ+/9Y3SO6lfAiyVAgAABAgQOTmBvYG0/hmHPH+T83hjjnV1/+PP6OVq/msf8y5XaNKaL/716bMNtnvJ+cNJeEAECBAgQIHA0Ajc9B+vdecxvbJ5jtQ6m18/HeOmF6ezeMqB2/VE46+dYna7e9ZrH+OqdMR7E2OXzr64eQno02l4oAQIECBAgcBQCt/4O1nZQPepBoPsC63yMe3fGeHv7GVlHoe1FEiBAgAABAkchcKvAWnzf6rOtp7BvPYz06vtXOz4ivHj3686YfuLdq6PYlhdJgAABAgSOVuCRgbX4ovt/5zG/tvk4cP33v34+xourjwyvntI+fbTvS+7Ld68uQ+vB0+KvfQH+aH81vHACBAgQIEDgIAQeGVibV3n1hz+Pt3Z9qX314276swUv//nJx2OM+/OY/7n50vs0pmfGGC9vQu0gVL0IAgQIECBA4KgFbh1Yi0Aam48Jt+Vu+l7WOtBemcc4ncb40Rhj+QX4a1+oP+pfES+eAAECBAgQeOoFdgbWvt8huHlUwzzGD6cxPhxjOtt8HLh4B+tk+bysjdDm3avVu187vgAvsJ76KXkBBAgQIECAwEZgT2CdPHsZUGNsYmkdRa9uvoe1/XHgTR8hLt+9Op3OPlkGnI8IjZEAAQIECBA4NIG9HxHueFL7tS+5L96xWv5Owoe+rL64c/f6k9z3P+X90JC9HgIECBAgQOC4BP6v72AdF41XS4AAAQIECBB4PAGB9Xhu/i0CBAgQIECAwF4BgWUc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oZ5uGAAAKkElEQVQ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QGDFoM4RIECAAAECBASWDRAgQIAAAQIEYgGBFYM6R4AAAQIECBAQWDZAgAABAgQIEIgFBFYM6hwBAgQIECBAQGDZAAECBAgQIEAgFhBYMahzBAgQIECAAAGBZQMECBAgQIAAgVhAYMWgzhEgQIAAAQIEBJYNECBAgAABAgRiAYEVgzpHgAABAgQIEBBYNkCAAAECBAgQiAUEVgzqHAECBAgQIEBAYNkAAQIECBAgQCAWEFgxqHMECBAgQIAAAYFlAwQIECBAgACBWEBgxaDOESBAgAABAgQElg0QIECAAAECBGIBgRWDOkeAAAECBAgQEFg2QIAAAQIECBCIBQRWDOocAQIECBAgQEBg2QABAgQIECBAIBYQWDGocwQIECBAgAABgWUDBAgQIECAAIFY4H9yuZcoAhWp5A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983" y="1176118"/>
            <a:ext cx="3494200" cy="487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200" y="1316941"/>
            <a:ext cx="4678017" cy="4861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1316941"/>
            <a:ext cx="3649002" cy="48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7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Directed Thrombolysis (CDT)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1156"/>
            <a:ext cx="10515600" cy="4137853"/>
          </a:xfrm>
        </p:spPr>
        <p:txBody>
          <a:bodyPr>
            <a:normAutofit/>
          </a:bodyPr>
          <a:lstStyle/>
          <a:p>
            <a:r>
              <a:rPr lang="en-US" dirty="0"/>
              <a:t>Direct delivery of the thrombolytic agent into thrombus.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Preferred for acute limb ischemia, DVT, AV graft occlusions.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Alteplase (recombinant tissue plasminogen activator [rt-PA]) is the most commonly used agent.</a:t>
            </a:r>
          </a:p>
        </p:txBody>
      </p:sp>
    </p:spTree>
    <p:extLst>
      <p:ext uri="{BB962C8B-B14F-4D97-AF65-F5344CB8AC3E}">
        <p14:creationId xmlns:p14="http://schemas.microsoft.com/office/powerpoint/2010/main" val="110102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brinolysis process and its control elements. Solid arrows indicate activation; dotted arrows indicate inactivation (prepared and drawn by the author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37" y="1036280"/>
            <a:ext cx="9374325" cy="478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6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696" y="1024128"/>
            <a:ext cx="4264152" cy="5367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Absolute Contraindications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Active bleeding disorder</a:t>
            </a:r>
          </a:p>
          <a:p>
            <a:r>
              <a:rPr lang="en-US" sz="2400" dirty="0"/>
              <a:t>Gastrointestinal bleeding within 10 days</a:t>
            </a:r>
          </a:p>
          <a:p>
            <a:r>
              <a:rPr lang="en-US" sz="2400" dirty="0"/>
              <a:t>Cerebrovascular event within 6 months</a:t>
            </a:r>
          </a:p>
          <a:p>
            <a:r>
              <a:rPr lang="en-US" sz="2400" dirty="0"/>
              <a:t>Intracranial or spinal surgery within 3 months</a:t>
            </a:r>
          </a:p>
          <a:p>
            <a:r>
              <a:rPr lang="en-US" sz="2400" dirty="0"/>
              <a:t>Head injury within 3 months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77948" y="1024128"/>
            <a:ext cx="5100364" cy="5367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/>
              <a:t>Relative Contraindications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Major surgery or trauma within 10 days</a:t>
            </a:r>
          </a:p>
          <a:p>
            <a:r>
              <a:rPr lang="en-US" sz="2600" dirty="0"/>
              <a:t>Systolic &gt;180 mm Hg or diastolic &gt;110 mm Hg</a:t>
            </a:r>
          </a:p>
          <a:p>
            <a:r>
              <a:rPr lang="en-US" sz="2600" dirty="0"/>
              <a:t>CPR within 10 days</a:t>
            </a:r>
          </a:p>
          <a:p>
            <a:r>
              <a:rPr lang="en-US" sz="2600" dirty="0"/>
              <a:t>Intracranial tumor</a:t>
            </a:r>
          </a:p>
          <a:p>
            <a:r>
              <a:rPr lang="en-US" sz="2600" dirty="0"/>
              <a:t>Pregnancy</a:t>
            </a:r>
          </a:p>
          <a:p>
            <a:r>
              <a:rPr lang="en-US" sz="2600" dirty="0"/>
              <a:t>Diabetic hemorrhagic retinopathy</a:t>
            </a:r>
          </a:p>
          <a:p>
            <a:r>
              <a:rPr lang="en-US" sz="2600" dirty="0"/>
              <a:t>Recent eye surgery</a:t>
            </a:r>
          </a:p>
          <a:p>
            <a:r>
              <a:rPr lang="en-US" sz="2600" dirty="0"/>
              <a:t>Hepatic failure</a:t>
            </a:r>
          </a:p>
          <a:p>
            <a:r>
              <a:rPr lang="en-US" sz="2600" dirty="0"/>
              <a:t>Bacterial endocarditis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Rochester trial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668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114 patients with ALI to thrombolysis with </a:t>
            </a:r>
            <a:r>
              <a:rPr lang="en-US" dirty="0" err="1"/>
              <a:t>urokinase</a:t>
            </a:r>
            <a:r>
              <a:rPr lang="en-US" dirty="0"/>
              <a:t> (57 patients) or to immediate operation (57 patients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Thrombolytic therapy resulted in dissolution of the occluding thrombus </a:t>
            </a:r>
            <a:r>
              <a:rPr lang="en-US" dirty="0" smtClean="0"/>
              <a:t>in 70% patients</a:t>
            </a:r>
          </a:p>
          <a:p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umulative </a:t>
            </a:r>
            <a:r>
              <a:rPr lang="en-US" dirty="0"/>
              <a:t>limb salvage rate was similar in the two treatment </a:t>
            </a:r>
            <a:r>
              <a:rPr lang="en-US" dirty="0" smtClean="0"/>
              <a:t>groups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umulative </a:t>
            </a:r>
            <a:r>
              <a:rPr lang="en-US" dirty="0"/>
              <a:t>survival rate was significantly improved in patients randomized to the thrombolysis group (84% vs 58% at 12 months, p = 0.01)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0416" y="6373368"/>
            <a:ext cx="267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Ouriel</a:t>
            </a:r>
            <a:r>
              <a:rPr lang="en-US" dirty="0" smtClean="0"/>
              <a:t> K, J </a:t>
            </a:r>
            <a:r>
              <a:rPr lang="en-US" dirty="0" err="1" smtClean="0"/>
              <a:t>vasc</a:t>
            </a:r>
            <a:r>
              <a:rPr lang="en-US" dirty="0" smtClean="0"/>
              <a:t> </a:t>
            </a:r>
            <a:r>
              <a:rPr lang="en-US" dirty="0" err="1" smtClean="0"/>
              <a:t>Surg</a:t>
            </a:r>
            <a:r>
              <a:rPr lang="en-US" dirty="0" smtClean="0"/>
              <a:t>, 1994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7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Surgery versus Thrombolysis for Ischemia of the Lower Extremity (STILE)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393 </a:t>
            </a:r>
            <a:r>
              <a:rPr lang="en-US" dirty="0"/>
              <a:t>patients were randomly assigned to surgery or to thrombolysis with either </a:t>
            </a:r>
            <a:r>
              <a:rPr lang="en-US" dirty="0" err="1"/>
              <a:t>rtPA</a:t>
            </a:r>
            <a:r>
              <a:rPr lang="en-US" dirty="0"/>
              <a:t> or </a:t>
            </a:r>
            <a:r>
              <a:rPr lang="en-US" dirty="0" err="1"/>
              <a:t>urokinase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Follow up 6 </a:t>
            </a:r>
            <a:r>
              <a:rPr lang="en-US" dirty="0" err="1" smtClean="0"/>
              <a:t>mnths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Among patients with </a:t>
            </a:r>
            <a:r>
              <a:rPr lang="en-US" dirty="0"/>
              <a:t>symptoms of longer </a:t>
            </a:r>
            <a:r>
              <a:rPr lang="en-US" dirty="0" smtClean="0"/>
              <a:t>duration </a:t>
            </a:r>
            <a:r>
              <a:rPr lang="en-US" b="1" dirty="0" smtClean="0"/>
              <a:t>(&gt;14 days) </a:t>
            </a:r>
            <a:r>
              <a:rPr lang="en-US" dirty="0" smtClean="0"/>
              <a:t>, </a:t>
            </a:r>
            <a:r>
              <a:rPr lang="en-US" dirty="0"/>
              <a:t>the </a:t>
            </a:r>
            <a:r>
              <a:rPr lang="en-US" b="1" dirty="0"/>
              <a:t>surgical group had lower amputation rates </a:t>
            </a:r>
            <a:r>
              <a:rPr lang="en-US" dirty="0"/>
              <a:t>than </a:t>
            </a:r>
            <a:r>
              <a:rPr lang="en-US" dirty="0" smtClean="0"/>
              <a:t>thrombolysis </a:t>
            </a:r>
            <a:r>
              <a:rPr lang="en-US" dirty="0"/>
              <a:t>group </a:t>
            </a:r>
            <a:r>
              <a:rPr lang="en-US" dirty="0" smtClean="0"/>
              <a:t>(</a:t>
            </a:r>
            <a:r>
              <a:rPr lang="en-US" dirty="0"/>
              <a:t>3% vs. 12%). </a:t>
            </a:r>
          </a:p>
          <a:p>
            <a:endParaRPr lang="en-US" dirty="0" smtClean="0"/>
          </a:p>
          <a:p>
            <a:r>
              <a:rPr lang="en-US" dirty="0" smtClean="0"/>
              <a:t>Among patients </a:t>
            </a:r>
            <a:r>
              <a:rPr lang="en-US" dirty="0"/>
              <a:t>with symptoms of shorter </a:t>
            </a:r>
            <a:r>
              <a:rPr lang="en-US" dirty="0" smtClean="0"/>
              <a:t>duration </a:t>
            </a:r>
            <a:r>
              <a:rPr lang="en-US" b="1" dirty="0" smtClean="0"/>
              <a:t>(&lt; 14 days), </a:t>
            </a:r>
            <a:r>
              <a:rPr lang="en-US" dirty="0"/>
              <a:t>patients assigned to </a:t>
            </a:r>
            <a:r>
              <a:rPr lang="en-US" b="1" dirty="0"/>
              <a:t>thrombolysis had lower amputation rates </a:t>
            </a:r>
            <a:r>
              <a:rPr lang="en-US" dirty="0"/>
              <a:t>than surgical patients (11% vs. 30%).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7032" y="6311900"/>
            <a:ext cx="1662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 </a:t>
            </a:r>
            <a:r>
              <a:rPr lang="en-US" dirty="0" err="1" smtClean="0"/>
              <a:t>Surg</a:t>
            </a:r>
            <a:r>
              <a:rPr lang="en-US" dirty="0" smtClean="0"/>
              <a:t>, 1994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8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1086</Words>
  <Application>Microsoft Office PowerPoint</Application>
  <PresentationFormat>Widescreen</PresentationFormat>
  <Paragraphs>191</Paragraphs>
  <Slides>24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Live Case </vt:lpstr>
      <vt:lpstr>PowerPoint Presentation</vt:lpstr>
      <vt:lpstr>PowerPoint Presentation</vt:lpstr>
      <vt:lpstr>PowerPoint Presentation</vt:lpstr>
      <vt:lpstr>Catheter Directed Thrombolysis (CDT)</vt:lpstr>
      <vt:lpstr>PowerPoint Presentation</vt:lpstr>
      <vt:lpstr>PowerPoint Presentation</vt:lpstr>
      <vt:lpstr>Rochester trial </vt:lpstr>
      <vt:lpstr>Surgery versus Thrombolysis for Ischemia of the Lower Extremity (STILE) trial</vt:lpstr>
      <vt:lpstr>Thrombolysis or Peripheral Arterial Surgery (TOPAS) trial</vt:lpstr>
      <vt:lpstr>Catheter Directed Thrombolysis (CDT)</vt:lpstr>
      <vt:lpstr>Uni-fuse (Angiodynamics)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Catheter Directed Thrombolysis (CDT)</vt:lpstr>
      <vt:lpstr>PowerPoint Presentation</vt:lpstr>
      <vt:lpstr>Monitoring </vt:lpstr>
      <vt:lpstr>PowerPoint Presentation</vt:lpstr>
      <vt:lpstr> Ultrasound Enhanced Thrombolysis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Case</dc:title>
  <dc:creator>CVICATHFELLOW</dc:creator>
  <cp:lastModifiedBy>CVICATHFELLOW</cp:lastModifiedBy>
  <cp:revision>32</cp:revision>
  <dcterms:created xsi:type="dcterms:W3CDTF">2022-01-25T17:55:29Z</dcterms:created>
  <dcterms:modified xsi:type="dcterms:W3CDTF">2022-01-26T12:07:23Z</dcterms:modified>
</cp:coreProperties>
</file>