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1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2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3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4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5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0" r:id="rId1"/>
    <p:sldMasterId id="2147483828" r:id="rId2"/>
    <p:sldMasterId id="2147483880" r:id="rId3"/>
    <p:sldMasterId id="2147484123" r:id="rId4"/>
    <p:sldMasterId id="2147484197" r:id="rId5"/>
    <p:sldMasterId id="2147484210" r:id="rId6"/>
    <p:sldMasterId id="2147484223" r:id="rId7"/>
    <p:sldMasterId id="2147484235" r:id="rId8"/>
    <p:sldMasterId id="2147484247" r:id="rId9"/>
    <p:sldMasterId id="2147484259" r:id="rId10"/>
    <p:sldMasterId id="2147484271" r:id="rId11"/>
    <p:sldMasterId id="2147484284" r:id="rId12"/>
    <p:sldMasterId id="2147484297" r:id="rId13"/>
    <p:sldMasterId id="2147484310" r:id="rId14"/>
    <p:sldMasterId id="2147484322" r:id="rId15"/>
    <p:sldMasterId id="2147484340" r:id="rId16"/>
  </p:sldMasterIdLst>
  <p:notesMasterIdLst>
    <p:notesMasterId r:id="rId77"/>
  </p:notesMasterIdLst>
  <p:sldIdLst>
    <p:sldId id="971" r:id="rId17"/>
    <p:sldId id="972" r:id="rId18"/>
    <p:sldId id="973" r:id="rId19"/>
    <p:sldId id="978" r:id="rId20"/>
    <p:sldId id="975" r:id="rId21"/>
    <p:sldId id="976" r:id="rId22"/>
    <p:sldId id="977" r:id="rId23"/>
    <p:sldId id="413" r:id="rId24"/>
    <p:sldId id="414" r:id="rId25"/>
    <p:sldId id="823" r:id="rId26"/>
    <p:sldId id="910" r:id="rId27"/>
    <p:sldId id="714" r:id="rId28"/>
    <p:sldId id="969" r:id="rId29"/>
    <p:sldId id="922" r:id="rId30"/>
    <p:sldId id="923" r:id="rId31"/>
    <p:sldId id="924" r:id="rId32"/>
    <p:sldId id="926" r:id="rId33"/>
    <p:sldId id="927" r:id="rId34"/>
    <p:sldId id="928" r:id="rId35"/>
    <p:sldId id="929" r:id="rId36"/>
    <p:sldId id="930" r:id="rId37"/>
    <p:sldId id="931" r:id="rId38"/>
    <p:sldId id="932" r:id="rId39"/>
    <p:sldId id="933" r:id="rId40"/>
    <p:sldId id="934" r:id="rId41"/>
    <p:sldId id="936" r:id="rId42"/>
    <p:sldId id="935" r:id="rId43"/>
    <p:sldId id="911" r:id="rId44"/>
    <p:sldId id="912" r:id="rId45"/>
    <p:sldId id="913" r:id="rId46"/>
    <p:sldId id="914" r:id="rId47"/>
    <p:sldId id="915" r:id="rId48"/>
    <p:sldId id="966" r:id="rId49"/>
    <p:sldId id="916" r:id="rId50"/>
    <p:sldId id="917" r:id="rId51"/>
    <p:sldId id="965" r:id="rId52"/>
    <p:sldId id="968" r:id="rId53"/>
    <p:sldId id="919" r:id="rId54"/>
    <p:sldId id="954" r:id="rId55"/>
    <p:sldId id="955" r:id="rId56"/>
    <p:sldId id="958" r:id="rId57"/>
    <p:sldId id="956" r:id="rId58"/>
    <p:sldId id="957" r:id="rId59"/>
    <p:sldId id="959" r:id="rId60"/>
    <p:sldId id="920" r:id="rId61"/>
    <p:sldId id="960" r:id="rId62"/>
    <p:sldId id="970" r:id="rId63"/>
    <p:sldId id="939" r:id="rId64"/>
    <p:sldId id="967" r:id="rId65"/>
    <p:sldId id="940" r:id="rId66"/>
    <p:sldId id="941" r:id="rId67"/>
    <p:sldId id="943" r:id="rId68"/>
    <p:sldId id="945" r:id="rId69"/>
    <p:sldId id="944" r:id="rId70"/>
    <p:sldId id="942" r:id="rId71"/>
    <p:sldId id="947" r:id="rId72"/>
    <p:sldId id="435" r:id="rId73"/>
    <p:sldId id="436" r:id="rId74"/>
    <p:sldId id="437" r:id="rId75"/>
    <p:sldId id="438" r:id="rId76"/>
  </p:sldIdLst>
  <p:sldSz cx="10287000" cy="6858000" type="35mm"/>
  <p:notesSz cx="7010400" cy="9296400"/>
  <p:defaultTextStyle>
    <a:defPPr>
      <a:defRPr lang="en-US"/>
    </a:defPPr>
    <a:lvl1pPr marL="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54864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0090"/>
    <a:srgbClr val="00A1DA"/>
    <a:srgbClr val="00B0F0"/>
    <a:srgbClr val="E46C0A"/>
    <a:srgbClr val="2D75B6"/>
    <a:srgbClr val="70AD47"/>
    <a:srgbClr val="2E75B6"/>
    <a:srgbClr val="CCFF66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5" autoAdjust="0"/>
    <p:restoredTop sz="93103" autoAdjust="0"/>
  </p:normalViewPr>
  <p:slideViewPr>
    <p:cSldViewPr snapToGrid="0">
      <p:cViewPr varScale="1">
        <p:scale>
          <a:sx n="64" d="100"/>
          <a:sy n="64" d="100"/>
        </p:scale>
        <p:origin x="1060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76" Type="http://schemas.openxmlformats.org/officeDocument/2006/relationships/slide" Target="slides/slide60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5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66" Type="http://schemas.openxmlformats.org/officeDocument/2006/relationships/slide" Target="slides/slide50.xml"/><Relationship Id="rId74" Type="http://schemas.openxmlformats.org/officeDocument/2006/relationships/slide" Target="slides/slide58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slide" Target="slides/slide57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77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1.xml"/><Relationship Id="rId4" Type="http://schemas.openxmlformats.org/officeDocument/2006/relationships/oleObject" Target="file:///C:\Users\a42166\AppData\Local\Microsoft\Windows\INetCache\Content.Outlook\3C1SZ3EG\SAQ%20Bar%20graphs%20BL%20and%206m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2.xml"/><Relationship Id="rId4" Type="http://schemas.openxmlformats.org/officeDocument/2006/relationships/oleObject" Target="file:///\\Users\davidkandzari\Downloads\attachments%202\SAQ%20Bar%20graphs%20BL%20and%206m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../embeddings/oleObject11.bin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../embeddings/oleObject12.bin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247640097619377E-2"/>
          <c:y val="5.5935705422329958E-2"/>
          <c:w val="0.93164352811161766"/>
          <c:h val="0.80494993218480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MSH</c:v>
                </c:pt>
              </c:strCache>
            </c:strRef>
          </c:tx>
          <c:spPr>
            <a:solidFill>
              <a:srgbClr val="FF0000"/>
            </a:solidFill>
            <a:ln w="19050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fld id="{FABA1EC0-A95C-4266-BCFF-0590AB9FFB23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CDD-4E14-ACC1-02604280DE9B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0.0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3BC7-484E-B241-C106F38F7C0B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0.05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4CDD-4E14-ACC1-02604280DE9B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fld id="{B722B8F2-30F8-4F5A-9916-994CC021FCCE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BC7-484E-B241-C106F38F7C0B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fld id="{8AF19ED1-4A41-434A-A88A-0239DC5F6815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45B8-476C-B634-4C04AE35345C}"/>
                </c:ext>
              </c:extLst>
            </c:dLbl>
            <c:dLbl>
              <c:idx val="6"/>
              <c:layout>
                <c:manualLayout>
                  <c:x val="1.4619883040935672E-3"/>
                  <c:y val="3.6649063573139409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0.13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CEC2-4B7E-851D-000B58417405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331688DB-C272-46B8-8E9C-0D629FDD7D42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4CDD-4E14-ACC1-02604280DE9B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In-hosp death</c:v>
                </c:pt>
                <c:pt idx="1">
                  <c:v>Stroke</c:v>
                </c:pt>
                <c:pt idx="2">
                  <c:v>MI/Acute occlusion</c:v>
                </c:pt>
                <c:pt idx="3">
                  <c:v>eCABG</c:v>
                </c:pt>
                <c:pt idx="4">
                  <c:v>ST</c:v>
                </c:pt>
                <c:pt idx="5">
                  <c:v>Coronary perforation</c:v>
                </c:pt>
                <c:pt idx="6">
                  <c:v>Vascular A/V injury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0.53</c:v>
                </c:pt>
                <c:pt idx="1">
                  <c:v>0.08</c:v>
                </c:pt>
                <c:pt idx="2">
                  <c:v>0</c:v>
                </c:pt>
                <c:pt idx="3">
                  <c:v>0.05</c:v>
                </c:pt>
                <c:pt idx="4">
                  <c:v>0.08</c:v>
                </c:pt>
                <c:pt idx="5">
                  <c:v>0.16</c:v>
                </c:pt>
                <c:pt idx="6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3A-4F39-98DD-E74CBC4CF3F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NYS</c:v>
                </c:pt>
              </c:strCache>
            </c:strRef>
          </c:tx>
          <c:spPr>
            <a:solidFill>
              <a:srgbClr val="FFC000"/>
            </a:solidFill>
            <a:ln w="19050">
              <a:solidFill>
                <a:schemeClr val="tx1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2"/>
              <c:layout/>
              <c:tx>
                <c:rich>
                  <a:bodyPr/>
                  <a:lstStyle/>
                  <a:p>
                    <a:fld id="{7DC8ABA5-7F3E-4135-9F01-575EEEDE5C35}" type="VALUE">
                      <a:rPr lang="en-US" smtClean="0"/>
                      <a:pPr/>
                      <a:t>[VALUE]</a:t>
                    </a:fld>
                    <a:r>
                      <a:rPr lang="en-US" smtClean="0"/>
                      <a:t>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CDD-4E14-ACC1-02604280DE9B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fld id="{A0ABF10A-F851-4610-9CAA-434A2E277703}" type="VALUE">
                      <a:rPr lang="en-US" smtClean="0"/>
                      <a:pPr/>
                      <a:t>[VALUE]</a:t>
                    </a:fld>
                    <a:r>
                      <a:rPr lang="en-US" smtClean="0"/>
                      <a:t>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CDD-4E14-ACC1-02604280DE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In-hosp death</c:v>
                </c:pt>
                <c:pt idx="1">
                  <c:v>Stroke</c:v>
                </c:pt>
                <c:pt idx="2">
                  <c:v>MI/Acute occlusion</c:v>
                </c:pt>
                <c:pt idx="3">
                  <c:v>eCABG</c:v>
                </c:pt>
                <c:pt idx="4">
                  <c:v>ST</c:v>
                </c:pt>
                <c:pt idx="5">
                  <c:v>Coronary perforation</c:v>
                </c:pt>
                <c:pt idx="6">
                  <c:v>Vascular A/V injury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1.05</c:v>
                </c:pt>
                <c:pt idx="1">
                  <c:v>0.27</c:v>
                </c:pt>
                <c:pt idx="2">
                  <c:v>0.3</c:v>
                </c:pt>
                <c:pt idx="3">
                  <c:v>0.13</c:v>
                </c:pt>
                <c:pt idx="4">
                  <c:v>0.23</c:v>
                </c:pt>
                <c:pt idx="5">
                  <c:v>0.1</c:v>
                </c:pt>
                <c:pt idx="6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D3A-4F39-98DD-E74CBC4CF3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1"/>
        <c:overlap val="-16"/>
        <c:axId val="617252104"/>
        <c:axId val="617253416"/>
      </c:barChart>
      <c:catAx>
        <c:axId val="617252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17253416"/>
        <c:crosses val="autoZero"/>
        <c:auto val="1"/>
        <c:lblAlgn val="ctr"/>
        <c:lblOffset val="100"/>
        <c:noMultiLvlLbl val="0"/>
      </c:catAx>
      <c:valAx>
        <c:axId val="617253416"/>
        <c:scaling>
          <c:orientation val="minMax"/>
          <c:max val="1.2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rgbClr val="FFFFFF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17252104"/>
        <c:crosses val="autoZero"/>
        <c:crossBetween val="between"/>
        <c:majorUnit val="0.30000000000000004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566881587917294"/>
          <c:y val="0.14236401907852586"/>
          <c:w val="0.830366544058742"/>
          <c:h val="0.670693090987822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Baseline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Sheet1!$B$2:$E$2</c:f>
              <c:strCache>
                <c:ptCount val="4"/>
                <c:pt idx="0">
                  <c:v>SAQ Summary</c:v>
                </c:pt>
                <c:pt idx="1">
                  <c:v>SAQ Quality of Life</c:v>
                </c:pt>
                <c:pt idx="2">
                  <c:v>SAQ Angina Frequency</c:v>
                </c:pt>
                <c:pt idx="3">
                  <c:v>KCCQ Overall Summary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67.400000000000006</c:v>
                </c:pt>
                <c:pt idx="1">
                  <c:v>57.9</c:v>
                </c:pt>
                <c:pt idx="2">
                  <c:v>78.8</c:v>
                </c:pt>
                <c:pt idx="3">
                  <c:v>54.1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29-4852-8854-C882E55CC649}"/>
            </c:ext>
          </c:extLst>
        </c:ser>
        <c:ser>
          <c:idx val="1"/>
          <c:order val="1"/>
          <c:tx>
            <c:strRef>
              <c:f>Sheet1!$A$4</c:f>
              <c:strCache>
                <c:ptCount val="1"/>
                <c:pt idx="0">
                  <c:v>6 months</c:v>
                </c:pt>
              </c:strCache>
            </c:strRef>
          </c:tx>
          <c:spPr>
            <a:solidFill>
              <a:srgbClr val="CC33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Sheet1!$B$2:$E$2</c:f>
              <c:strCache>
                <c:ptCount val="4"/>
                <c:pt idx="0">
                  <c:v>SAQ Summary</c:v>
                </c:pt>
                <c:pt idx="1">
                  <c:v>SAQ Quality of Life</c:v>
                </c:pt>
                <c:pt idx="2">
                  <c:v>SAQ Angina Frequency</c:v>
                </c:pt>
                <c:pt idx="3">
                  <c:v>KCCQ Overall Summary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0">
                  <c:v>86.6</c:v>
                </c:pt>
                <c:pt idx="1">
                  <c:v>77.099999999999994</c:v>
                </c:pt>
                <c:pt idx="2">
                  <c:v>94.5</c:v>
                </c:pt>
                <c:pt idx="3">
                  <c:v>82.6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29-4852-8854-C882E55CC6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overlap val="-10"/>
        <c:axId val="458191376"/>
        <c:axId val="458192032"/>
      </c:barChart>
      <c:catAx>
        <c:axId val="458191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ysClr val="window" lastClr="FFFFF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58192032"/>
        <c:crosses val="autoZero"/>
        <c:auto val="1"/>
        <c:lblAlgn val="ctr"/>
        <c:lblOffset val="100"/>
        <c:noMultiLvlLbl val="0"/>
      </c:catAx>
      <c:valAx>
        <c:axId val="45819203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Score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ysClr val="window" lastClr="FFFFFF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5819137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Sheet1!$B$19</c:f>
              <c:strCache>
                <c:ptCount val="1"/>
                <c:pt idx="0">
                  <c:v>None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Sheet1!$A$20:$A$21</c:f>
              <c:strCache>
                <c:ptCount val="2"/>
                <c:pt idx="0">
                  <c:v>Baseline</c:v>
                </c:pt>
                <c:pt idx="1">
                  <c:v>6 months</c:v>
                </c:pt>
              </c:strCache>
            </c:strRef>
          </c:cat>
          <c:val>
            <c:numRef>
              <c:f>Sheet1!$B$20:$B$21</c:f>
              <c:numCache>
                <c:formatCode>General</c:formatCode>
                <c:ptCount val="2"/>
                <c:pt idx="0">
                  <c:v>40.5</c:v>
                </c:pt>
                <c:pt idx="1">
                  <c:v>82.4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E0-409F-BBC9-24D903489F22}"/>
            </c:ext>
          </c:extLst>
        </c:ser>
        <c:ser>
          <c:idx val="1"/>
          <c:order val="1"/>
          <c:tx>
            <c:strRef>
              <c:f>Sheet1!$C$19</c:f>
              <c:strCache>
                <c:ptCount val="1"/>
                <c:pt idx="0">
                  <c:v>Monthly</c:v>
                </c:pt>
              </c:strCache>
            </c:strRef>
          </c:tx>
          <c:spPr>
            <a:solidFill>
              <a:srgbClr val="CC33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Sheet1!$A$20:$A$21</c:f>
              <c:strCache>
                <c:ptCount val="2"/>
                <c:pt idx="0">
                  <c:v>Baseline</c:v>
                </c:pt>
                <c:pt idx="1">
                  <c:v>6 months</c:v>
                </c:pt>
              </c:strCache>
            </c:strRef>
          </c:cat>
          <c:val>
            <c:numRef>
              <c:f>Sheet1!$C$20:$C$21</c:f>
              <c:numCache>
                <c:formatCode>General</c:formatCode>
                <c:ptCount val="2"/>
                <c:pt idx="0">
                  <c:v>31.9</c:v>
                </c:pt>
                <c:pt idx="1">
                  <c:v>11.6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6E0-409F-BBC9-24D903489F22}"/>
            </c:ext>
          </c:extLst>
        </c:ser>
        <c:ser>
          <c:idx val="2"/>
          <c:order val="2"/>
          <c:tx>
            <c:strRef>
              <c:f>Sheet1!$D$19</c:f>
              <c:strCache>
                <c:ptCount val="1"/>
                <c:pt idx="0">
                  <c:v>Weekly/Daily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Sheet1!$A$20:$A$21</c:f>
              <c:strCache>
                <c:ptCount val="2"/>
                <c:pt idx="0">
                  <c:v>Baseline</c:v>
                </c:pt>
                <c:pt idx="1">
                  <c:v>6 months</c:v>
                </c:pt>
              </c:strCache>
            </c:strRef>
          </c:cat>
          <c:val>
            <c:numRef>
              <c:f>Sheet1!$D$20:$D$21</c:f>
              <c:numCache>
                <c:formatCode>General</c:formatCode>
                <c:ptCount val="2"/>
                <c:pt idx="0">
                  <c:v>27.7</c:v>
                </c:pt>
                <c:pt idx="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6E0-409F-BBC9-24D903489F2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911352256"/>
        <c:axId val="1911353504"/>
      </c:barChart>
      <c:catAx>
        <c:axId val="1911352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2225" cap="flat" cmpd="sng" algn="ctr">
            <a:solidFill>
              <a:sysClr val="window" lastClr="FFFFF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11353504"/>
        <c:crosses val="autoZero"/>
        <c:auto val="1"/>
        <c:lblAlgn val="ctr"/>
        <c:lblOffset val="100"/>
        <c:noMultiLvlLbl val="0"/>
      </c:catAx>
      <c:valAx>
        <c:axId val="1911353504"/>
        <c:scaling>
          <c:orientation val="minMax"/>
          <c:max val="10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ysClr val="window" lastClr="FFFFFF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1135225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2000"/>
              <a:t>30-day/In-hospital Mortality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CC33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48E6-49E6-A4B2-FCB55543B605}"/>
              </c:ext>
            </c:extLst>
          </c:dPt>
          <c:dPt>
            <c:idx val="1"/>
            <c:invertIfNegative val="0"/>
            <c:bubble3D val="0"/>
            <c:spPr>
              <a:solidFill>
                <a:srgbClr val="CC3300"/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48E6-49E6-A4B2-FCB55543B60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Sheet1!$A$49:$A$50</c:f>
              <c:strCache>
                <c:ptCount val="2"/>
                <c:pt idx="0">
                  <c:v>SYNTAX Score &lt;8</c:v>
                </c:pt>
                <c:pt idx="1">
                  <c:v>SYNTAX Score &gt;8</c:v>
                </c:pt>
              </c:strCache>
            </c:strRef>
          </c:cat>
          <c:val>
            <c:numRef>
              <c:f>Sheet1!$B$49:$B$50</c:f>
              <c:numCache>
                <c:formatCode>General</c:formatCode>
                <c:ptCount val="2"/>
                <c:pt idx="0">
                  <c:v>3.9</c:v>
                </c:pt>
                <c:pt idx="1">
                  <c:v>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8E6-49E6-A4B2-FCB55543B6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79179392"/>
        <c:axId val="1679176480"/>
      </c:barChart>
      <c:catAx>
        <c:axId val="16791793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ysClr val="window" lastClr="FFFFF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9176480"/>
        <c:crosses val="autoZero"/>
        <c:auto val="1"/>
        <c:lblAlgn val="ctr"/>
        <c:lblOffset val="100"/>
        <c:noMultiLvlLbl val="0"/>
      </c:catAx>
      <c:valAx>
        <c:axId val="16791764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ysClr val="window" lastClr="FFFFFF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79179392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2000"/>
              <a:t>6-Month Health Status Change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Sheet1!$A$36</c:f>
              <c:strCache>
                <c:ptCount val="1"/>
                <c:pt idx="0">
                  <c:v>Complete revascularization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chemeClr val="tx2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Sheet1!$B$35:$E$35</c:f>
              <c:strCache>
                <c:ptCount val="4"/>
                <c:pt idx="0">
                  <c:v>SAQ Summary</c:v>
                </c:pt>
                <c:pt idx="1">
                  <c:v>SAQ Quality of Life</c:v>
                </c:pt>
                <c:pt idx="2">
                  <c:v>SAQ Angina Frequency</c:v>
                </c:pt>
                <c:pt idx="3">
                  <c:v>KCCQ Overall Summary</c:v>
                </c:pt>
              </c:strCache>
            </c:strRef>
          </c:cat>
          <c:val>
            <c:numRef>
              <c:f>Sheet1!$B$36:$E$36</c:f>
              <c:numCache>
                <c:formatCode>General</c:formatCode>
                <c:ptCount val="4"/>
                <c:pt idx="0">
                  <c:v>21.5</c:v>
                </c:pt>
                <c:pt idx="1">
                  <c:v>22.7</c:v>
                </c:pt>
                <c:pt idx="2">
                  <c:v>15.3</c:v>
                </c:pt>
                <c:pt idx="3">
                  <c:v>28.8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FC-4CA7-B158-41156CBC5855}"/>
            </c:ext>
          </c:extLst>
        </c:ser>
        <c:ser>
          <c:idx val="1"/>
          <c:order val="1"/>
          <c:tx>
            <c:strRef>
              <c:f>Sheet1!$A$37</c:f>
              <c:strCache>
                <c:ptCount val="1"/>
                <c:pt idx="0">
                  <c:v>Incomplete revascularization</c:v>
                </c:pt>
              </c:strCache>
            </c:strRef>
          </c:tx>
          <c:spPr>
            <a:solidFill>
              <a:srgbClr val="CC3300"/>
            </a:solidFill>
            <a:ln>
              <a:solidFill>
                <a:schemeClr val="accent2">
                  <a:lumMod val="7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Sheet1!$B$35:$E$35</c:f>
              <c:strCache>
                <c:ptCount val="4"/>
                <c:pt idx="0">
                  <c:v>SAQ Summary</c:v>
                </c:pt>
                <c:pt idx="1">
                  <c:v>SAQ Quality of Life</c:v>
                </c:pt>
                <c:pt idx="2">
                  <c:v>SAQ Angina Frequency</c:v>
                </c:pt>
                <c:pt idx="3">
                  <c:v>KCCQ Overall Summary</c:v>
                </c:pt>
              </c:strCache>
            </c:strRef>
          </c:cat>
          <c:val>
            <c:numRef>
              <c:f>Sheet1!$B$37:$E$37</c:f>
              <c:numCache>
                <c:formatCode>General</c:formatCode>
                <c:ptCount val="4"/>
                <c:pt idx="0">
                  <c:v>17.899999999999999</c:v>
                </c:pt>
                <c:pt idx="1">
                  <c:v>17.2</c:v>
                </c:pt>
                <c:pt idx="2">
                  <c:v>15.1</c:v>
                </c:pt>
                <c:pt idx="3">
                  <c:v>26.6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8FC-4CA7-B158-41156CBC58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2"/>
        <c:overlap val="-27"/>
        <c:axId val="361065568"/>
        <c:axId val="361066816"/>
      </c:barChart>
      <c:catAx>
        <c:axId val="361065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ysClr val="window" lastClr="FFFFFF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61066816"/>
        <c:crosses val="autoZero"/>
        <c:auto val="1"/>
        <c:lblAlgn val="ctr"/>
        <c:lblOffset val="100"/>
        <c:noMultiLvlLbl val="0"/>
      </c:catAx>
      <c:valAx>
        <c:axId val="3610668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ysClr val="window" lastClr="FFFFFF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61065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308906415415457E-2"/>
          <c:y val="0.22111225485238753"/>
          <c:w val="0.94421608561168768"/>
          <c:h val="0.665713691352123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PCI (n=2197)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5-Yr All-cause death</c:v>
                </c:pt>
                <c:pt idx="1">
                  <c:v>10-Yr All-cause death</c:v>
                </c:pt>
                <c:pt idx="2">
                  <c:v>MI</c:v>
                </c:pt>
                <c:pt idx="3">
                  <c:v>Stroke</c:v>
                </c:pt>
                <c:pt idx="4">
                  <c:v>Coronary revasc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11.2</c:v>
                </c:pt>
                <c:pt idx="1">
                  <c:v>22.4</c:v>
                </c:pt>
                <c:pt idx="2">
                  <c:v>8.9</c:v>
                </c:pt>
                <c:pt idx="3">
                  <c:v>2.7</c:v>
                </c:pt>
                <c:pt idx="4">
                  <c:v>18.3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3D-466F-9C0C-62945A070B5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CABG (n=2197)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5-Yr All-cause death</c:v>
                </c:pt>
                <c:pt idx="1">
                  <c:v>10-Yr All-cause death</c:v>
                </c:pt>
                <c:pt idx="2">
                  <c:v>MI</c:v>
                </c:pt>
                <c:pt idx="3">
                  <c:v>Stroke</c:v>
                </c:pt>
                <c:pt idx="4">
                  <c:v>Coronary revasc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10.199999999999999</c:v>
                </c:pt>
                <c:pt idx="1">
                  <c:v>20.399999999999999</c:v>
                </c:pt>
                <c:pt idx="2">
                  <c:v>6.5</c:v>
                </c:pt>
                <c:pt idx="3">
                  <c:v>3.1</c:v>
                </c:pt>
                <c:pt idx="4">
                  <c:v>10.7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93D-466F-9C0C-62945A070B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4"/>
        <c:overlap val="-6"/>
        <c:axId val="566531272"/>
        <c:axId val="566532912"/>
      </c:barChart>
      <c:catAx>
        <c:axId val="566531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66532912"/>
        <c:crosses val="autoZero"/>
        <c:auto val="1"/>
        <c:lblAlgn val="ctr"/>
        <c:lblOffset val="10"/>
        <c:noMultiLvlLbl val="0"/>
      </c:catAx>
      <c:valAx>
        <c:axId val="5665329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66531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7383408775381862"/>
          <c:y val="4.3950939523430314E-2"/>
          <c:w val="0.46639990278549037"/>
          <c:h val="6.32622440665270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308906415415457E-2"/>
          <c:y val="0.22111225485238753"/>
          <c:w val="0.94421608561168768"/>
          <c:h val="0.665713691352123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PCI (n=2197)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5-Yr All-cause death</c:v>
                </c:pt>
                <c:pt idx="1">
                  <c:v>10-Yr All-cause death</c:v>
                </c:pt>
                <c:pt idx="2">
                  <c:v>MI</c:v>
                </c:pt>
                <c:pt idx="3">
                  <c:v>Stroke</c:v>
                </c:pt>
                <c:pt idx="4">
                  <c:v>Coronary revasc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11.2</c:v>
                </c:pt>
                <c:pt idx="1">
                  <c:v>22.4</c:v>
                </c:pt>
                <c:pt idx="2">
                  <c:v>8.9</c:v>
                </c:pt>
                <c:pt idx="3">
                  <c:v>2.7</c:v>
                </c:pt>
                <c:pt idx="4">
                  <c:v>18.3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3D-466F-9C0C-62945A070B5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CABG (n=2197)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5-Yr All-cause death</c:v>
                </c:pt>
                <c:pt idx="1">
                  <c:v>10-Yr All-cause death</c:v>
                </c:pt>
                <c:pt idx="2">
                  <c:v>MI</c:v>
                </c:pt>
                <c:pt idx="3">
                  <c:v>Stroke</c:v>
                </c:pt>
                <c:pt idx="4">
                  <c:v>Coronary revasc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10.199999999999999</c:v>
                </c:pt>
                <c:pt idx="1">
                  <c:v>20.399999999999999</c:v>
                </c:pt>
                <c:pt idx="2">
                  <c:v>6.5</c:v>
                </c:pt>
                <c:pt idx="3">
                  <c:v>3.1</c:v>
                </c:pt>
                <c:pt idx="4">
                  <c:v>10.7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93D-466F-9C0C-62945A070B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4"/>
        <c:overlap val="-6"/>
        <c:axId val="566531272"/>
        <c:axId val="566532912"/>
      </c:barChart>
      <c:catAx>
        <c:axId val="566531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66532912"/>
        <c:crosses val="autoZero"/>
        <c:auto val="1"/>
        <c:lblAlgn val="ctr"/>
        <c:lblOffset val="10"/>
        <c:noMultiLvlLbl val="0"/>
      </c:catAx>
      <c:valAx>
        <c:axId val="5665329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22225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66531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7383408775381862"/>
          <c:y val="4.3950939523430314E-2"/>
          <c:w val="0.46639990278549037"/>
          <c:h val="6.32622440665270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0.15692</cdr:x>
      <cdr:y>0.16026</cdr:y>
    </cdr:from>
    <cdr:to>
      <cdr:x>0.20511</cdr:x>
      <cdr:y>0.25374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15840" y="439615"/>
          <a:ext cx="219808" cy="2564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600"/>
        </a:p>
      </cdr:txBody>
    </cdr:sp>
  </cdr:relSizeAnchor>
  <cdr:relSizeAnchor xmlns:cdr="http://schemas.openxmlformats.org/drawingml/2006/chartDrawing">
    <cdr:from>
      <cdr:x>0.74317</cdr:x>
      <cdr:y>0.9188</cdr:y>
    </cdr:from>
    <cdr:to>
      <cdr:x>1</cdr:x>
      <cdr:y>1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3390166" y="2520462"/>
          <a:ext cx="1171575" cy="2227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900" baseline="0"/>
        </a:p>
        <a:p xmlns:a="http://schemas.openxmlformats.org/drawingml/2006/main">
          <a:endParaRPr lang="en-US" sz="110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0.43429</cdr:x>
      <cdr:y>0.16747</cdr:y>
    </cdr:from>
    <cdr:to>
      <cdr:x>0.59455</cdr:x>
      <cdr:y>0.25828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85596" y="459399"/>
          <a:ext cx="732692" cy="2491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p&lt;0.0001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7EC1C-A874-4F2B-BC38-FF3481098D07}" type="datetimeFigureOut">
              <a:rPr lang="en-US" smtClean="0"/>
              <a:t>1/18/2022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2525" y="1162050"/>
            <a:ext cx="470535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E6749-EF86-4E7D-90E3-B87DCDA6699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256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90588" y="696913"/>
            <a:ext cx="5230812" cy="3486150"/>
          </a:xfrm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175E38-1ED3-4AE2-BC11-EAA3B35C6AB1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4433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4425" y="1143000"/>
            <a:ext cx="46291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HbA1c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A68DE3-EF28-4001-A656-631E5A0099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336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90588" y="696913"/>
            <a:ext cx="5230812" cy="3486150"/>
          </a:xfrm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8FCAAB-E5F1-4254-A1E8-F8041AA38BA7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876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62188" indent="1588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19388" indent="1588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76588" indent="1588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33788" indent="1588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BBCBAB-C17F-4287-8C75-20F241486D7B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61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90588" y="696913"/>
            <a:ext cx="5229225" cy="3486150"/>
          </a:xfrm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11EED6-D40F-4F8C-91F3-9384C12DC57A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007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9D6D54-DA33-4450-BA37-A5900C302897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295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8B3BBE-0585-4AC3-B115-9028EE7E87C4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6440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07524" name="Date Placeholder 4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62188" indent="1588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19388" indent="1588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76588" indent="1588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33788" indent="1588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14B26A-6417-4834-AA02-B4FF31B8240C}" type="datetime1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altLang="en-US" sz="1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7525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defTabSz="928688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62188" indent="1588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19388" indent="1588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76588" indent="1588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33788" indent="1588" defTabSz="928688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15FA3B-6E66-436E-91D8-C1413491B1AA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5911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90588" y="696913"/>
            <a:ext cx="5229225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2868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286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7CA431-D06D-4545-9B64-F839F81A0B4D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446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286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885249-FBBD-4BE1-88C8-7E8013A354D6}" type="slidenum"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86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552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122363"/>
            <a:ext cx="87439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57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4276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65554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987427"/>
            <a:ext cx="520779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82068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987427"/>
            <a:ext cx="520779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24601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83543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365125"/>
            <a:ext cx="2218134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365125"/>
            <a:ext cx="6525816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89790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122363"/>
            <a:ext cx="87439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1" t="12083" r="35853" b="19444"/>
          <a:stretch/>
        </p:blipFill>
        <p:spPr>
          <a:xfrm>
            <a:off x="9917438" y="19051"/>
            <a:ext cx="340987" cy="39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90155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63421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1709740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4589465"/>
            <a:ext cx="88725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22556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1825625"/>
            <a:ext cx="4371975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1825625"/>
            <a:ext cx="4371975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77224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365127"/>
            <a:ext cx="8872538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1681163"/>
            <a:ext cx="435188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2505075"/>
            <a:ext cx="4351883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1681163"/>
            <a:ext cx="43733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2505075"/>
            <a:ext cx="4373315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151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365125"/>
            <a:ext cx="2218134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365125"/>
            <a:ext cx="6525816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56682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21584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53819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987427"/>
            <a:ext cx="520779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436690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987427"/>
            <a:ext cx="520779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72375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53392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365125"/>
            <a:ext cx="2218134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365125"/>
            <a:ext cx="6525816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18856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966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91139" indent="0" algn="ctr">
              <a:buNone/>
              <a:defRPr/>
            </a:lvl2pPr>
            <a:lvl3pPr marL="782186" indent="0" algn="ctr">
              <a:buNone/>
              <a:defRPr/>
            </a:lvl3pPr>
            <a:lvl4pPr marL="1173223" indent="0" algn="ctr">
              <a:buNone/>
              <a:defRPr/>
            </a:lvl4pPr>
            <a:lvl5pPr marL="1564282" indent="0" algn="ctr">
              <a:buNone/>
              <a:defRPr/>
            </a:lvl5pPr>
            <a:lvl6pPr marL="1955363" indent="0" algn="ctr">
              <a:buNone/>
              <a:defRPr/>
            </a:lvl6pPr>
            <a:lvl7pPr marL="2346432" indent="0" algn="ctr">
              <a:buNone/>
              <a:defRPr/>
            </a:lvl7pPr>
            <a:lvl8pPr marL="2737492" indent="0" algn="ctr">
              <a:buNone/>
              <a:defRPr/>
            </a:lvl8pPr>
            <a:lvl9pPr marL="312851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896738"/>
      </p:ext>
    </p:extLst>
  </p:cSld>
  <p:clrMapOvr>
    <a:masterClrMapping/>
  </p:clrMapOvr>
  <p:transition spd="slow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17048"/>
      </p:ext>
    </p:extLst>
  </p:cSld>
  <p:clrMapOvr>
    <a:masterClrMapping/>
  </p:clrMapOvr>
  <p:transition spd="slow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62"/>
            <a:ext cx="8743950" cy="1362076"/>
          </a:xfrm>
        </p:spPr>
        <p:txBody>
          <a:bodyPr anchor="t"/>
          <a:lstStyle>
            <a:lvl1pPr algn="l">
              <a:defRPr sz="3544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1688"/>
            </a:lvl1pPr>
            <a:lvl2pPr marL="391139" indent="0">
              <a:buNone/>
              <a:defRPr sz="1519"/>
            </a:lvl2pPr>
            <a:lvl3pPr marL="782186" indent="0">
              <a:buNone/>
              <a:defRPr sz="1434"/>
            </a:lvl3pPr>
            <a:lvl4pPr marL="1173223" indent="0">
              <a:buNone/>
              <a:defRPr sz="1181"/>
            </a:lvl4pPr>
            <a:lvl5pPr marL="1564282" indent="0">
              <a:buNone/>
              <a:defRPr sz="1181"/>
            </a:lvl5pPr>
            <a:lvl6pPr marL="1955363" indent="0">
              <a:buNone/>
              <a:defRPr sz="1181"/>
            </a:lvl6pPr>
            <a:lvl7pPr marL="2346432" indent="0">
              <a:buNone/>
              <a:defRPr sz="1181"/>
            </a:lvl7pPr>
            <a:lvl8pPr marL="2737492" indent="0">
              <a:buNone/>
              <a:defRPr sz="1181"/>
            </a:lvl8pPr>
            <a:lvl9pPr marL="3128519" indent="0">
              <a:buNone/>
              <a:defRPr sz="118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6281752"/>
      </p:ext>
    </p:extLst>
  </p:cSld>
  <p:clrMapOvr>
    <a:masterClrMapping/>
  </p:clrMapOvr>
  <p:transition spd="slow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61" y="1981200"/>
            <a:ext cx="4295775" cy="4114800"/>
          </a:xfrm>
        </p:spPr>
        <p:txBody>
          <a:bodyPr/>
          <a:lstStyle>
            <a:lvl1pPr>
              <a:defRPr sz="2447"/>
            </a:lvl1pPr>
            <a:lvl2pPr>
              <a:defRPr sz="2109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998" y="1981200"/>
            <a:ext cx="4295775" cy="4114800"/>
          </a:xfrm>
        </p:spPr>
        <p:txBody>
          <a:bodyPr/>
          <a:lstStyle>
            <a:lvl1pPr>
              <a:defRPr sz="2447"/>
            </a:lvl1pPr>
            <a:lvl2pPr>
              <a:defRPr sz="2109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761651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4853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06466" indent="0" algn="ctr">
              <a:buNone/>
              <a:defRPr/>
            </a:lvl2pPr>
            <a:lvl3pPr marL="612795" indent="0" algn="ctr">
              <a:buNone/>
              <a:defRPr/>
            </a:lvl3pPr>
            <a:lvl4pPr marL="919254" indent="0" algn="ctr">
              <a:buNone/>
              <a:defRPr/>
            </a:lvl4pPr>
            <a:lvl5pPr marL="1225630" indent="0" algn="ctr">
              <a:buNone/>
              <a:defRPr/>
            </a:lvl5pPr>
            <a:lvl6pPr marL="1532055" indent="0" algn="ctr">
              <a:buNone/>
              <a:defRPr/>
            </a:lvl6pPr>
            <a:lvl7pPr marL="1838420" indent="0" algn="ctr">
              <a:buNone/>
              <a:defRPr/>
            </a:lvl7pPr>
            <a:lvl8pPr marL="2144838" indent="0" algn="ctr">
              <a:buNone/>
              <a:defRPr/>
            </a:lvl8pPr>
            <a:lvl9pPr marL="24512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45147607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7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7"/>
            <a:ext cx="4545014" cy="639763"/>
          </a:xfrm>
        </p:spPr>
        <p:txBody>
          <a:bodyPr anchor="b"/>
          <a:lstStyle>
            <a:lvl1pPr marL="0" indent="0">
              <a:buNone/>
              <a:defRPr sz="2109" b="1"/>
            </a:lvl1pPr>
            <a:lvl2pPr marL="391139" indent="0">
              <a:buNone/>
              <a:defRPr sz="1688" b="1"/>
            </a:lvl2pPr>
            <a:lvl3pPr marL="782186" indent="0">
              <a:buNone/>
              <a:defRPr sz="1519" b="1"/>
            </a:lvl3pPr>
            <a:lvl4pPr marL="1173223" indent="0">
              <a:buNone/>
              <a:defRPr sz="1434" b="1"/>
            </a:lvl4pPr>
            <a:lvl5pPr marL="1564282" indent="0">
              <a:buNone/>
              <a:defRPr sz="1434" b="1"/>
            </a:lvl5pPr>
            <a:lvl6pPr marL="1955363" indent="0">
              <a:buNone/>
              <a:defRPr sz="1434" b="1"/>
            </a:lvl6pPr>
            <a:lvl7pPr marL="2346432" indent="0">
              <a:buNone/>
              <a:defRPr sz="1434" b="1"/>
            </a:lvl7pPr>
            <a:lvl8pPr marL="2737492" indent="0">
              <a:buNone/>
              <a:defRPr sz="1434" b="1"/>
            </a:lvl8pPr>
            <a:lvl9pPr marL="3128519" indent="0">
              <a:buNone/>
              <a:defRPr sz="143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109"/>
            </a:lvl1pPr>
            <a:lvl2pPr>
              <a:defRPr sz="1688"/>
            </a:lvl2pPr>
            <a:lvl3pPr>
              <a:defRPr sz="1519"/>
            </a:lvl3pPr>
            <a:lvl4pPr>
              <a:defRPr sz="1434"/>
            </a:lvl4pPr>
            <a:lvl5pPr>
              <a:defRPr sz="1434"/>
            </a:lvl5pPr>
            <a:lvl6pPr>
              <a:defRPr sz="1434"/>
            </a:lvl6pPr>
            <a:lvl7pPr>
              <a:defRPr sz="1434"/>
            </a:lvl7pPr>
            <a:lvl8pPr>
              <a:defRPr sz="1434"/>
            </a:lvl8pPr>
            <a:lvl9pPr>
              <a:defRPr sz="143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7"/>
            <a:ext cx="4546600" cy="639763"/>
          </a:xfrm>
        </p:spPr>
        <p:txBody>
          <a:bodyPr anchor="b"/>
          <a:lstStyle>
            <a:lvl1pPr marL="0" indent="0">
              <a:buNone/>
              <a:defRPr sz="2109" b="1"/>
            </a:lvl1pPr>
            <a:lvl2pPr marL="391139" indent="0">
              <a:buNone/>
              <a:defRPr sz="1688" b="1"/>
            </a:lvl2pPr>
            <a:lvl3pPr marL="782186" indent="0">
              <a:buNone/>
              <a:defRPr sz="1519" b="1"/>
            </a:lvl3pPr>
            <a:lvl4pPr marL="1173223" indent="0">
              <a:buNone/>
              <a:defRPr sz="1434" b="1"/>
            </a:lvl4pPr>
            <a:lvl5pPr marL="1564282" indent="0">
              <a:buNone/>
              <a:defRPr sz="1434" b="1"/>
            </a:lvl5pPr>
            <a:lvl6pPr marL="1955363" indent="0">
              <a:buNone/>
              <a:defRPr sz="1434" b="1"/>
            </a:lvl6pPr>
            <a:lvl7pPr marL="2346432" indent="0">
              <a:buNone/>
              <a:defRPr sz="1434" b="1"/>
            </a:lvl7pPr>
            <a:lvl8pPr marL="2737492" indent="0">
              <a:buNone/>
              <a:defRPr sz="1434" b="1"/>
            </a:lvl8pPr>
            <a:lvl9pPr marL="3128519" indent="0">
              <a:buNone/>
              <a:defRPr sz="143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109"/>
            </a:lvl1pPr>
            <a:lvl2pPr>
              <a:defRPr sz="1688"/>
            </a:lvl2pPr>
            <a:lvl3pPr>
              <a:defRPr sz="1519"/>
            </a:lvl3pPr>
            <a:lvl4pPr>
              <a:defRPr sz="1434"/>
            </a:lvl4pPr>
            <a:lvl5pPr>
              <a:defRPr sz="1434"/>
            </a:lvl5pPr>
            <a:lvl6pPr>
              <a:defRPr sz="1434"/>
            </a:lvl6pPr>
            <a:lvl7pPr>
              <a:defRPr sz="1434"/>
            </a:lvl7pPr>
            <a:lvl8pPr>
              <a:defRPr sz="1434"/>
            </a:lvl8pPr>
            <a:lvl9pPr>
              <a:defRPr sz="143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287865"/>
      </p:ext>
    </p:extLst>
  </p:cSld>
  <p:clrMapOvr>
    <a:masterClrMapping/>
  </p:clrMapOvr>
  <p:transition spd="slow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7061"/>
      </p:ext>
    </p:extLst>
  </p:cSld>
  <p:clrMapOvr>
    <a:masterClrMapping/>
  </p:clrMapOvr>
  <p:transition spd="slow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5869646"/>
      </p:ext>
    </p:extLst>
  </p:cSld>
  <p:clrMapOvr>
    <a:masterClrMapping/>
  </p:clrMapOvr>
  <p:transition spd="slow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1"/>
            <a:ext cx="3384550" cy="1162051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65"/>
            <a:ext cx="5749925" cy="5853113"/>
          </a:xfrm>
        </p:spPr>
        <p:txBody>
          <a:bodyPr/>
          <a:lstStyle>
            <a:lvl1pPr>
              <a:defRPr sz="2700"/>
            </a:lvl1pPr>
            <a:lvl2pPr>
              <a:defRPr sz="2447"/>
            </a:lvl2pPr>
            <a:lvl3pPr>
              <a:defRPr sz="2109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4"/>
            <a:ext cx="3384550" cy="4691063"/>
          </a:xfrm>
        </p:spPr>
        <p:txBody>
          <a:bodyPr/>
          <a:lstStyle>
            <a:lvl1pPr marL="0" indent="0">
              <a:buNone/>
              <a:defRPr sz="1181"/>
            </a:lvl1pPr>
            <a:lvl2pPr marL="391139" indent="0">
              <a:buNone/>
              <a:defRPr sz="1013"/>
            </a:lvl2pPr>
            <a:lvl3pPr marL="782186" indent="0">
              <a:buNone/>
              <a:defRPr sz="1013"/>
            </a:lvl3pPr>
            <a:lvl4pPr marL="1173223" indent="0">
              <a:buNone/>
              <a:defRPr sz="844"/>
            </a:lvl4pPr>
            <a:lvl5pPr marL="1564282" indent="0">
              <a:buNone/>
              <a:defRPr sz="844"/>
            </a:lvl5pPr>
            <a:lvl6pPr marL="1955363" indent="0">
              <a:buNone/>
              <a:defRPr sz="844"/>
            </a:lvl6pPr>
            <a:lvl7pPr marL="2346432" indent="0">
              <a:buNone/>
              <a:defRPr sz="844"/>
            </a:lvl7pPr>
            <a:lvl8pPr marL="2737492" indent="0">
              <a:buNone/>
              <a:defRPr sz="844"/>
            </a:lvl8pPr>
            <a:lvl9pPr marL="3128519" indent="0">
              <a:buNone/>
              <a:defRPr sz="84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1414632"/>
      </p:ext>
    </p:extLst>
  </p:cSld>
  <p:clrMapOvr>
    <a:masterClrMapping/>
  </p:clrMapOvr>
  <p:transition spd="slow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47"/>
            <a:ext cx="6172200" cy="566740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2700"/>
            </a:lvl1pPr>
            <a:lvl2pPr marL="391139" indent="0">
              <a:buNone/>
              <a:defRPr sz="2447"/>
            </a:lvl2pPr>
            <a:lvl3pPr marL="782186" indent="0">
              <a:buNone/>
              <a:defRPr sz="2109"/>
            </a:lvl3pPr>
            <a:lvl4pPr marL="1173223" indent="0">
              <a:buNone/>
              <a:defRPr sz="1688"/>
            </a:lvl4pPr>
            <a:lvl5pPr marL="1564282" indent="0">
              <a:buNone/>
              <a:defRPr sz="1688"/>
            </a:lvl5pPr>
            <a:lvl6pPr marL="1955363" indent="0">
              <a:buNone/>
              <a:defRPr sz="1688"/>
            </a:lvl6pPr>
            <a:lvl7pPr marL="2346432" indent="0">
              <a:buNone/>
              <a:defRPr sz="1688"/>
            </a:lvl7pPr>
            <a:lvl8pPr marL="2737492" indent="0">
              <a:buNone/>
              <a:defRPr sz="1688"/>
            </a:lvl8pPr>
            <a:lvl9pPr marL="3128519" indent="0">
              <a:buNone/>
              <a:defRPr sz="1688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507"/>
            <a:ext cx="6172200" cy="804863"/>
          </a:xfrm>
        </p:spPr>
        <p:txBody>
          <a:bodyPr/>
          <a:lstStyle>
            <a:lvl1pPr marL="0" indent="0">
              <a:buNone/>
              <a:defRPr sz="1181"/>
            </a:lvl1pPr>
            <a:lvl2pPr marL="391139" indent="0">
              <a:buNone/>
              <a:defRPr sz="1013"/>
            </a:lvl2pPr>
            <a:lvl3pPr marL="782186" indent="0">
              <a:buNone/>
              <a:defRPr sz="1013"/>
            </a:lvl3pPr>
            <a:lvl4pPr marL="1173223" indent="0">
              <a:buNone/>
              <a:defRPr sz="844"/>
            </a:lvl4pPr>
            <a:lvl5pPr marL="1564282" indent="0">
              <a:buNone/>
              <a:defRPr sz="844"/>
            </a:lvl5pPr>
            <a:lvl6pPr marL="1955363" indent="0">
              <a:buNone/>
              <a:defRPr sz="844"/>
            </a:lvl6pPr>
            <a:lvl7pPr marL="2346432" indent="0">
              <a:buNone/>
              <a:defRPr sz="844"/>
            </a:lvl7pPr>
            <a:lvl8pPr marL="2737492" indent="0">
              <a:buNone/>
              <a:defRPr sz="844"/>
            </a:lvl8pPr>
            <a:lvl9pPr marL="3128519" indent="0">
              <a:buNone/>
              <a:defRPr sz="84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8031218"/>
      </p:ext>
    </p:extLst>
  </p:cSld>
  <p:clrMapOvr>
    <a:masterClrMapping/>
  </p:clrMapOvr>
  <p:transition spd="slow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416702"/>
      </p:ext>
    </p:extLst>
  </p:cSld>
  <p:clrMapOvr>
    <a:masterClrMapping/>
  </p:clrMapOvr>
  <p:transition spd="slow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34612"/>
      </p:ext>
    </p:extLst>
  </p:cSld>
  <p:clrMapOvr>
    <a:masterClrMapping/>
  </p:clrMapOvr>
  <p:transition spd="slow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21699874"/>
      </p:ext>
    </p:extLst>
  </p:cSld>
  <p:clrMapOvr>
    <a:masterClrMapping/>
  </p:clrMapOvr>
  <p:transition spd="slow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961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91367" indent="0" algn="ctr">
              <a:buNone/>
              <a:defRPr/>
            </a:lvl2pPr>
            <a:lvl3pPr marL="782643" indent="0" algn="ctr">
              <a:buNone/>
              <a:defRPr/>
            </a:lvl3pPr>
            <a:lvl4pPr marL="1173908" indent="0" algn="ctr">
              <a:buNone/>
              <a:defRPr/>
            </a:lvl4pPr>
            <a:lvl5pPr marL="1565197" indent="0" algn="ctr">
              <a:buNone/>
              <a:defRPr/>
            </a:lvl5pPr>
            <a:lvl6pPr marL="1956507" indent="0" algn="ctr">
              <a:buNone/>
              <a:defRPr/>
            </a:lvl6pPr>
            <a:lvl7pPr marL="2347804" indent="0" algn="ctr">
              <a:buNone/>
              <a:defRPr/>
            </a:lvl7pPr>
            <a:lvl8pPr marL="2739092" indent="0" algn="ctr">
              <a:buNone/>
              <a:defRPr/>
            </a:lvl8pPr>
            <a:lvl9pPr marL="313034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36806"/>
      </p:ext>
    </p:extLst>
  </p:cSld>
  <p:clrMapOvr>
    <a:masterClrMapping/>
  </p:clrMapOvr>
  <p:transition spd="slow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549031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0029865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62"/>
            <a:ext cx="8743950" cy="1362076"/>
          </a:xfrm>
        </p:spPr>
        <p:txBody>
          <a:bodyPr anchor="t"/>
          <a:lstStyle>
            <a:lvl1pPr algn="l">
              <a:defRPr sz="3544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1688"/>
            </a:lvl1pPr>
            <a:lvl2pPr marL="391367" indent="0">
              <a:buNone/>
              <a:defRPr sz="1519"/>
            </a:lvl2pPr>
            <a:lvl3pPr marL="782643" indent="0">
              <a:buNone/>
              <a:defRPr sz="1434"/>
            </a:lvl3pPr>
            <a:lvl4pPr marL="1173908" indent="0">
              <a:buNone/>
              <a:defRPr sz="1181"/>
            </a:lvl4pPr>
            <a:lvl5pPr marL="1565197" indent="0">
              <a:buNone/>
              <a:defRPr sz="1181"/>
            </a:lvl5pPr>
            <a:lvl6pPr marL="1956507" indent="0">
              <a:buNone/>
              <a:defRPr sz="1181"/>
            </a:lvl6pPr>
            <a:lvl7pPr marL="2347804" indent="0">
              <a:buNone/>
              <a:defRPr sz="1181"/>
            </a:lvl7pPr>
            <a:lvl8pPr marL="2739092" indent="0">
              <a:buNone/>
              <a:defRPr sz="1181"/>
            </a:lvl8pPr>
            <a:lvl9pPr marL="3130349" indent="0">
              <a:buNone/>
              <a:defRPr sz="118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6733155"/>
      </p:ext>
    </p:extLst>
  </p:cSld>
  <p:clrMapOvr>
    <a:masterClrMapping/>
  </p:clrMapOvr>
  <p:transition spd="slow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61" y="1981200"/>
            <a:ext cx="4295775" cy="4114800"/>
          </a:xfrm>
        </p:spPr>
        <p:txBody>
          <a:bodyPr/>
          <a:lstStyle>
            <a:lvl1pPr>
              <a:defRPr sz="2447"/>
            </a:lvl1pPr>
            <a:lvl2pPr>
              <a:defRPr sz="2109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998" y="1981200"/>
            <a:ext cx="4295775" cy="4114800"/>
          </a:xfrm>
        </p:spPr>
        <p:txBody>
          <a:bodyPr/>
          <a:lstStyle>
            <a:lvl1pPr>
              <a:defRPr sz="2447"/>
            </a:lvl1pPr>
            <a:lvl2pPr>
              <a:defRPr sz="2109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228400"/>
      </p:ext>
    </p:extLst>
  </p:cSld>
  <p:clrMapOvr>
    <a:masterClrMapping/>
  </p:clrMapOvr>
  <p:transition spd="slow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7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7"/>
            <a:ext cx="4545014" cy="639763"/>
          </a:xfrm>
        </p:spPr>
        <p:txBody>
          <a:bodyPr anchor="b"/>
          <a:lstStyle>
            <a:lvl1pPr marL="0" indent="0">
              <a:buNone/>
              <a:defRPr sz="2109" b="1"/>
            </a:lvl1pPr>
            <a:lvl2pPr marL="391367" indent="0">
              <a:buNone/>
              <a:defRPr sz="1688" b="1"/>
            </a:lvl2pPr>
            <a:lvl3pPr marL="782643" indent="0">
              <a:buNone/>
              <a:defRPr sz="1519" b="1"/>
            </a:lvl3pPr>
            <a:lvl4pPr marL="1173908" indent="0">
              <a:buNone/>
              <a:defRPr sz="1434" b="1"/>
            </a:lvl4pPr>
            <a:lvl5pPr marL="1565197" indent="0">
              <a:buNone/>
              <a:defRPr sz="1434" b="1"/>
            </a:lvl5pPr>
            <a:lvl6pPr marL="1956507" indent="0">
              <a:buNone/>
              <a:defRPr sz="1434" b="1"/>
            </a:lvl6pPr>
            <a:lvl7pPr marL="2347804" indent="0">
              <a:buNone/>
              <a:defRPr sz="1434" b="1"/>
            </a:lvl7pPr>
            <a:lvl8pPr marL="2739092" indent="0">
              <a:buNone/>
              <a:defRPr sz="1434" b="1"/>
            </a:lvl8pPr>
            <a:lvl9pPr marL="3130349" indent="0">
              <a:buNone/>
              <a:defRPr sz="143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109"/>
            </a:lvl1pPr>
            <a:lvl2pPr>
              <a:defRPr sz="1688"/>
            </a:lvl2pPr>
            <a:lvl3pPr>
              <a:defRPr sz="1519"/>
            </a:lvl3pPr>
            <a:lvl4pPr>
              <a:defRPr sz="1434"/>
            </a:lvl4pPr>
            <a:lvl5pPr>
              <a:defRPr sz="1434"/>
            </a:lvl5pPr>
            <a:lvl6pPr>
              <a:defRPr sz="1434"/>
            </a:lvl6pPr>
            <a:lvl7pPr>
              <a:defRPr sz="1434"/>
            </a:lvl7pPr>
            <a:lvl8pPr>
              <a:defRPr sz="1434"/>
            </a:lvl8pPr>
            <a:lvl9pPr>
              <a:defRPr sz="143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7"/>
            <a:ext cx="4546600" cy="639763"/>
          </a:xfrm>
        </p:spPr>
        <p:txBody>
          <a:bodyPr anchor="b"/>
          <a:lstStyle>
            <a:lvl1pPr marL="0" indent="0">
              <a:buNone/>
              <a:defRPr sz="2109" b="1"/>
            </a:lvl1pPr>
            <a:lvl2pPr marL="391367" indent="0">
              <a:buNone/>
              <a:defRPr sz="1688" b="1"/>
            </a:lvl2pPr>
            <a:lvl3pPr marL="782643" indent="0">
              <a:buNone/>
              <a:defRPr sz="1519" b="1"/>
            </a:lvl3pPr>
            <a:lvl4pPr marL="1173908" indent="0">
              <a:buNone/>
              <a:defRPr sz="1434" b="1"/>
            </a:lvl4pPr>
            <a:lvl5pPr marL="1565197" indent="0">
              <a:buNone/>
              <a:defRPr sz="1434" b="1"/>
            </a:lvl5pPr>
            <a:lvl6pPr marL="1956507" indent="0">
              <a:buNone/>
              <a:defRPr sz="1434" b="1"/>
            </a:lvl6pPr>
            <a:lvl7pPr marL="2347804" indent="0">
              <a:buNone/>
              <a:defRPr sz="1434" b="1"/>
            </a:lvl7pPr>
            <a:lvl8pPr marL="2739092" indent="0">
              <a:buNone/>
              <a:defRPr sz="1434" b="1"/>
            </a:lvl8pPr>
            <a:lvl9pPr marL="3130349" indent="0">
              <a:buNone/>
              <a:defRPr sz="143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109"/>
            </a:lvl1pPr>
            <a:lvl2pPr>
              <a:defRPr sz="1688"/>
            </a:lvl2pPr>
            <a:lvl3pPr>
              <a:defRPr sz="1519"/>
            </a:lvl3pPr>
            <a:lvl4pPr>
              <a:defRPr sz="1434"/>
            </a:lvl4pPr>
            <a:lvl5pPr>
              <a:defRPr sz="1434"/>
            </a:lvl5pPr>
            <a:lvl6pPr>
              <a:defRPr sz="1434"/>
            </a:lvl6pPr>
            <a:lvl7pPr>
              <a:defRPr sz="1434"/>
            </a:lvl7pPr>
            <a:lvl8pPr>
              <a:defRPr sz="1434"/>
            </a:lvl8pPr>
            <a:lvl9pPr>
              <a:defRPr sz="143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078020"/>
      </p:ext>
    </p:extLst>
  </p:cSld>
  <p:clrMapOvr>
    <a:masterClrMapping/>
  </p:clrMapOvr>
  <p:transition spd="slow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711453"/>
      </p:ext>
    </p:extLst>
  </p:cSld>
  <p:clrMapOvr>
    <a:masterClrMapping/>
  </p:clrMapOvr>
  <p:transition spd="slow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643094"/>
      </p:ext>
    </p:extLst>
  </p:cSld>
  <p:clrMapOvr>
    <a:masterClrMapping/>
  </p:clrMapOvr>
  <p:transition spd="slow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1"/>
            <a:ext cx="3384550" cy="1162051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65"/>
            <a:ext cx="5749925" cy="5853113"/>
          </a:xfrm>
        </p:spPr>
        <p:txBody>
          <a:bodyPr/>
          <a:lstStyle>
            <a:lvl1pPr>
              <a:defRPr sz="2700"/>
            </a:lvl1pPr>
            <a:lvl2pPr>
              <a:defRPr sz="2447"/>
            </a:lvl2pPr>
            <a:lvl3pPr>
              <a:defRPr sz="2109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4"/>
            <a:ext cx="3384550" cy="4691063"/>
          </a:xfrm>
        </p:spPr>
        <p:txBody>
          <a:bodyPr/>
          <a:lstStyle>
            <a:lvl1pPr marL="0" indent="0">
              <a:buNone/>
              <a:defRPr sz="1181"/>
            </a:lvl1pPr>
            <a:lvl2pPr marL="391367" indent="0">
              <a:buNone/>
              <a:defRPr sz="1013"/>
            </a:lvl2pPr>
            <a:lvl3pPr marL="782643" indent="0">
              <a:buNone/>
              <a:defRPr sz="1013"/>
            </a:lvl3pPr>
            <a:lvl4pPr marL="1173908" indent="0">
              <a:buNone/>
              <a:defRPr sz="844"/>
            </a:lvl4pPr>
            <a:lvl5pPr marL="1565197" indent="0">
              <a:buNone/>
              <a:defRPr sz="844"/>
            </a:lvl5pPr>
            <a:lvl6pPr marL="1956507" indent="0">
              <a:buNone/>
              <a:defRPr sz="844"/>
            </a:lvl6pPr>
            <a:lvl7pPr marL="2347804" indent="0">
              <a:buNone/>
              <a:defRPr sz="844"/>
            </a:lvl7pPr>
            <a:lvl8pPr marL="2739092" indent="0">
              <a:buNone/>
              <a:defRPr sz="844"/>
            </a:lvl8pPr>
            <a:lvl9pPr marL="3130349" indent="0">
              <a:buNone/>
              <a:defRPr sz="84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7411304"/>
      </p:ext>
    </p:extLst>
  </p:cSld>
  <p:clrMapOvr>
    <a:masterClrMapping/>
  </p:clrMapOvr>
  <p:transition spd="slow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47"/>
            <a:ext cx="6172200" cy="566740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2700"/>
            </a:lvl1pPr>
            <a:lvl2pPr marL="391367" indent="0">
              <a:buNone/>
              <a:defRPr sz="2447"/>
            </a:lvl2pPr>
            <a:lvl3pPr marL="782643" indent="0">
              <a:buNone/>
              <a:defRPr sz="2109"/>
            </a:lvl3pPr>
            <a:lvl4pPr marL="1173908" indent="0">
              <a:buNone/>
              <a:defRPr sz="1688"/>
            </a:lvl4pPr>
            <a:lvl5pPr marL="1565197" indent="0">
              <a:buNone/>
              <a:defRPr sz="1688"/>
            </a:lvl5pPr>
            <a:lvl6pPr marL="1956507" indent="0">
              <a:buNone/>
              <a:defRPr sz="1688"/>
            </a:lvl6pPr>
            <a:lvl7pPr marL="2347804" indent="0">
              <a:buNone/>
              <a:defRPr sz="1688"/>
            </a:lvl7pPr>
            <a:lvl8pPr marL="2739092" indent="0">
              <a:buNone/>
              <a:defRPr sz="1688"/>
            </a:lvl8pPr>
            <a:lvl9pPr marL="3130349" indent="0">
              <a:buNone/>
              <a:defRPr sz="1688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501"/>
            <a:ext cx="6172200" cy="804863"/>
          </a:xfrm>
        </p:spPr>
        <p:txBody>
          <a:bodyPr/>
          <a:lstStyle>
            <a:lvl1pPr marL="0" indent="0">
              <a:buNone/>
              <a:defRPr sz="1181"/>
            </a:lvl1pPr>
            <a:lvl2pPr marL="391367" indent="0">
              <a:buNone/>
              <a:defRPr sz="1013"/>
            </a:lvl2pPr>
            <a:lvl3pPr marL="782643" indent="0">
              <a:buNone/>
              <a:defRPr sz="1013"/>
            </a:lvl3pPr>
            <a:lvl4pPr marL="1173908" indent="0">
              <a:buNone/>
              <a:defRPr sz="844"/>
            </a:lvl4pPr>
            <a:lvl5pPr marL="1565197" indent="0">
              <a:buNone/>
              <a:defRPr sz="844"/>
            </a:lvl5pPr>
            <a:lvl6pPr marL="1956507" indent="0">
              <a:buNone/>
              <a:defRPr sz="844"/>
            </a:lvl6pPr>
            <a:lvl7pPr marL="2347804" indent="0">
              <a:buNone/>
              <a:defRPr sz="844"/>
            </a:lvl7pPr>
            <a:lvl8pPr marL="2739092" indent="0">
              <a:buNone/>
              <a:defRPr sz="844"/>
            </a:lvl8pPr>
            <a:lvl9pPr marL="3130349" indent="0">
              <a:buNone/>
              <a:defRPr sz="84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7784919"/>
      </p:ext>
    </p:extLst>
  </p:cSld>
  <p:clrMapOvr>
    <a:masterClrMapping/>
  </p:clrMapOvr>
  <p:transition spd="slow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985373"/>
      </p:ext>
    </p:extLst>
  </p:cSld>
  <p:clrMapOvr>
    <a:masterClrMapping/>
  </p:clrMapOvr>
  <p:transition spd="slow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73687"/>
      </p:ext>
    </p:extLst>
  </p:cSld>
  <p:clrMapOvr>
    <a:masterClrMapping/>
  </p:clrMapOvr>
  <p:transition spd="slow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28289753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4407119"/>
            <a:ext cx="8743950" cy="1362076"/>
          </a:xfrm>
        </p:spPr>
        <p:txBody>
          <a:bodyPr anchor="t"/>
          <a:lstStyle>
            <a:lvl1pPr algn="l">
              <a:defRPr sz="33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2906713"/>
            <a:ext cx="8743950" cy="1500187"/>
          </a:xfrm>
        </p:spPr>
        <p:txBody>
          <a:bodyPr anchor="b"/>
          <a:lstStyle>
            <a:lvl1pPr marL="0" indent="0">
              <a:buNone/>
              <a:defRPr sz="1688"/>
            </a:lvl1pPr>
            <a:lvl2pPr marL="306466" indent="0">
              <a:buNone/>
              <a:defRPr sz="1519"/>
            </a:lvl2pPr>
            <a:lvl3pPr marL="612795" indent="0">
              <a:buNone/>
              <a:defRPr sz="1350"/>
            </a:lvl3pPr>
            <a:lvl4pPr marL="919254" indent="0">
              <a:buNone/>
              <a:defRPr sz="1181"/>
            </a:lvl4pPr>
            <a:lvl5pPr marL="1225630" indent="0">
              <a:buNone/>
              <a:defRPr sz="1181"/>
            </a:lvl5pPr>
            <a:lvl6pPr marL="1532055" indent="0">
              <a:buNone/>
              <a:defRPr sz="1181"/>
            </a:lvl6pPr>
            <a:lvl7pPr marL="1838420" indent="0">
              <a:buNone/>
              <a:defRPr sz="1181"/>
            </a:lvl7pPr>
            <a:lvl8pPr marL="2144838" indent="0">
              <a:buNone/>
              <a:defRPr sz="1181"/>
            </a:lvl8pPr>
            <a:lvl9pPr marL="2451247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7715766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778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92859" indent="0" algn="ctr">
              <a:buNone/>
              <a:defRPr/>
            </a:lvl2pPr>
            <a:lvl3pPr marL="785679" indent="0" algn="ctr">
              <a:buNone/>
              <a:defRPr/>
            </a:lvl3pPr>
            <a:lvl4pPr marL="1178469" indent="0" algn="ctr">
              <a:buNone/>
              <a:defRPr/>
            </a:lvl4pPr>
            <a:lvl5pPr marL="1571293" indent="0" algn="ctr">
              <a:buNone/>
              <a:defRPr/>
            </a:lvl5pPr>
            <a:lvl6pPr marL="1964102" indent="0" algn="ctr">
              <a:buNone/>
              <a:defRPr/>
            </a:lvl6pPr>
            <a:lvl7pPr marL="2356929" indent="0" algn="ctr">
              <a:buNone/>
              <a:defRPr/>
            </a:lvl7pPr>
            <a:lvl8pPr marL="2749744" indent="0" algn="ctr">
              <a:buNone/>
              <a:defRPr/>
            </a:lvl8pPr>
            <a:lvl9pPr marL="3142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881955"/>
      </p:ext>
    </p:extLst>
  </p:cSld>
  <p:clrMapOvr>
    <a:masterClrMapping/>
  </p:clrMapOvr>
  <p:transition spd="slow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917249"/>
      </p:ext>
    </p:extLst>
  </p:cSld>
  <p:clrMapOvr>
    <a:masterClrMapping/>
  </p:clrMapOvr>
  <p:transition spd="slow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59"/>
            <a:ext cx="8743950" cy="1362076"/>
          </a:xfrm>
        </p:spPr>
        <p:txBody>
          <a:bodyPr anchor="t"/>
          <a:lstStyle>
            <a:lvl1pPr algn="l">
              <a:defRPr sz="3544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1688"/>
            </a:lvl1pPr>
            <a:lvl2pPr marL="392859" indent="0">
              <a:buNone/>
              <a:defRPr sz="1519"/>
            </a:lvl2pPr>
            <a:lvl3pPr marL="785679" indent="0">
              <a:buNone/>
              <a:defRPr sz="1434"/>
            </a:lvl3pPr>
            <a:lvl4pPr marL="1178469" indent="0">
              <a:buNone/>
              <a:defRPr sz="1181"/>
            </a:lvl4pPr>
            <a:lvl5pPr marL="1571293" indent="0">
              <a:buNone/>
              <a:defRPr sz="1181"/>
            </a:lvl5pPr>
            <a:lvl6pPr marL="1964102" indent="0">
              <a:buNone/>
              <a:defRPr sz="1181"/>
            </a:lvl6pPr>
            <a:lvl7pPr marL="2356929" indent="0">
              <a:buNone/>
              <a:defRPr sz="1181"/>
            </a:lvl7pPr>
            <a:lvl8pPr marL="2749744" indent="0">
              <a:buNone/>
              <a:defRPr sz="1181"/>
            </a:lvl8pPr>
            <a:lvl9pPr marL="3142553" indent="0">
              <a:buNone/>
              <a:defRPr sz="118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260634"/>
      </p:ext>
    </p:extLst>
  </p:cSld>
  <p:clrMapOvr>
    <a:masterClrMapping/>
  </p:clrMapOvr>
  <p:transition spd="slow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61" y="1981200"/>
            <a:ext cx="4295775" cy="4114800"/>
          </a:xfrm>
        </p:spPr>
        <p:txBody>
          <a:bodyPr/>
          <a:lstStyle>
            <a:lvl1pPr>
              <a:defRPr sz="2447"/>
            </a:lvl1pPr>
            <a:lvl2pPr>
              <a:defRPr sz="2109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978" y="1981200"/>
            <a:ext cx="4295775" cy="4114800"/>
          </a:xfrm>
        </p:spPr>
        <p:txBody>
          <a:bodyPr/>
          <a:lstStyle>
            <a:lvl1pPr>
              <a:defRPr sz="2447"/>
            </a:lvl1pPr>
            <a:lvl2pPr>
              <a:defRPr sz="2109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096382"/>
      </p:ext>
    </p:extLst>
  </p:cSld>
  <p:clrMapOvr>
    <a:masterClrMapping/>
  </p:clrMapOvr>
  <p:transition spd="slow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7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7"/>
            <a:ext cx="4545014" cy="639763"/>
          </a:xfrm>
        </p:spPr>
        <p:txBody>
          <a:bodyPr anchor="b"/>
          <a:lstStyle>
            <a:lvl1pPr marL="0" indent="0">
              <a:buNone/>
              <a:defRPr sz="2109" b="1"/>
            </a:lvl1pPr>
            <a:lvl2pPr marL="392859" indent="0">
              <a:buNone/>
              <a:defRPr sz="1688" b="1"/>
            </a:lvl2pPr>
            <a:lvl3pPr marL="785679" indent="0">
              <a:buNone/>
              <a:defRPr sz="1519" b="1"/>
            </a:lvl3pPr>
            <a:lvl4pPr marL="1178469" indent="0">
              <a:buNone/>
              <a:defRPr sz="1434" b="1"/>
            </a:lvl4pPr>
            <a:lvl5pPr marL="1571293" indent="0">
              <a:buNone/>
              <a:defRPr sz="1434" b="1"/>
            </a:lvl5pPr>
            <a:lvl6pPr marL="1964102" indent="0">
              <a:buNone/>
              <a:defRPr sz="1434" b="1"/>
            </a:lvl6pPr>
            <a:lvl7pPr marL="2356929" indent="0">
              <a:buNone/>
              <a:defRPr sz="1434" b="1"/>
            </a:lvl7pPr>
            <a:lvl8pPr marL="2749744" indent="0">
              <a:buNone/>
              <a:defRPr sz="1434" b="1"/>
            </a:lvl8pPr>
            <a:lvl9pPr marL="3142553" indent="0">
              <a:buNone/>
              <a:defRPr sz="143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109"/>
            </a:lvl1pPr>
            <a:lvl2pPr>
              <a:defRPr sz="1688"/>
            </a:lvl2pPr>
            <a:lvl3pPr>
              <a:defRPr sz="1519"/>
            </a:lvl3pPr>
            <a:lvl4pPr>
              <a:defRPr sz="1434"/>
            </a:lvl4pPr>
            <a:lvl5pPr>
              <a:defRPr sz="1434"/>
            </a:lvl5pPr>
            <a:lvl6pPr>
              <a:defRPr sz="1434"/>
            </a:lvl6pPr>
            <a:lvl7pPr>
              <a:defRPr sz="1434"/>
            </a:lvl7pPr>
            <a:lvl8pPr>
              <a:defRPr sz="1434"/>
            </a:lvl8pPr>
            <a:lvl9pPr>
              <a:defRPr sz="143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7"/>
            <a:ext cx="4546600" cy="639763"/>
          </a:xfrm>
        </p:spPr>
        <p:txBody>
          <a:bodyPr anchor="b"/>
          <a:lstStyle>
            <a:lvl1pPr marL="0" indent="0">
              <a:buNone/>
              <a:defRPr sz="2109" b="1"/>
            </a:lvl1pPr>
            <a:lvl2pPr marL="392859" indent="0">
              <a:buNone/>
              <a:defRPr sz="1688" b="1"/>
            </a:lvl2pPr>
            <a:lvl3pPr marL="785679" indent="0">
              <a:buNone/>
              <a:defRPr sz="1519" b="1"/>
            </a:lvl3pPr>
            <a:lvl4pPr marL="1178469" indent="0">
              <a:buNone/>
              <a:defRPr sz="1434" b="1"/>
            </a:lvl4pPr>
            <a:lvl5pPr marL="1571293" indent="0">
              <a:buNone/>
              <a:defRPr sz="1434" b="1"/>
            </a:lvl5pPr>
            <a:lvl6pPr marL="1964102" indent="0">
              <a:buNone/>
              <a:defRPr sz="1434" b="1"/>
            </a:lvl6pPr>
            <a:lvl7pPr marL="2356929" indent="0">
              <a:buNone/>
              <a:defRPr sz="1434" b="1"/>
            </a:lvl7pPr>
            <a:lvl8pPr marL="2749744" indent="0">
              <a:buNone/>
              <a:defRPr sz="1434" b="1"/>
            </a:lvl8pPr>
            <a:lvl9pPr marL="3142553" indent="0">
              <a:buNone/>
              <a:defRPr sz="143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109"/>
            </a:lvl1pPr>
            <a:lvl2pPr>
              <a:defRPr sz="1688"/>
            </a:lvl2pPr>
            <a:lvl3pPr>
              <a:defRPr sz="1519"/>
            </a:lvl3pPr>
            <a:lvl4pPr>
              <a:defRPr sz="1434"/>
            </a:lvl4pPr>
            <a:lvl5pPr>
              <a:defRPr sz="1434"/>
            </a:lvl5pPr>
            <a:lvl6pPr>
              <a:defRPr sz="1434"/>
            </a:lvl6pPr>
            <a:lvl7pPr>
              <a:defRPr sz="1434"/>
            </a:lvl7pPr>
            <a:lvl8pPr>
              <a:defRPr sz="1434"/>
            </a:lvl8pPr>
            <a:lvl9pPr>
              <a:defRPr sz="143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721627"/>
      </p:ext>
    </p:extLst>
  </p:cSld>
  <p:clrMapOvr>
    <a:masterClrMapping/>
  </p:clrMapOvr>
  <p:transition spd="slow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448403"/>
      </p:ext>
    </p:extLst>
  </p:cSld>
  <p:clrMapOvr>
    <a:masterClrMapping/>
  </p:clrMapOvr>
  <p:transition spd="slow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0992051"/>
      </p:ext>
    </p:extLst>
  </p:cSld>
  <p:clrMapOvr>
    <a:masterClrMapping/>
  </p:clrMapOvr>
  <p:transition spd="slow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1"/>
            <a:ext cx="3384550" cy="1162051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65"/>
            <a:ext cx="5749925" cy="5853113"/>
          </a:xfrm>
        </p:spPr>
        <p:txBody>
          <a:bodyPr/>
          <a:lstStyle>
            <a:lvl1pPr>
              <a:defRPr sz="2700"/>
            </a:lvl1pPr>
            <a:lvl2pPr>
              <a:defRPr sz="2447"/>
            </a:lvl2pPr>
            <a:lvl3pPr>
              <a:defRPr sz="2109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4"/>
            <a:ext cx="3384550" cy="4691063"/>
          </a:xfrm>
        </p:spPr>
        <p:txBody>
          <a:bodyPr/>
          <a:lstStyle>
            <a:lvl1pPr marL="0" indent="0">
              <a:buNone/>
              <a:defRPr sz="1181"/>
            </a:lvl1pPr>
            <a:lvl2pPr marL="392859" indent="0">
              <a:buNone/>
              <a:defRPr sz="1013"/>
            </a:lvl2pPr>
            <a:lvl3pPr marL="785679" indent="0">
              <a:buNone/>
              <a:defRPr sz="1013"/>
            </a:lvl3pPr>
            <a:lvl4pPr marL="1178469" indent="0">
              <a:buNone/>
              <a:defRPr sz="844"/>
            </a:lvl4pPr>
            <a:lvl5pPr marL="1571293" indent="0">
              <a:buNone/>
              <a:defRPr sz="844"/>
            </a:lvl5pPr>
            <a:lvl6pPr marL="1964102" indent="0">
              <a:buNone/>
              <a:defRPr sz="844"/>
            </a:lvl6pPr>
            <a:lvl7pPr marL="2356929" indent="0">
              <a:buNone/>
              <a:defRPr sz="844"/>
            </a:lvl7pPr>
            <a:lvl8pPr marL="2749744" indent="0">
              <a:buNone/>
              <a:defRPr sz="844"/>
            </a:lvl8pPr>
            <a:lvl9pPr marL="3142553" indent="0">
              <a:buNone/>
              <a:defRPr sz="84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4540515"/>
      </p:ext>
    </p:extLst>
  </p:cSld>
  <p:clrMapOvr>
    <a:masterClrMapping/>
  </p:clrMapOvr>
  <p:transition spd="slow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6"/>
            <a:ext cx="6172200" cy="566740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2700"/>
            </a:lvl1pPr>
            <a:lvl2pPr marL="392859" indent="0">
              <a:buNone/>
              <a:defRPr sz="2447"/>
            </a:lvl2pPr>
            <a:lvl3pPr marL="785679" indent="0">
              <a:buNone/>
              <a:defRPr sz="2109"/>
            </a:lvl3pPr>
            <a:lvl4pPr marL="1178469" indent="0">
              <a:buNone/>
              <a:defRPr sz="1688"/>
            </a:lvl4pPr>
            <a:lvl5pPr marL="1571293" indent="0">
              <a:buNone/>
              <a:defRPr sz="1688"/>
            </a:lvl5pPr>
            <a:lvl6pPr marL="1964102" indent="0">
              <a:buNone/>
              <a:defRPr sz="1688"/>
            </a:lvl6pPr>
            <a:lvl7pPr marL="2356929" indent="0">
              <a:buNone/>
              <a:defRPr sz="1688"/>
            </a:lvl7pPr>
            <a:lvl8pPr marL="2749744" indent="0">
              <a:buNone/>
              <a:defRPr sz="1688"/>
            </a:lvl8pPr>
            <a:lvl9pPr marL="3142553" indent="0">
              <a:buNone/>
              <a:defRPr sz="1688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51"/>
            <a:ext cx="6172200" cy="804863"/>
          </a:xfrm>
        </p:spPr>
        <p:txBody>
          <a:bodyPr/>
          <a:lstStyle>
            <a:lvl1pPr marL="0" indent="0">
              <a:buNone/>
              <a:defRPr sz="1181"/>
            </a:lvl1pPr>
            <a:lvl2pPr marL="392859" indent="0">
              <a:buNone/>
              <a:defRPr sz="1013"/>
            </a:lvl2pPr>
            <a:lvl3pPr marL="785679" indent="0">
              <a:buNone/>
              <a:defRPr sz="1013"/>
            </a:lvl3pPr>
            <a:lvl4pPr marL="1178469" indent="0">
              <a:buNone/>
              <a:defRPr sz="844"/>
            </a:lvl4pPr>
            <a:lvl5pPr marL="1571293" indent="0">
              <a:buNone/>
              <a:defRPr sz="844"/>
            </a:lvl5pPr>
            <a:lvl6pPr marL="1964102" indent="0">
              <a:buNone/>
              <a:defRPr sz="844"/>
            </a:lvl6pPr>
            <a:lvl7pPr marL="2356929" indent="0">
              <a:buNone/>
              <a:defRPr sz="844"/>
            </a:lvl7pPr>
            <a:lvl8pPr marL="2749744" indent="0">
              <a:buNone/>
              <a:defRPr sz="844"/>
            </a:lvl8pPr>
            <a:lvl9pPr marL="3142553" indent="0">
              <a:buNone/>
              <a:defRPr sz="84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2928371"/>
      </p:ext>
    </p:extLst>
  </p:cSld>
  <p:clrMapOvr>
    <a:masterClrMapping/>
  </p:clrMapOvr>
  <p:transition spd="slow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59540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694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0367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7883561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64675"/>
      </p:ext>
    </p:extLst>
  </p:cSld>
  <p:clrMapOvr>
    <a:masterClrMapping/>
  </p:clrMapOvr>
  <p:transition spd="slow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17133391"/>
      </p:ext>
    </p:extLst>
  </p:cSld>
  <p:clrMapOvr>
    <a:masterClrMapping/>
  </p:clrMapOvr>
  <p:transition spd="slow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686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80715" indent="0" algn="ctr">
              <a:buNone/>
              <a:defRPr/>
            </a:lvl2pPr>
            <a:lvl3pPr marL="761426" indent="0" algn="ctr">
              <a:buNone/>
              <a:defRPr/>
            </a:lvl3pPr>
            <a:lvl4pPr marL="1142118" indent="0" algn="ctr">
              <a:buNone/>
              <a:defRPr/>
            </a:lvl4pPr>
            <a:lvl5pPr marL="1522823" indent="0" algn="ctr">
              <a:buNone/>
              <a:defRPr/>
            </a:lvl5pPr>
            <a:lvl6pPr marL="1903529" indent="0" algn="ctr">
              <a:buNone/>
              <a:defRPr/>
            </a:lvl6pPr>
            <a:lvl7pPr marL="2284233" indent="0" algn="ctr">
              <a:buNone/>
              <a:defRPr/>
            </a:lvl7pPr>
            <a:lvl8pPr marL="2664929" indent="0" algn="ctr">
              <a:buNone/>
              <a:defRPr/>
            </a:lvl8pPr>
            <a:lvl9pPr marL="304562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148561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089586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15"/>
            <a:ext cx="8743950" cy="1362076"/>
          </a:xfrm>
        </p:spPr>
        <p:txBody>
          <a:bodyPr anchor="t"/>
          <a:lstStyle>
            <a:lvl1pPr algn="l">
              <a:defRPr sz="3376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1688"/>
            </a:lvl1pPr>
            <a:lvl2pPr marL="380715" indent="0">
              <a:buNone/>
              <a:defRPr sz="1519"/>
            </a:lvl2pPr>
            <a:lvl3pPr marL="761426" indent="0">
              <a:buNone/>
              <a:defRPr sz="1350"/>
            </a:lvl3pPr>
            <a:lvl4pPr marL="1142118" indent="0">
              <a:buNone/>
              <a:defRPr sz="1181"/>
            </a:lvl4pPr>
            <a:lvl5pPr marL="1522823" indent="0">
              <a:buNone/>
              <a:defRPr sz="1181"/>
            </a:lvl5pPr>
            <a:lvl6pPr marL="1903529" indent="0">
              <a:buNone/>
              <a:defRPr sz="1181"/>
            </a:lvl6pPr>
            <a:lvl7pPr marL="2284233" indent="0">
              <a:buNone/>
              <a:defRPr sz="1181"/>
            </a:lvl7pPr>
            <a:lvl8pPr marL="2664929" indent="0">
              <a:buNone/>
              <a:defRPr sz="1181"/>
            </a:lvl8pPr>
            <a:lvl9pPr marL="3045623" indent="0">
              <a:buNone/>
              <a:defRPr sz="118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7146078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608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909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903437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7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7"/>
            <a:ext cx="4545014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0715" indent="0">
              <a:buNone/>
              <a:defRPr sz="1688" b="1"/>
            </a:lvl2pPr>
            <a:lvl3pPr marL="761426" indent="0">
              <a:buNone/>
              <a:defRPr sz="1519" b="1"/>
            </a:lvl3pPr>
            <a:lvl4pPr marL="1142118" indent="0">
              <a:buNone/>
              <a:defRPr sz="1350" b="1"/>
            </a:lvl4pPr>
            <a:lvl5pPr marL="1522823" indent="0">
              <a:buNone/>
              <a:defRPr sz="1350" b="1"/>
            </a:lvl5pPr>
            <a:lvl6pPr marL="1903529" indent="0">
              <a:buNone/>
              <a:defRPr sz="1350" b="1"/>
            </a:lvl6pPr>
            <a:lvl7pPr marL="2284233" indent="0">
              <a:buNone/>
              <a:defRPr sz="1350" b="1"/>
            </a:lvl7pPr>
            <a:lvl8pPr marL="2664929" indent="0">
              <a:buNone/>
              <a:defRPr sz="1350" b="1"/>
            </a:lvl8pPr>
            <a:lvl9pPr marL="3045623" indent="0">
              <a:buNone/>
              <a:defRPr sz="135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7"/>
            <a:ext cx="4546600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0715" indent="0">
              <a:buNone/>
              <a:defRPr sz="1688" b="1"/>
            </a:lvl2pPr>
            <a:lvl3pPr marL="761426" indent="0">
              <a:buNone/>
              <a:defRPr sz="1519" b="1"/>
            </a:lvl3pPr>
            <a:lvl4pPr marL="1142118" indent="0">
              <a:buNone/>
              <a:defRPr sz="1350" b="1"/>
            </a:lvl4pPr>
            <a:lvl5pPr marL="1522823" indent="0">
              <a:buNone/>
              <a:defRPr sz="1350" b="1"/>
            </a:lvl5pPr>
            <a:lvl6pPr marL="1903529" indent="0">
              <a:buNone/>
              <a:defRPr sz="1350" b="1"/>
            </a:lvl6pPr>
            <a:lvl7pPr marL="2284233" indent="0">
              <a:buNone/>
              <a:defRPr sz="1350" b="1"/>
            </a:lvl7pPr>
            <a:lvl8pPr marL="2664929" indent="0">
              <a:buNone/>
              <a:defRPr sz="1350" b="1"/>
            </a:lvl8pPr>
            <a:lvl9pPr marL="3045623" indent="0">
              <a:buNone/>
              <a:defRPr sz="135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227626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26022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1015833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6" y="273053"/>
            <a:ext cx="3384550" cy="1162051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130"/>
            <a:ext cx="5749925" cy="5853113"/>
          </a:xfrm>
        </p:spPr>
        <p:txBody>
          <a:bodyPr/>
          <a:lstStyle>
            <a:lvl1pPr>
              <a:defRPr sz="2700"/>
            </a:lvl1pPr>
            <a:lvl2pPr>
              <a:defRPr sz="2363"/>
            </a:lvl2pPr>
            <a:lvl3pPr>
              <a:defRPr sz="202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6" y="1435104"/>
            <a:ext cx="3384550" cy="4691063"/>
          </a:xfrm>
        </p:spPr>
        <p:txBody>
          <a:bodyPr/>
          <a:lstStyle>
            <a:lvl1pPr marL="0" indent="0">
              <a:buNone/>
              <a:defRPr sz="1181"/>
            </a:lvl1pPr>
            <a:lvl2pPr marL="380715" indent="0">
              <a:buNone/>
              <a:defRPr sz="1013"/>
            </a:lvl2pPr>
            <a:lvl3pPr marL="761426" indent="0">
              <a:buNone/>
              <a:defRPr sz="844"/>
            </a:lvl3pPr>
            <a:lvl4pPr marL="1142118" indent="0">
              <a:buNone/>
              <a:defRPr sz="675"/>
            </a:lvl4pPr>
            <a:lvl5pPr marL="1522823" indent="0">
              <a:buNone/>
              <a:defRPr sz="675"/>
            </a:lvl5pPr>
            <a:lvl6pPr marL="1903529" indent="0">
              <a:buNone/>
              <a:defRPr sz="675"/>
            </a:lvl6pPr>
            <a:lvl7pPr marL="2284233" indent="0">
              <a:buNone/>
              <a:defRPr sz="675"/>
            </a:lvl7pPr>
            <a:lvl8pPr marL="2664929" indent="0">
              <a:buNone/>
              <a:defRPr sz="675"/>
            </a:lvl8pPr>
            <a:lvl9pPr marL="3045623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441185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7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7"/>
            <a:ext cx="4545014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06466" indent="0">
              <a:buNone/>
              <a:defRPr sz="1688" b="1"/>
            </a:lvl2pPr>
            <a:lvl3pPr marL="612795" indent="0">
              <a:buNone/>
              <a:defRPr sz="1519" b="1"/>
            </a:lvl3pPr>
            <a:lvl4pPr marL="919254" indent="0">
              <a:buNone/>
              <a:defRPr sz="1350" b="1"/>
            </a:lvl4pPr>
            <a:lvl5pPr marL="1225630" indent="0">
              <a:buNone/>
              <a:defRPr sz="1350" b="1"/>
            </a:lvl5pPr>
            <a:lvl6pPr marL="1532055" indent="0">
              <a:buNone/>
              <a:defRPr sz="1350" b="1"/>
            </a:lvl6pPr>
            <a:lvl7pPr marL="1838420" indent="0">
              <a:buNone/>
              <a:defRPr sz="1350" b="1"/>
            </a:lvl7pPr>
            <a:lvl8pPr marL="2144838" indent="0">
              <a:buNone/>
              <a:defRPr sz="1350" b="1"/>
            </a:lvl8pPr>
            <a:lvl9pPr marL="2451247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7"/>
            <a:ext cx="4546600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06466" indent="0">
              <a:buNone/>
              <a:defRPr sz="1688" b="1"/>
            </a:lvl2pPr>
            <a:lvl3pPr marL="612795" indent="0">
              <a:buNone/>
              <a:defRPr sz="1519" b="1"/>
            </a:lvl3pPr>
            <a:lvl4pPr marL="919254" indent="0">
              <a:buNone/>
              <a:defRPr sz="1350" b="1"/>
            </a:lvl4pPr>
            <a:lvl5pPr marL="1225630" indent="0">
              <a:buNone/>
              <a:defRPr sz="1350" b="1"/>
            </a:lvl5pPr>
            <a:lvl6pPr marL="1532055" indent="0">
              <a:buNone/>
              <a:defRPr sz="1350" b="1"/>
            </a:lvl6pPr>
            <a:lvl7pPr marL="1838420" indent="0">
              <a:buNone/>
              <a:defRPr sz="1350" b="1"/>
            </a:lvl7pPr>
            <a:lvl8pPr marL="2144838" indent="0">
              <a:buNone/>
              <a:defRPr sz="1350" b="1"/>
            </a:lvl8pPr>
            <a:lvl9pPr marL="2451247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5140304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6"/>
            <a:ext cx="6172200" cy="566740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2700"/>
            </a:lvl1pPr>
            <a:lvl2pPr marL="380715" indent="0">
              <a:buNone/>
              <a:defRPr sz="2363"/>
            </a:lvl2pPr>
            <a:lvl3pPr marL="761426" indent="0">
              <a:buNone/>
              <a:defRPr sz="2025"/>
            </a:lvl3pPr>
            <a:lvl4pPr marL="1142118" indent="0">
              <a:buNone/>
              <a:defRPr sz="1688"/>
            </a:lvl4pPr>
            <a:lvl5pPr marL="1522823" indent="0">
              <a:buNone/>
              <a:defRPr sz="1688"/>
            </a:lvl5pPr>
            <a:lvl6pPr marL="1903529" indent="0">
              <a:buNone/>
              <a:defRPr sz="1688"/>
            </a:lvl6pPr>
            <a:lvl7pPr marL="2284233" indent="0">
              <a:buNone/>
              <a:defRPr sz="1688"/>
            </a:lvl7pPr>
            <a:lvl8pPr marL="2664929" indent="0">
              <a:buNone/>
              <a:defRPr sz="1688"/>
            </a:lvl8pPr>
            <a:lvl9pPr marL="3045623" indent="0">
              <a:buNone/>
              <a:defRPr sz="1688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430"/>
            <a:ext cx="6172200" cy="804863"/>
          </a:xfrm>
        </p:spPr>
        <p:txBody>
          <a:bodyPr/>
          <a:lstStyle>
            <a:lvl1pPr marL="0" indent="0">
              <a:buNone/>
              <a:defRPr sz="1181"/>
            </a:lvl1pPr>
            <a:lvl2pPr marL="380715" indent="0">
              <a:buNone/>
              <a:defRPr sz="1013"/>
            </a:lvl2pPr>
            <a:lvl3pPr marL="761426" indent="0">
              <a:buNone/>
              <a:defRPr sz="844"/>
            </a:lvl3pPr>
            <a:lvl4pPr marL="1142118" indent="0">
              <a:buNone/>
              <a:defRPr sz="675"/>
            </a:lvl4pPr>
            <a:lvl5pPr marL="1522823" indent="0">
              <a:buNone/>
              <a:defRPr sz="675"/>
            </a:lvl5pPr>
            <a:lvl6pPr marL="1903529" indent="0">
              <a:buNone/>
              <a:defRPr sz="675"/>
            </a:lvl6pPr>
            <a:lvl7pPr marL="2284233" indent="0">
              <a:buNone/>
              <a:defRPr sz="675"/>
            </a:lvl7pPr>
            <a:lvl8pPr marL="2664929" indent="0">
              <a:buNone/>
              <a:defRPr sz="675"/>
            </a:lvl8pPr>
            <a:lvl9pPr marL="3045623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4470074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383976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21821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30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62915" indent="0" algn="ctr">
              <a:buNone/>
              <a:defRPr/>
            </a:lvl2pPr>
            <a:lvl3pPr marL="925830" indent="0" algn="ctr">
              <a:buNone/>
              <a:defRPr/>
            </a:lvl3pPr>
            <a:lvl4pPr marL="1388745" indent="0" algn="ctr">
              <a:buNone/>
              <a:defRPr/>
            </a:lvl4pPr>
            <a:lvl5pPr marL="1851660" indent="0" algn="ctr">
              <a:buNone/>
              <a:defRPr/>
            </a:lvl5pPr>
            <a:lvl6pPr marL="2314575" indent="0" algn="ctr">
              <a:buNone/>
              <a:defRPr/>
            </a:lvl6pPr>
            <a:lvl7pPr marL="2777490" indent="0" algn="ctr">
              <a:buNone/>
              <a:defRPr/>
            </a:lvl7pPr>
            <a:lvl8pPr marL="3240405" indent="0" algn="ctr">
              <a:buNone/>
              <a:defRPr/>
            </a:lvl8pPr>
            <a:lvl9pPr marL="370332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884887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19631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3"/>
            <a:ext cx="8743950" cy="1362076"/>
          </a:xfrm>
        </p:spPr>
        <p:txBody>
          <a:bodyPr anchor="t"/>
          <a:lstStyle>
            <a:lvl1pPr algn="l">
              <a:defRPr sz="405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25"/>
            </a:lvl1pPr>
            <a:lvl2pPr marL="462915" indent="0">
              <a:buNone/>
              <a:defRPr sz="1856"/>
            </a:lvl2pPr>
            <a:lvl3pPr marL="925830" indent="0">
              <a:buNone/>
              <a:defRPr sz="1603"/>
            </a:lvl3pPr>
            <a:lvl4pPr marL="1388745" indent="0">
              <a:buNone/>
              <a:defRPr sz="1434"/>
            </a:lvl4pPr>
            <a:lvl5pPr marL="1851660" indent="0">
              <a:buNone/>
              <a:defRPr sz="1434"/>
            </a:lvl5pPr>
            <a:lvl6pPr marL="2314575" indent="0">
              <a:buNone/>
              <a:defRPr sz="1434"/>
            </a:lvl6pPr>
            <a:lvl7pPr marL="2777490" indent="0">
              <a:buNone/>
              <a:defRPr sz="1434"/>
            </a:lvl7pPr>
            <a:lvl8pPr marL="3240405" indent="0">
              <a:buNone/>
              <a:defRPr sz="1434"/>
            </a:lvl8pPr>
            <a:lvl9pPr marL="3703320" indent="0">
              <a:buNone/>
              <a:defRPr sz="143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1025007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30" y="1981200"/>
            <a:ext cx="4295775" cy="4114800"/>
          </a:xfrm>
        </p:spPr>
        <p:txBody>
          <a:bodyPr/>
          <a:lstStyle>
            <a:lvl1pPr>
              <a:defRPr sz="2869"/>
            </a:lvl1pPr>
            <a:lvl2pPr>
              <a:defRPr sz="2447"/>
            </a:lvl2pPr>
            <a:lvl3pPr>
              <a:defRPr sz="2025"/>
            </a:lvl3pPr>
            <a:lvl4pPr>
              <a:defRPr sz="1856"/>
            </a:lvl4pPr>
            <a:lvl5pPr>
              <a:defRPr sz="1856"/>
            </a:lvl5pPr>
            <a:lvl6pPr>
              <a:defRPr sz="1856"/>
            </a:lvl6pPr>
            <a:lvl7pPr>
              <a:defRPr sz="1856"/>
            </a:lvl7pPr>
            <a:lvl8pPr>
              <a:defRPr sz="1856"/>
            </a:lvl8pPr>
            <a:lvl9pPr>
              <a:defRPr sz="185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6" y="1981200"/>
            <a:ext cx="4295775" cy="4114800"/>
          </a:xfrm>
        </p:spPr>
        <p:txBody>
          <a:bodyPr/>
          <a:lstStyle>
            <a:lvl1pPr>
              <a:defRPr sz="2869"/>
            </a:lvl1pPr>
            <a:lvl2pPr>
              <a:defRPr sz="2447"/>
            </a:lvl2pPr>
            <a:lvl3pPr>
              <a:defRPr sz="2025"/>
            </a:lvl3pPr>
            <a:lvl4pPr>
              <a:defRPr sz="1856"/>
            </a:lvl4pPr>
            <a:lvl5pPr>
              <a:defRPr sz="1856"/>
            </a:lvl5pPr>
            <a:lvl6pPr>
              <a:defRPr sz="1856"/>
            </a:lvl6pPr>
            <a:lvl7pPr>
              <a:defRPr sz="1856"/>
            </a:lvl7pPr>
            <a:lvl8pPr>
              <a:defRPr sz="1856"/>
            </a:lvl8pPr>
            <a:lvl9pPr>
              <a:defRPr sz="185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403557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9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3"/>
          </a:xfrm>
        </p:spPr>
        <p:txBody>
          <a:bodyPr anchor="b"/>
          <a:lstStyle>
            <a:lvl1pPr marL="0" indent="0">
              <a:buNone/>
              <a:defRPr sz="2447" b="1"/>
            </a:lvl1pPr>
            <a:lvl2pPr marL="462915" indent="0">
              <a:buNone/>
              <a:defRPr sz="2025" b="1"/>
            </a:lvl2pPr>
            <a:lvl3pPr marL="925830" indent="0">
              <a:buNone/>
              <a:defRPr sz="1856" b="1"/>
            </a:lvl3pPr>
            <a:lvl4pPr marL="1388745" indent="0">
              <a:buNone/>
              <a:defRPr sz="1603" b="1"/>
            </a:lvl4pPr>
            <a:lvl5pPr marL="1851660" indent="0">
              <a:buNone/>
              <a:defRPr sz="1603" b="1"/>
            </a:lvl5pPr>
            <a:lvl6pPr marL="2314575" indent="0">
              <a:buNone/>
              <a:defRPr sz="1603" b="1"/>
            </a:lvl6pPr>
            <a:lvl7pPr marL="2777490" indent="0">
              <a:buNone/>
              <a:defRPr sz="1603" b="1"/>
            </a:lvl7pPr>
            <a:lvl8pPr marL="3240405" indent="0">
              <a:buNone/>
              <a:defRPr sz="1603" b="1"/>
            </a:lvl8pPr>
            <a:lvl9pPr marL="3703320" indent="0">
              <a:buNone/>
              <a:defRPr sz="160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47"/>
            </a:lvl1pPr>
            <a:lvl2pPr>
              <a:defRPr sz="2025"/>
            </a:lvl2pPr>
            <a:lvl3pPr>
              <a:defRPr sz="1856"/>
            </a:lvl3pPr>
            <a:lvl4pPr>
              <a:defRPr sz="1603"/>
            </a:lvl4pPr>
            <a:lvl5pPr>
              <a:defRPr sz="1603"/>
            </a:lvl5pPr>
            <a:lvl6pPr>
              <a:defRPr sz="1603"/>
            </a:lvl6pPr>
            <a:lvl7pPr>
              <a:defRPr sz="1603"/>
            </a:lvl7pPr>
            <a:lvl8pPr>
              <a:defRPr sz="1603"/>
            </a:lvl8pPr>
            <a:lvl9pPr>
              <a:defRPr sz="160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3"/>
          </a:xfrm>
        </p:spPr>
        <p:txBody>
          <a:bodyPr anchor="b"/>
          <a:lstStyle>
            <a:lvl1pPr marL="0" indent="0">
              <a:buNone/>
              <a:defRPr sz="2447" b="1"/>
            </a:lvl1pPr>
            <a:lvl2pPr marL="462915" indent="0">
              <a:buNone/>
              <a:defRPr sz="2025" b="1"/>
            </a:lvl2pPr>
            <a:lvl3pPr marL="925830" indent="0">
              <a:buNone/>
              <a:defRPr sz="1856" b="1"/>
            </a:lvl3pPr>
            <a:lvl4pPr marL="1388745" indent="0">
              <a:buNone/>
              <a:defRPr sz="1603" b="1"/>
            </a:lvl4pPr>
            <a:lvl5pPr marL="1851660" indent="0">
              <a:buNone/>
              <a:defRPr sz="1603" b="1"/>
            </a:lvl5pPr>
            <a:lvl6pPr marL="2314575" indent="0">
              <a:buNone/>
              <a:defRPr sz="1603" b="1"/>
            </a:lvl6pPr>
            <a:lvl7pPr marL="2777490" indent="0">
              <a:buNone/>
              <a:defRPr sz="1603" b="1"/>
            </a:lvl7pPr>
            <a:lvl8pPr marL="3240405" indent="0">
              <a:buNone/>
              <a:defRPr sz="1603" b="1"/>
            </a:lvl8pPr>
            <a:lvl9pPr marL="3703320" indent="0">
              <a:buNone/>
              <a:defRPr sz="160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47"/>
            </a:lvl1pPr>
            <a:lvl2pPr>
              <a:defRPr sz="2025"/>
            </a:lvl2pPr>
            <a:lvl3pPr>
              <a:defRPr sz="1856"/>
            </a:lvl3pPr>
            <a:lvl4pPr>
              <a:defRPr sz="1603"/>
            </a:lvl4pPr>
            <a:lvl5pPr>
              <a:defRPr sz="1603"/>
            </a:lvl5pPr>
            <a:lvl6pPr>
              <a:defRPr sz="1603"/>
            </a:lvl6pPr>
            <a:lvl7pPr>
              <a:defRPr sz="1603"/>
            </a:lvl7pPr>
            <a:lvl8pPr>
              <a:defRPr sz="1603"/>
            </a:lvl8pPr>
            <a:lvl9pPr>
              <a:defRPr sz="160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804540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15709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581294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8612395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1"/>
            <a:ext cx="3384550" cy="1162051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4"/>
            <a:ext cx="5749925" cy="5853113"/>
          </a:xfrm>
        </p:spPr>
        <p:txBody>
          <a:bodyPr/>
          <a:lstStyle>
            <a:lvl1pPr>
              <a:defRPr sz="3206"/>
            </a:lvl1pPr>
            <a:lvl2pPr>
              <a:defRPr sz="2869"/>
            </a:lvl2pPr>
            <a:lvl3pPr>
              <a:defRPr sz="2447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4"/>
            <a:ext cx="3384550" cy="4691063"/>
          </a:xfrm>
        </p:spPr>
        <p:txBody>
          <a:bodyPr/>
          <a:lstStyle>
            <a:lvl1pPr marL="0" indent="0">
              <a:buNone/>
              <a:defRPr sz="1434"/>
            </a:lvl1pPr>
            <a:lvl2pPr marL="462915" indent="0">
              <a:buNone/>
              <a:defRPr sz="1181"/>
            </a:lvl2pPr>
            <a:lvl3pPr marL="925830" indent="0">
              <a:buNone/>
              <a:defRPr sz="1013"/>
            </a:lvl3pPr>
            <a:lvl4pPr marL="1388745" indent="0">
              <a:buNone/>
              <a:defRPr sz="928"/>
            </a:lvl4pPr>
            <a:lvl5pPr marL="1851660" indent="0">
              <a:buNone/>
              <a:defRPr sz="928"/>
            </a:lvl5pPr>
            <a:lvl6pPr marL="2314575" indent="0">
              <a:buNone/>
              <a:defRPr sz="928"/>
            </a:lvl6pPr>
            <a:lvl7pPr marL="2777490" indent="0">
              <a:buNone/>
              <a:defRPr sz="928"/>
            </a:lvl7pPr>
            <a:lvl8pPr marL="3240405" indent="0">
              <a:buNone/>
              <a:defRPr sz="928"/>
            </a:lvl8pPr>
            <a:lvl9pPr marL="3703320" indent="0">
              <a:buNone/>
              <a:defRPr sz="92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3667727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1"/>
            <a:ext cx="6172200" cy="566739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6"/>
            </a:lvl1pPr>
            <a:lvl2pPr marL="462915" indent="0">
              <a:buNone/>
              <a:defRPr sz="2869"/>
            </a:lvl2pPr>
            <a:lvl3pPr marL="925830" indent="0">
              <a:buNone/>
              <a:defRPr sz="2447"/>
            </a:lvl3pPr>
            <a:lvl4pPr marL="1388745" indent="0">
              <a:buNone/>
              <a:defRPr sz="2025"/>
            </a:lvl4pPr>
            <a:lvl5pPr marL="1851660" indent="0">
              <a:buNone/>
              <a:defRPr sz="2025"/>
            </a:lvl5pPr>
            <a:lvl6pPr marL="2314575" indent="0">
              <a:buNone/>
              <a:defRPr sz="2025"/>
            </a:lvl6pPr>
            <a:lvl7pPr marL="2777490" indent="0">
              <a:buNone/>
              <a:defRPr sz="2025"/>
            </a:lvl7pPr>
            <a:lvl8pPr marL="3240405" indent="0">
              <a:buNone/>
              <a:defRPr sz="2025"/>
            </a:lvl8pPr>
            <a:lvl9pPr marL="3703320" indent="0">
              <a:buNone/>
              <a:defRPr sz="2025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9"/>
            <a:ext cx="6172200" cy="804863"/>
          </a:xfrm>
        </p:spPr>
        <p:txBody>
          <a:bodyPr/>
          <a:lstStyle>
            <a:lvl1pPr marL="0" indent="0">
              <a:buNone/>
              <a:defRPr sz="1434"/>
            </a:lvl1pPr>
            <a:lvl2pPr marL="462915" indent="0">
              <a:buNone/>
              <a:defRPr sz="1181"/>
            </a:lvl2pPr>
            <a:lvl3pPr marL="925830" indent="0">
              <a:buNone/>
              <a:defRPr sz="1013"/>
            </a:lvl3pPr>
            <a:lvl4pPr marL="1388745" indent="0">
              <a:buNone/>
              <a:defRPr sz="928"/>
            </a:lvl4pPr>
            <a:lvl5pPr marL="1851660" indent="0">
              <a:buNone/>
              <a:defRPr sz="928"/>
            </a:lvl5pPr>
            <a:lvl6pPr marL="2314575" indent="0">
              <a:buNone/>
              <a:defRPr sz="928"/>
            </a:lvl6pPr>
            <a:lvl7pPr marL="2777490" indent="0">
              <a:buNone/>
              <a:defRPr sz="928"/>
            </a:lvl7pPr>
            <a:lvl8pPr marL="3240405" indent="0">
              <a:buNone/>
              <a:defRPr sz="928"/>
            </a:lvl8pPr>
            <a:lvl9pPr marL="3703320" indent="0">
              <a:buNone/>
              <a:defRPr sz="92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533019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61101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456745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08108373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-9525"/>
            <a:ext cx="1028065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6"/>
          <p:cNvSpPr txBox="1">
            <a:spLocks/>
          </p:cNvSpPr>
          <p:nvPr userDrawn="1"/>
        </p:nvSpPr>
        <p:spPr>
          <a:xfrm>
            <a:off x="9642475" y="-31750"/>
            <a:ext cx="649288" cy="369888"/>
          </a:xfrm>
          <a:prstGeom prst="rect">
            <a:avLst/>
          </a:prstGeom>
          <a:noFill/>
        </p:spPr>
        <p:txBody>
          <a:bodyPr lIns="92583" tIns="46292" rIns="92583" bIns="46292"/>
          <a:lstStyle>
            <a:lvl1pPr defTabSz="109696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defTabSz="109696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defTabSz="109696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defTabSz="109696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defTabSz="109696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62188" indent="1588" algn="r" defTabSz="109696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19388" indent="1588" algn="r" defTabSz="109696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76588" indent="1588" algn="r" defTabSz="109696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33788" indent="1588" algn="r" defTabSz="109696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85774F-892F-443A-9984-AE1A5D6E9063}" type="slidenum">
              <a:rPr kumimoji="0" lang="en-US" altLang="en-US" sz="1013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13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178"/>
          <p:cNvSpPr>
            <a:spLocks noChangeArrowheads="1"/>
          </p:cNvSpPr>
          <p:nvPr userDrawn="1"/>
        </p:nvSpPr>
        <p:spPr bwMode="auto">
          <a:xfrm>
            <a:off x="187325" y="6632575"/>
            <a:ext cx="66198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83" tIns="46292" rIns="92583" bIns="46292">
            <a:spAutoFit/>
          </a:bodyPr>
          <a:lstStyle>
            <a:lvl1pPr defTabSz="1096963">
              <a:defRPr sz="3200" b="1" i="1">
                <a:solidFill>
                  <a:schemeClr val="tx1"/>
                </a:solidFill>
                <a:latin typeface="Times New Roman" pitchFamily="18" charset="0"/>
              </a:defRPr>
            </a:lvl1pPr>
            <a:lvl2pPr defTabSz="1096963">
              <a:defRPr sz="3200" b="1" i="1">
                <a:solidFill>
                  <a:schemeClr val="tx1"/>
                </a:solidFill>
                <a:latin typeface="Times New Roman" pitchFamily="18" charset="0"/>
              </a:defRPr>
            </a:lvl2pPr>
            <a:lvl3pPr defTabSz="1096963">
              <a:defRPr sz="3200" b="1" i="1">
                <a:solidFill>
                  <a:schemeClr val="tx1"/>
                </a:solidFill>
                <a:latin typeface="Times New Roman" pitchFamily="18" charset="0"/>
              </a:defRPr>
            </a:lvl3pPr>
            <a:lvl4pPr defTabSz="1096963">
              <a:defRPr sz="3200" b="1" i="1">
                <a:solidFill>
                  <a:schemeClr val="tx1"/>
                </a:solidFill>
                <a:latin typeface="Times New Roman" pitchFamily="18" charset="0"/>
              </a:defRPr>
            </a:lvl4pPr>
            <a:lvl5pPr defTabSz="1096963">
              <a:defRPr sz="3200" b="1" i="1">
                <a:solidFill>
                  <a:schemeClr val="tx1"/>
                </a:solidFill>
                <a:latin typeface="Times New Roman" pitchFamily="18" charset="0"/>
              </a:defRPr>
            </a:lvl5pPr>
            <a:lvl6pPr marL="2254250" indent="1588" algn="r" defTabSz="109696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18" charset="0"/>
              </a:defRPr>
            </a:lvl6pPr>
            <a:lvl7pPr marL="2711450" indent="1588" algn="r" defTabSz="109696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18" charset="0"/>
              </a:defRPr>
            </a:lvl7pPr>
            <a:lvl8pPr marL="3168650" indent="1588" algn="r" defTabSz="109696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18" charset="0"/>
              </a:defRPr>
            </a:lvl8pPr>
            <a:lvl9pPr marL="3625850" indent="1588" algn="r" defTabSz="109696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91" b="0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charset="0"/>
              </a:rPr>
              <a:t>IMP-521-17 v6</a:t>
            </a:r>
            <a:endParaRPr kumimoji="0" lang="it-IT" altLang="en-US" sz="591" b="0" i="0" u="none" strike="noStrike" kern="1200" cap="none" spc="0" normalizeH="0" baseline="0" noProof="0" smtClean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19557" y="3051728"/>
            <a:ext cx="7923402" cy="736269"/>
          </a:xfrm>
          <a:prstGeom prst="rect">
            <a:avLst/>
          </a:prstGeom>
        </p:spPr>
        <p:txBody>
          <a:bodyPr/>
          <a:lstStyle>
            <a:lvl1pPr>
              <a:defRPr sz="3206" cap="sm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461923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19559" y="47500"/>
            <a:ext cx="9707169" cy="736269"/>
          </a:xfrm>
          <a:prstGeom prst="rect">
            <a:avLst/>
          </a:prstGeom>
        </p:spPr>
        <p:txBody>
          <a:bodyPr/>
          <a:lstStyle>
            <a:lvl1pPr>
              <a:defRPr sz="2869" cap="sm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272045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2257937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2238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6"/>
          <p:cNvSpPr txBox="1">
            <a:spLocks/>
          </p:cNvSpPr>
          <p:nvPr userDrawn="1"/>
        </p:nvSpPr>
        <p:spPr>
          <a:xfrm>
            <a:off x="9642475" y="-31750"/>
            <a:ext cx="649288" cy="369888"/>
          </a:xfrm>
          <a:prstGeom prst="rect">
            <a:avLst/>
          </a:prstGeom>
          <a:noFill/>
        </p:spPr>
        <p:txBody>
          <a:bodyPr lIns="92583" tIns="46292" rIns="92583" bIns="46292"/>
          <a:lstStyle>
            <a:lvl1pPr defTabSz="109696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defTabSz="109696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defTabSz="109696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defTabSz="109696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defTabSz="109696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62188" indent="1588" algn="r" defTabSz="109696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19388" indent="1588" algn="r" defTabSz="109696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76588" indent="1588" algn="r" defTabSz="109696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33788" indent="1588" algn="r" defTabSz="109696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CE4E46-0A0E-4F15-87D3-0443605BD5BB}" type="slidenum">
              <a:rPr kumimoji="0" lang="en-US" altLang="en-US" sz="1013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10969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13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178"/>
          <p:cNvSpPr>
            <a:spLocks noChangeArrowheads="1"/>
          </p:cNvSpPr>
          <p:nvPr userDrawn="1"/>
        </p:nvSpPr>
        <p:spPr bwMode="auto">
          <a:xfrm>
            <a:off x="168275" y="6632575"/>
            <a:ext cx="68103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583" tIns="46292" rIns="92583" bIns="46292">
            <a:spAutoFit/>
          </a:bodyPr>
          <a:lstStyle>
            <a:lvl1pPr defTabSz="1096963">
              <a:defRPr sz="3200" b="1" i="1">
                <a:solidFill>
                  <a:schemeClr val="tx1"/>
                </a:solidFill>
                <a:latin typeface="Times New Roman" pitchFamily="18" charset="0"/>
              </a:defRPr>
            </a:lvl1pPr>
            <a:lvl2pPr defTabSz="1096963">
              <a:defRPr sz="3200" b="1" i="1">
                <a:solidFill>
                  <a:schemeClr val="tx1"/>
                </a:solidFill>
                <a:latin typeface="Times New Roman" pitchFamily="18" charset="0"/>
              </a:defRPr>
            </a:lvl2pPr>
            <a:lvl3pPr defTabSz="1096963">
              <a:defRPr sz="3200" b="1" i="1">
                <a:solidFill>
                  <a:schemeClr val="tx1"/>
                </a:solidFill>
                <a:latin typeface="Times New Roman" pitchFamily="18" charset="0"/>
              </a:defRPr>
            </a:lvl3pPr>
            <a:lvl4pPr defTabSz="1096963">
              <a:defRPr sz="3200" b="1" i="1">
                <a:solidFill>
                  <a:schemeClr val="tx1"/>
                </a:solidFill>
                <a:latin typeface="Times New Roman" pitchFamily="18" charset="0"/>
              </a:defRPr>
            </a:lvl4pPr>
            <a:lvl5pPr defTabSz="1096963">
              <a:defRPr sz="3200" b="1" i="1">
                <a:solidFill>
                  <a:schemeClr val="tx1"/>
                </a:solidFill>
                <a:latin typeface="Times New Roman" pitchFamily="18" charset="0"/>
              </a:defRPr>
            </a:lvl5pPr>
            <a:lvl6pPr marL="2254250" indent="1588" algn="r" defTabSz="109696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18" charset="0"/>
              </a:defRPr>
            </a:lvl6pPr>
            <a:lvl7pPr marL="2711450" indent="1588" algn="r" defTabSz="109696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18" charset="0"/>
              </a:defRPr>
            </a:lvl7pPr>
            <a:lvl8pPr marL="3168650" indent="1588" algn="r" defTabSz="109696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18" charset="0"/>
              </a:defRPr>
            </a:lvl8pPr>
            <a:lvl9pPr marL="3625850" indent="1588" algn="r" defTabSz="109696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91" b="0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charset="0"/>
              </a:rPr>
              <a:t>IMP-521-17 .v4</a:t>
            </a:r>
            <a:endParaRPr kumimoji="0" lang="it-IT" altLang="en-US" sz="591" b="0" i="0" u="none" strike="noStrike" kern="1200" cap="none" spc="0" normalizeH="0" baseline="0" noProof="0" smtClean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19557" y="3051728"/>
            <a:ext cx="7923402" cy="736269"/>
          </a:xfrm>
          <a:prstGeom prst="rect">
            <a:avLst/>
          </a:prstGeom>
        </p:spPr>
        <p:txBody>
          <a:bodyPr/>
          <a:lstStyle>
            <a:lvl1pPr>
              <a:defRPr sz="3206" cap="sm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872580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97139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1965804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686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80715" indent="0" algn="ctr">
              <a:buNone/>
              <a:defRPr/>
            </a:lvl2pPr>
            <a:lvl3pPr marL="761426" indent="0" algn="ctr">
              <a:buNone/>
              <a:defRPr/>
            </a:lvl3pPr>
            <a:lvl4pPr marL="1142118" indent="0" algn="ctr">
              <a:buNone/>
              <a:defRPr/>
            </a:lvl4pPr>
            <a:lvl5pPr marL="1522823" indent="0" algn="ctr">
              <a:buNone/>
              <a:defRPr/>
            </a:lvl5pPr>
            <a:lvl6pPr marL="1903529" indent="0" algn="ctr">
              <a:buNone/>
              <a:defRPr/>
            </a:lvl6pPr>
            <a:lvl7pPr marL="2284233" indent="0" algn="ctr">
              <a:buNone/>
              <a:defRPr/>
            </a:lvl7pPr>
            <a:lvl8pPr marL="2664929" indent="0" algn="ctr">
              <a:buNone/>
              <a:defRPr/>
            </a:lvl8pPr>
            <a:lvl9pPr marL="304562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728071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967351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15"/>
            <a:ext cx="8743950" cy="1362076"/>
          </a:xfrm>
        </p:spPr>
        <p:txBody>
          <a:bodyPr anchor="t"/>
          <a:lstStyle>
            <a:lvl1pPr algn="l">
              <a:defRPr sz="3376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1688"/>
            </a:lvl1pPr>
            <a:lvl2pPr marL="380715" indent="0">
              <a:buNone/>
              <a:defRPr sz="1519"/>
            </a:lvl2pPr>
            <a:lvl3pPr marL="761426" indent="0">
              <a:buNone/>
              <a:defRPr sz="1350"/>
            </a:lvl3pPr>
            <a:lvl4pPr marL="1142118" indent="0">
              <a:buNone/>
              <a:defRPr sz="1181"/>
            </a:lvl4pPr>
            <a:lvl5pPr marL="1522823" indent="0">
              <a:buNone/>
              <a:defRPr sz="1181"/>
            </a:lvl5pPr>
            <a:lvl6pPr marL="1903529" indent="0">
              <a:buNone/>
              <a:defRPr sz="1181"/>
            </a:lvl6pPr>
            <a:lvl7pPr marL="2284233" indent="0">
              <a:buNone/>
              <a:defRPr sz="1181"/>
            </a:lvl7pPr>
            <a:lvl8pPr marL="2664929" indent="0">
              <a:buNone/>
              <a:defRPr sz="1181"/>
            </a:lvl8pPr>
            <a:lvl9pPr marL="3045623" indent="0">
              <a:buNone/>
              <a:defRPr sz="118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3610163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608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909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35026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7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7"/>
            <a:ext cx="4545014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0715" indent="0">
              <a:buNone/>
              <a:defRPr sz="1688" b="1"/>
            </a:lvl2pPr>
            <a:lvl3pPr marL="761426" indent="0">
              <a:buNone/>
              <a:defRPr sz="1519" b="1"/>
            </a:lvl3pPr>
            <a:lvl4pPr marL="1142118" indent="0">
              <a:buNone/>
              <a:defRPr sz="1350" b="1"/>
            </a:lvl4pPr>
            <a:lvl5pPr marL="1522823" indent="0">
              <a:buNone/>
              <a:defRPr sz="1350" b="1"/>
            </a:lvl5pPr>
            <a:lvl6pPr marL="1903529" indent="0">
              <a:buNone/>
              <a:defRPr sz="1350" b="1"/>
            </a:lvl6pPr>
            <a:lvl7pPr marL="2284233" indent="0">
              <a:buNone/>
              <a:defRPr sz="1350" b="1"/>
            </a:lvl7pPr>
            <a:lvl8pPr marL="2664929" indent="0">
              <a:buNone/>
              <a:defRPr sz="1350" b="1"/>
            </a:lvl8pPr>
            <a:lvl9pPr marL="3045623" indent="0">
              <a:buNone/>
              <a:defRPr sz="135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7"/>
            <a:ext cx="4546600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0715" indent="0">
              <a:buNone/>
              <a:defRPr sz="1688" b="1"/>
            </a:lvl2pPr>
            <a:lvl3pPr marL="761426" indent="0">
              <a:buNone/>
              <a:defRPr sz="1519" b="1"/>
            </a:lvl3pPr>
            <a:lvl4pPr marL="1142118" indent="0">
              <a:buNone/>
              <a:defRPr sz="1350" b="1"/>
            </a:lvl4pPr>
            <a:lvl5pPr marL="1522823" indent="0">
              <a:buNone/>
              <a:defRPr sz="1350" b="1"/>
            </a:lvl5pPr>
            <a:lvl6pPr marL="1903529" indent="0">
              <a:buNone/>
              <a:defRPr sz="1350" b="1"/>
            </a:lvl6pPr>
            <a:lvl7pPr marL="2284233" indent="0">
              <a:buNone/>
              <a:defRPr sz="1350" b="1"/>
            </a:lvl7pPr>
            <a:lvl8pPr marL="2664929" indent="0">
              <a:buNone/>
              <a:defRPr sz="1350" b="1"/>
            </a:lvl8pPr>
            <a:lvl9pPr marL="3045623" indent="0">
              <a:buNone/>
              <a:defRPr sz="135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3726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697643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8111804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6" y="273053"/>
            <a:ext cx="3384550" cy="1162051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130"/>
            <a:ext cx="5749925" cy="5853113"/>
          </a:xfrm>
        </p:spPr>
        <p:txBody>
          <a:bodyPr/>
          <a:lstStyle>
            <a:lvl1pPr>
              <a:defRPr sz="2700"/>
            </a:lvl1pPr>
            <a:lvl2pPr>
              <a:defRPr sz="2363"/>
            </a:lvl2pPr>
            <a:lvl3pPr>
              <a:defRPr sz="202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6" y="1435104"/>
            <a:ext cx="3384550" cy="4691063"/>
          </a:xfrm>
        </p:spPr>
        <p:txBody>
          <a:bodyPr/>
          <a:lstStyle>
            <a:lvl1pPr marL="0" indent="0">
              <a:buNone/>
              <a:defRPr sz="1181"/>
            </a:lvl1pPr>
            <a:lvl2pPr marL="380715" indent="0">
              <a:buNone/>
              <a:defRPr sz="1013"/>
            </a:lvl2pPr>
            <a:lvl3pPr marL="761426" indent="0">
              <a:buNone/>
              <a:defRPr sz="844"/>
            </a:lvl3pPr>
            <a:lvl4pPr marL="1142118" indent="0">
              <a:buNone/>
              <a:defRPr sz="675"/>
            </a:lvl4pPr>
            <a:lvl5pPr marL="1522823" indent="0">
              <a:buNone/>
              <a:defRPr sz="675"/>
            </a:lvl5pPr>
            <a:lvl6pPr marL="1903529" indent="0">
              <a:buNone/>
              <a:defRPr sz="675"/>
            </a:lvl6pPr>
            <a:lvl7pPr marL="2284233" indent="0">
              <a:buNone/>
              <a:defRPr sz="675"/>
            </a:lvl7pPr>
            <a:lvl8pPr marL="2664929" indent="0">
              <a:buNone/>
              <a:defRPr sz="675"/>
            </a:lvl8pPr>
            <a:lvl9pPr marL="3045623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2372120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6"/>
            <a:ext cx="6172200" cy="566740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2700"/>
            </a:lvl1pPr>
            <a:lvl2pPr marL="380715" indent="0">
              <a:buNone/>
              <a:defRPr sz="2363"/>
            </a:lvl2pPr>
            <a:lvl3pPr marL="761426" indent="0">
              <a:buNone/>
              <a:defRPr sz="2025"/>
            </a:lvl3pPr>
            <a:lvl4pPr marL="1142118" indent="0">
              <a:buNone/>
              <a:defRPr sz="1688"/>
            </a:lvl4pPr>
            <a:lvl5pPr marL="1522823" indent="0">
              <a:buNone/>
              <a:defRPr sz="1688"/>
            </a:lvl5pPr>
            <a:lvl6pPr marL="1903529" indent="0">
              <a:buNone/>
              <a:defRPr sz="1688"/>
            </a:lvl6pPr>
            <a:lvl7pPr marL="2284233" indent="0">
              <a:buNone/>
              <a:defRPr sz="1688"/>
            </a:lvl7pPr>
            <a:lvl8pPr marL="2664929" indent="0">
              <a:buNone/>
              <a:defRPr sz="1688"/>
            </a:lvl8pPr>
            <a:lvl9pPr marL="3045623" indent="0">
              <a:buNone/>
              <a:defRPr sz="1688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430"/>
            <a:ext cx="6172200" cy="804863"/>
          </a:xfrm>
        </p:spPr>
        <p:txBody>
          <a:bodyPr/>
          <a:lstStyle>
            <a:lvl1pPr marL="0" indent="0">
              <a:buNone/>
              <a:defRPr sz="1181"/>
            </a:lvl1pPr>
            <a:lvl2pPr marL="380715" indent="0">
              <a:buNone/>
              <a:defRPr sz="1013"/>
            </a:lvl2pPr>
            <a:lvl3pPr marL="761426" indent="0">
              <a:buNone/>
              <a:defRPr sz="844"/>
            </a:lvl3pPr>
            <a:lvl4pPr marL="1142118" indent="0">
              <a:buNone/>
              <a:defRPr sz="675"/>
            </a:lvl4pPr>
            <a:lvl5pPr marL="1522823" indent="0">
              <a:buNone/>
              <a:defRPr sz="675"/>
            </a:lvl5pPr>
            <a:lvl6pPr marL="1903529" indent="0">
              <a:buNone/>
              <a:defRPr sz="675"/>
            </a:lvl6pPr>
            <a:lvl7pPr marL="2284233" indent="0">
              <a:buNone/>
              <a:defRPr sz="675"/>
            </a:lvl7pPr>
            <a:lvl8pPr marL="2664929" indent="0">
              <a:buNone/>
              <a:defRPr sz="675"/>
            </a:lvl8pPr>
            <a:lvl9pPr marL="3045623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811102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434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91"/>
            <a:ext cx="3384550" cy="1162051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53" y="273794"/>
            <a:ext cx="5749925" cy="5853113"/>
          </a:xfrm>
        </p:spPr>
        <p:txBody>
          <a:bodyPr/>
          <a:lstStyle>
            <a:lvl1pPr>
              <a:defRPr sz="2700"/>
            </a:lvl1pPr>
            <a:lvl2pPr>
              <a:defRPr sz="2363"/>
            </a:lvl2pPr>
            <a:lvl3pPr>
              <a:defRPr sz="202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4"/>
            <a:ext cx="3384550" cy="4691063"/>
          </a:xfrm>
        </p:spPr>
        <p:txBody>
          <a:bodyPr/>
          <a:lstStyle>
            <a:lvl1pPr marL="0" indent="0">
              <a:buNone/>
              <a:defRPr sz="1181"/>
            </a:lvl1pPr>
            <a:lvl2pPr marL="306466" indent="0">
              <a:buNone/>
              <a:defRPr sz="1013"/>
            </a:lvl2pPr>
            <a:lvl3pPr marL="612795" indent="0">
              <a:buNone/>
              <a:defRPr sz="844"/>
            </a:lvl3pPr>
            <a:lvl4pPr marL="919254" indent="0">
              <a:buNone/>
              <a:defRPr sz="675"/>
            </a:lvl4pPr>
            <a:lvl5pPr marL="1225630" indent="0">
              <a:buNone/>
              <a:defRPr sz="675"/>
            </a:lvl5pPr>
            <a:lvl6pPr marL="1532055" indent="0">
              <a:buNone/>
              <a:defRPr sz="675"/>
            </a:lvl6pPr>
            <a:lvl7pPr marL="1838420" indent="0">
              <a:buNone/>
              <a:defRPr sz="675"/>
            </a:lvl7pPr>
            <a:lvl8pPr marL="2144838" indent="0">
              <a:buNone/>
              <a:defRPr sz="675"/>
            </a:lvl8pPr>
            <a:lvl9pPr marL="2451247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6517876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6978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6250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6"/>
            <a:ext cx="6172200" cy="566740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2700"/>
            </a:lvl1pPr>
            <a:lvl2pPr marL="306466" indent="0">
              <a:buNone/>
              <a:defRPr sz="2363"/>
            </a:lvl2pPr>
            <a:lvl3pPr marL="612795" indent="0">
              <a:buNone/>
              <a:defRPr sz="2025"/>
            </a:lvl3pPr>
            <a:lvl4pPr marL="919254" indent="0">
              <a:buNone/>
              <a:defRPr sz="1688"/>
            </a:lvl4pPr>
            <a:lvl5pPr marL="1225630" indent="0">
              <a:buNone/>
              <a:defRPr sz="1688"/>
            </a:lvl5pPr>
            <a:lvl6pPr marL="1532055" indent="0">
              <a:buNone/>
              <a:defRPr sz="1688"/>
            </a:lvl6pPr>
            <a:lvl7pPr marL="1838420" indent="0">
              <a:buNone/>
              <a:defRPr sz="1688"/>
            </a:lvl7pPr>
            <a:lvl8pPr marL="2144838" indent="0">
              <a:buNone/>
              <a:defRPr sz="1688"/>
            </a:lvl8pPr>
            <a:lvl9pPr marL="2451247" indent="0">
              <a:buNone/>
              <a:defRPr sz="1688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9158"/>
            <a:ext cx="6172200" cy="804863"/>
          </a:xfrm>
        </p:spPr>
        <p:txBody>
          <a:bodyPr/>
          <a:lstStyle>
            <a:lvl1pPr marL="0" indent="0">
              <a:buNone/>
              <a:defRPr sz="1181"/>
            </a:lvl1pPr>
            <a:lvl2pPr marL="306466" indent="0">
              <a:buNone/>
              <a:defRPr sz="1013"/>
            </a:lvl2pPr>
            <a:lvl3pPr marL="612795" indent="0">
              <a:buNone/>
              <a:defRPr sz="844"/>
            </a:lvl3pPr>
            <a:lvl4pPr marL="919254" indent="0">
              <a:buNone/>
              <a:defRPr sz="675"/>
            </a:lvl4pPr>
            <a:lvl5pPr marL="1225630" indent="0">
              <a:buNone/>
              <a:defRPr sz="675"/>
            </a:lvl5pPr>
            <a:lvl6pPr marL="1532055" indent="0">
              <a:buNone/>
              <a:defRPr sz="675"/>
            </a:lvl6pPr>
            <a:lvl7pPr marL="1838420" indent="0">
              <a:buNone/>
              <a:defRPr sz="675"/>
            </a:lvl7pPr>
            <a:lvl8pPr marL="2144838" indent="0">
              <a:buNone/>
              <a:defRPr sz="675"/>
            </a:lvl8pPr>
            <a:lvl9pPr marL="2451247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550489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470816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53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427523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7529395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4785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08395" indent="0" algn="ctr">
              <a:buNone/>
              <a:defRPr/>
            </a:lvl2pPr>
            <a:lvl3pPr marL="616818" indent="0" algn="ctr">
              <a:buNone/>
              <a:defRPr/>
            </a:lvl3pPr>
            <a:lvl4pPr marL="925020" indent="0" algn="ctr">
              <a:buNone/>
              <a:defRPr/>
            </a:lvl4pPr>
            <a:lvl5pPr marL="1233416" indent="0" algn="ctr">
              <a:buNone/>
              <a:defRPr/>
            </a:lvl5pPr>
            <a:lvl6pPr marL="1541658" indent="0" algn="ctr">
              <a:buNone/>
              <a:defRPr/>
            </a:lvl6pPr>
            <a:lvl7pPr marL="1850070" indent="0" algn="ctr">
              <a:buNone/>
              <a:defRPr/>
            </a:lvl7pPr>
            <a:lvl8pPr marL="2158404" indent="0" algn="ctr">
              <a:buNone/>
              <a:defRPr/>
            </a:lvl8pPr>
            <a:lvl9pPr marL="246675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8159605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7115128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4407119"/>
            <a:ext cx="8743950" cy="1362076"/>
          </a:xfrm>
        </p:spPr>
        <p:txBody>
          <a:bodyPr anchor="t"/>
          <a:lstStyle>
            <a:lvl1pPr algn="l">
              <a:defRPr sz="33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2906713"/>
            <a:ext cx="8743950" cy="1500187"/>
          </a:xfrm>
        </p:spPr>
        <p:txBody>
          <a:bodyPr anchor="b"/>
          <a:lstStyle>
            <a:lvl1pPr marL="0" indent="0">
              <a:buNone/>
              <a:defRPr sz="1688"/>
            </a:lvl1pPr>
            <a:lvl2pPr marL="308395" indent="0">
              <a:buNone/>
              <a:defRPr sz="1519"/>
            </a:lvl2pPr>
            <a:lvl3pPr marL="616818" indent="0">
              <a:buNone/>
              <a:defRPr sz="1350"/>
            </a:lvl3pPr>
            <a:lvl4pPr marL="925020" indent="0">
              <a:buNone/>
              <a:defRPr sz="1181"/>
            </a:lvl4pPr>
            <a:lvl5pPr marL="1233416" indent="0">
              <a:buNone/>
              <a:defRPr sz="1181"/>
            </a:lvl5pPr>
            <a:lvl6pPr marL="1541658" indent="0">
              <a:buNone/>
              <a:defRPr sz="1181"/>
            </a:lvl6pPr>
            <a:lvl7pPr marL="1850070" indent="0">
              <a:buNone/>
              <a:defRPr sz="1181"/>
            </a:lvl7pPr>
            <a:lvl8pPr marL="2158404" indent="0">
              <a:buNone/>
              <a:defRPr sz="1181"/>
            </a:lvl8pPr>
            <a:lvl9pPr marL="2466755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40591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694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0367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110513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7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7"/>
            <a:ext cx="4545014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08395" indent="0">
              <a:buNone/>
              <a:defRPr sz="1688" b="1"/>
            </a:lvl2pPr>
            <a:lvl3pPr marL="616818" indent="0">
              <a:buNone/>
              <a:defRPr sz="1519" b="1"/>
            </a:lvl3pPr>
            <a:lvl4pPr marL="925020" indent="0">
              <a:buNone/>
              <a:defRPr sz="1350" b="1"/>
            </a:lvl4pPr>
            <a:lvl5pPr marL="1233416" indent="0">
              <a:buNone/>
              <a:defRPr sz="1350" b="1"/>
            </a:lvl5pPr>
            <a:lvl6pPr marL="1541658" indent="0">
              <a:buNone/>
              <a:defRPr sz="1350" b="1"/>
            </a:lvl6pPr>
            <a:lvl7pPr marL="1850070" indent="0">
              <a:buNone/>
              <a:defRPr sz="1350" b="1"/>
            </a:lvl7pPr>
            <a:lvl8pPr marL="2158404" indent="0">
              <a:buNone/>
              <a:defRPr sz="1350" b="1"/>
            </a:lvl8pPr>
            <a:lvl9pPr marL="2466755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7"/>
            <a:ext cx="4546600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08395" indent="0">
              <a:buNone/>
              <a:defRPr sz="1688" b="1"/>
            </a:lvl2pPr>
            <a:lvl3pPr marL="616818" indent="0">
              <a:buNone/>
              <a:defRPr sz="1519" b="1"/>
            </a:lvl3pPr>
            <a:lvl4pPr marL="925020" indent="0">
              <a:buNone/>
              <a:defRPr sz="1350" b="1"/>
            </a:lvl4pPr>
            <a:lvl5pPr marL="1233416" indent="0">
              <a:buNone/>
              <a:defRPr sz="1350" b="1"/>
            </a:lvl5pPr>
            <a:lvl6pPr marL="1541658" indent="0">
              <a:buNone/>
              <a:defRPr sz="1350" b="1"/>
            </a:lvl6pPr>
            <a:lvl7pPr marL="1850070" indent="0">
              <a:buNone/>
              <a:defRPr sz="1350" b="1"/>
            </a:lvl7pPr>
            <a:lvl8pPr marL="2158404" indent="0">
              <a:buNone/>
              <a:defRPr sz="1350" b="1"/>
            </a:lvl8pPr>
            <a:lvl9pPr marL="2466755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5088764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679297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1709740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4589465"/>
            <a:ext cx="88725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4800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075381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91"/>
            <a:ext cx="3384550" cy="1162051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53" y="273794"/>
            <a:ext cx="5749925" cy="5853113"/>
          </a:xfrm>
        </p:spPr>
        <p:txBody>
          <a:bodyPr/>
          <a:lstStyle>
            <a:lvl1pPr>
              <a:defRPr sz="2700"/>
            </a:lvl1pPr>
            <a:lvl2pPr>
              <a:defRPr sz="2363"/>
            </a:lvl2pPr>
            <a:lvl3pPr>
              <a:defRPr sz="202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4"/>
            <a:ext cx="3384550" cy="4691063"/>
          </a:xfrm>
        </p:spPr>
        <p:txBody>
          <a:bodyPr/>
          <a:lstStyle>
            <a:lvl1pPr marL="0" indent="0">
              <a:buNone/>
              <a:defRPr sz="1181"/>
            </a:lvl1pPr>
            <a:lvl2pPr marL="308395" indent="0">
              <a:buNone/>
              <a:defRPr sz="1013"/>
            </a:lvl2pPr>
            <a:lvl3pPr marL="616818" indent="0">
              <a:buNone/>
              <a:defRPr sz="844"/>
            </a:lvl3pPr>
            <a:lvl4pPr marL="925020" indent="0">
              <a:buNone/>
              <a:defRPr sz="675"/>
            </a:lvl4pPr>
            <a:lvl5pPr marL="1233416" indent="0">
              <a:buNone/>
              <a:defRPr sz="675"/>
            </a:lvl5pPr>
            <a:lvl6pPr marL="1541658" indent="0">
              <a:buNone/>
              <a:defRPr sz="675"/>
            </a:lvl6pPr>
            <a:lvl7pPr marL="1850070" indent="0">
              <a:buNone/>
              <a:defRPr sz="675"/>
            </a:lvl7pPr>
            <a:lvl8pPr marL="2158404" indent="0">
              <a:buNone/>
              <a:defRPr sz="675"/>
            </a:lvl8pPr>
            <a:lvl9pPr marL="2466755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8472037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6"/>
            <a:ext cx="6172200" cy="566740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2700"/>
            </a:lvl1pPr>
            <a:lvl2pPr marL="308395" indent="0">
              <a:buNone/>
              <a:defRPr sz="2363"/>
            </a:lvl2pPr>
            <a:lvl3pPr marL="616818" indent="0">
              <a:buNone/>
              <a:defRPr sz="2025"/>
            </a:lvl3pPr>
            <a:lvl4pPr marL="925020" indent="0">
              <a:buNone/>
              <a:defRPr sz="1688"/>
            </a:lvl4pPr>
            <a:lvl5pPr marL="1233416" indent="0">
              <a:buNone/>
              <a:defRPr sz="1688"/>
            </a:lvl5pPr>
            <a:lvl6pPr marL="1541658" indent="0">
              <a:buNone/>
              <a:defRPr sz="1688"/>
            </a:lvl6pPr>
            <a:lvl7pPr marL="1850070" indent="0">
              <a:buNone/>
              <a:defRPr sz="1688"/>
            </a:lvl7pPr>
            <a:lvl8pPr marL="2158404" indent="0">
              <a:buNone/>
              <a:defRPr sz="1688"/>
            </a:lvl8pPr>
            <a:lvl9pPr marL="2466755" indent="0">
              <a:buNone/>
              <a:defRPr sz="1688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9158"/>
            <a:ext cx="6172200" cy="804863"/>
          </a:xfrm>
        </p:spPr>
        <p:txBody>
          <a:bodyPr/>
          <a:lstStyle>
            <a:lvl1pPr marL="0" indent="0">
              <a:buNone/>
              <a:defRPr sz="1181"/>
            </a:lvl1pPr>
            <a:lvl2pPr marL="308395" indent="0">
              <a:buNone/>
              <a:defRPr sz="1013"/>
            </a:lvl2pPr>
            <a:lvl3pPr marL="616818" indent="0">
              <a:buNone/>
              <a:defRPr sz="844"/>
            </a:lvl3pPr>
            <a:lvl4pPr marL="925020" indent="0">
              <a:buNone/>
              <a:defRPr sz="675"/>
            </a:lvl4pPr>
            <a:lvl5pPr marL="1233416" indent="0">
              <a:buNone/>
              <a:defRPr sz="675"/>
            </a:lvl5pPr>
            <a:lvl6pPr marL="1541658" indent="0">
              <a:buNone/>
              <a:defRPr sz="675"/>
            </a:lvl6pPr>
            <a:lvl7pPr marL="1850070" indent="0">
              <a:buNone/>
              <a:defRPr sz="675"/>
            </a:lvl7pPr>
            <a:lvl8pPr marL="2158404" indent="0">
              <a:buNone/>
              <a:defRPr sz="675"/>
            </a:lvl8pPr>
            <a:lvl9pPr marL="2466755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0269772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5586060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53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0637775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44231835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73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85477" indent="0" algn="ctr">
              <a:buNone/>
              <a:defRPr/>
            </a:lvl2pPr>
            <a:lvl3pPr marL="770950" indent="0" algn="ctr">
              <a:buNone/>
              <a:defRPr/>
            </a:lvl3pPr>
            <a:lvl4pPr marL="1156422" indent="0" algn="ctr">
              <a:buNone/>
              <a:defRPr/>
            </a:lvl4pPr>
            <a:lvl5pPr marL="1541891" indent="0" algn="ctr">
              <a:buNone/>
              <a:defRPr/>
            </a:lvl5pPr>
            <a:lvl6pPr marL="1927366" indent="0" algn="ctr">
              <a:buNone/>
              <a:defRPr/>
            </a:lvl6pPr>
            <a:lvl7pPr marL="2312839" indent="0" algn="ctr">
              <a:buNone/>
              <a:defRPr/>
            </a:lvl7pPr>
            <a:lvl8pPr marL="2698311" indent="0" algn="ctr">
              <a:buNone/>
              <a:defRPr/>
            </a:lvl8pPr>
            <a:lvl9pPr marL="308378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06284853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698177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3"/>
            <a:ext cx="8743950" cy="1362076"/>
          </a:xfrm>
        </p:spPr>
        <p:txBody>
          <a:bodyPr anchor="t"/>
          <a:lstStyle>
            <a:lvl1pPr algn="l">
              <a:defRPr sz="33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1688"/>
            </a:lvl1pPr>
            <a:lvl2pPr marL="385477" indent="0">
              <a:buNone/>
              <a:defRPr sz="1519"/>
            </a:lvl2pPr>
            <a:lvl3pPr marL="770950" indent="0">
              <a:buNone/>
              <a:defRPr sz="1350"/>
            </a:lvl3pPr>
            <a:lvl4pPr marL="1156422" indent="0">
              <a:buNone/>
              <a:defRPr sz="1181"/>
            </a:lvl4pPr>
            <a:lvl5pPr marL="1541891" indent="0">
              <a:buNone/>
              <a:defRPr sz="1181"/>
            </a:lvl5pPr>
            <a:lvl6pPr marL="1927366" indent="0">
              <a:buNone/>
              <a:defRPr sz="1181"/>
            </a:lvl6pPr>
            <a:lvl7pPr marL="2312839" indent="0">
              <a:buNone/>
              <a:defRPr sz="1181"/>
            </a:lvl7pPr>
            <a:lvl8pPr marL="2698311" indent="0">
              <a:buNone/>
              <a:defRPr sz="1181"/>
            </a:lvl8pPr>
            <a:lvl9pPr marL="3083784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5437033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55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51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87061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1825625"/>
            <a:ext cx="4371975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1825625"/>
            <a:ext cx="4371975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8178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9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7"/>
            <a:ext cx="4545014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5477" indent="0">
              <a:buNone/>
              <a:defRPr sz="1688" b="1"/>
            </a:lvl2pPr>
            <a:lvl3pPr marL="770950" indent="0">
              <a:buNone/>
              <a:defRPr sz="1519" b="1"/>
            </a:lvl3pPr>
            <a:lvl4pPr marL="1156422" indent="0">
              <a:buNone/>
              <a:defRPr sz="1350" b="1"/>
            </a:lvl4pPr>
            <a:lvl5pPr marL="1541891" indent="0">
              <a:buNone/>
              <a:defRPr sz="1350" b="1"/>
            </a:lvl5pPr>
            <a:lvl6pPr marL="1927366" indent="0">
              <a:buNone/>
              <a:defRPr sz="1350" b="1"/>
            </a:lvl6pPr>
            <a:lvl7pPr marL="2312839" indent="0">
              <a:buNone/>
              <a:defRPr sz="1350" b="1"/>
            </a:lvl7pPr>
            <a:lvl8pPr marL="2698311" indent="0">
              <a:buNone/>
              <a:defRPr sz="1350" b="1"/>
            </a:lvl8pPr>
            <a:lvl9pPr marL="3083784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7"/>
            <a:ext cx="4546600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85477" indent="0">
              <a:buNone/>
              <a:defRPr sz="1688" b="1"/>
            </a:lvl2pPr>
            <a:lvl3pPr marL="770950" indent="0">
              <a:buNone/>
              <a:defRPr sz="1519" b="1"/>
            </a:lvl3pPr>
            <a:lvl4pPr marL="1156422" indent="0">
              <a:buNone/>
              <a:defRPr sz="1350" b="1"/>
            </a:lvl4pPr>
            <a:lvl5pPr marL="1541891" indent="0">
              <a:buNone/>
              <a:defRPr sz="1350" b="1"/>
            </a:lvl5pPr>
            <a:lvl6pPr marL="1927366" indent="0">
              <a:buNone/>
              <a:defRPr sz="1350" b="1"/>
            </a:lvl6pPr>
            <a:lvl7pPr marL="2312839" indent="0">
              <a:buNone/>
              <a:defRPr sz="1350" b="1"/>
            </a:lvl7pPr>
            <a:lvl8pPr marL="2698311" indent="0">
              <a:buNone/>
              <a:defRPr sz="1350" b="1"/>
            </a:lvl8pPr>
            <a:lvl9pPr marL="3083784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8677832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411675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0673747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64" y="273067"/>
            <a:ext cx="3384550" cy="1162051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74"/>
            <a:ext cx="5749925" cy="5853113"/>
          </a:xfrm>
        </p:spPr>
        <p:txBody>
          <a:bodyPr/>
          <a:lstStyle>
            <a:lvl1pPr>
              <a:defRPr sz="2700"/>
            </a:lvl1pPr>
            <a:lvl2pPr>
              <a:defRPr sz="2363"/>
            </a:lvl2pPr>
            <a:lvl3pPr>
              <a:defRPr sz="202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64" y="1435104"/>
            <a:ext cx="3384550" cy="4691063"/>
          </a:xfrm>
        </p:spPr>
        <p:txBody>
          <a:bodyPr/>
          <a:lstStyle>
            <a:lvl1pPr marL="0" indent="0">
              <a:buNone/>
              <a:defRPr sz="1181"/>
            </a:lvl1pPr>
            <a:lvl2pPr marL="385477" indent="0">
              <a:buNone/>
              <a:defRPr sz="1013"/>
            </a:lvl2pPr>
            <a:lvl3pPr marL="770950" indent="0">
              <a:buNone/>
              <a:defRPr sz="844"/>
            </a:lvl3pPr>
            <a:lvl4pPr marL="1156422" indent="0">
              <a:buNone/>
              <a:defRPr sz="675"/>
            </a:lvl4pPr>
            <a:lvl5pPr marL="1541891" indent="0">
              <a:buNone/>
              <a:defRPr sz="675"/>
            </a:lvl5pPr>
            <a:lvl6pPr marL="1927366" indent="0">
              <a:buNone/>
              <a:defRPr sz="675"/>
            </a:lvl6pPr>
            <a:lvl7pPr marL="2312839" indent="0">
              <a:buNone/>
              <a:defRPr sz="675"/>
            </a:lvl7pPr>
            <a:lvl8pPr marL="2698311" indent="0">
              <a:buNone/>
              <a:defRPr sz="675"/>
            </a:lvl8pPr>
            <a:lvl9pPr marL="3083784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165807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6"/>
            <a:ext cx="6172200" cy="566740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2700"/>
            </a:lvl1pPr>
            <a:lvl2pPr marL="385477" indent="0">
              <a:buNone/>
              <a:defRPr sz="2363"/>
            </a:lvl2pPr>
            <a:lvl3pPr marL="770950" indent="0">
              <a:buNone/>
              <a:defRPr sz="2025"/>
            </a:lvl3pPr>
            <a:lvl4pPr marL="1156422" indent="0">
              <a:buNone/>
              <a:defRPr sz="1688"/>
            </a:lvl4pPr>
            <a:lvl5pPr marL="1541891" indent="0">
              <a:buNone/>
              <a:defRPr sz="1688"/>
            </a:lvl5pPr>
            <a:lvl6pPr marL="1927366" indent="0">
              <a:buNone/>
              <a:defRPr sz="1688"/>
            </a:lvl6pPr>
            <a:lvl7pPr marL="2312839" indent="0">
              <a:buNone/>
              <a:defRPr sz="1688"/>
            </a:lvl7pPr>
            <a:lvl8pPr marL="2698311" indent="0">
              <a:buNone/>
              <a:defRPr sz="1688"/>
            </a:lvl8pPr>
            <a:lvl9pPr marL="3083784" indent="0">
              <a:buNone/>
              <a:defRPr sz="1688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82"/>
            <a:ext cx="6172200" cy="804863"/>
          </a:xfrm>
        </p:spPr>
        <p:txBody>
          <a:bodyPr/>
          <a:lstStyle>
            <a:lvl1pPr marL="0" indent="0">
              <a:buNone/>
              <a:defRPr sz="1181"/>
            </a:lvl1pPr>
            <a:lvl2pPr marL="385477" indent="0">
              <a:buNone/>
              <a:defRPr sz="1013"/>
            </a:lvl2pPr>
            <a:lvl3pPr marL="770950" indent="0">
              <a:buNone/>
              <a:defRPr sz="844"/>
            </a:lvl3pPr>
            <a:lvl4pPr marL="1156422" indent="0">
              <a:buNone/>
              <a:defRPr sz="675"/>
            </a:lvl4pPr>
            <a:lvl5pPr marL="1541891" indent="0">
              <a:buNone/>
              <a:defRPr sz="675"/>
            </a:lvl5pPr>
            <a:lvl6pPr marL="1927366" indent="0">
              <a:buNone/>
              <a:defRPr sz="675"/>
            </a:lvl6pPr>
            <a:lvl7pPr marL="2312839" indent="0">
              <a:buNone/>
              <a:defRPr sz="675"/>
            </a:lvl7pPr>
            <a:lvl8pPr marL="2698311" indent="0">
              <a:buNone/>
              <a:defRPr sz="675"/>
            </a:lvl8pPr>
            <a:lvl9pPr marL="3083784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10397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0603993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3099252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4211533019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1082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78635" indent="0" algn="ctr">
              <a:buNone/>
              <a:defRPr/>
            </a:lvl2pPr>
            <a:lvl3pPr marL="757261" indent="0" algn="ctr">
              <a:buNone/>
              <a:defRPr/>
            </a:lvl3pPr>
            <a:lvl4pPr marL="1135883" indent="0" algn="ctr">
              <a:buNone/>
              <a:defRPr/>
            </a:lvl4pPr>
            <a:lvl5pPr marL="1514457" indent="0" algn="ctr">
              <a:buNone/>
              <a:defRPr/>
            </a:lvl5pPr>
            <a:lvl6pPr marL="1893063" indent="0" algn="ctr">
              <a:buNone/>
              <a:defRPr/>
            </a:lvl6pPr>
            <a:lvl7pPr marL="2271650" indent="0" algn="ctr">
              <a:buNone/>
              <a:defRPr/>
            </a:lvl7pPr>
            <a:lvl8pPr marL="2650218" indent="0" algn="ctr">
              <a:buNone/>
              <a:defRPr/>
            </a:lvl8pPr>
            <a:lvl9pPr marL="302879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815510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93917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365127"/>
            <a:ext cx="8872538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1681163"/>
            <a:ext cx="435188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2505075"/>
            <a:ext cx="4351883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1681163"/>
            <a:ext cx="43733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2505075"/>
            <a:ext cx="4373315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1122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4406951"/>
            <a:ext cx="8743950" cy="1362076"/>
          </a:xfrm>
        </p:spPr>
        <p:txBody>
          <a:bodyPr anchor="t"/>
          <a:lstStyle>
            <a:lvl1pPr algn="l">
              <a:defRPr sz="337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2906713"/>
            <a:ext cx="8743950" cy="1500187"/>
          </a:xfrm>
        </p:spPr>
        <p:txBody>
          <a:bodyPr anchor="b"/>
          <a:lstStyle>
            <a:lvl1pPr marL="0" indent="0">
              <a:buNone/>
              <a:defRPr sz="1688"/>
            </a:lvl1pPr>
            <a:lvl2pPr marL="378635" indent="0">
              <a:buNone/>
              <a:defRPr sz="1519"/>
            </a:lvl2pPr>
            <a:lvl3pPr marL="757261" indent="0">
              <a:buNone/>
              <a:defRPr sz="1350"/>
            </a:lvl3pPr>
            <a:lvl4pPr marL="1135883" indent="0">
              <a:buNone/>
              <a:defRPr sz="1181"/>
            </a:lvl4pPr>
            <a:lvl5pPr marL="1514457" indent="0">
              <a:buNone/>
              <a:defRPr sz="1181"/>
            </a:lvl5pPr>
            <a:lvl6pPr marL="1893063" indent="0">
              <a:buNone/>
              <a:defRPr sz="1181"/>
            </a:lvl6pPr>
            <a:lvl7pPr marL="2271650" indent="0">
              <a:buNone/>
              <a:defRPr sz="1181"/>
            </a:lvl7pPr>
            <a:lvl8pPr marL="2650218" indent="0">
              <a:buNone/>
              <a:defRPr sz="1181"/>
            </a:lvl8pPr>
            <a:lvl9pPr marL="3028798" indent="0">
              <a:buNone/>
              <a:defRPr sz="118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2909444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613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998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197830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7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7"/>
            <a:ext cx="4545014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78635" indent="0">
              <a:buNone/>
              <a:defRPr sz="1688" b="1"/>
            </a:lvl2pPr>
            <a:lvl3pPr marL="757261" indent="0">
              <a:buNone/>
              <a:defRPr sz="1519" b="1"/>
            </a:lvl3pPr>
            <a:lvl4pPr marL="1135883" indent="0">
              <a:buNone/>
              <a:defRPr sz="1350" b="1"/>
            </a:lvl4pPr>
            <a:lvl5pPr marL="1514457" indent="0">
              <a:buNone/>
              <a:defRPr sz="1350" b="1"/>
            </a:lvl5pPr>
            <a:lvl6pPr marL="1893063" indent="0">
              <a:buNone/>
              <a:defRPr sz="1350" b="1"/>
            </a:lvl6pPr>
            <a:lvl7pPr marL="2271650" indent="0">
              <a:buNone/>
              <a:defRPr sz="1350" b="1"/>
            </a:lvl7pPr>
            <a:lvl8pPr marL="2650218" indent="0">
              <a:buNone/>
              <a:defRPr sz="1350" b="1"/>
            </a:lvl8pPr>
            <a:lvl9pPr marL="3028798" indent="0">
              <a:buNone/>
              <a:defRPr sz="135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7"/>
            <a:ext cx="4546600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78635" indent="0">
              <a:buNone/>
              <a:defRPr sz="1688" b="1"/>
            </a:lvl2pPr>
            <a:lvl3pPr marL="757261" indent="0">
              <a:buNone/>
              <a:defRPr sz="1519" b="1"/>
            </a:lvl3pPr>
            <a:lvl4pPr marL="1135883" indent="0">
              <a:buNone/>
              <a:defRPr sz="1350" b="1"/>
            </a:lvl4pPr>
            <a:lvl5pPr marL="1514457" indent="0">
              <a:buNone/>
              <a:defRPr sz="1350" b="1"/>
            </a:lvl5pPr>
            <a:lvl6pPr marL="1893063" indent="0">
              <a:buNone/>
              <a:defRPr sz="1350" b="1"/>
            </a:lvl6pPr>
            <a:lvl7pPr marL="2271650" indent="0">
              <a:buNone/>
              <a:defRPr sz="1350" b="1"/>
            </a:lvl7pPr>
            <a:lvl8pPr marL="2650218" indent="0">
              <a:buNone/>
              <a:defRPr sz="1350" b="1"/>
            </a:lvl8pPr>
            <a:lvl9pPr marL="3028798" indent="0">
              <a:buNone/>
              <a:defRPr sz="135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299836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97878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632254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61"/>
            <a:ext cx="3384550" cy="1162051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53" y="273217"/>
            <a:ext cx="5749925" cy="5853113"/>
          </a:xfrm>
        </p:spPr>
        <p:txBody>
          <a:bodyPr/>
          <a:lstStyle>
            <a:lvl1pPr>
              <a:defRPr sz="2700"/>
            </a:lvl1pPr>
            <a:lvl2pPr>
              <a:defRPr sz="2363"/>
            </a:lvl2pPr>
            <a:lvl3pPr>
              <a:defRPr sz="202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4"/>
            <a:ext cx="3384550" cy="4691063"/>
          </a:xfrm>
        </p:spPr>
        <p:txBody>
          <a:bodyPr/>
          <a:lstStyle>
            <a:lvl1pPr marL="0" indent="0">
              <a:buNone/>
              <a:defRPr sz="1181"/>
            </a:lvl1pPr>
            <a:lvl2pPr marL="378635" indent="0">
              <a:buNone/>
              <a:defRPr sz="1013"/>
            </a:lvl2pPr>
            <a:lvl3pPr marL="757261" indent="0">
              <a:buNone/>
              <a:defRPr sz="844"/>
            </a:lvl3pPr>
            <a:lvl4pPr marL="1135883" indent="0">
              <a:buNone/>
              <a:defRPr sz="675"/>
            </a:lvl4pPr>
            <a:lvl5pPr marL="1514457" indent="0">
              <a:buNone/>
              <a:defRPr sz="675"/>
            </a:lvl5pPr>
            <a:lvl6pPr marL="1893063" indent="0">
              <a:buNone/>
              <a:defRPr sz="675"/>
            </a:lvl6pPr>
            <a:lvl7pPr marL="2271650" indent="0">
              <a:buNone/>
              <a:defRPr sz="675"/>
            </a:lvl7pPr>
            <a:lvl8pPr marL="2650218" indent="0">
              <a:buNone/>
              <a:defRPr sz="675"/>
            </a:lvl8pPr>
            <a:lvl9pPr marL="3028798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7038405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6"/>
            <a:ext cx="6172200" cy="566740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2700"/>
            </a:lvl1pPr>
            <a:lvl2pPr marL="378635" indent="0">
              <a:buNone/>
              <a:defRPr sz="2363"/>
            </a:lvl2pPr>
            <a:lvl3pPr marL="757261" indent="0">
              <a:buNone/>
              <a:defRPr sz="2025"/>
            </a:lvl3pPr>
            <a:lvl4pPr marL="1135883" indent="0">
              <a:buNone/>
              <a:defRPr sz="1688"/>
            </a:lvl4pPr>
            <a:lvl5pPr marL="1514457" indent="0">
              <a:buNone/>
              <a:defRPr sz="1688"/>
            </a:lvl5pPr>
            <a:lvl6pPr marL="1893063" indent="0">
              <a:buNone/>
              <a:defRPr sz="1688"/>
            </a:lvl6pPr>
            <a:lvl7pPr marL="2271650" indent="0">
              <a:buNone/>
              <a:defRPr sz="1688"/>
            </a:lvl7pPr>
            <a:lvl8pPr marL="2650218" indent="0">
              <a:buNone/>
              <a:defRPr sz="1688"/>
            </a:lvl8pPr>
            <a:lvl9pPr marL="3028798" indent="0">
              <a:buNone/>
              <a:defRPr sz="1688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947"/>
            <a:ext cx="6172200" cy="804863"/>
          </a:xfrm>
        </p:spPr>
        <p:txBody>
          <a:bodyPr/>
          <a:lstStyle>
            <a:lvl1pPr marL="0" indent="0">
              <a:buNone/>
              <a:defRPr sz="1181"/>
            </a:lvl1pPr>
            <a:lvl2pPr marL="378635" indent="0">
              <a:buNone/>
              <a:defRPr sz="1013"/>
            </a:lvl2pPr>
            <a:lvl3pPr marL="757261" indent="0">
              <a:buNone/>
              <a:defRPr sz="844"/>
            </a:lvl3pPr>
            <a:lvl4pPr marL="1135883" indent="0">
              <a:buNone/>
              <a:defRPr sz="675"/>
            </a:lvl4pPr>
            <a:lvl5pPr marL="1514457" indent="0">
              <a:buNone/>
              <a:defRPr sz="675"/>
            </a:lvl5pPr>
            <a:lvl6pPr marL="1893063" indent="0">
              <a:buNone/>
              <a:defRPr sz="675"/>
            </a:lvl6pPr>
            <a:lvl7pPr marL="2271650" indent="0">
              <a:buNone/>
              <a:defRPr sz="675"/>
            </a:lvl7pPr>
            <a:lvl8pPr marL="2650218" indent="0">
              <a:buNone/>
              <a:defRPr sz="675"/>
            </a:lvl8pPr>
            <a:lvl9pPr marL="3028798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2334855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714603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53" y="609600"/>
            <a:ext cx="640556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487929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9770835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0142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1757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69983" indent="0" algn="ctr">
              <a:buNone/>
              <a:defRPr/>
            </a:lvl2pPr>
            <a:lvl3pPr marL="739982" indent="0" algn="ctr">
              <a:buNone/>
              <a:defRPr/>
            </a:lvl3pPr>
            <a:lvl4pPr marL="1109971" indent="0" algn="ctr">
              <a:buNone/>
              <a:defRPr/>
            </a:lvl4pPr>
            <a:lvl5pPr marL="1479966" indent="0" algn="ctr">
              <a:buNone/>
              <a:defRPr/>
            </a:lvl5pPr>
            <a:lvl6pPr marL="1849957" indent="0" algn="ctr">
              <a:buNone/>
              <a:defRPr/>
            </a:lvl6pPr>
            <a:lvl7pPr marL="2219946" indent="0" algn="ctr">
              <a:buNone/>
              <a:defRPr/>
            </a:lvl7pPr>
            <a:lvl8pPr marL="2589932" indent="0" algn="ctr">
              <a:buNone/>
              <a:defRPr/>
            </a:lvl8pPr>
            <a:lvl9pPr marL="295991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39951007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2971879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7107"/>
            <a:ext cx="8743950" cy="1362076"/>
          </a:xfrm>
        </p:spPr>
        <p:txBody>
          <a:bodyPr anchor="t"/>
          <a:lstStyle>
            <a:lvl1pPr algn="l">
              <a:defRPr sz="33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1688"/>
            </a:lvl1pPr>
            <a:lvl2pPr marL="369983" indent="0">
              <a:buNone/>
              <a:defRPr sz="1519"/>
            </a:lvl2pPr>
            <a:lvl3pPr marL="739982" indent="0">
              <a:buNone/>
              <a:defRPr sz="1350"/>
            </a:lvl3pPr>
            <a:lvl4pPr marL="1109971" indent="0">
              <a:buNone/>
              <a:defRPr sz="1181"/>
            </a:lvl4pPr>
            <a:lvl5pPr marL="1479966" indent="0">
              <a:buNone/>
              <a:defRPr sz="1181"/>
            </a:lvl5pPr>
            <a:lvl6pPr marL="1849957" indent="0">
              <a:buNone/>
              <a:defRPr sz="1181"/>
            </a:lvl6pPr>
            <a:lvl7pPr marL="2219946" indent="0">
              <a:buNone/>
              <a:defRPr sz="1181"/>
            </a:lvl7pPr>
            <a:lvl8pPr marL="2589932" indent="0">
              <a:buNone/>
              <a:defRPr sz="1181"/>
            </a:lvl8pPr>
            <a:lvl9pPr marL="2959919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0402075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615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0000" y="1981200"/>
            <a:ext cx="4295775" cy="4114800"/>
          </a:xfrm>
        </p:spPr>
        <p:txBody>
          <a:bodyPr/>
          <a:lstStyle>
            <a:lvl1pPr>
              <a:defRPr sz="2363"/>
            </a:lvl1pPr>
            <a:lvl2pPr>
              <a:defRPr sz="2025"/>
            </a:lvl2pPr>
            <a:lvl3pPr>
              <a:defRPr sz="1688"/>
            </a:lvl3pPr>
            <a:lvl4pPr>
              <a:defRPr sz="1519"/>
            </a:lvl4pPr>
            <a:lvl5pPr>
              <a:defRPr sz="1519"/>
            </a:lvl5pPr>
            <a:lvl6pPr>
              <a:defRPr sz="1519"/>
            </a:lvl6pPr>
            <a:lvl7pPr>
              <a:defRPr sz="1519"/>
            </a:lvl7pPr>
            <a:lvl8pPr>
              <a:defRPr sz="1519"/>
            </a:lvl8pPr>
            <a:lvl9pPr>
              <a:defRPr sz="15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0453956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7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1535117"/>
            <a:ext cx="4545014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69983" indent="0">
              <a:buNone/>
              <a:defRPr sz="1688" b="1"/>
            </a:lvl2pPr>
            <a:lvl3pPr marL="739982" indent="0">
              <a:buNone/>
              <a:defRPr sz="1519" b="1"/>
            </a:lvl3pPr>
            <a:lvl4pPr marL="1109971" indent="0">
              <a:buNone/>
              <a:defRPr sz="1350" b="1"/>
            </a:lvl4pPr>
            <a:lvl5pPr marL="1479966" indent="0">
              <a:buNone/>
              <a:defRPr sz="1350" b="1"/>
            </a:lvl5pPr>
            <a:lvl6pPr marL="1849957" indent="0">
              <a:buNone/>
              <a:defRPr sz="1350" b="1"/>
            </a:lvl6pPr>
            <a:lvl7pPr marL="2219946" indent="0">
              <a:buNone/>
              <a:defRPr sz="1350" b="1"/>
            </a:lvl7pPr>
            <a:lvl8pPr marL="2589932" indent="0">
              <a:buNone/>
              <a:defRPr sz="1350" b="1"/>
            </a:lvl8pPr>
            <a:lvl9pPr marL="2959919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1" y="2174875"/>
            <a:ext cx="4545014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7"/>
            <a:ext cx="4546600" cy="639763"/>
          </a:xfrm>
        </p:spPr>
        <p:txBody>
          <a:bodyPr anchor="b"/>
          <a:lstStyle>
            <a:lvl1pPr marL="0" indent="0">
              <a:buNone/>
              <a:defRPr sz="2025" b="1"/>
            </a:lvl1pPr>
            <a:lvl2pPr marL="369983" indent="0">
              <a:buNone/>
              <a:defRPr sz="1688" b="1"/>
            </a:lvl2pPr>
            <a:lvl3pPr marL="739982" indent="0">
              <a:buNone/>
              <a:defRPr sz="1519" b="1"/>
            </a:lvl3pPr>
            <a:lvl4pPr marL="1109971" indent="0">
              <a:buNone/>
              <a:defRPr sz="1350" b="1"/>
            </a:lvl4pPr>
            <a:lvl5pPr marL="1479966" indent="0">
              <a:buNone/>
              <a:defRPr sz="1350" b="1"/>
            </a:lvl5pPr>
            <a:lvl6pPr marL="1849957" indent="0">
              <a:buNone/>
              <a:defRPr sz="1350" b="1"/>
            </a:lvl6pPr>
            <a:lvl7pPr marL="2219946" indent="0">
              <a:buNone/>
              <a:defRPr sz="1350" b="1"/>
            </a:lvl7pPr>
            <a:lvl8pPr marL="2589932" indent="0">
              <a:buNone/>
              <a:defRPr sz="1350" b="1"/>
            </a:lvl8pPr>
            <a:lvl9pPr marL="2959919" indent="0">
              <a:buNone/>
              <a:defRPr sz="13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025"/>
            </a:lvl1pPr>
            <a:lvl2pPr>
              <a:defRPr sz="1688"/>
            </a:lvl2pPr>
            <a:lvl3pPr>
              <a:defRPr sz="1519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4624528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0925212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374577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66" y="273057"/>
            <a:ext cx="3384550" cy="1162051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6" y="273369"/>
            <a:ext cx="5749925" cy="5853113"/>
          </a:xfrm>
        </p:spPr>
        <p:txBody>
          <a:bodyPr/>
          <a:lstStyle>
            <a:lvl1pPr>
              <a:defRPr sz="2700"/>
            </a:lvl1pPr>
            <a:lvl2pPr>
              <a:defRPr sz="2363"/>
            </a:lvl2pPr>
            <a:lvl3pPr>
              <a:defRPr sz="202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66" y="1435104"/>
            <a:ext cx="3384550" cy="4691063"/>
          </a:xfrm>
        </p:spPr>
        <p:txBody>
          <a:bodyPr/>
          <a:lstStyle>
            <a:lvl1pPr marL="0" indent="0">
              <a:buNone/>
              <a:defRPr sz="1181"/>
            </a:lvl1pPr>
            <a:lvl2pPr marL="369983" indent="0">
              <a:buNone/>
              <a:defRPr sz="1013"/>
            </a:lvl2pPr>
            <a:lvl3pPr marL="739982" indent="0">
              <a:buNone/>
              <a:defRPr sz="844"/>
            </a:lvl3pPr>
            <a:lvl4pPr marL="1109971" indent="0">
              <a:buNone/>
              <a:defRPr sz="759"/>
            </a:lvl4pPr>
            <a:lvl5pPr marL="1479966" indent="0">
              <a:buNone/>
              <a:defRPr sz="759"/>
            </a:lvl5pPr>
            <a:lvl6pPr marL="1849957" indent="0">
              <a:buNone/>
              <a:defRPr sz="759"/>
            </a:lvl6pPr>
            <a:lvl7pPr marL="2219946" indent="0">
              <a:buNone/>
              <a:defRPr sz="759"/>
            </a:lvl7pPr>
            <a:lvl8pPr marL="2589932" indent="0">
              <a:buNone/>
              <a:defRPr sz="759"/>
            </a:lvl8pPr>
            <a:lvl9pPr marL="2959919" indent="0">
              <a:buNone/>
              <a:defRPr sz="75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0540434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6"/>
            <a:ext cx="6172200" cy="566740"/>
          </a:xfrm>
        </p:spPr>
        <p:txBody>
          <a:bodyPr anchor="b"/>
          <a:lstStyle>
            <a:lvl1pPr algn="l">
              <a:defRPr sz="168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2700"/>
            </a:lvl1pPr>
            <a:lvl2pPr marL="369983" indent="0">
              <a:buNone/>
              <a:defRPr sz="2363"/>
            </a:lvl2pPr>
            <a:lvl3pPr marL="739982" indent="0">
              <a:buNone/>
              <a:defRPr sz="2025"/>
            </a:lvl3pPr>
            <a:lvl4pPr marL="1109971" indent="0">
              <a:buNone/>
              <a:defRPr sz="1688"/>
            </a:lvl4pPr>
            <a:lvl5pPr marL="1479966" indent="0">
              <a:buNone/>
              <a:defRPr sz="1688"/>
            </a:lvl5pPr>
            <a:lvl6pPr marL="1849957" indent="0">
              <a:buNone/>
              <a:defRPr sz="1688"/>
            </a:lvl6pPr>
            <a:lvl7pPr marL="2219946" indent="0">
              <a:buNone/>
              <a:defRPr sz="1688"/>
            </a:lvl7pPr>
            <a:lvl8pPr marL="2589932" indent="0">
              <a:buNone/>
              <a:defRPr sz="1688"/>
            </a:lvl8pPr>
            <a:lvl9pPr marL="2959919" indent="0">
              <a:buNone/>
              <a:defRPr sz="1688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417"/>
            <a:ext cx="6172200" cy="804863"/>
          </a:xfrm>
        </p:spPr>
        <p:txBody>
          <a:bodyPr/>
          <a:lstStyle>
            <a:lvl1pPr marL="0" indent="0">
              <a:buNone/>
              <a:defRPr sz="1181"/>
            </a:lvl1pPr>
            <a:lvl2pPr marL="369983" indent="0">
              <a:buNone/>
              <a:defRPr sz="1013"/>
            </a:lvl2pPr>
            <a:lvl3pPr marL="739982" indent="0">
              <a:buNone/>
              <a:defRPr sz="844"/>
            </a:lvl3pPr>
            <a:lvl4pPr marL="1109971" indent="0">
              <a:buNone/>
              <a:defRPr sz="759"/>
            </a:lvl4pPr>
            <a:lvl5pPr marL="1479966" indent="0">
              <a:buNone/>
              <a:defRPr sz="759"/>
            </a:lvl5pPr>
            <a:lvl6pPr marL="1849957" indent="0">
              <a:buNone/>
              <a:defRPr sz="759"/>
            </a:lvl6pPr>
            <a:lvl7pPr marL="2219946" indent="0">
              <a:buNone/>
              <a:defRPr sz="759"/>
            </a:lvl7pPr>
            <a:lvl8pPr marL="2589932" indent="0">
              <a:buNone/>
              <a:defRPr sz="759"/>
            </a:lvl8pPr>
            <a:lvl9pPr marL="2959919" indent="0">
              <a:buNone/>
              <a:defRPr sz="75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3736190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484004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3346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8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6" y="609600"/>
            <a:ext cx="6405563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102798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71525" y="1981200"/>
            <a:ext cx="874395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93795691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122363"/>
            <a:ext cx="87439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1" t="12083" r="35853" b="19444"/>
          <a:stretch/>
        </p:blipFill>
        <p:spPr>
          <a:xfrm>
            <a:off x="9917438" y="19051"/>
            <a:ext cx="340987" cy="39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159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4864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1709740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4589465"/>
            <a:ext cx="88725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0869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1825625"/>
            <a:ext cx="4371975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1825625"/>
            <a:ext cx="4371975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9577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365127"/>
            <a:ext cx="8872538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1681163"/>
            <a:ext cx="435188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2505075"/>
            <a:ext cx="4351883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1681163"/>
            <a:ext cx="43733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2505075"/>
            <a:ext cx="4373315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3325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35170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2202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987427"/>
            <a:ext cx="520779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010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987427"/>
            <a:ext cx="520779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10282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987427"/>
            <a:ext cx="520779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60388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1637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365125"/>
            <a:ext cx="2218134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365125"/>
            <a:ext cx="6525816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2493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122363"/>
            <a:ext cx="87439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1" t="12083" r="35853" b="19444"/>
          <a:stretch/>
        </p:blipFill>
        <p:spPr>
          <a:xfrm>
            <a:off x="9917438" y="19051"/>
            <a:ext cx="340987" cy="39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3240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47212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1709740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4589465"/>
            <a:ext cx="88725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37468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1825625"/>
            <a:ext cx="4371975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1825625"/>
            <a:ext cx="4371975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9571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365127"/>
            <a:ext cx="8872538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1681163"/>
            <a:ext cx="435188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2505075"/>
            <a:ext cx="4351883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1681163"/>
            <a:ext cx="43733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2505075"/>
            <a:ext cx="4373315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89771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62762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073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987427"/>
            <a:ext cx="520779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8608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987427"/>
            <a:ext cx="520779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33243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987427"/>
            <a:ext cx="520779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29001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068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365125"/>
            <a:ext cx="2218134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365125"/>
            <a:ext cx="6525816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06492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122363"/>
            <a:ext cx="87439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1" t="12083" r="35853" b="19444"/>
          <a:stretch/>
        </p:blipFill>
        <p:spPr>
          <a:xfrm>
            <a:off x="9917438" y="19051"/>
            <a:ext cx="340987" cy="39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80668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51938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1709740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4589465"/>
            <a:ext cx="88725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5257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1825625"/>
            <a:ext cx="4371975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1825625"/>
            <a:ext cx="4371975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6014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365127"/>
            <a:ext cx="8872538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1681163"/>
            <a:ext cx="435188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2505075"/>
            <a:ext cx="4351883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1681163"/>
            <a:ext cx="43733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2505075"/>
            <a:ext cx="4373315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80660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430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13" Type="http://schemas.openxmlformats.org/officeDocument/2006/relationships/slideLayout" Target="../slideLayouts/slideLayout175.xml"/><Relationship Id="rId18" Type="http://schemas.openxmlformats.org/officeDocument/2006/relationships/theme" Target="../theme/theme15.xml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12" Type="http://schemas.openxmlformats.org/officeDocument/2006/relationships/slideLayout" Target="../slideLayouts/slideLayout174.xml"/><Relationship Id="rId17" Type="http://schemas.openxmlformats.org/officeDocument/2006/relationships/slideLayout" Target="../slideLayouts/slideLayout179.xml"/><Relationship Id="rId2" Type="http://schemas.openxmlformats.org/officeDocument/2006/relationships/slideLayout" Target="../slideLayouts/slideLayout164.xml"/><Relationship Id="rId16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67.xml"/><Relationship Id="rId1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Relationship Id="rId14" Type="http://schemas.openxmlformats.org/officeDocument/2006/relationships/slideLayout" Target="../slideLayouts/slideLayout17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365127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1825625"/>
            <a:ext cx="88725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F3581-2013-4528-AF84-AFDD64199D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6356352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620978-C71A-4C88-8B04-0F386A7F5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2925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365127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1825625"/>
            <a:ext cx="88725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6356352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89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0" r:id="rId1"/>
    <p:sldLayoutId id="2147484261" r:id="rId2"/>
    <p:sldLayoutId id="2147484262" r:id="rId3"/>
    <p:sldLayoutId id="2147484263" r:id="rId4"/>
    <p:sldLayoutId id="2147484264" r:id="rId5"/>
    <p:sldLayoutId id="2147484265" r:id="rId6"/>
    <p:sldLayoutId id="2147484266" r:id="rId7"/>
    <p:sldLayoutId id="2147484267" r:id="rId8"/>
    <p:sldLayoutId id="2147484268" r:id="rId9"/>
    <p:sldLayoutId id="2147484269" r:id="rId10"/>
    <p:sldLayoutId id="21474842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01" tIns="46328" rIns="92701" bIns="46328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01" tIns="46328" rIns="92701" bIns="46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0476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2" r:id="rId1"/>
    <p:sldLayoutId id="2147484273" r:id="rId2"/>
    <p:sldLayoutId id="2147484274" r:id="rId3"/>
    <p:sldLayoutId id="2147484275" r:id="rId4"/>
    <p:sldLayoutId id="2147484276" r:id="rId5"/>
    <p:sldLayoutId id="2147484277" r:id="rId6"/>
    <p:sldLayoutId id="2147484278" r:id="rId7"/>
    <p:sldLayoutId id="2147484279" r:id="rId8"/>
    <p:sldLayoutId id="2147484280" r:id="rId9"/>
    <p:sldLayoutId id="2147484281" r:id="rId10"/>
    <p:sldLayoutId id="2147484282" r:id="rId11"/>
    <p:sldLayoutId id="2147484283" r:id="rId12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FFFF00"/>
          </a:solidFill>
          <a:latin typeface="Times New Roman" pitchFamily="18" charset="0"/>
        </a:defRPr>
      </a:lvl5pPr>
      <a:lvl6pPr marL="391139" algn="ctr" rtl="0" eaLnBrk="0" fontAlgn="base" hangingPunct="0">
        <a:spcBef>
          <a:spcPct val="0"/>
        </a:spcBef>
        <a:spcAft>
          <a:spcPct val="0"/>
        </a:spcAft>
        <a:defRPr sz="3881" b="1">
          <a:solidFill>
            <a:srgbClr val="FFFF00"/>
          </a:solidFill>
          <a:latin typeface="Times New Roman" pitchFamily="18" charset="0"/>
        </a:defRPr>
      </a:lvl6pPr>
      <a:lvl7pPr marL="782186" algn="ctr" rtl="0" eaLnBrk="0" fontAlgn="base" hangingPunct="0">
        <a:spcBef>
          <a:spcPct val="0"/>
        </a:spcBef>
        <a:spcAft>
          <a:spcPct val="0"/>
        </a:spcAft>
        <a:defRPr sz="3881" b="1">
          <a:solidFill>
            <a:srgbClr val="FFFF00"/>
          </a:solidFill>
          <a:latin typeface="Times New Roman" pitchFamily="18" charset="0"/>
        </a:defRPr>
      </a:lvl7pPr>
      <a:lvl8pPr marL="1173223" algn="ctr" rtl="0" eaLnBrk="0" fontAlgn="base" hangingPunct="0">
        <a:spcBef>
          <a:spcPct val="0"/>
        </a:spcBef>
        <a:spcAft>
          <a:spcPct val="0"/>
        </a:spcAft>
        <a:defRPr sz="3881" b="1">
          <a:solidFill>
            <a:srgbClr val="FFFF00"/>
          </a:solidFill>
          <a:latin typeface="Times New Roman" pitchFamily="18" charset="0"/>
        </a:defRPr>
      </a:lvl8pPr>
      <a:lvl9pPr marL="1564282" algn="ctr" rtl="0" eaLnBrk="0" fontAlgn="base" hangingPunct="0">
        <a:spcBef>
          <a:spcPct val="0"/>
        </a:spcBef>
        <a:spcAft>
          <a:spcPct val="0"/>
        </a:spcAft>
        <a:defRPr sz="3881" b="1">
          <a:solidFill>
            <a:srgbClr val="FFFF00"/>
          </a:solidFill>
          <a:latin typeface="Times New Roman" pitchFamily="18" charset="0"/>
        </a:defRPr>
      </a:lvl9pPr>
    </p:titleStyle>
    <p:bodyStyle>
      <a:lvl1pPr marL="288925" indent="-288925" algn="l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31825" indent="-239713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973138" indent="-190500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</a:defRPr>
      </a:lvl3pPr>
      <a:lvl4pPr marL="1363663" indent="-1905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1755775" indent="-19208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150934" indent="-196904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tx1"/>
          </a:solidFill>
          <a:latin typeface="+mn-lt"/>
        </a:defRPr>
      </a:lvl6pPr>
      <a:lvl7pPr marL="2541972" indent="-196904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tx1"/>
          </a:solidFill>
          <a:latin typeface="+mn-lt"/>
        </a:defRPr>
      </a:lvl7pPr>
      <a:lvl8pPr marL="2933036" indent="-196904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tx1"/>
          </a:solidFill>
          <a:latin typeface="+mn-lt"/>
        </a:defRPr>
      </a:lvl8pPr>
      <a:lvl9pPr marL="3324087" indent="-196904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82186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91139" algn="l" defTabSz="782186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782186" algn="l" defTabSz="782186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1173223" algn="l" defTabSz="782186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564282" algn="l" defTabSz="782186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955363" algn="l" defTabSz="782186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346432" algn="l" defTabSz="782186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737492" algn="l" defTabSz="782186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128519" algn="l" defTabSz="782186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56" tIns="46356" rIns="92756" bIns="46356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56" tIns="46356" rIns="92756" bIns="4635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2915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5" r:id="rId1"/>
    <p:sldLayoutId id="2147484286" r:id="rId2"/>
    <p:sldLayoutId id="2147484287" r:id="rId3"/>
    <p:sldLayoutId id="2147484288" r:id="rId4"/>
    <p:sldLayoutId id="2147484289" r:id="rId5"/>
    <p:sldLayoutId id="2147484290" r:id="rId6"/>
    <p:sldLayoutId id="2147484291" r:id="rId7"/>
    <p:sldLayoutId id="2147484292" r:id="rId8"/>
    <p:sldLayoutId id="2147484293" r:id="rId9"/>
    <p:sldLayoutId id="2147484294" r:id="rId10"/>
    <p:sldLayoutId id="2147484295" r:id="rId11"/>
    <p:sldLayoutId id="2147484296" r:id="rId12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FFFF00"/>
          </a:solidFill>
          <a:latin typeface="Times New Roman" pitchFamily="18" charset="0"/>
        </a:defRPr>
      </a:lvl5pPr>
      <a:lvl6pPr marL="391367" algn="ctr" rtl="0" eaLnBrk="0" fontAlgn="base" hangingPunct="0">
        <a:spcBef>
          <a:spcPct val="0"/>
        </a:spcBef>
        <a:spcAft>
          <a:spcPct val="0"/>
        </a:spcAft>
        <a:defRPr sz="3881" b="1">
          <a:solidFill>
            <a:srgbClr val="FFFF00"/>
          </a:solidFill>
          <a:latin typeface="Times New Roman" pitchFamily="18" charset="0"/>
        </a:defRPr>
      </a:lvl6pPr>
      <a:lvl7pPr marL="782643" algn="ctr" rtl="0" eaLnBrk="0" fontAlgn="base" hangingPunct="0">
        <a:spcBef>
          <a:spcPct val="0"/>
        </a:spcBef>
        <a:spcAft>
          <a:spcPct val="0"/>
        </a:spcAft>
        <a:defRPr sz="3881" b="1">
          <a:solidFill>
            <a:srgbClr val="FFFF00"/>
          </a:solidFill>
          <a:latin typeface="Times New Roman" pitchFamily="18" charset="0"/>
        </a:defRPr>
      </a:lvl7pPr>
      <a:lvl8pPr marL="1173908" algn="ctr" rtl="0" eaLnBrk="0" fontAlgn="base" hangingPunct="0">
        <a:spcBef>
          <a:spcPct val="0"/>
        </a:spcBef>
        <a:spcAft>
          <a:spcPct val="0"/>
        </a:spcAft>
        <a:defRPr sz="3881" b="1">
          <a:solidFill>
            <a:srgbClr val="FFFF00"/>
          </a:solidFill>
          <a:latin typeface="Times New Roman" pitchFamily="18" charset="0"/>
        </a:defRPr>
      </a:lvl8pPr>
      <a:lvl9pPr marL="1565197" algn="ctr" rtl="0" eaLnBrk="0" fontAlgn="base" hangingPunct="0">
        <a:spcBef>
          <a:spcPct val="0"/>
        </a:spcBef>
        <a:spcAft>
          <a:spcPct val="0"/>
        </a:spcAft>
        <a:defRPr sz="3881" b="1">
          <a:solidFill>
            <a:srgbClr val="FFFF00"/>
          </a:solidFill>
          <a:latin typeface="Times New Roman" pitchFamily="18" charset="0"/>
        </a:defRPr>
      </a:lvl9pPr>
    </p:titleStyle>
    <p:bodyStyle>
      <a:lvl1pPr marL="288925" indent="-288925" algn="l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31825" indent="-239713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974725" indent="-192088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</a:defRPr>
      </a:lvl3pPr>
      <a:lvl4pPr marL="1365250" indent="-192088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1757363" indent="-193675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152191" indent="-197021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tx1"/>
          </a:solidFill>
          <a:latin typeface="+mn-lt"/>
        </a:defRPr>
      </a:lvl6pPr>
      <a:lvl7pPr marL="2543460" indent="-197021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tx1"/>
          </a:solidFill>
          <a:latin typeface="+mn-lt"/>
        </a:defRPr>
      </a:lvl7pPr>
      <a:lvl8pPr marL="2934750" indent="-197021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tx1"/>
          </a:solidFill>
          <a:latin typeface="+mn-lt"/>
        </a:defRPr>
      </a:lvl8pPr>
      <a:lvl9pPr marL="3326031" indent="-197021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82643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91367" algn="l" defTabSz="782643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782643" algn="l" defTabSz="782643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1173908" algn="l" defTabSz="782643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565197" algn="l" defTabSz="782643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956507" algn="l" defTabSz="782643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347804" algn="l" defTabSz="782643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739092" algn="l" defTabSz="782643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130349" algn="l" defTabSz="782643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09" tIns="46544" rIns="93109" bIns="46544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09" tIns="46544" rIns="93109" bIns="465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845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8" r:id="rId1"/>
    <p:sldLayoutId id="2147484299" r:id="rId2"/>
    <p:sldLayoutId id="2147484300" r:id="rId3"/>
    <p:sldLayoutId id="2147484301" r:id="rId4"/>
    <p:sldLayoutId id="2147484302" r:id="rId5"/>
    <p:sldLayoutId id="2147484303" r:id="rId6"/>
    <p:sldLayoutId id="2147484304" r:id="rId7"/>
    <p:sldLayoutId id="2147484305" r:id="rId8"/>
    <p:sldLayoutId id="2147484306" r:id="rId9"/>
    <p:sldLayoutId id="2147484307" r:id="rId10"/>
    <p:sldLayoutId id="2147484308" r:id="rId11"/>
    <p:sldLayoutId id="2147484309" r:id="rId12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FFFF00"/>
          </a:solidFill>
          <a:latin typeface="Times New Roman" pitchFamily="18" charset="0"/>
        </a:defRPr>
      </a:lvl5pPr>
      <a:lvl6pPr marL="392859" algn="ctr" rtl="0" eaLnBrk="0" fontAlgn="base" hangingPunct="0">
        <a:spcBef>
          <a:spcPct val="0"/>
        </a:spcBef>
        <a:spcAft>
          <a:spcPct val="0"/>
        </a:spcAft>
        <a:defRPr sz="3881" b="1">
          <a:solidFill>
            <a:srgbClr val="FFFF00"/>
          </a:solidFill>
          <a:latin typeface="Times New Roman" pitchFamily="18" charset="0"/>
        </a:defRPr>
      </a:lvl6pPr>
      <a:lvl7pPr marL="785679" algn="ctr" rtl="0" eaLnBrk="0" fontAlgn="base" hangingPunct="0">
        <a:spcBef>
          <a:spcPct val="0"/>
        </a:spcBef>
        <a:spcAft>
          <a:spcPct val="0"/>
        </a:spcAft>
        <a:defRPr sz="3881" b="1">
          <a:solidFill>
            <a:srgbClr val="FFFF00"/>
          </a:solidFill>
          <a:latin typeface="Times New Roman" pitchFamily="18" charset="0"/>
        </a:defRPr>
      </a:lvl7pPr>
      <a:lvl8pPr marL="1178469" algn="ctr" rtl="0" eaLnBrk="0" fontAlgn="base" hangingPunct="0">
        <a:spcBef>
          <a:spcPct val="0"/>
        </a:spcBef>
        <a:spcAft>
          <a:spcPct val="0"/>
        </a:spcAft>
        <a:defRPr sz="3881" b="1">
          <a:solidFill>
            <a:srgbClr val="FFFF00"/>
          </a:solidFill>
          <a:latin typeface="Times New Roman" pitchFamily="18" charset="0"/>
        </a:defRPr>
      </a:lvl8pPr>
      <a:lvl9pPr marL="1571293" algn="ctr" rtl="0" eaLnBrk="0" fontAlgn="base" hangingPunct="0">
        <a:spcBef>
          <a:spcPct val="0"/>
        </a:spcBef>
        <a:spcAft>
          <a:spcPct val="0"/>
        </a:spcAft>
        <a:defRPr sz="3881" b="1">
          <a:solidFill>
            <a:srgbClr val="FFFF00"/>
          </a:solidFill>
          <a:latin typeface="Times New Roman" pitchFamily="18" charset="0"/>
        </a:defRPr>
      </a:lvl9pPr>
    </p:titleStyle>
    <p:bodyStyle>
      <a:lvl1pPr marL="290513" indent="-290513" algn="l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633413" indent="-239713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976313" indent="-192088" algn="l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</a:defRPr>
      </a:lvl3pPr>
      <a:lvl4pPr marL="1371600" indent="-192088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1763713" indent="-193675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160533" indent="-197777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tx1"/>
          </a:solidFill>
          <a:latin typeface="+mn-lt"/>
        </a:defRPr>
      </a:lvl6pPr>
      <a:lvl7pPr marL="2553337" indent="-197777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tx1"/>
          </a:solidFill>
          <a:latin typeface="+mn-lt"/>
        </a:defRPr>
      </a:lvl7pPr>
      <a:lvl8pPr marL="2946157" indent="-197777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tx1"/>
          </a:solidFill>
          <a:latin typeface="+mn-lt"/>
        </a:defRPr>
      </a:lvl8pPr>
      <a:lvl9pPr marL="3338967" indent="-197777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85679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92859" algn="l" defTabSz="785679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785679" algn="l" defTabSz="785679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1178469" algn="l" defTabSz="785679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571293" algn="l" defTabSz="785679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964102" algn="l" defTabSz="785679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356929" algn="l" defTabSz="785679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749744" algn="l" defTabSz="785679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142553" algn="l" defTabSz="785679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232" tIns="45098" rIns="90232" bIns="45098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232" tIns="45098" rIns="90232" bIns="450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5677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1" r:id="rId1"/>
    <p:sldLayoutId id="2147484312" r:id="rId2"/>
    <p:sldLayoutId id="2147484313" r:id="rId3"/>
    <p:sldLayoutId id="2147484314" r:id="rId4"/>
    <p:sldLayoutId id="2147484315" r:id="rId5"/>
    <p:sldLayoutId id="2147484316" r:id="rId6"/>
    <p:sldLayoutId id="2147484317" r:id="rId7"/>
    <p:sldLayoutId id="2147484318" r:id="rId8"/>
    <p:sldLayoutId id="2147484319" r:id="rId9"/>
    <p:sldLayoutId id="2147484320" r:id="rId10"/>
    <p:sldLayoutId id="214748432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00" b="1">
          <a:solidFill>
            <a:srgbClr val="FFFF00"/>
          </a:solidFill>
          <a:latin typeface="Times New Roman" pitchFamily="18" charset="0"/>
        </a:defRPr>
      </a:lvl5pPr>
      <a:lvl6pPr marL="380715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6pPr>
      <a:lvl7pPr marL="761426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7pPr>
      <a:lvl8pPr marL="1142118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8pPr>
      <a:lvl9pPr marL="1522823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9pPr>
    </p:titleStyle>
    <p:bodyStyle>
      <a:lvl1pPr marL="276225" indent="-276225" algn="l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bg1"/>
          </a:solidFill>
          <a:latin typeface="+mn-lt"/>
          <a:ea typeface="+mn-ea"/>
          <a:cs typeface="+mn-cs"/>
        </a:defRPr>
      </a:lvl1pPr>
      <a:lvl2pPr marL="611188" indent="-230188" algn="l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chemeClr val="bg1"/>
          </a:solidFill>
          <a:latin typeface="+mn-lt"/>
        </a:defRPr>
      </a:lvl2pPr>
      <a:lvl3pPr marL="944563" indent="-180975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3pPr>
      <a:lvl4pPr marL="1325563" indent="-180975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bg1"/>
          </a:solidFill>
          <a:latin typeface="+mn-lt"/>
        </a:defRPr>
      </a:lvl4pPr>
      <a:lvl5pPr marL="1706563" indent="-1825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bg1"/>
          </a:solidFill>
          <a:latin typeface="+mn-lt"/>
        </a:defRPr>
      </a:lvl5pPr>
      <a:lvl6pPr marL="2093867" indent="-191683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6pPr>
      <a:lvl7pPr marL="2474567" indent="-191683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7pPr>
      <a:lvl8pPr marL="2855262" indent="-191683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8pPr>
      <a:lvl9pPr marL="3235956" indent="-191683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761426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80715" algn="l" defTabSz="761426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761426" algn="l" defTabSz="761426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1142118" algn="l" defTabSz="761426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522823" algn="l" defTabSz="761426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903529" algn="l" defTabSz="761426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284233" algn="l" defTabSz="761426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664929" algn="l" defTabSz="761426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045623" algn="l" defTabSz="761426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9721" tIns="54859" rIns="109721" bIns="54859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9721" tIns="54859" rIns="109721" bIns="5485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529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3" r:id="rId1"/>
    <p:sldLayoutId id="2147484324" r:id="rId2"/>
    <p:sldLayoutId id="2147484325" r:id="rId3"/>
    <p:sldLayoutId id="2147484326" r:id="rId4"/>
    <p:sldLayoutId id="2147484327" r:id="rId5"/>
    <p:sldLayoutId id="2147484328" r:id="rId6"/>
    <p:sldLayoutId id="2147484329" r:id="rId7"/>
    <p:sldLayoutId id="2147484330" r:id="rId8"/>
    <p:sldLayoutId id="2147484331" r:id="rId9"/>
    <p:sldLayoutId id="2147484332" r:id="rId10"/>
    <p:sldLayoutId id="2147484333" r:id="rId11"/>
    <p:sldLayoutId id="2147484334" r:id="rId12"/>
    <p:sldLayoutId id="2147484335" r:id="rId13"/>
    <p:sldLayoutId id="2147484336" r:id="rId14"/>
    <p:sldLayoutId id="2147484337" r:id="rId15"/>
    <p:sldLayoutId id="2147484338" r:id="rId16"/>
    <p:sldLayoutId id="2147484339" r:id="rId17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FFFF00"/>
          </a:solidFill>
          <a:latin typeface="Times New Roman" pitchFamily="18" charset="0"/>
        </a:defRPr>
      </a:lvl5pPr>
      <a:lvl6pPr marL="462915" algn="ctr" rtl="0" eaLnBrk="1" fontAlgn="base" hangingPunct="1">
        <a:spcBef>
          <a:spcPct val="0"/>
        </a:spcBef>
        <a:spcAft>
          <a:spcPct val="0"/>
        </a:spcAft>
        <a:defRPr sz="4219" b="1">
          <a:solidFill>
            <a:srgbClr val="FFFF00"/>
          </a:solidFill>
          <a:latin typeface="Times New Roman" pitchFamily="18" charset="0"/>
        </a:defRPr>
      </a:lvl6pPr>
      <a:lvl7pPr marL="925830" algn="ctr" rtl="0" eaLnBrk="1" fontAlgn="base" hangingPunct="1">
        <a:spcBef>
          <a:spcPct val="0"/>
        </a:spcBef>
        <a:spcAft>
          <a:spcPct val="0"/>
        </a:spcAft>
        <a:defRPr sz="4219" b="1">
          <a:solidFill>
            <a:srgbClr val="FFFF00"/>
          </a:solidFill>
          <a:latin typeface="Times New Roman" pitchFamily="18" charset="0"/>
        </a:defRPr>
      </a:lvl7pPr>
      <a:lvl8pPr marL="1388745" algn="ctr" rtl="0" eaLnBrk="1" fontAlgn="base" hangingPunct="1">
        <a:spcBef>
          <a:spcPct val="0"/>
        </a:spcBef>
        <a:spcAft>
          <a:spcPct val="0"/>
        </a:spcAft>
        <a:defRPr sz="4219" b="1">
          <a:solidFill>
            <a:srgbClr val="FFFF00"/>
          </a:solidFill>
          <a:latin typeface="Times New Roman" pitchFamily="18" charset="0"/>
        </a:defRPr>
      </a:lvl8pPr>
      <a:lvl9pPr marL="1851660" algn="ctr" rtl="0" eaLnBrk="1" fontAlgn="base" hangingPunct="1">
        <a:spcBef>
          <a:spcPct val="0"/>
        </a:spcBef>
        <a:spcAft>
          <a:spcPct val="0"/>
        </a:spcAft>
        <a:defRPr sz="4219" b="1">
          <a:solidFill>
            <a:srgbClr val="FFFF00"/>
          </a:solidFill>
          <a:latin typeface="Times New Roman" pitchFamily="18" charset="0"/>
        </a:defRPr>
      </a:lvl9pPr>
    </p:titleStyle>
    <p:bodyStyle>
      <a:lvl1pPr marL="346075" indent="-34607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50888" indent="-288925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57288" indent="-23018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19250" indent="-23018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82800" indent="-23177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46033" indent="-233066" algn="l" rtl="0" eaLnBrk="1" fontAlgn="base" hangingPunct="1">
        <a:spcBef>
          <a:spcPct val="20000"/>
        </a:spcBef>
        <a:spcAft>
          <a:spcPct val="0"/>
        </a:spcAft>
        <a:buChar char="»"/>
        <a:defRPr sz="2025">
          <a:solidFill>
            <a:schemeClr val="bg1"/>
          </a:solidFill>
          <a:latin typeface="+mn-lt"/>
        </a:defRPr>
      </a:lvl6pPr>
      <a:lvl7pPr marL="3008948" indent="-233066" algn="l" rtl="0" eaLnBrk="1" fontAlgn="base" hangingPunct="1">
        <a:spcBef>
          <a:spcPct val="20000"/>
        </a:spcBef>
        <a:spcAft>
          <a:spcPct val="0"/>
        </a:spcAft>
        <a:buChar char="»"/>
        <a:defRPr sz="2025">
          <a:solidFill>
            <a:schemeClr val="bg1"/>
          </a:solidFill>
          <a:latin typeface="+mn-lt"/>
        </a:defRPr>
      </a:lvl7pPr>
      <a:lvl8pPr marL="3471863" indent="-233066" algn="l" rtl="0" eaLnBrk="1" fontAlgn="base" hangingPunct="1">
        <a:spcBef>
          <a:spcPct val="20000"/>
        </a:spcBef>
        <a:spcAft>
          <a:spcPct val="0"/>
        </a:spcAft>
        <a:buChar char="»"/>
        <a:defRPr sz="2025">
          <a:solidFill>
            <a:schemeClr val="bg1"/>
          </a:solidFill>
          <a:latin typeface="+mn-lt"/>
        </a:defRPr>
      </a:lvl8pPr>
      <a:lvl9pPr marL="3934778" indent="-233066" algn="l" rtl="0" eaLnBrk="1" fontAlgn="base" hangingPunct="1">
        <a:spcBef>
          <a:spcPct val="20000"/>
        </a:spcBef>
        <a:spcAft>
          <a:spcPct val="0"/>
        </a:spcAft>
        <a:buChar char="»"/>
        <a:defRPr sz="2025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25830" rtl="0" eaLnBrk="1" latinLnBrk="0" hangingPunct="1">
        <a:defRPr sz="1856" kern="1200">
          <a:solidFill>
            <a:schemeClr val="tx1"/>
          </a:solidFill>
          <a:latin typeface="+mn-lt"/>
          <a:ea typeface="+mn-ea"/>
          <a:cs typeface="+mn-cs"/>
        </a:defRPr>
      </a:lvl1pPr>
      <a:lvl2pPr marL="462915" algn="l" defTabSz="925830" rtl="0" eaLnBrk="1" latinLnBrk="0" hangingPunct="1">
        <a:defRPr sz="1856" kern="1200">
          <a:solidFill>
            <a:schemeClr val="tx1"/>
          </a:solidFill>
          <a:latin typeface="+mn-lt"/>
          <a:ea typeface="+mn-ea"/>
          <a:cs typeface="+mn-cs"/>
        </a:defRPr>
      </a:lvl2pPr>
      <a:lvl3pPr marL="925830" algn="l" defTabSz="925830" rtl="0" eaLnBrk="1" latinLnBrk="0" hangingPunct="1">
        <a:defRPr sz="1856" kern="1200">
          <a:solidFill>
            <a:schemeClr val="tx1"/>
          </a:solidFill>
          <a:latin typeface="+mn-lt"/>
          <a:ea typeface="+mn-ea"/>
          <a:cs typeface="+mn-cs"/>
        </a:defRPr>
      </a:lvl3pPr>
      <a:lvl4pPr marL="1388745" algn="l" defTabSz="925830" rtl="0" eaLnBrk="1" latinLnBrk="0" hangingPunct="1">
        <a:defRPr sz="1856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algn="l" defTabSz="925830" rtl="0" eaLnBrk="1" latinLnBrk="0" hangingPunct="1">
        <a:defRPr sz="1856" kern="1200">
          <a:solidFill>
            <a:schemeClr val="tx1"/>
          </a:solidFill>
          <a:latin typeface="+mn-lt"/>
          <a:ea typeface="+mn-ea"/>
          <a:cs typeface="+mn-cs"/>
        </a:defRPr>
      </a:lvl5pPr>
      <a:lvl6pPr marL="2314575" algn="l" defTabSz="925830" rtl="0" eaLnBrk="1" latinLnBrk="0" hangingPunct="1">
        <a:defRPr sz="1856" kern="1200">
          <a:solidFill>
            <a:schemeClr val="tx1"/>
          </a:solidFill>
          <a:latin typeface="+mn-lt"/>
          <a:ea typeface="+mn-ea"/>
          <a:cs typeface="+mn-cs"/>
        </a:defRPr>
      </a:lvl6pPr>
      <a:lvl7pPr marL="2777490" algn="l" defTabSz="925830" rtl="0" eaLnBrk="1" latinLnBrk="0" hangingPunct="1">
        <a:defRPr sz="1856" kern="1200">
          <a:solidFill>
            <a:schemeClr val="tx1"/>
          </a:solidFill>
          <a:latin typeface="+mn-lt"/>
          <a:ea typeface="+mn-ea"/>
          <a:cs typeface="+mn-cs"/>
        </a:defRPr>
      </a:lvl7pPr>
      <a:lvl8pPr marL="3240405" algn="l" defTabSz="925830" rtl="0" eaLnBrk="1" latinLnBrk="0" hangingPunct="1">
        <a:defRPr sz="1856" kern="1200">
          <a:solidFill>
            <a:schemeClr val="tx1"/>
          </a:solidFill>
          <a:latin typeface="+mn-lt"/>
          <a:ea typeface="+mn-ea"/>
          <a:cs typeface="+mn-cs"/>
        </a:defRPr>
      </a:lvl8pPr>
      <a:lvl9pPr marL="3703320" algn="l" defTabSz="925830" rtl="0" eaLnBrk="1" latinLnBrk="0" hangingPunct="1">
        <a:defRPr sz="185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232" tIns="45098" rIns="90232" bIns="45098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232" tIns="45098" rIns="90232" bIns="450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4129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1" r:id="rId1"/>
    <p:sldLayoutId id="2147484342" r:id="rId2"/>
    <p:sldLayoutId id="2147484343" r:id="rId3"/>
    <p:sldLayoutId id="2147484344" r:id="rId4"/>
    <p:sldLayoutId id="2147484345" r:id="rId5"/>
    <p:sldLayoutId id="2147484346" r:id="rId6"/>
    <p:sldLayoutId id="2147484347" r:id="rId7"/>
    <p:sldLayoutId id="2147484348" r:id="rId8"/>
    <p:sldLayoutId id="2147484349" r:id="rId9"/>
    <p:sldLayoutId id="2147484350" r:id="rId10"/>
    <p:sldLayoutId id="214748435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5pPr>
      <a:lvl6pPr marL="380715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6pPr>
      <a:lvl7pPr marL="761426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7pPr>
      <a:lvl8pPr marL="1142118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8pPr>
      <a:lvl9pPr marL="1522823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9pPr>
    </p:titleStyle>
    <p:bodyStyle>
      <a:lvl1pPr marL="277271" indent="-277271" algn="l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bg1"/>
          </a:solidFill>
          <a:latin typeface="+mn-lt"/>
          <a:ea typeface="+mn-ea"/>
          <a:cs typeface="+mn-cs"/>
        </a:defRPr>
      </a:lvl1pPr>
      <a:lvl2pPr marL="612138" indent="-230389" algn="l" rtl="0" eaLnBrk="0" fontAlgn="base" hangingPunct="0">
        <a:spcBef>
          <a:spcPct val="20000"/>
        </a:spcBef>
        <a:spcAft>
          <a:spcPct val="0"/>
        </a:spcAft>
        <a:buChar char="–"/>
        <a:defRPr sz="2363">
          <a:solidFill>
            <a:schemeClr val="bg1"/>
          </a:solidFill>
          <a:latin typeface="+mn-lt"/>
        </a:defRPr>
      </a:lvl2pPr>
      <a:lvl3pPr marL="945666" indent="-182168" algn="l" rtl="0" eaLnBrk="0" fontAlgn="base" hangingPunct="0">
        <a:spcBef>
          <a:spcPct val="20000"/>
        </a:spcBef>
        <a:spcAft>
          <a:spcPct val="0"/>
        </a:spcAft>
        <a:buChar char="•"/>
        <a:defRPr sz="2025">
          <a:solidFill>
            <a:schemeClr val="bg1"/>
          </a:solidFill>
          <a:latin typeface="+mn-lt"/>
        </a:defRPr>
      </a:lvl3pPr>
      <a:lvl4pPr marL="1326075" indent="-182168" algn="l" rtl="0" eaLnBrk="0" fontAlgn="base" hangingPunct="0">
        <a:spcBef>
          <a:spcPct val="20000"/>
        </a:spcBef>
        <a:spcAft>
          <a:spcPct val="0"/>
        </a:spcAft>
        <a:buChar char="–"/>
        <a:defRPr sz="1688">
          <a:solidFill>
            <a:schemeClr val="bg1"/>
          </a:solidFill>
          <a:latin typeface="+mn-lt"/>
        </a:defRPr>
      </a:lvl4pPr>
      <a:lvl5pPr marL="1707825" indent="-183508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5pPr>
      <a:lvl6pPr marL="2093867" indent="-191683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6pPr>
      <a:lvl7pPr marL="2474567" indent="-191683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7pPr>
      <a:lvl8pPr marL="2855262" indent="-191683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8pPr>
      <a:lvl9pPr marL="3235956" indent="-191683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761426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80715" algn="l" defTabSz="761426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761426" algn="l" defTabSz="761426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1142118" algn="l" defTabSz="761426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522823" algn="l" defTabSz="761426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903529" algn="l" defTabSz="761426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284233" algn="l" defTabSz="761426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664929" algn="l" defTabSz="761426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045623" algn="l" defTabSz="761426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661" tIns="36303" rIns="72661" bIns="36303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661" tIns="36303" rIns="72661" bIns="363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6882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5pPr>
      <a:lvl6pPr marL="306466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6pPr>
      <a:lvl7pPr marL="612795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7pPr>
      <a:lvl8pPr marL="919254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8pPr>
      <a:lvl9pPr marL="1225630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9pPr>
    </p:titleStyle>
    <p:bodyStyle>
      <a:lvl1pPr marL="82612" indent="-82612" algn="l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bg1"/>
          </a:solidFill>
          <a:latin typeface="+mn-lt"/>
          <a:ea typeface="+mn-ea"/>
          <a:cs typeface="+mn-cs"/>
        </a:defRPr>
      </a:lvl1pPr>
      <a:lvl2pPr marL="385121" indent="-37331" algn="l" rtl="0" eaLnBrk="0" fontAlgn="base" hangingPunct="0">
        <a:spcBef>
          <a:spcPct val="20000"/>
        </a:spcBef>
        <a:spcAft>
          <a:spcPct val="0"/>
        </a:spcAft>
        <a:buChar char="–"/>
        <a:defRPr sz="2363">
          <a:solidFill>
            <a:schemeClr val="bg1"/>
          </a:solidFill>
          <a:latin typeface="+mn-lt"/>
        </a:defRPr>
      </a:lvl2pPr>
      <a:lvl3pPr marL="656929" indent="-6692" algn="l" rtl="0" eaLnBrk="0" fontAlgn="base" hangingPunct="0">
        <a:spcBef>
          <a:spcPct val="20000"/>
        </a:spcBef>
        <a:spcAft>
          <a:spcPct val="0"/>
        </a:spcAft>
        <a:buChar char="•"/>
        <a:defRPr sz="2025">
          <a:solidFill>
            <a:schemeClr val="bg1"/>
          </a:solidFill>
          <a:latin typeface="+mn-lt"/>
        </a:defRPr>
      </a:lvl3pPr>
      <a:lvl4pPr marL="980727" indent="-6692" algn="l" rtl="0" eaLnBrk="0" fontAlgn="base" hangingPunct="0">
        <a:spcBef>
          <a:spcPct val="20000"/>
        </a:spcBef>
        <a:spcAft>
          <a:spcPct val="0"/>
        </a:spcAft>
        <a:buChar char="–"/>
        <a:defRPr sz="1688">
          <a:solidFill>
            <a:schemeClr val="bg1"/>
          </a:solidFill>
          <a:latin typeface="+mn-lt"/>
        </a:defRPr>
      </a:lvl4pPr>
      <a:lvl5pPr marL="1280598" indent="-6692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5pPr>
      <a:lvl6pPr marL="1685180" indent="-154423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6pPr>
      <a:lvl7pPr marL="1991639" indent="-154423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7pPr>
      <a:lvl8pPr marL="2298079" indent="-154423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8pPr>
      <a:lvl9pPr marL="2604466" indent="-154423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61279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06466" algn="l" defTabSz="61279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612795" algn="l" defTabSz="61279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919254" algn="l" defTabSz="61279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225630" algn="l" defTabSz="61279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532055" algn="l" defTabSz="61279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1838420" algn="l" defTabSz="61279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144838" algn="l" defTabSz="61279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2451247" algn="l" defTabSz="612795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3141" tIns="36548" rIns="73141" bIns="36548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3141" tIns="36548" rIns="73141" bIns="365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4105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5pPr>
      <a:lvl6pPr marL="308395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6pPr>
      <a:lvl7pPr marL="616818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7pPr>
      <a:lvl8pPr marL="925020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8pPr>
      <a:lvl9pPr marL="1233416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9pPr>
    </p:titleStyle>
    <p:bodyStyle>
      <a:lvl1pPr marL="86622" indent="-86622" algn="l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bg1"/>
          </a:solidFill>
          <a:latin typeface="+mn-lt"/>
          <a:ea typeface="+mn-ea"/>
          <a:cs typeface="+mn-cs"/>
        </a:defRPr>
      </a:lvl1pPr>
      <a:lvl2pPr marL="390465" indent="-41306" algn="l" rtl="0" eaLnBrk="0" fontAlgn="base" hangingPunct="0">
        <a:spcBef>
          <a:spcPct val="20000"/>
        </a:spcBef>
        <a:spcAft>
          <a:spcPct val="0"/>
        </a:spcAft>
        <a:buChar char="–"/>
        <a:defRPr sz="2363">
          <a:solidFill>
            <a:schemeClr val="bg1"/>
          </a:solidFill>
          <a:latin typeface="+mn-lt"/>
        </a:defRPr>
      </a:lvl2pPr>
      <a:lvl3pPr marL="664935" indent="-6692" algn="l" rtl="0" eaLnBrk="0" fontAlgn="base" hangingPunct="0">
        <a:spcBef>
          <a:spcPct val="20000"/>
        </a:spcBef>
        <a:spcAft>
          <a:spcPct val="0"/>
        </a:spcAft>
        <a:buChar char="•"/>
        <a:defRPr sz="2025">
          <a:solidFill>
            <a:schemeClr val="bg1"/>
          </a:solidFill>
          <a:latin typeface="+mn-lt"/>
        </a:defRPr>
      </a:lvl3pPr>
      <a:lvl4pPr marL="990017" indent="-6692" algn="l" rtl="0" eaLnBrk="0" fontAlgn="base" hangingPunct="0">
        <a:spcBef>
          <a:spcPct val="20000"/>
        </a:spcBef>
        <a:spcAft>
          <a:spcPct val="0"/>
        </a:spcAft>
        <a:buChar char="–"/>
        <a:defRPr sz="1688">
          <a:solidFill>
            <a:schemeClr val="bg1"/>
          </a:solidFill>
          <a:latin typeface="+mn-lt"/>
        </a:defRPr>
      </a:lvl4pPr>
      <a:lvl5pPr marL="1291203" indent="-6692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5pPr>
      <a:lvl6pPr marL="1695963" indent="-155394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6pPr>
      <a:lvl7pPr marL="2004244" indent="-155394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7pPr>
      <a:lvl8pPr marL="2312615" indent="-155394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8pPr>
      <a:lvl9pPr marL="2620905" indent="-155394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616818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08395" algn="l" defTabSz="616818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616818" algn="l" defTabSz="616818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925020" algn="l" defTabSz="616818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233416" algn="l" defTabSz="616818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541658" algn="l" defTabSz="616818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1850070" algn="l" defTabSz="616818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158404" algn="l" defTabSz="616818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2466755" algn="l" defTabSz="616818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>
                <a:gamma/>
                <a:shade val="25882"/>
                <a:invGamma/>
              </a:srgbClr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66" tIns="45680" rIns="91366" bIns="4568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66" tIns="45680" rIns="91366" bIns="45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2471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  <p:sldLayoutId id="2147484131" r:id="rId8"/>
    <p:sldLayoutId id="2147484132" r:id="rId9"/>
    <p:sldLayoutId id="2147484133" r:id="rId10"/>
    <p:sldLayoutId id="2147484134" r:id="rId11"/>
    <p:sldLayoutId id="2147484135" r:id="rId12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5pPr>
      <a:lvl6pPr marL="385477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6pPr>
      <a:lvl7pPr marL="770950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7pPr>
      <a:lvl8pPr marL="1156422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8pPr>
      <a:lvl9pPr marL="1541891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9pPr>
    </p:titleStyle>
    <p:bodyStyle>
      <a:lvl1pPr marL="289106" indent="-289106" algn="l" rtl="0" eaLnBrk="1" fontAlgn="base" hangingPunct="1">
        <a:spcBef>
          <a:spcPct val="20000"/>
        </a:spcBef>
        <a:spcAft>
          <a:spcPct val="0"/>
        </a:spcAft>
        <a:buChar char="•"/>
        <a:defRPr sz="2700">
          <a:solidFill>
            <a:schemeClr val="bg1"/>
          </a:solidFill>
          <a:latin typeface="+mn-lt"/>
          <a:ea typeface="+mn-ea"/>
          <a:cs typeface="+mn-cs"/>
        </a:defRPr>
      </a:lvl1pPr>
      <a:lvl2pPr marL="626392" indent="-240919" algn="l" rtl="0" eaLnBrk="1" fontAlgn="base" hangingPunct="1">
        <a:spcBef>
          <a:spcPct val="20000"/>
        </a:spcBef>
        <a:spcAft>
          <a:spcPct val="0"/>
        </a:spcAft>
        <a:buChar char="–"/>
        <a:defRPr sz="2363">
          <a:solidFill>
            <a:schemeClr val="bg1"/>
          </a:solidFill>
          <a:latin typeface="+mn-lt"/>
        </a:defRPr>
      </a:lvl2pPr>
      <a:lvl3pPr marL="963683" indent="-192738" algn="l" rtl="0" eaLnBrk="1" fontAlgn="base" hangingPunct="1">
        <a:spcBef>
          <a:spcPct val="20000"/>
        </a:spcBef>
        <a:spcAft>
          <a:spcPct val="0"/>
        </a:spcAft>
        <a:buChar char="•"/>
        <a:defRPr sz="2025">
          <a:solidFill>
            <a:schemeClr val="bg1"/>
          </a:solidFill>
          <a:latin typeface="+mn-lt"/>
        </a:defRPr>
      </a:lvl3pPr>
      <a:lvl4pPr marL="1349157" indent="-192738" algn="l" rtl="0" eaLnBrk="1" fontAlgn="base" hangingPunct="1">
        <a:spcBef>
          <a:spcPct val="20000"/>
        </a:spcBef>
        <a:spcAft>
          <a:spcPct val="0"/>
        </a:spcAft>
        <a:buChar char="–"/>
        <a:defRPr sz="1688">
          <a:solidFill>
            <a:schemeClr val="bg1"/>
          </a:solidFill>
          <a:latin typeface="+mn-lt"/>
        </a:defRPr>
      </a:lvl4pPr>
      <a:lvl5pPr marL="1734627" indent="-194078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5pPr>
      <a:lvl6pPr marL="2120101" indent="-194078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6pPr>
      <a:lvl7pPr marL="2505575" indent="-194078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7pPr>
      <a:lvl8pPr marL="2891041" indent="-194078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8pPr>
      <a:lvl9pPr marL="3276516" indent="-194078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85477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770950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1156422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541891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927366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312839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698311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083784" algn="l" defTabSz="770950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743" tIns="44843" rIns="89743" bIns="44843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743" tIns="44843" rIns="89743" bIns="448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3078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8" r:id="rId1"/>
    <p:sldLayoutId id="2147484199" r:id="rId2"/>
    <p:sldLayoutId id="2147484200" r:id="rId3"/>
    <p:sldLayoutId id="2147484201" r:id="rId4"/>
    <p:sldLayoutId id="2147484202" r:id="rId5"/>
    <p:sldLayoutId id="2147484203" r:id="rId6"/>
    <p:sldLayoutId id="2147484204" r:id="rId7"/>
    <p:sldLayoutId id="2147484205" r:id="rId8"/>
    <p:sldLayoutId id="2147484206" r:id="rId9"/>
    <p:sldLayoutId id="2147484207" r:id="rId10"/>
    <p:sldLayoutId id="2147484208" r:id="rId11"/>
    <p:sldLayoutId id="2147484209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5pPr>
      <a:lvl6pPr marL="378635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6pPr>
      <a:lvl7pPr marL="757261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7pPr>
      <a:lvl8pPr marL="1135883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8pPr>
      <a:lvl9pPr marL="1514457" algn="ctr" rtl="0" eaLnBrk="1" fontAlgn="base" hangingPunct="1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9pPr>
    </p:titleStyle>
    <p:bodyStyle>
      <a:lvl1pPr marL="270569" indent="-270569" algn="l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bg1"/>
          </a:solidFill>
          <a:latin typeface="+mn-lt"/>
          <a:ea typeface="+mn-ea"/>
          <a:cs typeface="+mn-cs"/>
        </a:defRPr>
      </a:lvl1pPr>
      <a:lvl2pPr marL="602754" indent="-222350" algn="l" rtl="0" eaLnBrk="0" fontAlgn="base" hangingPunct="0">
        <a:spcBef>
          <a:spcPct val="20000"/>
        </a:spcBef>
        <a:spcAft>
          <a:spcPct val="0"/>
        </a:spcAft>
        <a:buChar char="–"/>
        <a:defRPr sz="2363">
          <a:solidFill>
            <a:schemeClr val="bg1"/>
          </a:solidFill>
          <a:latin typeface="+mn-lt"/>
        </a:defRPr>
      </a:lvl2pPr>
      <a:lvl3pPr marL="937618" indent="-174129" algn="l" rtl="0" eaLnBrk="0" fontAlgn="base" hangingPunct="0">
        <a:spcBef>
          <a:spcPct val="20000"/>
        </a:spcBef>
        <a:spcAft>
          <a:spcPct val="0"/>
        </a:spcAft>
        <a:buChar char="•"/>
        <a:defRPr sz="2025">
          <a:solidFill>
            <a:schemeClr val="bg1"/>
          </a:solidFill>
          <a:latin typeface="+mn-lt"/>
        </a:defRPr>
      </a:lvl3pPr>
      <a:lvl4pPr marL="1315343" indent="-174129" algn="l" rtl="0" eaLnBrk="0" fontAlgn="base" hangingPunct="0">
        <a:spcBef>
          <a:spcPct val="20000"/>
        </a:spcBef>
        <a:spcAft>
          <a:spcPct val="0"/>
        </a:spcAft>
        <a:buChar char="–"/>
        <a:defRPr sz="1688">
          <a:solidFill>
            <a:schemeClr val="bg1"/>
          </a:solidFill>
          <a:latin typeface="+mn-lt"/>
        </a:defRPr>
      </a:lvl4pPr>
      <a:lvl5pPr marL="1693069" indent="-175469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5pPr>
      <a:lvl6pPr marL="2082261" indent="-190650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6pPr>
      <a:lvl7pPr marL="2460863" indent="-190650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7pPr>
      <a:lvl8pPr marL="2839431" indent="-190650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8pPr>
      <a:lvl9pPr marL="3218011" indent="-190650" algn="l" rtl="0" eaLnBrk="1" fontAlgn="base" hangingPunct="1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75726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78635" algn="l" defTabSz="75726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757261" algn="l" defTabSz="75726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1135883" algn="l" defTabSz="75726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514457" algn="l" defTabSz="75726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893063" algn="l" defTabSz="75726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271650" algn="l" defTabSz="75726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650218" algn="l" defTabSz="75726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028798" algn="l" defTabSz="757261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689" tIns="43886" rIns="87689" bIns="43886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689" tIns="43886" rIns="87689" bIns="438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8303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1" r:id="rId1"/>
    <p:sldLayoutId id="2147484212" r:id="rId2"/>
    <p:sldLayoutId id="2147484213" r:id="rId3"/>
    <p:sldLayoutId id="2147484214" r:id="rId4"/>
    <p:sldLayoutId id="2147484215" r:id="rId5"/>
    <p:sldLayoutId id="2147484216" r:id="rId6"/>
    <p:sldLayoutId id="2147484217" r:id="rId7"/>
    <p:sldLayoutId id="2147484218" r:id="rId8"/>
    <p:sldLayoutId id="2147484219" r:id="rId9"/>
    <p:sldLayoutId id="2147484220" r:id="rId10"/>
    <p:sldLayoutId id="2147484221" r:id="rId11"/>
    <p:sldLayoutId id="2147484222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5pPr>
      <a:lvl6pPr marL="369983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6pPr>
      <a:lvl7pPr marL="739982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7pPr>
      <a:lvl8pPr marL="1109971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8pPr>
      <a:lvl9pPr marL="1479966" algn="ctr" rtl="0" eaLnBrk="0" fontAlgn="base" hangingPunct="0">
        <a:spcBef>
          <a:spcPct val="0"/>
        </a:spcBef>
        <a:spcAft>
          <a:spcPct val="0"/>
        </a:spcAft>
        <a:defRPr sz="3544" b="1">
          <a:solidFill>
            <a:srgbClr val="FFFF00"/>
          </a:solidFill>
          <a:latin typeface="Times New Roman" pitchFamily="18" charset="0"/>
        </a:defRPr>
      </a:lvl9pPr>
    </p:titleStyle>
    <p:bodyStyle>
      <a:lvl1pPr marL="261194" indent="-261194" algn="l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bg1"/>
          </a:solidFill>
          <a:latin typeface="+mn-lt"/>
          <a:ea typeface="+mn-ea"/>
          <a:cs typeface="+mn-cs"/>
        </a:defRPr>
      </a:lvl1pPr>
      <a:lvl2pPr marL="588021" indent="-214313" algn="l" rtl="0" eaLnBrk="0" fontAlgn="base" hangingPunct="0">
        <a:spcBef>
          <a:spcPct val="20000"/>
        </a:spcBef>
        <a:spcAft>
          <a:spcPct val="0"/>
        </a:spcAft>
        <a:buChar char="–"/>
        <a:defRPr sz="2363">
          <a:solidFill>
            <a:schemeClr val="bg1"/>
          </a:solidFill>
          <a:latin typeface="+mn-lt"/>
        </a:defRPr>
      </a:lvl2pPr>
      <a:lvl3pPr marL="914847" indent="-166093" algn="l" rtl="0" eaLnBrk="0" fontAlgn="base" hangingPunct="0">
        <a:spcBef>
          <a:spcPct val="20000"/>
        </a:spcBef>
        <a:spcAft>
          <a:spcPct val="0"/>
        </a:spcAft>
        <a:buChar char="•"/>
        <a:defRPr sz="2025">
          <a:solidFill>
            <a:schemeClr val="bg1"/>
          </a:solidFill>
          <a:latin typeface="+mn-lt"/>
        </a:defRPr>
      </a:lvl3pPr>
      <a:lvl4pPr marL="1277838" indent="-166093" algn="l" rtl="0" eaLnBrk="0" fontAlgn="base" hangingPunct="0">
        <a:spcBef>
          <a:spcPct val="20000"/>
        </a:spcBef>
        <a:spcAft>
          <a:spcPct val="0"/>
        </a:spcAft>
        <a:buChar char="–"/>
        <a:defRPr sz="1688">
          <a:solidFill>
            <a:schemeClr val="bg1"/>
          </a:solidFill>
          <a:latin typeface="+mn-lt"/>
        </a:defRPr>
      </a:lvl4pPr>
      <a:lvl5pPr marL="1652885" indent="-167433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5pPr>
      <a:lvl6pPr marL="2034951" indent="-186282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6pPr>
      <a:lvl7pPr marL="2404938" indent="-186282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7pPr>
      <a:lvl8pPr marL="2774934" indent="-186282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8pPr>
      <a:lvl9pPr marL="3144916" indent="-186282" algn="l" rtl="0" eaLnBrk="0" fontAlgn="base" hangingPunct="0">
        <a:spcBef>
          <a:spcPct val="20000"/>
        </a:spcBef>
        <a:spcAft>
          <a:spcPct val="0"/>
        </a:spcAft>
        <a:buChar char="»"/>
        <a:defRPr sz="1688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739982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69983" algn="l" defTabSz="739982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739982" algn="l" defTabSz="739982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1109971" algn="l" defTabSz="739982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479966" algn="l" defTabSz="739982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849957" algn="l" defTabSz="739982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219946" algn="l" defTabSz="739982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589932" algn="l" defTabSz="739982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2959919" algn="l" defTabSz="739982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365127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1825625"/>
            <a:ext cx="88725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6356352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820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4" r:id="rId1"/>
    <p:sldLayoutId id="2147484225" r:id="rId2"/>
    <p:sldLayoutId id="2147484226" r:id="rId3"/>
    <p:sldLayoutId id="2147484227" r:id="rId4"/>
    <p:sldLayoutId id="2147484228" r:id="rId5"/>
    <p:sldLayoutId id="2147484229" r:id="rId6"/>
    <p:sldLayoutId id="2147484230" r:id="rId7"/>
    <p:sldLayoutId id="2147484231" r:id="rId8"/>
    <p:sldLayoutId id="2147484232" r:id="rId9"/>
    <p:sldLayoutId id="2147484233" r:id="rId10"/>
    <p:sldLayoutId id="21474842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365127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1825625"/>
            <a:ext cx="88725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6356352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142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6" r:id="rId1"/>
    <p:sldLayoutId id="2147484237" r:id="rId2"/>
    <p:sldLayoutId id="2147484238" r:id="rId3"/>
    <p:sldLayoutId id="2147484239" r:id="rId4"/>
    <p:sldLayoutId id="2147484240" r:id="rId5"/>
    <p:sldLayoutId id="2147484241" r:id="rId6"/>
    <p:sldLayoutId id="2147484242" r:id="rId7"/>
    <p:sldLayoutId id="2147484243" r:id="rId8"/>
    <p:sldLayoutId id="2147484244" r:id="rId9"/>
    <p:sldLayoutId id="2147484245" r:id="rId10"/>
    <p:sldLayoutId id="21474842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365127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1825625"/>
            <a:ext cx="88725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88AA-19C0-407C-9578-E833DBED4E3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6356352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44849-F3C4-4CD9-931D-54FA878AF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491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8" r:id="rId1"/>
    <p:sldLayoutId id="2147484249" r:id="rId2"/>
    <p:sldLayoutId id="2147484250" r:id="rId3"/>
    <p:sldLayoutId id="2147484251" r:id="rId4"/>
    <p:sldLayoutId id="2147484252" r:id="rId5"/>
    <p:sldLayoutId id="2147484253" r:id="rId6"/>
    <p:sldLayoutId id="2147484254" r:id="rId7"/>
    <p:sldLayoutId id="2147484255" r:id="rId8"/>
    <p:sldLayoutId id="2147484256" r:id="rId9"/>
    <p:sldLayoutId id="2147484257" r:id="rId10"/>
    <p:sldLayoutId id="21474842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png"/><Relationship Id="rId12" Type="http://schemas.openxmlformats.org/officeDocument/2006/relationships/image" Target="../media/image6.jpeg"/><Relationship Id="rId2" Type="http://schemas.openxmlformats.org/officeDocument/2006/relationships/slideLayout" Target="../slideLayouts/slideLayout139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8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4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.png"/><Relationship Id="rId11" Type="http://schemas.openxmlformats.org/officeDocument/2006/relationships/image" Target="../media/image6.jpe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oleObject" Target="../embeddings/oleObject6.bin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6.xml"/><Relationship Id="rId4" Type="http://schemas.openxmlformats.org/officeDocument/2006/relationships/chart" Target="../charts/char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0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0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0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0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0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0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9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5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.jpeg"/><Relationship Id="rId5" Type="http://schemas.openxmlformats.org/officeDocument/2006/relationships/image" Target="../media/image18.png"/><Relationship Id="rId4" Type="http://schemas.openxmlformats.org/officeDocument/2006/relationships/oleObject" Target="../embeddings/oleObject7.bin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9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9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9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9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9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9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58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.jpeg"/><Relationship Id="rId5" Type="http://schemas.openxmlformats.org/officeDocument/2006/relationships/image" Target="../media/image19.png"/><Relationship Id="rId4" Type="http://schemas.openxmlformats.org/officeDocument/2006/relationships/oleObject" Target="../embeddings/oleObject8.bin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68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20.png"/><Relationship Id="rId4" Type="http://schemas.openxmlformats.org/officeDocument/2006/relationships/oleObject" Target="../embeddings/oleObject9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210" name="Chart 3"/>
          <p:cNvGraphicFramePr>
            <a:graphicFrameLocks/>
          </p:cNvGraphicFramePr>
          <p:nvPr/>
        </p:nvGraphicFramePr>
        <p:xfrm>
          <a:off x="423863" y="2371725"/>
          <a:ext cx="9847262" cy="427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Chart" r:id="rId4" imgW="9851990" imgH="4273666" progId="Excel.Chart.8">
                  <p:embed/>
                </p:oleObj>
              </mc:Choice>
              <mc:Fallback>
                <p:oleObj name="Chart" r:id="rId4" imgW="9851990" imgH="4273666" progId="Excel.Chart.8">
                  <p:embed/>
                  <p:pic>
                    <p:nvPicPr>
                      <p:cNvPr id="94210" name="Chart 3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863" y="2371725"/>
                        <a:ext cx="9847262" cy="4270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-49213" y="3924300"/>
            <a:ext cx="579438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208" tIns="39093" rIns="78208" bIns="39093">
            <a:spAutoFit/>
          </a:bodyPr>
          <a:lstStyle>
            <a:lvl1pPr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39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9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</a:t>
            </a:r>
          </a:p>
        </p:txBody>
      </p:sp>
      <p:sp>
        <p:nvSpPr>
          <p:cNvPr id="31748" name="Rectangle 2"/>
          <p:cNvSpPr txBox="1">
            <a:spLocks noChangeArrowheads="1"/>
          </p:cNvSpPr>
          <p:nvPr/>
        </p:nvSpPr>
        <p:spPr bwMode="auto">
          <a:xfrm>
            <a:off x="0" y="104775"/>
            <a:ext cx="10287000" cy="89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4937" tIns="37492" rIns="74937" bIns="37492" anchor="ctr"/>
          <a:lstStyle>
            <a:lvl1pPr defTabSz="88741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defTabSz="88741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defTabSz="88741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defTabSz="88741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indent="-228600" defTabSz="88741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62188" indent="-228600" defTabSz="88741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19388" indent="-228600" defTabSz="88741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76588" indent="-228600" defTabSz="88741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33788" indent="-228600" defTabSz="88741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88741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713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Cardiac Cath Lab Volume at MSH</a:t>
            </a:r>
          </a:p>
          <a:p>
            <a:pPr marL="0" marR="0" lvl="0" indent="0" algn="ctr" defTabSz="88741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375" b="1" i="1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Procedures Over Last Five Years</a:t>
            </a:r>
          </a:p>
        </p:txBody>
      </p:sp>
      <p:grpSp>
        <p:nvGrpSpPr>
          <p:cNvPr id="94213" name="Group 3"/>
          <p:cNvGrpSpPr>
            <a:grpSpLocks/>
          </p:cNvGrpSpPr>
          <p:nvPr/>
        </p:nvGrpSpPr>
        <p:grpSpPr bwMode="auto">
          <a:xfrm>
            <a:off x="6240335" y="1005647"/>
            <a:ext cx="4066552" cy="1376431"/>
            <a:chOff x="5747806" y="810047"/>
            <a:chExt cx="3372384" cy="1073835"/>
          </a:xfrm>
        </p:grpSpPr>
        <p:sp>
          <p:nvSpPr>
            <p:cNvPr id="94223" name="TextBox 7"/>
            <p:cNvSpPr txBox="1">
              <a:spLocks noChangeArrowheads="1"/>
            </p:cNvSpPr>
            <p:nvPr/>
          </p:nvSpPr>
          <p:spPr bwMode="auto">
            <a:xfrm>
              <a:off x="5927000" y="810047"/>
              <a:ext cx="3193190" cy="26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6171" tIns="33080" rIns="66171" bIns="33080">
              <a:spAutoFit/>
            </a:bodyPr>
            <a:lstStyle>
              <a:lvl1pPr defTabSz="9398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9398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9398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9398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9398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9398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9398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9398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9398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39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2F2F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Total Cath </a:t>
              </a:r>
              <a:r>
                <a:rPr kumimoji="0" lang="en-US" altLang="en-US" sz="18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2F2F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Lab Procedure </a:t>
              </a:r>
              <a:r>
                <a:rPr kumimoji="0" lang="en-US" alt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2F2F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Volume</a:t>
              </a:r>
            </a:p>
          </p:txBody>
        </p:sp>
        <p:sp>
          <p:nvSpPr>
            <p:cNvPr id="94224" name="TextBox 11"/>
            <p:cNvSpPr txBox="1">
              <a:spLocks noChangeArrowheads="1"/>
            </p:cNvSpPr>
            <p:nvPr/>
          </p:nvSpPr>
          <p:spPr bwMode="auto">
            <a:xfrm>
              <a:off x="5960021" y="1074496"/>
              <a:ext cx="1099032" cy="268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6171" tIns="33080" rIns="66171" bIns="33080">
              <a:spAutoFit/>
            </a:bodyPr>
            <a:lstStyle>
              <a:lvl1pPr defTabSz="9398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9398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9398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9398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9398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9398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9398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9398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9398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39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2F2F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Cath Only</a:t>
              </a:r>
            </a:p>
          </p:txBody>
        </p:sp>
        <p:sp>
          <p:nvSpPr>
            <p:cNvPr id="94225" name="TextBox 12"/>
            <p:cNvSpPr txBox="1">
              <a:spLocks noChangeArrowheads="1"/>
            </p:cNvSpPr>
            <p:nvPr/>
          </p:nvSpPr>
          <p:spPr bwMode="auto">
            <a:xfrm>
              <a:off x="5937183" y="1358913"/>
              <a:ext cx="1856482" cy="268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6171" tIns="33080" rIns="66171" bIns="33080">
              <a:spAutoFit/>
            </a:bodyPr>
            <a:lstStyle>
              <a:lvl1pPr defTabSz="9398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9398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9398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9398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9398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9398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9398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9398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9398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39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2F2F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Interventions</a:t>
              </a:r>
            </a:p>
          </p:txBody>
        </p:sp>
        <p:sp>
          <p:nvSpPr>
            <p:cNvPr id="94226" name="TextBox 13"/>
            <p:cNvSpPr txBox="1">
              <a:spLocks noChangeArrowheads="1"/>
            </p:cNvSpPr>
            <p:nvPr/>
          </p:nvSpPr>
          <p:spPr bwMode="auto">
            <a:xfrm>
              <a:off x="5961911" y="1615451"/>
              <a:ext cx="1501024" cy="268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6171" tIns="33080" rIns="66171" bIns="33080">
              <a:spAutoFit/>
            </a:bodyPr>
            <a:lstStyle>
              <a:lvl1pPr defTabSz="9398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9398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9398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9398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9398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9398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9398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9398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9398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39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2F2F2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Biopsies</a:t>
              </a:r>
            </a:p>
          </p:txBody>
        </p:sp>
        <p:sp>
          <p:nvSpPr>
            <p:cNvPr id="94227" name="Flowchart: Magnetic Disk 15"/>
            <p:cNvSpPr>
              <a:spLocks noChangeArrowheads="1"/>
            </p:cNvSpPr>
            <p:nvPr/>
          </p:nvSpPr>
          <p:spPr bwMode="auto">
            <a:xfrm>
              <a:off x="5775823" y="1407871"/>
              <a:ext cx="152400" cy="184580"/>
            </a:xfrm>
            <a:prstGeom prst="flowChartMagneticDisk">
              <a:avLst/>
            </a:prstGeom>
            <a:solidFill>
              <a:srgbClr val="C00000"/>
            </a:solidFill>
            <a:ln w="19050" algn="ctr">
              <a:solidFill>
                <a:srgbClr val="C00000"/>
              </a:solidFill>
              <a:round/>
              <a:headEnd/>
              <a:tailEnd/>
            </a:ln>
          </p:spPr>
          <p:txBody>
            <a:bodyPr wrap="none" anchor="ctr"/>
            <a:lstStyle>
              <a:lvl1pPr defTabSz="1052513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defTabSz="1052513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defTabSz="1052513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defTabSz="1052513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defTabSz="1052513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262188" indent="1588" defTabSz="1052513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719388" indent="1588" defTabSz="1052513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176588" indent="1588" defTabSz="1052513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633788" indent="1588" defTabSz="1052513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1052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4228" name="Flowchart: Magnetic Disk 16"/>
            <p:cNvSpPr>
              <a:spLocks noChangeArrowheads="1"/>
            </p:cNvSpPr>
            <p:nvPr/>
          </p:nvSpPr>
          <p:spPr bwMode="auto">
            <a:xfrm>
              <a:off x="5784782" y="1666903"/>
              <a:ext cx="152400" cy="184580"/>
            </a:xfrm>
            <a:prstGeom prst="flowChartMagneticDisk">
              <a:avLst/>
            </a:prstGeom>
            <a:solidFill>
              <a:srgbClr val="FFC000"/>
            </a:solidFill>
            <a:ln w="19050" algn="ctr">
              <a:solidFill>
                <a:srgbClr val="FFC000"/>
              </a:solidFill>
              <a:round/>
              <a:headEnd/>
              <a:tailEnd/>
            </a:ln>
          </p:spPr>
          <p:txBody>
            <a:bodyPr wrap="none" anchor="ctr"/>
            <a:lstStyle>
              <a:lvl1pPr defTabSz="1052513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defTabSz="1052513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defTabSz="1052513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defTabSz="1052513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defTabSz="1052513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262188" indent="1588" defTabSz="1052513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719388" indent="1588" defTabSz="1052513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176588" indent="1588" defTabSz="1052513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633788" indent="1588" defTabSz="1052513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10525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94229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7806" y="849621"/>
              <a:ext cx="171450" cy="201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4230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7894" y="1102256"/>
              <a:ext cx="171450" cy="207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94214" name="Straight Arrow Connector 7"/>
          <p:cNvCxnSpPr>
            <a:cxnSpLocks noChangeShapeType="1"/>
          </p:cNvCxnSpPr>
          <p:nvPr/>
        </p:nvCxnSpPr>
        <p:spPr bwMode="auto">
          <a:xfrm flipV="1">
            <a:off x="6053138" y="4918075"/>
            <a:ext cx="2874962" cy="61913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4215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25" y="0"/>
            <a:ext cx="3333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4216" name="Straight Arrow Connector 7"/>
          <p:cNvCxnSpPr>
            <a:cxnSpLocks noChangeShapeType="1"/>
          </p:cNvCxnSpPr>
          <p:nvPr/>
        </p:nvCxnSpPr>
        <p:spPr bwMode="auto">
          <a:xfrm flipV="1">
            <a:off x="5346700" y="2917825"/>
            <a:ext cx="2879725" cy="138113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94217" name="Group 9"/>
          <p:cNvGrpSpPr>
            <a:grpSpLocks/>
          </p:cNvGrpSpPr>
          <p:nvPr/>
        </p:nvGrpSpPr>
        <p:grpSpPr bwMode="auto">
          <a:xfrm>
            <a:off x="6032500" y="2592388"/>
            <a:ext cx="1235075" cy="384175"/>
            <a:chOff x="6295574" y="1765248"/>
            <a:chExt cx="1097942" cy="341099"/>
          </a:xfrm>
        </p:grpSpPr>
        <p:sp>
          <p:nvSpPr>
            <p:cNvPr id="94221" name="TextBox 23"/>
            <p:cNvSpPr txBox="1">
              <a:spLocks noChangeArrowheads="1"/>
            </p:cNvSpPr>
            <p:nvPr/>
          </p:nvSpPr>
          <p:spPr bwMode="auto">
            <a:xfrm>
              <a:off x="6295574" y="1765248"/>
              <a:ext cx="1097942" cy="341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5707" tIns="52853" rIns="105707" bIns="52853">
              <a:spAutoFit/>
            </a:bodyPr>
            <a:lstStyle>
              <a:lvl1pPr defTabSz="1084263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084263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084263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084263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084263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084263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084263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084263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084263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1084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1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4.3%</a:t>
              </a:r>
              <a:endParaRPr kumimoji="0" lang="en-US" altLang="en-US" sz="27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94222" name="Straight Arrow Connector 5"/>
            <p:cNvCxnSpPr>
              <a:cxnSpLocks noChangeShapeType="1"/>
            </p:cNvCxnSpPr>
            <p:nvPr/>
          </p:nvCxnSpPr>
          <p:spPr bwMode="auto">
            <a:xfrm flipH="1" flipV="1">
              <a:off x="6520914" y="1835680"/>
              <a:ext cx="2330" cy="186300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4218" name="Group 13"/>
          <p:cNvGrpSpPr>
            <a:grpSpLocks/>
          </p:cNvGrpSpPr>
          <p:nvPr/>
        </p:nvGrpSpPr>
        <p:grpSpPr bwMode="auto">
          <a:xfrm>
            <a:off x="7450138" y="4595813"/>
            <a:ext cx="1000125" cy="384175"/>
            <a:chOff x="6691087" y="3390038"/>
            <a:chExt cx="888438" cy="341099"/>
          </a:xfrm>
        </p:grpSpPr>
        <p:sp>
          <p:nvSpPr>
            <p:cNvPr id="94219" name="TextBox 23"/>
            <p:cNvSpPr txBox="1">
              <a:spLocks noChangeArrowheads="1"/>
            </p:cNvSpPr>
            <p:nvPr/>
          </p:nvSpPr>
          <p:spPr bwMode="auto">
            <a:xfrm>
              <a:off x="6691087" y="3390038"/>
              <a:ext cx="888438" cy="341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5707" tIns="52853" rIns="105707" bIns="52853">
              <a:spAutoFit/>
            </a:bodyPr>
            <a:lstStyle>
              <a:lvl1pPr defTabSz="1084263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084263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084263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084263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084263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084263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084263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084263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084263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1084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1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3.3%</a:t>
              </a:r>
            </a:p>
          </p:txBody>
        </p:sp>
        <p:cxnSp>
          <p:nvCxnSpPr>
            <p:cNvPr id="94220" name="Straight Arrow Connector 12"/>
            <p:cNvCxnSpPr>
              <a:cxnSpLocks noChangeShapeType="1"/>
            </p:cNvCxnSpPr>
            <p:nvPr/>
          </p:nvCxnSpPr>
          <p:spPr bwMode="auto">
            <a:xfrm flipV="1">
              <a:off x="6801395" y="3447143"/>
              <a:ext cx="0" cy="194319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146216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B32EC6-6402-FA43-A3E6-FEB77C812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859" y="21134"/>
            <a:ext cx="8679656" cy="784919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CCC Live Case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# 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151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67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072" y="41134"/>
            <a:ext cx="355625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1"/>
          <p:cNvSpPr txBox="1">
            <a:spLocks noChangeArrowheads="1"/>
          </p:cNvSpPr>
          <p:nvPr/>
        </p:nvSpPr>
        <p:spPr bwMode="auto">
          <a:xfrm>
            <a:off x="3610895" y="1994377"/>
            <a:ext cx="6499087" cy="953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034" tIns="38012" rIns="76034" bIns="3801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771525">
              <a:defRPr/>
            </a:pPr>
            <a:r>
              <a:rPr lang="en-US" altLang="en-US" sz="1900" b="1" dirty="0">
                <a:solidFill>
                  <a:srgbClr val="FFFF00"/>
                </a:solidFill>
                <a:cs typeface="Arial" pitchFamily="34" charset="0"/>
              </a:rPr>
              <a:t>Clinical Variables</a:t>
            </a:r>
          </a:p>
          <a:p>
            <a:pPr defTabSz="771525">
              <a:defRPr/>
            </a:pPr>
            <a:r>
              <a:rPr lang="en-US" altLang="en-US" sz="1900" dirty="0">
                <a:solidFill>
                  <a:srgbClr val="FFFFFF"/>
                </a:solidFill>
                <a:cs typeface="Arial" pitchFamily="34" charset="0"/>
              </a:rPr>
              <a:t>Known CAD s/p PCI of </a:t>
            </a:r>
            <a:r>
              <a:rPr lang="en-US" altLang="en-US" sz="1900" dirty="0" err="1" smtClean="0">
                <a:solidFill>
                  <a:srgbClr val="FFFFFF"/>
                </a:solidFill>
                <a:cs typeface="Arial" pitchFamily="34" charset="0"/>
              </a:rPr>
              <a:t>mLAD</a:t>
            </a:r>
            <a:r>
              <a:rPr lang="en-US" altLang="en-US" sz="1900" dirty="0" smtClean="0">
                <a:solidFill>
                  <a:srgbClr val="FFFFFF"/>
                </a:solidFill>
                <a:cs typeface="Arial" pitchFamily="34" charset="0"/>
              </a:rPr>
              <a:t> 2005. </a:t>
            </a:r>
            <a:r>
              <a:rPr lang="en-US" altLang="en-US" sz="1900" dirty="0">
                <a:solidFill>
                  <a:srgbClr val="FFFFFF"/>
                </a:solidFill>
                <a:cs typeface="Arial" pitchFamily="34" charset="0"/>
              </a:rPr>
              <a:t>Stable since </a:t>
            </a:r>
            <a:r>
              <a:rPr lang="en-US" altLang="en-US" sz="1900" dirty="0" smtClean="0">
                <a:solidFill>
                  <a:srgbClr val="FFFFFF"/>
                </a:solidFill>
                <a:cs typeface="Arial" pitchFamily="34" charset="0"/>
              </a:rPr>
              <a:t>then on MT</a:t>
            </a:r>
            <a:endParaRPr lang="en-US" altLang="en-US" sz="19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30849" y="871299"/>
            <a:ext cx="6715820" cy="955010"/>
          </a:xfrm>
          <a:prstGeom prst="rect">
            <a:avLst/>
          </a:prstGeom>
          <a:noFill/>
        </p:spPr>
        <p:txBody>
          <a:bodyPr wrap="square" lIns="77095" tIns="38547" rIns="77095" bIns="38547" rtlCol="0">
            <a:spAutoFit/>
          </a:bodyPr>
          <a:lstStyle/>
          <a:p>
            <a:pPr defTabSz="771525">
              <a:defRPr/>
            </a:pPr>
            <a:r>
              <a:rPr lang="en-US" altLang="en-US" sz="1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Clinical Presentation</a:t>
            </a:r>
          </a:p>
          <a:p>
            <a:pPr defTabSz="771525">
              <a:defRPr/>
            </a:pPr>
            <a:r>
              <a:rPr lang="en-US" sz="1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 with new onset CCS class III angina for few </a:t>
            </a:r>
            <a:r>
              <a:rPr lang="en-US" sz="19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months and strongly + SPECT MPI for multivessel ischemia</a:t>
            </a:r>
            <a:endParaRPr lang="en-US" sz="19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735" y="868338"/>
            <a:ext cx="3303994" cy="955010"/>
          </a:xfrm>
          <a:prstGeom prst="rect">
            <a:avLst/>
          </a:prstGeom>
          <a:noFill/>
        </p:spPr>
        <p:txBody>
          <a:bodyPr wrap="none" lIns="77095" tIns="38547" rIns="77095" bIns="38547" rtlCol="0">
            <a:spAutoFit/>
          </a:bodyPr>
          <a:lstStyle/>
          <a:p>
            <a:pPr defTabSz="771525">
              <a:defRPr/>
            </a:pPr>
            <a:r>
              <a:rPr lang="en-US" altLang="en-US" sz="1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 Demographics</a:t>
            </a:r>
          </a:p>
          <a:p>
            <a:pPr defTabSz="771525">
              <a:defRPr/>
            </a:pPr>
            <a:r>
              <a:rPr lang="en-US" sz="19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 </a:t>
            </a:r>
            <a:r>
              <a:rPr lang="en-US" sz="1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yrs, </a:t>
            </a:r>
            <a:r>
              <a:rPr lang="en-US" sz="19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Female s/p PCI 2005</a:t>
            </a:r>
            <a:endParaRPr lang="en-US" sz="19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771525">
              <a:defRPr/>
            </a:pP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340" y="1994873"/>
            <a:ext cx="2957745" cy="1539786"/>
          </a:xfrm>
          <a:prstGeom prst="rect">
            <a:avLst/>
          </a:prstGeom>
          <a:noFill/>
        </p:spPr>
        <p:txBody>
          <a:bodyPr wrap="none" lIns="77095" tIns="38547" rIns="77095" bIns="38547" rtlCol="0">
            <a:spAutoFit/>
          </a:bodyPr>
          <a:lstStyle/>
          <a:p>
            <a:pPr defTabSz="771525">
              <a:defRPr/>
            </a:pPr>
            <a:r>
              <a:rPr lang="en-US" altLang="en-US" sz="1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 Risk Factors</a:t>
            </a:r>
          </a:p>
          <a:p>
            <a:pPr defTabSz="771525">
              <a:defRPr/>
            </a:pPr>
            <a:r>
              <a:rPr lang="en-US" altLang="en-US" sz="1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n-US" sz="19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ontrolled</a:t>
            </a:r>
            <a:r>
              <a:rPr lang="en-US" altLang="en-US" sz="1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Hypertension</a:t>
            </a:r>
          </a:p>
          <a:p>
            <a:pPr defTabSz="771525">
              <a:defRPr/>
            </a:pPr>
            <a:r>
              <a:rPr lang="en-US" altLang="en-US" sz="1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Controlled Hyperlipidemia</a:t>
            </a:r>
          </a:p>
          <a:p>
            <a:pPr defTabSz="771525">
              <a:defRPr/>
            </a:pPr>
            <a:r>
              <a:rPr lang="en-US" altLang="en-US" sz="19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SAQ-7</a:t>
            </a:r>
            <a:r>
              <a:rPr lang="en-US" altLang="en-US" sz="1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19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</a:p>
          <a:p>
            <a:pPr defTabSz="771525">
              <a:defRPr/>
            </a:pPr>
            <a:r>
              <a:rPr lang="en-US" altLang="en-US" sz="19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Obese</a:t>
            </a:r>
            <a:endParaRPr lang="en-US" altLang="en-US" sz="19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0036" y="3613236"/>
            <a:ext cx="9822276" cy="631845"/>
          </a:xfrm>
          <a:prstGeom prst="rect">
            <a:avLst/>
          </a:prstGeom>
          <a:noFill/>
        </p:spPr>
        <p:txBody>
          <a:bodyPr wrap="square" lIns="77095" tIns="38547" rIns="77095" bIns="38547" rtlCol="0">
            <a:spAutoFit/>
          </a:bodyPr>
          <a:lstStyle/>
          <a:p>
            <a:pPr defTabSz="771525">
              <a:defRPr/>
            </a:pPr>
            <a:r>
              <a:rPr lang="en-US" altLang="en-US" sz="1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Medications</a:t>
            </a:r>
          </a:p>
          <a:p>
            <a:pPr defTabSz="771525">
              <a:defRPr/>
            </a:pPr>
            <a:r>
              <a:rPr lang="en-US" altLang="en-U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Aspirin, </a:t>
            </a:r>
            <a:r>
              <a:rPr lang="en-US" altLang="en-US" sz="18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Clopidogrel, Metoprolol </a:t>
            </a:r>
            <a:r>
              <a:rPr lang="en-US" altLang="en-U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XL, </a:t>
            </a:r>
            <a:r>
              <a:rPr lang="en-US" altLang="en-US" sz="18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Losartan-HCTZ, Atorvastatin, Ezetimibe</a:t>
            </a:r>
            <a:endParaRPr 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2256" y="5837657"/>
            <a:ext cx="10339603" cy="939621"/>
          </a:xfrm>
          <a:prstGeom prst="rect">
            <a:avLst/>
          </a:prstGeom>
          <a:noFill/>
        </p:spPr>
        <p:txBody>
          <a:bodyPr wrap="square" lIns="77095" tIns="38547" rIns="77095" bIns="38547" rtlCol="0">
            <a:spAutoFit/>
          </a:bodyPr>
          <a:lstStyle/>
          <a:p>
            <a:pPr defTabSz="771525">
              <a:defRPr/>
            </a:pPr>
            <a:r>
              <a:rPr lang="en-US" alt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Plan: </a:t>
            </a:r>
            <a:r>
              <a:rPr lang="en-US" alt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planned for </a:t>
            </a:r>
            <a:r>
              <a:rPr lang="en-US" altLang="en-US" sz="28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staged imaging guided DES </a:t>
            </a:r>
            <a:r>
              <a:rPr lang="en-US" alt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PCI of </a:t>
            </a:r>
            <a:r>
              <a:rPr lang="en-US" altLang="en-US" sz="28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LMCA and LAD/</a:t>
            </a:r>
            <a:r>
              <a:rPr lang="en-US" altLang="en-US" sz="2800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LCx</a:t>
            </a:r>
            <a:r>
              <a:rPr lang="en-US" altLang="en-US" sz="28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lesions with Mini-Crush technique.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5725" y="4324786"/>
            <a:ext cx="10111129" cy="1539786"/>
          </a:xfrm>
          <a:prstGeom prst="rect">
            <a:avLst/>
          </a:prstGeom>
          <a:noFill/>
        </p:spPr>
        <p:txBody>
          <a:bodyPr wrap="square" lIns="77095" tIns="38547" rIns="77095" bIns="38547" rtlCol="0">
            <a:spAutoFit/>
          </a:bodyPr>
          <a:lstStyle/>
          <a:p>
            <a:pPr defTabSz="771525">
              <a:defRPr/>
            </a:pPr>
            <a:r>
              <a:rPr lang="en-US" altLang="en-US" sz="19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Cath: </a:t>
            </a:r>
            <a:r>
              <a:rPr lang="en-US" altLang="en-US" sz="1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Cath on </a:t>
            </a:r>
            <a:r>
              <a:rPr lang="en-US" altLang="en-US" sz="19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12/20/2021 </a:t>
            </a:r>
            <a:r>
              <a:rPr lang="en-US" altLang="en-US" sz="1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revealed </a:t>
            </a:r>
            <a:r>
              <a:rPr lang="en-US" altLang="en-US" sz="19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V+LM </a:t>
            </a:r>
            <a:r>
              <a:rPr lang="en-US" altLang="en-US" sz="1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 and patent </a:t>
            </a:r>
            <a:r>
              <a:rPr lang="en-US" altLang="en-US" sz="1900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mLAD</a:t>
            </a:r>
            <a:r>
              <a:rPr lang="en-US" altLang="en-US" sz="19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PCI site: 80% distal LM (1,0,0) with 70% proximal LAD, 90% </a:t>
            </a:r>
            <a:r>
              <a:rPr lang="en-US" altLang="en-US" sz="1900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</a:t>
            </a:r>
            <a:r>
              <a:rPr lang="en-US" altLang="en-US" sz="19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900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LCx</a:t>
            </a:r>
            <a:r>
              <a:rPr lang="en-US" altLang="en-US" sz="19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95% </a:t>
            </a:r>
            <a:r>
              <a:rPr lang="en-US" altLang="en-US" sz="1900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</a:t>
            </a:r>
            <a:r>
              <a:rPr lang="en-US" altLang="en-US" sz="19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RCA and 90% RPDA, </a:t>
            </a:r>
            <a:r>
              <a:rPr lang="en-US" altLang="en-US" sz="1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LVEF 60% and Syntax score </a:t>
            </a:r>
            <a:r>
              <a:rPr lang="en-US" altLang="en-US" sz="19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32. After Heart team discussion, </a:t>
            </a:r>
            <a:r>
              <a:rPr lang="en-US" altLang="en-US" sz="1900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r>
              <a:rPr lang="en-US" altLang="en-US" sz="19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opted for MV staged PCI and underwent successful PCI of 2 lesions of RCA using Promus Elite DES.</a:t>
            </a:r>
            <a:r>
              <a:rPr lang="en-US" altLang="en-US" sz="1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9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</a:t>
            </a:r>
            <a:r>
              <a:rPr lang="en-US" altLang="en-US" sz="1900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rSS</a:t>
            </a:r>
            <a:r>
              <a:rPr lang="en-US" altLang="en-US" sz="19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26</a:t>
            </a:r>
            <a:r>
              <a:rPr lang="en-US" altLang="en-US" sz="19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Pt still has </a:t>
            </a:r>
            <a:r>
              <a:rPr lang="en-US" altLang="en-US" sz="1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CCS class I</a:t>
            </a:r>
            <a:r>
              <a:rPr lang="en-US" altLang="en-US" sz="19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altLang="en-US" sz="1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angina on </a:t>
            </a:r>
            <a:r>
              <a:rPr lang="en-US" altLang="en-US" sz="19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added MT of Amlodipine. </a:t>
            </a:r>
            <a:endParaRPr lang="en-US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6746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803" y="6865"/>
            <a:ext cx="400497" cy="361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9" name="TextBox 2"/>
          <p:cNvSpPr txBox="1">
            <a:spLocks noChangeArrowheads="1"/>
          </p:cNvSpPr>
          <p:nvPr/>
        </p:nvSpPr>
        <p:spPr bwMode="auto">
          <a:xfrm>
            <a:off x="-49695" y="33757"/>
            <a:ext cx="10287000" cy="599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5726" tIns="37841" rIns="75726" bIns="37841">
            <a:spAutoFit/>
          </a:bodyPr>
          <a:lstStyle/>
          <a:p>
            <a:pPr marL="0" marR="0" lvl="0" indent="0" algn="ctr" defTabSz="7715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AUC 2017: Left Main Coronary Artery Stenosis</a:t>
            </a:r>
          </a:p>
        </p:txBody>
      </p:sp>
      <p:pic>
        <p:nvPicPr>
          <p:cNvPr id="126980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4" y="660291"/>
            <a:ext cx="10187609" cy="582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5" name="TextBox 3"/>
          <p:cNvSpPr txBox="1">
            <a:spLocks noChangeArrowheads="1"/>
          </p:cNvSpPr>
          <p:nvPr/>
        </p:nvSpPr>
        <p:spPr bwMode="auto">
          <a:xfrm>
            <a:off x="5432612" y="6486623"/>
            <a:ext cx="4870655" cy="374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6353" tIns="33179" rIns="66353" bIns="33179">
            <a:spAutoFit/>
          </a:bodyPr>
          <a:lstStyle>
            <a:lvl1pPr defTabSz="792163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39775" indent="-282575" defTabSz="792163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39825" indent="-225425" defTabSz="792163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597025" indent="-225425" defTabSz="792163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4225" indent="-227013" defTabSz="792163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14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686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58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3025" indent="-227013" defTabSz="7921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66838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Patel et al., J Am </a:t>
            </a:r>
            <a:r>
              <a:rPr kumimoji="0" lang="en-US" alt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Coll</a:t>
            </a:r>
            <a:r>
              <a:rPr kumimoji="0" lang="en-US" alt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Cardiol</a:t>
            </a:r>
            <a:r>
              <a:rPr kumimoji="0" lang="en-US" alt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2017;69:2212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843259" y="5595730"/>
            <a:ext cx="615224" cy="523433"/>
          </a:xfrm>
          <a:prstGeom prst="rect">
            <a:avLst/>
          </a:prstGeom>
          <a:noFill/>
          <a:ln w="28575" algn="ctr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6494" tIns="38214" rIns="76494" bIns="38214"/>
          <a:lstStyle>
            <a:lvl1pPr defTabSz="912813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39775" indent="-282575" defTabSz="912813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39825" indent="-225425" defTabSz="912813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597025" indent="-225425" defTabSz="912813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4225" indent="-227013" defTabSz="912813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1425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68625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5825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3025" indent="-227013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defTabSz="770186" fontAlgn="base">
              <a:spcAft>
                <a:spcPct val="0"/>
              </a:spcAft>
              <a:buNone/>
              <a:defRPr/>
            </a:pPr>
            <a:endParaRPr lang="en-US" altLang="en-US" sz="2700" b="1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32961" y="6179782"/>
            <a:ext cx="3548792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defTabSz="514350">
              <a:defRPr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After Heart team discussion: A</a:t>
            </a:r>
          </a:p>
        </p:txBody>
      </p:sp>
    </p:spTree>
    <p:extLst>
      <p:ext uri="{BB962C8B-B14F-4D97-AF65-F5344CB8AC3E}">
        <p14:creationId xmlns:p14="http://schemas.microsoft.com/office/powerpoint/2010/main" val="15835074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6984" y="194294"/>
            <a:ext cx="9835661" cy="450056"/>
          </a:xfrm>
        </p:spPr>
        <p:txBody>
          <a:bodyPr/>
          <a:lstStyle/>
          <a:p>
            <a:r>
              <a:rPr lang="en-US" altLang="en-US" sz="4000" u="sng" dirty="0">
                <a:latin typeface="Arial" pitchFamily="34" charset="0"/>
              </a:rPr>
              <a:t>Latest Issues in Coronary Intervention</a:t>
            </a:r>
            <a:endParaRPr lang="en-US" altLang="en-US" sz="4000" i="1" u="sng" dirty="0">
              <a:latin typeface="Arial" pitchFamily="34" charset="0"/>
            </a:endParaRPr>
          </a:p>
        </p:txBody>
      </p:sp>
      <p:sp>
        <p:nvSpPr>
          <p:cNvPr id="14036995" name="Rectangle 3"/>
          <p:cNvSpPr>
            <a:spLocks noChangeArrowheads="1"/>
          </p:cNvSpPr>
          <p:nvPr/>
        </p:nvSpPr>
        <p:spPr bwMode="auto">
          <a:xfrm>
            <a:off x="33648" y="1264345"/>
            <a:ext cx="10303047" cy="433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308" tIns="30632" rIns="61308" bIns="30632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Interventional </a:t>
            </a:r>
            <a:r>
              <a:rPr lang="en-US" altLang="en-US" sz="3600" b="1" dirty="0" smtClean="0">
                <a:solidFill>
                  <a:srgbClr val="FFFFFF"/>
                </a:solidFill>
                <a:latin typeface="Arial" pitchFamily="34" charset="0"/>
              </a:rPr>
              <a:t>Presentations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TCT/AHA 2021;    </a:t>
            </a:r>
          </a:p>
          <a:p>
            <a:pPr lvl="0" defTabSz="771525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</a:t>
            </a:r>
            <a:r>
              <a:rPr kumimoji="0" lang="en-US" alt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OPTIMUM</a:t>
            </a:r>
            <a:r>
              <a:rPr kumimoji="0" lang="en-US" altLang="en-US" sz="34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 registry</a:t>
            </a:r>
            <a:r>
              <a:rPr kumimoji="0" lang="en-US" alt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,</a:t>
            </a:r>
            <a:r>
              <a:rPr kumimoji="0" lang="en-US" altLang="en-US" sz="34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 DES vs CABG in LM CAD, </a:t>
            </a:r>
          </a:p>
          <a:p>
            <a:pPr lvl="0" defTabSz="771525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3400" b="1" dirty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US" altLang="en-US" sz="3400" b="1" dirty="0" smtClean="0">
                <a:solidFill>
                  <a:srgbClr val="FFFFFF"/>
                </a:solidFill>
                <a:latin typeface="Arial" pitchFamily="34" charset="0"/>
              </a:rPr>
              <a:t>   </a:t>
            </a:r>
            <a:r>
              <a:rPr kumimoji="0" lang="en-US" altLang="en-US" sz="34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Ultrathin vs </a:t>
            </a:r>
            <a:r>
              <a:rPr lang="en-US" altLang="en-US" sz="3400" b="1" dirty="0" smtClean="0">
                <a:solidFill>
                  <a:srgbClr val="FFFFFF"/>
                </a:solidFill>
                <a:latin typeface="Arial" pitchFamily="34" charset="0"/>
              </a:rPr>
              <a:t>Newer </a:t>
            </a:r>
            <a:r>
              <a:rPr kumimoji="0" lang="en-US" altLang="en-US" sz="34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2</a:t>
            </a:r>
            <a:r>
              <a:rPr kumimoji="0" lang="en-US" altLang="en-US" sz="34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nd</a:t>
            </a:r>
            <a:r>
              <a:rPr kumimoji="0" lang="en-US" altLang="en-US" sz="34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 Gen DES meta-analysis</a:t>
            </a:r>
            <a:r>
              <a:rPr lang="en-US" altLang="en-US" sz="3400" b="1" dirty="0" smtClean="0">
                <a:solidFill>
                  <a:srgbClr val="FFFFFF"/>
                </a:solidFill>
                <a:latin typeface="Arial" pitchFamily="34" charset="0"/>
              </a:rPr>
              <a:t> 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 </a:t>
            </a:r>
            <a:r>
              <a:rPr kumimoji="0" lang="en-US" altLang="en-US" sz="34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    </a:t>
            </a:r>
            <a:r>
              <a:rPr kumimoji="0" lang="en-US" altLang="en-US" sz="3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        </a:t>
            </a:r>
            <a:endParaRPr kumimoji="0" lang="en-US" altLang="en-US" sz="3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</a:endParaRP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Focused review of the month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 </a:t>
            </a:r>
            <a:r>
              <a:rPr lang="en-US" altLang="en-US" sz="3600" b="1" dirty="0" smtClean="0">
                <a:solidFill>
                  <a:srgbClr val="FFFFFF"/>
                </a:solidFill>
                <a:latin typeface="Arial" pitchFamily="34" charset="0"/>
              </a:rPr>
              <a:t>Impact of Lesion Ca++ on mortality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: 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</a:t>
            </a:r>
            <a:r>
              <a:rPr lang="en-US" altLang="en-US" sz="3000" b="1" i="1" dirty="0" smtClean="0">
                <a:solidFill>
                  <a:srgbClr val="FFFFFF"/>
                </a:solidFill>
                <a:latin typeface="Arial" pitchFamily="34" charset="0"/>
              </a:rPr>
              <a:t>10</a:t>
            </a:r>
            <a:r>
              <a:rPr kumimoji="0" lang="en-US" altLang="en-US" sz="3000" b="1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-Year all-cause mortality following PCI </a:t>
            </a:r>
            <a:r>
              <a:rPr lang="en-US" altLang="en-US" sz="3000" b="1" i="1" dirty="0" smtClean="0">
                <a:solidFill>
                  <a:srgbClr val="FFFFFF"/>
                </a:solidFill>
                <a:latin typeface="Arial" pitchFamily="34" charset="0"/>
              </a:rPr>
              <a:t>or CABG in 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000" b="1" i="1" dirty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US" altLang="en-US" sz="3000" b="1" i="1" dirty="0" smtClean="0">
                <a:solidFill>
                  <a:srgbClr val="FFFFFF"/>
                </a:solidFill>
                <a:latin typeface="Arial" pitchFamily="34" charset="0"/>
              </a:rPr>
              <a:t>    patients with heavily calcified lesions</a:t>
            </a:r>
            <a:endParaRPr kumimoji="0" lang="en-US" altLang="en-US" sz="3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</a:endParaRPr>
          </a:p>
        </p:txBody>
      </p:sp>
      <p:pic>
        <p:nvPicPr>
          <p:cNvPr id="132100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0705" y="3162"/>
            <a:ext cx="356295" cy="34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55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036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6995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6984" y="194294"/>
            <a:ext cx="9835661" cy="450056"/>
          </a:xfrm>
        </p:spPr>
        <p:txBody>
          <a:bodyPr/>
          <a:lstStyle/>
          <a:p>
            <a:r>
              <a:rPr lang="en-US" altLang="en-US" sz="4000" u="sng" dirty="0">
                <a:latin typeface="Arial" pitchFamily="34" charset="0"/>
              </a:rPr>
              <a:t>Latest Issues in Coronary Intervention</a:t>
            </a:r>
            <a:endParaRPr lang="en-US" altLang="en-US" sz="4000" i="1" u="sng" dirty="0">
              <a:latin typeface="Arial" pitchFamily="34" charset="0"/>
            </a:endParaRPr>
          </a:p>
        </p:txBody>
      </p:sp>
      <p:sp>
        <p:nvSpPr>
          <p:cNvPr id="14036995" name="Rectangle 3"/>
          <p:cNvSpPr>
            <a:spLocks noChangeArrowheads="1"/>
          </p:cNvSpPr>
          <p:nvPr/>
        </p:nvSpPr>
        <p:spPr bwMode="auto">
          <a:xfrm>
            <a:off x="33648" y="1264345"/>
            <a:ext cx="10303047" cy="433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308" tIns="30632" rIns="61308" bIns="30632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Interventional </a:t>
            </a:r>
            <a:r>
              <a:rPr lang="en-US" altLang="en-US" sz="3600" b="1" dirty="0" smtClean="0">
                <a:solidFill>
                  <a:srgbClr val="FFFFFF"/>
                </a:solidFill>
                <a:latin typeface="Arial" pitchFamily="34" charset="0"/>
              </a:rPr>
              <a:t>Presentations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TCT/AHA 2021;    </a:t>
            </a:r>
          </a:p>
          <a:p>
            <a:pPr lvl="0" defTabSz="771525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</a:t>
            </a:r>
            <a:r>
              <a:rPr kumimoji="0" lang="en-US" alt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OPTIMUM</a:t>
            </a:r>
            <a:r>
              <a:rPr kumimoji="0" lang="en-US" altLang="en-US" sz="34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 registry</a:t>
            </a:r>
            <a:r>
              <a:rPr kumimoji="0" lang="en-US" alt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,</a:t>
            </a:r>
            <a:r>
              <a:rPr kumimoji="0" lang="en-US" altLang="en-US" sz="34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 DES vs CABG in LM CAD, </a:t>
            </a:r>
          </a:p>
          <a:p>
            <a:pPr lvl="0" defTabSz="771525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3400" b="1" dirty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US" altLang="en-US" sz="3400" b="1" dirty="0" smtClean="0">
                <a:solidFill>
                  <a:srgbClr val="FFFFFF"/>
                </a:solidFill>
                <a:latin typeface="Arial" pitchFamily="34" charset="0"/>
              </a:rPr>
              <a:t>   </a:t>
            </a:r>
            <a:r>
              <a:rPr kumimoji="0" lang="en-US" altLang="en-US" sz="34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Ultrathin vs </a:t>
            </a:r>
            <a:r>
              <a:rPr lang="en-US" altLang="en-US" sz="3400" b="1" dirty="0" smtClean="0">
                <a:solidFill>
                  <a:srgbClr val="FFFFFF"/>
                </a:solidFill>
                <a:latin typeface="Arial" pitchFamily="34" charset="0"/>
              </a:rPr>
              <a:t>Newer </a:t>
            </a:r>
            <a:r>
              <a:rPr kumimoji="0" lang="en-US" altLang="en-US" sz="34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2</a:t>
            </a:r>
            <a:r>
              <a:rPr kumimoji="0" lang="en-US" altLang="en-US" sz="34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nd</a:t>
            </a:r>
            <a:r>
              <a:rPr kumimoji="0" lang="en-US" altLang="en-US" sz="34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 Gen DES meta-analysis</a:t>
            </a:r>
            <a:r>
              <a:rPr lang="en-US" altLang="en-US" sz="3400" b="1" dirty="0" smtClean="0">
                <a:solidFill>
                  <a:srgbClr val="FFFFFF"/>
                </a:solidFill>
                <a:latin typeface="Arial" pitchFamily="34" charset="0"/>
              </a:rPr>
              <a:t> 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 </a:t>
            </a:r>
            <a:r>
              <a:rPr kumimoji="0" lang="en-US" altLang="en-US" sz="34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    </a:t>
            </a:r>
            <a:r>
              <a:rPr kumimoji="0" lang="en-US" altLang="en-US" sz="3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rPr>
              <a:t>        </a:t>
            </a:r>
            <a:endParaRPr kumimoji="0" lang="en-US" altLang="en-US" sz="3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</a:endParaRP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1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Focused review of the month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</a:rPr>
              <a:t> </a:t>
            </a:r>
            <a:r>
              <a:rPr lang="en-US" altLang="en-US" sz="3600" b="1" dirty="0" smtClean="0">
                <a:solidFill>
                  <a:schemeClr val="bg2"/>
                </a:solidFill>
                <a:latin typeface="Arial" pitchFamily="34" charset="0"/>
              </a:rPr>
              <a:t>Impact of Lesion Ca++ on mortality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</a:rPr>
              <a:t>: 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</a:t>
            </a:r>
            <a:r>
              <a:rPr lang="en-US" altLang="en-US" sz="3000" b="1" i="1" dirty="0" smtClean="0">
                <a:solidFill>
                  <a:schemeClr val="bg2"/>
                </a:solidFill>
                <a:latin typeface="Arial" pitchFamily="34" charset="0"/>
              </a:rPr>
              <a:t>10</a:t>
            </a:r>
            <a:r>
              <a:rPr kumimoji="0" lang="en-US" altLang="en-US" sz="3000" b="1" i="1" u="none" strike="noStrike" kern="120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</a:rPr>
              <a:t>-Year all-cause mortality following PCI </a:t>
            </a:r>
            <a:r>
              <a:rPr lang="en-US" altLang="en-US" sz="3000" b="1" i="1" dirty="0" smtClean="0">
                <a:solidFill>
                  <a:schemeClr val="bg2"/>
                </a:solidFill>
                <a:latin typeface="Arial" pitchFamily="34" charset="0"/>
              </a:rPr>
              <a:t>or CABG in 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000" b="1" i="1" dirty="0">
                <a:solidFill>
                  <a:schemeClr val="bg2"/>
                </a:solidFill>
                <a:latin typeface="Arial" pitchFamily="34" charset="0"/>
              </a:rPr>
              <a:t> </a:t>
            </a:r>
            <a:r>
              <a:rPr lang="en-US" altLang="en-US" sz="3000" b="1" i="1" dirty="0" smtClean="0">
                <a:solidFill>
                  <a:schemeClr val="bg2"/>
                </a:solidFill>
                <a:latin typeface="Arial" pitchFamily="34" charset="0"/>
              </a:rPr>
              <a:t>    patients with heavily calcified lesions</a:t>
            </a:r>
            <a:endParaRPr kumimoji="0" lang="en-US" altLang="en-US" sz="3000" b="1" i="1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itchFamily="34" charset="0"/>
            </a:endParaRPr>
          </a:p>
        </p:txBody>
      </p:sp>
      <p:pic>
        <p:nvPicPr>
          <p:cNvPr id="132100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0705" y="3162"/>
            <a:ext cx="356295" cy="34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618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036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6995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FC09C2E0-871E-984D-A732-02C550AA5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42377"/>
            <a:ext cx="10287000" cy="30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rgbClr val="A6A6A6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A6A6A6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6A6A6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6A6A6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utcomes of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ercutaneous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Revasculariza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anagement of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rgically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Ineligible Patients with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ultivessel or Left Main Coronary Artery Disease: Primary Results from the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OPTIMUM Registry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84B319E1-8BAC-5D46-A82B-738190854D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194" y="4320986"/>
            <a:ext cx="5384612" cy="1632128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77273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F943273-4321-D644-B782-C62E1A615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51059"/>
            <a:ext cx="10287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64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OPTIMUM Registry: Perspective - Surgical Ineligibility &amp; Complex Left Main/Multivessel Coronary Disease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1D83E3A-E392-2D4D-8DAF-D37B43FDB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3" y="948829"/>
            <a:ext cx="10030968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76250" indent="-476250">
              <a:spcBef>
                <a:spcPct val="20000"/>
              </a:spcBef>
              <a:buClr>
                <a:srgbClr val="A6A6A6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Clr>
                <a:srgbClr val="A6A6A6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6A6A6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6A6A6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76250" marR="0" lvl="0" indent="-4762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Increasing prevalence: 1 in 5 patients with left main and/or multivessel disease may be deemed surgically ineligible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marL="476250" marR="0" lvl="0" indent="-4762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25538" marR="0" lvl="2" indent="-403225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Increasing sensitivity to public reporting of outcomes and physician metrics</a:t>
            </a:r>
          </a:p>
          <a:p>
            <a:pPr marL="1125538" marR="0" lvl="2" indent="-403225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Historical sense of PCI as default therapy </a:t>
            </a:r>
          </a:p>
          <a:p>
            <a:pPr marL="458788" marR="0" lvl="0" indent="-403225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>
                  <a:lumMod val="75000"/>
                </a:prst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13" marR="0" lvl="0" indent="-285750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Many factors that influence decision for operative ineligibility not captured in risk models</a:t>
            </a:r>
          </a:p>
          <a:p>
            <a:pPr marL="341313" marR="0" lvl="0" indent="-285750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13" marR="0" lvl="0" indent="-285750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Societal guidelines offer limited, if any, decision making in complex coronary disease when surgery is not an option</a:t>
            </a:r>
          </a:p>
          <a:p>
            <a:pPr marL="341313" marR="0" lvl="0" indent="-285750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13" marR="0" lvl="0" indent="-285750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Surgical turndown patients are systematically excluded from clinical trials; no data regarding health status outcomes following PCI procedures in these </a:t>
            </a:r>
            <a:r>
              <a:rPr lang="en-US" sz="2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13" marR="0" lvl="0" indent="-285750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13" marR="0" lvl="0" indent="-285750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When selected for PCI, no consensus regarding goals of interventional revascularization (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e.g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 complete revascularization versus ‘targeted’ PCI)</a:t>
            </a:r>
          </a:p>
          <a:p>
            <a:pPr marL="341313" marR="0" lvl="0" indent="-285750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13" marR="0" lvl="0" indent="-285750" algn="l" defTabSz="4572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76250" marR="0" lvl="0" indent="-476250" algn="l" defTabSz="457200" rtl="0" eaLnBrk="1" fontAlgn="base" latinLnBrk="0" hangingPunct="1">
              <a:lnSpc>
                <a:spcPct val="100000"/>
              </a:lnSpc>
              <a:spcBef>
                <a:spcPts val="1275"/>
              </a:spcBef>
              <a:spcAft>
                <a:spcPts val="1075"/>
              </a:spcAft>
              <a:buClr>
                <a:srgbClr val="BFBFB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76250" marR="0" lvl="0" indent="-476250" algn="l" defTabSz="457200" rtl="0" eaLnBrk="1" fontAlgn="base" latinLnBrk="0" hangingPunct="1">
              <a:lnSpc>
                <a:spcPct val="100000"/>
              </a:lnSpc>
              <a:spcBef>
                <a:spcPts val="1275"/>
              </a:spcBef>
              <a:spcAft>
                <a:spcPts val="1075"/>
              </a:spcAft>
              <a:buClr>
                <a:srgbClr val="BFBFB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l" defTabSz="457200" rtl="0" eaLnBrk="1" fontAlgn="base" latinLnBrk="0" hangingPunct="1">
              <a:lnSpc>
                <a:spcPct val="100000"/>
              </a:lnSpc>
              <a:spcBef>
                <a:spcPts val="1275"/>
              </a:spcBef>
              <a:spcAft>
                <a:spcPts val="1075"/>
              </a:spcAft>
              <a:buClr>
                <a:srgbClr val="BFBFB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l" defTabSz="457200" rtl="0" eaLnBrk="1" fontAlgn="base" latinLnBrk="0" hangingPunct="1">
              <a:lnSpc>
                <a:spcPct val="100000"/>
              </a:lnSpc>
              <a:spcBef>
                <a:spcPts val="1275"/>
              </a:spcBef>
              <a:spcAft>
                <a:spcPts val="1075"/>
              </a:spcAft>
              <a:buClr>
                <a:srgbClr val="BFBFB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l" defTabSz="457200" rtl="0" eaLnBrk="1" fontAlgn="base" latinLnBrk="0" hangingPunct="1">
              <a:lnSpc>
                <a:spcPct val="100000"/>
              </a:lnSpc>
              <a:spcBef>
                <a:spcPts val="1275"/>
              </a:spcBef>
              <a:spcAft>
                <a:spcPts val="1075"/>
              </a:spcAft>
              <a:buClr>
                <a:srgbClr val="BFBFB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1" indent="0" algn="l" defTabSz="457200" rtl="0" eaLnBrk="1" fontAlgn="base" latinLnBrk="0" hangingPunct="1">
              <a:lnSpc>
                <a:spcPct val="100000"/>
              </a:lnSpc>
              <a:spcBef>
                <a:spcPts val="1275"/>
              </a:spcBef>
              <a:spcAft>
                <a:spcPts val="1075"/>
              </a:spcAft>
              <a:buClr>
                <a:srgbClr val="BFBFB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rPr>
              <a:t>	</a:t>
            </a:r>
          </a:p>
          <a:p>
            <a:pPr marL="457200" marR="0" lvl="1" indent="0" algn="l" defTabSz="457200" rtl="0" eaLnBrk="1" fontAlgn="base" latinLnBrk="0" hangingPunct="1">
              <a:lnSpc>
                <a:spcPct val="100000"/>
              </a:lnSpc>
              <a:spcBef>
                <a:spcPts val="1275"/>
              </a:spcBef>
              <a:spcAft>
                <a:spcPts val="1075"/>
              </a:spcAft>
              <a:buClr>
                <a:srgbClr val="BFBFB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76250" marR="0" lvl="0" indent="-476250" algn="l" defTabSz="457200" rtl="0" eaLnBrk="1" fontAlgn="base" latinLnBrk="0" hangingPunct="1">
              <a:lnSpc>
                <a:spcPct val="100000"/>
              </a:lnSpc>
              <a:spcBef>
                <a:spcPts val="1275"/>
              </a:spcBef>
              <a:spcAft>
                <a:spcPts val="1075"/>
              </a:spcAft>
              <a:buClr>
                <a:srgbClr val="BFBFB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76250" marR="0" lvl="0" indent="-476250" algn="l" defTabSz="457200" rtl="0" eaLnBrk="1" fontAlgn="base" latinLnBrk="0" hangingPunct="1">
              <a:lnSpc>
                <a:spcPct val="100000"/>
              </a:lnSpc>
              <a:spcBef>
                <a:spcPts val="1275"/>
              </a:spcBef>
              <a:spcAft>
                <a:spcPts val="1075"/>
              </a:spcAft>
              <a:buClr>
                <a:srgbClr val="BFBFB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6032" y="6473952"/>
            <a:ext cx="10030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3000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Waldo et al., Circulation 2014;130:2295; </a:t>
            </a:r>
            <a:r>
              <a:rPr kumimoji="0" lang="en-US" sz="1800" b="1" i="1" u="none" strike="noStrike" kern="1200" cap="none" spc="0" normalizeH="0" baseline="3000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Brennan et al., J AM Coll Cardiol Intv 2013;6:790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13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 txBox="1">
            <a:spLocks/>
          </p:cNvSpPr>
          <p:nvPr/>
        </p:nvSpPr>
        <p:spPr bwMode="auto">
          <a:xfrm>
            <a:off x="0" y="18159"/>
            <a:ext cx="10287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64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OPTIMUM Registry Study Design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1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Outcomes of Percutaneous Revascularization for Management of Surgically Ineligible Patients with Multivessel or Left Main Disease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98048" y="1261407"/>
            <a:ext cx="7988328" cy="646331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  <a:ln>
            <a:solidFill>
              <a:srgbClr val="1F497D">
                <a:lumMod val="50000"/>
              </a:srgb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750 surgically ineligible patients by Heart Team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enrolled at 22 US centers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19123" y="2024274"/>
            <a:ext cx="5082649" cy="36933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>
            <a:solidFill>
              <a:srgbClr val="1F497D">
                <a:lumMod val="50000"/>
              </a:srgb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PCI, N=726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78027" y="2022207"/>
            <a:ext cx="2797420" cy="369332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>
            <a:solidFill>
              <a:srgbClr val="1F497D">
                <a:lumMod val="50000"/>
              </a:srgb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Medical Therapy, N=24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25296" y="2620308"/>
            <a:ext cx="7946136" cy="646331"/>
          </a:xfrm>
          <a:prstGeom prst="rect">
            <a:avLst/>
          </a:prstGeom>
          <a:solidFill>
            <a:srgbClr val="9BBB59">
              <a:lumMod val="20000"/>
              <a:lumOff val="80000"/>
            </a:srgbClr>
          </a:solidFill>
          <a:ln>
            <a:solidFill>
              <a:srgbClr val="9BBB59">
                <a:lumMod val="50000"/>
              </a:srgb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18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Objective: 30-day/in-hospital mortality in PCI cohort compared with predicted STS surgical risk </a:t>
            </a:r>
            <a:endParaRPr kumimoji="0" lang="en-US" sz="1800" b="1" i="0" u="none" strike="noStrike" kern="0" cap="none" spc="0" normalizeH="0" baseline="3000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24680" y="3342055"/>
            <a:ext cx="7960200" cy="1354217"/>
          </a:xfrm>
          <a:prstGeom prst="rect">
            <a:avLst/>
          </a:prstGeom>
          <a:solidFill>
            <a:srgbClr val="8064A2">
              <a:lumMod val="20000"/>
              <a:lumOff val="80000"/>
            </a:srgbClr>
          </a:solidFill>
          <a:ln>
            <a:solidFill>
              <a:srgbClr val="8064A2">
                <a:lumMod val="50000"/>
              </a:srgbClr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Key 2</a:t>
            </a:r>
            <a:r>
              <a:rPr kumimoji="0" lang="en-US" sz="18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Objectives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stem Font Regular"/>
              <a:buChar char="⎼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30-day/in-hospital mortality in PCI cohort compared with (1) 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EuroSCORE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II and (2) Surgeon’s predicted risk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stem Font Regular"/>
              <a:buChar char="⎼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SAQ, KCCQ at 6 and 12 months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stem Font Regular"/>
              <a:buChar char="⎼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 month SAQ PCI complete vs incomplete revascularization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25950" y="4796285"/>
            <a:ext cx="7960200" cy="1600438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  <a:ln>
            <a:solidFill>
              <a:srgbClr val="80000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Additional Endpoints: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stem Font Regular"/>
              <a:buChar char="⎼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Reasons for determination of CABG ineligibility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stem Font Regular"/>
              <a:buChar char="⎼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Completeness of revascularization and predictors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stem Font Regular"/>
              <a:buChar char="⎼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Predictors of survival and health status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stem Font Regular"/>
              <a:buChar char="⎼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30-day, 6 month and 1 year clinical, health status and economic outcomes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stem Font Regular"/>
              <a:buChar char="⎼"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Survival through 5 years</a:t>
            </a:r>
          </a:p>
        </p:txBody>
      </p:sp>
    </p:spTree>
    <p:extLst>
      <p:ext uri="{BB962C8B-B14F-4D97-AF65-F5344CB8AC3E}">
        <p14:creationId xmlns:p14="http://schemas.microsoft.com/office/powerpoint/2010/main" val="409846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8E5531C-E28E-FD4C-ACA8-70D298C293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4314"/>
            <a:ext cx="10287000" cy="1188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64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OPTIMUM Registry: Key Enrollment Criteria and Trial Conduct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01868" y="1170467"/>
            <a:ext cx="9385504" cy="6084556"/>
            <a:chOff x="401868" y="1170467"/>
            <a:chExt cx="9385504" cy="608455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4C73775-438F-7041-8211-73FCFFCAFBEC}"/>
                </a:ext>
              </a:extLst>
            </p:cNvPr>
            <p:cNvSpPr/>
            <p:nvPr/>
          </p:nvSpPr>
          <p:spPr>
            <a:xfrm>
              <a:off x="410833" y="3801436"/>
              <a:ext cx="9376538" cy="1165012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98FF36D-D041-C149-8BE6-92207680403C}"/>
                </a:ext>
              </a:extLst>
            </p:cNvPr>
            <p:cNvSpPr/>
            <p:nvPr/>
          </p:nvSpPr>
          <p:spPr>
            <a:xfrm>
              <a:off x="410833" y="1197161"/>
              <a:ext cx="9376539" cy="2481346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DDB5929-3CBD-BB4A-86B6-1484054E8B4B}"/>
                </a:ext>
              </a:extLst>
            </p:cNvPr>
            <p:cNvSpPr txBox="1"/>
            <p:nvPr/>
          </p:nvSpPr>
          <p:spPr>
            <a:xfrm>
              <a:off x="410833" y="5810933"/>
              <a:ext cx="9376538" cy="646331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>
              <a:solidFill>
                <a:srgbClr val="1F497D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Independent Angiographic Core Laboratory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Cardiovascular Research Foundation, NY, NY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Independent Clinical Events Adjudication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 Mid America Heart Institute, Kansas City, MO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4BC79B-1940-284E-9BEA-166D2F661804}"/>
                </a:ext>
              </a:extLst>
            </p:cNvPr>
            <p:cNvSpPr txBox="1"/>
            <p:nvPr/>
          </p:nvSpPr>
          <p:spPr>
            <a:xfrm>
              <a:off x="410833" y="5038270"/>
              <a:ext cx="9376538" cy="646331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>
              <a:solidFill>
                <a:srgbClr val="1F497D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Clinical events site reported with source document verification and adjudication of 30-day events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Patient-reported health status outcomes at 6 months and 1 year</a:t>
              </a:r>
            </a:p>
          </p:txBody>
        </p:sp>
        <p:sp>
          <p:nvSpPr>
            <p:cNvPr id="7" name="Text Placeholder 2">
              <a:extLst>
                <a:ext uri="{FF2B5EF4-FFF2-40B4-BE49-F238E27FC236}">
                  <a16:creationId xmlns:a16="http://schemas.microsoft.com/office/drawing/2014/main" id="{7BA14D19-38DA-C541-8C33-389DE0A65FFA}"/>
                </a:ext>
              </a:extLst>
            </p:cNvPr>
            <p:cNvSpPr txBox="1">
              <a:spLocks/>
            </p:cNvSpPr>
            <p:nvPr/>
          </p:nvSpPr>
          <p:spPr>
            <a:xfrm>
              <a:off x="401868" y="1170467"/>
              <a:ext cx="4040188" cy="47982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Inclusion Criteria</a:t>
              </a:r>
            </a:p>
          </p:txBody>
        </p:sp>
        <p:sp>
          <p:nvSpPr>
            <p:cNvPr id="8" name="Content Placeholder 3">
              <a:extLst>
                <a:ext uri="{FF2B5EF4-FFF2-40B4-BE49-F238E27FC236}">
                  <a16:creationId xmlns:a16="http://schemas.microsoft.com/office/drawing/2014/main" id="{FBB44020-6057-9A46-9008-E10D29F3B2C8}"/>
                </a:ext>
              </a:extLst>
            </p:cNvPr>
            <p:cNvSpPr txBox="1">
              <a:spLocks/>
            </p:cNvSpPr>
            <p:nvPr/>
          </p:nvSpPr>
          <p:spPr>
            <a:xfrm>
              <a:off x="484577" y="1690129"/>
              <a:ext cx="9006751" cy="343310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42950" marR="0" lvl="1" indent="-34290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F81BD">
                    <a:lumMod val="50000"/>
                  </a:srgbClr>
                </a:buClr>
                <a:buSzTx/>
                <a:buFont typeface="Arial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Age ≥ 18 years</a:t>
              </a:r>
            </a:p>
            <a:p>
              <a:pPr marL="742950" marR="0" lvl="1" indent="-34290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F81BD">
                    <a:lumMod val="50000"/>
                  </a:srgbClr>
                </a:buClr>
                <a:buSzTx/>
                <a:buFont typeface="Arial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Unprotected left main stenosis of ≥50%, 3 vessel disease (stenoses ≥70%) or 2 vessel coronary disease (≥70%) with one lesion involving the proximal left anterior descending artery </a:t>
              </a:r>
            </a:p>
            <a:p>
              <a:pPr marL="742950" marR="0" lvl="1" indent="-34290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F81BD">
                    <a:lumMod val="50000"/>
                  </a:srgbClr>
                </a:buClr>
                <a:buSzTx/>
                <a:buFont typeface="Arial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Patients with prior bypass surgery: ≥2 epicardial coronary distributions subtended by a severe native coronary stenosis with either no bypass graft supplying the vessel, a severely diseased (≥70% angiographic stenosis) bypass graft supplying the affected vessel</a:t>
              </a:r>
            </a:p>
            <a:p>
              <a:pPr marL="742950" marR="0" lvl="1" indent="-34290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F81BD">
                    <a:lumMod val="50000"/>
                  </a:srgbClr>
                </a:buClr>
                <a:buSzTx/>
                <a:buFont typeface="Arial"/>
                <a:buChar char="•"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Heart Team determination for coronary bypass surgery ineligibility  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 Placeholder 4">
              <a:extLst>
                <a:ext uri="{FF2B5EF4-FFF2-40B4-BE49-F238E27FC236}">
                  <a16:creationId xmlns:a16="http://schemas.microsoft.com/office/drawing/2014/main" id="{2CD644D6-2023-7846-8512-624136FA6E64}"/>
                </a:ext>
              </a:extLst>
            </p:cNvPr>
            <p:cNvSpPr txBox="1">
              <a:spLocks/>
            </p:cNvSpPr>
            <p:nvPr/>
          </p:nvSpPr>
          <p:spPr>
            <a:xfrm>
              <a:off x="448717" y="3801435"/>
              <a:ext cx="4041775" cy="47982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Exclusion Criteria</a:t>
              </a:r>
            </a:p>
          </p:txBody>
        </p:sp>
        <p:sp>
          <p:nvSpPr>
            <p:cNvPr id="10" name="Content Placeholder 3">
              <a:extLst>
                <a:ext uri="{FF2B5EF4-FFF2-40B4-BE49-F238E27FC236}">
                  <a16:creationId xmlns:a16="http://schemas.microsoft.com/office/drawing/2014/main" id="{9368AB6C-EEC3-6741-BBF4-DF8275336DE6}"/>
                </a:ext>
              </a:extLst>
            </p:cNvPr>
            <p:cNvSpPr txBox="1">
              <a:spLocks/>
            </p:cNvSpPr>
            <p:nvPr/>
          </p:nvSpPr>
          <p:spPr>
            <a:xfrm>
              <a:off x="865290" y="4279035"/>
              <a:ext cx="8534664" cy="297598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F81BD">
                    <a:lumMod val="50000"/>
                  </a:srgbClr>
                </a:buClr>
                <a:buSzTx/>
                <a:buFont typeface="Arial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Presentation with STEMI, ventricular arrhythmia or hemodynamic instability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4F81BD">
                    <a:lumMod val="50000"/>
                  </a:srgbClr>
                </a:buClr>
                <a:buSzTx/>
                <a:buFont typeface="Arial"/>
                <a:buChar char="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Expected survival of &lt;1 year or any condition that would preclude ability for 1-year follow-up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593106" y="6531636"/>
            <a:ext cx="2693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Kandazari D, TCT 2021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88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8E5531C-E28E-FD4C-ACA8-70D298C293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4411"/>
            <a:ext cx="1028700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64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OPTIMUM: Risk Characteristics and Reasons for Surgical Ineligibility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FACCBAB-418B-D741-BE17-8DB39D16E7B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70333" y="1243584"/>
          <a:ext cx="9957287" cy="522716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8924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648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273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  <a:t>N= 726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065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500" b="1" dirty="0">
                          <a:effectLst/>
                        </a:rPr>
                        <a:t>Poor distal target/conduit</a:t>
                      </a:r>
                      <a:endParaRPr lang="en-US" sz="15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500" b="1" dirty="0">
                          <a:effectLst/>
                        </a:rPr>
                        <a:t>18.9%</a:t>
                      </a:r>
                      <a:endParaRPr lang="en-US" sz="15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22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500" b="1" dirty="0">
                          <a:effectLst/>
                        </a:rPr>
                        <a:t>Severe LV dysfunction/non-viable myocardium</a:t>
                      </a:r>
                      <a:endParaRPr lang="en-US" sz="1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500" b="1" dirty="0">
                          <a:effectLst/>
                        </a:rPr>
                        <a:t>16.8%</a:t>
                      </a:r>
                      <a:endParaRPr lang="en-US" sz="1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350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500" b="1" dirty="0">
                          <a:effectLst/>
                        </a:rPr>
                        <a:t>Severe lung disease</a:t>
                      </a:r>
                      <a:endParaRPr lang="en-US" sz="15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500" b="1" dirty="0">
                          <a:effectLst/>
                        </a:rPr>
                        <a:t>10.1%</a:t>
                      </a:r>
                      <a:endParaRPr lang="en-US" sz="15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92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500" b="1" dirty="0">
                          <a:effectLst/>
                        </a:rPr>
                        <a:t>Frailty/immobility</a:t>
                      </a:r>
                      <a:endParaRPr lang="en-US" sz="15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500" b="1" dirty="0">
                          <a:effectLst/>
                        </a:rPr>
                        <a:t>9.7%</a:t>
                      </a:r>
                      <a:endParaRPr lang="en-US" sz="15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5757311"/>
                  </a:ext>
                </a:extLst>
              </a:tr>
              <a:tr h="370115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500" b="1" dirty="0">
                          <a:effectLst/>
                        </a:rPr>
                        <a:t>Prior sternotomy</a:t>
                      </a:r>
                      <a:endParaRPr lang="en-US" sz="15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500" b="1" dirty="0">
                          <a:effectLst/>
                        </a:rPr>
                        <a:t>8.7%</a:t>
                      </a:r>
                      <a:endParaRPr lang="en-US" sz="15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500" b="1" dirty="0">
                          <a:effectLst/>
                        </a:rPr>
                        <a:t>Advanced age</a:t>
                      </a:r>
                      <a:endParaRPr lang="en-US" sz="15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500" b="1" dirty="0">
                          <a:effectLst/>
                        </a:rPr>
                        <a:t>6.1%</a:t>
                      </a:r>
                      <a:endParaRPr lang="en-US" sz="15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9228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500" b="1" dirty="0">
                          <a:effectLst/>
                        </a:rPr>
                        <a:t>Prior stroke/severe cerebrovascular disease</a:t>
                      </a:r>
                      <a:endParaRPr lang="en-US" sz="15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500" b="1" dirty="0">
                          <a:effectLst/>
                        </a:rPr>
                        <a:t>3.9%</a:t>
                      </a:r>
                      <a:endParaRPr lang="en-US" sz="15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922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500" b="1" dirty="0">
                          <a:effectLst/>
                        </a:rPr>
                        <a:t>Severe aortic calcification</a:t>
                      </a:r>
                      <a:endParaRPr lang="en-US" sz="15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500" b="1" dirty="0">
                          <a:effectLst/>
                        </a:rPr>
                        <a:t>3.4%</a:t>
                      </a:r>
                      <a:endParaRPr lang="en-US" sz="15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8343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500" b="1" dirty="0">
                          <a:effectLst/>
                        </a:rPr>
                        <a:t>Renal impairment</a:t>
                      </a:r>
                      <a:endParaRPr lang="en-US" sz="15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500" b="1" dirty="0">
                          <a:effectLst/>
                        </a:rPr>
                        <a:t>3.2%</a:t>
                      </a:r>
                      <a:endParaRPr lang="en-US" sz="15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22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500" b="1" dirty="0">
                          <a:effectLst/>
                        </a:rPr>
                        <a:t>End-stage liver disease</a:t>
                      </a:r>
                      <a:endParaRPr lang="en-US" sz="15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500" b="1" dirty="0">
                          <a:effectLst/>
                        </a:rPr>
                        <a:t>2.2%</a:t>
                      </a:r>
                      <a:endParaRPr lang="en-US" sz="15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1395399"/>
                  </a:ext>
                </a:extLst>
              </a:tr>
              <a:tr h="332227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500" b="1" dirty="0">
                          <a:effectLst/>
                        </a:rPr>
                        <a:t>Morbid obesity</a:t>
                      </a:r>
                      <a:endParaRPr lang="en-US" sz="15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500" b="1" dirty="0">
                          <a:effectLst/>
                        </a:rPr>
                        <a:t>1.9%</a:t>
                      </a:r>
                      <a:endParaRPr lang="en-US" sz="15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8343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500" b="1" dirty="0">
                          <a:effectLst/>
                        </a:rPr>
                        <a:t>Malignancy</a:t>
                      </a:r>
                      <a:endParaRPr lang="en-US" sz="15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500" b="1" dirty="0">
                          <a:effectLst/>
                        </a:rPr>
                        <a:t>1.5%</a:t>
                      </a:r>
                      <a:endParaRPr lang="en-US" sz="15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296666"/>
                  </a:ext>
                </a:extLst>
              </a:tr>
              <a:tr h="348343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500" b="1" dirty="0">
                          <a:effectLst/>
                        </a:rPr>
                        <a:t>Systemic infection</a:t>
                      </a:r>
                      <a:endParaRPr lang="en-US" sz="15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500" b="1" dirty="0">
                          <a:effectLst/>
                        </a:rPr>
                        <a:t>1.4%</a:t>
                      </a:r>
                      <a:endParaRPr lang="en-US" sz="15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2655879"/>
                  </a:ext>
                </a:extLst>
              </a:tr>
              <a:tr h="3265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500" b="1" dirty="0">
                          <a:effectLst/>
                        </a:rPr>
                        <a:t>Other </a:t>
                      </a:r>
                      <a:endParaRPr lang="en-US" sz="15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500" b="1" dirty="0">
                          <a:effectLst/>
                        </a:rPr>
                        <a:t>12.4%</a:t>
                      </a:r>
                      <a:endParaRPr lang="en-US" sz="15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410261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593106" y="6531636"/>
            <a:ext cx="2693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Kandazari D, TCT 2021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8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8E5531C-E28E-FD4C-ACA8-70D298C293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4411"/>
            <a:ext cx="1028700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64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OPTIMUM Registry: Angiographic and Procedural Characteristics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93106" y="6531636"/>
            <a:ext cx="2693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Kandazari D, TCT 2021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FACCBAB-418B-D741-BE17-8DB39D16E7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5270438"/>
              </p:ext>
            </p:extLst>
          </p:nvPr>
        </p:nvGraphicFramePr>
        <p:xfrm>
          <a:off x="100706" y="1413539"/>
          <a:ext cx="4897499" cy="4902198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662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50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7171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Angiographic Characteristics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N= 726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9165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Calcification, severe</a:t>
                      </a:r>
                      <a:endParaRPr lang="en-US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82.5%</a:t>
                      </a:r>
                      <a:endParaRPr lang="en-US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1707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Bifurcation</a:t>
                      </a:r>
                      <a:endParaRPr lang="en-US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80.2%</a:t>
                      </a:r>
                      <a:endParaRPr lang="en-US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9165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CTO</a:t>
                      </a:r>
                      <a:endParaRPr lang="en-US" sz="1600" b="1" baseline="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56.9%</a:t>
                      </a:r>
                      <a:endParaRPr lang="en-US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9165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 lesion </a:t>
                      </a:r>
                      <a:r>
                        <a:rPr lang="en-US" sz="16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2" charset="2"/>
                        </a:rPr>
                        <a:t></a:t>
                      </a: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mm</a:t>
                      </a:r>
                      <a:endParaRPr lang="en-US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78.5%</a:t>
                      </a:r>
                      <a:endParaRPr lang="en-US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9165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lesion length (mm)</a:t>
                      </a:r>
                      <a:endParaRPr lang="en-US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74.2 ± 46.4</a:t>
                      </a: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9165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SYNTAX Score (baseline)</a:t>
                      </a:r>
                      <a:endParaRPr lang="en-US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32.4 ± 12.2</a:t>
                      </a: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91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Low (0-22)</a:t>
                      </a:r>
                      <a:endParaRPr lang="en-US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21.8%</a:t>
                      </a:r>
                      <a:endParaRPr lang="en-US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6293072"/>
                  </a:ext>
                </a:extLst>
              </a:tr>
              <a:tr h="4591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Intermediate (23-32)</a:t>
                      </a:r>
                      <a:endParaRPr lang="en-US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32.8%</a:t>
                      </a:r>
                      <a:endParaRPr lang="en-US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5395990"/>
                  </a:ext>
                </a:extLst>
              </a:tr>
              <a:tr h="4591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High (</a:t>
                      </a:r>
                      <a:r>
                        <a:rPr lang="en-US" sz="16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Symbol" pitchFamily="2" charset="2"/>
                        </a:rPr>
                        <a:t></a:t>
                      </a: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33)</a:t>
                      </a:r>
                      <a:endParaRPr lang="en-US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45.3%</a:t>
                      </a:r>
                      <a:endParaRPr lang="en-US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71198327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CCC4B26-8439-0C46-BFAA-D739AA296D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5521836"/>
              </p:ext>
            </p:extLst>
          </p:nvPr>
        </p:nvGraphicFramePr>
        <p:xfrm>
          <a:off x="5128591" y="1413539"/>
          <a:ext cx="5057825" cy="4902201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40352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25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5247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Procedural Characteristics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N= 726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06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Stents/patient</a:t>
                      </a:r>
                      <a:endParaRPr lang="en-US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 ± 1.9</a:t>
                      </a:r>
                      <a:r>
                        <a:rPr lang="en-US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780836"/>
                  </a:ext>
                </a:extLst>
              </a:tr>
              <a:tr h="5635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Left main PCI</a:t>
                      </a:r>
                      <a:endParaRPr lang="en-US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38.2%</a:t>
                      </a:r>
                      <a:endParaRPr lang="en-US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5819835"/>
                  </a:ext>
                </a:extLst>
              </a:tr>
              <a:tr h="4890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CTO PCI</a:t>
                      </a:r>
                      <a:endParaRPr lang="en-US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20.3%</a:t>
                      </a:r>
                      <a:endParaRPr lang="en-US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850469"/>
                  </a:ext>
                </a:extLst>
              </a:tr>
              <a:tr h="5743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Atherectomy</a:t>
                      </a:r>
                      <a:endParaRPr lang="en-US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32.0%</a:t>
                      </a:r>
                      <a:endParaRPr lang="en-US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309"/>
                  </a:ext>
                </a:extLst>
              </a:tr>
              <a:tr h="5743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Hemodynamic support</a:t>
                      </a:r>
                      <a:endParaRPr lang="en-US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27.0%</a:t>
                      </a:r>
                      <a:endParaRPr lang="en-US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837281"/>
                  </a:ext>
                </a:extLst>
              </a:tr>
              <a:tr h="6694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Intravascular imaging*</a:t>
                      </a:r>
                      <a:endParaRPr lang="en-US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63.9%</a:t>
                      </a:r>
                      <a:endParaRPr lang="en-US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76501954"/>
                  </a:ext>
                </a:extLst>
              </a:tr>
              <a:tr h="7655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Procedural complications (MI, CIN, perforation, emergency surgery, bleed</a:t>
                      </a:r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9.8%</a:t>
                      </a:r>
                      <a:endParaRPr lang="en-US" sz="1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10678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248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258" name="Chart 12"/>
          <p:cNvGraphicFramePr>
            <a:graphicFrameLocks/>
          </p:cNvGraphicFramePr>
          <p:nvPr/>
        </p:nvGraphicFramePr>
        <p:xfrm>
          <a:off x="298450" y="4446588"/>
          <a:ext cx="3962400" cy="238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Chart" r:id="rId4" imgW="3968840" imgH="2395936" progId="Excel.Chart.8">
                  <p:embed/>
                </p:oleObj>
              </mc:Choice>
              <mc:Fallback>
                <p:oleObj name="Chart" r:id="rId4" imgW="3968840" imgH="2395936" progId="Excel.Chart.8">
                  <p:embed/>
                  <p:pic>
                    <p:nvPicPr>
                      <p:cNvPr id="96258" name="Chart 12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450" y="4446588"/>
                        <a:ext cx="3962400" cy="2387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6259" name="Chart 15"/>
          <p:cNvGraphicFramePr>
            <a:graphicFrameLocks/>
          </p:cNvGraphicFramePr>
          <p:nvPr/>
        </p:nvGraphicFramePr>
        <p:xfrm>
          <a:off x="5873750" y="4440238"/>
          <a:ext cx="4422775" cy="238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Chart" r:id="rId6" imgW="4432176" imgH="2395936" progId="Excel.Chart.8">
                  <p:embed/>
                </p:oleObj>
              </mc:Choice>
              <mc:Fallback>
                <p:oleObj name="Chart" r:id="rId6" imgW="4432176" imgH="2395936" progId="Excel.Chart.8">
                  <p:embed/>
                  <p:pic>
                    <p:nvPicPr>
                      <p:cNvPr id="96259" name="Chart 15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750" y="4440238"/>
                        <a:ext cx="4422775" cy="2387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260" name="TextBox 1"/>
          <p:cNvSpPr txBox="1">
            <a:spLocks noChangeArrowheads="1"/>
          </p:cNvSpPr>
          <p:nvPr/>
        </p:nvSpPr>
        <p:spPr bwMode="auto">
          <a:xfrm>
            <a:off x="3970338" y="4592638"/>
            <a:ext cx="2362200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236" tIns="39102" rIns="78236" bIns="39102">
            <a:spAutoFit/>
          </a:bodyPr>
          <a:lstStyle>
            <a:lvl1pPr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39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Septal Ablation = 4</a:t>
            </a:r>
          </a:p>
          <a:p>
            <a:pPr marL="0" marR="0" lvl="0" indent="0" algn="l" defTabSz="939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MitraClip = 52  </a:t>
            </a:r>
          </a:p>
          <a:p>
            <a:pPr marL="0" marR="0" lvl="0" indent="0" algn="l" defTabSz="939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TMVR = 3</a:t>
            </a:r>
          </a:p>
          <a:p>
            <a:pPr marL="0" marR="0" lvl="0" indent="0" algn="l" defTabSz="939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TriClip = 5</a:t>
            </a:r>
          </a:p>
          <a:p>
            <a:pPr marL="0" marR="0" lvl="0" indent="0" algn="l" defTabSz="939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TTVR = 3  </a:t>
            </a:r>
          </a:p>
          <a:p>
            <a:pPr marL="0" marR="0" lvl="0" indent="0" algn="l" defTabSz="939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PFO/ASD Closure = 24 </a:t>
            </a:r>
          </a:p>
        </p:txBody>
      </p:sp>
      <p:graphicFrame>
        <p:nvGraphicFramePr>
          <p:cNvPr id="96261" name="Chart 3"/>
          <p:cNvGraphicFramePr>
            <a:graphicFrameLocks/>
          </p:cNvGraphicFramePr>
          <p:nvPr/>
        </p:nvGraphicFramePr>
        <p:xfrm>
          <a:off x="207963" y="1390650"/>
          <a:ext cx="4195762" cy="224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Chart" r:id="rId8" imgW="4200508" imgH="2255715" progId="Excel.Chart.8">
                  <p:embed/>
                </p:oleObj>
              </mc:Choice>
              <mc:Fallback>
                <p:oleObj name="Chart" r:id="rId8" imgW="4200508" imgH="2255715" progId="Excel.Chart.8">
                  <p:embed/>
                  <p:pic>
                    <p:nvPicPr>
                      <p:cNvPr id="96261" name="Chart 3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963" y="1390650"/>
                        <a:ext cx="4195762" cy="2249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5" name="TextBox 4"/>
          <p:cNvSpPr txBox="1">
            <a:spLocks noChangeArrowheads="1"/>
          </p:cNvSpPr>
          <p:nvPr/>
        </p:nvSpPr>
        <p:spPr bwMode="auto">
          <a:xfrm>
            <a:off x="79375" y="2198688"/>
            <a:ext cx="3095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236" tIns="39102" rIns="78236" bIns="39102">
            <a:spAutoFit/>
          </a:bodyPr>
          <a:lstStyle>
            <a:lvl1pPr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39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88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5846" name="TextBox 5"/>
          <p:cNvSpPr txBox="1">
            <a:spLocks noChangeArrowheads="1"/>
          </p:cNvSpPr>
          <p:nvPr/>
        </p:nvSpPr>
        <p:spPr bwMode="auto">
          <a:xfrm>
            <a:off x="0" y="1122363"/>
            <a:ext cx="3944938" cy="29368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8236" tIns="39102" rIns="78236" bIns="39102">
            <a:spAutoFit/>
          </a:bodyPr>
          <a:lstStyle>
            <a:lvl1pPr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39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Major complication:  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N = </a:t>
            </a: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24        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32       </a:t>
            </a: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25       </a:t>
            </a: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13          16</a:t>
            </a:r>
          </a:p>
        </p:txBody>
      </p:sp>
      <p:graphicFrame>
        <p:nvGraphicFramePr>
          <p:cNvPr id="96264" name="Chart 6"/>
          <p:cNvGraphicFramePr>
            <a:graphicFrameLocks/>
          </p:cNvGraphicFramePr>
          <p:nvPr/>
        </p:nvGraphicFramePr>
        <p:xfrm>
          <a:off x="6138863" y="1423988"/>
          <a:ext cx="4244975" cy="2281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Chart" r:id="rId10" imgW="4249280" imgH="2286198" progId="Excel.Chart.8">
                  <p:embed/>
                </p:oleObj>
              </mc:Choice>
              <mc:Fallback>
                <p:oleObj name="Chart" r:id="rId10" imgW="4249280" imgH="2286198" progId="Excel.Chart.8">
                  <p:embed/>
                  <p:pic>
                    <p:nvPicPr>
                      <p:cNvPr id="96264" name="Chart 6"/>
                      <p:cNvPicPr>
                        <a:picLocks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8863" y="1423988"/>
                        <a:ext cx="4244975" cy="2281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8" name="TextBox 8"/>
          <p:cNvSpPr txBox="1">
            <a:spLocks noChangeArrowheads="1"/>
          </p:cNvSpPr>
          <p:nvPr/>
        </p:nvSpPr>
        <p:spPr bwMode="auto">
          <a:xfrm>
            <a:off x="5924550" y="2259013"/>
            <a:ext cx="3143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236" tIns="39102" rIns="78236" bIns="39102">
            <a:spAutoFit/>
          </a:bodyPr>
          <a:lstStyle>
            <a:lvl1pPr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39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88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5849" name="TextBox 5"/>
          <p:cNvSpPr txBox="1">
            <a:spLocks noChangeArrowheads="1"/>
          </p:cNvSpPr>
          <p:nvPr/>
        </p:nvSpPr>
        <p:spPr bwMode="auto">
          <a:xfrm>
            <a:off x="5788025" y="1133475"/>
            <a:ext cx="4059238" cy="29368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8236" tIns="39102" rIns="78236" bIns="39102">
            <a:spAutoFit/>
          </a:bodyPr>
          <a:lstStyle>
            <a:lvl1pPr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39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Major complication</a:t>
            </a:r>
            <a:r>
              <a:rPr kumimoji="0" lang="en-US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:  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N =  </a:t>
            </a:r>
            <a:r>
              <a:rPr kumimoji="0" lang="en-US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1          0          0          1             0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3418" y="646113"/>
            <a:ext cx="4089400" cy="386744"/>
          </a:xfrm>
          <a:prstGeom prst="rect">
            <a:avLst/>
          </a:prstGeom>
          <a:noFill/>
        </p:spPr>
        <p:txBody>
          <a:bodyPr wrap="square" lIns="78236" tIns="39102" rIns="78236" bIns="39102">
            <a:spAutoFit/>
          </a:bodyPr>
          <a:lstStyle/>
          <a:p>
            <a:pPr marL="0" marR="0" lvl="0" indent="0" algn="ctr" defTabSz="7871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noProof="0" dirty="0" smtClean="0">
                <a:solidFill>
                  <a:srgbClr val="00CC99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Coronary Interventions (P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CC99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CI)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CC99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05450" y="644525"/>
            <a:ext cx="4451350" cy="385763"/>
          </a:xfrm>
          <a:prstGeom prst="rect">
            <a:avLst/>
          </a:prstGeom>
          <a:noFill/>
        </p:spPr>
        <p:txBody>
          <a:bodyPr lIns="78236" tIns="39102" rIns="78236" bIns="39102">
            <a:spAutoFit/>
          </a:bodyPr>
          <a:lstStyle/>
          <a:p>
            <a:pPr marL="0" marR="0" lvl="0" indent="0" algn="ctr" defTabSz="7871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Endovascular Interventions (PTA)</a:t>
            </a:r>
          </a:p>
        </p:txBody>
      </p:sp>
      <p:sp>
        <p:nvSpPr>
          <p:cNvPr id="35853" name="TextBox 13"/>
          <p:cNvSpPr txBox="1">
            <a:spLocks noChangeArrowheads="1"/>
          </p:cNvSpPr>
          <p:nvPr/>
        </p:nvSpPr>
        <p:spPr bwMode="auto">
          <a:xfrm>
            <a:off x="147638" y="4054475"/>
            <a:ext cx="3852862" cy="28733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8236" tIns="39102" rIns="78236" bIns="39102">
            <a:spAutoFit/>
          </a:bodyPr>
          <a:lstStyle>
            <a:lvl1pPr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39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1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Major complication:  </a:t>
            </a:r>
            <a:r>
              <a:rPr kumimoji="0" lang="en-US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N =       3          2         3         4        1      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9400" y="3676650"/>
            <a:ext cx="3679825" cy="363538"/>
          </a:xfrm>
          <a:prstGeom prst="rect">
            <a:avLst/>
          </a:prstGeom>
          <a:noFill/>
        </p:spPr>
        <p:txBody>
          <a:bodyPr lIns="78236" tIns="39102" rIns="78236" bIns="39102">
            <a:spAutoFit/>
          </a:bodyPr>
          <a:lstStyle/>
          <a:p>
            <a:pPr marL="0" marR="0" lvl="0" indent="0" algn="ctr" defTabSz="7871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6" b="1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</a:t>
            </a:r>
            <a:r>
              <a:rPr kumimoji="0" lang="en-US" sz="1856" b="1" i="1" u="none" strike="noStrike" kern="1200" cap="none" spc="0" normalizeH="0" baseline="0" noProof="0" dirty="0" err="1">
                <a:ln>
                  <a:noFill/>
                </a:ln>
                <a:solidFill>
                  <a:srgbClr val="00CC99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Valvuloplasty</a:t>
            </a:r>
            <a:r>
              <a:rPr kumimoji="0" lang="en-US" sz="1856" b="1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(BAV/BMV)</a:t>
            </a:r>
          </a:p>
        </p:txBody>
      </p:sp>
      <p:sp>
        <p:nvSpPr>
          <p:cNvPr id="35855" name="TextBox 16"/>
          <p:cNvSpPr txBox="1">
            <a:spLocks noChangeArrowheads="1"/>
          </p:cNvSpPr>
          <p:nvPr/>
        </p:nvSpPr>
        <p:spPr bwMode="auto">
          <a:xfrm>
            <a:off x="5840413" y="4040188"/>
            <a:ext cx="4105275" cy="28733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8236" tIns="39102" rIns="78236" bIns="39102">
            <a:spAutoFit/>
          </a:bodyPr>
          <a:lstStyle>
            <a:lvl1pPr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39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1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Major complication</a:t>
            </a:r>
            <a:r>
              <a:rPr kumimoji="0" lang="en-US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:  N =    8        10          10         15           9   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35725" y="3654425"/>
            <a:ext cx="3298825" cy="365125"/>
          </a:xfrm>
          <a:prstGeom prst="rect">
            <a:avLst/>
          </a:prstGeom>
          <a:noFill/>
        </p:spPr>
        <p:txBody>
          <a:bodyPr lIns="78236" tIns="39102" rIns="78236" bIns="39102">
            <a:spAutoFit/>
          </a:bodyPr>
          <a:lstStyle/>
          <a:p>
            <a:pPr marL="0" marR="0" lvl="0" indent="0" algn="ctr" defTabSz="78717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56" b="1" i="1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TAVR/TAVI</a:t>
            </a:r>
          </a:p>
        </p:txBody>
      </p:sp>
      <p:sp>
        <p:nvSpPr>
          <p:cNvPr id="96273" name="TextBox 1"/>
          <p:cNvSpPr txBox="1">
            <a:spLocks noChangeArrowheads="1"/>
          </p:cNvSpPr>
          <p:nvPr/>
        </p:nvSpPr>
        <p:spPr bwMode="auto">
          <a:xfrm>
            <a:off x="979488" y="6138863"/>
            <a:ext cx="2882900" cy="12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714" tIns="39335" rIns="78714" bIns="39335"/>
          <a:lstStyle>
            <a:lvl1pPr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39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Arial Unicode MS"/>
                <a:cs typeface="Arial Unicode MS"/>
              </a:rPr>
              <a:t>    BMV-18      BMV-16      BMV-13      BMV-8        BMV-5</a:t>
            </a:r>
          </a:p>
        </p:txBody>
      </p:sp>
      <p:sp>
        <p:nvSpPr>
          <p:cNvPr id="96274" name="TextBox 2"/>
          <p:cNvSpPr txBox="1">
            <a:spLocks noChangeArrowheads="1"/>
          </p:cNvSpPr>
          <p:nvPr/>
        </p:nvSpPr>
        <p:spPr bwMode="auto">
          <a:xfrm>
            <a:off x="0" y="79375"/>
            <a:ext cx="1028700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202" tIns="39582" rIns="79202" bIns="39582">
            <a:spAutoFit/>
          </a:bodyPr>
          <a:lstStyle>
            <a:lvl1pPr defTabSz="94456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4456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4456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4456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4456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445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Interventional Volume &amp; Major Complications 2017-21</a:t>
            </a:r>
          </a:p>
        </p:txBody>
      </p:sp>
      <p:sp>
        <p:nvSpPr>
          <p:cNvPr id="35862" name="TextBox 8"/>
          <p:cNvSpPr txBox="1">
            <a:spLocks noChangeArrowheads="1"/>
          </p:cNvSpPr>
          <p:nvPr/>
        </p:nvSpPr>
        <p:spPr bwMode="auto">
          <a:xfrm>
            <a:off x="6037263" y="4979988"/>
            <a:ext cx="31432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940" tIns="44469" rIns="88940" bIns="44469">
            <a:spAutoFit/>
          </a:bodyPr>
          <a:lstStyle>
            <a:lvl1pPr defTabSz="105251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defTabSz="105251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14400" defTabSz="105251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71600" defTabSz="105251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8800" defTabSz="105251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indent="1588" defTabSz="105251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indent="1588" defTabSz="105251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indent="1588" defTabSz="105251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indent="1588" defTabSz="105251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10525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88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5863" name="TextBox 8"/>
          <p:cNvSpPr txBox="1">
            <a:spLocks noChangeArrowheads="1"/>
          </p:cNvSpPr>
          <p:nvPr/>
        </p:nvSpPr>
        <p:spPr bwMode="auto">
          <a:xfrm>
            <a:off x="123825" y="4979988"/>
            <a:ext cx="31115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940" tIns="44469" rIns="88940" bIns="44469">
            <a:spAutoFit/>
          </a:bodyPr>
          <a:lstStyle>
            <a:lvl1pPr defTabSz="105251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defTabSz="105251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14400" defTabSz="105251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71600" defTabSz="105251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8800" defTabSz="105251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indent="1588" defTabSz="105251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indent="1588" defTabSz="105251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indent="1588" defTabSz="105251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indent="1588" defTabSz="105251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10525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88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5866" name="TextBox 24"/>
          <p:cNvSpPr txBox="1">
            <a:spLocks noChangeArrowheads="1"/>
          </p:cNvSpPr>
          <p:nvPr/>
        </p:nvSpPr>
        <p:spPr bwMode="auto">
          <a:xfrm>
            <a:off x="2633663" y="1628775"/>
            <a:ext cx="962025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21" tIns="46010" rIns="92021" bIns="46010">
            <a:spAutoFit/>
          </a:bodyPr>
          <a:lstStyle>
            <a:lvl1pPr defTabSz="10826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0826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0826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0826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0826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0826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0826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0826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0826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1082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3.4%</a:t>
            </a:r>
            <a:endParaRPr kumimoji="0" lang="en-US" altLang="en-US" sz="13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6278" name="Straight Arrow Connector 8"/>
          <p:cNvCxnSpPr>
            <a:cxnSpLocks noChangeShapeType="1"/>
          </p:cNvCxnSpPr>
          <p:nvPr/>
        </p:nvCxnSpPr>
        <p:spPr bwMode="auto">
          <a:xfrm flipV="1">
            <a:off x="2892425" y="1965325"/>
            <a:ext cx="550863" cy="82550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6279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663" y="0"/>
            <a:ext cx="3333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6280" name="Straight Arrow Connector 6"/>
          <p:cNvCxnSpPr>
            <a:cxnSpLocks noChangeShapeType="1"/>
          </p:cNvCxnSpPr>
          <p:nvPr/>
        </p:nvCxnSpPr>
        <p:spPr bwMode="auto">
          <a:xfrm flipV="1">
            <a:off x="8602663" y="1965325"/>
            <a:ext cx="846137" cy="82550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6281" name="TextBox 24"/>
          <p:cNvSpPr txBox="1">
            <a:spLocks noChangeArrowheads="1"/>
          </p:cNvSpPr>
          <p:nvPr/>
        </p:nvSpPr>
        <p:spPr bwMode="auto">
          <a:xfrm>
            <a:off x="8488363" y="1665288"/>
            <a:ext cx="9604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21" tIns="46010" rIns="92021" bIns="46010">
            <a:spAutoFit/>
          </a:bodyPr>
          <a:lstStyle>
            <a:lvl1pPr defTabSz="10826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0826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0826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0826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0826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0826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0826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0826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0826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1082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1.0%</a:t>
            </a:r>
          </a:p>
        </p:txBody>
      </p:sp>
      <p:cxnSp>
        <p:nvCxnSpPr>
          <p:cNvPr id="96282" name="Straight Arrow Connector 13"/>
          <p:cNvCxnSpPr>
            <a:cxnSpLocks noChangeShapeType="1"/>
          </p:cNvCxnSpPr>
          <p:nvPr/>
        </p:nvCxnSpPr>
        <p:spPr bwMode="auto">
          <a:xfrm flipV="1">
            <a:off x="8593138" y="4856163"/>
            <a:ext cx="779462" cy="187325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TextBox 24"/>
          <p:cNvSpPr txBox="1">
            <a:spLocks noChangeArrowheads="1"/>
          </p:cNvSpPr>
          <p:nvPr/>
        </p:nvSpPr>
        <p:spPr bwMode="auto">
          <a:xfrm>
            <a:off x="8412163" y="4541838"/>
            <a:ext cx="960437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21" tIns="46010" rIns="92021" bIns="46010">
            <a:spAutoFit/>
          </a:bodyPr>
          <a:lstStyle>
            <a:lvl1pPr defTabSz="10826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0826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0826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0826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0826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0826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0826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0826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0826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1082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22.4%</a:t>
            </a:r>
            <a:endParaRPr kumimoji="0" lang="en-US" altLang="en-US" sz="13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TextBox 24"/>
          <p:cNvSpPr txBox="1">
            <a:spLocks noChangeArrowheads="1"/>
          </p:cNvSpPr>
          <p:nvPr/>
        </p:nvSpPr>
        <p:spPr bwMode="auto">
          <a:xfrm>
            <a:off x="2776538" y="4956175"/>
            <a:ext cx="960437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21" tIns="46010" rIns="92021" bIns="46010">
            <a:spAutoFit/>
          </a:bodyPr>
          <a:lstStyle>
            <a:lvl1pPr defTabSz="10826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0826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0826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0826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0826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0826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0826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0826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0826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1082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10.5%</a:t>
            </a:r>
            <a:endParaRPr kumimoji="0" lang="en-US" altLang="en-US" sz="13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6285" name="Straight Arrow Connector 8"/>
          <p:cNvCxnSpPr>
            <a:cxnSpLocks noChangeShapeType="1"/>
          </p:cNvCxnSpPr>
          <p:nvPr/>
        </p:nvCxnSpPr>
        <p:spPr bwMode="auto">
          <a:xfrm>
            <a:off x="2600325" y="5329238"/>
            <a:ext cx="868363" cy="84137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60660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8E5531C-E28E-FD4C-ACA8-70D298C293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9695" y="34411"/>
            <a:ext cx="10287000" cy="61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64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OPTIMUM Registry: Procedural Outcomes</a:t>
            </a:r>
            <a:endParaRPr kumimoji="0" lang="en-US" sz="3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93106" y="6531636"/>
            <a:ext cx="2693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Kandazari D, TCT 2021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5D8B70-3D03-421B-A0F0-7C97930346E8}"/>
              </a:ext>
            </a:extLst>
          </p:cNvPr>
          <p:cNvSpPr txBox="1"/>
          <p:nvPr/>
        </p:nvSpPr>
        <p:spPr>
          <a:xfrm>
            <a:off x="536741" y="5649144"/>
            <a:ext cx="4411777" cy="523220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  <a:ln>
            <a:solidFill>
              <a:srgbClr val="C0504D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Post SYNTAX Score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itchFamily="2" charset="2"/>
              </a:rPr>
              <a:t>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		34.3%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Post SYNTAX Score 0		11.4%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F229FE-103E-4748-B46D-E5C93F79753F}"/>
              </a:ext>
            </a:extLst>
          </p:cNvPr>
          <p:cNvSpPr txBox="1"/>
          <p:nvPr/>
        </p:nvSpPr>
        <p:spPr>
          <a:xfrm>
            <a:off x="642040" y="1211712"/>
            <a:ext cx="41113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Baseline and Post-PCI Total SYNTAX Scores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35468D-B920-498C-B363-0E3C72660AAC}"/>
              </a:ext>
            </a:extLst>
          </p:cNvPr>
          <p:cNvGrpSpPr/>
          <p:nvPr/>
        </p:nvGrpSpPr>
        <p:grpSpPr>
          <a:xfrm>
            <a:off x="288097" y="1927674"/>
            <a:ext cx="4660421" cy="3638423"/>
            <a:chOff x="645536" y="1927674"/>
            <a:chExt cx="5004012" cy="3638423"/>
          </a:xfrm>
        </p:grpSpPr>
        <p:sp>
          <p:nvSpPr>
            <p:cNvPr id="7" name="Freeform 929">
              <a:extLst>
                <a:ext uri="{FF2B5EF4-FFF2-40B4-BE49-F238E27FC236}">
                  <a16:creationId xmlns:a16="http://schemas.microsoft.com/office/drawing/2014/main" id="{B7C8B340-72B1-421B-A8E3-86BD702CE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3360" y="3177853"/>
              <a:ext cx="1365250" cy="2095500"/>
            </a:xfrm>
            <a:custGeom>
              <a:avLst/>
              <a:gdLst>
                <a:gd name="T0" fmla="*/ 0 w 860"/>
                <a:gd name="T1" fmla="*/ 0 h 1320"/>
                <a:gd name="T2" fmla="*/ 860 w 860"/>
                <a:gd name="T3" fmla="*/ 0 h 1320"/>
                <a:gd name="T4" fmla="*/ 860 w 860"/>
                <a:gd name="T5" fmla="*/ 1320 h 1320"/>
                <a:gd name="T6" fmla="*/ 0 w 860"/>
                <a:gd name="T7" fmla="*/ 1320 h 1320"/>
                <a:gd name="T8" fmla="*/ 0 w 860"/>
                <a:gd name="T9" fmla="*/ 0 h 1320"/>
                <a:gd name="T10" fmla="*/ 0 w 860"/>
                <a:gd name="T11" fmla="*/ 0 h 1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0" h="1320">
                  <a:moveTo>
                    <a:pt x="0" y="0"/>
                  </a:moveTo>
                  <a:lnTo>
                    <a:pt x="860" y="0"/>
                  </a:lnTo>
                  <a:lnTo>
                    <a:pt x="860" y="1320"/>
                  </a:lnTo>
                  <a:lnTo>
                    <a:pt x="0" y="132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Freeform 930">
              <a:extLst>
                <a:ext uri="{FF2B5EF4-FFF2-40B4-BE49-F238E27FC236}">
                  <a16:creationId xmlns:a16="http://schemas.microsoft.com/office/drawing/2014/main" id="{5AE7B8CA-FC13-4EE8-823B-A14981020D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4710" y="4301803"/>
              <a:ext cx="1365250" cy="971550"/>
            </a:xfrm>
            <a:custGeom>
              <a:avLst/>
              <a:gdLst>
                <a:gd name="T0" fmla="*/ 0 w 860"/>
                <a:gd name="T1" fmla="*/ 0 h 612"/>
                <a:gd name="T2" fmla="*/ 860 w 860"/>
                <a:gd name="T3" fmla="*/ 0 h 612"/>
                <a:gd name="T4" fmla="*/ 860 w 860"/>
                <a:gd name="T5" fmla="*/ 612 h 612"/>
                <a:gd name="T6" fmla="*/ 0 w 860"/>
                <a:gd name="T7" fmla="*/ 612 h 612"/>
                <a:gd name="T8" fmla="*/ 0 w 860"/>
                <a:gd name="T9" fmla="*/ 0 h 612"/>
                <a:gd name="T10" fmla="*/ 0 w 860"/>
                <a:gd name="T11" fmla="*/ 0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0" h="612">
                  <a:moveTo>
                    <a:pt x="0" y="0"/>
                  </a:moveTo>
                  <a:lnTo>
                    <a:pt x="860" y="0"/>
                  </a:lnTo>
                  <a:lnTo>
                    <a:pt x="860" y="612"/>
                  </a:lnTo>
                  <a:lnTo>
                    <a:pt x="0" y="6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81BD">
                <a:lumMod val="75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Rectangle 951">
              <a:extLst>
                <a:ext uri="{FF2B5EF4-FFF2-40B4-BE49-F238E27FC236}">
                  <a16:creationId xmlns:a16="http://schemas.microsoft.com/office/drawing/2014/main" id="{01DC003D-76DD-4086-BC72-115B99CB1E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0248" y="3235003"/>
              <a:ext cx="48193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32.4</a:t>
              </a:r>
              <a:endPara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Rectangle 952">
              <a:extLst>
                <a:ext uri="{FF2B5EF4-FFF2-40B4-BE49-F238E27FC236}">
                  <a16:creationId xmlns:a16="http://schemas.microsoft.com/office/drawing/2014/main" id="{8AA5C221-8E33-4F0C-93DD-0002775900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8435" y="4358953"/>
              <a:ext cx="27538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15</a:t>
              </a:r>
              <a:endPara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56B2903-EE56-465F-910B-C95CD3709963}"/>
                </a:ext>
              </a:extLst>
            </p:cNvPr>
            <p:cNvGrpSpPr/>
            <p:nvPr/>
          </p:nvGrpSpPr>
          <p:grpSpPr>
            <a:xfrm>
              <a:off x="645536" y="1927674"/>
              <a:ext cx="5004012" cy="3638423"/>
              <a:chOff x="645536" y="1927674"/>
              <a:chExt cx="5004012" cy="3638423"/>
            </a:xfrm>
          </p:grpSpPr>
          <p:sp>
            <p:nvSpPr>
              <p:cNvPr id="12" name="Line 947">
                <a:extLst>
                  <a:ext uri="{FF2B5EF4-FFF2-40B4-BE49-F238E27FC236}">
                    <a16:creationId xmlns:a16="http://schemas.microsoft.com/office/drawing/2014/main" id="{347FAFBB-14F0-4BE7-8AA1-B3A9C789CF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17260" y="5273353"/>
                <a:ext cx="433228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" name="Line 949">
                <a:extLst>
                  <a:ext uri="{FF2B5EF4-FFF2-40B4-BE49-F238E27FC236}">
                    <a16:creationId xmlns:a16="http://schemas.microsoft.com/office/drawing/2014/main" id="{F4CC4C4C-C005-4304-806C-0A0123EDE7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85785" y="5273353"/>
                <a:ext cx="0" cy="52388"/>
              </a:xfrm>
              <a:prstGeom prst="line">
                <a:avLst/>
              </a:prstGeom>
              <a:noFill/>
              <a:ln w="15875">
                <a:solidFill>
                  <a:srgbClr val="231F2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" name="Line 950">
                <a:extLst>
                  <a:ext uri="{FF2B5EF4-FFF2-40B4-BE49-F238E27FC236}">
                    <a16:creationId xmlns:a16="http://schemas.microsoft.com/office/drawing/2014/main" id="{C997BD4E-52E6-4CDB-BC03-7CAB0FD3B7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49548" y="5273353"/>
                <a:ext cx="0" cy="52388"/>
              </a:xfrm>
              <a:prstGeom prst="line">
                <a:avLst/>
              </a:prstGeom>
              <a:noFill/>
              <a:ln w="15875">
                <a:solidFill>
                  <a:srgbClr val="231F2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" name="Rectangle 962">
                <a:extLst>
                  <a:ext uri="{FF2B5EF4-FFF2-40B4-BE49-F238E27FC236}">
                    <a16:creationId xmlns:a16="http://schemas.microsoft.com/office/drawing/2014/main" id="{7912D782-B52F-4EBC-AAAE-FB7C38CBAD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8085" y="5335265"/>
                <a:ext cx="447509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5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Post</a:t>
                </a:r>
                <a:endParaRPr kumimoji="0" lang="en-US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E9ED00D0-B3F9-4A19-A62F-D999E2954AB9}"/>
                  </a:ext>
                </a:extLst>
              </p:cNvPr>
              <p:cNvGrpSpPr/>
              <p:nvPr/>
            </p:nvGrpSpPr>
            <p:grpSpPr>
              <a:xfrm>
                <a:off x="645536" y="1927674"/>
                <a:ext cx="695537" cy="3461395"/>
                <a:chOff x="645536" y="1927674"/>
                <a:chExt cx="695537" cy="3461395"/>
              </a:xfrm>
            </p:grpSpPr>
            <p:sp>
              <p:nvSpPr>
                <p:cNvPr id="35" name="Rectangle 955">
                  <a:extLst>
                    <a:ext uri="{FF2B5EF4-FFF2-40B4-BE49-F238E27FC236}">
                      <a16:creationId xmlns:a16="http://schemas.microsoft.com/office/drawing/2014/main" id="{693B9643-154B-4CA0-8E43-42DA14DE5E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1969" y="3866012"/>
                  <a:ext cx="230639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5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20</a:t>
                  </a:r>
                  <a:endParaRPr kumimoji="0" lang="en-US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" name="Rectangle 956">
                  <a:extLst>
                    <a:ext uri="{FF2B5EF4-FFF2-40B4-BE49-F238E27FC236}">
                      <a16:creationId xmlns:a16="http://schemas.microsoft.com/office/drawing/2014/main" id="{2506C94E-BABE-45AE-8093-7819E0EA39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1969" y="3219899"/>
                  <a:ext cx="230639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5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30</a:t>
                  </a:r>
                  <a:endParaRPr kumimoji="0" lang="en-US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" name="Line 837">
                  <a:extLst>
                    <a:ext uri="{FF2B5EF4-FFF2-40B4-BE49-F238E27FC236}">
                      <a16:creationId xmlns:a16="http://schemas.microsoft.com/office/drawing/2014/main" id="{74BC7E10-B98E-47F1-87A5-16399FDBDC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17260" y="2363465"/>
                  <a:ext cx="23813" cy="0"/>
                </a:xfrm>
                <a:prstGeom prst="line">
                  <a:avLst/>
                </a:prstGeom>
                <a:noFill/>
                <a:ln w="12700">
                  <a:solidFill>
                    <a:srgbClr val="D9D9D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" name="Line 883">
                  <a:extLst>
                    <a:ext uri="{FF2B5EF4-FFF2-40B4-BE49-F238E27FC236}">
                      <a16:creationId xmlns:a16="http://schemas.microsoft.com/office/drawing/2014/main" id="{F4081AE6-0EAC-431F-BDB6-28C686F03A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17260" y="2038028"/>
                  <a:ext cx="23813" cy="0"/>
                </a:xfrm>
                <a:prstGeom prst="line">
                  <a:avLst/>
                </a:prstGeom>
                <a:noFill/>
                <a:ln w="12700">
                  <a:solidFill>
                    <a:srgbClr val="D9D9D9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" name="Line 935">
                  <a:extLst>
                    <a:ext uri="{FF2B5EF4-FFF2-40B4-BE49-F238E27FC236}">
                      <a16:creationId xmlns:a16="http://schemas.microsoft.com/office/drawing/2014/main" id="{C54F0963-6E54-42AE-8A83-D10A926361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317260" y="2038028"/>
                  <a:ext cx="0" cy="3235325"/>
                </a:xfrm>
                <a:prstGeom prst="line">
                  <a:avLst/>
                </a:prstGeom>
                <a:noFill/>
                <a:ln w="158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" name="Line 936">
                  <a:extLst>
                    <a:ext uri="{FF2B5EF4-FFF2-40B4-BE49-F238E27FC236}">
                      <a16:creationId xmlns:a16="http://schemas.microsoft.com/office/drawing/2014/main" id="{F70BD714-B14D-45C4-8D3B-1D247A4829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64873" y="5273353"/>
                  <a:ext cx="52388" cy="0"/>
                </a:xfrm>
                <a:prstGeom prst="line">
                  <a:avLst/>
                </a:prstGeom>
                <a:noFill/>
                <a:ln w="158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" name="Line 937">
                  <a:extLst>
                    <a:ext uri="{FF2B5EF4-FFF2-40B4-BE49-F238E27FC236}">
                      <a16:creationId xmlns:a16="http://schemas.microsoft.com/office/drawing/2014/main" id="{27B73843-7467-4E30-90FC-6D77CF49E8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64873" y="4949503"/>
                  <a:ext cx="52388" cy="0"/>
                </a:xfrm>
                <a:prstGeom prst="line">
                  <a:avLst/>
                </a:prstGeom>
                <a:noFill/>
                <a:ln w="158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" name="Line 938">
                  <a:extLst>
                    <a:ext uri="{FF2B5EF4-FFF2-40B4-BE49-F238E27FC236}">
                      <a16:creationId xmlns:a16="http://schemas.microsoft.com/office/drawing/2014/main" id="{22A575BC-861E-459D-9424-8920947B05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64873" y="4627240"/>
                  <a:ext cx="52388" cy="0"/>
                </a:xfrm>
                <a:prstGeom prst="line">
                  <a:avLst/>
                </a:prstGeom>
                <a:noFill/>
                <a:ln w="158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" name="Line 939">
                  <a:extLst>
                    <a:ext uri="{FF2B5EF4-FFF2-40B4-BE49-F238E27FC236}">
                      <a16:creationId xmlns:a16="http://schemas.microsoft.com/office/drawing/2014/main" id="{FB10126B-32A6-4EE0-BFAB-0A6B1CBB73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64873" y="4301803"/>
                  <a:ext cx="52388" cy="0"/>
                </a:xfrm>
                <a:prstGeom prst="line">
                  <a:avLst/>
                </a:prstGeom>
                <a:noFill/>
                <a:ln w="158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" name="Line 940">
                  <a:extLst>
                    <a:ext uri="{FF2B5EF4-FFF2-40B4-BE49-F238E27FC236}">
                      <a16:creationId xmlns:a16="http://schemas.microsoft.com/office/drawing/2014/main" id="{E0ECF0EA-9E37-4199-960C-9E1CEEF5626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64873" y="3981128"/>
                  <a:ext cx="52388" cy="0"/>
                </a:xfrm>
                <a:prstGeom prst="line">
                  <a:avLst/>
                </a:prstGeom>
                <a:noFill/>
                <a:ln w="158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" name="Line 941">
                  <a:extLst>
                    <a:ext uri="{FF2B5EF4-FFF2-40B4-BE49-F238E27FC236}">
                      <a16:creationId xmlns:a16="http://schemas.microsoft.com/office/drawing/2014/main" id="{2D885B14-CC10-4534-ABF7-680BA0B80B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64873" y="3655690"/>
                  <a:ext cx="52388" cy="0"/>
                </a:xfrm>
                <a:prstGeom prst="line">
                  <a:avLst/>
                </a:prstGeom>
                <a:noFill/>
                <a:ln w="158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" name="Line 942">
                  <a:extLst>
                    <a:ext uri="{FF2B5EF4-FFF2-40B4-BE49-F238E27FC236}">
                      <a16:creationId xmlns:a16="http://schemas.microsoft.com/office/drawing/2014/main" id="{5D996CB8-19FB-46AB-99C2-A58E2DAB0D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64873" y="3335015"/>
                  <a:ext cx="52388" cy="0"/>
                </a:xfrm>
                <a:prstGeom prst="line">
                  <a:avLst/>
                </a:prstGeom>
                <a:noFill/>
                <a:ln w="158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" name="Line 943">
                  <a:extLst>
                    <a:ext uri="{FF2B5EF4-FFF2-40B4-BE49-F238E27FC236}">
                      <a16:creationId xmlns:a16="http://schemas.microsoft.com/office/drawing/2014/main" id="{ADE0A37B-E058-49E1-8310-C31D9CB50F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64873" y="3009578"/>
                  <a:ext cx="52388" cy="0"/>
                </a:xfrm>
                <a:prstGeom prst="line">
                  <a:avLst/>
                </a:prstGeom>
                <a:noFill/>
                <a:ln w="158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" name="Line 944">
                  <a:extLst>
                    <a:ext uri="{FF2B5EF4-FFF2-40B4-BE49-F238E27FC236}">
                      <a16:creationId xmlns:a16="http://schemas.microsoft.com/office/drawing/2014/main" id="{82415B1E-3784-4239-A6E6-FB3DA22A24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64873" y="2684140"/>
                  <a:ext cx="52388" cy="0"/>
                </a:xfrm>
                <a:prstGeom prst="line">
                  <a:avLst/>
                </a:prstGeom>
                <a:noFill/>
                <a:ln w="158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" name="Line 945">
                  <a:extLst>
                    <a:ext uri="{FF2B5EF4-FFF2-40B4-BE49-F238E27FC236}">
                      <a16:creationId xmlns:a16="http://schemas.microsoft.com/office/drawing/2014/main" id="{84F3B182-B423-4454-84C4-996F043E2F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64873" y="2363465"/>
                  <a:ext cx="52388" cy="0"/>
                </a:xfrm>
                <a:prstGeom prst="line">
                  <a:avLst/>
                </a:prstGeom>
                <a:noFill/>
                <a:ln w="158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" name="Line 946">
                  <a:extLst>
                    <a:ext uri="{FF2B5EF4-FFF2-40B4-BE49-F238E27FC236}">
                      <a16:creationId xmlns:a16="http://schemas.microsoft.com/office/drawing/2014/main" id="{38259314-DB39-4281-B75B-8A5CA8037D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64873" y="2038028"/>
                  <a:ext cx="52388" cy="0"/>
                </a:xfrm>
                <a:prstGeom prst="line">
                  <a:avLst/>
                </a:prstGeom>
                <a:noFill/>
                <a:ln w="158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" name="Line 948">
                  <a:extLst>
                    <a:ext uri="{FF2B5EF4-FFF2-40B4-BE49-F238E27FC236}">
                      <a16:creationId xmlns:a16="http://schemas.microsoft.com/office/drawing/2014/main" id="{221259CB-D7C1-4FBB-80E5-F9279D1045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17260" y="5273353"/>
                  <a:ext cx="0" cy="52388"/>
                </a:xfrm>
                <a:prstGeom prst="line">
                  <a:avLst/>
                </a:prstGeom>
                <a:noFill/>
                <a:ln w="15875">
                  <a:solidFill>
                    <a:srgbClr val="231F2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" name="Rectangle 953">
                  <a:extLst>
                    <a:ext uri="{FF2B5EF4-FFF2-40B4-BE49-F238E27FC236}">
                      <a16:creationId xmlns:a16="http://schemas.microsoft.com/office/drawing/2014/main" id="{37E2EA7E-90E9-497A-B8B3-5BA8845B15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9751" y="5158237"/>
                  <a:ext cx="115320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5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0</a:t>
                  </a:r>
                  <a:endParaRPr kumimoji="0" lang="en-US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" name="Rectangle 954">
                  <a:extLst>
                    <a:ext uri="{FF2B5EF4-FFF2-40B4-BE49-F238E27FC236}">
                      <a16:creationId xmlns:a16="http://schemas.microsoft.com/office/drawing/2014/main" id="{93F666F0-2F90-4C47-BFF3-C7F20FCE41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1969" y="4512124"/>
                  <a:ext cx="230639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5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10</a:t>
                  </a:r>
                  <a:endParaRPr kumimoji="0" lang="en-US" alt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" name="Rectangle 957">
                  <a:extLst>
                    <a:ext uri="{FF2B5EF4-FFF2-40B4-BE49-F238E27FC236}">
                      <a16:creationId xmlns:a16="http://schemas.microsoft.com/office/drawing/2014/main" id="{D981B73F-050B-4CFB-8D7C-8D4256FEAA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1969" y="2573787"/>
                  <a:ext cx="230639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5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40</a:t>
                  </a:r>
                  <a:endParaRPr kumimoji="0" lang="en-US" alt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" name="Rectangle 958">
                  <a:extLst>
                    <a:ext uri="{FF2B5EF4-FFF2-40B4-BE49-F238E27FC236}">
                      <a16:creationId xmlns:a16="http://schemas.microsoft.com/office/drawing/2014/main" id="{3B1B3A7B-C5B5-4E27-B7ED-BC795B05C1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1969" y="1927674"/>
                  <a:ext cx="230639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5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50</a:t>
                  </a:r>
                  <a:endParaRPr kumimoji="0" lang="en-US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" name="Rectangle 966">
                  <a:extLst>
                    <a:ext uri="{FF2B5EF4-FFF2-40B4-BE49-F238E27FC236}">
                      <a16:creationId xmlns:a16="http://schemas.microsoft.com/office/drawing/2014/main" id="{7D43DE67-94AF-4ED5-B322-74C90A4A45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>
                  <a:off x="-362103" y="3390914"/>
                  <a:ext cx="2279651" cy="2643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Syntax Score</a:t>
                  </a:r>
                  <a:endParaRPr kumimoji="0" lang="en-US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7" name="Rectangle 962">
                <a:extLst>
                  <a:ext uri="{FF2B5EF4-FFF2-40B4-BE49-F238E27FC236}">
                    <a16:creationId xmlns:a16="http://schemas.microsoft.com/office/drawing/2014/main" id="{2FF26574-9DAD-4D32-A8D6-3337ABD758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4579" y="5335265"/>
                <a:ext cx="333911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5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Pre</a:t>
                </a:r>
                <a:endParaRPr kumimoji="0" lang="en-US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6AAA661-AC85-4144-9655-FBE74E683640}"/>
              </a:ext>
            </a:extLst>
          </p:cNvPr>
          <p:cNvGrpSpPr/>
          <p:nvPr/>
        </p:nvGrpSpPr>
        <p:grpSpPr>
          <a:xfrm>
            <a:off x="5501327" y="1945953"/>
            <a:ext cx="4569457" cy="3620144"/>
            <a:chOff x="6253432" y="1945953"/>
            <a:chExt cx="4998768" cy="3620144"/>
          </a:xfrm>
        </p:grpSpPr>
        <p:sp>
          <p:nvSpPr>
            <p:cNvPr id="41" name="Freeform 1449">
              <a:extLst>
                <a:ext uri="{FF2B5EF4-FFF2-40B4-BE49-F238E27FC236}">
                  <a16:creationId xmlns:a16="http://schemas.microsoft.com/office/drawing/2014/main" id="{2BA92F3E-23EC-4DCC-8298-98FB7F919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8550" y="4579615"/>
              <a:ext cx="1382713" cy="698500"/>
            </a:xfrm>
            <a:custGeom>
              <a:avLst/>
              <a:gdLst>
                <a:gd name="T0" fmla="*/ 0 w 871"/>
                <a:gd name="T1" fmla="*/ 0 h 440"/>
                <a:gd name="T2" fmla="*/ 871 w 871"/>
                <a:gd name="T3" fmla="*/ 0 h 440"/>
                <a:gd name="T4" fmla="*/ 871 w 871"/>
                <a:gd name="T5" fmla="*/ 440 h 440"/>
                <a:gd name="T6" fmla="*/ 0 w 871"/>
                <a:gd name="T7" fmla="*/ 440 h 440"/>
                <a:gd name="T8" fmla="*/ 0 w 871"/>
                <a:gd name="T9" fmla="*/ 0 h 440"/>
                <a:gd name="T10" fmla="*/ 0 w 871"/>
                <a:gd name="T11" fmla="*/ 0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1" h="440">
                  <a:moveTo>
                    <a:pt x="0" y="0"/>
                  </a:moveTo>
                  <a:lnTo>
                    <a:pt x="871" y="0"/>
                  </a:lnTo>
                  <a:lnTo>
                    <a:pt x="871" y="440"/>
                  </a:lnTo>
                  <a:lnTo>
                    <a:pt x="0" y="44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81BD">
                <a:lumMod val="75000"/>
              </a:srgbClr>
            </a:solidFill>
            <a:ln w="9525">
              <a:solidFill>
                <a:srgbClr val="4F81BD">
                  <a:lumMod val="75000"/>
                </a:srgbClr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Freeform 1450">
              <a:extLst>
                <a:ext uri="{FF2B5EF4-FFF2-40B4-BE49-F238E27FC236}">
                  <a16:creationId xmlns:a16="http://schemas.microsoft.com/office/drawing/2014/main" id="{6E14FDFD-31C4-49F7-9719-D78B8CBE7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9396413" y="2854003"/>
              <a:ext cx="1381125" cy="2424113"/>
            </a:xfrm>
            <a:custGeom>
              <a:avLst/>
              <a:gdLst>
                <a:gd name="T0" fmla="*/ 0 w 870"/>
                <a:gd name="T1" fmla="*/ 0 h 1527"/>
                <a:gd name="T2" fmla="*/ 870 w 870"/>
                <a:gd name="T3" fmla="*/ 0 h 1527"/>
                <a:gd name="T4" fmla="*/ 870 w 870"/>
                <a:gd name="T5" fmla="*/ 1527 h 1527"/>
                <a:gd name="T6" fmla="*/ 0 w 870"/>
                <a:gd name="T7" fmla="*/ 1527 h 1527"/>
                <a:gd name="T8" fmla="*/ 0 w 870"/>
                <a:gd name="T9" fmla="*/ 0 h 1527"/>
                <a:gd name="T10" fmla="*/ 0 w 870"/>
                <a:gd name="T11" fmla="*/ 0 h 1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0" h="1527">
                  <a:moveTo>
                    <a:pt x="0" y="0"/>
                  </a:moveTo>
                  <a:lnTo>
                    <a:pt x="870" y="0"/>
                  </a:lnTo>
                  <a:lnTo>
                    <a:pt x="870" y="1527"/>
                  </a:lnTo>
                  <a:lnTo>
                    <a:pt x="0" y="15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81BD">
                <a:lumMod val="75000"/>
              </a:srgbClr>
            </a:solidFill>
            <a:ln w="9525">
              <a:solidFill>
                <a:srgbClr val="4F81BD">
                  <a:lumMod val="75000"/>
                </a:srgbClr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Freeform 1451">
              <a:extLst>
                <a:ext uri="{FF2B5EF4-FFF2-40B4-BE49-F238E27FC236}">
                  <a16:creationId xmlns:a16="http://schemas.microsoft.com/office/drawing/2014/main" id="{AD49A7CE-3D4B-45E5-AD7D-4C9D91AA5B7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8550" y="3531865"/>
              <a:ext cx="1382713" cy="1047750"/>
            </a:xfrm>
            <a:custGeom>
              <a:avLst/>
              <a:gdLst>
                <a:gd name="T0" fmla="*/ 0 w 871"/>
                <a:gd name="T1" fmla="*/ 0 h 660"/>
                <a:gd name="T2" fmla="*/ 871 w 871"/>
                <a:gd name="T3" fmla="*/ 0 h 660"/>
                <a:gd name="T4" fmla="*/ 871 w 871"/>
                <a:gd name="T5" fmla="*/ 660 h 660"/>
                <a:gd name="T6" fmla="*/ 0 w 871"/>
                <a:gd name="T7" fmla="*/ 660 h 660"/>
                <a:gd name="T8" fmla="*/ 0 w 871"/>
                <a:gd name="T9" fmla="*/ 0 h 660"/>
                <a:gd name="T10" fmla="*/ 0 w 871"/>
                <a:gd name="T11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1" h="660">
                  <a:moveTo>
                    <a:pt x="0" y="0"/>
                  </a:moveTo>
                  <a:lnTo>
                    <a:pt x="871" y="0"/>
                  </a:lnTo>
                  <a:lnTo>
                    <a:pt x="871" y="660"/>
                  </a:lnTo>
                  <a:lnTo>
                    <a:pt x="0" y="66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504D"/>
            </a:solidFill>
            <a:ln w="9525">
              <a:solidFill>
                <a:srgbClr val="C0504D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Freeform 1452">
              <a:extLst>
                <a:ext uri="{FF2B5EF4-FFF2-40B4-BE49-F238E27FC236}">
                  <a16:creationId xmlns:a16="http://schemas.microsoft.com/office/drawing/2014/main" id="{BB628E6D-DA8F-4D17-884B-4BD007AC09A7}"/>
                </a:ext>
              </a:extLst>
            </p:cNvPr>
            <p:cNvSpPr>
              <a:spLocks/>
            </p:cNvSpPr>
            <p:nvPr/>
          </p:nvSpPr>
          <p:spPr bwMode="auto">
            <a:xfrm>
              <a:off x="9396413" y="2376165"/>
              <a:ext cx="1381125" cy="477838"/>
            </a:xfrm>
            <a:custGeom>
              <a:avLst/>
              <a:gdLst>
                <a:gd name="T0" fmla="*/ 0 w 870"/>
                <a:gd name="T1" fmla="*/ 0 h 301"/>
                <a:gd name="T2" fmla="*/ 870 w 870"/>
                <a:gd name="T3" fmla="*/ 0 h 301"/>
                <a:gd name="T4" fmla="*/ 870 w 870"/>
                <a:gd name="T5" fmla="*/ 301 h 301"/>
                <a:gd name="T6" fmla="*/ 0 w 870"/>
                <a:gd name="T7" fmla="*/ 301 h 301"/>
                <a:gd name="T8" fmla="*/ 0 w 870"/>
                <a:gd name="T9" fmla="*/ 0 h 301"/>
                <a:gd name="T10" fmla="*/ 0 w 870"/>
                <a:gd name="T11" fmla="*/ 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0" h="301">
                  <a:moveTo>
                    <a:pt x="0" y="0"/>
                  </a:moveTo>
                  <a:lnTo>
                    <a:pt x="870" y="0"/>
                  </a:lnTo>
                  <a:lnTo>
                    <a:pt x="870" y="301"/>
                  </a:lnTo>
                  <a:lnTo>
                    <a:pt x="0" y="30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504D"/>
            </a:solidFill>
            <a:ln w="9525">
              <a:solidFill>
                <a:srgbClr val="C0504D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Freeform 1453">
              <a:extLst>
                <a:ext uri="{FF2B5EF4-FFF2-40B4-BE49-F238E27FC236}">
                  <a16:creationId xmlns:a16="http://schemas.microsoft.com/office/drawing/2014/main" id="{53E739A1-20B9-4B6E-85A1-539570AC5F9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8550" y="2079303"/>
              <a:ext cx="1382713" cy="1452563"/>
            </a:xfrm>
            <a:custGeom>
              <a:avLst/>
              <a:gdLst>
                <a:gd name="T0" fmla="*/ 0 w 871"/>
                <a:gd name="T1" fmla="*/ 0 h 915"/>
                <a:gd name="T2" fmla="*/ 871 w 871"/>
                <a:gd name="T3" fmla="*/ 0 h 915"/>
                <a:gd name="T4" fmla="*/ 871 w 871"/>
                <a:gd name="T5" fmla="*/ 915 h 915"/>
                <a:gd name="T6" fmla="*/ 0 w 871"/>
                <a:gd name="T7" fmla="*/ 915 h 915"/>
                <a:gd name="T8" fmla="*/ 0 w 871"/>
                <a:gd name="T9" fmla="*/ 0 h 915"/>
                <a:gd name="T10" fmla="*/ 0 w 871"/>
                <a:gd name="T11" fmla="*/ 0 h 9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1" h="915">
                  <a:moveTo>
                    <a:pt x="0" y="0"/>
                  </a:moveTo>
                  <a:lnTo>
                    <a:pt x="871" y="0"/>
                  </a:lnTo>
                  <a:lnTo>
                    <a:pt x="871" y="915"/>
                  </a:lnTo>
                  <a:lnTo>
                    <a:pt x="0" y="91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BB59">
                <a:lumMod val="75000"/>
              </a:srgbClr>
            </a:solidFill>
            <a:ln w="9525">
              <a:solidFill>
                <a:srgbClr val="9BBB59">
                  <a:lumMod val="75000"/>
                </a:srgbClr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Freeform 1454">
              <a:extLst>
                <a:ext uri="{FF2B5EF4-FFF2-40B4-BE49-F238E27FC236}">
                  <a16:creationId xmlns:a16="http://schemas.microsoft.com/office/drawing/2014/main" id="{362E6AF5-93F9-4CED-A8F4-A5AE71262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9396413" y="2074540"/>
              <a:ext cx="1381125" cy="301625"/>
            </a:xfrm>
            <a:custGeom>
              <a:avLst/>
              <a:gdLst>
                <a:gd name="T0" fmla="*/ 0 w 870"/>
                <a:gd name="T1" fmla="*/ 0 h 190"/>
                <a:gd name="T2" fmla="*/ 870 w 870"/>
                <a:gd name="T3" fmla="*/ 0 h 190"/>
                <a:gd name="T4" fmla="*/ 870 w 870"/>
                <a:gd name="T5" fmla="*/ 190 h 190"/>
                <a:gd name="T6" fmla="*/ 0 w 870"/>
                <a:gd name="T7" fmla="*/ 190 h 190"/>
                <a:gd name="T8" fmla="*/ 0 w 870"/>
                <a:gd name="T9" fmla="*/ 0 h 190"/>
                <a:gd name="T10" fmla="*/ 0 w 870"/>
                <a:gd name="T1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0" h="190">
                  <a:moveTo>
                    <a:pt x="0" y="0"/>
                  </a:moveTo>
                  <a:lnTo>
                    <a:pt x="870" y="0"/>
                  </a:lnTo>
                  <a:lnTo>
                    <a:pt x="870" y="190"/>
                  </a:lnTo>
                  <a:lnTo>
                    <a:pt x="0" y="19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BB59">
                <a:lumMod val="75000"/>
              </a:srgbClr>
            </a:solidFill>
            <a:ln w="9525">
              <a:solidFill>
                <a:srgbClr val="9BBB59">
                  <a:lumMod val="75000"/>
                </a:srgbClr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" name="Rectangle 1471">
              <a:extLst>
                <a:ext uri="{FF2B5EF4-FFF2-40B4-BE49-F238E27FC236}">
                  <a16:creationId xmlns:a16="http://schemas.microsoft.com/office/drawing/2014/main" id="{F0534411-11E6-469C-94BE-32FB9906ED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8510" y="4797103"/>
              <a:ext cx="49101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21.8</a:t>
              </a:r>
            </a:p>
          </p:txBody>
        </p:sp>
        <p:sp>
          <p:nvSpPr>
            <p:cNvPr id="48" name="Rectangle 1472">
              <a:extLst>
                <a:ext uri="{FF2B5EF4-FFF2-40B4-BE49-F238E27FC236}">
                  <a16:creationId xmlns:a16="http://schemas.microsoft.com/office/drawing/2014/main" id="{27D7A2A5-10B5-4B03-892E-E2EB2E3E60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72559" y="3930328"/>
              <a:ext cx="49101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75.7</a:t>
              </a:r>
            </a:p>
          </p:txBody>
        </p:sp>
        <p:sp>
          <p:nvSpPr>
            <p:cNvPr id="49" name="Rectangle 1473">
              <a:extLst>
                <a:ext uri="{FF2B5EF4-FFF2-40B4-BE49-F238E27FC236}">
                  <a16:creationId xmlns:a16="http://schemas.microsoft.com/office/drawing/2014/main" id="{B52872F8-8F50-45EC-B40E-2DFE972D1A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8510" y="3922390"/>
              <a:ext cx="49101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32.8</a:t>
              </a:r>
            </a:p>
          </p:txBody>
        </p:sp>
        <p:sp>
          <p:nvSpPr>
            <p:cNvPr id="50" name="Rectangle 1474">
              <a:extLst>
                <a:ext uri="{FF2B5EF4-FFF2-40B4-BE49-F238E27FC236}">
                  <a16:creationId xmlns:a16="http://schemas.microsoft.com/office/drawing/2014/main" id="{C68813FD-E22F-4B57-814A-84FD0894F3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69046" y="2480940"/>
              <a:ext cx="28057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15</a:t>
              </a:r>
            </a:p>
          </p:txBody>
        </p:sp>
        <p:sp>
          <p:nvSpPr>
            <p:cNvPr id="51" name="Rectangle 1475">
              <a:extLst>
                <a:ext uri="{FF2B5EF4-FFF2-40B4-BE49-F238E27FC236}">
                  <a16:creationId xmlns:a16="http://schemas.microsoft.com/office/drawing/2014/main" id="{77BD7B2A-ED30-4A53-9754-CEFE933187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8510" y="2669853"/>
              <a:ext cx="49101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45.3</a:t>
              </a:r>
            </a:p>
          </p:txBody>
        </p:sp>
        <p:sp>
          <p:nvSpPr>
            <p:cNvPr id="52" name="Rectangle 1476">
              <a:extLst>
                <a:ext uri="{FF2B5EF4-FFF2-40B4-BE49-F238E27FC236}">
                  <a16:creationId xmlns:a16="http://schemas.microsoft.com/office/drawing/2014/main" id="{17486145-984A-4D3D-9C6F-DF5274C151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37942" y="2092003"/>
              <a:ext cx="35072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9.3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D7FD07FC-3015-4BB5-8237-A08CF2E828CA}"/>
                </a:ext>
              </a:extLst>
            </p:cNvPr>
            <p:cNvGrpSpPr/>
            <p:nvPr/>
          </p:nvGrpSpPr>
          <p:grpSpPr>
            <a:xfrm>
              <a:off x="6253432" y="1945953"/>
              <a:ext cx="4998768" cy="3620144"/>
              <a:chOff x="6253432" y="2128838"/>
              <a:chExt cx="4998768" cy="3620144"/>
            </a:xfrm>
          </p:grpSpPr>
          <p:sp>
            <p:nvSpPr>
              <p:cNvPr id="54" name="Rectangle 1483">
                <a:extLst>
                  <a:ext uri="{FF2B5EF4-FFF2-40B4-BE49-F238E27FC236}">
                    <a16:creationId xmlns:a16="http://schemas.microsoft.com/office/drawing/2014/main" id="{E0DE41FA-308A-45CC-B2FB-21FE005F65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39100" y="5518150"/>
                <a:ext cx="340201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5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Pre</a:t>
                </a:r>
                <a:endParaRPr kumimoji="0" lang="en-US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5" name="Rectangle 1486">
                <a:extLst>
                  <a:ext uri="{FF2B5EF4-FFF2-40B4-BE49-F238E27FC236}">
                    <a16:creationId xmlns:a16="http://schemas.microsoft.com/office/drawing/2014/main" id="{2B2149AC-2A6D-4456-9C4B-C1F8425855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31400" y="5518150"/>
                <a:ext cx="455938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5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Post</a:t>
                </a:r>
                <a:endParaRPr kumimoji="0" lang="en-US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A353348F-A44A-47E5-B42B-2DDD90406D29}"/>
                  </a:ext>
                </a:extLst>
              </p:cNvPr>
              <p:cNvGrpSpPr/>
              <p:nvPr/>
            </p:nvGrpSpPr>
            <p:grpSpPr>
              <a:xfrm>
                <a:off x="6253432" y="2128838"/>
                <a:ext cx="4998768" cy="3450282"/>
                <a:chOff x="6253432" y="2128838"/>
                <a:chExt cx="4998768" cy="3450282"/>
              </a:xfrm>
            </p:grpSpPr>
            <p:sp>
              <p:nvSpPr>
                <p:cNvPr id="57" name="Line 1455">
                  <a:extLst>
                    <a:ext uri="{FF2B5EF4-FFF2-40B4-BE49-F238E27FC236}">
                      <a16:creationId xmlns:a16="http://schemas.microsoft.com/office/drawing/2014/main" id="{12ADFC1D-9CFC-499B-A43C-14FC67A30B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915150" y="2257425"/>
                  <a:ext cx="0" cy="3203575"/>
                </a:xfrm>
                <a:prstGeom prst="line">
                  <a:avLst/>
                </a:prstGeom>
                <a:noFill/>
                <a:ln w="158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" name="Line 1457">
                  <a:extLst>
                    <a:ext uri="{FF2B5EF4-FFF2-40B4-BE49-F238E27FC236}">
                      <a16:creationId xmlns:a16="http://schemas.microsoft.com/office/drawing/2014/main" id="{052D44C8-A249-4F63-A27E-39B4946CD2A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859588" y="5140325"/>
                  <a:ext cx="55563" cy="0"/>
                </a:xfrm>
                <a:prstGeom prst="line">
                  <a:avLst/>
                </a:prstGeom>
                <a:noFill/>
                <a:ln w="158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9" name="Line 1458">
                  <a:extLst>
                    <a:ext uri="{FF2B5EF4-FFF2-40B4-BE49-F238E27FC236}">
                      <a16:creationId xmlns:a16="http://schemas.microsoft.com/office/drawing/2014/main" id="{013D6AA8-C3E2-4EFB-AB5B-4875E201E0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859588" y="4818063"/>
                  <a:ext cx="55563" cy="0"/>
                </a:xfrm>
                <a:prstGeom prst="line">
                  <a:avLst/>
                </a:prstGeom>
                <a:noFill/>
                <a:ln w="158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0" name="Line 1459">
                  <a:extLst>
                    <a:ext uri="{FF2B5EF4-FFF2-40B4-BE49-F238E27FC236}">
                      <a16:creationId xmlns:a16="http://schemas.microsoft.com/office/drawing/2014/main" id="{CDAA296C-F4F3-49B9-96C2-9193F94EC7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859588" y="4502150"/>
                  <a:ext cx="55563" cy="0"/>
                </a:xfrm>
                <a:prstGeom prst="line">
                  <a:avLst/>
                </a:prstGeom>
                <a:noFill/>
                <a:ln w="158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1" name="Line 1460">
                  <a:extLst>
                    <a:ext uri="{FF2B5EF4-FFF2-40B4-BE49-F238E27FC236}">
                      <a16:creationId xmlns:a16="http://schemas.microsoft.com/office/drawing/2014/main" id="{0205CCA8-F869-4A78-BEFB-86C29C5ADF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859588" y="4179888"/>
                  <a:ext cx="55563" cy="0"/>
                </a:xfrm>
                <a:prstGeom prst="line">
                  <a:avLst/>
                </a:prstGeom>
                <a:noFill/>
                <a:ln w="158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2" name="Line 1461">
                  <a:extLst>
                    <a:ext uri="{FF2B5EF4-FFF2-40B4-BE49-F238E27FC236}">
                      <a16:creationId xmlns:a16="http://schemas.microsoft.com/office/drawing/2014/main" id="{3FD248D4-3473-4B2A-A87D-ABC9ADC011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859588" y="3859213"/>
                  <a:ext cx="55563" cy="0"/>
                </a:xfrm>
                <a:prstGeom prst="line">
                  <a:avLst/>
                </a:prstGeom>
                <a:noFill/>
                <a:ln w="158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3" name="Line 1462">
                  <a:extLst>
                    <a:ext uri="{FF2B5EF4-FFF2-40B4-BE49-F238E27FC236}">
                      <a16:creationId xmlns:a16="http://schemas.microsoft.com/office/drawing/2014/main" id="{BD3B00F4-CC81-4027-8710-4A6594C020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859588" y="3538538"/>
                  <a:ext cx="55563" cy="0"/>
                </a:xfrm>
                <a:prstGeom prst="line">
                  <a:avLst/>
                </a:prstGeom>
                <a:noFill/>
                <a:ln w="158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4" name="Line 1463">
                  <a:extLst>
                    <a:ext uri="{FF2B5EF4-FFF2-40B4-BE49-F238E27FC236}">
                      <a16:creationId xmlns:a16="http://schemas.microsoft.com/office/drawing/2014/main" id="{AA5B0D1A-2432-4F7D-A57F-4C080BC23E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859588" y="3221038"/>
                  <a:ext cx="55563" cy="0"/>
                </a:xfrm>
                <a:prstGeom prst="line">
                  <a:avLst/>
                </a:prstGeom>
                <a:noFill/>
                <a:ln w="158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5" name="Line 1464">
                  <a:extLst>
                    <a:ext uri="{FF2B5EF4-FFF2-40B4-BE49-F238E27FC236}">
                      <a16:creationId xmlns:a16="http://schemas.microsoft.com/office/drawing/2014/main" id="{4A862C1B-F284-4F92-A21A-53DBDD743A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859588" y="2900363"/>
                  <a:ext cx="55563" cy="0"/>
                </a:xfrm>
                <a:prstGeom prst="line">
                  <a:avLst/>
                </a:prstGeom>
                <a:noFill/>
                <a:ln w="158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6" name="Line 1465">
                  <a:extLst>
                    <a:ext uri="{FF2B5EF4-FFF2-40B4-BE49-F238E27FC236}">
                      <a16:creationId xmlns:a16="http://schemas.microsoft.com/office/drawing/2014/main" id="{7B099BF9-F0F4-4DA5-8928-8326CE3FE4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859588" y="2578100"/>
                  <a:ext cx="55563" cy="0"/>
                </a:xfrm>
                <a:prstGeom prst="line">
                  <a:avLst/>
                </a:prstGeom>
                <a:noFill/>
                <a:ln w="158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7" name="Line 1466">
                  <a:extLst>
                    <a:ext uri="{FF2B5EF4-FFF2-40B4-BE49-F238E27FC236}">
                      <a16:creationId xmlns:a16="http://schemas.microsoft.com/office/drawing/2014/main" id="{02FE3605-9ECB-46FF-9B6F-FDB179B545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859588" y="2257425"/>
                  <a:ext cx="55563" cy="0"/>
                </a:xfrm>
                <a:prstGeom prst="line">
                  <a:avLst/>
                </a:prstGeom>
                <a:noFill/>
                <a:ln w="15875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17BEF990-006B-489E-A4DF-F0F57ED14887}"/>
                    </a:ext>
                  </a:extLst>
                </p:cNvPr>
                <p:cNvGrpSpPr/>
                <p:nvPr/>
              </p:nvGrpSpPr>
              <p:grpSpPr>
                <a:xfrm>
                  <a:off x="6846499" y="5461000"/>
                  <a:ext cx="4405701" cy="47625"/>
                  <a:chOff x="6846499" y="5461000"/>
                  <a:chExt cx="4405701" cy="47625"/>
                </a:xfrm>
              </p:grpSpPr>
              <p:sp>
                <p:nvSpPr>
                  <p:cNvPr id="76" name="Line 1456">
                    <a:extLst>
                      <a:ext uri="{FF2B5EF4-FFF2-40B4-BE49-F238E27FC236}">
                        <a16:creationId xmlns:a16="http://schemas.microsoft.com/office/drawing/2014/main" id="{EDE18C12-36F5-47CB-ABA3-EEAF654C9C5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6859588" y="5461000"/>
                    <a:ext cx="55563" cy="0"/>
                  </a:xfrm>
                  <a:prstGeom prst="line">
                    <a:avLst/>
                  </a:prstGeom>
                  <a:noFill/>
                  <a:ln w="15875">
                    <a:solidFill>
                      <a:srgbClr val="231F2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7" name="Line 1467">
                    <a:extLst>
                      <a:ext uri="{FF2B5EF4-FFF2-40B4-BE49-F238E27FC236}">
                        <a16:creationId xmlns:a16="http://schemas.microsoft.com/office/drawing/2014/main" id="{9AB606A7-D85F-4726-8B69-4565C5B5B90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6846499" y="5461000"/>
                    <a:ext cx="4352925" cy="0"/>
                  </a:xfrm>
                  <a:prstGeom prst="line">
                    <a:avLst/>
                  </a:prstGeom>
                  <a:noFill/>
                  <a:ln w="15875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8" name="Line 1468">
                    <a:extLst>
                      <a:ext uri="{FF2B5EF4-FFF2-40B4-BE49-F238E27FC236}">
                        <a16:creationId xmlns:a16="http://schemas.microsoft.com/office/drawing/2014/main" id="{395F7278-FC41-4A01-99B6-5682282A9C3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6915150" y="5461000"/>
                    <a:ext cx="0" cy="47625"/>
                  </a:xfrm>
                  <a:prstGeom prst="line">
                    <a:avLst/>
                  </a:prstGeom>
                  <a:noFill/>
                  <a:ln w="15875">
                    <a:solidFill>
                      <a:srgbClr val="231F2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9" name="Line 1469">
                    <a:extLst>
                      <a:ext uri="{FF2B5EF4-FFF2-40B4-BE49-F238E27FC236}">
                        <a16:creationId xmlns:a16="http://schemas.microsoft.com/office/drawing/2014/main" id="{A8BE1F8E-C880-4A4B-A1BD-C99F27B205A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083675" y="5461000"/>
                    <a:ext cx="0" cy="47625"/>
                  </a:xfrm>
                  <a:prstGeom prst="line">
                    <a:avLst/>
                  </a:prstGeom>
                  <a:noFill/>
                  <a:ln w="15875">
                    <a:solidFill>
                      <a:srgbClr val="231F2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80" name="Line 1470">
                    <a:extLst>
                      <a:ext uri="{FF2B5EF4-FFF2-40B4-BE49-F238E27FC236}">
                        <a16:creationId xmlns:a16="http://schemas.microsoft.com/office/drawing/2014/main" id="{3EAE081E-E3D2-402F-AB3B-5B26A726462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252200" y="5461000"/>
                    <a:ext cx="0" cy="47625"/>
                  </a:xfrm>
                  <a:prstGeom prst="line">
                    <a:avLst/>
                  </a:prstGeom>
                  <a:noFill/>
                  <a:ln w="15875">
                    <a:solidFill>
                      <a:srgbClr val="231F2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69" name="Rectangle 1477">
                  <a:extLst>
                    <a:ext uri="{FF2B5EF4-FFF2-40B4-BE49-F238E27FC236}">
                      <a16:creationId xmlns:a16="http://schemas.microsoft.com/office/drawing/2014/main" id="{69312CE6-00B1-4D94-8D1C-01B62E013B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13797" y="5348288"/>
                  <a:ext cx="117493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5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0</a:t>
                  </a:r>
                  <a:endParaRPr kumimoji="0" lang="en-US" alt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0" name="Rectangle 1478">
                  <a:extLst>
                    <a:ext uri="{FF2B5EF4-FFF2-40B4-BE49-F238E27FC236}">
                      <a16:creationId xmlns:a16="http://schemas.microsoft.com/office/drawing/2014/main" id="{7F1FB604-A026-47A7-BAA4-C0B6530463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16014" y="4706938"/>
                  <a:ext cx="234983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500" b="1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20</a:t>
                  </a:r>
                  <a:endParaRPr kumimoji="0" lang="en-US" altLang="en-US" sz="18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1" name="Rectangle 1479">
                  <a:extLst>
                    <a:ext uri="{FF2B5EF4-FFF2-40B4-BE49-F238E27FC236}">
                      <a16:creationId xmlns:a16="http://schemas.microsoft.com/office/drawing/2014/main" id="{035BB173-6467-488E-BA0D-1D43407DE3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16014" y="4064000"/>
                  <a:ext cx="234983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5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40</a:t>
                  </a:r>
                  <a:endParaRPr kumimoji="0" lang="en-US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2" name="Rectangle 1480">
                  <a:extLst>
                    <a:ext uri="{FF2B5EF4-FFF2-40B4-BE49-F238E27FC236}">
                      <a16:creationId xmlns:a16="http://schemas.microsoft.com/office/drawing/2014/main" id="{ED72F431-F962-4CAE-891D-D035BFD40D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16014" y="3417888"/>
                  <a:ext cx="234983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5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60</a:t>
                  </a:r>
                  <a:endParaRPr kumimoji="0" lang="en-US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3" name="Rectangle 1481">
                  <a:extLst>
                    <a:ext uri="{FF2B5EF4-FFF2-40B4-BE49-F238E27FC236}">
                      <a16:creationId xmlns:a16="http://schemas.microsoft.com/office/drawing/2014/main" id="{67CEB7BA-E9B8-41AC-B0D1-556DC9B55A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16014" y="2776538"/>
                  <a:ext cx="234983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5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80</a:t>
                  </a:r>
                  <a:endParaRPr kumimoji="0" lang="en-US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4" name="Rectangle 1482">
                  <a:extLst>
                    <a:ext uri="{FF2B5EF4-FFF2-40B4-BE49-F238E27FC236}">
                      <a16:creationId xmlns:a16="http://schemas.microsoft.com/office/drawing/2014/main" id="{6F7DA526-8F43-40A1-919F-36F3CEBC66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18230" y="2128838"/>
                  <a:ext cx="352476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5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100</a:t>
                  </a:r>
                  <a:endParaRPr kumimoji="0" lang="en-US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5" name="Rectangle 1490">
                  <a:extLst>
                    <a:ext uri="{FF2B5EF4-FFF2-40B4-BE49-F238E27FC236}">
                      <a16:creationId xmlns:a16="http://schemas.microsoft.com/office/drawing/2014/main" id="{73A19A7F-8EA3-4C3B-8D30-3FF810065E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>
                  <a:off x="5332129" y="3704593"/>
                  <a:ext cx="2095125" cy="2525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5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Percent of Patients (%)</a:t>
                  </a:r>
                  <a:endParaRPr kumimoji="0" lang="en-US" alt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81" name="Rectangle 1529">
            <a:extLst>
              <a:ext uri="{FF2B5EF4-FFF2-40B4-BE49-F238E27FC236}">
                <a16:creationId xmlns:a16="http://schemas.microsoft.com/office/drawing/2014/main" id="{E3F1850F-CB87-4E8A-A896-244121856E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5855" y="6076424"/>
            <a:ext cx="410991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*p-value represents </a:t>
            </a:r>
            <a:r>
              <a:rPr kumimoji="0" lang="en-US" altLang="en-US" sz="1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McNemar</a:t>
            </a:r>
            <a:r>
              <a:rPr kumimoji="0" lang="en-US" alt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-Bowker Test</a:t>
            </a:r>
            <a:endParaRPr kumimoji="0" lang="en-US" altLang="en-US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2500764-3D88-4A31-849E-8367C1E85756}"/>
              </a:ext>
            </a:extLst>
          </p:cNvPr>
          <p:cNvSpPr txBox="1"/>
          <p:nvPr/>
        </p:nvSpPr>
        <p:spPr>
          <a:xfrm>
            <a:off x="5342964" y="1299801"/>
            <a:ext cx="47278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Baseline and Post-PCI SYNTAX Scores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EB6C42E-1295-4FBE-A4F4-FAD8C1971F82}"/>
              </a:ext>
            </a:extLst>
          </p:cNvPr>
          <p:cNvGrpSpPr/>
          <p:nvPr/>
        </p:nvGrpSpPr>
        <p:grpSpPr>
          <a:xfrm>
            <a:off x="6055424" y="5730576"/>
            <a:ext cx="4108710" cy="215444"/>
            <a:chOff x="7108647" y="1626208"/>
            <a:chExt cx="4108710" cy="215444"/>
          </a:xfrm>
        </p:grpSpPr>
        <p:sp>
          <p:nvSpPr>
            <p:cNvPr id="85" name="Freeform 1501">
              <a:extLst>
                <a:ext uri="{FF2B5EF4-FFF2-40B4-BE49-F238E27FC236}">
                  <a16:creationId xmlns:a16="http://schemas.microsoft.com/office/drawing/2014/main" id="{CD2C79A4-8C8F-4806-AB55-4CC7C3744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8647" y="1701098"/>
              <a:ext cx="125413" cy="115888"/>
            </a:xfrm>
            <a:custGeom>
              <a:avLst/>
              <a:gdLst>
                <a:gd name="T0" fmla="*/ 0 w 79"/>
                <a:gd name="T1" fmla="*/ 0 h 73"/>
                <a:gd name="T2" fmla="*/ 79 w 79"/>
                <a:gd name="T3" fmla="*/ 0 h 73"/>
                <a:gd name="T4" fmla="*/ 79 w 79"/>
                <a:gd name="T5" fmla="*/ 73 h 73"/>
                <a:gd name="T6" fmla="*/ 0 w 79"/>
                <a:gd name="T7" fmla="*/ 73 h 73"/>
                <a:gd name="T8" fmla="*/ 0 w 79"/>
                <a:gd name="T9" fmla="*/ 0 h 73"/>
                <a:gd name="T10" fmla="*/ 0 w 79"/>
                <a:gd name="T11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73">
                  <a:moveTo>
                    <a:pt x="0" y="0"/>
                  </a:moveTo>
                  <a:lnTo>
                    <a:pt x="79" y="0"/>
                  </a:lnTo>
                  <a:lnTo>
                    <a:pt x="79" y="73"/>
                  </a:lnTo>
                  <a:lnTo>
                    <a:pt x="0" y="7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81BD">
                <a:lumMod val="75000"/>
              </a:srgbClr>
            </a:solidFill>
            <a:ln w="9525">
              <a:solidFill>
                <a:srgbClr val="4F81BD">
                  <a:lumMod val="75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" name="Rectangle 1502">
              <a:extLst>
                <a:ext uri="{FF2B5EF4-FFF2-40B4-BE49-F238E27FC236}">
                  <a16:creationId xmlns:a16="http://schemas.microsoft.com/office/drawing/2014/main" id="{D103F063-5C1E-4261-8C6A-1087AAC189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2815" y="1626208"/>
              <a:ext cx="82234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Low (≤22)</a:t>
              </a:r>
            </a:p>
          </p:txBody>
        </p:sp>
        <p:sp>
          <p:nvSpPr>
            <p:cNvPr id="87" name="Freeform 1510">
              <a:extLst>
                <a:ext uri="{FF2B5EF4-FFF2-40B4-BE49-F238E27FC236}">
                  <a16:creationId xmlns:a16="http://schemas.microsoft.com/office/drawing/2014/main" id="{A9016999-9CF5-4340-B187-75F948653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9170" y="1701098"/>
              <a:ext cx="125413" cy="115888"/>
            </a:xfrm>
            <a:custGeom>
              <a:avLst/>
              <a:gdLst>
                <a:gd name="T0" fmla="*/ 0 w 79"/>
                <a:gd name="T1" fmla="*/ 0 h 73"/>
                <a:gd name="T2" fmla="*/ 79 w 79"/>
                <a:gd name="T3" fmla="*/ 0 h 73"/>
                <a:gd name="T4" fmla="*/ 79 w 79"/>
                <a:gd name="T5" fmla="*/ 73 h 73"/>
                <a:gd name="T6" fmla="*/ 0 w 79"/>
                <a:gd name="T7" fmla="*/ 73 h 73"/>
                <a:gd name="T8" fmla="*/ 0 w 79"/>
                <a:gd name="T9" fmla="*/ 0 h 73"/>
                <a:gd name="T10" fmla="*/ 0 w 79"/>
                <a:gd name="T11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73">
                  <a:moveTo>
                    <a:pt x="0" y="0"/>
                  </a:moveTo>
                  <a:lnTo>
                    <a:pt x="79" y="0"/>
                  </a:lnTo>
                  <a:lnTo>
                    <a:pt x="79" y="73"/>
                  </a:lnTo>
                  <a:lnTo>
                    <a:pt x="0" y="7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504D"/>
            </a:solidFill>
            <a:ln w="9525">
              <a:solidFill>
                <a:srgbClr val="C0504D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8" name="Rectangle 1512">
              <a:extLst>
                <a:ext uri="{FF2B5EF4-FFF2-40B4-BE49-F238E27FC236}">
                  <a16:creationId xmlns:a16="http://schemas.microsoft.com/office/drawing/2014/main" id="{41066FCE-5187-4C40-AE58-1D90BF002A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0331" y="1626208"/>
              <a:ext cx="168956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Intermediate (23-32)</a:t>
              </a:r>
            </a:p>
          </p:txBody>
        </p:sp>
        <p:sp>
          <p:nvSpPr>
            <p:cNvPr id="89" name="Freeform 1518">
              <a:extLst>
                <a:ext uri="{FF2B5EF4-FFF2-40B4-BE49-F238E27FC236}">
                  <a16:creationId xmlns:a16="http://schemas.microsoft.com/office/drawing/2014/main" id="{CD9ED73B-AD0C-465F-8FDC-71058BEA0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9095" y="1701098"/>
              <a:ext cx="123825" cy="115888"/>
            </a:xfrm>
            <a:custGeom>
              <a:avLst/>
              <a:gdLst>
                <a:gd name="T0" fmla="*/ 0 w 78"/>
                <a:gd name="T1" fmla="*/ 0 h 73"/>
                <a:gd name="T2" fmla="*/ 78 w 78"/>
                <a:gd name="T3" fmla="*/ 0 h 73"/>
                <a:gd name="T4" fmla="*/ 78 w 78"/>
                <a:gd name="T5" fmla="*/ 73 h 73"/>
                <a:gd name="T6" fmla="*/ 0 w 78"/>
                <a:gd name="T7" fmla="*/ 73 h 73"/>
                <a:gd name="T8" fmla="*/ 0 w 78"/>
                <a:gd name="T9" fmla="*/ 0 h 73"/>
                <a:gd name="T10" fmla="*/ 0 w 78"/>
                <a:gd name="T11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73">
                  <a:moveTo>
                    <a:pt x="0" y="0"/>
                  </a:moveTo>
                  <a:lnTo>
                    <a:pt x="78" y="0"/>
                  </a:lnTo>
                  <a:lnTo>
                    <a:pt x="78" y="73"/>
                  </a:lnTo>
                  <a:lnTo>
                    <a:pt x="0" y="7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BB59">
                <a:lumMod val="75000"/>
              </a:srgbClr>
            </a:solidFill>
            <a:ln w="9525">
              <a:solidFill>
                <a:srgbClr val="9BBB59">
                  <a:lumMod val="75000"/>
                </a:srgb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0" name="Rectangle 1502">
              <a:extLst>
                <a:ext uri="{FF2B5EF4-FFF2-40B4-BE49-F238E27FC236}">
                  <a16:creationId xmlns:a16="http://schemas.microsoft.com/office/drawing/2014/main" id="{20EA2E7C-3656-486E-A297-EA14564CB7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54941" y="1626208"/>
              <a:ext cx="86241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High (≥33)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478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8E5531C-E28E-FD4C-ACA8-70D298C293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0271"/>
            <a:ext cx="1028700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64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OPTIMUM Registry: Surgical Risk Prediction,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30-Day / In-Hospital Mortality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93106" y="6531636"/>
            <a:ext cx="2693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Kandazari D, TCT 2021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FA71E2-5DFF-A04B-BD32-9AF347EE3532}"/>
              </a:ext>
            </a:extLst>
          </p:cNvPr>
          <p:cNvSpPr txBox="1"/>
          <p:nvPr/>
        </p:nvSpPr>
        <p:spPr>
          <a:xfrm>
            <a:off x="322730" y="6435257"/>
            <a:ext cx="37479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Data expressed as percent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FACCBAB-418B-D741-BE17-8DB39D16E7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544330"/>
              </p:ext>
            </p:extLst>
          </p:nvPr>
        </p:nvGraphicFramePr>
        <p:xfrm>
          <a:off x="403412" y="1351994"/>
          <a:ext cx="9502588" cy="4959355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65776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49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24594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2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N= 726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45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STS Predicted Mortality</a:t>
                      </a:r>
                      <a:endParaRPr lang="en-US" sz="2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6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5.3 ± 5.7</a:t>
                      </a:r>
                      <a:r>
                        <a:rPr lang="en-US" sz="2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829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EuroSCORE</a:t>
                      </a:r>
                      <a:r>
                        <a:rPr lang="en-US" sz="2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II Predicted Mortality</a:t>
                      </a:r>
                      <a:endParaRPr lang="en-US" sz="2600" b="1" baseline="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6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5.7 ± 5.4</a:t>
                      </a:r>
                      <a:r>
                        <a:rPr lang="en-US" sz="2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73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Surgeon’s Predicted Mortality </a:t>
                      </a:r>
                      <a:endParaRPr lang="en-US" sz="2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6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10.4 ± 12.3</a:t>
                      </a:r>
                      <a:r>
                        <a:rPr lang="en-US" sz="2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6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837281"/>
                  </a:ext>
                </a:extLst>
              </a:tr>
              <a:tr h="9746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26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614358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14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8E5531C-E28E-FD4C-ACA8-70D298C293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0271"/>
            <a:ext cx="1028700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64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OPTIMUM Registry: Surgical Risk Prediction,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30-Day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/ In-Hospital Mortality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93106" y="6531636"/>
            <a:ext cx="2693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Kandazari D, TCT 2021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FA71E2-5DFF-A04B-BD32-9AF347EE3532}"/>
              </a:ext>
            </a:extLst>
          </p:cNvPr>
          <p:cNvSpPr txBox="1"/>
          <p:nvPr/>
        </p:nvSpPr>
        <p:spPr>
          <a:xfrm>
            <a:off x="322730" y="6375623"/>
            <a:ext cx="37479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Data expressed as percent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FACCBAB-418B-D741-BE17-8DB39D16E7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6571608"/>
              </p:ext>
            </p:extLst>
          </p:nvPr>
        </p:nvGraphicFramePr>
        <p:xfrm>
          <a:off x="218661" y="1351994"/>
          <a:ext cx="9687339" cy="4573678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7076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07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7137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30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3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N= 726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57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STS Predicted Mortality</a:t>
                      </a:r>
                      <a:endParaRPr lang="en-US" sz="30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30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5.3 ± 5.7</a:t>
                      </a:r>
                      <a:r>
                        <a:rPr lang="en-US" sz="3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30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454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30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EuroSCORE</a:t>
                      </a:r>
                      <a:r>
                        <a:rPr lang="en-US" sz="3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II Predicted Mortality</a:t>
                      </a:r>
                      <a:endParaRPr lang="en-US" sz="3000" b="1" baseline="0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30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5.7 ± 5.4</a:t>
                      </a:r>
                      <a:r>
                        <a:rPr lang="en-US" sz="3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30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74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Surgeon’s Predicted Mortality </a:t>
                      </a:r>
                      <a:endParaRPr lang="en-US" sz="30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3000" b="1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10.4 ± 12.3</a:t>
                      </a:r>
                      <a:r>
                        <a:rPr lang="en-US" sz="3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30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837281"/>
                  </a:ext>
                </a:extLst>
              </a:tr>
              <a:tr h="8988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Observed 30-day/In-hospital Mortality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30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614358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554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93106" y="6531636"/>
            <a:ext cx="2693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Kandazari D, TCT 2021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E5531C-E28E-FD4C-ACA8-70D298C293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0271"/>
            <a:ext cx="1028700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64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OPTIMUM Registry: 30-Day/In-Hospital Mortality and Observed/Expected Estimates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FACCBAB-418B-D741-BE17-8DB39D16E7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600279"/>
              </p:ext>
            </p:extLst>
          </p:nvPr>
        </p:nvGraphicFramePr>
        <p:xfrm>
          <a:off x="80683" y="1775014"/>
          <a:ext cx="4966446" cy="4436945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812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4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738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2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N= 726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738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Death, 30 Days</a:t>
                      </a:r>
                      <a:endParaRPr lang="en-US" sz="2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5.6%</a:t>
                      </a:r>
                      <a:endParaRPr lang="en-US" sz="2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73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In-hospital</a:t>
                      </a:r>
                      <a:endParaRPr lang="en-US" sz="2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3.0%</a:t>
                      </a:r>
                      <a:endParaRPr lang="en-US" sz="2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73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Post-discharge</a:t>
                      </a:r>
                      <a:endParaRPr lang="en-US" sz="2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2.6%</a:t>
                      </a:r>
                      <a:endParaRPr lang="en-US" sz="2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73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Death, 6 Months</a:t>
                      </a:r>
                      <a:endParaRPr lang="en-US" sz="2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12.3%</a:t>
                      </a:r>
                      <a:endParaRPr lang="en-US" sz="2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46247149"/>
                  </a:ext>
                </a:extLst>
              </a:tr>
            </a:tbl>
          </a:graphicData>
        </a:graphic>
      </p:graphicFrame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E4E0889B-4D29-4F42-A14A-0D65B67E8E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55"/>
          <a:stretch/>
        </p:blipFill>
        <p:spPr>
          <a:xfrm>
            <a:off x="5239869" y="1775012"/>
            <a:ext cx="5002306" cy="443694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8508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09568" y="6488668"/>
            <a:ext cx="2777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Kandazari D, TCT 2021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E5531C-E28E-FD4C-ACA8-70D298C293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9756" y="26420"/>
            <a:ext cx="10287000" cy="69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64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OPTIMUM Registry: Patient-Reported Health Status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3152" y="1129522"/>
            <a:ext cx="4946904" cy="5156293"/>
            <a:chOff x="124580" y="1087479"/>
            <a:chExt cx="5829422" cy="5321831"/>
          </a:xfrm>
        </p:grpSpPr>
        <p:graphicFrame>
          <p:nvGraphicFramePr>
            <p:cNvPr id="5" name="Chart 4">
              <a:extLst>
                <a:ext uri="{FF2B5EF4-FFF2-40B4-BE49-F238E27FC236}">
                  <a16:creationId xmlns:a16="http://schemas.microsoft.com/office/drawing/2014/main" id="{00000000-0008-0000-0000-00000300000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898222937"/>
                </p:ext>
              </p:extLst>
            </p:nvPr>
          </p:nvGraphicFramePr>
          <p:xfrm>
            <a:off x="124580" y="1541219"/>
            <a:ext cx="5829422" cy="486809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8292F44-4E03-4506-B309-D849870B477A}"/>
                </a:ext>
              </a:extLst>
            </p:cNvPr>
            <p:cNvSpPr txBox="1"/>
            <p:nvPr/>
          </p:nvSpPr>
          <p:spPr>
            <a:xfrm>
              <a:off x="1119933" y="1560174"/>
              <a:ext cx="1201767" cy="349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p&lt;0.0001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156A756-633B-464C-8841-E6763372E675}"/>
                </a:ext>
              </a:extLst>
            </p:cNvPr>
            <p:cNvSpPr txBox="1"/>
            <p:nvPr/>
          </p:nvSpPr>
          <p:spPr>
            <a:xfrm>
              <a:off x="2327044" y="1560174"/>
              <a:ext cx="1201767" cy="349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p&lt;0.0001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FFB8863-E3C3-4549-A2C2-29C5B6657F79}"/>
                </a:ext>
              </a:extLst>
            </p:cNvPr>
            <p:cNvSpPr txBox="1"/>
            <p:nvPr/>
          </p:nvSpPr>
          <p:spPr>
            <a:xfrm>
              <a:off x="3534155" y="1560174"/>
              <a:ext cx="1201767" cy="349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p&lt;0.0001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D8A36C-2316-4956-B7EA-4DFCF23E2B89}"/>
                </a:ext>
              </a:extLst>
            </p:cNvPr>
            <p:cNvSpPr txBox="1"/>
            <p:nvPr/>
          </p:nvSpPr>
          <p:spPr>
            <a:xfrm>
              <a:off x="4741265" y="1560174"/>
              <a:ext cx="1201767" cy="349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p&lt;0.0001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F241A3D-6CB2-4382-A465-76D3E9B85564}"/>
                </a:ext>
              </a:extLst>
            </p:cNvPr>
            <p:cNvSpPr txBox="1"/>
            <p:nvPr/>
          </p:nvSpPr>
          <p:spPr>
            <a:xfrm>
              <a:off x="824407" y="1087479"/>
              <a:ext cx="4995841" cy="3811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 sz="1680" b="0" i="0" u="none" strike="noStrike" kern="1200" spc="0" baseline="0">
                  <a:solidFill>
                    <a:prstClr val="black"/>
                  </a:solidFill>
                  <a:latin typeface="+mn-lt"/>
                  <a:ea typeface="+mn-ea"/>
                  <a:cs typeface="+mn-cs"/>
                </a:defRPr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Baseline and 6-Month Health Status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813419" y="1109006"/>
            <a:ext cx="5801576" cy="5042899"/>
            <a:chOff x="5303734" y="1084547"/>
            <a:chExt cx="7346635" cy="5055021"/>
          </a:xfrm>
        </p:grpSpPr>
        <p:graphicFrame>
          <p:nvGraphicFramePr>
            <p:cNvPr id="12" name="Chart 11">
              <a:extLst>
                <a:ext uri="{FF2B5EF4-FFF2-40B4-BE49-F238E27FC236}">
                  <a16:creationId xmlns:a16="http://schemas.microsoft.com/office/drawing/2014/main" id="{2C85DABE-9768-6B40-A615-442722382AAC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875277213"/>
                </p:ext>
              </p:extLst>
            </p:nvPr>
          </p:nvGraphicFramePr>
          <p:xfrm>
            <a:off x="5883794" y="1892300"/>
            <a:ext cx="6356150" cy="424726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8E17200-D4BC-A648-8608-76D5FF1B22A6}"/>
                </a:ext>
              </a:extLst>
            </p:cNvPr>
            <p:cNvSpPr txBox="1"/>
            <p:nvPr/>
          </p:nvSpPr>
          <p:spPr>
            <a:xfrm>
              <a:off x="5303734" y="1084547"/>
              <a:ext cx="7346635" cy="370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Baseline and 6-Month SAQ Angina Frequency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042887" y="3081132"/>
            <a:ext cx="43152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7275443" y="3717235"/>
            <a:ext cx="1282148" cy="94421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244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09568" y="6488668"/>
            <a:ext cx="2777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Kandazari D, TCT 2021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8E5531C-E28E-FD4C-ACA8-70D298C293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481"/>
            <a:ext cx="10287000" cy="1545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64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OPTIMUM Registry: 30-Day Mortality and 6-Month Change in Health Status According to Completeness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of Revascularization (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rSS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endParaRPr kumimoji="0" lang="en-US" sz="3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0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0982455"/>
              </p:ext>
            </p:extLst>
          </p:nvPr>
        </p:nvGraphicFramePr>
        <p:xfrm>
          <a:off x="266700" y="1702016"/>
          <a:ext cx="3971925" cy="41514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525" y="3661945"/>
            <a:ext cx="266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1742716"/>
              </p:ext>
            </p:extLst>
          </p:nvPr>
        </p:nvGraphicFramePr>
        <p:xfrm>
          <a:off x="4495800" y="1702016"/>
          <a:ext cx="5543550" cy="4346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975E773C-4286-C64E-9B02-F6D2241F56AF}"/>
              </a:ext>
            </a:extLst>
          </p:cNvPr>
          <p:cNvSpPr/>
          <p:nvPr/>
        </p:nvSpPr>
        <p:spPr>
          <a:xfrm>
            <a:off x="2378904" y="6357619"/>
            <a:ext cx="279400" cy="262096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rgbClr val="4F81BD">
                <a:lumMod val="7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6228D6-0BBC-124C-A811-198138D11F6A}"/>
              </a:ext>
            </a:extLst>
          </p:cNvPr>
          <p:cNvSpPr/>
          <p:nvPr/>
        </p:nvSpPr>
        <p:spPr>
          <a:xfrm>
            <a:off x="4615762" y="6383018"/>
            <a:ext cx="286476" cy="256261"/>
          </a:xfrm>
          <a:prstGeom prst="rect">
            <a:avLst/>
          </a:prstGeom>
          <a:solidFill>
            <a:srgbClr val="CC3300"/>
          </a:solidFill>
          <a:ln w="9525" cap="flat" cmpd="sng" algn="ctr">
            <a:solidFill>
              <a:srgbClr val="C0504D">
                <a:lumMod val="7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AB5E10-A6AC-6347-A8E0-B1632CD8A0AE}"/>
              </a:ext>
            </a:extLst>
          </p:cNvPr>
          <p:cNvSpPr txBox="1"/>
          <p:nvPr/>
        </p:nvSpPr>
        <p:spPr>
          <a:xfrm>
            <a:off x="2660636" y="6323840"/>
            <a:ext cx="23408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rSYNTAX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score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itchFamily="2" charset="2"/>
              </a:rPr>
              <a:t>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D5B32C-7C55-C445-9C0E-D7FB056F2F52}"/>
              </a:ext>
            </a:extLst>
          </p:cNvPr>
          <p:cNvSpPr txBox="1"/>
          <p:nvPr/>
        </p:nvSpPr>
        <p:spPr>
          <a:xfrm>
            <a:off x="4898699" y="6321263"/>
            <a:ext cx="4691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rSYNTAX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score 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itchFamily="2" charset="2"/>
              </a:rPr>
              <a:t>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57675" y="3700045"/>
            <a:ext cx="266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5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40C907B6-8438-574A-A0FC-ED6A0015EA19}"/>
              </a:ext>
            </a:extLst>
          </p:cNvPr>
          <p:cNvSpPr txBox="1">
            <a:spLocks/>
          </p:cNvSpPr>
          <p:nvPr/>
        </p:nvSpPr>
        <p:spPr bwMode="auto">
          <a:xfrm>
            <a:off x="-1" y="0"/>
            <a:ext cx="1028700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64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OPTIMUM Registry: Risk Characteristics </a:t>
            </a:r>
            <a:r>
              <a:rPr lang="en-US" sz="3200" b="1" dirty="0" smtClean="0">
                <a:solidFill>
                  <a:srgbClr val="FFFF00"/>
                </a:solidFill>
                <a:latin typeface="Arial"/>
              </a:rPr>
              <a:t>of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30-Day/In-Hospital Death and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Survival Alive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09568" y="6526768"/>
            <a:ext cx="2777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Kandazari D, TCT 2021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FACCBAB-418B-D741-BE17-8DB39D16E7B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200" y="1040229"/>
          <a:ext cx="10132416" cy="5486223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43412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0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0405">
                  <a:extLst>
                    <a:ext uri="{9D8B030D-6E8A-4147-A177-3AD203B41FA5}">
                      <a16:colId xmlns:a16="http://schemas.microsoft.com/office/drawing/2014/main" val="2792238300"/>
                    </a:ext>
                  </a:extLst>
                </a:gridCol>
                <a:gridCol w="1930405">
                  <a:extLst>
                    <a:ext uri="{9D8B030D-6E8A-4147-A177-3AD203B41FA5}">
                      <a16:colId xmlns:a16="http://schemas.microsoft.com/office/drawing/2014/main" val="547543901"/>
                    </a:ext>
                  </a:extLst>
                </a:gridCol>
              </a:tblGrid>
              <a:tr h="55566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3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3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Death</a:t>
                      </a:r>
                    </a:p>
                    <a:p>
                      <a:pPr algn="ctr"/>
                      <a:r>
                        <a:rPr lang="en-US" sz="13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N= 41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3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Alive</a:t>
                      </a:r>
                    </a:p>
                    <a:p>
                      <a:pPr algn="ctr"/>
                      <a:r>
                        <a:rPr lang="en-US" sz="13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N= 685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3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 value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084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3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2700" marR="1270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3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73.5 ± 8.5</a:t>
                      </a:r>
                      <a:endParaRPr lang="en-US" sz="13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12700" marR="12700" marT="12700" marB="1270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2700" marR="1270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3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69.8 ± 11.0</a:t>
                      </a:r>
                      <a:endParaRPr lang="en-US" sz="13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12700" marR="12700" marT="12700" marB="12700"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3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346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3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STS Mortality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2700" marR="1270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3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9.0 ± 8.7</a:t>
                      </a:r>
                      <a:endParaRPr lang="en-US" sz="13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12700" marR="12700" marT="12700" marB="1270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2700" marR="1270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3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 ± 5.3</a:t>
                      </a:r>
                      <a:endParaRPr lang="en-US" sz="13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12700" marR="12700" marT="12700" marB="12700"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3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80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3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EuroScore</a:t>
                      </a:r>
                      <a:r>
                        <a:rPr lang="en-US" sz="13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II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2700" marR="1270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3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 ± 8.4</a:t>
                      </a:r>
                      <a:endParaRPr lang="en-US" sz="13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12700" marR="12700" marT="12700" marB="1270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2700" marR="1270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3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5.5 ± 5.1</a:t>
                      </a:r>
                      <a:endParaRPr lang="en-US" sz="13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12700" marR="12700" marT="12700" marB="12700"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3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752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Surgeon’s Mortality Estimate</a:t>
                      </a:r>
                      <a:endParaRPr lang="en-US" sz="13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2700" marR="1270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3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14.1 ± 17.0</a:t>
                      </a:r>
                      <a:endParaRPr lang="en-US" sz="13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12700" marR="12700" marT="12700" marB="1270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2700" marR="1270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3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10.2 ± 11.9</a:t>
                      </a:r>
                      <a:endParaRPr lang="en-US" sz="13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12700" marR="12700" marT="12700" marB="12700"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0.055</a:t>
                      </a:r>
                      <a:endParaRPr lang="en-US" sz="13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5757311"/>
                  </a:ext>
                </a:extLst>
              </a:tr>
              <a:tr h="2944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3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Hemodynamic Support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3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61.0%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3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</a:t>
                      </a:r>
                      <a:r>
                        <a:rPr lang="en-US" sz="13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en-US" sz="13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3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201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3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 MI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3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70.7%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3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46.9%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3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467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3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NYHA Class III/IV Heart Failure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3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94.1%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3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65.3%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3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4677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3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LVEF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2700" marR="1270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3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36.4 ± 15.9</a:t>
                      </a:r>
                      <a:endParaRPr lang="en-US" sz="1300" b="1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12700" marR="12700" marT="12700" marB="1270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2700" marR="1270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3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43.0 ± 16.3</a:t>
                      </a:r>
                      <a:endParaRPr lang="en-US" sz="13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12700" marR="12700" marT="12700" marB="12700"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3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46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3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NSTEMI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2700" marR="1270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3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84.0%</a:t>
                      </a:r>
                      <a:endParaRPr lang="en-US" sz="13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12700" marR="12700" marT="12700" marB="1270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2700" marR="1270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3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64.2%</a:t>
                      </a:r>
                      <a:endParaRPr lang="en-US" sz="13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12700" marR="12700" marT="12700" marB="1270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3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4579626"/>
                  </a:ext>
                </a:extLst>
              </a:tr>
              <a:tr h="2913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3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Procedural Complications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3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19.5%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3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9.2%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3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13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Chronic Kidney Disease</a:t>
                      </a:r>
                      <a:endParaRPr lang="en-US" sz="13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51.2%</a:t>
                      </a:r>
                      <a:endParaRPr lang="en-US" sz="13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36.4%</a:t>
                      </a:r>
                      <a:endParaRPr lang="en-US" sz="13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0.055</a:t>
                      </a:r>
                      <a:endParaRPr lang="en-US" sz="13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799236"/>
                  </a:ext>
                </a:extLst>
              </a:tr>
              <a:tr h="318768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 CABG</a:t>
                      </a:r>
                      <a:endParaRPr lang="en-US" sz="13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9.8%</a:t>
                      </a:r>
                      <a:endParaRPr lang="en-US" sz="13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16.8%</a:t>
                      </a:r>
                      <a:endParaRPr lang="en-US" sz="13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0.24</a:t>
                      </a:r>
                      <a:endParaRPr lang="en-US" sz="13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1395399"/>
                  </a:ext>
                </a:extLst>
              </a:tr>
              <a:tr h="318768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Mod/severe Mitral Regurgitation</a:t>
                      </a:r>
                      <a:endParaRPr lang="en-US" sz="13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31.6%</a:t>
                      </a:r>
                      <a:endParaRPr lang="en-US" sz="13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22.9%</a:t>
                      </a:r>
                      <a:endParaRPr lang="en-US" sz="13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</a:t>
                      </a:r>
                      <a:endParaRPr lang="en-US" sz="13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4987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History of Stroke</a:t>
                      </a:r>
                      <a:endParaRPr lang="en-US" sz="13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7.3%</a:t>
                      </a:r>
                      <a:endParaRPr lang="en-US" sz="13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14.2%</a:t>
                      </a:r>
                      <a:endParaRPr lang="en-US" sz="13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</a:t>
                      </a:r>
                      <a:endParaRPr lang="en-US" sz="13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296666"/>
                  </a:ext>
                </a:extLst>
              </a:tr>
              <a:tr h="263207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Chronic Lung Disease</a:t>
                      </a:r>
                      <a:endParaRPr lang="en-US" sz="13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36.6%</a:t>
                      </a:r>
                      <a:endParaRPr lang="en-US" sz="13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32.0%</a:t>
                      </a:r>
                      <a:endParaRPr lang="en-US" sz="13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0.54</a:t>
                      </a:r>
                      <a:endParaRPr lang="en-US" sz="13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2655879"/>
                  </a:ext>
                </a:extLst>
              </a:tr>
              <a:tr h="313343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Residual SYNTAX Score </a:t>
                      </a:r>
                      <a:r>
                        <a:rPr lang="en-US" sz="1300" b="1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</a:t>
                      </a:r>
                      <a:r>
                        <a:rPr lang="en-US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3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24.3%</a:t>
                      </a:r>
                      <a:endParaRPr lang="en-US" sz="13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34.9%</a:t>
                      </a:r>
                      <a:endParaRPr lang="en-US" sz="13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0.19</a:t>
                      </a:r>
                      <a:endParaRPr lang="en-US" sz="13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41026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900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40C907B6-8438-574A-A0FC-ED6A0015EA19}"/>
              </a:ext>
            </a:extLst>
          </p:cNvPr>
          <p:cNvSpPr txBox="1">
            <a:spLocks/>
          </p:cNvSpPr>
          <p:nvPr/>
        </p:nvSpPr>
        <p:spPr bwMode="auto">
          <a:xfrm>
            <a:off x="-1" y="0"/>
            <a:ext cx="10287001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64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64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OPTIMUM Registry: Outcomes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of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PCI revascularization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for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Management of Surgically Ineligible Patients with Multivessel or Left Main Disease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B42DDD-0218-854A-8FC0-A9FEC835E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65" y="1615711"/>
            <a:ext cx="10048876" cy="4627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76250" indent="-476250">
              <a:spcBef>
                <a:spcPct val="20000"/>
              </a:spcBef>
              <a:buClr>
                <a:srgbClr val="A6A6A6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Clr>
                <a:srgbClr val="A6A6A6"/>
              </a:buClr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A6A6A6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A6A6A6"/>
              </a:buClr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A6A6A6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6A6A6"/>
              </a:buClr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98463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Patients deemed prohibitive risk for CABG who undergo PCI have complex clinical profiles and high disease burden that are incompletely represented by surgical prediction models</a:t>
            </a:r>
          </a:p>
          <a:p>
            <a:pPr marL="398463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Following complex PCI, short-term mortality rates are similar to predicted mortality using surgical risk models, but considerably lower than the evaluating surgeon’s estimates</a:t>
            </a:r>
          </a:p>
          <a:p>
            <a:pPr marL="398463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PCI is associated with significant, meaningful improvements in patients’ symptom burden, physical function and quality of life </a:t>
            </a:r>
          </a:p>
          <a:p>
            <a:pPr marL="1065213" marR="0" lvl="2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>
                <a:srgbClr val="FFC000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Findings underscore the potential of </a:t>
            </a:r>
            <a:r>
              <a:rPr kumimoji="0" 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PCI 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 improve patients’ health status if it can be performed safely, even if surgery is not an option</a:t>
            </a:r>
          </a:p>
          <a:p>
            <a:pPr marL="512763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These findings inform decision making and outcomes for a high-risk and largely unstudied patient population relative to risk/benefit, procedural strategies and completeness of revascularization with complex </a:t>
            </a:r>
            <a:r>
              <a:rPr kumimoji="0" 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PCI</a:t>
            </a:r>
            <a:endParaRPr kumimoji="0" lang="en-US" altLang="en-US" sz="21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75"/>
              </a:spcBef>
              <a:spcAft>
                <a:spcPts val="1075"/>
              </a:spcAft>
              <a:buClr>
                <a:srgbClr val="BFBFBF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1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275"/>
              </a:spcBef>
              <a:spcAft>
                <a:spcPts val="1075"/>
              </a:spcAft>
              <a:buClr>
                <a:srgbClr val="BFBFBF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1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275"/>
              </a:spcBef>
              <a:spcAft>
                <a:spcPts val="1075"/>
              </a:spcAft>
              <a:buClr>
                <a:srgbClr val="BFBFBF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1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275"/>
              </a:spcBef>
              <a:spcAft>
                <a:spcPts val="1075"/>
              </a:spcAft>
              <a:buClr>
                <a:srgbClr val="BFBFBF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1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275"/>
              </a:spcBef>
              <a:spcAft>
                <a:spcPts val="1075"/>
              </a:spcAft>
              <a:buClr>
                <a:srgbClr val="BFBFB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anose="020B0300000000000000" pitchFamily="34" charset="-128"/>
                <a:cs typeface="Arial" panose="020B0604020202020204" pitchFamily="34" charset="0"/>
              </a:rPr>
              <a:t>	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275"/>
              </a:spcBef>
              <a:spcAft>
                <a:spcPts val="1075"/>
              </a:spcAft>
              <a:buClr>
                <a:srgbClr val="BFBFBF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1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75"/>
              </a:spcBef>
              <a:spcAft>
                <a:spcPts val="1075"/>
              </a:spcAft>
              <a:buClr>
                <a:srgbClr val="BFBFBF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1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75"/>
              </a:spcBef>
              <a:spcAft>
                <a:spcPts val="1075"/>
              </a:spcAft>
              <a:buClr>
                <a:srgbClr val="BFBFBF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1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09568" y="6488668"/>
            <a:ext cx="2777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Kandazari D, TCT 2021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76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03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887" y="0"/>
            <a:ext cx="316113" cy="348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914"/>
            <a:ext cx="10287000" cy="60842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96548" y="5178288"/>
            <a:ext cx="8002937" cy="7386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RCT of LM CAD: SYNTAX, PRECOMBAT, NOBLE, EXCEL</a:t>
            </a:r>
          </a:p>
          <a:p>
            <a:r>
              <a:rPr 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4394 pts, median Syntax score 25, 5-10yrs F/U</a:t>
            </a:r>
            <a:endParaRPr lang="en-US" sz="2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695967"/>
      </p:ext>
    </p:extLst>
  </p:cSld>
  <p:clrMapOvr>
    <a:masterClrMapping/>
  </p:clrMapOvr>
  <p:transition/>
  <p:timing>
    <p:tnLst>
      <p:par>
        <p:cTn id="1" dur="indefinite" restart="never" fill="hold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03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887" y="0"/>
            <a:ext cx="316113" cy="34826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0" y="0"/>
            <a:ext cx="10287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Baseline Patient Characteristics</a:t>
            </a:r>
          </a:p>
          <a:p>
            <a:pPr algn="ctr">
              <a:defRPr/>
            </a:pPr>
            <a:r>
              <a:rPr lang="en-US" sz="2800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PCI DES vs CABG in LM CAD</a:t>
            </a:r>
          </a:p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20000" y="6453552"/>
            <a:ext cx="50670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Sabatine et al., Lancet 2021;398:2247</a:t>
            </a:r>
            <a:endParaRPr kumimoji="0" lang="en-US" sz="216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0" y="1076866"/>
            <a:ext cx="4994612" cy="5413387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00" y="1076866"/>
            <a:ext cx="4994611" cy="5413387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4134215"/>
      </p:ext>
    </p:extLst>
  </p:cSld>
  <p:clrMapOvr>
    <a:masterClrMapping/>
  </p:clrMapOvr>
  <p:transition/>
  <p:timing>
    <p:tnLst>
      <p:par>
        <p:cTn id="1" dur="indefinite" restart="never" fill="hold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8306" name="Chart 2"/>
          <p:cNvGraphicFramePr>
            <a:graphicFrameLocks/>
          </p:cNvGraphicFramePr>
          <p:nvPr/>
        </p:nvGraphicFramePr>
        <p:xfrm>
          <a:off x="365125" y="2032000"/>
          <a:ext cx="9796463" cy="423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Chart" r:id="rId4" imgW="9803218" imgH="4237087" progId="Excel.Chart.8">
                  <p:embed/>
                </p:oleObj>
              </mc:Choice>
              <mc:Fallback>
                <p:oleObj name="Chart" r:id="rId4" imgW="9803218" imgH="4237087" progId="Excel.Chart.8">
                  <p:embed/>
                  <p:pic>
                    <p:nvPicPr>
                      <p:cNvPr id="98306" name="Chart 2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125" y="2032000"/>
                        <a:ext cx="9796463" cy="4232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147638" y="3892550"/>
            <a:ext cx="41275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8554" tIns="39270" rIns="78554" bIns="39270" anchor="ctr">
            <a:spAutoFit/>
          </a:bodyPr>
          <a:lstStyle>
            <a:lvl1pPr defTabSz="93821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821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821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821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821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38213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88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%</a:t>
            </a:r>
          </a:p>
        </p:txBody>
      </p:sp>
      <p:sp>
        <p:nvSpPr>
          <p:cNvPr id="8800264" name="Rectangle 8"/>
          <p:cNvSpPr>
            <a:spLocks noChangeArrowheads="1"/>
          </p:cNvSpPr>
          <p:nvPr/>
        </p:nvSpPr>
        <p:spPr bwMode="auto">
          <a:xfrm>
            <a:off x="925513" y="6129338"/>
            <a:ext cx="89868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8554" tIns="39270" rIns="78554" bIns="39270" anchor="ctr">
            <a:spAutoFit/>
          </a:bodyPr>
          <a:lstStyle/>
          <a:p>
            <a:pPr marL="0" marR="0" lvl="0" indent="0" algn="l" defTabSz="790417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1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  In-hospital death                 Urgent CABG                  Q-wave/Large MI           </a:t>
            </a:r>
            <a:r>
              <a:rPr kumimoji="0" lang="en-US" sz="1519" b="1" i="0" u="none" strike="noStrike" kern="1200" cap="none" spc="-10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Major Complications                                                                                             </a:t>
            </a:r>
          </a:p>
          <a:p>
            <a:pPr marL="0" marR="0" lvl="0" indent="0" algn="l" defTabSz="790417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1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					                                                         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(death,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uCABG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, MI, CVA)</a:t>
            </a:r>
          </a:p>
        </p:txBody>
      </p:sp>
      <p:sp>
        <p:nvSpPr>
          <p:cNvPr id="8800265" name="Rectangle 9"/>
          <p:cNvSpPr>
            <a:spLocks noChangeArrowheads="1"/>
          </p:cNvSpPr>
          <p:nvPr/>
        </p:nvSpPr>
        <p:spPr bwMode="auto">
          <a:xfrm>
            <a:off x="0" y="59062"/>
            <a:ext cx="10245725" cy="571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8554" tIns="39270" rIns="78554" bIns="39270" anchor="ctr">
            <a:spAutoFit/>
          </a:bodyPr>
          <a:lstStyle/>
          <a:p>
            <a:pPr marL="0" marR="0" lvl="0" indent="0" algn="ctr" defTabSz="790417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88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Safety </a:t>
            </a:r>
            <a:r>
              <a:rPr kumimoji="0" lang="en-US" sz="4000" b="1" i="0" u="none" strike="noStrike" kern="1200" cap="none" spc="88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of PCI at MSH Cath Lab</a:t>
            </a:r>
          </a:p>
        </p:txBody>
      </p:sp>
      <p:sp>
        <p:nvSpPr>
          <p:cNvPr id="37896" name="TextBox 4"/>
          <p:cNvSpPr txBox="1">
            <a:spLocks noChangeArrowheads="1"/>
          </p:cNvSpPr>
          <p:nvPr/>
        </p:nvSpPr>
        <p:spPr bwMode="auto">
          <a:xfrm>
            <a:off x="2638425" y="5794375"/>
            <a:ext cx="439738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031" tIns="39501" rIns="79031" bIns="39501">
            <a:spAutoFit/>
          </a:bodyPr>
          <a:lstStyle>
            <a:lvl1pPr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39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44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n=13</a:t>
            </a:r>
            <a:endParaRPr kumimoji="0" lang="en-US" altLang="en-US" sz="844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37897" name="TextBox 14"/>
          <p:cNvSpPr txBox="1">
            <a:spLocks noChangeArrowheads="1"/>
          </p:cNvSpPr>
          <p:nvPr/>
        </p:nvSpPr>
        <p:spPr bwMode="auto">
          <a:xfrm>
            <a:off x="985838" y="5789613"/>
            <a:ext cx="51435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031" tIns="39501" rIns="79031" bIns="39501">
            <a:spAutoFit/>
          </a:bodyPr>
          <a:lstStyle>
            <a:lvl1pPr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39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44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  n=11</a:t>
            </a:r>
          </a:p>
        </p:txBody>
      </p:sp>
      <p:sp>
        <p:nvSpPr>
          <p:cNvPr id="37898" name="TextBox 15"/>
          <p:cNvSpPr txBox="1">
            <a:spLocks noChangeArrowheads="1"/>
          </p:cNvSpPr>
          <p:nvPr/>
        </p:nvSpPr>
        <p:spPr bwMode="auto">
          <a:xfrm>
            <a:off x="1389063" y="5794375"/>
            <a:ext cx="51435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031" tIns="39501" rIns="79031" bIns="39501">
            <a:spAutoFit/>
          </a:bodyPr>
          <a:lstStyle>
            <a:lvl1pPr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39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44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  n=10   </a:t>
            </a:r>
          </a:p>
        </p:txBody>
      </p:sp>
      <p:sp>
        <p:nvSpPr>
          <p:cNvPr id="37899" name="TextBox 16"/>
          <p:cNvSpPr txBox="1">
            <a:spLocks noChangeArrowheads="1"/>
          </p:cNvSpPr>
          <p:nvPr/>
        </p:nvSpPr>
        <p:spPr bwMode="auto">
          <a:xfrm>
            <a:off x="1739900" y="5794375"/>
            <a:ext cx="604838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031" tIns="39501" rIns="79031" bIns="39501">
            <a:spAutoFit/>
          </a:bodyPr>
          <a:lstStyle>
            <a:lvl1pPr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39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44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 n=8</a:t>
            </a:r>
          </a:p>
        </p:txBody>
      </p:sp>
      <p:sp>
        <p:nvSpPr>
          <p:cNvPr id="37900" name="TextBox 17"/>
          <p:cNvSpPr txBox="1">
            <a:spLocks noChangeArrowheads="1"/>
          </p:cNvSpPr>
          <p:nvPr/>
        </p:nvSpPr>
        <p:spPr bwMode="auto">
          <a:xfrm>
            <a:off x="2268538" y="5794375"/>
            <a:ext cx="35877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031" tIns="39501" rIns="79031" bIns="39501">
            <a:spAutoFit/>
          </a:bodyPr>
          <a:lstStyle>
            <a:lvl1pPr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98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98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39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44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n=8</a:t>
            </a:r>
          </a:p>
        </p:txBody>
      </p:sp>
      <p:sp>
        <p:nvSpPr>
          <p:cNvPr id="98315" name="TextBox 3"/>
          <p:cNvSpPr txBox="1">
            <a:spLocks noChangeArrowheads="1"/>
          </p:cNvSpPr>
          <p:nvPr/>
        </p:nvSpPr>
        <p:spPr bwMode="auto">
          <a:xfrm>
            <a:off x="560388" y="601663"/>
            <a:ext cx="9147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47" tIns="45919" rIns="91847" bIns="45919">
            <a:spAutoFit/>
          </a:bodyPr>
          <a:lstStyle>
            <a:lvl1pPr defTabSz="10826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0826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0826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0826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0826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0826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0826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0826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0826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1082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MSH: </a:t>
            </a:r>
            <a:r>
              <a:rPr kumimoji="0" lang="en-US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Temporal 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Trends in Complications of PCI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805488" y="1568450"/>
            <a:ext cx="3975100" cy="12001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847" tIns="45919" rIns="91847" bIns="45919">
            <a:spAutoFit/>
          </a:bodyPr>
          <a:lstStyle>
            <a:lvl1pPr defTabSz="10826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0826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0826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0826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0826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0826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0826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0826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0826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1082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last 5 yrs+;</a:t>
            </a:r>
          </a:p>
          <a:p>
            <a:pPr marL="0" marR="0" lvl="0" indent="0" algn="r" defTabSz="1082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&lt;0.5% in-hospital mortality</a:t>
            </a:r>
          </a:p>
          <a:p>
            <a:pPr marL="0" marR="0" lvl="0" indent="0" algn="r" defTabSz="1082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&lt;0.1% need for urgent CABG</a:t>
            </a:r>
          </a:p>
          <a:p>
            <a:pPr marL="0" marR="0" lvl="0" indent="0" algn="r" defTabSz="1082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&lt;1.0% major complications of PCI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66863" y="3321050"/>
            <a:ext cx="2582862" cy="584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847" tIns="45919" rIns="91847" bIns="45919">
            <a:spAutoFit/>
          </a:bodyPr>
          <a:lstStyle>
            <a:lvl1pPr defTabSz="10826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0826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0826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0826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082675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0826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0826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0826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082675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10826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3816 of 3829 pts in 2021 were discharged alive</a:t>
            </a:r>
          </a:p>
        </p:txBody>
      </p:sp>
      <p:cxnSp>
        <p:nvCxnSpPr>
          <p:cNvPr id="10" name="Straight Arrow Connector 9"/>
          <p:cNvCxnSpPr>
            <a:cxnSpLocks noChangeShapeType="1"/>
          </p:cNvCxnSpPr>
          <p:nvPr/>
        </p:nvCxnSpPr>
        <p:spPr bwMode="auto">
          <a:xfrm flipV="1">
            <a:off x="2868613" y="3913188"/>
            <a:ext cx="0" cy="830262"/>
          </a:xfrm>
          <a:prstGeom prst="straightConnector1">
            <a:avLst/>
          </a:prstGeom>
          <a:noFill/>
          <a:ln w="28575" algn="ctr">
            <a:solidFill>
              <a:srgbClr val="FFFFFF"/>
            </a:solidFill>
            <a:prstDash val="sysDot"/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98319" name="Group 2"/>
          <p:cNvGrpSpPr>
            <a:grpSpLocks/>
          </p:cNvGrpSpPr>
          <p:nvPr/>
        </p:nvGrpSpPr>
        <p:grpSpPr bwMode="auto">
          <a:xfrm>
            <a:off x="1509713" y="1263650"/>
            <a:ext cx="2520950" cy="1589088"/>
            <a:chOff x="2038647" y="1477418"/>
            <a:chExt cx="2731147" cy="1589902"/>
          </a:xfrm>
        </p:grpSpPr>
        <p:sp>
          <p:nvSpPr>
            <p:cNvPr id="98321" name="Text Box 6"/>
            <p:cNvSpPr txBox="1">
              <a:spLocks noChangeArrowheads="1"/>
            </p:cNvSpPr>
            <p:nvPr/>
          </p:nvSpPr>
          <p:spPr bwMode="auto">
            <a:xfrm>
              <a:off x="2259659" y="1477418"/>
              <a:ext cx="2510135" cy="15899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5764" tIns="32883" rIns="65764" bIns="32883">
              <a:spAutoFit/>
            </a:bodyPr>
            <a:lstStyle>
              <a:lvl1pPr defTabSz="9398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9398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9398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9398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9398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9398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9398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9398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9398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398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2017 (n= 3347)</a:t>
              </a:r>
            </a:p>
            <a:p>
              <a:pPr marL="0" marR="0" lvl="0" indent="0" algn="l" defTabSz="9398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2018 (n= 3415)</a:t>
              </a:r>
            </a:p>
            <a:p>
              <a:pPr marL="0" marR="0" lvl="0" indent="0" algn="l" defTabSz="9398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2019 (n= 3701)</a:t>
              </a:r>
            </a:p>
            <a:p>
              <a:pPr marL="0" marR="0" lvl="0" indent="0" algn="l" defTabSz="9398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2020 (n= 2989)</a:t>
              </a:r>
            </a:p>
            <a:p>
              <a:pPr marL="0" marR="0" lvl="0" indent="0" algn="l" defTabSz="9398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2021 (n= 3829)</a:t>
              </a:r>
            </a:p>
          </p:txBody>
        </p:sp>
        <p:pic>
          <p:nvPicPr>
            <p:cNvPr id="98322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8647" y="1587252"/>
              <a:ext cx="226368" cy="144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323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8647" y="1887006"/>
              <a:ext cx="226368" cy="139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324" name="Picture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1328" y="2176328"/>
              <a:ext cx="215652" cy="155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325" name="Picture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686" y="2473051"/>
              <a:ext cx="216991" cy="154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326" name="Picture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0080" y="2783520"/>
              <a:ext cx="216991" cy="154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8320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738" y="-9525"/>
            <a:ext cx="331787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426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03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887" y="0"/>
            <a:ext cx="316113" cy="3482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/>
        </p:nvSpPr>
        <p:spPr>
          <a:xfrm>
            <a:off x="0" y="0"/>
            <a:ext cx="1028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Long-term Clinical Outcomes</a:t>
            </a:r>
          </a:p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PCI DES vs CABG in LM CAD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42212" y="6516307"/>
            <a:ext cx="4244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Sabatine et al., Lancet 2021;398:2247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5" y="1015662"/>
            <a:ext cx="10058400" cy="5467919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2237946"/>
      </p:ext>
    </p:extLst>
  </p:cSld>
  <p:clrMapOvr>
    <a:masterClrMapping/>
  </p:clrMapOvr>
  <p:transition/>
  <p:timing>
    <p:tnLst>
      <p:par>
        <p:cTn id="1" dur="indefinite" restart="never" fill="hold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03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887" y="0"/>
            <a:ext cx="316113" cy="3482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/>
        </p:nvSpPr>
        <p:spPr>
          <a:xfrm>
            <a:off x="0" y="47625"/>
            <a:ext cx="10287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Long-term Clinical Outcomes</a:t>
            </a:r>
          </a:p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PCI DES vs CABG in LM CAD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42212" y="6516307"/>
            <a:ext cx="4244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Sabatine et al., Lancet 2021;398:2247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57200" y="1202635"/>
            <a:ext cx="9388849" cy="5434822"/>
            <a:chOff x="257175" y="1104901"/>
            <a:chExt cx="9388849" cy="5201254"/>
          </a:xfrm>
        </p:grpSpPr>
        <p:graphicFrame>
          <p:nvGraphicFramePr>
            <p:cNvPr id="7" name="Chart 6"/>
            <p:cNvGraphicFramePr/>
            <p:nvPr>
              <p:extLst>
                <p:ext uri="{D42A27DB-BD31-4B8C-83A1-F6EECF244321}">
                  <p14:modId xmlns:p14="http://schemas.microsoft.com/office/powerpoint/2010/main" val="2381659158"/>
                </p:ext>
              </p:extLst>
            </p:nvPr>
          </p:nvGraphicFramePr>
          <p:xfrm>
            <a:off x="618565" y="1104901"/>
            <a:ext cx="9027459" cy="520125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>
              <a:off x="257175" y="4162425"/>
              <a:ext cx="2857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%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1"/>
            <p:cNvSpPr txBox="1"/>
            <p:nvPr/>
          </p:nvSpPr>
          <p:spPr>
            <a:xfrm>
              <a:off x="8221756" y="2250197"/>
              <a:ext cx="1104900" cy="300206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p&lt;</a:t>
              </a: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0.0001</a:t>
              </a:r>
              <a:endPara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TextBox 1"/>
            <p:cNvSpPr txBox="1"/>
            <p:nvPr/>
          </p:nvSpPr>
          <p:spPr>
            <a:xfrm>
              <a:off x="6534150" y="4529554"/>
              <a:ext cx="1104900" cy="300206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=0.36</a:t>
              </a:r>
              <a:endPara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TextBox 1"/>
            <p:cNvSpPr txBox="1"/>
            <p:nvPr/>
          </p:nvSpPr>
          <p:spPr>
            <a:xfrm>
              <a:off x="4819650" y="3624094"/>
              <a:ext cx="1104900" cy="300206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=0.009</a:t>
              </a:r>
              <a:endPara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xtBox 1"/>
            <p:cNvSpPr txBox="1"/>
            <p:nvPr/>
          </p:nvSpPr>
          <p:spPr>
            <a:xfrm>
              <a:off x="3095625" y="1831301"/>
              <a:ext cx="1104900" cy="300206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=0.25</a:t>
              </a:r>
              <a:endPara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TextBox 1"/>
            <p:cNvSpPr txBox="1"/>
            <p:nvPr/>
          </p:nvSpPr>
          <p:spPr>
            <a:xfrm>
              <a:off x="1366708" y="3400088"/>
              <a:ext cx="1104900" cy="300206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=0.33</a:t>
              </a:r>
              <a:endPara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Oval 1"/>
          <p:cNvSpPr/>
          <p:nvPr/>
        </p:nvSpPr>
        <p:spPr bwMode="auto">
          <a:xfrm>
            <a:off x="3210339" y="2275342"/>
            <a:ext cx="1212574" cy="914400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553820" y="3590621"/>
            <a:ext cx="1212574" cy="914400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479341"/>
      </p:ext>
    </p:extLst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887" y="0"/>
            <a:ext cx="316113" cy="3482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/>
        </p:nvSpPr>
        <p:spPr>
          <a:xfrm>
            <a:off x="0" y="28575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Cumulative Incidence of All-Cause Death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42212" y="6516307"/>
            <a:ext cx="4244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Sabatine et al., Lancet 2021;398:2247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" y="1192852"/>
            <a:ext cx="4314825" cy="2238375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28625" y="725162"/>
            <a:ext cx="43148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0-5 Years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86191" y="725162"/>
            <a:ext cx="43148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0-1 Year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62349" y="3735175"/>
            <a:ext cx="32049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1-5 Years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191" y="1190624"/>
            <a:ext cx="4314827" cy="2240603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87" y="4193539"/>
            <a:ext cx="4314826" cy="2237043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2023033"/>
      </p:ext>
    </p:extLst>
  </p:cSld>
  <p:clrMapOvr>
    <a:masterClrMapping/>
  </p:clrMapOvr>
  <p:transition/>
  <p:timing>
    <p:tnLst>
      <p:par>
        <p:cTn id="1" dur="indefinite" restart="never" fill="hold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03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887" y="0"/>
            <a:ext cx="316113" cy="3482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/>
        </p:nvSpPr>
        <p:spPr>
          <a:xfrm>
            <a:off x="0" y="47625"/>
            <a:ext cx="10287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Long-term Clinical Outcomes</a:t>
            </a:r>
          </a:p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PCI DES vs CABG in LM CAD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42212" y="6516307"/>
            <a:ext cx="4244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Sabatine et al., Lancet 2021;398:2247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57200" y="1202635"/>
            <a:ext cx="9388849" cy="5434822"/>
            <a:chOff x="257175" y="1104901"/>
            <a:chExt cx="9388849" cy="5201254"/>
          </a:xfrm>
        </p:grpSpPr>
        <p:graphicFrame>
          <p:nvGraphicFramePr>
            <p:cNvPr id="7" name="Chart 6"/>
            <p:cNvGraphicFramePr/>
            <p:nvPr>
              <p:extLst>
                <p:ext uri="{D42A27DB-BD31-4B8C-83A1-F6EECF244321}">
                  <p14:modId xmlns:p14="http://schemas.microsoft.com/office/powerpoint/2010/main" val="2381659158"/>
                </p:ext>
              </p:extLst>
            </p:nvPr>
          </p:nvGraphicFramePr>
          <p:xfrm>
            <a:off x="618565" y="1104901"/>
            <a:ext cx="9027459" cy="520125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>
              <a:off x="257175" y="4162425"/>
              <a:ext cx="2857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%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1"/>
            <p:cNvSpPr txBox="1"/>
            <p:nvPr/>
          </p:nvSpPr>
          <p:spPr>
            <a:xfrm>
              <a:off x="8221756" y="2250197"/>
              <a:ext cx="1104900" cy="300206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p&lt;</a:t>
              </a: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0.0001</a:t>
              </a:r>
              <a:endPara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TextBox 1"/>
            <p:cNvSpPr txBox="1"/>
            <p:nvPr/>
          </p:nvSpPr>
          <p:spPr>
            <a:xfrm>
              <a:off x="6534150" y="4529554"/>
              <a:ext cx="1104900" cy="300206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=0.36</a:t>
              </a:r>
              <a:endPara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TextBox 1"/>
            <p:cNvSpPr txBox="1"/>
            <p:nvPr/>
          </p:nvSpPr>
          <p:spPr>
            <a:xfrm>
              <a:off x="4819650" y="3624094"/>
              <a:ext cx="1104900" cy="300206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=0.009</a:t>
              </a:r>
              <a:endPara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xtBox 1"/>
            <p:cNvSpPr txBox="1"/>
            <p:nvPr/>
          </p:nvSpPr>
          <p:spPr>
            <a:xfrm>
              <a:off x="3095625" y="1831301"/>
              <a:ext cx="1104900" cy="300206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=0.25</a:t>
              </a:r>
              <a:endPara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TextBox 1"/>
            <p:cNvSpPr txBox="1"/>
            <p:nvPr/>
          </p:nvSpPr>
          <p:spPr>
            <a:xfrm>
              <a:off x="1366708" y="3400088"/>
              <a:ext cx="1104900" cy="300206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</a:t>
              </a:r>
              <a:r>
                <a:rPr kumimoji="0" 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=0.33</a:t>
              </a:r>
              <a:endPara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Oval 1"/>
          <p:cNvSpPr/>
          <p:nvPr/>
        </p:nvSpPr>
        <p:spPr bwMode="auto">
          <a:xfrm>
            <a:off x="3210339" y="2275342"/>
            <a:ext cx="1212574" cy="914400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553820" y="3590621"/>
            <a:ext cx="1212574" cy="914400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505144"/>
      </p:ext>
    </p:extLst>
  </p:cSld>
  <p:clrMapOvr>
    <a:masterClrMapping/>
  </p:clrMapOvr>
  <p:transition/>
  <p:timing>
    <p:tnLst>
      <p:par>
        <p:cTn id="1" dur="indefinite" restart="never" fill="hold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03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887" y="0"/>
            <a:ext cx="316113" cy="3482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/>
        </p:nvSpPr>
        <p:spPr>
          <a:xfrm>
            <a:off x="0" y="28575"/>
            <a:ext cx="10287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Cumulative Incidence of Key Clinical Outcomes</a:t>
            </a:r>
            <a:endParaRPr kumimoji="0" lang="en-US" sz="33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42212" y="6516307"/>
            <a:ext cx="4244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Sabatine et al., Lancet 2021;398:2247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4" y="768567"/>
            <a:ext cx="9925051" cy="5632233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6981745"/>
      </p:ext>
    </p:extLst>
  </p:cSld>
  <p:clrMapOvr>
    <a:masterClrMapping/>
  </p:clrMapOvr>
  <p:transition/>
  <p:timing>
    <p:tnLst>
      <p:par>
        <p:cTn id="1" dur="indefinite" restart="never" fill="hold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03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887" y="0"/>
            <a:ext cx="316113" cy="3482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/>
        </p:nvSpPr>
        <p:spPr>
          <a:xfrm>
            <a:off x="0" y="28575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5-Year All-Cause Deaths in Key Subgroup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42212" y="6516307"/>
            <a:ext cx="4244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Sabatine et al., Lancet 2021;398:2247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61" y="703480"/>
            <a:ext cx="9392478" cy="5812827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 bwMode="auto">
          <a:xfrm>
            <a:off x="487017" y="4760845"/>
            <a:ext cx="8925340" cy="168963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90332" y="5350116"/>
            <a:ext cx="8925340" cy="288682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911340"/>
      </p:ext>
    </p:extLst>
  </p:cSld>
  <p:clrMapOvr>
    <a:masterClrMapping/>
  </p:clrMapOvr>
  <p:transition/>
  <p:timing>
    <p:tnLst>
      <p:par>
        <p:cTn id="1" dur="indefinite" restart="never" fill="hold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03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887" y="0"/>
            <a:ext cx="316113" cy="3482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123"/>
            <a:ext cx="10287000" cy="608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38203"/>
      </p:ext>
    </p:extLst>
  </p:cSld>
  <p:clrMapOvr>
    <a:masterClrMapping/>
  </p:clrMapOvr>
  <p:transition/>
  <p:timing>
    <p:tnLst>
      <p:par>
        <p:cTn id="1" dur="indefinite" restart="never" fill="hold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846"/>
            <a:ext cx="10287000" cy="619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06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813"/>
            <a:ext cx="10287000" cy="601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40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79512" y="62753"/>
            <a:ext cx="10287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Ultrathin (&lt;70 µm) vs Newer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(thinner)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</a:t>
            </a:r>
            <a:r>
              <a:rPr kumimoji="0" lang="en-US" sz="2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nd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Generation DES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31224" y="6508374"/>
            <a:ext cx="475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Madhavan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Eur Heart J 2021;42:2643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9627" y="689896"/>
            <a:ext cx="9601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 Eligible Trials and 20,701 Patients with Mean Follow-up of 2.5 Years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27" y="1162878"/>
            <a:ext cx="10058400" cy="5246887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466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391026" y="809310"/>
            <a:ext cx="5685176" cy="682307"/>
            <a:chOff x="3134945" y="728770"/>
            <a:chExt cx="5158264" cy="718810"/>
          </a:xfrm>
        </p:grpSpPr>
        <p:sp>
          <p:nvSpPr>
            <p:cNvPr id="73732" name="Flowchart: Magnetic Disk 1"/>
            <p:cNvSpPr>
              <a:spLocks noChangeArrowheads="1"/>
            </p:cNvSpPr>
            <p:nvPr/>
          </p:nvSpPr>
          <p:spPr bwMode="auto">
            <a:xfrm>
              <a:off x="3134945" y="817685"/>
              <a:ext cx="239022" cy="213064"/>
            </a:xfrm>
            <a:prstGeom prst="flowChartMagneticDisk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6137" tIns="38055" rIns="76137" bIns="38055"/>
            <a:lstStyle>
              <a:lvl1pPr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771534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3733" name="Flowchart: Magnetic Disk 5"/>
            <p:cNvSpPr>
              <a:spLocks noChangeArrowheads="1"/>
            </p:cNvSpPr>
            <p:nvPr/>
          </p:nvSpPr>
          <p:spPr bwMode="auto">
            <a:xfrm>
              <a:off x="3134945" y="1137992"/>
              <a:ext cx="239023" cy="242834"/>
            </a:xfrm>
            <a:prstGeom prst="flowChartMagneticDisk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6137" tIns="38055" rIns="76137" bIns="38055"/>
            <a:lstStyle>
              <a:lvl1pPr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771534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3734" name="TextBox 8"/>
            <p:cNvSpPr txBox="1">
              <a:spLocks noChangeArrowheads="1"/>
            </p:cNvSpPr>
            <p:nvPr/>
          </p:nvSpPr>
          <p:spPr bwMode="auto">
            <a:xfrm>
              <a:off x="3359856" y="728770"/>
              <a:ext cx="4933353" cy="405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76137" tIns="38055" rIns="76137" bIns="38055">
              <a:spAutoFit/>
            </a:bodyPr>
            <a:lstStyle>
              <a:lvl1pPr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77153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Mount Sinai Hospital (</a:t>
              </a:r>
              <a:r>
                <a:rPr kumimoji="0" lang="en-US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N=3782) 2021  </a:t>
              </a:r>
              <a:endPara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3735" name="TextBox 10"/>
            <p:cNvSpPr txBox="1">
              <a:spLocks noChangeArrowheads="1"/>
            </p:cNvSpPr>
            <p:nvPr/>
          </p:nvSpPr>
          <p:spPr bwMode="auto">
            <a:xfrm>
              <a:off x="3299938" y="1042373"/>
              <a:ext cx="4836595" cy="405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76137" tIns="38055" rIns="76137" bIns="38055">
              <a:spAutoFit/>
            </a:bodyPr>
            <a:lstStyle>
              <a:lvl1pPr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771534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NY State Hospitals (N=51,979) 2017</a:t>
              </a:r>
            </a:p>
          </p:txBody>
        </p:sp>
      </p:grpSp>
      <p:sp>
        <p:nvSpPr>
          <p:cNvPr id="73736" name="TextBox 12"/>
          <p:cNvSpPr txBox="1">
            <a:spLocks noChangeArrowheads="1"/>
          </p:cNvSpPr>
          <p:nvPr/>
        </p:nvSpPr>
        <p:spPr bwMode="auto">
          <a:xfrm>
            <a:off x="55292" y="3647218"/>
            <a:ext cx="324147" cy="310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137" tIns="38055" rIns="76137" bIns="38055">
            <a:spAutoFit/>
          </a:bodyPr>
          <a:lstStyle>
            <a:lvl1pPr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77153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1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</p:txBody>
      </p:sp>
      <p:pic>
        <p:nvPicPr>
          <p:cNvPr id="73737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679" y="30956"/>
            <a:ext cx="289321" cy="266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" y="21432"/>
            <a:ext cx="10286999" cy="611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258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375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PCI Complications: MSH vs. NY State Hospitals </a:t>
            </a:r>
          </a:p>
        </p:txBody>
      </p:sp>
      <p:graphicFrame>
        <p:nvGraphicFramePr>
          <p:cNvPr id="4" name="Chart 3"/>
          <p:cNvGraphicFramePr/>
          <p:nvPr>
            <p:extLst/>
          </p:nvPr>
        </p:nvGraphicFramePr>
        <p:xfrm>
          <a:off x="379440" y="1356526"/>
          <a:ext cx="9618240" cy="5234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726121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893"/>
            <a:ext cx="1028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Risk of TLR at Latest Follow-Up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31224" y="6508374"/>
            <a:ext cx="475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Madhavan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Eur Heart J 2021;42:2643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5" y="887507"/>
            <a:ext cx="10058400" cy="5477434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745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893"/>
            <a:ext cx="1028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Risk of CD-Revasc at Latest Follow-Up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31224" y="6508374"/>
            <a:ext cx="475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Madhavan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Eur Heart J 2021;42:2643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5" y="825769"/>
            <a:ext cx="10058400" cy="5583996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23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893"/>
            <a:ext cx="1028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Risk of MI at Latest Follow-Up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31224" y="6508374"/>
            <a:ext cx="475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Madhavan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Eur Heart J 2021;42:2643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0" y="734656"/>
            <a:ext cx="10058400" cy="5773717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374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893"/>
            <a:ext cx="1028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Risk of Def/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Prob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ST at Latest Follow-Up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31224" y="6508374"/>
            <a:ext cx="475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Madhavan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Eur Heart J 2021;42:2643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5" y="833718"/>
            <a:ext cx="10058400" cy="5593976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615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893"/>
            <a:ext cx="1028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Risk of Death at Latest Follow-Up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31224" y="6508374"/>
            <a:ext cx="475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Madhavan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Eur Heart J 2021;42:2643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3" y="785912"/>
            <a:ext cx="10058400" cy="5722461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212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69573" y="62753"/>
            <a:ext cx="1028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Ultrathin (&lt;70 µm) vs </a:t>
            </a:r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Newer (thinner)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kumimoji="0" lang="en-US" sz="2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Generation DES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31224" y="6508374"/>
            <a:ext cx="475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Madhavan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Eur Heart J 2021;42:2643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8118" y="670013"/>
            <a:ext cx="10235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 Eligible Trials &amp;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20,701 Patients with Mean Follow-up of 2.5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Yrs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27" y="1399075"/>
            <a:ext cx="10058400" cy="50106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8721" y="2246243"/>
            <a:ext cx="9293088" cy="46714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08721" y="4840357"/>
            <a:ext cx="9293088" cy="32799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59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0287000" cy="625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9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6984" y="194294"/>
            <a:ext cx="9835661" cy="450056"/>
          </a:xfrm>
        </p:spPr>
        <p:txBody>
          <a:bodyPr/>
          <a:lstStyle/>
          <a:p>
            <a:r>
              <a:rPr lang="en-US" altLang="en-US" sz="4000" u="sng" dirty="0">
                <a:latin typeface="Arial" pitchFamily="34" charset="0"/>
              </a:rPr>
              <a:t>Latest Issues in Coronary Intervention</a:t>
            </a:r>
            <a:endParaRPr lang="en-US" altLang="en-US" sz="4000" i="1" u="sng" dirty="0">
              <a:latin typeface="Arial" pitchFamily="34" charset="0"/>
            </a:endParaRPr>
          </a:p>
        </p:txBody>
      </p:sp>
      <p:sp>
        <p:nvSpPr>
          <p:cNvPr id="14036995" name="Rectangle 3"/>
          <p:cNvSpPr>
            <a:spLocks noChangeArrowheads="1"/>
          </p:cNvSpPr>
          <p:nvPr/>
        </p:nvSpPr>
        <p:spPr bwMode="auto">
          <a:xfrm>
            <a:off x="33648" y="1264345"/>
            <a:ext cx="10303047" cy="433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308" tIns="30632" rIns="61308" bIns="30632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Interventional Presentations TCT/AHA 2021;    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</a:t>
            </a:r>
            <a:r>
              <a:rPr kumimoji="0" lang="en-US" alt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OPTIMUM registry, DES vs CABG in LM CAD, 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alt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Ultrathin vs Newer 2</a:t>
            </a:r>
            <a:r>
              <a:rPr kumimoji="0" lang="en-US" altLang="en-US" sz="34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nd</a:t>
            </a:r>
            <a:r>
              <a:rPr kumimoji="0" lang="en-US" alt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Gen DES meta-analysis 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alt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 </a:t>
            </a:r>
            <a:r>
              <a:rPr kumimoji="0" lang="en-US" altLang="en-US" sz="3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     </a:t>
            </a:r>
            <a:endParaRPr kumimoji="0" lang="en-US" altLang="en-US" sz="3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Focused review of the month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Impact of Lesion Ca++ on mortality: 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</a:t>
            </a:r>
            <a:r>
              <a:rPr kumimoji="0" lang="en-US" altLang="en-US" sz="3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10-Year all-cause mortality following PCI or CABG in </a:t>
            </a: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altLang="en-US" sz="3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  patients with heavily</a:t>
            </a:r>
            <a:r>
              <a:rPr kumimoji="0" lang="en-US" altLang="en-US" sz="3000" b="1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n-US" altLang="en-US" sz="3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calcified</a:t>
            </a:r>
            <a:r>
              <a:rPr kumimoji="0" lang="en-US" altLang="en-US" sz="3000" b="1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lesions</a:t>
            </a:r>
            <a:endParaRPr kumimoji="0" lang="en-US" altLang="en-US" sz="3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32100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0705" y="3162"/>
            <a:ext cx="356295" cy="34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532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036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6995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369"/>
            <a:ext cx="10287000" cy="613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0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028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Baseline and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Postprocedure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Characteristics and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MT at Discharge in Pts With or Without HCLs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26659" y="6490447"/>
            <a:ext cx="7660341" cy="376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Kawashima et al., J Am Coll Cardiol 2021 Dec 20 Epub ahead of print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077217"/>
            <a:ext cx="10058400" cy="5413229"/>
          </a:xfrm>
          <a:prstGeom prst="rect">
            <a:avLst/>
          </a:prstGeom>
          <a:ln w="38100" cap="sq">
            <a:solidFill>
              <a:srgbClr val="78A5A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929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2"/>
          <p:cNvSpPr txBox="1">
            <a:spLocks noChangeArrowheads="1"/>
          </p:cNvSpPr>
          <p:nvPr/>
        </p:nvSpPr>
        <p:spPr bwMode="auto">
          <a:xfrm>
            <a:off x="-165100" y="79375"/>
            <a:ext cx="10296525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137" tIns="38055" rIns="76137" bIns="38055">
            <a:spAutoFit/>
          </a:bodyPr>
          <a:lstStyle>
            <a:lvl1pPr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15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PCI Complications: MSH vs. ACC-NCDR Hospitals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2020Q3 - 2021Q2</a:t>
            </a:r>
            <a:endParaRPr kumimoji="0" lang="en-US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02403" name="Chart 3"/>
          <p:cNvGraphicFramePr>
            <a:graphicFrameLocks/>
          </p:cNvGraphicFramePr>
          <p:nvPr/>
        </p:nvGraphicFramePr>
        <p:xfrm>
          <a:off x="442913" y="2090738"/>
          <a:ext cx="9894887" cy="3932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Chart" r:id="rId4" imgW="9900762" imgH="3944454" progId="Excel.Chart.8">
                  <p:embed/>
                </p:oleObj>
              </mc:Choice>
              <mc:Fallback>
                <p:oleObj name="Chart" r:id="rId4" imgW="9900762" imgH="3944454" progId="Excel.Chart.8">
                  <p:embed/>
                  <p:pic>
                    <p:nvPicPr>
                      <p:cNvPr id="102403" name="Chart 3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913" y="2090738"/>
                        <a:ext cx="9894887" cy="3932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2404" name="Group 1"/>
          <p:cNvGrpSpPr>
            <a:grpSpLocks/>
          </p:cNvGrpSpPr>
          <p:nvPr/>
        </p:nvGrpSpPr>
        <p:grpSpPr bwMode="auto">
          <a:xfrm>
            <a:off x="4833938" y="1358900"/>
            <a:ext cx="4713287" cy="1000125"/>
            <a:chOff x="4622218" y="797860"/>
            <a:chExt cx="4189273" cy="889050"/>
          </a:xfrm>
        </p:grpSpPr>
        <p:sp>
          <p:nvSpPr>
            <p:cNvPr id="102408" name="Flowchart: Magnetic Disk 1"/>
            <p:cNvSpPr>
              <a:spLocks noChangeArrowheads="1"/>
            </p:cNvSpPr>
            <p:nvPr/>
          </p:nvSpPr>
          <p:spPr bwMode="auto">
            <a:xfrm>
              <a:off x="4622218" y="907399"/>
              <a:ext cx="159544" cy="155972"/>
            </a:xfrm>
            <a:prstGeom prst="flowChartMagneticDisk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6137" tIns="38055" rIns="76137" bIns="38055"/>
            <a:lstStyle>
              <a:lvl1pPr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2409" name="Flowchart: Magnetic Disk 5"/>
            <p:cNvSpPr>
              <a:spLocks noChangeArrowheads="1"/>
            </p:cNvSpPr>
            <p:nvPr/>
          </p:nvSpPr>
          <p:spPr bwMode="auto">
            <a:xfrm>
              <a:off x="4622218" y="1131236"/>
              <a:ext cx="159544" cy="171450"/>
            </a:xfrm>
            <a:prstGeom prst="flowChartMagneticDisk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58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76137" tIns="38055" rIns="76137" bIns="38055"/>
            <a:lstStyle>
              <a:lvl1pPr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2410" name="TextBox 8"/>
            <p:cNvSpPr txBox="1">
              <a:spLocks noChangeArrowheads="1"/>
            </p:cNvSpPr>
            <p:nvPr/>
          </p:nvSpPr>
          <p:spPr bwMode="auto">
            <a:xfrm>
              <a:off x="4781761" y="797860"/>
              <a:ext cx="3519557" cy="889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6137" tIns="38055" rIns="76137" bIns="38055">
              <a:spAutoFit/>
            </a:bodyPr>
            <a:lstStyle>
              <a:lvl1pPr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Mount Sinai Hospital (N=3616)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2411" name="TextBox 10"/>
            <p:cNvSpPr txBox="1">
              <a:spLocks noChangeArrowheads="1"/>
            </p:cNvSpPr>
            <p:nvPr/>
          </p:nvSpPr>
          <p:spPr bwMode="auto">
            <a:xfrm>
              <a:off x="4773427" y="1045510"/>
              <a:ext cx="4038064" cy="341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6137" tIns="38055" rIns="76137" bIns="38055">
              <a:spAutoFit/>
            </a:bodyPr>
            <a:lstStyle>
              <a:lvl1pPr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ACC-NCDR Hospitals (N=1,095,111)</a:t>
              </a:r>
            </a:p>
          </p:txBody>
        </p:sp>
      </p:grpSp>
      <p:sp>
        <p:nvSpPr>
          <p:cNvPr id="43016" name="TextBox 12"/>
          <p:cNvSpPr txBox="1">
            <a:spLocks noChangeArrowheads="1"/>
          </p:cNvSpPr>
          <p:nvPr/>
        </p:nvSpPr>
        <p:spPr bwMode="auto">
          <a:xfrm>
            <a:off x="104775" y="3976688"/>
            <a:ext cx="3889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137" tIns="38055" rIns="76137" bIns="38055">
            <a:spAutoFit/>
          </a:bodyPr>
          <a:lstStyle>
            <a:lvl1pPr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88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</p:txBody>
      </p:sp>
      <p:pic>
        <p:nvPicPr>
          <p:cNvPr id="102406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25" y="0"/>
            <a:ext cx="3333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7" name="TextBox 3"/>
          <p:cNvSpPr txBox="1">
            <a:spLocks noChangeArrowheads="1"/>
          </p:cNvSpPr>
          <p:nvPr/>
        </p:nvSpPr>
        <p:spPr bwMode="auto">
          <a:xfrm>
            <a:off x="914400" y="5781675"/>
            <a:ext cx="9448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Risk-adjusted  In-hosp death    eCABG          Stroke      Major compl       Risk            LOS (days)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In-hosp death     STEMI pts		                                 of PCI        standardized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all pts                                                                                                          bleeding</a:t>
            </a:r>
          </a:p>
        </p:txBody>
      </p:sp>
    </p:spTree>
    <p:extLst>
      <p:ext uri="{BB962C8B-B14F-4D97-AF65-F5344CB8AC3E}">
        <p14:creationId xmlns:p14="http://schemas.microsoft.com/office/powerpoint/2010/main" val="31486162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028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K-M Curves of All-Cause Mortality at 10 Years According to the Presence of at Least 1 HCL (n=1,800)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26659" y="6490447"/>
            <a:ext cx="7660341" cy="376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Kawashima et al., J Am Coll Cardiol 2021 Dec 20 Epub ahead of print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24" y="1120587"/>
            <a:ext cx="8982635" cy="5307107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253949" y="1441176"/>
            <a:ext cx="2859822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</a:rPr>
              <a:t>; approx. 30%; RA use 3%</a:t>
            </a:r>
            <a:endParaRPr lang="en-US" sz="20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90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0287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K-M Curves of All-Cause Mortality at 10 Years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Stratified to the Presence of at Least 1 HCL and Disease Type (3VD or LM Disease) (n=1,800)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26659" y="6490447"/>
            <a:ext cx="7660341" cy="376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Kawashima et al., J Am Coll Cardiol 2021 Dec 20 Epub ahead of print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93" y="1335739"/>
            <a:ext cx="9045389" cy="5127813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008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028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K-M Curves of All-Cause Mortality According to the Presence of at Least 1 HCL and Randomized Treatment with PCI or CABG (N=1,800)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26659" y="6490447"/>
            <a:ext cx="7660341" cy="376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Kawashima et al., J Am Coll Cardiol 2021 Dec 20 Epub ahead of print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9" y="830996"/>
            <a:ext cx="7901609" cy="5659451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8358347" y="1451116"/>
            <a:ext cx="676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PCI</a:t>
            </a:r>
          </a:p>
          <a:p>
            <a:endParaRPr lang="en-US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CABG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98565" y="1451116"/>
            <a:ext cx="546654" cy="646331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381999" y="860812"/>
            <a:ext cx="546654" cy="421335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16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0287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Association Between Randomized Treatment with PCI or CABG and All-Cause Mortality According to the Presence  of at Least 1 HCL (N=1,800)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26659" y="6490447"/>
            <a:ext cx="7660341" cy="376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Kawashima et al., J Am Coll Cardiol 2021 Dec 20 Epub ahead of print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82" y="1488141"/>
            <a:ext cx="9843247" cy="4858871"/>
          </a:xfrm>
          <a:prstGeom prst="rect">
            <a:avLst/>
          </a:prstGeom>
          <a:ln w="38100" cap="sq">
            <a:solidFill>
              <a:srgbClr val="78A5A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33081" y="2554357"/>
            <a:ext cx="9843247" cy="1033669"/>
          </a:xfrm>
          <a:prstGeom prst="rect">
            <a:avLst/>
          </a:prstGeom>
          <a:noFill/>
          <a:ln w="190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-Right Arrow 5"/>
          <p:cNvSpPr/>
          <p:nvPr/>
        </p:nvSpPr>
        <p:spPr>
          <a:xfrm>
            <a:off x="4144617" y="2961862"/>
            <a:ext cx="755373" cy="20872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" name="Left-Right Arrow 6"/>
          <p:cNvSpPr/>
          <p:nvPr/>
        </p:nvSpPr>
        <p:spPr>
          <a:xfrm>
            <a:off x="4147932" y="3273286"/>
            <a:ext cx="755373" cy="208722"/>
          </a:xfrm>
          <a:prstGeom prst="leftRight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9433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0287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K-M Curves of All-Cause at Mortality at 10 Years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According to the Number of HCL and Randomized Treatment with PCI or CABG (N=532)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26659" y="6490447"/>
            <a:ext cx="7660341" cy="376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Kawashima et al., J Am Coll Cardiol 2021 Dec 20 Epub ahead of print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59" y="1479175"/>
            <a:ext cx="8731624" cy="4939553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595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028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Predictors of All-Cause Mortality at 10 Years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26659" y="6490447"/>
            <a:ext cx="7660341" cy="376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Kawashima et al., J Am Coll Cardiol 2021 Dec 20 Epub ahead of print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71" y="914400"/>
            <a:ext cx="9708775" cy="5325035"/>
          </a:xfrm>
          <a:prstGeom prst="rect">
            <a:avLst/>
          </a:prstGeom>
          <a:ln w="38100" cap="sq">
            <a:solidFill>
              <a:srgbClr val="78A5A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743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28"/>
            </a:gs>
            <a:gs pos="50000">
              <a:srgbClr val="00009C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741"/>
            <a:ext cx="10287000" cy="61746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30418" y="1113181"/>
            <a:ext cx="5400837" cy="132343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explanation of no mortality</a:t>
            </a:r>
          </a:p>
          <a:p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enefit of CABG over PCI in HCLs:</a:t>
            </a:r>
          </a:p>
          <a:p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Older with more comorbidities/COPD/PVD</a:t>
            </a:r>
          </a:p>
          <a:p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Possibility of poor/incomplete surgical anastomosis</a:t>
            </a:r>
          </a:p>
          <a:p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Post hoc analysis of chance finding</a:t>
            </a:r>
            <a:endParaRPr lang="en-US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90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971" y="284170"/>
            <a:ext cx="10264697" cy="632222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en-US" sz="2800" dirty="0">
                <a:latin typeface="Arial" pitchFamily="34" charset="0"/>
                <a:cs typeface="Arial" pitchFamily="34" charset="0"/>
              </a:rPr>
              <a:t>Take Home Message:</a:t>
            </a:r>
            <a:br>
              <a:rPr lang="en-US" altLang="en-US" sz="2800" dirty="0">
                <a:latin typeface="Arial" pitchFamily="34" charset="0"/>
                <a:cs typeface="Arial" pitchFamily="34" charset="0"/>
              </a:rPr>
            </a:br>
            <a:r>
              <a:rPr lang="en-US" altLang="en-US" sz="2400" dirty="0" smtClean="0">
                <a:latin typeface="Arial" pitchFamily="34" charset="0"/>
                <a:cs typeface="Arial" pitchFamily="34" charset="0"/>
              </a:rPr>
              <a:t>Interventional presentations TCT/AHA 2021 and Differential impact of Lesion Ca++ on long-term mortality after CABG or PCI</a:t>
            </a:r>
            <a:endParaRPr lang="en-US" alt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8419" name="Rectangle 3"/>
          <p:cNvSpPr>
            <a:spLocks noChangeArrowheads="1"/>
          </p:cNvSpPr>
          <p:nvPr/>
        </p:nvSpPr>
        <p:spPr bwMode="auto">
          <a:xfrm>
            <a:off x="893481" y="1912966"/>
            <a:ext cx="8561784" cy="131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308" tIns="30630" rIns="61308" bIns="3063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78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78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8421" name="Rectangle 3"/>
          <p:cNvSpPr>
            <a:spLocks noChangeArrowheads="1"/>
          </p:cNvSpPr>
          <p:nvPr/>
        </p:nvSpPr>
        <p:spPr bwMode="auto">
          <a:xfrm>
            <a:off x="897435" y="4086729"/>
            <a:ext cx="8567143" cy="232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308" tIns="30630" rIns="61308" bIns="3063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363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285702" name="Rectangle 6"/>
          <p:cNvSpPr>
            <a:spLocks noChangeArrowheads="1"/>
          </p:cNvSpPr>
          <p:nvPr/>
        </p:nvSpPr>
        <p:spPr bwMode="auto">
          <a:xfrm>
            <a:off x="120264" y="3569068"/>
            <a:ext cx="10123129" cy="3262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1308" tIns="30632" rIns="61308" bIns="3063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lvl="0" defTabSz="771525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ü"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Presence of</a:t>
            </a:r>
            <a:r>
              <a:rPr kumimoji="0" lang="en-US" alt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heavily</a:t>
            </a:r>
            <a:r>
              <a:rPr kumimoji="0" lang="en-US" alt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Ca++ lesion (HCLs) is an independent predictor of 10-year</a:t>
            </a:r>
            <a:r>
              <a:rPr kumimoji="0" lang="en-US" alt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mortality after both PCI or CABG revascularization. Only a small number of highly calcified lesions (3-6%) undergo atherectomy procedures. Long-term mortality is lower with CABG vs PCI in non HCLs, while </a:t>
            </a:r>
            <a:r>
              <a:rPr lang="en-US" altLang="en-US" sz="26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kumimoji="0" lang="en-US" alt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 the contrary, CABG was associated with numerically higher mortality in HCLs. These data calls for better, improved and simple interventional treatment of HCLs (? can IVL fill this gap). </a:t>
            </a:r>
            <a:endParaRPr lang="en-US" altLang="en-US" sz="2600" b="1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2303" y="1008171"/>
            <a:ext cx="9912007" cy="989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985" tIns="34968" rIns="69985" bIns="34968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850804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8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PCI outcomes in surgically turned down cases: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</a:t>
            </a:r>
            <a:r>
              <a:rPr lang="en-US" altLang="en-US" sz="28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952" y="-4551"/>
            <a:ext cx="380048" cy="34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9" descr="MC900441322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965" y="2009183"/>
            <a:ext cx="710913" cy="49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8" descr="MC900441322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540" y="1260994"/>
            <a:ext cx="634329" cy="513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8" descr="MC900441322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127" y="1247703"/>
            <a:ext cx="657820" cy="561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8" descr="MC900441322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109" y="1915122"/>
            <a:ext cx="633045" cy="553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55438" y="1846876"/>
            <a:ext cx="7657330" cy="661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985" tIns="34968" rIns="69985" bIns="34968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850804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Mortality after PCI vs CABG for LM CAD:    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48810" y="1812248"/>
            <a:ext cx="9912007" cy="7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985" tIns="34968" rIns="69985" bIns="34968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850804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94246" y="2895961"/>
            <a:ext cx="8764632" cy="65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985" tIns="34968" rIns="69985" bIns="34968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850804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Ultrathin vs Thin newer</a:t>
            </a:r>
            <a:r>
              <a:rPr kumimoji="0" lang="en-US" alt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2</a:t>
            </a:r>
            <a:r>
              <a:rPr kumimoji="0" lang="en-US" altLang="en-US" sz="26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nd</a:t>
            </a:r>
            <a:r>
              <a:rPr kumimoji="0" lang="en-US" alt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gen DES for lower TLR</a:t>
            </a:r>
            <a:r>
              <a:rPr lang="en-US" altLang="en-US" sz="28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28" descr="MC900441322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506" y="2487434"/>
            <a:ext cx="584837" cy="437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635285" y="2395823"/>
            <a:ext cx="7852731" cy="65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985" tIns="34968" rIns="69985" bIns="34968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850804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Spontaneous MI and TLR lower with 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CABG vs PCI in LMCAD</a:t>
            </a:r>
            <a:r>
              <a:rPr lang="en-US" alt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28" descr="MC900441322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484" y="2922286"/>
            <a:ext cx="633045" cy="553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748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5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6285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5702" grpId="0"/>
      <p:bldP spid="10" grpId="0"/>
      <p:bldP spid="20" grpId="0"/>
      <p:bldP spid="23" grpId="0"/>
      <p:bldP spid="2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284710" y="1766865"/>
            <a:ext cx="9579993" cy="372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308" tIns="30632" rIns="61308" bIns="30632" anchor="b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Following statements are true regarding the </a:t>
            </a:r>
            <a:r>
              <a:rPr lang="en-US" altLang="en-US" sz="225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results of PCI in the OPTIMUM registry </a:t>
            </a:r>
            <a:r>
              <a:rPr lang="en-US" altLang="en-US" sz="225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exce</a:t>
            </a:r>
            <a:r>
              <a:rPr kumimoji="0" lang="en-US" altLang="en-US" sz="225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pt</a:t>
            </a:r>
            <a:r>
              <a:rPr kumimoji="0" lang="en-US" altLang="en-US" sz="22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;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altLang="en-US" sz="225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30-day mortality is in accordance with STS predicted mortality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22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6-month mortality is 10-15% in these pts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17543" marR="0" lvl="1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700616" marR="0" lvl="1" indent="-383073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 startAt="3"/>
              <a:tabLst/>
              <a:defRPr/>
            </a:pPr>
            <a:r>
              <a:rPr kumimoji="0" lang="en-US" altLang="en-US" sz="225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altLang="en-US" sz="2250" b="1" noProof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Better health outcome parameters at 6M F/U 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700616" marR="0" lvl="1" indent="-383073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 startAt="3"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63164" marR="0" lvl="1" indent="-345376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 startAt="4"/>
              <a:tabLst/>
              <a:defRPr/>
            </a:pPr>
            <a:r>
              <a:rPr lang="en-US" altLang="en-US" sz="2250" b="1" noProof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25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30-day mortality is similar in low or high </a:t>
            </a:r>
            <a:r>
              <a:rPr lang="en-US" altLang="en-US" sz="225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rSS</a:t>
            </a:r>
            <a:r>
              <a:rPr lang="en-US" altLang="en-US" sz="225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group</a:t>
            </a:r>
            <a:endParaRPr kumimoji="0" lang="en-US" altLang="en-US" sz="225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63164" marR="0" lvl="1" indent="-345376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 startAt="4"/>
              <a:tabLst/>
              <a:defRPr/>
            </a:pPr>
            <a:endParaRPr kumimoji="0" lang="en-US" altLang="en-US" sz="225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17543" marR="0" lvl="1" indent="0" algn="l" defTabSz="771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E.  </a:t>
            </a:r>
            <a:r>
              <a:rPr lang="en-US" altLang="en-US" sz="2250" b="1" noProof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Majority of pts are angina free at 6-momths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822426" y="176768"/>
            <a:ext cx="8679656" cy="514806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3200" dirty="0">
                <a:latin typeface="Arial" pitchFamily="34" charset="0"/>
                <a:cs typeface="Arial" pitchFamily="34" charset="0"/>
              </a:rPr>
              <a:t>Question # 1</a:t>
            </a:r>
          </a:p>
        </p:txBody>
      </p:sp>
      <p:sp>
        <p:nvSpPr>
          <p:cNvPr id="189444" name="Text Box 4"/>
          <p:cNvSpPr txBox="1">
            <a:spLocks noChangeArrowheads="1"/>
          </p:cNvSpPr>
          <p:nvPr/>
        </p:nvSpPr>
        <p:spPr bwMode="auto">
          <a:xfrm>
            <a:off x="4858294" y="6011536"/>
            <a:ext cx="4588966" cy="2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308" tIns="30632" rIns="61308" bIns="30632" anchor="b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771525" rtl="0" eaLnBrk="1" fontAlgn="base" latinLnBrk="0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en-GB" altLang="en-US" sz="1519" b="1" i="1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89445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672" y="63606"/>
            <a:ext cx="356295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967090" y="6079570"/>
            <a:ext cx="8587234" cy="436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713" tIns="30837" rIns="61713" bIns="30837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771525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38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correct answer is D </a:t>
            </a:r>
          </a:p>
        </p:txBody>
      </p:sp>
    </p:spTree>
    <p:extLst>
      <p:ext uri="{BB962C8B-B14F-4D97-AF65-F5344CB8AC3E}">
        <p14:creationId xmlns:p14="http://schemas.microsoft.com/office/powerpoint/2010/main" val="129937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ChangeArrowheads="1"/>
          </p:cNvSpPr>
          <p:nvPr/>
        </p:nvSpPr>
        <p:spPr bwMode="auto">
          <a:xfrm>
            <a:off x="57633" y="1619902"/>
            <a:ext cx="10188836" cy="372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713" tIns="30837" rIns="61713" bIns="30837" anchor="b" anchorCtr="1"/>
          <a:lstStyle>
            <a:lvl1pPr marL="762000" indent="-7620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1219200" indent="-76200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642938" marR="0" lvl="0" indent="-642938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Following statements are true regarding </a:t>
            </a:r>
            <a:r>
              <a:rPr kumimoji="0" lang="en-US" altLang="en-US" sz="22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 results of</a:t>
            </a:r>
            <a:r>
              <a:rPr kumimoji="0" lang="en-US" altLang="en-US" sz="225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individual patient data meta-analysis comparing PCI vs CABG in LM CAD </a:t>
            </a:r>
            <a:r>
              <a:rPr kumimoji="0" lang="en-US" altLang="en-US" sz="22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except</a:t>
            </a: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;</a:t>
            </a:r>
          </a:p>
          <a:p>
            <a:pPr marL="642938" marR="0" lvl="0" indent="-642938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84343" marR="0" lvl="1" indent="0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en-US" sz="225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A.  No difference in 5-yr all cause mortality between PCI vs </a:t>
            </a:r>
            <a:r>
              <a:rPr lang="en-US" altLang="en-US" sz="225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cABG</a:t>
            </a:r>
            <a:r>
              <a:rPr lang="en-US" altLang="en-US" sz="2250" b="1" noProof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84343" marR="0" lvl="1" indent="0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B. </a:t>
            </a:r>
            <a:r>
              <a:rPr kumimoji="0" lang="en-US" altLang="en-US" sz="22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No difference in 10-yr all cause mortality between PCI vs </a:t>
            </a:r>
            <a:r>
              <a:rPr kumimoji="0" lang="en-US" altLang="en-US" sz="225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cABG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C. </a:t>
            </a:r>
            <a:r>
              <a:rPr kumimoji="0" lang="en-US" altLang="en-US" sz="22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altLang="en-US" sz="225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No difference in spontaneous MI between PCI vs </a:t>
            </a:r>
            <a:r>
              <a:rPr lang="en-US" altLang="en-US" sz="22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altLang="en-US" sz="225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ABG</a:t>
            </a:r>
            <a:r>
              <a:rPr lang="en-US" altLang="en-US" sz="2250" b="1" noProof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D. </a:t>
            </a:r>
            <a:r>
              <a:rPr kumimoji="0" lang="en-US" altLang="en-US" sz="22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TLR is significantly</a:t>
            </a:r>
            <a:r>
              <a:rPr kumimoji="0" lang="en-US" altLang="en-US" sz="225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altLang="en-US" sz="225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higher in PCI vs CABG </a:t>
            </a:r>
            <a:r>
              <a:rPr lang="en-US" altLang="en-US" sz="225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gp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028700" marR="0" lvl="1" indent="-642938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E. </a:t>
            </a:r>
            <a:r>
              <a:rPr kumimoji="0" lang="en-US" altLang="en-US" sz="22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Stroke rates</a:t>
            </a:r>
            <a:r>
              <a:rPr kumimoji="0" lang="en-US" altLang="en-US" sz="225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are similar in PCI vs CABG group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803672" y="197515"/>
            <a:ext cx="8679656" cy="6217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3200" dirty="0">
                <a:latin typeface="Arial" pitchFamily="34" charset="0"/>
                <a:cs typeface="Arial" pitchFamily="34" charset="0"/>
              </a:rPr>
              <a:t>Question # 2</a:t>
            </a:r>
          </a:p>
        </p:txBody>
      </p:sp>
      <p:sp>
        <p:nvSpPr>
          <p:cNvPr id="191492" name="Text Box 4"/>
          <p:cNvSpPr txBox="1">
            <a:spLocks noChangeArrowheads="1"/>
          </p:cNvSpPr>
          <p:nvPr/>
        </p:nvSpPr>
        <p:spPr bwMode="auto">
          <a:xfrm>
            <a:off x="4858294" y="6011536"/>
            <a:ext cx="4588966" cy="2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713" tIns="30837" rIns="61713" bIns="30837" anchor="b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771525" rtl="0" eaLnBrk="1" fontAlgn="base" latinLnBrk="0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en-GB" altLang="en-US" sz="1519" b="1" i="1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9149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296" y="22042"/>
            <a:ext cx="356295" cy="36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967090" y="6314452"/>
            <a:ext cx="8587234" cy="436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713" tIns="30837" rIns="61713" bIns="30837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771525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38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correct answer is </a:t>
            </a:r>
            <a:r>
              <a:rPr kumimoji="0" lang="en-US" altLang="en-US" sz="3038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 </a:t>
            </a:r>
            <a:endParaRPr kumimoji="0" lang="en-US" altLang="en-US" sz="3038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80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1"/>
          <p:cNvSpPr txBox="1">
            <a:spLocks noChangeArrowheads="1"/>
          </p:cNvSpPr>
          <p:nvPr/>
        </p:nvSpPr>
        <p:spPr bwMode="auto">
          <a:xfrm>
            <a:off x="803275" y="650875"/>
            <a:ext cx="868045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452" tIns="43725" rIns="87452" bIns="43725">
            <a:spAutoFit/>
          </a:bodyPr>
          <a:lstStyle>
            <a:lvl1pPr defTabSz="10414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0414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0414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0414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0414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0414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1041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88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9525"/>
            <a:ext cx="102870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43725" tIns="43725" rIns="43725" bIns="43725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marL="0" marR="0" lvl="0" indent="0" algn="ctr" defTabSz="8744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25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National PCI </a:t>
            </a:r>
            <a:r>
              <a:rPr kumimoji="0" lang="en-US" sz="315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Outcome</a:t>
            </a:r>
            <a:r>
              <a:rPr kumimoji="0" lang="en-US" sz="2925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 Metrics; Major Complications</a:t>
            </a:r>
            <a:endParaRPr kumimoji="0" lang="en-US" sz="2925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40964" name="TextBox 2"/>
          <p:cNvSpPr txBox="1">
            <a:spLocks noChangeArrowheads="1"/>
          </p:cNvSpPr>
          <p:nvPr/>
        </p:nvSpPr>
        <p:spPr bwMode="auto">
          <a:xfrm>
            <a:off x="423863" y="619125"/>
            <a:ext cx="9659937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5798" tIns="37893" rIns="75798" bIns="37893">
            <a:spAutoFit/>
          </a:bodyPr>
          <a:lstStyle>
            <a:lvl1pPr defTabSz="90805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805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805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805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805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080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25" b="1" i="1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Composite: Proportion of PCI Patients with Death, </a:t>
            </a:r>
            <a:r>
              <a:rPr kumimoji="0" lang="en-US" altLang="en-US" sz="2025" b="1" i="1" u="none" strike="noStrike" kern="1200" cap="none" spc="0" normalizeH="0" baseline="0" noProof="0" dirty="0" err="1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eCABG</a:t>
            </a:r>
            <a:r>
              <a:rPr kumimoji="0" lang="en-US" altLang="en-US" sz="2025" b="1" i="1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Stroke or </a:t>
            </a:r>
            <a:r>
              <a:rPr kumimoji="0" lang="en-US" altLang="en-US" sz="2025" b="1" i="1" u="none" strike="noStrike" kern="1200" cap="none" spc="0" normalizeH="0" baseline="0" noProof="0" dirty="0" err="1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eTVR</a:t>
            </a:r>
            <a:r>
              <a:rPr kumimoji="0" lang="en-US" altLang="en-US" sz="2025" b="1" i="1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MSH vs. </a:t>
            </a:r>
            <a:r>
              <a:rPr kumimoji="0" lang="en-US" altLang="en-US" sz="2250" b="1" i="1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ACC-NCDR (n=1600 hospitals) for </a:t>
            </a:r>
            <a:r>
              <a:rPr kumimoji="0" lang="en-US" altLang="en-US" sz="225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2020Q3 </a:t>
            </a:r>
            <a:r>
              <a:rPr kumimoji="0" lang="en-US" altLang="en-US" sz="2250" b="1" i="1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altLang="en-US" sz="225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2021Q2</a:t>
            </a:r>
            <a:endParaRPr kumimoji="0" lang="en-US" altLang="en-US" sz="2250" b="1" i="1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04453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2519658"/>
              </p:ext>
            </p:extLst>
          </p:nvPr>
        </p:nvGraphicFramePr>
        <p:xfrm>
          <a:off x="1133475" y="1689652"/>
          <a:ext cx="8659813" cy="4548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Chart" r:id="rId4" imgW="8669263" imgH="3877392" progId="Excel.Chart.8">
                  <p:embed/>
                </p:oleObj>
              </mc:Choice>
              <mc:Fallback>
                <p:oleObj name="Chart" r:id="rId4" imgW="8669263" imgH="3877392" progId="Excel.Chart.8">
                  <p:embed/>
                  <p:pic>
                    <p:nvPicPr>
                      <p:cNvPr id="104453" name="Chart 6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3475" y="1689652"/>
                        <a:ext cx="8659813" cy="45483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6" name="TextBox 7"/>
          <p:cNvSpPr txBox="1">
            <a:spLocks noChangeArrowheads="1"/>
          </p:cNvSpPr>
          <p:nvPr/>
        </p:nvSpPr>
        <p:spPr bwMode="auto">
          <a:xfrm>
            <a:off x="727075" y="3321050"/>
            <a:ext cx="646113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5798" tIns="37893" rIns="75798" bIns="37893">
            <a:spAutoFit/>
          </a:bodyPr>
          <a:lstStyle>
            <a:lvl1pPr defTabSz="90805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805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805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805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805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080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25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</p:txBody>
      </p:sp>
      <p:sp>
        <p:nvSpPr>
          <p:cNvPr id="104455" name="TextBox 4"/>
          <p:cNvSpPr txBox="1">
            <a:spLocks noChangeArrowheads="1"/>
          </p:cNvSpPr>
          <p:nvPr/>
        </p:nvSpPr>
        <p:spPr bwMode="auto">
          <a:xfrm>
            <a:off x="2130425" y="6033187"/>
            <a:ext cx="7291388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191" tIns="38080" rIns="76191" bIns="38080">
            <a:spAutoFit/>
          </a:bodyPr>
          <a:lstStyle>
            <a:lvl1pPr defTabSz="90805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805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805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805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805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080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(n= 3616)                                               (n=1,095,111) </a:t>
            </a:r>
          </a:p>
        </p:txBody>
      </p:sp>
      <p:sp>
        <p:nvSpPr>
          <p:cNvPr id="104456" name="TextBox 1"/>
          <p:cNvSpPr txBox="1">
            <a:spLocks noChangeArrowheads="1"/>
          </p:cNvSpPr>
          <p:nvPr/>
        </p:nvSpPr>
        <p:spPr bwMode="auto">
          <a:xfrm>
            <a:off x="3300413" y="2739815"/>
            <a:ext cx="3392487" cy="355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76784" tIns="38383" rIns="76784" bIns="38383">
            <a:spAutoFit/>
          </a:bodyPr>
          <a:lstStyle>
            <a:lvl1pPr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&lt;15% of the national average </a:t>
            </a:r>
          </a:p>
        </p:txBody>
      </p:sp>
      <p:cxnSp>
        <p:nvCxnSpPr>
          <p:cNvPr id="104457" name="Straight Arrow Connector 4"/>
          <p:cNvCxnSpPr>
            <a:cxnSpLocks noChangeShapeType="1"/>
          </p:cNvCxnSpPr>
          <p:nvPr/>
        </p:nvCxnSpPr>
        <p:spPr bwMode="auto">
          <a:xfrm flipH="1">
            <a:off x="3838575" y="3170583"/>
            <a:ext cx="2741129" cy="1835492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4458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0925" y="34925"/>
            <a:ext cx="3333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05027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ChangeArrowheads="1"/>
          </p:cNvSpPr>
          <p:nvPr/>
        </p:nvSpPr>
        <p:spPr bwMode="auto">
          <a:xfrm>
            <a:off x="60461" y="1229264"/>
            <a:ext cx="10125531" cy="405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308" tIns="30632" rIns="61308" bIns="30632" anchor="b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771525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Following statements are </a:t>
            </a:r>
            <a:r>
              <a:rPr kumimoji="0" lang="en-US" altLang="en-US" sz="22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true regarding the 10-year mortality outcomes of heavily calcified lesions (HCLs) after CABG vs PCI in SYNTEXESS study e</a:t>
            </a:r>
            <a:r>
              <a:rPr kumimoji="0" lang="en-US" altLang="en-US" sz="225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xcept</a:t>
            </a:r>
            <a:r>
              <a:rPr kumimoji="0" lang="en-US" altLang="en-US" sz="22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Higher</a:t>
            </a:r>
            <a:r>
              <a:rPr kumimoji="0" lang="en-US" altLang="en-US" sz="225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mortality in HCLs vs non HCLs 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altLang="en-US" sz="2250" b="1" noProof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25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Higher mortality after PCI vs CABG in HCLs 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altLang="en-US" sz="225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25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Higher mortality after PCI vs CABG in non HCLs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altLang="en-US" sz="225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Higher mortality in LM and 3 V CAD </a:t>
            </a:r>
            <a:r>
              <a:rPr lang="en-US" altLang="en-US" sz="225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pt</a:t>
            </a:r>
            <a:r>
              <a:rPr lang="en-US" altLang="en-US" sz="225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in HCLs vs non HCLs</a:t>
            </a:r>
            <a:endParaRPr kumimoji="0" lang="en-US" altLang="en-US" sz="225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altLang="en-US" sz="225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75084" marR="0" lvl="1" indent="-289322" algn="l" defTabSz="771525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altLang="en-US" sz="22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altLang="en-US" sz="2250" b="1" noProof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Medical comorbidities remain independent predictors of mortality</a:t>
            </a:r>
            <a:endParaRPr kumimoji="0" lang="en-US" altLang="en-US" sz="22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803672" y="57795"/>
            <a:ext cx="8679656" cy="9001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3200" dirty="0">
                <a:latin typeface="Arial" pitchFamily="34" charset="0"/>
                <a:cs typeface="Arial" pitchFamily="34" charset="0"/>
              </a:rPr>
              <a:t>Question # 3 </a:t>
            </a:r>
          </a:p>
        </p:txBody>
      </p:sp>
      <p:sp>
        <p:nvSpPr>
          <p:cNvPr id="190468" name="Text Box 4"/>
          <p:cNvSpPr txBox="1">
            <a:spLocks noChangeArrowheads="1"/>
          </p:cNvSpPr>
          <p:nvPr/>
        </p:nvSpPr>
        <p:spPr bwMode="auto">
          <a:xfrm>
            <a:off x="4858294" y="5864197"/>
            <a:ext cx="4588966" cy="2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308" tIns="30632" rIns="61308" bIns="30632" anchor="b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771525" rtl="0" eaLnBrk="1" fontAlgn="base" latinLnBrk="0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endParaRPr kumimoji="0" lang="en-GB" altLang="en-US" sz="1519" b="1" i="1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90469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676" y="3678"/>
            <a:ext cx="356295" cy="401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967090" y="5723577"/>
            <a:ext cx="8587234" cy="436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713" tIns="30837" rIns="61713" bIns="30837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771525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38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correct answer is </a:t>
            </a:r>
            <a:r>
              <a:rPr kumimoji="0" lang="en-US" altLang="en-US" sz="3038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 </a:t>
            </a:r>
            <a:endParaRPr kumimoji="0" lang="en-US" altLang="en-US" sz="3038" b="1" i="0" u="none" strike="noStrike" kern="120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96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6498" name="Chart 1"/>
          <p:cNvGraphicFramePr>
            <a:graphicFrameLocks/>
          </p:cNvGraphicFramePr>
          <p:nvPr/>
        </p:nvGraphicFramePr>
        <p:xfrm>
          <a:off x="5213350" y="1822450"/>
          <a:ext cx="5026025" cy="431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2" name="Chart" r:id="rId4" imgW="5029636" imgH="4322439" progId="Excel.Chart.8">
                  <p:embed/>
                </p:oleObj>
              </mc:Choice>
              <mc:Fallback>
                <p:oleObj name="Chart" r:id="rId4" imgW="5029636" imgH="4322439" progId="Excel.Chart.8">
                  <p:embed/>
                  <p:pic>
                    <p:nvPicPr>
                      <p:cNvPr id="106498" name="Chart 1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3350" y="1822450"/>
                        <a:ext cx="5026025" cy="431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499" name="TextBox 2"/>
          <p:cNvSpPr txBox="1">
            <a:spLocks noChangeArrowheads="1"/>
          </p:cNvSpPr>
          <p:nvPr/>
        </p:nvSpPr>
        <p:spPr bwMode="auto">
          <a:xfrm>
            <a:off x="5076825" y="3781425"/>
            <a:ext cx="385763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79" tIns="46290" rIns="92579" bIns="46290">
            <a:spAutoFit/>
          </a:bodyPr>
          <a:lstStyle>
            <a:lvl1pPr defTabSz="109696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defTabSz="109696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defTabSz="109696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defTabSz="109696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defTabSz="109696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62188" indent="1588" defTabSz="109696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19388" indent="1588" defTabSz="109696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76588" indent="1588" defTabSz="109696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33788" indent="1588" defTabSz="109696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06500" name="TextBox 4"/>
          <p:cNvSpPr txBox="1">
            <a:spLocks noChangeArrowheads="1"/>
          </p:cNvSpPr>
          <p:nvPr/>
        </p:nvSpPr>
        <p:spPr bwMode="auto">
          <a:xfrm>
            <a:off x="6376988" y="1039813"/>
            <a:ext cx="3182937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79" tIns="46290" rIns="92579" bIns="46290">
            <a:spAutoFit/>
          </a:bodyPr>
          <a:lstStyle>
            <a:lvl1pPr defTabSz="109696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defTabSz="109696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defTabSz="109696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defTabSz="109696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defTabSz="109696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62188" indent="1588" defTabSz="109696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19388" indent="1588" defTabSz="109696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76588" indent="1588" defTabSz="109696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33788" indent="1588" defTabSz="109696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Impella Cases</a:t>
            </a:r>
          </a:p>
        </p:txBody>
      </p:sp>
      <p:graphicFrame>
        <p:nvGraphicFramePr>
          <p:cNvPr id="106501" name="Chart 5"/>
          <p:cNvGraphicFramePr>
            <a:graphicFrameLocks/>
          </p:cNvGraphicFramePr>
          <p:nvPr/>
        </p:nvGraphicFramePr>
        <p:xfrm>
          <a:off x="217488" y="1743075"/>
          <a:ext cx="4910137" cy="435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3" name="Chart" r:id="rId6" imgW="4919898" imgH="4359018" progId="Excel.Chart.8">
                  <p:embed/>
                </p:oleObj>
              </mc:Choice>
              <mc:Fallback>
                <p:oleObj name="Chart" r:id="rId6" imgW="4919898" imgH="4359018" progId="Excel.Chart.8">
                  <p:embed/>
                  <p:pic>
                    <p:nvPicPr>
                      <p:cNvPr id="106501" name="Chart 5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488" y="1743075"/>
                        <a:ext cx="4910137" cy="435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502" name="TextBox 6"/>
          <p:cNvSpPr txBox="1">
            <a:spLocks noChangeArrowheads="1"/>
          </p:cNvSpPr>
          <p:nvPr/>
        </p:nvSpPr>
        <p:spPr bwMode="auto">
          <a:xfrm>
            <a:off x="73025" y="3624263"/>
            <a:ext cx="28892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79" tIns="46290" rIns="92579" bIns="46290">
            <a:spAutoFit/>
          </a:bodyPr>
          <a:lstStyle>
            <a:lvl1pPr defTabSz="109696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defTabSz="109696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defTabSz="109696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defTabSz="109696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defTabSz="109696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62188" indent="1588" defTabSz="109696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19388" indent="1588" defTabSz="109696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76588" indent="1588" defTabSz="109696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33788" indent="1588" defTabSz="109696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</a:p>
        </p:txBody>
      </p:sp>
      <p:sp>
        <p:nvSpPr>
          <p:cNvPr id="106503" name="TextBox 7"/>
          <p:cNvSpPr txBox="1">
            <a:spLocks noChangeArrowheads="1"/>
          </p:cNvSpPr>
          <p:nvPr/>
        </p:nvSpPr>
        <p:spPr bwMode="auto">
          <a:xfrm>
            <a:off x="874713" y="1039813"/>
            <a:ext cx="376237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79" tIns="46290" rIns="92579" bIns="46290">
            <a:spAutoFit/>
          </a:bodyPr>
          <a:lstStyle>
            <a:lvl1pPr defTabSz="109696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defTabSz="109696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defTabSz="109696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defTabSz="109696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defTabSz="109696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62188" indent="1588" defTabSz="109696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19388" indent="1588" defTabSz="109696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76588" indent="1588" defTabSz="109696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33788" indent="1588" defTabSz="109696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Atherectomy Cases</a:t>
            </a:r>
          </a:p>
        </p:txBody>
      </p:sp>
      <p:sp>
        <p:nvSpPr>
          <p:cNvPr id="45065" name="TextBox 8"/>
          <p:cNvSpPr txBox="1">
            <a:spLocks noChangeArrowheads="1"/>
          </p:cNvSpPr>
          <p:nvPr/>
        </p:nvSpPr>
        <p:spPr bwMode="auto">
          <a:xfrm>
            <a:off x="646113" y="5940425"/>
            <a:ext cx="46386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79" tIns="46290" rIns="92579" bIns="46290">
            <a:spAutoFit/>
          </a:bodyPr>
          <a:lstStyle>
            <a:lvl1pPr defTabSz="109696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defTabSz="109696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defTabSz="109696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defTabSz="109696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defTabSz="1096963"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62188" indent="1588" defTabSz="109696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19388" indent="1588" defTabSz="109696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76588" indent="1588" defTabSz="109696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33788" indent="1588" defTabSz="1096963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(n=822)     (n=748)     (n=854)    (n=540)      (</a:t>
            </a:r>
            <a:r>
              <a:rPr kumimoji="0" lang="en-US" altLang="en-US" sz="13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n=934)</a:t>
            </a:r>
            <a:endParaRPr kumimoji="0" lang="en-US" altLang="en-US" sz="13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505" name="Title 1"/>
          <p:cNvSpPr>
            <a:spLocks noGrp="1"/>
          </p:cNvSpPr>
          <p:nvPr>
            <p:ph type="title"/>
          </p:nvPr>
        </p:nvSpPr>
        <p:spPr>
          <a:xfrm>
            <a:off x="9525" y="22225"/>
            <a:ext cx="10287000" cy="708025"/>
          </a:xfrm>
        </p:spPr>
        <p:txBody>
          <a:bodyPr/>
          <a:lstStyle/>
          <a:p>
            <a:r>
              <a:rPr lang="en-US" alt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Complex Coronary Interventions 2021</a:t>
            </a:r>
          </a:p>
        </p:txBody>
      </p:sp>
      <p:pic>
        <p:nvPicPr>
          <p:cNvPr id="106506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400" y="6350"/>
            <a:ext cx="3333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78926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28"/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952" y="0"/>
            <a:ext cx="380048" cy="34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190023" y="0"/>
            <a:ext cx="9906953" cy="869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744" tIns="40841" rIns="81744" bIns="40841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5pPr>
            <a:lvl6pPr marL="363219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6pPr>
            <a:lvl7pPr marL="726276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7pPr>
            <a:lvl8pPr marL="1089487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8pPr>
            <a:lvl9pPr marL="1452598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10287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Complex Coronary Cases Supported by: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021629" y="1130398"/>
            <a:ext cx="8258028" cy="3914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744" tIns="40841" rIns="81744" bIns="40841" numCol="1" anchor="t" anchorCtr="0" compatLnSpc="1">
            <a:prstTxWarp prst="textNoShape">
              <a:avLst/>
            </a:prstTxWarp>
          </a:bodyPr>
          <a:lstStyle>
            <a:lvl1pPr marL="97911" indent="-9791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6440" indent="-442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778583" indent="-793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162343" indent="-793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1517745" indent="-793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1997251" indent="-18302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360461" indent="-18302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2723649" indent="-18302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086775" indent="-18302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l" defTabSz="10287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Abbott Vascular Inc.</a:t>
            </a:r>
          </a:p>
          <a:p>
            <a:pPr marL="0" marR="0" lvl="0" indent="0" algn="l" defTabSz="10287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Boston Scientific Corp.</a:t>
            </a:r>
          </a:p>
          <a:p>
            <a:pPr marL="0" marR="0" lvl="0" indent="0" algn="l" defTabSz="10287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Terumo Vascular Corp.</a:t>
            </a:r>
          </a:p>
          <a:p>
            <a:pPr marL="0" marR="0" lvl="0" indent="0" algn="l" defTabSz="10287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Cardiovascular Systems Inc.</a:t>
            </a:r>
          </a:p>
          <a:p>
            <a:pPr marL="0" marR="0" lvl="0" indent="0" algn="l" defTabSz="10287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Abiomed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Inc.</a:t>
            </a:r>
          </a:p>
          <a:p>
            <a:pPr marL="0" marR="0" lvl="0" indent="0" algn="l" defTabSz="10287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Chiesi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Inc.</a:t>
            </a:r>
          </a:p>
          <a:p>
            <a:pPr marL="0" marR="0" lvl="0" indent="0" algn="l" defTabSz="10287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US" altLang="en-US" sz="3600" b="1" kern="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Shockwave </a:t>
            </a: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Medical 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Inc</a:t>
            </a: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</a:p>
          <a:p>
            <a:pPr marL="0" marR="0" lvl="0" indent="0" algn="l" defTabSz="10287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sz="3600" b="1" kern="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600" b="1" kern="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Cardinal Health </a:t>
            </a:r>
            <a:r>
              <a:rPr lang="en-US" altLang="en-US" sz="3600" b="1" kern="0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Cordis</a:t>
            </a:r>
            <a:r>
              <a:rPr lang="en-US" altLang="en-US" sz="3600" b="1" kern="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Inc.</a:t>
            </a:r>
            <a:endParaRPr kumimoji="0" lang="en-US" alt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34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28"/>
            </a:gs>
            <a:gs pos="50000">
              <a:srgbClr val="000099"/>
            </a:gs>
            <a:gs pos="100000">
              <a:srgbClr val="000099">
                <a:gamma/>
                <a:shade val="25882"/>
                <a:invGamma/>
              </a:srgb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952" y="-4550"/>
            <a:ext cx="380048" cy="34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27703"/>
            <a:ext cx="10177139" cy="83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744" tIns="40841" rIns="81744" bIns="40841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5pPr>
            <a:lvl6pPr marL="363219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6pPr>
            <a:lvl7pPr marL="726276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7pPr>
            <a:lvl8pPr marL="1089487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8pPr>
            <a:lvl9pPr marL="1452598"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10287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5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Disclosures</a:t>
            </a:r>
            <a:endParaRPr kumimoji="0" lang="en-US" altLang="en-US" sz="45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56038" y="1382603"/>
            <a:ext cx="9838728" cy="3954939"/>
          </a:xfrm>
          <a:prstGeom prst="rect">
            <a:avLst/>
          </a:prstGeom>
        </p:spPr>
        <p:txBody>
          <a:bodyPr vert="horz" lIns="102870" tIns="51435" rIns="102870" bIns="51435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71525" rtl="0" eaLnBrk="1" fontAlgn="auto" latinLnBrk="0" hangingPunct="1">
              <a:lnSpc>
                <a:spcPct val="9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Samin K. Sharma, MD, MSCAI, FACC</a:t>
            </a:r>
          </a:p>
          <a:p>
            <a:pPr marL="0" marR="0" lvl="0" indent="0" algn="l" defTabSz="771525" rtl="0" eaLnBrk="1" fontAlgn="auto" latinLnBrk="0" hangingPunct="1">
              <a:lnSpc>
                <a:spcPct val="9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Speaker’s Bureau – BSC, Abbott, CSI</a:t>
            </a:r>
          </a:p>
          <a:p>
            <a:pPr marL="0" marR="0" lvl="0" indent="0" algn="l" defTabSz="771525" rtl="0" eaLnBrk="1" fontAlgn="auto" latinLnBrk="0" hangingPunct="1">
              <a:lnSpc>
                <a:spcPct val="9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3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771525" rtl="0" eaLnBrk="1" fontAlgn="auto" latinLnBrk="0" hangingPunct="1">
              <a:lnSpc>
                <a:spcPct val="9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Annapoorna S. Kini, MD, MRCP, FACC</a:t>
            </a:r>
          </a:p>
          <a:p>
            <a:pPr marL="0" marR="0" lvl="0" indent="0" algn="l" defTabSz="771525" rtl="0" eaLnBrk="1" fontAlgn="auto" latinLnBrk="0" hangingPunct="1">
              <a:lnSpc>
                <a:spcPct val="9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Nothing to disclose</a:t>
            </a:r>
          </a:p>
          <a:p>
            <a:pPr marL="0" marR="0" lvl="0" indent="0" algn="l" defTabSz="771525" rtl="0" eaLnBrk="1" fontAlgn="auto" latinLnBrk="0" hangingPunct="1">
              <a:lnSpc>
                <a:spcPct val="9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771525" rtl="0" eaLnBrk="1" fontAlgn="auto" latinLnBrk="0" hangingPunct="1">
              <a:lnSpc>
                <a:spcPct val="9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Sameer Mehta, MD, FACC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(Moderator)</a:t>
            </a:r>
          </a:p>
          <a:p>
            <a:pPr marL="0" marR="0" lvl="0" indent="0" algn="l" defTabSz="771525" rtl="0" eaLnBrk="1" fontAlgn="auto" latinLnBrk="0" hangingPunct="1">
              <a:lnSpc>
                <a:spcPct val="9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Nothing to disclose</a:t>
            </a:r>
          </a:p>
          <a:p>
            <a:pPr marL="0" marR="0" lvl="0" indent="0" algn="l" defTabSz="771525" rtl="0" eaLnBrk="1" fontAlgn="auto" latinLnBrk="0" hangingPunct="1">
              <a:lnSpc>
                <a:spcPct val="9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3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771525" rtl="0" eaLnBrk="1" fontAlgn="auto" latinLnBrk="0" hangingPunct="1">
              <a:lnSpc>
                <a:spcPct val="9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3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771525" rtl="0" eaLnBrk="1" fontAlgn="auto" latinLnBrk="0" hangingPunct="1">
              <a:lnSpc>
                <a:spcPct val="90000"/>
              </a:lnSpc>
              <a:spcBef>
                <a:spcPts val="844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3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24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10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1905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1905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9_BASIC SHARMA BLU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1905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CC99"/>
        </a:solidFill>
        <a:ln w="19050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ASIC SHARMA BLU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3_BASIC SHARMA BLU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4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6711</TotalTime>
  <Words>3007</Words>
  <Application>Microsoft Office PowerPoint</Application>
  <PresentationFormat>35mm Slides</PresentationFormat>
  <Paragraphs>593</Paragraphs>
  <Slides>60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89" baseType="lpstr">
      <vt:lpstr>SimSun</vt:lpstr>
      <vt:lpstr>Arial</vt:lpstr>
      <vt:lpstr>Arial Narrow</vt:lpstr>
      <vt:lpstr>Arial Unicode MS</vt:lpstr>
      <vt:lpstr>Calibri</vt:lpstr>
      <vt:lpstr>Calibri Light</vt:lpstr>
      <vt:lpstr>Courier New</vt:lpstr>
      <vt:lpstr>Symbol</vt:lpstr>
      <vt:lpstr>System Font Regular</vt:lpstr>
      <vt:lpstr>Times New Roman</vt:lpstr>
      <vt:lpstr>Wingdings</vt:lpstr>
      <vt:lpstr>ヒラギノ角ゴ Pro W3</vt:lpstr>
      <vt:lpstr>Office Theme</vt:lpstr>
      <vt:lpstr>Default Design</vt:lpstr>
      <vt:lpstr>13_Default Design</vt:lpstr>
      <vt:lpstr>1_BASIC SHARMA BLUE</vt:lpstr>
      <vt:lpstr>13_BASIC SHARMA BLUE</vt:lpstr>
      <vt:lpstr>6_Default Design</vt:lpstr>
      <vt:lpstr>6_Office Theme</vt:lpstr>
      <vt:lpstr>7_Office Theme</vt:lpstr>
      <vt:lpstr>1_Office Theme</vt:lpstr>
      <vt:lpstr>2_Office Theme</vt:lpstr>
      <vt:lpstr>12_Default Design</vt:lpstr>
      <vt:lpstr>14_Default Design</vt:lpstr>
      <vt:lpstr>9_Default Design</vt:lpstr>
      <vt:lpstr>15_Default Design</vt:lpstr>
      <vt:lpstr>9_BASIC SHARMA BLUE</vt:lpstr>
      <vt:lpstr>16_Default Design</vt:lpstr>
      <vt:lpstr>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Complex Coronary Interventions 2021</vt:lpstr>
      <vt:lpstr>PowerPoint Presentation</vt:lpstr>
      <vt:lpstr>PowerPoint Presentation</vt:lpstr>
      <vt:lpstr>CCC Live Case # 151</vt:lpstr>
      <vt:lpstr>PowerPoint Presentation</vt:lpstr>
      <vt:lpstr>Latest Issues in Coronary Intervention</vt:lpstr>
      <vt:lpstr>Latest Issues in Coronary Intervention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Latest Issues in Coronary Intervention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 Home Message: Interventional presentations TCT/AHA 2021 and Differential impact of Lesion Ca++ on long-term mortality after CABG or PCI</vt:lpstr>
      <vt:lpstr>Question # 1</vt:lpstr>
      <vt:lpstr>Question # 2</vt:lpstr>
      <vt:lpstr>Question # 3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Ramos, Elena</dc:creator>
  <cp:lastModifiedBy>Samin Sharma</cp:lastModifiedBy>
  <cp:revision>762</cp:revision>
  <cp:lastPrinted>2021-05-16T20:03:26Z</cp:lastPrinted>
  <dcterms:created xsi:type="dcterms:W3CDTF">2019-05-13T14:16:18Z</dcterms:created>
  <dcterms:modified xsi:type="dcterms:W3CDTF">2022-01-18T12:50:08Z</dcterms:modified>
</cp:coreProperties>
</file>