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charts/chart2.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76" r:id="rId1"/>
    <p:sldMasterId id="2147483899" r:id="rId2"/>
    <p:sldMasterId id="2147483930" r:id="rId3"/>
    <p:sldMasterId id="2147484212" r:id="rId4"/>
    <p:sldMasterId id="2147484327" r:id="rId5"/>
    <p:sldMasterId id="2147484341" r:id="rId6"/>
    <p:sldMasterId id="2147484353" r:id="rId7"/>
    <p:sldMasterId id="2147484371" r:id="rId8"/>
  </p:sldMasterIdLst>
  <p:notesMasterIdLst>
    <p:notesMasterId r:id="rId68"/>
  </p:notesMasterIdLst>
  <p:sldIdLst>
    <p:sldId id="1172" r:id="rId9"/>
    <p:sldId id="416" r:id="rId10"/>
    <p:sldId id="1069" r:id="rId11"/>
    <p:sldId id="1070" r:id="rId12"/>
    <p:sldId id="1071" r:id="rId13"/>
    <p:sldId id="1072" r:id="rId14"/>
    <p:sldId id="1073" r:id="rId15"/>
    <p:sldId id="1074" r:id="rId16"/>
    <p:sldId id="1075" r:id="rId17"/>
    <p:sldId id="1076" r:id="rId18"/>
    <p:sldId id="1077" r:id="rId19"/>
    <p:sldId id="268" r:id="rId20"/>
    <p:sldId id="1154" r:id="rId21"/>
    <p:sldId id="1165" r:id="rId22"/>
    <p:sldId id="1155" r:id="rId23"/>
    <p:sldId id="1156" r:id="rId24"/>
    <p:sldId id="1157" r:id="rId25"/>
    <p:sldId id="1158" r:id="rId26"/>
    <p:sldId id="1159" r:id="rId27"/>
    <p:sldId id="1160" r:id="rId28"/>
    <p:sldId id="1162" r:id="rId29"/>
    <p:sldId id="1163" r:id="rId30"/>
    <p:sldId id="1088" r:id="rId31"/>
    <p:sldId id="1089" r:id="rId32"/>
    <p:sldId id="1093" r:id="rId33"/>
    <p:sldId id="1090" r:id="rId34"/>
    <p:sldId id="1092" r:id="rId35"/>
    <p:sldId id="1094" r:id="rId36"/>
    <p:sldId id="1166" r:id="rId37"/>
    <p:sldId id="1167" r:id="rId38"/>
    <p:sldId id="1168" r:id="rId39"/>
    <p:sldId id="1169" r:id="rId40"/>
    <p:sldId id="1170" r:id="rId41"/>
    <p:sldId id="1097" r:id="rId42"/>
    <p:sldId id="1098" r:id="rId43"/>
    <p:sldId id="1099" r:id="rId44"/>
    <p:sldId id="1100" r:id="rId45"/>
    <p:sldId id="1101" r:id="rId46"/>
    <p:sldId id="1102" r:id="rId47"/>
    <p:sldId id="1175" r:id="rId48"/>
    <p:sldId id="1176" r:id="rId49"/>
    <p:sldId id="1177" r:id="rId50"/>
    <p:sldId id="1180" r:id="rId51"/>
    <p:sldId id="1181" r:id="rId52"/>
    <p:sldId id="1182" r:id="rId53"/>
    <p:sldId id="1105" r:id="rId54"/>
    <p:sldId id="1106" r:id="rId55"/>
    <p:sldId id="1110" r:id="rId56"/>
    <p:sldId id="1111" r:id="rId57"/>
    <p:sldId id="1112" r:id="rId58"/>
    <p:sldId id="1173" r:id="rId59"/>
    <p:sldId id="1174" r:id="rId60"/>
    <p:sldId id="1134" r:id="rId61"/>
    <p:sldId id="1135" r:id="rId62"/>
    <p:sldId id="1136" r:id="rId63"/>
    <p:sldId id="1171" r:id="rId64"/>
    <p:sldId id="402" r:id="rId65"/>
    <p:sldId id="448" r:id="rId66"/>
    <p:sldId id="404" r:id="rId67"/>
  </p:sldIdLst>
  <p:sldSz cx="10287000" cy="6858000" type="35mm"/>
  <p:notesSz cx="6858000" cy="9144000"/>
  <p:defaultTextStyle>
    <a:defPPr marL="0" marR="0" indent="0" algn="l" defTabSz="1097280" rtl="0" fontAlgn="auto" latinLnBrk="1" hangingPunct="0">
      <a:lnSpc>
        <a:spcPct val="100000"/>
      </a:lnSpc>
      <a:spcBef>
        <a:spcPts val="0"/>
      </a:spcBef>
      <a:spcAft>
        <a:spcPts val="0"/>
      </a:spcAft>
      <a:buClrTx/>
      <a:buSzTx/>
      <a:buFontTx/>
      <a:buNone/>
      <a:tabLst/>
      <a:defRPr kumimoji="0" sz="2160" b="0" i="0" u="none" strike="noStrike" cap="none" spc="0" normalizeH="0" baseline="0">
        <a:ln>
          <a:noFill/>
        </a:ln>
        <a:solidFill>
          <a:srgbClr val="000000"/>
        </a:solidFill>
        <a:effectLst/>
        <a:uFillTx/>
      </a:defRPr>
    </a:defPPr>
    <a:lvl1pPr marL="0" marR="0" indent="0" algn="l" defTabSz="548640" rtl="0" fontAlgn="auto" latinLnBrk="0" hangingPunct="0">
      <a:lnSpc>
        <a:spcPct val="100000"/>
      </a:lnSpc>
      <a:spcBef>
        <a:spcPts val="0"/>
      </a:spcBef>
      <a:spcAft>
        <a:spcPts val="0"/>
      </a:spcAft>
      <a:buClrTx/>
      <a:buSzTx/>
      <a:buFontTx/>
      <a:buNone/>
      <a:tabLst/>
      <a:defRPr kumimoji="0" sz="2160" b="0" i="0" u="none" strike="noStrike" cap="none" spc="0" normalizeH="0" baseline="0">
        <a:ln>
          <a:noFill/>
        </a:ln>
        <a:solidFill>
          <a:srgbClr val="000000"/>
        </a:solidFill>
        <a:effectLst/>
        <a:uFillTx/>
        <a:latin typeface="+mj-lt"/>
        <a:ea typeface="+mj-ea"/>
        <a:cs typeface="+mj-cs"/>
        <a:sym typeface="Calibri"/>
      </a:defRPr>
    </a:lvl1pPr>
    <a:lvl2pPr marL="0" marR="0" indent="548640" algn="l" defTabSz="548640" rtl="0" fontAlgn="auto" latinLnBrk="0" hangingPunct="0">
      <a:lnSpc>
        <a:spcPct val="100000"/>
      </a:lnSpc>
      <a:spcBef>
        <a:spcPts val="0"/>
      </a:spcBef>
      <a:spcAft>
        <a:spcPts val="0"/>
      </a:spcAft>
      <a:buClrTx/>
      <a:buSzTx/>
      <a:buFontTx/>
      <a:buNone/>
      <a:tabLst/>
      <a:defRPr kumimoji="0" sz="2160" b="0" i="0" u="none" strike="noStrike" cap="none" spc="0" normalizeH="0" baseline="0">
        <a:ln>
          <a:noFill/>
        </a:ln>
        <a:solidFill>
          <a:srgbClr val="000000"/>
        </a:solidFill>
        <a:effectLst/>
        <a:uFillTx/>
        <a:latin typeface="+mj-lt"/>
        <a:ea typeface="+mj-ea"/>
        <a:cs typeface="+mj-cs"/>
        <a:sym typeface="Calibri"/>
      </a:defRPr>
    </a:lvl2pPr>
    <a:lvl3pPr marL="0" marR="0" indent="1097280" algn="l" defTabSz="548640" rtl="0" fontAlgn="auto" latinLnBrk="0" hangingPunct="0">
      <a:lnSpc>
        <a:spcPct val="100000"/>
      </a:lnSpc>
      <a:spcBef>
        <a:spcPts val="0"/>
      </a:spcBef>
      <a:spcAft>
        <a:spcPts val="0"/>
      </a:spcAft>
      <a:buClrTx/>
      <a:buSzTx/>
      <a:buFontTx/>
      <a:buNone/>
      <a:tabLst/>
      <a:defRPr kumimoji="0" sz="2160" b="0" i="0" u="none" strike="noStrike" cap="none" spc="0" normalizeH="0" baseline="0">
        <a:ln>
          <a:noFill/>
        </a:ln>
        <a:solidFill>
          <a:srgbClr val="000000"/>
        </a:solidFill>
        <a:effectLst/>
        <a:uFillTx/>
        <a:latin typeface="+mj-lt"/>
        <a:ea typeface="+mj-ea"/>
        <a:cs typeface="+mj-cs"/>
        <a:sym typeface="Calibri"/>
      </a:defRPr>
    </a:lvl3pPr>
    <a:lvl4pPr marL="0" marR="0" indent="1645920" algn="l" defTabSz="548640" rtl="0" fontAlgn="auto" latinLnBrk="0" hangingPunct="0">
      <a:lnSpc>
        <a:spcPct val="100000"/>
      </a:lnSpc>
      <a:spcBef>
        <a:spcPts val="0"/>
      </a:spcBef>
      <a:spcAft>
        <a:spcPts val="0"/>
      </a:spcAft>
      <a:buClrTx/>
      <a:buSzTx/>
      <a:buFontTx/>
      <a:buNone/>
      <a:tabLst/>
      <a:defRPr kumimoji="0" sz="2160" b="0" i="0" u="none" strike="noStrike" cap="none" spc="0" normalizeH="0" baseline="0">
        <a:ln>
          <a:noFill/>
        </a:ln>
        <a:solidFill>
          <a:srgbClr val="000000"/>
        </a:solidFill>
        <a:effectLst/>
        <a:uFillTx/>
        <a:latin typeface="+mj-lt"/>
        <a:ea typeface="+mj-ea"/>
        <a:cs typeface="+mj-cs"/>
        <a:sym typeface="Calibri"/>
      </a:defRPr>
    </a:lvl4pPr>
    <a:lvl5pPr marL="0" marR="0" indent="2194560" algn="l" defTabSz="548640" rtl="0" fontAlgn="auto" latinLnBrk="0" hangingPunct="0">
      <a:lnSpc>
        <a:spcPct val="100000"/>
      </a:lnSpc>
      <a:spcBef>
        <a:spcPts val="0"/>
      </a:spcBef>
      <a:spcAft>
        <a:spcPts val="0"/>
      </a:spcAft>
      <a:buClrTx/>
      <a:buSzTx/>
      <a:buFontTx/>
      <a:buNone/>
      <a:tabLst/>
      <a:defRPr kumimoji="0" sz="2160" b="0" i="0" u="none" strike="noStrike" cap="none" spc="0" normalizeH="0" baseline="0">
        <a:ln>
          <a:noFill/>
        </a:ln>
        <a:solidFill>
          <a:srgbClr val="000000"/>
        </a:solidFill>
        <a:effectLst/>
        <a:uFillTx/>
        <a:latin typeface="+mj-lt"/>
        <a:ea typeface="+mj-ea"/>
        <a:cs typeface="+mj-cs"/>
        <a:sym typeface="Calibri"/>
      </a:defRPr>
    </a:lvl5pPr>
    <a:lvl6pPr marL="0" marR="0" indent="2743200" algn="l" defTabSz="548640" rtl="0" fontAlgn="auto" latinLnBrk="0" hangingPunct="0">
      <a:lnSpc>
        <a:spcPct val="100000"/>
      </a:lnSpc>
      <a:spcBef>
        <a:spcPts val="0"/>
      </a:spcBef>
      <a:spcAft>
        <a:spcPts val="0"/>
      </a:spcAft>
      <a:buClrTx/>
      <a:buSzTx/>
      <a:buFontTx/>
      <a:buNone/>
      <a:tabLst/>
      <a:defRPr kumimoji="0" sz="2160" b="0" i="0" u="none" strike="noStrike" cap="none" spc="0" normalizeH="0" baseline="0">
        <a:ln>
          <a:noFill/>
        </a:ln>
        <a:solidFill>
          <a:srgbClr val="000000"/>
        </a:solidFill>
        <a:effectLst/>
        <a:uFillTx/>
        <a:latin typeface="+mj-lt"/>
        <a:ea typeface="+mj-ea"/>
        <a:cs typeface="+mj-cs"/>
        <a:sym typeface="Calibri"/>
      </a:defRPr>
    </a:lvl6pPr>
    <a:lvl7pPr marL="0" marR="0" indent="3291840" algn="l" defTabSz="548640" rtl="0" fontAlgn="auto" latinLnBrk="0" hangingPunct="0">
      <a:lnSpc>
        <a:spcPct val="100000"/>
      </a:lnSpc>
      <a:spcBef>
        <a:spcPts val="0"/>
      </a:spcBef>
      <a:spcAft>
        <a:spcPts val="0"/>
      </a:spcAft>
      <a:buClrTx/>
      <a:buSzTx/>
      <a:buFontTx/>
      <a:buNone/>
      <a:tabLst/>
      <a:defRPr kumimoji="0" sz="2160" b="0" i="0" u="none" strike="noStrike" cap="none" spc="0" normalizeH="0" baseline="0">
        <a:ln>
          <a:noFill/>
        </a:ln>
        <a:solidFill>
          <a:srgbClr val="000000"/>
        </a:solidFill>
        <a:effectLst/>
        <a:uFillTx/>
        <a:latin typeface="+mj-lt"/>
        <a:ea typeface="+mj-ea"/>
        <a:cs typeface="+mj-cs"/>
        <a:sym typeface="Calibri"/>
      </a:defRPr>
    </a:lvl7pPr>
    <a:lvl8pPr marL="0" marR="0" indent="3840480" algn="l" defTabSz="548640" rtl="0" fontAlgn="auto" latinLnBrk="0" hangingPunct="0">
      <a:lnSpc>
        <a:spcPct val="100000"/>
      </a:lnSpc>
      <a:spcBef>
        <a:spcPts val="0"/>
      </a:spcBef>
      <a:spcAft>
        <a:spcPts val="0"/>
      </a:spcAft>
      <a:buClrTx/>
      <a:buSzTx/>
      <a:buFontTx/>
      <a:buNone/>
      <a:tabLst/>
      <a:defRPr kumimoji="0" sz="2160" b="0" i="0" u="none" strike="noStrike" cap="none" spc="0" normalizeH="0" baseline="0">
        <a:ln>
          <a:noFill/>
        </a:ln>
        <a:solidFill>
          <a:srgbClr val="000000"/>
        </a:solidFill>
        <a:effectLst/>
        <a:uFillTx/>
        <a:latin typeface="+mj-lt"/>
        <a:ea typeface="+mj-ea"/>
        <a:cs typeface="+mj-cs"/>
        <a:sym typeface="Calibri"/>
      </a:defRPr>
    </a:lvl8pPr>
    <a:lvl9pPr marL="0" marR="0" indent="4389120" algn="l" defTabSz="548640" rtl="0" fontAlgn="auto" latinLnBrk="0" hangingPunct="0">
      <a:lnSpc>
        <a:spcPct val="100000"/>
      </a:lnSpc>
      <a:spcBef>
        <a:spcPts val="0"/>
      </a:spcBef>
      <a:spcAft>
        <a:spcPts val="0"/>
      </a:spcAft>
      <a:buClrTx/>
      <a:buSzTx/>
      <a:buFontTx/>
      <a:buNone/>
      <a:tabLst/>
      <a:defRPr kumimoji="0" sz="216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E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3DA"/>
          </a:solidFill>
        </a:fill>
      </a:tcStyle>
    </a:wholeTbl>
    <a:band2H>
      <a:tcTxStyle/>
      <a:tcStyle>
        <a:tcBdr/>
        <a:fill>
          <a:solidFill>
            <a:srgbClr val="E7F2ED"/>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EEC"/>
          </a:solidFill>
        </a:fill>
      </a:tcStyle>
    </a:wholeTbl>
    <a:band2H>
      <a:tcTxStyle/>
      <a:tcStyle>
        <a:tcBdr/>
        <a:fill>
          <a:solidFill>
            <a:srgbClr val="E8EFF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FDACC"/>
          </a:solidFill>
        </a:fill>
      </a:tcStyle>
    </a:wholeTbl>
    <a:band2H>
      <a:tcTxStyle/>
      <a:tcStyle>
        <a:tcBdr/>
        <a:fill>
          <a:solidFill>
            <a:srgbClr val="F7ED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9189" autoAdjust="0"/>
  </p:normalViewPr>
  <p:slideViewPr>
    <p:cSldViewPr snapToGrid="0">
      <p:cViewPr varScale="1">
        <p:scale>
          <a:sx n="61" d="100"/>
          <a:sy n="61" d="100"/>
        </p:scale>
        <p:origin x="1220" y="56"/>
      </p:cViewPr>
      <p:guideLst/>
    </p:cSldViewPr>
  </p:slideViewPr>
  <p:notesTextViewPr>
    <p:cViewPr>
      <p:scale>
        <a:sx n="1" d="1"/>
        <a:sy n="1" d="1"/>
      </p:scale>
      <p:origin x="0" y="0"/>
    </p:cViewPr>
  </p:notesTextViewPr>
  <p:sorterViewPr>
    <p:cViewPr varScale="1">
      <p:scale>
        <a:sx n="100" d="100"/>
        <a:sy n="100" d="100"/>
      </p:scale>
      <p:origin x="0" y="-138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rAngAx val="1"/>
    </c:view3D>
    <c:floor>
      <c:thickness val="0"/>
    </c:floor>
    <c:sideWall>
      <c:thickness val="0"/>
    </c:sideWall>
    <c:backWall>
      <c:thickness val="0"/>
    </c:backWall>
    <c:plotArea>
      <c:layout/>
      <c:bar3DChart>
        <c:barDir val="col"/>
        <c:grouping val="stacked"/>
        <c:varyColors val="0"/>
        <c:ser>
          <c:idx val="0"/>
          <c:order val="0"/>
          <c:tx>
            <c:strRef>
              <c:f>Sheet1!$B$1</c:f>
              <c:strCache>
                <c:ptCount val="1"/>
                <c:pt idx="0">
                  <c:v>Series 1</c:v>
                </c:pt>
              </c:strCache>
            </c:strRef>
          </c:tx>
          <c:spPr>
            <a:solidFill>
              <a:schemeClr val="accent1">
                <a:lumMod val="60000"/>
                <a:lumOff val="40000"/>
              </a:schemeClr>
            </a:solidFill>
          </c:spPr>
          <c:invertIfNegative val="0"/>
          <c:dLbls>
            <c:dLbl>
              <c:idx val="0"/>
              <c:layout>
                <c:manualLayout>
                  <c:x val="0"/>
                  <c:y val="-9.37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E56A-48A5-ABA7-FCDFBCCFA673}"/>
                </c:ext>
              </c:extLst>
            </c:dLbl>
            <c:dLbl>
              <c:idx val="1"/>
              <c:layout>
                <c:manualLayout>
                  <c:x val="3.003003003003003E-3"/>
                  <c:y val="-0.2750000000000000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E56A-48A5-ABA7-FCDFBCCFA673}"/>
                </c:ext>
              </c:extLst>
            </c:dLbl>
            <c:dLbl>
              <c:idx val="2"/>
              <c:layout>
                <c:manualLayout>
                  <c:x val="0"/>
                  <c:y val="-0.41249999999999998"/>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E56A-48A5-ABA7-FCDFBCCFA673}"/>
                </c:ext>
              </c:extLst>
            </c:dLbl>
            <c:spPr>
              <a:noFill/>
              <a:ln>
                <a:noFill/>
              </a:ln>
              <a:effectLst/>
            </c:spPr>
            <c:txPr>
              <a:bodyPr/>
              <a:lstStyle/>
              <a:p>
                <a:pPr>
                  <a:defRPr sz="1600" b="1">
                    <a:solidFill>
                      <a:schemeClr val="bg1"/>
                    </a:solidFill>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30 Days</c:v>
                </c:pt>
                <c:pt idx="1">
                  <c:v>1 Year</c:v>
                </c:pt>
                <c:pt idx="2">
                  <c:v>2 Years</c:v>
                </c:pt>
              </c:strCache>
            </c:strRef>
          </c:cat>
          <c:val>
            <c:numRef>
              <c:f>Sheet1!$B$2:$B$4</c:f>
              <c:numCache>
                <c:formatCode>General</c:formatCode>
                <c:ptCount val="3"/>
                <c:pt idx="0">
                  <c:v>3.8</c:v>
                </c:pt>
                <c:pt idx="1">
                  <c:v>20.100000000000001</c:v>
                </c:pt>
                <c:pt idx="2">
                  <c:v>32.299999999999997</c:v>
                </c:pt>
              </c:numCache>
            </c:numRef>
          </c:val>
          <c:extLst>
            <c:ext xmlns:c16="http://schemas.microsoft.com/office/drawing/2014/chart" uri="{C3380CC4-5D6E-409C-BE32-E72D297353CC}">
              <c16:uniqueId val="{00000003-E56A-48A5-ABA7-FCDFBCCFA673}"/>
            </c:ext>
          </c:extLst>
        </c:ser>
        <c:dLbls>
          <c:showLegendKey val="0"/>
          <c:showVal val="0"/>
          <c:showCatName val="0"/>
          <c:showSerName val="0"/>
          <c:showPercent val="0"/>
          <c:showBubbleSize val="0"/>
        </c:dLbls>
        <c:gapWidth val="264"/>
        <c:shape val="cylinder"/>
        <c:axId val="46062592"/>
        <c:axId val="46359296"/>
        <c:axId val="0"/>
      </c:bar3DChart>
      <c:catAx>
        <c:axId val="46062592"/>
        <c:scaling>
          <c:orientation val="minMax"/>
        </c:scaling>
        <c:delete val="0"/>
        <c:axPos val="b"/>
        <c:numFmt formatCode="General" sourceLinked="0"/>
        <c:majorTickMark val="out"/>
        <c:minorTickMark val="none"/>
        <c:tickLblPos val="nextTo"/>
        <c:spPr>
          <a:ln w="22225">
            <a:solidFill>
              <a:schemeClr val="bg1"/>
            </a:solidFill>
          </a:ln>
        </c:spPr>
        <c:txPr>
          <a:bodyPr/>
          <a:lstStyle/>
          <a:p>
            <a:pPr>
              <a:defRPr sz="1800" b="1">
                <a:solidFill>
                  <a:schemeClr val="bg1"/>
                </a:solidFill>
                <a:latin typeface="Arial" panose="020B0604020202020204" pitchFamily="34" charset="0"/>
                <a:cs typeface="Arial" panose="020B0604020202020204" pitchFamily="34" charset="0"/>
              </a:defRPr>
            </a:pPr>
            <a:endParaRPr lang="en-US"/>
          </a:p>
        </c:txPr>
        <c:crossAx val="46359296"/>
        <c:crosses val="autoZero"/>
        <c:auto val="1"/>
        <c:lblAlgn val="ctr"/>
        <c:lblOffset val="5"/>
        <c:noMultiLvlLbl val="0"/>
      </c:catAx>
      <c:valAx>
        <c:axId val="46359296"/>
        <c:scaling>
          <c:orientation val="minMax"/>
          <c:max val="40"/>
        </c:scaling>
        <c:delete val="0"/>
        <c:axPos val="l"/>
        <c:numFmt formatCode="General" sourceLinked="1"/>
        <c:majorTickMark val="out"/>
        <c:minorTickMark val="none"/>
        <c:tickLblPos val="nextTo"/>
        <c:spPr>
          <a:ln w="22225">
            <a:solidFill>
              <a:schemeClr val="bg1"/>
            </a:solidFill>
          </a:ln>
        </c:spPr>
        <c:txPr>
          <a:bodyPr/>
          <a:lstStyle/>
          <a:p>
            <a:pPr>
              <a:defRPr sz="1600" b="1">
                <a:solidFill>
                  <a:schemeClr val="bg1"/>
                </a:solidFill>
                <a:latin typeface="Arial" panose="020B0604020202020204" pitchFamily="34" charset="0"/>
                <a:cs typeface="Arial" panose="020B0604020202020204" pitchFamily="34" charset="0"/>
              </a:defRPr>
            </a:pPr>
            <a:endParaRPr lang="en-US"/>
          </a:p>
        </c:txPr>
        <c:crossAx val="46062592"/>
        <c:crosses val="autoZero"/>
        <c:crossBetween val="between"/>
        <c:majorUnit val="10"/>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rAngAx val="1"/>
    </c:view3D>
    <c:floor>
      <c:thickness val="0"/>
    </c:floor>
    <c:sideWall>
      <c:thickness val="0"/>
    </c:sideWall>
    <c:backWall>
      <c:thickness val="0"/>
    </c:backWall>
    <c:plotArea>
      <c:layout/>
      <c:bar3DChart>
        <c:barDir val="col"/>
        <c:grouping val="stacked"/>
        <c:varyColors val="0"/>
        <c:ser>
          <c:idx val="0"/>
          <c:order val="0"/>
          <c:tx>
            <c:strRef>
              <c:f>Sheet1!$B$1</c:f>
              <c:strCache>
                <c:ptCount val="1"/>
                <c:pt idx="0">
                  <c:v>Series 1</c:v>
                </c:pt>
              </c:strCache>
            </c:strRef>
          </c:tx>
          <c:spPr>
            <a:solidFill>
              <a:srgbClr val="FF5B5B"/>
            </a:solidFill>
          </c:spPr>
          <c:invertIfNegative val="0"/>
          <c:dLbls>
            <c:dLbl>
              <c:idx val="0"/>
              <c:layout>
                <c:manualLayout>
                  <c:x val="0"/>
                  <c:y val="-8.527131782945736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4CC7-4D2E-99F0-D57EAEE6FFEA}"/>
                </c:ext>
              </c:extLst>
            </c:dLbl>
            <c:dLbl>
              <c:idx val="1"/>
              <c:layout>
                <c:manualLayout>
                  <c:x val="0"/>
                  <c:y val="-8.527131782945736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4CC7-4D2E-99F0-D57EAEE6FFEA}"/>
                </c:ext>
              </c:extLst>
            </c:dLbl>
            <c:dLbl>
              <c:idx val="2"/>
              <c:layout>
                <c:manualLayout>
                  <c:x val="0"/>
                  <c:y val="-4.651162790697674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4CC7-4D2E-99F0-D57EAEE6FFEA}"/>
                </c:ext>
              </c:extLst>
            </c:dLbl>
            <c:dLbl>
              <c:idx val="3"/>
              <c:layout>
                <c:manualLayout>
                  <c:x val="0"/>
                  <c:y val="-0.15116279069767441"/>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4CC7-4D2E-99F0-D57EAEE6FFEA}"/>
                </c:ext>
              </c:extLst>
            </c:dLbl>
            <c:dLbl>
              <c:idx val="4"/>
              <c:layout>
                <c:manualLayout>
                  <c:x val="0"/>
                  <c:y val="-8.914728682170543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4CC7-4D2E-99F0-D57EAEE6FFEA}"/>
                </c:ext>
              </c:extLst>
            </c:dLbl>
            <c:dLbl>
              <c:idx val="5"/>
              <c:layout>
                <c:manualLayout>
                  <c:x val="0"/>
                  <c:y val="-0.2713178294573643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4CC7-4D2E-99F0-D57EAEE6FFEA}"/>
                </c:ext>
              </c:extLst>
            </c:dLbl>
            <c:dLbl>
              <c:idx val="6"/>
              <c:layout>
                <c:manualLayout>
                  <c:x val="0"/>
                  <c:y val="-0.2325581395348837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4CC7-4D2E-99F0-D57EAEE6FFEA}"/>
                </c:ext>
              </c:extLst>
            </c:dLbl>
            <c:dLbl>
              <c:idx val="7"/>
              <c:layout>
                <c:manualLayout>
                  <c:x val="0"/>
                  <c:y val="-0.39922480620155038"/>
                </c:manualLayout>
              </c:layout>
              <c:tx>
                <c:rich>
                  <a:bodyPr/>
                  <a:lstStyle/>
                  <a:p>
                    <a:r>
                      <a:rPr lang="en-US" smtClean="0"/>
                      <a:t>39.0</a:t>
                    </a:r>
                    <a:endParaRPr lang="en-US"/>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4CC7-4D2E-99F0-D57EAEE6FFEA}"/>
                </c:ext>
              </c:extLst>
            </c:dLbl>
            <c:spPr>
              <a:noFill/>
              <a:ln>
                <a:noFill/>
              </a:ln>
              <a:effectLst/>
            </c:spPr>
            <c:txPr>
              <a:bodyPr/>
              <a:lstStyle/>
              <a:p>
                <a:pPr>
                  <a:defRPr sz="1400" b="1">
                    <a:solidFill>
                      <a:schemeClr val="bg1"/>
                    </a:solidFill>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MI</c:v>
                </c:pt>
                <c:pt idx="1">
                  <c:v>Stroke</c:v>
                </c:pt>
                <c:pt idx="2">
                  <c:v>Endocarditis</c:v>
                </c:pt>
                <c:pt idx="3">
                  <c:v>PPM</c:v>
                </c:pt>
                <c:pt idx="4">
                  <c:v>PPM-Defibrillator</c:v>
                </c:pt>
                <c:pt idx="5">
                  <c:v>Rehosp for HF</c:v>
                </c:pt>
                <c:pt idx="6">
                  <c:v>Cardiac Death</c:v>
                </c:pt>
                <c:pt idx="7">
                  <c:v>Global Death</c:v>
                </c:pt>
              </c:strCache>
            </c:strRef>
          </c:cat>
          <c:val>
            <c:numRef>
              <c:f>Sheet1!$B$2:$B$9</c:f>
              <c:numCache>
                <c:formatCode>General</c:formatCode>
                <c:ptCount val="8"/>
                <c:pt idx="0">
                  <c:v>3.8</c:v>
                </c:pt>
                <c:pt idx="1">
                  <c:v>4.2</c:v>
                </c:pt>
                <c:pt idx="2">
                  <c:v>0.7</c:v>
                </c:pt>
                <c:pt idx="3">
                  <c:v>9.8000000000000007</c:v>
                </c:pt>
                <c:pt idx="4">
                  <c:v>3.5</c:v>
                </c:pt>
                <c:pt idx="5">
                  <c:v>24.7</c:v>
                </c:pt>
                <c:pt idx="6">
                  <c:v>18.8</c:v>
                </c:pt>
                <c:pt idx="7">
                  <c:v>39</c:v>
                </c:pt>
              </c:numCache>
            </c:numRef>
          </c:val>
          <c:extLst>
            <c:ext xmlns:c16="http://schemas.microsoft.com/office/drawing/2014/chart" uri="{C3380CC4-5D6E-409C-BE32-E72D297353CC}">
              <c16:uniqueId val="{00000008-4CC7-4D2E-99F0-D57EAEE6FFEA}"/>
            </c:ext>
          </c:extLst>
        </c:ser>
        <c:dLbls>
          <c:showLegendKey val="0"/>
          <c:showVal val="0"/>
          <c:showCatName val="0"/>
          <c:showSerName val="0"/>
          <c:showPercent val="0"/>
          <c:showBubbleSize val="0"/>
        </c:dLbls>
        <c:gapWidth val="150"/>
        <c:shape val="cylinder"/>
        <c:axId val="45880064"/>
        <c:axId val="45881600"/>
        <c:axId val="0"/>
      </c:bar3DChart>
      <c:catAx>
        <c:axId val="45880064"/>
        <c:scaling>
          <c:orientation val="minMax"/>
        </c:scaling>
        <c:delete val="0"/>
        <c:axPos val="b"/>
        <c:numFmt formatCode="General" sourceLinked="0"/>
        <c:majorTickMark val="out"/>
        <c:minorTickMark val="none"/>
        <c:tickLblPos val="none"/>
        <c:spPr>
          <a:ln w="22225">
            <a:solidFill>
              <a:schemeClr val="bg1"/>
            </a:solidFill>
          </a:ln>
        </c:spPr>
        <c:txPr>
          <a:bodyPr/>
          <a:lstStyle/>
          <a:p>
            <a:pPr>
              <a:defRPr sz="800" b="1">
                <a:solidFill>
                  <a:schemeClr val="bg1"/>
                </a:solidFill>
                <a:latin typeface="Arial" panose="020B0604020202020204" pitchFamily="34" charset="0"/>
                <a:cs typeface="Arial" panose="020B0604020202020204" pitchFamily="34" charset="0"/>
              </a:defRPr>
            </a:pPr>
            <a:endParaRPr lang="en-US"/>
          </a:p>
        </c:txPr>
        <c:crossAx val="45881600"/>
        <c:crosses val="autoZero"/>
        <c:auto val="1"/>
        <c:lblAlgn val="ctr"/>
        <c:lblOffset val="100"/>
        <c:noMultiLvlLbl val="0"/>
      </c:catAx>
      <c:valAx>
        <c:axId val="45881600"/>
        <c:scaling>
          <c:orientation val="minMax"/>
          <c:max val="50"/>
        </c:scaling>
        <c:delete val="0"/>
        <c:axPos val="l"/>
        <c:numFmt formatCode="General" sourceLinked="1"/>
        <c:majorTickMark val="out"/>
        <c:minorTickMark val="none"/>
        <c:tickLblPos val="nextTo"/>
        <c:spPr>
          <a:ln w="22225">
            <a:solidFill>
              <a:schemeClr val="bg1"/>
            </a:solidFill>
          </a:ln>
        </c:spPr>
        <c:txPr>
          <a:bodyPr/>
          <a:lstStyle/>
          <a:p>
            <a:pPr>
              <a:defRPr sz="1400" b="1">
                <a:solidFill>
                  <a:schemeClr val="bg1"/>
                </a:solidFill>
                <a:latin typeface="Arial" panose="020B0604020202020204" pitchFamily="34" charset="0"/>
                <a:cs typeface="Arial" panose="020B0604020202020204" pitchFamily="34" charset="0"/>
              </a:defRPr>
            </a:pPr>
            <a:endParaRPr lang="en-US"/>
          </a:p>
        </c:txPr>
        <c:crossAx val="45880064"/>
        <c:crosses val="autoZero"/>
        <c:crossBetween val="between"/>
        <c:majorUnit val="10"/>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00B0F0"/>
              </a:solidFill>
              <a:ln>
                <a:noFill/>
              </a:ln>
              <a:effectLst/>
              <a:scene3d>
                <a:camera prst="orthographicFront"/>
                <a:lightRig rig="threePt" dir="t"/>
              </a:scene3d>
              <a:sp3d>
                <a:bevelT/>
              </a:sp3d>
            </c:spPr>
            <c:extLst>
              <c:ext xmlns:c16="http://schemas.microsoft.com/office/drawing/2014/chart" uri="{C3380CC4-5D6E-409C-BE32-E72D297353CC}">
                <c16:uniqueId val="{00000003-C45A-44F7-8987-79AD511896BA}"/>
              </c:ext>
            </c:extLst>
          </c:dPt>
          <c:dPt>
            <c:idx val="1"/>
            <c:invertIfNegative val="0"/>
            <c:bubble3D val="0"/>
            <c:spPr>
              <a:solidFill>
                <a:schemeClr val="accent2"/>
              </a:solidFill>
              <a:ln>
                <a:noFill/>
              </a:ln>
              <a:effectLst/>
              <a:scene3d>
                <a:camera prst="orthographicFront"/>
                <a:lightRig rig="threePt" dir="t"/>
              </a:scene3d>
              <a:sp3d>
                <a:bevelT/>
              </a:sp3d>
            </c:spPr>
            <c:extLst>
              <c:ext xmlns:c16="http://schemas.microsoft.com/office/drawing/2014/chart" uri="{C3380CC4-5D6E-409C-BE32-E72D297353CC}">
                <c16:uniqueId val="{00000004-C45A-44F7-8987-79AD511896BA}"/>
              </c:ext>
            </c:extLst>
          </c:dPt>
          <c:dPt>
            <c:idx val="2"/>
            <c:invertIfNegative val="0"/>
            <c:bubble3D val="0"/>
            <c:spPr>
              <a:solidFill>
                <a:schemeClr val="accent6">
                  <a:lumMod val="75000"/>
                </a:schemeClr>
              </a:solidFill>
              <a:ln>
                <a:noFill/>
              </a:ln>
              <a:effectLst/>
              <a:scene3d>
                <a:camera prst="orthographicFront"/>
                <a:lightRig rig="threePt" dir="t"/>
              </a:scene3d>
              <a:sp3d>
                <a:bevelT/>
              </a:sp3d>
            </c:spPr>
            <c:extLst>
              <c:ext xmlns:c16="http://schemas.microsoft.com/office/drawing/2014/chart" uri="{C3380CC4-5D6E-409C-BE32-E72D297353CC}">
                <c16:uniqueId val="{00000005-C45A-44F7-8987-79AD511896BA}"/>
              </c:ext>
            </c:extLst>
          </c:dPt>
          <c:dLbls>
            <c:dLbl>
              <c:idx val="0"/>
              <c:layout>
                <c:manualLayout>
                  <c:x val="-2.5395619270935118E-17"/>
                  <c:y val="-0.37474577582564084"/>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C45A-44F7-8987-79AD511896BA}"/>
                </c:ext>
              </c:extLst>
            </c:dLbl>
            <c:dLbl>
              <c:idx val="1"/>
              <c:layout>
                <c:manualLayout>
                  <c:x val="-1.0158247708374047E-16"/>
                  <c:y val="-0.43149344427184699"/>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C45A-44F7-8987-79AD511896BA}"/>
                </c:ext>
              </c:extLst>
            </c:dLbl>
            <c:dLbl>
              <c:idx val="2"/>
              <c:layout>
                <c:manualLayout>
                  <c:x val="-9.9772090054687287E-17"/>
                  <c:y val="-0.3360098425196850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C45A-44F7-8987-79AD511896BA}"/>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All patients (n=293)</c:v>
                </c:pt>
                <c:pt idx="1">
                  <c:v>Very low LVEF (n=128)</c:v>
                </c:pt>
                <c:pt idx="2">
                  <c:v>Low LVEF (n=165)</c:v>
                </c:pt>
              </c:strCache>
            </c:strRef>
          </c:cat>
          <c:val>
            <c:numRef>
              <c:f>Sheet1!$B$2:$B$4</c:f>
              <c:numCache>
                <c:formatCode>General</c:formatCode>
                <c:ptCount val="3"/>
                <c:pt idx="0">
                  <c:v>4.0999999999999996</c:v>
                </c:pt>
                <c:pt idx="1">
                  <c:v>4.7</c:v>
                </c:pt>
                <c:pt idx="2">
                  <c:v>3.6</c:v>
                </c:pt>
              </c:numCache>
            </c:numRef>
          </c:val>
          <c:extLst>
            <c:ext xmlns:c16="http://schemas.microsoft.com/office/drawing/2014/chart" uri="{C3380CC4-5D6E-409C-BE32-E72D297353CC}">
              <c16:uniqueId val="{00000000-C45A-44F7-8987-79AD511896BA}"/>
            </c:ext>
          </c:extLst>
        </c:ser>
        <c:dLbls>
          <c:showLegendKey val="0"/>
          <c:showVal val="0"/>
          <c:showCatName val="0"/>
          <c:showSerName val="0"/>
          <c:showPercent val="0"/>
          <c:showBubbleSize val="0"/>
        </c:dLbls>
        <c:gapWidth val="150"/>
        <c:overlap val="100"/>
        <c:axId val="458865000"/>
        <c:axId val="458864672"/>
      </c:barChart>
      <c:catAx>
        <c:axId val="458865000"/>
        <c:scaling>
          <c:orientation val="minMax"/>
        </c:scaling>
        <c:delete val="0"/>
        <c:axPos val="b"/>
        <c:numFmt formatCode="General" sourceLinked="1"/>
        <c:majorTickMark val="out"/>
        <c:minorTickMark val="none"/>
        <c:tickLblPos val="nextTo"/>
        <c:spPr>
          <a:noFill/>
          <a:ln w="22225" cap="flat" cmpd="sng" algn="ctr">
            <a:solidFill>
              <a:schemeClr val="bg1"/>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58864672"/>
        <c:crosses val="autoZero"/>
        <c:auto val="1"/>
        <c:lblAlgn val="ctr"/>
        <c:lblOffset val="5"/>
        <c:noMultiLvlLbl val="0"/>
      </c:catAx>
      <c:valAx>
        <c:axId val="458864672"/>
        <c:scaling>
          <c:orientation val="minMax"/>
        </c:scaling>
        <c:delete val="0"/>
        <c:axPos val="l"/>
        <c:numFmt formatCode="General"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58865000"/>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00B0F0"/>
              </a:solidFill>
              <a:ln>
                <a:noFill/>
              </a:ln>
              <a:effectLst/>
              <a:scene3d>
                <a:camera prst="orthographicFront"/>
                <a:lightRig rig="threePt" dir="t"/>
              </a:scene3d>
              <a:sp3d>
                <a:bevelT/>
              </a:sp3d>
            </c:spPr>
            <c:extLst>
              <c:ext xmlns:c16="http://schemas.microsoft.com/office/drawing/2014/chart" uri="{C3380CC4-5D6E-409C-BE32-E72D297353CC}">
                <c16:uniqueId val="{00000001-AE10-41CA-89C7-C8F421553519}"/>
              </c:ext>
            </c:extLst>
          </c:dPt>
          <c:dPt>
            <c:idx val="1"/>
            <c:invertIfNegative val="0"/>
            <c:bubble3D val="0"/>
            <c:spPr>
              <a:solidFill>
                <a:schemeClr val="accent2"/>
              </a:solidFill>
              <a:ln>
                <a:noFill/>
              </a:ln>
              <a:effectLst/>
              <a:scene3d>
                <a:camera prst="orthographicFront"/>
                <a:lightRig rig="threePt" dir="t"/>
              </a:scene3d>
              <a:sp3d>
                <a:bevelT/>
              </a:sp3d>
            </c:spPr>
            <c:extLst>
              <c:ext xmlns:c16="http://schemas.microsoft.com/office/drawing/2014/chart" uri="{C3380CC4-5D6E-409C-BE32-E72D297353CC}">
                <c16:uniqueId val="{00000003-AE10-41CA-89C7-C8F421553519}"/>
              </c:ext>
            </c:extLst>
          </c:dPt>
          <c:dPt>
            <c:idx val="2"/>
            <c:invertIfNegative val="0"/>
            <c:bubble3D val="0"/>
            <c:spPr>
              <a:solidFill>
                <a:schemeClr val="accent6">
                  <a:lumMod val="75000"/>
                </a:schemeClr>
              </a:solidFill>
              <a:ln>
                <a:noFill/>
              </a:ln>
              <a:effectLst/>
              <a:scene3d>
                <a:camera prst="orthographicFront"/>
                <a:lightRig rig="threePt" dir="t"/>
              </a:scene3d>
              <a:sp3d>
                <a:bevelT/>
              </a:sp3d>
            </c:spPr>
            <c:extLst>
              <c:ext xmlns:c16="http://schemas.microsoft.com/office/drawing/2014/chart" uri="{C3380CC4-5D6E-409C-BE32-E72D297353CC}">
                <c16:uniqueId val="{00000005-AE10-41CA-89C7-C8F421553519}"/>
              </c:ext>
            </c:extLst>
          </c:dPt>
          <c:dLbls>
            <c:dLbl>
              <c:idx val="0"/>
              <c:layout>
                <c:manualLayout>
                  <c:x val="0"/>
                  <c:y val="-0.4291675445331238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AE10-41CA-89C7-C8F421553519}"/>
                </c:ext>
              </c:extLst>
            </c:dLbl>
            <c:dLbl>
              <c:idx val="1"/>
              <c:layout>
                <c:manualLayout>
                  <c:x val="-1.0158247708374047E-16"/>
                  <c:y val="-0.43149344427184699"/>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AE10-41CA-89C7-C8F421553519}"/>
                </c:ext>
              </c:extLst>
            </c:dLbl>
            <c:dLbl>
              <c:idx val="2"/>
              <c:layout>
                <c:manualLayout>
                  <c:x val="-8.1285774541424421E-3"/>
                  <c:y val="-0.43880657774920995"/>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AE10-41CA-89C7-C8F421553519}"/>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All patients (n=293)</c:v>
                </c:pt>
                <c:pt idx="1">
                  <c:v>Very low LVEF (n=128)</c:v>
                </c:pt>
                <c:pt idx="2">
                  <c:v>Low LVEF (n=165)</c:v>
                </c:pt>
              </c:strCache>
            </c:strRef>
          </c:cat>
          <c:val>
            <c:numRef>
              <c:f>Sheet1!$B$2:$B$4</c:f>
              <c:numCache>
                <c:formatCode>General</c:formatCode>
                <c:ptCount val="3"/>
                <c:pt idx="0">
                  <c:v>45.1</c:v>
                </c:pt>
                <c:pt idx="1">
                  <c:v>44.5</c:v>
                </c:pt>
                <c:pt idx="2">
                  <c:v>45.5</c:v>
                </c:pt>
              </c:numCache>
            </c:numRef>
          </c:val>
          <c:extLst>
            <c:ext xmlns:c16="http://schemas.microsoft.com/office/drawing/2014/chart" uri="{C3380CC4-5D6E-409C-BE32-E72D297353CC}">
              <c16:uniqueId val="{00000006-AE10-41CA-89C7-C8F421553519}"/>
            </c:ext>
          </c:extLst>
        </c:ser>
        <c:dLbls>
          <c:showLegendKey val="0"/>
          <c:showVal val="0"/>
          <c:showCatName val="0"/>
          <c:showSerName val="0"/>
          <c:showPercent val="0"/>
          <c:showBubbleSize val="0"/>
        </c:dLbls>
        <c:gapWidth val="150"/>
        <c:overlap val="100"/>
        <c:axId val="458865000"/>
        <c:axId val="458864672"/>
      </c:barChart>
      <c:catAx>
        <c:axId val="458865000"/>
        <c:scaling>
          <c:orientation val="minMax"/>
        </c:scaling>
        <c:delete val="0"/>
        <c:axPos val="b"/>
        <c:numFmt formatCode="General" sourceLinked="1"/>
        <c:majorTickMark val="out"/>
        <c:minorTickMark val="none"/>
        <c:tickLblPos val="nextTo"/>
        <c:spPr>
          <a:noFill/>
          <a:ln w="22225" cap="flat" cmpd="sng" algn="ctr">
            <a:solidFill>
              <a:schemeClr val="bg1"/>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58864672"/>
        <c:crosses val="autoZero"/>
        <c:auto val="1"/>
        <c:lblAlgn val="ctr"/>
        <c:lblOffset val="5"/>
        <c:noMultiLvlLbl val="0"/>
      </c:catAx>
      <c:valAx>
        <c:axId val="458864672"/>
        <c:scaling>
          <c:orientation val="minMax"/>
          <c:min val="0"/>
        </c:scaling>
        <c:delete val="0"/>
        <c:axPos val="l"/>
        <c:numFmt formatCode="General"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58865000"/>
        <c:crosses val="autoZero"/>
        <c:crossBetween val="between"/>
        <c:majorUnit val="6"/>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80" name="Shape 480"/>
          <p:cNvSpPr>
            <a:spLocks noGrp="1" noRot="1" noChangeAspect="1"/>
          </p:cNvSpPr>
          <p:nvPr>
            <p:ph type="sldImg"/>
          </p:nvPr>
        </p:nvSpPr>
        <p:spPr>
          <a:xfrm>
            <a:off x="857250" y="685800"/>
            <a:ext cx="5143500" cy="3429000"/>
          </a:xfrm>
          <a:prstGeom prst="rect">
            <a:avLst/>
          </a:prstGeom>
        </p:spPr>
        <p:txBody>
          <a:bodyPr/>
          <a:lstStyle/>
          <a:p>
            <a:endParaRPr/>
          </a:p>
        </p:txBody>
      </p:sp>
      <p:sp>
        <p:nvSpPr>
          <p:cNvPr id="481" name="Shape 48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40">
        <a:latin typeface="+mj-lt"/>
        <a:ea typeface="+mj-ea"/>
        <a:cs typeface="+mj-cs"/>
        <a:sym typeface="Calibri"/>
      </a:defRPr>
    </a:lvl1pPr>
    <a:lvl2pPr indent="274320" latinLnBrk="0">
      <a:defRPr sz="1440">
        <a:latin typeface="+mj-lt"/>
        <a:ea typeface="+mj-ea"/>
        <a:cs typeface="+mj-cs"/>
        <a:sym typeface="Calibri"/>
      </a:defRPr>
    </a:lvl2pPr>
    <a:lvl3pPr indent="548640" latinLnBrk="0">
      <a:defRPr sz="1440">
        <a:latin typeface="+mj-lt"/>
        <a:ea typeface="+mj-ea"/>
        <a:cs typeface="+mj-cs"/>
        <a:sym typeface="Calibri"/>
      </a:defRPr>
    </a:lvl3pPr>
    <a:lvl4pPr indent="822960" latinLnBrk="0">
      <a:defRPr sz="1440">
        <a:latin typeface="+mj-lt"/>
        <a:ea typeface="+mj-ea"/>
        <a:cs typeface="+mj-cs"/>
        <a:sym typeface="Calibri"/>
      </a:defRPr>
    </a:lvl4pPr>
    <a:lvl5pPr indent="1097280" latinLnBrk="0">
      <a:defRPr sz="1440">
        <a:latin typeface="+mj-lt"/>
        <a:ea typeface="+mj-ea"/>
        <a:cs typeface="+mj-cs"/>
        <a:sym typeface="Calibri"/>
      </a:defRPr>
    </a:lvl5pPr>
    <a:lvl6pPr indent="1371600" latinLnBrk="0">
      <a:defRPr sz="1440">
        <a:latin typeface="+mj-lt"/>
        <a:ea typeface="+mj-ea"/>
        <a:cs typeface="+mj-cs"/>
        <a:sym typeface="Calibri"/>
      </a:defRPr>
    </a:lvl6pPr>
    <a:lvl7pPr indent="1645920" latinLnBrk="0">
      <a:defRPr sz="1440">
        <a:latin typeface="+mj-lt"/>
        <a:ea typeface="+mj-ea"/>
        <a:cs typeface="+mj-cs"/>
        <a:sym typeface="Calibri"/>
      </a:defRPr>
    </a:lvl7pPr>
    <a:lvl8pPr indent="1920240" latinLnBrk="0">
      <a:defRPr sz="1440">
        <a:latin typeface="+mj-lt"/>
        <a:ea typeface="+mj-ea"/>
        <a:cs typeface="+mj-cs"/>
        <a:sym typeface="Calibri"/>
      </a:defRPr>
    </a:lvl8pPr>
    <a:lvl9pPr indent="2194560" latinLnBrk="0">
      <a:defRPr sz="144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auto" latinLnBrk="0" hangingPunct="0">
              <a:lnSpc>
                <a:spcPct val="100000"/>
              </a:lnSpc>
              <a:spcBef>
                <a:spcPts val="0"/>
              </a:spcBef>
              <a:spcAft>
                <a:spcPts val="0"/>
              </a:spcAft>
              <a:buClrTx/>
              <a:buSzTx/>
              <a:buFontTx/>
              <a:buNone/>
              <a:tabLst/>
              <a:defRPr/>
            </a:pPr>
            <a:fld id="{277CA431-D06D-4545-9B64-F839F81A0B4D}" type="slidenum">
              <a:rPr kumimoji="0" lang="en-US" altLang="en-US" sz="1200" b="0" i="0" u="none" strike="noStrike" kern="1200" cap="none" spc="0" normalizeH="0" baseline="0" noProof="0">
                <a:ln>
                  <a:noFill/>
                </a:ln>
                <a:solidFill>
                  <a:srgbClr val="FFFFFF"/>
                </a:solidFill>
                <a:effectLst/>
                <a:uLnTx/>
                <a:uFillTx/>
                <a:latin typeface="Times New Roman" pitchFamily="18" charset="0"/>
                <a:ea typeface="+mn-ea"/>
                <a:cs typeface="Helvetica"/>
                <a:sym typeface="Calibri"/>
              </a:rPr>
              <a:pPr marL="0" marR="0" lvl="0" indent="0" algn="r" defTabSz="928688" rtl="0" eaLnBrk="0" fontAlgn="auto" latinLnBrk="0" hangingPunct="0">
                <a:lnSpc>
                  <a:spcPct val="100000"/>
                </a:lnSpc>
                <a:spcBef>
                  <a:spcPts val="0"/>
                </a:spcBef>
                <a:spcAft>
                  <a:spcPts val="0"/>
                </a:spcAft>
                <a:buClrTx/>
                <a:buSzTx/>
                <a:buFontTx/>
                <a:buNone/>
                <a:tabLst/>
                <a:defRPr/>
              </a:pPr>
              <a:t>3</a:t>
            </a:fld>
            <a:endParaRPr kumimoji="0" lang="en-US" altLang="en-US" sz="1200" b="0" i="0" u="none" strike="noStrike" kern="1200" cap="none" spc="0" normalizeH="0" baseline="0" noProof="0" dirty="0">
              <a:ln>
                <a:noFill/>
              </a:ln>
              <a:solidFill>
                <a:srgbClr val="FFFFFF"/>
              </a:solidFill>
              <a:effectLst/>
              <a:uLnTx/>
              <a:uFillTx/>
              <a:latin typeface="Times New Roman" pitchFamily="18" charset="0"/>
              <a:ea typeface="+mn-ea"/>
              <a:cs typeface="Helvetica"/>
              <a:sym typeface="Calibri"/>
            </a:endParaRPr>
          </a:p>
        </p:txBody>
      </p:sp>
    </p:spTree>
    <p:extLst>
      <p:ext uri="{BB962C8B-B14F-4D97-AF65-F5344CB8AC3E}">
        <p14:creationId xmlns:p14="http://schemas.microsoft.com/office/powerpoint/2010/main" val="1592593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B2ACA-779C-4595-89B4-CDCA1644CCD5}"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678BB-763C-40DF-B781-F9D40CCA79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3874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B2ACA-779C-4595-89B4-CDCA1644CCD5}"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678BB-763C-40DF-B781-F9D40CCA79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1882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B2ACA-779C-4595-89B4-CDCA1644CCD5}"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678BB-763C-40DF-B781-F9D40CCA79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3546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B2ACA-779C-4595-89B4-CDCA1644CCD5}" type="datetime1">
              <a:rPr kumimoji="0" lang="en-US" sz="1200" b="0" i="0" u="none" strike="noStrike" kern="1200" cap="none" spc="0" normalizeH="0" baseline="0" noProof="0" smtClean="0">
                <a:ln>
                  <a:noFill/>
                </a:ln>
                <a:solidFill>
                  <a:prstClr val="black"/>
                </a:solidFill>
                <a:effectLst/>
                <a:uLnTx/>
                <a:uFillTx/>
                <a:latin typeface="Calibri"/>
                <a:ea typeface="+mn-ea"/>
                <a:cs typeface="Helvetica"/>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dirty="0">
              <a:ln>
                <a:noFill/>
              </a:ln>
              <a:solidFill>
                <a:prstClr val="black"/>
              </a:solidFill>
              <a:effectLst/>
              <a:uLnTx/>
              <a:uFillTx/>
              <a:latin typeface="Calibri"/>
              <a:ea typeface="+mn-ea"/>
              <a:cs typeface="Helvetica"/>
              <a:sym typeface="Calibri"/>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678BB-763C-40DF-B781-F9D40CCA79A2}" type="slidenum">
              <a:rPr kumimoji="0" lang="en-US" sz="1200" b="0" i="0" u="none" strike="noStrike" kern="1200" cap="none" spc="0" normalizeH="0" baseline="0" noProof="0" smtClean="0">
                <a:ln>
                  <a:noFill/>
                </a:ln>
                <a:solidFill>
                  <a:prstClr val="black"/>
                </a:solidFill>
                <a:effectLst/>
                <a:uLnTx/>
                <a:uFillTx/>
                <a:latin typeface="Calibri"/>
                <a:ea typeface="+mn-ea"/>
                <a:cs typeface="Helvetica"/>
                <a:sym typeface="Calibri"/>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a:ea typeface="+mn-ea"/>
              <a:cs typeface="Helvetica"/>
              <a:sym typeface="Calibri"/>
            </a:endParaRPr>
          </a:p>
        </p:txBody>
      </p:sp>
    </p:spTree>
    <p:extLst>
      <p:ext uri="{BB962C8B-B14F-4D97-AF65-F5344CB8AC3E}">
        <p14:creationId xmlns:p14="http://schemas.microsoft.com/office/powerpoint/2010/main" val="3034241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B2ACA-779C-4595-89B4-CDCA1644CCD5}" type="datetime1">
              <a:rPr kumimoji="0" lang="en-US" sz="1200" b="0" i="0" u="none" strike="noStrike" kern="1200" cap="none" spc="0" normalizeH="0" baseline="0" noProof="0" smtClean="0">
                <a:ln>
                  <a:noFill/>
                </a:ln>
                <a:solidFill>
                  <a:prstClr val="black"/>
                </a:solidFill>
                <a:effectLst/>
                <a:uLnTx/>
                <a:uFillTx/>
                <a:latin typeface="Calibri"/>
                <a:ea typeface="+mn-ea"/>
                <a:cs typeface="Helvetica"/>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dirty="0">
              <a:ln>
                <a:noFill/>
              </a:ln>
              <a:solidFill>
                <a:prstClr val="black"/>
              </a:solidFill>
              <a:effectLst/>
              <a:uLnTx/>
              <a:uFillTx/>
              <a:latin typeface="Calibri"/>
              <a:ea typeface="+mn-ea"/>
              <a:cs typeface="Helvetica"/>
              <a:sym typeface="Calibri"/>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678BB-763C-40DF-B781-F9D40CCA79A2}" type="slidenum">
              <a:rPr kumimoji="0" lang="en-US" sz="1200" b="0" i="0" u="none" strike="noStrike" kern="1200" cap="none" spc="0" normalizeH="0" baseline="0" noProof="0" smtClean="0">
                <a:ln>
                  <a:noFill/>
                </a:ln>
                <a:solidFill>
                  <a:prstClr val="black"/>
                </a:solidFill>
                <a:effectLst/>
                <a:uLnTx/>
                <a:uFillTx/>
                <a:latin typeface="Calibri"/>
                <a:ea typeface="+mn-ea"/>
                <a:cs typeface="Helvetica"/>
                <a:sym typeface="Calibri"/>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mn-ea"/>
              <a:cs typeface="Helvetica"/>
              <a:sym typeface="Calibri"/>
            </a:endParaRPr>
          </a:p>
        </p:txBody>
      </p:sp>
    </p:spTree>
    <p:extLst>
      <p:ext uri="{BB962C8B-B14F-4D97-AF65-F5344CB8AC3E}">
        <p14:creationId xmlns:p14="http://schemas.microsoft.com/office/powerpoint/2010/main" val="4136946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85800"/>
            <a:ext cx="51435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9449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FB2F8C-A267-492A-AE19-B3219C4DFC7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090114" name="Rectangle 7"/>
          <p:cNvSpPr txBox="1">
            <a:spLocks noGrp="1" noChangeArrowheads="1"/>
          </p:cNvSpPr>
          <p:nvPr/>
        </p:nvSpPr>
        <p:spPr bwMode="auto">
          <a:xfrm>
            <a:off x="3971928" y="8775533"/>
            <a:ext cx="3038475" cy="460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99" tIns="46449" rIns="92899" bIns="46449" anchor="b"/>
          <a:lstStyle>
            <a:lvl1pPr algn="l" defTabSz="931863">
              <a:spcBef>
                <a:spcPct val="0"/>
              </a:spcBef>
              <a:defRPr sz="2400">
                <a:solidFill>
                  <a:schemeClr val="tx1"/>
                </a:solidFill>
                <a:latin typeface="Times New Roman" pitchFamily="18" charset="0"/>
              </a:defRPr>
            </a:lvl1pPr>
            <a:lvl2pPr marL="742950" indent="-285750" algn="l" defTabSz="931863">
              <a:spcBef>
                <a:spcPct val="0"/>
              </a:spcBef>
              <a:defRPr sz="2400">
                <a:solidFill>
                  <a:schemeClr val="tx1"/>
                </a:solidFill>
                <a:latin typeface="Times New Roman" pitchFamily="18" charset="0"/>
              </a:defRPr>
            </a:lvl2pPr>
            <a:lvl3pPr marL="1143000" indent="-228600" algn="l" defTabSz="931863">
              <a:spcBef>
                <a:spcPct val="0"/>
              </a:spcBef>
              <a:defRPr sz="2400">
                <a:solidFill>
                  <a:schemeClr val="tx1"/>
                </a:solidFill>
                <a:latin typeface="Times New Roman" pitchFamily="18" charset="0"/>
              </a:defRPr>
            </a:lvl3pPr>
            <a:lvl4pPr marL="1600200" indent="-228600" algn="l" defTabSz="931863">
              <a:spcBef>
                <a:spcPct val="0"/>
              </a:spcBef>
              <a:defRPr sz="2400">
                <a:solidFill>
                  <a:schemeClr val="tx1"/>
                </a:solidFill>
                <a:latin typeface="Times New Roman" pitchFamily="18" charset="0"/>
              </a:defRPr>
            </a:lvl4pPr>
            <a:lvl5pPr marL="2057400" indent="-228600" algn="l" defTabSz="931863">
              <a:spcBef>
                <a:spcPct val="0"/>
              </a:spcBef>
              <a:defRPr sz="2400">
                <a:solidFill>
                  <a:schemeClr val="tx1"/>
                </a:solidFill>
                <a:latin typeface="Times New Roman" pitchFamily="18" charset="0"/>
              </a:defRPr>
            </a:lvl5pPr>
            <a:lvl6pPr marL="2514600" indent="-228600" defTabSz="931863" eaLnBrk="0" fontAlgn="base" hangingPunct="0">
              <a:spcBef>
                <a:spcPct val="0"/>
              </a:spcBef>
              <a:spcAft>
                <a:spcPct val="0"/>
              </a:spcAft>
              <a:defRPr sz="2400">
                <a:solidFill>
                  <a:schemeClr val="tx1"/>
                </a:solidFill>
                <a:latin typeface="Times New Roman" pitchFamily="18" charset="0"/>
              </a:defRPr>
            </a:lvl6pPr>
            <a:lvl7pPr marL="2971800" indent="-228600" defTabSz="931863" eaLnBrk="0" fontAlgn="base" hangingPunct="0">
              <a:spcBef>
                <a:spcPct val="0"/>
              </a:spcBef>
              <a:spcAft>
                <a:spcPct val="0"/>
              </a:spcAft>
              <a:defRPr sz="2400">
                <a:solidFill>
                  <a:schemeClr val="tx1"/>
                </a:solidFill>
                <a:latin typeface="Times New Roman" pitchFamily="18" charset="0"/>
              </a:defRPr>
            </a:lvl7pPr>
            <a:lvl8pPr marL="3429000" indent="-228600" defTabSz="931863" eaLnBrk="0" fontAlgn="base" hangingPunct="0">
              <a:spcBef>
                <a:spcPct val="0"/>
              </a:spcBef>
              <a:spcAft>
                <a:spcPct val="0"/>
              </a:spcAft>
              <a:defRPr sz="2400">
                <a:solidFill>
                  <a:schemeClr val="tx1"/>
                </a:solidFill>
                <a:latin typeface="Times New Roman" pitchFamily="18" charset="0"/>
              </a:defRPr>
            </a:lvl8pPr>
            <a:lvl9pPr marL="3886200" indent="-228600" defTabSz="931863" eaLnBrk="0" fontAlgn="base" hangingPunct="0">
              <a:spcBef>
                <a:spcPct val="0"/>
              </a:spcBef>
              <a:spcAft>
                <a:spcPct val="0"/>
              </a:spcAft>
              <a:defRPr sz="2400">
                <a:solidFill>
                  <a:schemeClr val="tx1"/>
                </a:solidFill>
                <a:latin typeface="Times New Roman" pitchFamily="18" charset="0"/>
              </a:defRPr>
            </a:lvl9pPr>
          </a:lstStyle>
          <a:p>
            <a:pPr marL="0" marR="0" lvl="0" indent="0" algn="r" defTabSz="931863" rtl="0" eaLnBrk="1" fontAlgn="auto" latinLnBrk="0" hangingPunct="1">
              <a:lnSpc>
                <a:spcPct val="100000"/>
              </a:lnSpc>
              <a:spcBef>
                <a:spcPct val="0"/>
              </a:spcBef>
              <a:spcAft>
                <a:spcPts val="0"/>
              </a:spcAft>
              <a:buClrTx/>
              <a:buSzTx/>
              <a:buFontTx/>
              <a:buNone/>
              <a:tabLst/>
              <a:defRPr/>
            </a:pPr>
            <a:fld id="{05747846-39B7-4E4B-8C8B-8D3727393243}" type="slidenum">
              <a:rPr kumimoji="0" lang="en-US" sz="1200" b="0" i="0" u="none" strike="noStrike" kern="1200" cap="none" spc="0" normalizeH="0" baseline="0" noProof="0">
                <a:ln>
                  <a:noFill/>
                </a:ln>
                <a:solidFill>
                  <a:prstClr val="black"/>
                </a:solidFill>
                <a:effectLst/>
                <a:uLnTx/>
                <a:uFillTx/>
                <a:latin typeface="Arial" pitchFamily="34" charset="0"/>
                <a:ea typeface="ＭＳ Ｐゴシック"/>
                <a:cs typeface="ＭＳ Ｐゴシック"/>
              </a:rPr>
              <a:pPr marL="0" marR="0" lvl="0" indent="0" algn="r" defTabSz="931863" rtl="0" eaLnBrk="1" fontAlgn="auto" latinLnBrk="0" hangingPunct="1">
                <a:lnSpc>
                  <a:spcPct val="100000"/>
                </a:lnSpc>
                <a:spcBef>
                  <a:spcPct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a:cs typeface="ＭＳ Ｐゴシック"/>
            </a:endParaRPr>
          </a:p>
        </p:txBody>
      </p:sp>
      <p:sp>
        <p:nvSpPr>
          <p:cNvPr id="16090115" name="Rectangle 6"/>
          <p:cNvSpPr>
            <a:spLocks noGrp="1" noRot="1" noChangeAspect="1" noChangeArrowheads="1" noTextEdit="1"/>
          </p:cNvSpPr>
          <p:nvPr>
            <p:ph type="sldImg"/>
          </p:nvPr>
        </p:nvSpPr>
        <p:spPr>
          <a:ln/>
        </p:spPr>
      </p:sp>
      <p:sp>
        <p:nvSpPr>
          <p:cNvPr id="16090116" name="Rectangle 7"/>
          <p:cNvSpPr>
            <a:spLocks noGrp="1" noChangeArrowheads="1"/>
          </p:cNvSpPr>
          <p:nvPr>
            <p:ph type="body" idx="1"/>
          </p:nvPr>
        </p:nvSpPr>
        <p:spPr/>
        <p:txBody>
          <a:bodyPr/>
          <a:lstStyle/>
          <a:p>
            <a:r>
              <a:rPr lang="en-US" b="1"/>
              <a:t>Key Message:</a:t>
            </a:r>
            <a:r>
              <a:rPr lang="en-US"/>
              <a:t> XIENCE V</a:t>
            </a:r>
            <a:r>
              <a:rPr lang="en-US" baseline="30000">
                <a:cs typeface="Arial" pitchFamily="34" charset="0"/>
              </a:rPr>
              <a:t>®</a:t>
            </a:r>
            <a:r>
              <a:rPr lang="en-US"/>
              <a:t> provides the right combination of technology with a deliverable, efficacious, and safe platform.</a:t>
            </a:r>
          </a:p>
          <a:p>
            <a:endParaRPr lang="en-US"/>
          </a:p>
          <a:p>
            <a:r>
              <a:rPr lang="en-US"/>
              <a:t>Throughout this section you will present the key features of XIENCE V</a:t>
            </a:r>
            <a:r>
              <a:rPr lang="en-US" baseline="30000">
                <a:cs typeface="Arial" pitchFamily="34" charset="0"/>
              </a:rPr>
              <a:t>®</a:t>
            </a:r>
            <a:r>
              <a:rPr lang="en-US"/>
              <a:t>, including the Multi-Link vision stent, the Multi-Link Vision stent delivery system, the everolimus elution profile, and the fluorinated copolymer. You will also show how these features work together to provide deliverability, efficacy, and safety.</a:t>
            </a:r>
          </a:p>
        </p:txBody>
      </p:sp>
    </p:spTree>
    <p:extLst>
      <p:ext uri="{BB962C8B-B14F-4D97-AF65-F5344CB8AC3E}">
        <p14:creationId xmlns:p14="http://schemas.microsoft.com/office/powerpoint/2010/main" val="2552125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FB2F8C-A267-492A-AE19-B3219C4DFC7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090114" name="Rectangle 7"/>
          <p:cNvSpPr txBox="1">
            <a:spLocks noGrp="1" noChangeArrowheads="1"/>
          </p:cNvSpPr>
          <p:nvPr/>
        </p:nvSpPr>
        <p:spPr bwMode="auto">
          <a:xfrm>
            <a:off x="3971928" y="8775533"/>
            <a:ext cx="3038475" cy="460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99" tIns="46449" rIns="92899" bIns="46449" anchor="b"/>
          <a:lstStyle>
            <a:lvl1pPr algn="l" defTabSz="931863">
              <a:spcBef>
                <a:spcPct val="0"/>
              </a:spcBef>
              <a:defRPr sz="2400">
                <a:solidFill>
                  <a:schemeClr val="tx1"/>
                </a:solidFill>
                <a:latin typeface="Times New Roman" pitchFamily="18" charset="0"/>
              </a:defRPr>
            </a:lvl1pPr>
            <a:lvl2pPr marL="742950" indent="-285750" algn="l" defTabSz="931863">
              <a:spcBef>
                <a:spcPct val="0"/>
              </a:spcBef>
              <a:defRPr sz="2400">
                <a:solidFill>
                  <a:schemeClr val="tx1"/>
                </a:solidFill>
                <a:latin typeface="Times New Roman" pitchFamily="18" charset="0"/>
              </a:defRPr>
            </a:lvl2pPr>
            <a:lvl3pPr marL="1143000" indent="-228600" algn="l" defTabSz="931863">
              <a:spcBef>
                <a:spcPct val="0"/>
              </a:spcBef>
              <a:defRPr sz="2400">
                <a:solidFill>
                  <a:schemeClr val="tx1"/>
                </a:solidFill>
                <a:latin typeface="Times New Roman" pitchFamily="18" charset="0"/>
              </a:defRPr>
            </a:lvl3pPr>
            <a:lvl4pPr marL="1600200" indent="-228600" algn="l" defTabSz="931863">
              <a:spcBef>
                <a:spcPct val="0"/>
              </a:spcBef>
              <a:defRPr sz="2400">
                <a:solidFill>
                  <a:schemeClr val="tx1"/>
                </a:solidFill>
                <a:latin typeface="Times New Roman" pitchFamily="18" charset="0"/>
              </a:defRPr>
            </a:lvl4pPr>
            <a:lvl5pPr marL="2057400" indent="-228600" algn="l" defTabSz="931863">
              <a:spcBef>
                <a:spcPct val="0"/>
              </a:spcBef>
              <a:defRPr sz="2400">
                <a:solidFill>
                  <a:schemeClr val="tx1"/>
                </a:solidFill>
                <a:latin typeface="Times New Roman" pitchFamily="18" charset="0"/>
              </a:defRPr>
            </a:lvl5pPr>
            <a:lvl6pPr marL="2514600" indent="-228600" defTabSz="931863" eaLnBrk="0" fontAlgn="base" hangingPunct="0">
              <a:spcBef>
                <a:spcPct val="0"/>
              </a:spcBef>
              <a:spcAft>
                <a:spcPct val="0"/>
              </a:spcAft>
              <a:defRPr sz="2400">
                <a:solidFill>
                  <a:schemeClr val="tx1"/>
                </a:solidFill>
                <a:latin typeface="Times New Roman" pitchFamily="18" charset="0"/>
              </a:defRPr>
            </a:lvl6pPr>
            <a:lvl7pPr marL="2971800" indent="-228600" defTabSz="931863" eaLnBrk="0" fontAlgn="base" hangingPunct="0">
              <a:spcBef>
                <a:spcPct val="0"/>
              </a:spcBef>
              <a:spcAft>
                <a:spcPct val="0"/>
              </a:spcAft>
              <a:defRPr sz="2400">
                <a:solidFill>
                  <a:schemeClr val="tx1"/>
                </a:solidFill>
                <a:latin typeface="Times New Roman" pitchFamily="18" charset="0"/>
              </a:defRPr>
            </a:lvl7pPr>
            <a:lvl8pPr marL="3429000" indent="-228600" defTabSz="931863" eaLnBrk="0" fontAlgn="base" hangingPunct="0">
              <a:spcBef>
                <a:spcPct val="0"/>
              </a:spcBef>
              <a:spcAft>
                <a:spcPct val="0"/>
              </a:spcAft>
              <a:defRPr sz="2400">
                <a:solidFill>
                  <a:schemeClr val="tx1"/>
                </a:solidFill>
                <a:latin typeface="Times New Roman" pitchFamily="18" charset="0"/>
              </a:defRPr>
            </a:lvl8pPr>
            <a:lvl9pPr marL="3886200" indent="-228600" defTabSz="931863" eaLnBrk="0" fontAlgn="base" hangingPunct="0">
              <a:spcBef>
                <a:spcPct val="0"/>
              </a:spcBef>
              <a:spcAft>
                <a:spcPct val="0"/>
              </a:spcAft>
              <a:defRPr sz="2400">
                <a:solidFill>
                  <a:schemeClr val="tx1"/>
                </a:solidFill>
                <a:latin typeface="Times New Roman" pitchFamily="18" charset="0"/>
              </a:defRPr>
            </a:lvl9pPr>
          </a:lstStyle>
          <a:p>
            <a:pPr marL="0" marR="0" lvl="0" indent="0" algn="r" defTabSz="931863" rtl="0" eaLnBrk="1" fontAlgn="auto" latinLnBrk="0" hangingPunct="1">
              <a:lnSpc>
                <a:spcPct val="100000"/>
              </a:lnSpc>
              <a:spcBef>
                <a:spcPct val="0"/>
              </a:spcBef>
              <a:spcAft>
                <a:spcPts val="0"/>
              </a:spcAft>
              <a:buClrTx/>
              <a:buSzTx/>
              <a:buFontTx/>
              <a:buNone/>
              <a:tabLst/>
              <a:defRPr/>
            </a:pPr>
            <a:fld id="{05747846-39B7-4E4B-8C8B-8D3727393243}" type="slidenum">
              <a:rPr kumimoji="0" lang="en-US" sz="1200" b="0" i="0" u="none" strike="noStrike" kern="1200" cap="none" spc="0" normalizeH="0" baseline="0" noProof="0">
                <a:ln>
                  <a:noFill/>
                </a:ln>
                <a:solidFill>
                  <a:prstClr val="black"/>
                </a:solidFill>
                <a:effectLst/>
                <a:uLnTx/>
                <a:uFillTx/>
                <a:latin typeface="Arial" pitchFamily="34" charset="0"/>
                <a:ea typeface="ＭＳ Ｐゴシック"/>
                <a:cs typeface="ＭＳ Ｐゴシック"/>
              </a:rPr>
              <a:pPr marL="0" marR="0" lvl="0" indent="0" algn="r" defTabSz="931863" rtl="0" eaLnBrk="1" fontAlgn="auto" latinLnBrk="0" hangingPunct="1">
                <a:lnSpc>
                  <a:spcPct val="100000"/>
                </a:lnSpc>
                <a:spcBef>
                  <a:spcPct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a:cs typeface="ＭＳ Ｐゴシック"/>
            </a:endParaRPr>
          </a:p>
        </p:txBody>
      </p:sp>
      <p:sp>
        <p:nvSpPr>
          <p:cNvPr id="16090115" name="Rectangle 6"/>
          <p:cNvSpPr>
            <a:spLocks noGrp="1" noRot="1" noChangeAspect="1" noChangeArrowheads="1" noTextEdit="1"/>
          </p:cNvSpPr>
          <p:nvPr>
            <p:ph type="sldImg"/>
          </p:nvPr>
        </p:nvSpPr>
        <p:spPr>
          <a:ln/>
        </p:spPr>
      </p:sp>
      <p:sp>
        <p:nvSpPr>
          <p:cNvPr id="16090116" name="Rectangle 7"/>
          <p:cNvSpPr>
            <a:spLocks noGrp="1" noChangeArrowheads="1"/>
          </p:cNvSpPr>
          <p:nvPr>
            <p:ph type="body" idx="1"/>
          </p:nvPr>
        </p:nvSpPr>
        <p:spPr/>
        <p:txBody>
          <a:bodyPr/>
          <a:lstStyle/>
          <a:p>
            <a:r>
              <a:rPr lang="en-US" b="1"/>
              <a:t>Key Message:</a:t>
            </a:r>
            <a:r>
              <a:rPr lang="en-US"/>
              <a:t> XIENCE V</a:t>
            </a:r>
            <a:r>
              <a:rPr lang="en-US" baseline="30000">
                <a:cs typeface="Arial" pitchFamily="34" charset="0"/>
              </a:rPr>
              <a:t>®</a:t>
            </a:r>
            <a:r>
              <a:rPr lang="en-US"/>
              <a:t> provides the right combination of technology with a deliverable, efficacious, and safe platform.</a:t>
            </a:r>
          </a:p>
          <a:p>
            <a:endParaRPr lang="en-US"/>
          </a:p>
          <a:p>
            <a:r>
              <a:rPr lang="en-US"/>
              <a:t>Throughout this section you will present the key features of XIENCE V</a:t>
            </a:r>
            <a:r>
              <a:rPr lang="en-US" baseline="30000">
                <a:cs typeface="Arial" pitchFamily="34" charset="0"/>
              </a:rPr>
              <a:t>®</a:t>
            </a:r>
            <a:r>
              <a:rPr lang="en-US"/>
              <a:t>, including the Multi-Link vision stent, the Multi-Link Vision stent delivery system, the everolimus elution profile, and the fluorinated copolymer. You will also show how these features work together to provide deliverability, efficacy, and safety.</a:t>
            </a:r>
          </a:p>
        </p:txBody>
      </p:sp>
    </p:spTree>
    <p:extLst>
      <p:ext uri="{BB962C8B-B14F-4D97-AF65-F5344CB8AC3E}">
        <p14:creationId xmlns:p14="http://schemas.microsoft.com/office/powerpoint/2010/main" val="1278404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FB2F8C-A267-492A-AE19-B3219C4DFC7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090114" name="Rectangle 7"/>
          <p:cNvSpPr txBox="1">
            <a:spLocks noGrp="1" noChangeArrowheads="1"/>
          </p:cNvSpPr>
          <p:nvPr/>
        </p:nvSpPr>
        <p:spPr bwMode="auto">
          <a:xfrm>
            <a:off x="3971928" y="8775533"/>
            <a:ext cx="3038475" cy="460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99" tIns="46449" rIns="92899" bIns="46449" anchor="b"/>
          <a:lstStyle>
            <a:lvl1pPr algn="l" defTabSz="931863">
              <a:spcBef>
                <a:spcPct val="0"/>
              </a:spcBef>
              <a:defRPr sz="2400">
                <a:solidFill>
                  <a:schemeClr val="tx1"/>
                </a:solidFill>
                <a:latin typeface="Times New Roman" pitchFamily="18" charset="0"/>
              </a:defRPr>
            </a:lvl1pPr>
            <a:lvl2pPr marL="742950" indent="-285750" algn="l" defTabSz="931863">
              <a:spcBef>
                <a:spcPct val="0"/>
              </a:spcBef>
              <a:defRPr sz="2400">
                <a:solidFill>
                  <a:schemeClr val="tx1"/>
                </a:solidFill>
                <a:latin typeface="Times New Roman" pitchFamily="18" charset="0"/>
              </a:defRPr>
            </a:lvl2pPr>
            <a:lvl3pPr marL="1143000" indent="-228600" algn="l" defTabSz="931863">
              <a:spcBef>
                <a:spcPct val="0"/>
              </a:spcBef>
              <a:defRPr sz="2400">
                <a:solidFill>
                  <a:schemeClr val="tx1"/>
                </a:solidFill>
                <a:latin typeface="Times New Roman" pitchFamily="18" charset="0"/>
              </a:defRPr>
            </a:lvl3pPr>
            <a:lvl4pPr marL="1600200" indent="-228600" algn="l" defTabSz="931863">
              <a:spcBef>
                <a:spcPct val="0"/>
              </a:spcBef>
              <a:defRPr sz="2400">
                <a:solidFill>
                  <a:schemeClr val="tx1"/>
                </a:solidFill>
                <a:latin typeface="Times New Roman" pitchFamily="18" charset="0"/>
              </a:defRPr>
            </a:lvl4pPr>
            <a:lvl5pPr marL="2057400" indent="-228600" algn="l" defTabSz="931863">
              <a:spcBef>
                <a:spcPct val="0"/>
              </a:spcBef>
              <a:defRPr sz="2400">
                <a:solidFill>
                  <a:schemeClr val="tx1"/>
                </a:solidFill>
                <a:latin typeface="Times New Roman" pitchFamily="18" charset="0"/>
              </a:defRPr>
            </a:lvl5pPr>
            <a:lvl6pPr marL="2514600" indent="-228600" defTabSz="931863" eaLnBrk="0" fontAlgn="base" hangingPunct="0">
              <a:spcBef>
                <a:spcPct val="0"/>
              </a:spcBef>
              <a:spcAft>
                <a:spcPct val="0"/>
              </a:spcAft>
              <a:defRPr sz="2400">
                <a:solidFill>
                  <a:schemeClr val="tx1"/>
                </a:solidFill>
                <a:latin typeface="Times New Roman" pitchFamily="18" charset="0"/>
              </a:defRPr>
            </a:lvl6pPr>
            <a:lvl7pPr marL="2971800" indent="-228600" defTabSz="931863" eaLnBrk="0" fontAlgn="base" hangingPunct="0">
              <a:spcBef>
                <a:spcPct val="0"/>
              </a:spcBef>
              <a:spcAft>
                <a:spcPct val="0"/>
              </a:spcAft>
              <a:defRPr sz="2400">
                <a:solidFill>
                  <a:schemeClr val="tx1"/>
                </a:solidFill>
                <a:latin typeface="Times New Roman" pitchFamily="18" charset="0"/>
              </a:defRPr>
            </a:lvl7pPr>
            <a:lvl8pPr marL="3429000" indent="-228600" defTabSz="931863" eaLnBrk="0" fontAlgn="base" hangingPunct="0">
              <a:spcBef>
                <a:spcPct val="0"/>
              </a:spcBef>
              <a:spcAft>
                <a:spcPct val="0"/>
              </a:spcAft>
              <a:defRPr sz="2400">
                <a:solidFill>
                  <a:schemeClr val="tx1"/>
                </a:solidFill>
                <a:latin typeface="Times New Roman" pitchFamily="18" charset="0"/>
              </a:defRPr>
            </a:lvl8pPr>
            <a:lvl9pPr marL="3886200" indent="-228600" defTabSz="931863" eaLnBrk="0" fontAlgn="base" hangingPunct="0">
              <a:spcBef>
                <a:spcPct val="0"/>
              </a:spcBef>
              <a:spcAft>
                <a:spcPct val="0"/>
              </a:spcAft>
              <a:defRPr sz="2400">
                <a:solidFill>
                  <a:schemeClr val="tx1"/>
                </a:solidFill>
                <a:latin typeface="Times New Roman" pitchFamily="18" charset="0"/>
              </a:defRPr>
            </a:lvl9pPr>
          </a:lstStyle>
          <a:p>
            <a:pPr marL="0" marR="0" lvl="0" indent="0" algn="r" defTabSz="931863" rtl="0" eaLnBrk="1" fontAlgn="auto" latinLnBrk="0" hangingPunct="1">
              <a:lnSpc>
                <a:spcPct val="100000"/>
              </a:lnSpc>
              <a:spcBef>
                <a:spcPct val="0"/>
              </a:spcBef>
              <a:spcAft>
                <a:spcPts val="0"/>
              </a:spcAft>
              <a:buClrTx/>
              <a:buSzTx/>
              <a:buFontTx/>
              <a:buNone/>
              <a:tabLst/>
              <a:defRPr/>
            </a:pPr>
            <a:fld id="{05747846-39B7-4E4B-8C8B-8D3727393243}" type="slidenum">
              <a:rPr kumimoji="0" lang="en-US" sz="1200" b="0" i="0" u="none" strike="noStrike" kern="1200" cap="none" spc="0" normalizeH="0" baseline="0" noProof="0">
                <a:ln>
                  <a:noFill/>
                </a:ln>
                <a:solidFill>
                  <a:prstClr val="black"/>
                </a:solidFill>
                <a:effectLst/>
                <a:uLnTx/>
                <a:uFillTx/>
                <a:latin typeface="Arial" pitchFamily="34" charset="0"/>
                <a:ea typeface="ＭＳ Ｐゴシック"/>
                <a:cs typeface="ＭＳ Ｐゴシック"/>
              </a:rPr>
              <a:pPr marL="0" marR="0" lvl="0" indent="0" algn="r" defTabSz="931863" rtl="0" eaLnBrk="1" fontAlgn="auto" latinLnBrk="0" hangingPunct="1">
                <a:lnSpc>
                  <a:spcPct val="100000"/>
                </a:lnSpc>
                <a:spcBef>
                  <a:spcPct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a:cs typeface="ＭＳ Ｐゴシック"/>
            </a:endParaRPr>
          </a:p>
        </p:txBody>
      </p:sp>
      <p:sp>
        <p:nvSpPr>
          <p:cNvPr id="16090115" name="Rectangle 6"/>
          <p:cNvSpPr>
            <a:spLocks noGrp="1" noRot="1" noChangeAspect="1" noChangeArrowheads="1" noTextEdit="1"/>
          </p:cNvSpPr>
          <p:nvPr>
            <p:ph type="sldImg"/>
          </p:nvPr>
        </p:nvSpPr>
        <p:spPr>
          <a:ln/>
        </p:spPr>
      </p:sp>
      <p:sp>
        <p:nvSpPr>
          <p:cNvPr id="16090116" name="Rectangle 7"/>
          <p:cNvSpPr>
            <a:spLocks noGrp="1" noChangeArrowheads="1"/>
          </p:cNvSpPr>
          <p:nvPr>
            <p:ph type="body" idx="1"/>
          </p:nvPr>
        </p:nvSpPr>
        <p:spPr/>
        <p:txBody>
          <a:bodyPr/>
          <a:lstStyle/>
          <a:p>
            <a:r>
              <a:rPr lang="en-US" b="1"/>
              <a:t>Key Message:</a:t>
            </a:r>
            <a:r>
              <a:rPr lang="en-US"/>
              <a:t> XIENCE V</a:t>
            </a:r>
            <a:r>
              <a:rPr lang="en-US" baseline="30000">
                <a:cs typeface="Arial" pitchFamily="34" charset="0"/>
              </a:rPr>
              <a:t>®</a:t>
            </a:r>
            <a:r>
              <a:rPr lang="en-US"/>
              <a:t> provides the right combination of technology with a deliverable, efficacious, and safe platform.</a:t>
            </a:r>
          </a:p>
          <a:p>
            <a:endParaRPr lang="en-US"/>
          </a:p>
          <a:p>
            <a:r>
              <a:rPr lang="en-US"/>
              <a:t>Throughout this section you will present the key features of XIENCE V</a:t>
            </a:r>
            <a:r>
              <a:rPr lang="en-US" baseline="30000">
                <a:cs typeface="Arial" pitchFamily="34" charset="0"/>
              </a:rPr>
              <a:t>®</a:t>
            </a:r>
            <a:r>
              <a:rPr lang="en-US"/>
              <a:t>, including the Multi-Link vision stent, the Multi-Link Vision stent delivery system, the everolimus elution profile, and the fluorinated copolymer. You will also show how these features work together to provide deliverability, efficacy, and safety.</a:t>
            </a:r>
          </a:p>
        </p:txBody>
      </p:sp>
    </p:spTree>
    <p:extLst>
      <p:ext uri="{BB962C8B-B14F-4D97-AF65-F5344CB8AC3E}">
        <p14:creationId xmlns:p14="http://schemas.microsoft.com/office/powerpoint/2010/main" val="1849525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B2ACA-779C-4595-89B4-CDCA1644CCD5}"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678BB-763C-40DF-B781-F9D40CCA79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7916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B2ACA-779C-4595-89B4-CDCA1644CCD5}"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678BB-763C-40DF-B781-F9D40CCA79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4489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B2ACA-779C-4595-89B4-CDCA1644CCD5}"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678BB-763C-40DF-B781-F9D40CCA79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516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B2ACA-779C-4595-89B4-CDCA1644CCD5}"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678BB-763C-40DF-B781-F9D40CCA79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600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31074" name="Rectangle 2"/>
          <p:cNvSpPr>
            <a:spLocks noGrp="1" noChangeArrowheads="1"/>
          </p:cNvSpPr>
          <p:nvPr>
            <p:ph type="ctrTitle"/>
          </p:nvPr>
        </p:nvSpPr>
        <p:spPr>
          <a:xfrm>
            <a:off x="771525" y="2130426"/>
            <a:ext cx="8743950" cy="1470025"/>
          </a:xfrm>
        </p:spPr>
        <p:txBody>
          <a:bodyPr/>
          <a:lstStyle>
            <a:lvl1pPr algn="ctr">
              <a:defRPr smtClean="0"/>
            </a:lvl1pPr>
          </a:lstStyle>
          <a:p>
            <a:pPr lvl="0"/>
            <a:r>
              <a:rPr lang="en-US" noProof="0"/>
              <a:t>Click to edit Master title style</a:t>
            </a:r>
          </a:p>
        </p:txBody>
      </p:sp>
      <p:sp>
        <p:nvSpPr>
          <p:cNvPr id="131075" name="Rectangle 3"/>
          <p:cNvSpPr>
            <a:spLocks noGrp="1" noChangeArrowheads="1"/>
          </p:cNvSpPr>
          <p:nvPr>
            <p:ph type="subTitle" idx="1"/>
          </p:nvPr>
        </p:nvSpPr>
        <p:spPr>
          <a:xfrm>
            <a:off x="1543050" y="3886200"/>
            <a:ext cx="7200900" cy="403957"/>
          </a:xfr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a:buFontTx/>
              <a:buNone/>
              <a:defRPr smtClean="0"/>
            </a:lvl1pPr>
          </a:lstStyle>
          <a:p>
            <a:pPr lvl="0"/>
            <a:r>
              <a:rPr lang="en-US" noProof="0"/>
              <a:t>Click to edit Master subtitle style</a:t>
            </a:r>
          </a:p>
        </p:txBody>
      </p:sp>
    </p:spTree>
    <p:extLst>
      <p:ext uri="{BB962C8B-B14F-4D97-AF65-F5344CB8AC3E}">
        <p14:creationId xmlns:p14="http://schemas.microsoft.com/office/powerpoint/2010/main" val="3709251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9"/>
          </a:xfrm>
        </p:spPr>
        <p:txBody>
          <a:bodyPr anchor="b"/>
          <a:lstStyle>
            <a:lvl1pPr algn="l">
              <a:defRPr sz="1688" b="1"/>
            </a:lvl1pPr>
          </a:lstStyle>
          <a:p>
            <a:r>
              <a:rPr lang="en-US"/>
              <a:t>Click to edit Master title style</a:t>
            </a:r>
            <a:endParaRPr lang="en-AU"/>
          </a:p>
        </p:txBody>
      </p:sp>
      <p:sp>
        <p:nvSpPr>
          <p:cNvPr id="3" name="Picture Placeholder 2"/>
          <p:cNvSpPr>
            <a:spLocks noGrp="1"/>
          </p:cNvSpPr>
          <p:nvPr>
            <p:ph type="pic" idx="1"/>
          </p:nvPr>
        </p:nvSpPr>
        <p:spPr>
          <a:xfrm>
            <a:off x="2016324" y="612776"/>
            <a:ext cx="6172200" cy="507831"/>
          </a:xfrm>
        </p:spPr>
        <p:txBody>
          <a:bodyPr/>
          <a:lstStyle>
            <a:lvl1pPr marL="0" indent="0">
              <a:buNone/>
              <a:defRPr sz="2700"/>
            </a:lvl1pPr>
            <a:lvl2pPr marL="385763" indent="0">
              <a:buNone/>
              <a:defRPr sz="2363"/>
            </a:lvl2pPr>
            <a:lvl3pPr marL="771525" indent="0">
              <a:buNone/>
              <a:defRPr sz="2025"/>
            </a:lvl3pPr>
            <a:lvl4pPr marL="1157288" indent="0">
              <a:buNone/>
              <a:defRPr sz="1688"/>
            </a:lvl4pPr>
            <a:lvl5pPr marL="1543050" indent="0">
              <a:buNone/>
              <a:defRPr sz="1688"/>
            </a:lvl5pPr>
            <a:lvl6pPr marL="1928813" indent="0">
              <a:buNone/>
              <a:defRPr sz="1688"/>
            </a:lvl6pPr>
            <a:lvl7pPr marL="2314575" indent="0">
              <a:buNone/>
              <a:defRPr sz="1688"/>
            </a:lvl7pPr>
            <a:lvl8pPr marL="2700338" indent="0">
              <a:buNone/>
              <a:defRPr sz="1688"/>
            </a:lvl8pPr>
            <a:lvl9pPr marL="3086100" indent="0">
              <a:buNone/>
              <a:defRPr sz="1688"/>
            </a:lvl9pPr>
          </a:lstStyle>
          <a:p>
            <a:pPr lvl="0"/>
            <a:r>
              <a:rPr lang="en-US" noProof="0"/>
              <a:t>Click icon to add picture</a:t>
            </a:r>
            <a:endParaRPr lang="en-AU" noProof="0"/>
          </a:p>
        </p:txBody>
      </p:sp>
      <p:sp>
        <p:nvSpPr>
          <p:cNvPr id="4" name="Text Placeholder 3"/>
          <p:cNvSpPr>
            <a:spLocks noGrp="1"/>
          </p:cNvSpPr>
          <p:nvPr>
            <p:ph type="body" sz="half" idx="2"/>
          </p:nvPr>
        </p:nvSpPr>
        <p:spPr>
          <a:xfrm>
            <a:off x="2016324" y="5367337"/>
            <a:ext cx="6172200" cy="274049"/>
          </a:xfrm>
        </p:spPr>
        <p:txBody>
          <a:bodyPr/>
          <a:lstStyle>
            <a:lvl1pPr marL="0" indent="0">
              <a:buNone/>
              <a:defRPr sz="1181"/>
            </a:lvl1pPr>
            <a:lvl2pPr marL="385763" indent="0">
              <a:buNone/>
              <a:defRPr sz="1013"/>
            </a:lvl2pPr>
            <a:lvl3pPr marL="771525" indent="0">
              <a:buNone/>
              <a:defRPr sz="844"/>
            </a:lvl3pPr>
            <a:lvl4pPr marL="1157288" indent="0">
              <a:buNone/>
              <a:defRPr sz="759"/>
            </a:lvl4pPr>
            <a:lvl5pPr marL="1543050" indent="0">
              <a:buNone/>
              <a:defRPr sz="759"/>
            </a:lvl5pPr>
            <a:lvl6pPr marL="1928813" indent="0">
              <a:buNone/>
              <a:defRPr sz="759"/>
            </a:lvl6pPr>
            <a:lvl7pPr marL="2314575" indent="0">
              <a:buNone/>
              <a:defRPr sz="759"/>
            </a:lvl7pPr>
            <a:lvl8pPr marL="2700338" indent="0">
              <a:buNone/>
              <a:defRPr sz="759"/>
            </a:lvl8pPr>
            <a:lvl9pPr marL="3086100" indent="0">
              <a:buNone/>
              <a:defRPr sz="759"/>
            </a:lvl9pPr>
          </a:lstStyle>
          <a:p>
            <a:pPr lvl="0"/>
            <a:r>
              <a:rPr lang="en-US"/>
              <a:t>Click to edit Master text styles</a:t>
            </a:r>
          </a:p>
        </p:txBody>
      </p:sp>
    </p:spTree>
    <p:extLst>
      <p:ext uri="{BB962C8B-B14F-4D97-AF65-F5344CB8AC3E}">
        <p14:creationId xmlns:p14="http://schemas.microsoft.com/office/powerpoint/2010/main" val="769887294"/>
      </p:ext>
    </p:extLst>
  </p:cSld>
  <p:clrMapOvr>
    <a:masterClrMapping/>
  </p:clrMapOvr>
  <p:transition spd="med">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7"/>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63646796"/>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0986350"/>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05856656"/>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6"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2"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396573"/>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3083007"/>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519036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733955"/>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1" y="1435102"/>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4327483"/>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76914578"/>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671728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948189" y="1233489"/>
            <a:ext cx="4824462" cy="189590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2"/>
          <p:cNvSpPr>
            <a:spLocks noGrp="1" noChangeArrowheads="1"/>
          </p:cNvSpPr>
          <p:nvPr>
            <p:ph type="title"/>
          </p:nvPr>
        </p:nvSpPr>
        <p:spPr bwMode="auto">
          <a:xfrm>
            <a:off x="1296164" y="135572"/>
            <a:ext cx="712074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a:lvl1pPr>
          </a:lstStyle>
          <a:p>
            <a:pPr lvl="0"/>
            <a:r>
              <a:rPr lang="en-US" dirty="0"/>
              <a:t>Click to edit Master title style</a:t>
            </a:r>
          </a:p>
        </p:txBody>
      </p:sp>
    </p:spTree>
    <p:extLst>
      <p:ext uri="{BB962C8B-B14F-4D97-AF65-F5344CB8AC3E}">
        <p14:creationId xmlns:p14="http://schemas.microsoft.com/office/powerpoint/2010/main" val="344027911"/>
      </p:ext>
    </p:extLst>
  </p:cSld>
  <p:clrMapOvr>
    <a:masterClrMapping/>
  </p:clrMapOvr>
  <p:transition spd="med">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0862317"/>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771525" y="1981200"/>
            <a:ext cx="8743950" cy="4114800"/>
          </a:xfrm>
        </p:spPr>
        <p:txBody>
          <a:bodyPr/>
          <a:lstStyle/>
          <a:p>
            <a:r>
              <a:rPr lang="en-US" smtClean="0"/>
              <a:t>Click icon to add chart</a:t>
            </a:r>
            <a:endParaRPr lang="en-US"/>
          </a:p>
        </p:txBody>
      </p:sp>
    </p:spTree>
    <p:extLst>
      <p:ext uri="{BB962C8B-B14F-4D97-AF65-F5344CB8AC3E}">
        <p14:creationId xmlns:p14="http://schemas.microsoft.com/office/powerpoint/2010/main" val="190027390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173040"/>
            <a:ext cx="2314575" cy="60674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5647651" y="173040"/>
            <a:ext cx="1638975" cy="6067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404162365"/>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514350" y="1233489"/>
            <a:ext cx="9258300" cy="403957"/>
          </a:xfrm>
        </p:spPr>
        <p:txBody>
          <a:bodyPr/>
          <a:lstStyle/>
          <a:p>
            <a:pPr lvl="0"/>
            <a:r>
              <a:rPr lang="en-US" noProof="0"/>
              <a:t>Click icon to add chart</a:t>
            </a:r>
            <a:endParaRPr lang="en-AU" noProof="0"/>
          </a:p>
        </p:txBody>
      </p:sp>
      <p:sp>
        <p:nvSpPr>
          <p:cNvPr id="4" name="Rectangle 2"/>
          <p:cNvSpPr>
            <a:spLocks noGrp="1" noChangeArrowheads="1"/>
          </p:cNvSpPr>
          <p:nvPr>
            <p:ph type="title"/>
          </p:nvPr>
        </p:nvSpPr>
        <p:spPr bwMode="auto">
          <a:xfrm>
            <a:off x="1296164" y="135572"/>
            <a:ext cx="712074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a:lvl1pPr>
          </a:lstStyle>
          <a:p>
            <a:pPr lvl="0"/>
            <a:r>
              <a:rPr lang="en-US" dirty="0"/>
              <a:t>Click to edit Master title style</a:t>
            </a:r>
          </a:p>
        </p:txBody>
      </p:sp>
    </p:spTree>
    <p:extLst>
      <p:ext uri="{BB962C8B-B14F-4D97-AF65-F5344CB8AC3E}">
        <p14:creationId xmlns:p14="http://schemas.microsoft.com/office/powerpoint/2010/main" val="1590913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14350" y="1600201"/>
            <a:ext cx="9258300" cy="1546642"/>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Rectangle 2"/>
          <p:cNvSpPr>
            <a:spLocks noGrp="1" noChangeArrowheads="1"/>
          </p:cNvSpPr>
          <p:nvPr>
            <p:ph type="title"/>
          </p:nvPr>
        </p:nvSpPr>
        <p:spPr bwMode="auto">
          <a:xfrm>
            <a:off x="1296164" y="135572"/>
            <a:ext cx="712074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a:lvl1pPr>
          </a:lstStyle>
          <a:p>
            <a:pPr lvl="0"/>
            <a:r>
              <a:rPr lang="en-US" dirty="0"/>
              <a:t>Click to edit Master title style</a:t>
            </a:r>
          </a:p>
        </p:txBody>
      </p:sp>
    </p:spTree>
    <p:extLst>
      <p:ext uri="{BB962C8B-B14F-4D97-AF65-F5344CB8AC3E}">
        <p14:creationId xmlns:p14="http://schemas.microsoft.com/office/powerpoint/2010/main" val="3637948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1296164" y="135572"/>
            <a:ext cx="712074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a:lvl1pPr>
          </a:lstStyle>
          <a:p>
            <a:pPr lvl="0"/>
            <a:r>
              <a:rPr lang="en-US" dirty="0"/>
              <a:t>Click to edit Master title style</a:t>
            </a:r>
          </a:p>
        </p:txBody>
      </p:sp>
    </p:spTree>
    <p:extLst>
      <p:ext uri="{BB962C8B-B14F-4D97-AF65-F5344CB8AC3E}">
        <p14:creationId xmlns:p14="http://schemas.microsoft.com/office/powerpoint/2010/main" val="310146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5725" y="0"/>
            <a:ext cx="8143875" cy="990600"/>
          </a:xfrm>
        </p:spPr>
        <p:txBody>
          <a:bodyPr/>
          <a:lstStyle/>
          <a:p>
            <a:r>
              <a:rPr lang="en-US"/>
              <a:t>Click to edit Master title style</a:t>
            </a:r>
          </a:p>
        </p:txBody>
      </p:sp>
      <p:sp>
        <p:nvSpPr>
          <p:cNvPr id="3" name="Content Placeholder 2"/>
          <p:cNvSpPr>
            <a:spLocks noGrp="1"/>
          </p:cNvSpPr>
          <p:nvPr>
            <p:ph sz="half" idx="1"/>
          </p:nvPr>
        </p:nvSpPr>
        <p:spPr>
          <a:xfrm>
            <a:off x="257175" y="1219200"/>
            <a:ext cx="4800600" cy="154664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229225" y="1219200"/>
            <a:ext cx="4800600" cy="154664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229225" y="4000500"/>
            <a:ext cx="4800600" cy="154664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3373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ANC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noAutofit/>
          </a:bodyPr>
          <a:lstStyle>
            <a:lvl1pPr algn="l">
              <a:defRPr sz="2363"/>
            </a:lvl1pPr>
          </a:lstStyle>
          <a:p>
            <a:r>
              <a:rPr lang="en-US" dirty="0"/>
              <a:t>Click to edit Master title style</a:t>
            </a:r>
          </a:p>
        </p:txBody>
      </p:sp>
      <p:sp>
        <p:nvSpPr>
          <p:cNvPr id="3" name="Content Placeholder 2"/>
          <p:cNvSpPr>
            <a:spLocks noGrp="1"/>
          </p:cNvSpPr>
          <p:nvPr>
            <p:ph idx="1"/>
          </p:nvPr>
        </p:nvSpPr>
        <p:spPr bwMode="gray"/>
        <p:txBody>
          <a:bodyPr/>
          <a:lstStyle>
            <a:lvl1pPr marL="199580" indent="-199580">
              <a:buFont typeface="Lucida Grande"/>
              <a:buChar char="»"/>
              <a:defRPr>
                <a:solidFill>
                  <a:srgbClr val="FFFFFF"/>
                </a:solidFill>
              </a:defRPr>
            </a:lvl1pPr>
            <a:lvl2pPr marL="585342" indent="-199580">
              <a:buFont typeface="Lucida Grande"/>
              <a:buChar char="»"/>
              <a:defRPr>
                <a:solidFill>
                  <a:srgbClr val="89E0FD"/>
                </a:solidFill>
              </a:defRPr>
            </a:lvl2pPr>
            <a:lvl3pPr marL="917526" indent="-146001">
              <a:buFont typeface="Lucida Grande"/>
              <a:buChar char="»"/>
              <a:defRPr>
                <a:solidFill>
                  <a:srgbClr val="89E0FD"/>
                </a:solidFill>
              </a:defRPr>
            </a:lvl3pPr>
            <a:lvl4pPr marL="1303289" indent="-146001">
              <a:buFont typeface="Lucida Grande"/>
              <a:buChar char="»"/>
              <a:defRPr>
                <a:solidFill>
                  <a:srgbClr val="89E0FD"/>
                </a:solidFill>
              </a:defRPr>
            </a:lvl4pPr>
            <a:lvl5pPr marL="1689051" indent="-146001">
              <a:buFont typeface="Lucida Grande"/>
              <a:buChar char="»"/>
              <a:defRPr>
                <a:solidFill>
                  <a:srgbClr val="89E0F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3374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0"/>
            <a:ext cx="10201275" cy="1546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978718"/>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
        <p:nvSpPr>
          <p:cNvPr id="1421314" name="Rectangle 2"/>
          <p:cNvSpPr>
            <a:spLocks noGrp="1" noChangeArrowheads="1"/>
          </p:cNvSpPr>
          <p:nvPr>
            <p:ph type="ctrTitle"/>
          </p:nvPr>
        </p:nvSpPr>
        <p:spPr>
          <a:xfrm>
            <a:off x="771525" y="2547258"/>
            <a:ext cx="8743950" cy="2207079"/>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142384030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6"/>
            <a:ext cx="8743950" cy="1470025"/>
          </a:xfrm>
        </p:spPr>
        <p:txBody>
          <a:bodyPr/>
          <a:lstStyle/>
          <a:p>
            <a:r>
              <a:rPr lang="en-US"/>
              <a:t>Click to edit Master title style</a:t>
            </a:r>
            <a:endParaRPr lang="en-AU"/>
          </a:p>
        </p:txBody>
      </p:sp>
      <p:sp>
        <p:nvSpPr>
          <p:cNvPr id="3" name="Subtitle 2"/>
          <p:cNvSpPr>
            <a:spLocks noGrp="1"/>
          </p:cNvSpPr>
          <p:nvPr>
            <p:ph type="subTitle" idx="1"/>
          </p:nvPr>
        </p:nvSpPr>
        <p:spPr>
          <a:xfrm>
            <a:off x="1543050" y="3886200"/>
            <a:ext cx="7200900" cy="403957"/>
          </a:xfrm>
        </p:spPr>
        <p:txBody>
          <a:bodyPr/>
          <a:lstStyle>
            <a:lvl1pPr marL="0" indent="0" algn="ctr">
              <a:buNone/>
              <a:defRPr/>
            </a:lvl1pPr>
            <a:lvl2pPr marL="385763" indent="0" algn="ctr">
              <a:buNone/>
              <a:defRPr/>
            </a:lvl2pPr>
            <a:lvl3pPr marL="771525" indent="0" algn="ctr">
              <a:buNone/>
              <a:defRPr/>
            </a:lvl3pPr>
            <a:lvl4pPr marL="1157288" indent="0" algn="ctr">
              <a:buNone/>
              <a:defRPr/>
            </a:lvl4pPr>
            <a:lvl5pPr marL="1543050" indent="0" algn="ctr">
              <a:buNone/>
              <a:defRPr/>
            </a:lvl5pPr>
            <a:lvl6pPr marL="1928813" indent="0" algn="ctr">
              <a:buNone/>
              <a:defRPr/>
            </a:lvl6pPr>
            <a:lvl7pPr marL="2314575" indent="0" algn="ctr">
              <a:buNone/>
              <a:defRPr/>
            </a:lvl7pPr>
            <a:lvl8pPr marL="2700338" indent="0" algn="ctr">
              <a:buNone/>
              <a:defRPr/>
            </a:lvl8pPr>
            <a:lvl9pPr marL="3086100" indent="0" algn="ctr">
              <a:buNone/>
              <a:defRPr/>
            </a:lvl9pPr>
          </a:lstStyle>
          <a:p>
            <a:r>
              <a:rPr lang="en-US"/>
              <a:t>Click to edit Master subtitle style</a:t>
            </a:r>
            <a:endParaRPr lang="en-AU"/>
          </a:p>
        </p:txBody>
      </p:sp>
    </p:spTree>
    <p:extLst>
      <p:ext uri="{BB962C8B-B14F-4D97-AF65-F5344CB8AC3E}">
        <p14:creationId xmlns:p14="http://schemas.microsoft.com/office/powerpoint/2010/main" val="25035827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6889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7444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388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1157"/>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82848" indent="0" algn="ctr">
              <a:buNone/>
              <a:defRPr/>
            </a:lvl2pPr>
            <a:lvl3pPr marL="765689" indent="0" algn="ctr">
              <a:buNone/>
              <a:defRPr/>
            </a:lvl3pPr>
            <a:lvl4pPr marL="1148525" indent="0" algn="ctr">
              <a:buNone/>
              <a:defRPr/>
            </a:lvl4pPr>
            <a:lvl5pPr marL="1531368" indent="0" algn="ctr">
              <a:buNone/>
              <a:defRPr/>
            </a:lvl5pPr>
            <a:lvl6pPr marL="1914209" indent="0" algn="ctr">
              <a:buNone/>
              <a:defRPr/>
            </a:lvl6pPr>
            <a:lvl7pPr marL="2297050" indent="0" algn="ctr">
              <a:buNone/>
              <a:defRPr/>
            </a:lvl7pPr>
            <a:lvl8pPr marL="2679886" indent="0" algn="ctr">
              <a:buNone/>
              <a:defRPr/>
            </a:lvl8pPr>
            <a:lvl9pPr marL="3062730" indent="0" algn="ctr">
              <a:buNone/>
              <a:defRPr/>
            </a:lvl9pPr>
          </a:lstStyle>
          <a:p>
            <a:r>
              <a:rPr lang="en-US"/>
              <a:t>Click to edit Master subtitle style</a:t>
            </a:r>
          </a:p>
        </p:txBody>
      </p:sp>
    </p:spTree>
    <p:extLst>
      <p:ext uri="{BB962C8B-B14F-4D97-AF65-F5344CB8AC3E}">
        <p14:creationId xmlns:p14="http://schemas.microsoft.com/office/powerpoint/2010/main" val="30079090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962764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7107"/>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88"/>
            </a:lvl1pPr>
            <a:lvl2pPr marL="382848" indent="0">
              <a:buNone/>
              <a:defRPr sz="1519"/>
            </a:lvl2pPr>
            <a:lvl3pPr marL="765689" indent="0">
              <a:buNone/>
              <a:defRPr sz="1350"/>
            </a:lvl3pPr>
            <a:lvl4pPr marL="1148525" indent="0">
              <a:buNone/>
              <a:defRPr sz="1181"/>
            </a:lvl4pPr>
            <a:lvl5pPr marL="1531368" indent="0">
              <a:buNone/>
              <a:defRPr sz="1181"/>
            </a:lvl5pPr>
            <a:lvl6pPr marL="1914209" indent="0">
              <a:buNone/>
              <a:defRPr sz="1181"/>
            </a:lvl6pPr>
            <a:lvl7pPr marL="2297050" indent="0">
              <a:buNone/>
              <a:defRPr sz="1181"/>
            </a:lvl7pPr>
            <a:lvl8pPr marL="2679886" indent="0">
              <a:buNone/>
              <a:defRPr sz="1181"/>
            </a:lvl8pPr>
            <a:lvl9pPr marL="3062730" indent="0">
              <a:buNone/>
              <a:defRPr sz="1181"/>
            </a:lvl9pPr>
          </a:lstStyle>
          <a:p>
            <a:pPr lvl="0"/>
            <a:r>
              <a:rPr lang="en-US"/>
              <a:t>Click to edit Master text styles</a:t>
            </a:r>
          </a:p>
        </p:txBody>
      </p:sp>
    </p:spTree>
    <p:extLst>
      <p:ext uri="{BB962C8B-B14F-4D97-AF65-F5344CB8AC3E}">
        <p14:creationId xmlns:p14="http://schemas.microsoft.com/office/powerpoint/2010/main" val="228286608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13"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998"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83646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82848" indent="0">
              <a:buNone/>
              <a:defRPr sz="1688" b="1"/>
            </a:lvl2pPr>
            <a:lvl3pPr marL="765689" indent="0">
              <a:buNone/>
              <a:defRPr sz="1519" b="1"/>
            </a:lvl3pPr>
            <a:lvl4pPr marL="1148525" indent="0">
              <a:buNone/>
              <a:defRPr sz="1350" b="1"/>
            </a:lvl4pPr>
            <a:lvl5pPr marL="1531368" indent="0">
              <a:buNone/>
              <a:defRPr sz="1350" b="1"/>
            </a:lvl5pPr>
            <a:lvl6pPr marL="1914209" indent="0">
              <a:buNone/>
              <a:defRPr sz="1350" b="1"/>
            </a:lvl6pPr>
            <a:lvl7pPr marL="2297050" indent="0">
              <a:buNone/>
              <a:defRPr sz="1350" b="1"/>
            </a:lvl7pPr>
            <a:lvl8pPr marL="2679886" indent="0">
              <a:buNone/>
              <a:defRPr sz="1350" b="1"/>
            </a:lvl8pPr>
            <a:lvl9pPr marL="3062730"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82848" indent="0">
              <a:buNone/>
              <a:defRPr sz="1688" b="1"/>
            </a:lvl2pPr>
            <a:lvl3pPr marL="765689" indent="0">
              <a:buNone/>
              <a:defRPr sz="1519" b="1"/>
            </a:lvl3pPr>
            <a:lvl4pPr marL="1148525" indent="0">
              <a:buNone/>
              <a:defRPr sz="1350" b="1"/>
            </a:lvl4pPr>
            <a:lvl5pPr marL="1531368" indent="0">
              <a:buNone/>
              <a:defRPr sz="1350" b="1"/>
            </a:lvl5pPr>
            <a:lvl6pPr marL="1914209" indent="0">
              <a:buNone/>
              <a:defRPr sz="1350" b="1"/>
            </a:lvl6pPr>
            <a:lvl7pPr marL="2297050" indent="0">
              <a:buNone/>
              <a:defRPr sz="1350" b="1"/>
            </a:lvl7pPr>
            <a:lvl8pPr marL="2679886" indent="0">
              <a:buNone/>
              <a:defRPr sz="1350" b="1"/>
            </a:lvl8pPr>
            <a:lvl9pPr marL="3062730"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946620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5412413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53970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14350" y="1197863"/>
            <a:ext cx="9258300" cy="1546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Rectangle 2"/>
          <p:cNvSpPr>
            <a:spLocks noGrp="1" noChangeArrowheads="1"/>
          </p:cNvSpPr>
          <p:nvPr>
            <p:ph type="title"/>
          </p:nvPr>
        </p:nvSpPr>
        <p:spPr bwMode="auto">
          <a:xfrm>
            <a:off x="1296164" y="135572"/>
            <a:ext cx="712074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a:lvl1pPr>
          </a:lstStyle>
          <a:p>
            <a:pPr lvl="0"/>
            <a:r>
              <a:rPr lang="en-US" dirty="0"/>
              <a:t>Click to edit Master title style</a:t>
            </a:r>
          </a:p>
        </p:txBody>
      </p:sp>
    </p:spTree>
    <p:extLst>
      <p:ext uri="{BB962C8B-B14F-4D97-AF65-F5344CB8AC3E}">
        <p14:creationId xmlns:p14="http://schemas.microsoft.com/office/powerpoint/2010/main" val="1197590905"/>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5" y="273061"/>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25" y="273321"/>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5" y="1435104"/>
            <a:ext cx="3384550" cy="4691063"/>
          </a:xfrm>
        </p:spPr>
        <p:txBody>
          <a:bodyPr/>
          <a:lstStyle>
            <a:lvl1pPr marL="0" indent="0">
              <a:buNone/>
              <a:defRPr sz="1181"/>
            </a:lvl1pPr>
            <a:lvl2pPr marL="382848" indent="0">
              <a:buNone/>
              <a:defRPr sz="1013"/>
            </a:lvl2pPr>
            <a:lvl3pPr marL="765689" indent="0">
              <a:buNone/>
              <a:defRPr sz="844"/>
            </a:lvl3pPr>
            <a:lvl4pPr marL="1148525" indent="0">
              <a:buNone/>
              <a:defRPr sz="759"/>
            </a:lvl4pPr>
            <a:lvl5pPr marL="1531368" indent="0">
              <a:buNone/>
              <a:defRPr sz="759"/>
            </a:lvl5pPr>
            <a:lvl6pPr marL="1914209" indent="0">
              <a:buNone/>
              <a:defRPr sz="759"/>
            </a:lvl6pPr>
            <a:lvl7pPr marL="2297050" indent="0">
              <a:buNone/>
              <a:defRPr sz="759"/>
            </a:lvl7pPr>
            <a:lvl8pPr marL="2679886" indent="0">
              <a:buNone/>
              <a:defRPr sz="759"/>
            </a:lvl8pPr>
            <a:lvl9pPr marL="3062730" indent="0">
              <a:buNone/>
              <a:defRPr sz="759"/>
            </a:lvl9pPr>
          </a:lstStyle>
          <a:p>
            <a:pPr lvl="0"/>
            <a:r>
              <a:rPr lang="en-US"/>
              <a:t>Click to edit Master text styles</a:t>
            </a:r>
          </a:p>
        </p:txBody>
      </p:sp>
    </p:spTree>
    <p:extLst>
      <p:ext uri="{BB962C8B-B14F-4D97-AF65-F5344CB8AC3E}">
        <p14:creationId xmlns:p14="http://schemas.microsoft.com/office/powerpoint/2010/main" val="1139220022"/>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82848" indent="0">
              <a:buNone/>
              <a:defRPr sz="2363"/>
            </a:lvl2pPr>
            <a:lvl3pPr marL="765689" indent="0">
              <a:buNone/>
              <a:defRPr sz="2025"/>
            </a:lvl3pPr>
            <a:lvl4pPr marL="1148525" indent="0">
              <a:buNone/>
              <a:defRPr sz="1688"/>
            </a:lvl4pPr>
            <a:lvl5pPr marL="1531368" indent="0">
              <a:buNone/>
              <a:defRPr sz="1688"/>
            </a:lvl5pPr>
            <a:lvl6pPr marL="1914209" indent="0">
              <a:buNone/>
              <a:defRPr sz="1688"/>
            </a:lvl6pPr>
            <a:lvl7pPr marL="2297050" indent="0">
              <a:buNone/>
              <a:defRPr sz="1688"/>
            </a:lvl7pPr>
            <a:lvl8pPr marL="2679886" indent="0">
              <a:buNone/>
              <a:defRPr sz="1688"/>
            </a:lvl8pPr>
            <a:lvl9pPr marL="3062730" indent="0">
              <a:buNone/>
              <a:defRPr sz="1688"/>
            </a:lvl9pPr>
          </a:lstStyle>
          <a:p>
            <a:pPr lvl="0"/>
            <a:endParaRPr lang="en-US" noProof="0"/>
          </a:p>
        </p:txBody>
      </p:sp>
      <p:sp>
        <p:nvSpPr>
          <p:cNvPr id="4" name="Text Placeholder 3"/>
          <p:cNvSpPr>
            <a:spLocks noGrp="1"/>
          </p:cNvSpPr>
          <p:nvPr>
            <p:ph type="body" sz="half" idx="2"/>
          </p:nvPr>
        </p:nvSpPr>
        <p:spPr>
          <a:xfrm>
            <a:off x="2016125" y="5367506"/>
            <a:ext cx="6172200" cy="804863"/>
          </a:xfrm>
        </p:spPr>
        <p:txBody>
          <a:bodyPr/>
          <a:lstStyle>
            <a:lvl1pPr marL="0" indent="0">
              <a:buNone/>
              <a:defRPr sz="1181"/>
            </a:lvl1pPr>
            <a:lvl2pPr marL="382848" indent="0">
              <a:buNone/>
              <a:defRPr sz="1013"/>
            </a:lvl2pPr>
            <a:lvl3pPr marL="765689" indent="0">
              <a:buNone/>
              <a:defRPr sz="844"/>
            </a:lvl3pPr>
            <a:lvl4pPr marL="1148525" indent="0">
              <a:buNone/>
              <a:defRPr sz="759"/>
            </a:lvl4pPr>
            <a:lvl5pPr marL="1531368" indent="0">
              <a:buNone/>
              <a:defRPr sz="759"/>
            </a:lvl5pPr>
            <a:lvl6pPr marL="1914209" indent="0">
              <a:buNone/>
              <a:defRPr sz="759"/>
            </a:lvl6pPr>
            <a:lvl7pPr marL="2297050" indent="0">
              <a:buNone/>
              <a:defRPr sz="759"/>
            </a:lvl7pPr>
            <a:lvl8pPr marL="2679886" indent="0">
              <a:buNone/>
              <a:defRPr sz="759"/>
            </a:lvl8pPr>
            <a:lvl9pPr marL="3062730" indent="0">
              <a:buNone/>
              <a:defRPr sz="759"/>
            </a:lvl9pPr>
          </a:lstStyle>
          <a:p>
            <a:pPr lvl="0"/>
            <a:r>
              <a:rPr lang="en-US"/>
              <a:t>Click to edit Master text styles</a:t>
            </a:r>
          </a:p>
        </p:txBody>
      </p:sp>
    </p:spTree>
    <p:extLst>
      <p:ext uri="{BB962C8B-B14F-4D97-AF65-F5344CB8AC3E}">
        <p14:creationId xmlns:p14="http://schemas.microsoft.com/office/powerpoint/2010/main" val="360579412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306074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332400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endParaRPr lang="en-US" noProof="0"/>
          </a:p>
        </p:txBody>
      </p:sp>
    </p:spTree>
    <p:extLst>
      <p:ext uri="{BB962C8B-B14F-4D97-AF65-F5344CB8AC3E}">
        <p14:creationId xmlns:p14="http://schemas.microsoft.com/office/powerpoint/2010/main" val="172512808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1757"/>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69983" indent="0" algn="ctr">
              <a:buNone/>
              <a:defRPr/>
            </a:lvl2pPr>
            <a:lvl3pPr marL="739982" indent="0" algn="ctr">
              <a:buNone/>
              <a:defRPr/>
            </a:lvl3pPr>
            <a:lvl4pPr marL="1109971" indent="0" algn="ctr">
              <a:buNone/>
              <a:defRPr/>
            </a:lvl4pPr>
            <a:lvl5pPr marL="1479966" indent="0" algn="ctr">
              <a:buNone/>
              <a:defRPr/>
            </a:lvl5pPr>
            <a:lvl6pPr marL="1849957" indent="0" algn="ctr">
              <a:buNone/>
              <a:defRPr/>
            </a:lvl6pPr>
            <a:lvl7pPr marL="2219946" indent="0" algn="ctr">
              <a:buNone/>
              <a:defRPr/>
            </a:lvl7pPr>
            <a:lvl8pPr marL="2589932" indent="0" algn="ctr">
              <a:buNone/>
              <a:defRPr/>
            </a:lvl8pPr>
            <a:lvl9pPr marL="2959919" indent="0" algn="ctr">
              <a:buNone/>
              <a:defRPr/>
            </a:lvl9pPr>
          </a:lstStyle>
          <a:p>
            <a:r>
              <a:rPr lang="en-US"/>
              <a:t>Click to edit Master subtitle style</a:t>
            </a:r>
          </a:p>
        </p:txBody>
      </p:sp>
    </p:spTree>
    <p:extLst>
      <p:ext uri="{BB962C8B-B14F-4D97-AF65-F5344CB8AC3E}">
        <p14:creationId xmlns:p14="http://schemas.microsoft.com/office/powerpoint/2010/main" val="333784290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184802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7107"/>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88"/>
            </a:lvl1pPr>
            <a:lvl2pPr marL="369983" indent="0">
              <a:buNone/>
              <a:defRPr sz="1519"/>
            </a:lvl2pPr>
            <a:lvl3pPr marL="739982" indent="0">
              <a:buNone/>
              <a:defRPr sz="1350"/>
            </a:lvl3pPr>
            <a:lvl4pPr marL="1109971" indent="0">
              <a:buNone/>
              <a:defRPr sz="1181"/>
            </a:lvl4pPr>
            <a:lvl5pPr marL="1479966" indent="0">
              <a:buNone/>
              <a:defRPr sz="1181"/>
            </a:lvl5pPr>
            <a:lvl6pPr marL="1849957" indent="0">
              <a:buNone/>
              <a:defRPr sz="1181"/>
            </a:lvl6pPr>
            <a:lvl7pPr marL="2219946" indent="0">
              <a:buNone/>
              <a:defRPr sz="1181"/>
            </a:lvl7pPr>
            <a:lvl8pPr marL="2589932" indent="0">
              <a:buNone/>
              <a:defRPr sz="1181"/>
            </a:lvl8pPr>
            <a:lvl9pPr marL="2959919" indent="0">
              <a:buNone/>
              <a:defRPr sz="1181"/>
            </a:lvl9pPr>
          </a:lstStyle>
          <a:p>
            <a:pPr lvl="0"/>
            <a:r>
              <a:rPr lang="en-US"/>
              <a:t>Click to edit Master text styles</a:t>
            </a:r>
          </a:p>
        </p:txBody>
      </p:sp>
    </p:spTree>
    <p:extLst>
      <p:ext uri="{BB962C8B-B14F-4D97-AF65-F5344CB8AC3E}">
        <p14:creationId xmlns:p14="http://schemas.microsoft.com/office/powerpoint/2010/main" val="226118888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15"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0000"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598359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1" y="1535117"/>
            <a:ext cx="4545014" cy="639763"/>
          </a:xfrm>
        </p:spPr>
        <p:txBody>
          <a:bodyPr anchor="b"/>
          <a:lstStyle>
            <a:lvl1pPr marL="0" indent="0">
              <a:buNone/>
              <a:defRPr sz="2025" b="1"/>
            </a:lvl1pPr>
            <a:lvl2pPr marL="369983" indent="0">
              <a:buNone/>
              <a:defRPr sz="1688" b="1"/>
            </a:lvl2pPr>
            <a:lvl3pPr marL="739982" indent="0">
              <a:buNone/>
              <a:defRPr sz="1519" b="1"/>
            </a:lvl3pPr>
            <a:lvl4pPr marL="1109971" indent="0">
              <a:buNone/>
              <a:defRPr sz="1350" b="1"/>
            </a:lvl4pPr>
            <a:lvl5pPr marL="1479966" indent="0">
              <a:buNone/>
              <a:defRPr sz="1350" b="1"/>
            </a:lvl5pPr>
            <a:lvl6pPr marL="1849957" indent="0">
              <a:buNone/>
              <a:defRPr sz="1350" b="1"/>
            </a:lvl6pPr>
            <a:lvl7pPr marL="2219946" indent="0">
              <a:buNone/>
              <a:defRPr sz="1350" b="1"/>
            </a:lvl7pPr>
            <a:lvl8pPr marL="2589932" indent="0">
              <a:buNone/>
              <a:defRPr sz="1350" b="1"/>
            </a:lvl8pPr>
            <a:lvl9pPr marL="2959919"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1"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69983" indent="0">
              <a:buNone/>
              <a:defRPr sz="1688" b="1"/>
            </a:lvl2pPr>
            <a:lvl3pPr marL="739982" indent="0">
              <a:buNone/>
              <a:defRPr sz="1519" b="1"/>
            </a:lvl3pPr>
            <a:lvl4pPr marL="1109971" indent="0">
              <a:buNone/>
              <a:defRPr sz="1350" b="1"/>
            </a:lvl4pPr>
            <a:lvl5pPr marL="1479966" indent="0">
              <a:buNone/>
              <a:defRPr sz="1350" b="1"/>
            </a:lvl5pPr>
            <a:lvl6pPr marL="1849957" indent="0">
              <a:buNone/>
              <a:defRPr sz="1350" b="1"/>
            </a:lvl6pPr>
            <a:lvl7pPr marL="2219946" indent="0">
              <a:buNone/>
              <a:defRPr sz="1350" b="1"/>
            </a:lvl7pPr>
            <a:lvl8pPr marL="2589932" indent="0">
              <a:buNone/>
              <a:defRPr sz="1350" b="1"/>
            </a:lvl8pPr>
            <a:lvl9pPr marL="2959919"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801015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01"/>
            <a:ext cx="8743950" cy="1362075"/>
          </a:xfrm>
        </p:spPr>
        <p:txBody>
          <a:bodyPr anchor="t"/>
          <a:lstStyle>
            <a:lvl1pPr algn="l">
              <a:defRPr sz="3375" b="1" cap="all"/>
            </a:lvl1pPr>
          </a:lstStyle>
          <a:p>
            <a:r>
              <a:rPr lang="en-US"/>
              <a:t>Click to edit Master title style</a:t>
            </a:r>
            <a:endParaRPr lang="en-AU"/>
          </a:p>
        </p:txBody>
      </p:sp>
      <p:sp>
        <p:nvSpPr>
          <p:cNvPr id="3" name="Text Placeholder 2"/>
          <p:cNvSpPr>
            <a:spLocks noGrp="1"/>
          </p:cNvSpPr>
          <p:nvPr>
            <p:ph type="body" idx="1"/>
          </p:nvPr>
        </p:nvSpPr>
        <p:spPr>
          <a:xfrm>
            <a:off x="812602" y="4054817"/>
            <a:ext cx="8743950" cy="352084"/>
          </a:xfrm>
        </p:spPr>
        <p:txBody>
          <a:bodyPr anchor="b"/>
          <a:lstStyle>
            <a:lvl1pPr marL="0" indent="0">
              <a:buNone/>
              <a:defRPr sz="1688"/>
            </a:lvl1pPr>
            <a:lvl2pPr marL="385763" indent="0">
              <a:buNone/>
              <a:defRPr sz="1519"/>
            </a:lvl2pPr>
            <a:lvl3pPr marL="771525" indent="0">
              <a:buNone/>
              <a:defRPr sz="1350"/>
            </a:lvl3pPr>
            <a:lvl4pPr marL="1157288" indent="0">
              <a:buNone/>
              <a:defRPr sz="1181"/>
            </a:lvl4pPr>
            <a:lvl5pPr marL="1543050" indent="0">
              <a:buNone/>
              <a:defRPr sz="1181"/>
            </a:lvl5pPr>
            <a:lvl6pPr marL="1928813" indent="0">
              <a:buNone/>
              <a:defRPr sz="1181"/>
            </a:lvl6pPr>
            <a:lvl7pPr marL="2314575" indent="0">
              <a:buNone/>
              <a:defRPr sz="1181"/>
            </a:lvl7pPr>
            <a:lvl8pPr marL="2700338" indent="0">
              <a:buNone/>
              <a:defRPr sz="1181"/>
            </a:lvl8pPr>
            <a:lvl9pPr marL="3086100" indent="0">
              <a:buNone/>
              <a:defRPr sz="1181"/>
            </a:lvl9pPr>
          </a:lstStyle>
          <a:p>
            <a:pPr lvl="0"/>
            <a:r>
              <a:rPr lang="en-US"/>
              <a:t>Click to edit Master text styles</a:t>
            </a:r>
          </a:p>
        </p:txBody>
      </p:sp>
    </p:spTree>
    <p:extLst>
      <p:ext uri="{BB962C8B-B14F-4D97-AF65-F5344CB8AC3E}">
        <p14:creationId xmlns:p14="http://schemas.microsoft.com/office/powerpoint/2010/main" val="3105394439"/>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275625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544268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6" y="273057"/>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26" y="273369"/>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6" y="1435104"/>
            <a:ext cx="3384550" cy="4691063"/>
          </a:xfrm>
        </p:spPr>
        <p:txBody>
          <a:bodyPr/>
          <a:lstStyle>
            <a:lvl1pPr marL="0" indent="0">
              <a:buNone/>
              <a:defRPr sz="1181"/>
            </a:lvl1pPr>
            <a:lvl2pPr marL="369983" indent="0">
              <a:buNone/>
              <a:defRPr sz="1013"/>
            </a:lvl2pPr>
            <a:lvl3pPr marL="739982" indent="0">
              <a:buNone/>
              <a:defRPr sz="844"/>
            </a:lvl3pPr>
            <a:lvl4pPr marL="1109971" indent="0">
              <a:buNone/>
              <a:defRPr sz="759"/>
            </a:lvl4pPr>
            <a:lvl5pPr marL="1479966" indent="0">
              <a:buNone/>
              <a:defRPr sz="759"/>
            </a:lvl5pPr>
            <a:lvl6pPr marL="1849957" indent="0">
              <a:buNone/>
              <a:defRPr sz="759"/>
            </a:lvl6pPr>
            <a:lvl7pPr marL="2219946" indent="0">
              <a:buNone/>
              <a:defRPr sz="759"/>
            </a:lvl7pPr>
            <a:lvl8pPr marL="2589932" indent="0">
              <a:buNone/>
              <a:defRPr sz="759"/>
            </a:lvl8pPr>
            <a:lvl9pPr marL="2959919" indent="0">
              <a:buNone/>
              <a:defRPr sz="759"/>
            </a:lvl9pPr>
          </a:lstStyle>
          <a:p>
            <a:pPr lvl="0"/>
            <a:r>
              <a:rPr lang="en-US"/>
              <a:t>Click to edit Master text styles</a:t>
            </a:r>
          </a:p>
        </p:txBody>
      </p:sp>
    </p:spTree>
    <p:extLst>
      <p:ext uri="{BB962C8B-B14F-4D97-AF65-F5344CB8AC3E}">
        <p14:creationId xmlns:p14="http://schemas.microsoft.com/office/powerpoint/2010/main" val="79466271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69983" indent="0">
              <a:buNone/>
              <a:defRPr sz="2363"/>
            </a:lvl2pPr>
            <a:lvl3pPr marL="739982" indent="0">
              <a:buNone/>
              <a:defRPr sz="2025"/>
            </a:lvl3pPr>
            <a:lvl4pPr marL="1109971" indent="0">
              <a:buNone/>
              <a:defRPr sz="1688"/>
            </a:lvl4pPr>
            <a:lvl5pPr marL="1479966" indent="0">
              <a:buNone/>
              <a:defRPr sz="1688"/>
            </a:lvl5pPr>
            <a:lvl6pPr marL="1849957" indent="0">
              <a:buNone/>
              <a:defRPr sz="1688"/>
            </a:lvl6pPr>
            <a:lvl7pPr marL="2219946" indent="0">
              <a:buNone/>
              <a:defRPr sz="1688"/>
            </a:lvl7pPr>
            <a:lvl8pPr marL="2589932" indent="0">
              <a:buNone/>
              <a:defRPr sz="1688"/>
            </a:lvl8pPr>
            <a:lvl9pPr marL="2959919" indent="0">
              <a:buNone/>
              <a:defRPr sz="1688"/>
            </a:lvl9pPr>
          </a:lstStyle>
          <a:p>
            <a:pPr lvl="0"/>
            <a:endParaRPr lang="en-US" noProof="0"/>
          </a:p>
        </p:txBody>
      </p:sp>
      <p:sp>
        <p:nvSpPr>
          <p:cNvPr id="4" name="Text Placeholder 3"/>
          <p:cNvSpPr>
            <a:spLocks noGrp="1"/>
          </p:cNvSpPr>
          <p:nvPr>
            <p:ph type="body" sz="half" idx="2"/>
          </p:nvPr>
        </p:nvSpPr>
        <p:spPr>
          <a:xfrm>
            <a:off x="2016125" y="5367417"/>
            <a:ext cx="6172200" cy="804863"/>
          </a:xfrm>
        </p:spPr>
        <p:txBody>
          <a:bodyPr/>
          <a:lstStyle>
            <a:lvl1pPr marL="0" indent="0">
              <a:buNone/>
              <a:defRPr sz="1181"/>
            </a:lvl1pPr>
            <a:lvl2pPr marL="369983" indent="0">
              <a:buNone/>
              <a:defRPr sz="1013"/>
            </a:lvl2pPr>
            <a:lvl3pPr marL="739982" indent="0">
              <a:buNone/>
              <a:defRPr sz="844"/>
            </a:lvl3pPr>
            <a:lvl4pPr marL="1109971" indent="0">
              <a:buNone/>
              <a:defRPr sz="759"/>
            </a:lvl4pPr>
            <a:lvl5pPr marL="1479966" indent="0">
              <a:buNone/>
              <a:defRPr sz="759"/>
            </a:lvl5pPr>
            <a:lvl6pPr marL="1849957" indent="0">
              <a:buNone/>
              <a:defRPr sz="759"/>
            </a:lvl6pPr>
            <a:lvl7pPr marL="2219946" indent="0">
              <a:buNone/>
              <a:defRPr sz="759"/>
            </a:lvl7pPr>
            <a:lvl8pPr marL="2589932" indent="0">
              <a:buNone/>
              <a:defRPr sz="759"/>
            </a:lvl8pPr>
            <a:lvl9pPr marL="2959919" indent="0">
              <a:buNone/>
              <a:defRPr sz="759"/>
            </a:lvl9pPr>
          </a:lstStyle>
          <a:p>
            <a:pPr lvl="0"/>
            <a:r>
              <a:rPr lang="en-US"/>
              <a:t>Click to edit Master text styles</a:t>
            </a:r>
          </a:p>
        </p:txBody>
      </p:sp>
    </p:spTree>
    <p:extLst>
      <p:ext uri="{BB962C8B-B14F-4D97-AF65-F5344CB8AC3E}">
        <p14:creationId xmlns:p14="http://schemas.microsoft.com/office/powerpoint/2010/main" val="208172338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947413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6"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925092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endParaRPr lang="en-US" noProof="0"/>
          </a:p>
        </p:txBody>
      </p:sp>
    </p:spTree>
    <p:extLst>
      <p:ext uri="{BB962C8B-B14F-4D97-AF65-F5344CB8AC3E}">
        <p14:creationId xmlns:p14="http://schemas.microsoft.com/office/powerpoint/2010/main" val="416097568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Default 0">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675990"/>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514350" hangingPunct="1">
              <a:defRPr/>
            </a:pPr>
            <a:fld id="{9E4F3581-2013-4528-AF84-AFDD64199DA9}" type="datetimeFigureOut">
              <a:rPr lang="en-US" kern="1200" smtClean="0">
                <a:solidFill>
                  <a:prstClr val="white">
                    <a:tint val="75000"/>
                  </a:prstClr>
                </a:solidFill>
                <a:latin typeface="Calibri" panose="020F0502020204030204"/>
              </a:rPr>
              <a:pPr defTabSz="514350" hangingPunct="1">
                <a:defRPr/>
              </a:pPr>
              <a:t>1/11/2022</a:t>
            </a:fld>
            <a:endParaRPr lang="en-US" kern="1200">
              <a:solidFill>
                <a:prstClr val="white">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514350" hangingPunct="1">
              <a:defRPr/>
            </a:pPr>
            <a:endParaRPr lang="en-US" kern="1200">
              <a:solidFill>
                <a:prstClr val="white">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514350" hangingPunct="1">
              <a:defRPr/>
            </a:pPr>
            <a:fld id="{92620978-C71A-4C88-8B04-0F386A7F58A8}" type="slidenum">
              <a:rPr lang="en-US" kern="1200" smtClean="0">
                <a:solidFill>
                  <a:prstClr val="white">
                    <a:tint val="75000"/>
                  </a:prstClr>
                </a:solidFill>
                <a:latin typeface="Calibri" panose="020F0502020204030204"/>
              </a:rPr>
              <a:pPr defTabSz="514350" hangingPunct="1">
                <a:defRPr/>
              </a:pPr>
              <a:t>‹#›</a:t>
            </a:fld>
            <a:endParaRPr lang="en-US" kern="1200">
              <a:solidFill>
                <a:prstClr val="white">
                  <a:tint val="75000"/>
                </a:prstClr>
              </a:solidFill>
              <a:latin typeface="Calibri" panose="020F0502020204030204"/>
            </a:endParaRPr>
          </a:p>
        </p:txBody>
      </p:sp>
    </p:spTree>
    <p:extLst>
      <p:ext uri="{BB962C8B-B14F-4D97-AF65-F5344CB8AC3E}">
        <p14:creationId xmlns:p14="http://schemas.microsoft.com/office/powerpoint/2010/main" val="8009469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514350" hangingPunct="1">
              <a:defRPr/>
            </a:pPr>
            <a:fld id="{9E4F3581-2013-4528-AF84-AFDD64199DA9}" type="datetimeFigureOut">
              <a:rPr lang="en-US" kern="1200" smtClean="0">
                <a:solidFill>
                  <a:prstClr val="white">
                    <a:tint val="75000"/>
                  </a:prstClr>
                </a:solidFill>
                <a:latin typeface="Calibri" panose="020F0502020204030204"/>
              </a:rPr>
              <a:pPr defTabSz="514350" hangingPunct="1">
                <a:defRPr/>
              </a:pPr>
              <a:t>1/11/2022</a:t>
            </a:fld>
            <a:endParaRPr lang="en-US" kern="1200">
              <a:solidFill>
                <a:prstClr val="white">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514350" hangingPunct="1">
              <a:defRPr/>
            </a:pPr>
            <a:endParaRPr lang="en-US" kern="1200">
              <a:solidFill>
                <a:prstClr val="white">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514350" hangingPunct="1">
              <a:defRPr/>
            </a:pPr>
            <a:fld id="{92620978-C71A-4C88-8B04-0F386A7F58A8}" type="slidenum">
              <a:rPr lang="en-US" kern="1200" smtClean="0">
                <a:solidFill>
                  <a:prstClr val="white">
                    <a:tint val="75000"/>
                  </a:prstClr>
                </a:solidFill>
                <a:latin typeface="Calibri" panose="020F0502020204030204"/>
              </a:rPr>
              <a:pPr defTabSz="514350" hangingPunct="1">
                <a:defRPr/>
              </a:pPr>
              <a:t>‹#›</a:t>
            </a:fld>
            <a:endParaRPr lang="en-US" kern="1200">
              <a:solidFill>
                <a:prstClr val="white">
                  <a:tint val="75000"/>
                </a:prstClr>
              </a:solidFill>
              <a:latin typeface="Calibri" panose="020F0502020204030204"/>
            </a:endParaRPr>
          </a:p>
        </p:txBody>
      </p:sp>
    </p:spTree>
    <p:extLst>
      <p:ext uri="{BB962C8B-B14F-4D97-AF65-F5344CB8AC3E}">
        <p14:creationId xmlns:p14="http://schemas.microsoft.com/office/powerpoint/2010/main" val="2960848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14350" y="1233490"/>
            <a:ext cx="4543425" cy="1702646"/>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5229225" y="1233490"/>
            <a:ext cx="4543425" cy="1702646"/>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2"/>
          <p:cNvSpPr>
            <a:spLocks noGrp="1" noChangeArrowheads="1"/>
          </p:cNvSpPr>
          <p:nvPr>
            <p:ph type="title"/>
          </p:nvPr>
        </p:nvSpPr>
        <p:spPr bwMode="auto">
          <a:xfrm>
            <a:off x="1296164" y="135572"/>
            <a:ext cx="712074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a:lvl1pPr>
          </a:lstStyle>
          <a:p>
            <a:pPr lvl="0"/>
            <a:r>
              <a:rPr lang="en-US" dirty="0"/>
              <a:t>Click to edit Master title style</a:t>
            </a:r>
          </a:p>
        </p:txBody>
      </p:sp>
    </p:spTree>
    <p:extLst>
      <p:ext uri="{BB962C8B-B14F-4D97-AF65-F5344CB8AC3E}">
        <p14:creationId xmlns:p14="http://schemas.microsoft.com/office/powerpoint/2010/main" val="1597994051"/>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514350" hangingPunct="1">
              <a:defRPr/>
            </a:pPr>
            <a:fld id="{9E4F3581-2013-4528-AF84-AFDD64199DA9}" type="datetimeFigureOut">
              <a:rPr lang="en-US" kern="1200" smtClean="0">
                <a:solidFill>
                  <a:prstClr val="white">
                    <a:tint val="75000"/>
                  </a:prstClr>
                </a:solidFill>
                <a:latin typeface="Calibri" panose="020F0502020204030204"/>
              </a:rPr>
              <a:pPr defTabSz="514350" hangingPunct="1">
                <a:defRPr/>
              </a:pPr>
              <a:t>1/11/2022</a:t>
            </a:fld>
            <a:endParaRPr lang="en-US" kern="1200">
              <a:solidFill>
                <a:prstClr val="white">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514350" hangingPunct="1">
              <a:defRPr/>
            </a:pPr>
            <a:endParaRPr lang="en-US" kern="1200">
              <a:solidFill>
                <a:prstClr val="white">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514350" hangingPunct="1">
              <a:defRPr/>
            </a:pPr>
            <a:fld id="{92620978-C71A-4C88-8B04-0F386A7F58A8}" type="slidenum">
              <a:rPr lang="en-US" kern="1200" smtClean="0">
                <a:solidFill>
                  <a:prstClr val="white">
                    <a:tint val="75000"/>
                  </a:prstClr>
                </a:solidFill>
                <a:latin typeface="Calibri" panose="020F0502020204030204"/>
              </a:rPr>
              <a:pPr defTabSz="514350" hangingPunct="1">
                <a:defRPr/>
              </a:pPr>
              <a:t>‹#›</a:t>
            </a:fld>
            <a:endParaRPr lang="en-US" kern="1200">
              <a:solidFill>
                <a:prstClr val="white">
                  <a:tint val="75000"/>
                </a:prstClr>
              </a:solidFill>
              <a:latin typeface="Calibri" panose="020F0502020204030204"/>
            </a:endParaRPr>
          </a:p>
        </p:txBody>
      </p:sp>
    </p:spTree>
    <p:extLst>
      <p:ext uri="{BB962C8B-B14F-4D97-AF65-F5344CB8AC3E}">
        <p14:creationId xmlns:p14="http://schemas.microsoft.com/office/powerpoint/2010/main" val="6161540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514350" hangingPunct="1">
              <a:defRPr/>
            </a:pPr>
            <a:fld id="{9E4F3581-2013-4528-AF84-AFDD64199DA9}" type="datetimeFigureOut">
              <a:rPr lang="en-US" kern="1200" smtClean="0">
                <a:solidFill>
                  <a:prstClr val="white">
                    <a:tint val="75000"/>
                  </a:prstClr>
                </a:solidFill>
                <a:latin typeface="Calibri" panose="020F0502020204030204"/>
              </a:rPr>
              <a:pPr defTabSz="514350" hangingPunct="1">
                <a:defRPr/>
              </a:pPr>
              <a:t>1/11/2022</a:t>
            </a:fld>
            <a:endParaRPr lang="en-US" kern="1200">
              <a:solidFill>
                <a:prstClr val="white">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defTabSz="514350" hangingPunct="1">
              <a:defRPr/>
            </a:pPr>
            <a:endParaRPr lang="en-US" kern="1200">
              <a:solidFill>
                <a:prstClr val="white">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514350" hangingPunct="1">
              <a:defRPr/>
            </a:pPr>
            <a:fld id="{92620978-C71A-4C88-8B04-0F386A7F58A8}" type="slidenum">
              <a:rPr lang="en-US" kern="1200" smtClean="0">
                <a:solidFill>
                  <a:prstClr val="white">
                    <a:tint val="75000"/>
                  </a:prstClr>
                </a:solidFill>
                <a:latin typeface="Calibri" panose="020F0502020204030204"/>
              </a:rPr>
              <a:pPr defTabSz="514350" hangingPunct="1">
                <a:defRPr/>
              </a:pPr>
              <a:t>‹#›</a:t>
            </a:fld>
            <a:endParaRPr lang="en-US" kern="1200">
              <a:solidFill>
                <a:prstClr val="white">
                  <a:tint val="75000"/>
                </a:prstClr>
              </a:solidFill>
              <a:latin typeface="Calibri" panose="020F0502020204030204"/>
            </a:endParaRPr>
          </a:p>
        </p:txBody>
      </p:sp>
    </p:spTree>
    <p:extLst>
      <p:ext uri="{BB962C8B-B14F-4D97-AF65-F5344CB8AC3E}">
        <p14:creationId xmlns:p14="http://schemas.microsoft.com/office/powerpoint/2010/main" val="19083809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514350" hangingPunct="1">
              <a:defRPr/>
            </a:pPr>
            <a:fld id="{9E4F3581-2013-4528-AF84-AFDD64199DA9}" type="datetimeFigureOut">
              <a:rPr lang="en-US" kern="1200" smtClean="0">
                <a:solidFill>
                  <a:prstClr val="white">
                    <a:tint val="75000"/>
                  </a:prstClr>
                </a:solidFill>
                <a:latin typeface="Calibri" panose="020F0502020204030204"/>
              </a:rPr>
              <a:pPr defTabSz="514350" hangingPunct="1">
                <a:defRPr/>
              </a:pPr>
              <a:t>1/11/2022</a:t>
            </a:fld>
            <a:endParaRPr lang="en-US" kern="1200">
              <a:solidFill>
                <a:prstClr val="white">
                  <a:tint val="75000"/>
                </a:prstClr>
              </a:solidFill>
              <a:latin typeface="Calibri" panose="020F0502020204030204"/>
            </a:endParaRPr>
          </a:p>
        </p:txBody>
      </p:sp>
      <p:sp>
        <p:nvSpPr>
          <p:cNvPr id="8" name="Footer Placeholder 7"/>
          <p:cNvSpPr>
            <a:spLocks noGrp="1"/>
          </p:cNvSpPr>
          <p:nvPr>
            <p:ph type="ftr" sz="quarter" idx="11"/>
          </p:nvPr>
        </p:nvSpPr>
        <p:spPr/>
        <p:txBody>
          <a:bodyPr/>
          <a:lstStyle/>
          <a:p>
            <a:pPr defTabSz="514350" hangingPunct="1">
              <a:defRPr/>
            </a:pPr>
            <a:endParaRPr lang="en-US" kern="1200">
              <a:solidFill>
                <a:prstClr val="white">
                  <a:tint val="75000"/>
                </a:prstClr>
              </a:solidFill>
              <a:latin typeface="Calibri" panose="020F0502020204030204"/>
            </a:endParaRPr>
          </a:p>
        </p:txBody>
      </p:sp>
      <p:sp>
        <p:nvSpPr>
          <p:cNvPr id="9" name="Slide Number Placeholder 8"/>
          <p:cNvSpPr>
            <a:spLocks noGrp="1"/>
          </p:cNvSpPr>
          <p:nvPr>
            <p:ph type="sldNum" sz="quarter" idx="12"/>
          </p:nvPr>
        </p:nvSpPr>
        <p:spPr/>
        <p:txBody>
          <a:bodyPr/>
          <a:lstStyle/>
          <a:p>
            <a:pPr defTabSz="514350" hangingPunct="1">
              <a:defRPr/>
            </a:pPr>
            <a:fld id="{92620978-C71A-4C88-8B04-0F386A7F58A8}" type="slidenum">
              <a:rPr lang="en-US" kern="1200" smtClean="0">
                <a:solidFill>
                  <a:prstClr val="white">
                    <a:tint val="75000"/>
                  </a:prstClr>
                </a:solidFill>
                <a:latin typeface="Calibri" panose="020F0502020204030204"/>
              </a:rPr>
              <a:pPr defTabSz="514350" hangingPunct="1">
                <a:defRPr/>
              </a:pPr>
              <a:t>‹#›</a:t>
            </a:fld>
            <a:endParaRPr lang="en-US" kern="1200">
              <a:solidFill>
                <a:prstClr val="white">
                  <a:tint val="75000"/>
                </a:prstClr>
              </a:solidFill>
              <a:latin typeface="Calibri" panose="020F0502020204030204"/>
            </a:endParaRPr>
          </a:p>
        </p:txBody>
      </p:sp>
    </p:spTree>
    <p:extLst>
      <p:ext uri="{BB962C8B-B14F-4D97-AF65-F5344CB8AC3E}">
        <p14:creationId xmlns:p14="http://schemas.microsoft.com/office/powerpoint/2010/main" val="33939948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514350" hangingPunct="1">
              <a:defRPr/>
            </a:pPr>
            <a:fld id="{9E4F3581-2013-4528-AF84-AFDD64199DA9}" type="datetimeFigureOut">
              <a:rPr lang="en-US" kern="1200" smtClean="0">
                <a:solidFill>
                  <a:prstClr val="white">
                    <a:tint val="75000"/>
                  </a:prstClr>
                </a:solidFill>
                <a:latin typeface="Calibri" panose="020F0502020204030204"/>
              </a:rPr>
              <a:pPr defTabSz="514350" hangingPunct="1">
                <a:defRPr/>
              </a:pPr>
              <a:t>1/11/2022</a:t>
            </a:fld>
            <a:endParaRPr lang="en-US" kern="1200">
              <a:solidFill>
                <a:prstClr val="white">
                  <a:tint val="75000"/>
                </a:prstClr>
              </a:solidFill>
              <a:latin typeface="Calibri" panose="020F0502020204030204"/>
            </a:endParaRPr>
          </a:p>
        </p:txBody>
      </p:sp>
      <p:sp>
        <p:nvSpPr>
          <p:cNvPr id="4" name="Footer Placeholder 3"/>
          <p:cNvSpPr>
            <a:spLocks noGrp="1"/>
          </p:cNvSpPr>
          <p:nvPr>
            <p:ph type="ftr" sz="quarter" idx="11"/>
          </p:nvPr>
        </p:nvSpPr>
        <p:spPr/>
        <p:txBody>
          <a:bodyPr/>
          <a:lstStyle/>
          <a:p>
            <a:pPr defTabSz="514350" hangingPunct="1">
              <a:defRPr/>
            </a:pPr>
            <a:endParaRPr lang="en-US" kern="1200">
              <a:solidFill>
                <a:prstClr val="white">
                  <a:tint val="75000"/>
                </a:prstClr>
              </a:solidFill>
              <a:latin typeface="Calibri" panose="020F0502020204030204"/>
            </a:endParaRPr>
          </a:p>
        </p:txBody>
      </p:sp>
      <p:sp>
        <p:nvSpPr>
          <p:cNvPr id="5" name="Slide Number Placeholder 4"/>
          <p:cNvSpPr>
            <a:spLocks noGrp="1"/>
          </p:cNvSpPr>
          <p:nvPr>
            <p:ph type="sldNum" sz="quarter" idx="12"/>
          </p:nvPr>
        </p:nvSpPr>
        <p:spPr/>
        <p:txBody>
          <a:bodyPr/>
          <a:lstStyle/>
          <a:p>
            <a:pPr defTabSz="514350" hangingPunct="1">
              <a:defRPr/>
            </a:pPr>
            <a:fld id="{92620978-C71A-4C88-8B04-0F386A7F58A8}" type="slidenum">
              <a:rPr lang="en-US" kern="1200" smtClean="0">
                <a:solidFill>
                  <a:prstClr val="white">
                    <a:tint val="75000"/>
                  </a:prstClr>
                </a:solidFill>
                <a:latin typeface="Calibri" panose="020F0502020204030204"/>
              </a:rPr>
              <a:pPr defTabSz="514350" hangingPunct="1">
                <a:defRPr/>
              </a:pPr>
              <a:t>‹#›</a:t>
            </a:fld>
            <a:endParaRPr lang="en-US" kern="1200">
              <a:solidFill>
                <a:prstClr val="white">
                  <a:tint val="75000"/>
                </a:prstClr>
              </a:solidFill>
              <a:latin typeface="Calibri" panose="020F0502020204030204"/>
            </a:endParaRPr>
          </a:p>
        </p:txBody>
      </p:sp>
    </p:spTree>
    <p:extLst>
      <p:ext uri="{BB962C8B-B14F-4D97-AF65-F5344CB8AC3E}">
        <p14:creationId xmlns:p14="http://schemas.microsoft.com/office/powerpoint/2010/main" val="34617882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hangingPunct="1">
              <a:defRPr/>
            </a:pPr>
            <a:fld id="{9E4F3581-2013-4528-AF84-AFDD64199DA9}" type="datetimeFigureOut">
              <a:rPr lang="en-US" kern="1200" smtClean="0">
                <a:solidFill>
                  <a:prstClr val="white">
                    <a:tint val="75000"/>
                  </a:prstClr>
                </a:solidFill>
                <a:latin typeface="Calibri" panose="020F0502020204030204"/>
              </a:rPr>
              <a:pPr defTabSz="514350" hangingPunct="1">
                <a:defRPr/>
              </a:pPr>
              <a:t>1/11/2022</a:t>
            </a:fld>
            <a:endParaRPr lang="en-US" kern="1200">
              <a:solidFill>
                <a:prstClr val="white">
                  <a:tint val="75000"/>
                </a:prstClr>
              </a:solidFill>
              <a:latin typeface="Calibri" panose="020F0502020204030204"/>
            </a:endParaRPr>
          </a:p>
        </p:txBody>
      </p:sp>
      <p:sp>
        <p:nvSpPr>
          <p:cNvPr id="3" name="Footer Placeholder 2"/>
          <p:cNvSpPr>
            <a:spLocks noGrp="1"/>
          </p:cNvSpPr>
          <p:nvPr>
            <p:ph type="ftr" sz="quarter" idx="11"/>
          </p:nvPr>
        </p:nvSpPr>
        <p:spPr/>
        <p:txBody>
          <a:bodyPr/>
          <a:lstStyle/>
          <a:p>
            <a:pPr defTabSz="514350" hangingPunct="1">
              <a:defRPr/>
            </a:pPr>
            <a:endParaRPr lang="en-US" kern="1200">
              <a:solidFill>
                <a:prstClr val="white">
                  <a:tint val="75000"/>
                </a:prstClr>
              </a:solidFill>
              <a:latin typeface="Calibri" panose="020F0502020204030204"/>
            </a:endParaRPr>
          </a:p>
        </p:txBody>
      </p:sp>
      <p:sp>
        <p:nvSpPr>
          <p:cNvPr id="4" name="Slide Number Placeholder 3"/>
          <p:cNvSpPr>
            <a:spLocks noGrp="1"/>
          </p:cNvSpPr>
          <p:nvPr>
            <p:ph type="sldNum" sz="quarter" idx="12"/>
          </p:nvPr>
        </p:nvSpPr>
        <p:spPr/>
        <p:txBody>
          <a:bodyPr/>
          <a:lstStyle/>
          <a:p>
            <a:pPr defTabSz="514350" hangingPunct="1">
              <a:defRPr/>
            </a:pPr>
            <a:fld id="{92620978-C71A-4C88-8B04-0F386A7F58A8}" type="slidenum">
              <a:rPr lang="en-US" kern="1200" smtClean="0">
                <a:solidFill>
                  <a:prstClr val="white">
                    <a:tint val="75000"/>
                  </a:prstClr>
                </a:solidFill>
                <a:latin typeface="Calibri" panose="020F0502020204030204"/>
              </a:rPr>
              <a:pPr defTabSz="514350" hangingPunct="1">
                <a:defRPr/>
              </a:pPr>
              <a:t>‹#›</a:t>
            </a:fld>
            <a:endParaRPr lang="en-US" kern="1200">
              <a:solidFill>
                <a:prstClr val="white">
                  <a:tint val="75000"/>
                </a:prstClr>
              </a:solidFill>
              <a:latin typeface="Calibri" panose="020F0502020204030204"/>
            </a:endParaRPr>
          </a:p>
        </p:txBody>
      </p:sp>
    </p:spTree>
    <p:extLst>
      <p:ext uri="{BB962C8B-B14F-4D97-AF65-F5344CB8AC3E}">
        <p14:creationId xmlns:p14="http://schemas.microsoft.com/office/powerpoint/2010/main" val="38570566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hangingPunct="1">
              <a:defRPr/>
            </a:pPr>
            <a:fld id="{9E4F3581-2013-4528-AF84-AFDD64199DA9}" type="datetimeFigureOut">
              <a:rPr lang="en-US" kern="1200" smtClean="0">
                <a:solidFill>
                  <a:prstClr val="white">
                    <a:tint val="75000"/>
                  </a:prstClr>
                </a:solidFill>
                <a:latin typeface="Calibri" panose="020F0502020204030204"/>
              </a:rPr>
              <a:pPr defTabSz="514350" hangingPunct="1">
                <a:defRPr/>
              </a:pPr>
              <a:t>1/11/2022</a:t>
            </a:fld>
            <a:endParaRPr lang="en-US" kern="1200">
              <a:solidFill>
                <a:prstClr val="white">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defTabSz="514350" hangingPunct="1">
              <a:defRPr/>
            </a:pPr>
            <a:endParaRPr lang="en-US" kern="1200">
              <a:solidFill>
                <a:prstClr val="white">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514350" hangingPunct="1">
              <a:defRPr/>
            </a:pPr>
            <a:fld id="{92620978-C71A-4C88-8B04-0F386A7F58A8}" type="slidenum">
              <a:rPr lang="en-US" kern="1200" smtClean="0">
                <a:solidFill>
                  <a:prstClr val="white">
                    <a:tint val="75000"/>
                  </a:prstClr>
                </a:solidFill>
                <a:latin typeface="Calibri" panose="020F0502020204030204"/>
              </a:rPr>
              <a:pPr defTabSz="514350" hangingPunct="1">
                <a:defRPr/>
              </a:pPr>
              <a:t>‹#›</a:t>
            </a:fld>
            <a:endParaRPr lang="en-US" kern="1200">
              <a:solidFill>
                <a:prstClr val="white">
                  <a:tint val="75000"/>
                </a:prstClr>
              </a:solidFill>
              <a:latin typeface="Calibri" panose="020F0502020204030204"/>
            </a:endParaRPr>
          </a:p>
        </p:txBody>
      </p:sp>
    </p:spTree>
    <p:extLst>
      <p:ext uri="{BB962C8B-B14F-4D97-AF65-F5344CB8AC3E}">
        <p14:creationId xmlns:p14="http://schemas.microsoft.com/office/powerpoint/2010/main" val="31815912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hangingPunct="1">
              <a:defRPr/>
            </a:pPr>
            <a:fld id="{9E4F3581-2013-4528-AF84-AFDD64199DA9}" type="datetimeFigureOut">
              <a:rPr lang="en-US" kern="1200" smtClean="0">
                <a:solidFill>
                  <a:prstClr val="white">
                    <a:tint val="75000"/>
                  </a:prstClr>
                </a:solidFill>
                <a:latin typeface="Calibri" panose="020F0502020204030204"/>
              </a:rPr>
              <a:pPr defTabSz="514350" hangingPunct="1">
                <a:defRPr/>
              </a:pPr>
              <a:t>1/11/2022</a:t>
            </a:fld>
            <a:endParaRPr lang="en-US" kern="1200">
              <a:solidFill>
                <a:prstClr val="white">
                  <a:tint val="75000"/>
                </a:prstClr>
              </a:solidFill>
              <a:latin typeface="Calibri" panose="020F0502020204030204"/>
            </a:endParaRPr>
          </a:p>
        </p:txBody>
      </p:sp>
      <p:sp>
        <p:nvSpPr>
          <p:cNvPr id="6" name="Footer Placeholder 5"/>
          <p:cNvSpPr>
            <a:spLocks noGrp="1"/>
          </p:cNvSpPr>
          <p:nvPr>
            <p:ph type="ftr" sz="quarter" idx="11"/>
          </p:nvPr>
        </p:nvSpPr>
        <p:spPr/>
        <p:txBody>
          <a:bodyPr/>
          <a:lstStyle/>
          <a:p>
            <a:pPr defTabSz="514350" hangingPunct="1">
              <a:defRPr/>
            </a:pPr>
            <a:endParaRPr lang="en-US" kern="1200">
              <a:solidFill>
                <a:prstClr val="white">
                  <a:tint val="75000"/>
                </a:prstClr>
              </a:solidFill>
              <a:latin typeface="Calibri" panose="020F0502020204030204"/>
            </a:endParaRPr>
          </a:p>
        </p:txBody>
      </p:sp>
      <p:sp>
        <p:nvSpPr>
          <p:cNvPr id="7" name="Slide Number Placeholder 6"/>
          <p:cNvSpPr>
            <a:spLocks noGrp="1"/>
          </p:cNvSpPr>
          <p:nvPr>
            <p:ph type="sldNum" sz="quarter" idx="12"/>
          </p:nvPr>
        </p:nvSpPr>
        <p:spPr/>
        <p:txBody>
          <a:bodyPr/>
          <a:lstStyle/>
          <a:p>
            <a:pPr defTabSz="514350" hangingPunct="1">
              <a:defRPr/>
            </a:pPr>
            <a:fld id="{92620978-C71A-4C88-8B04-0F386A7F58A8}" type="slidenum">
              <a:rPr lang="en-US" kern="1200" smtClean="0">
                <a:solidFill>
                  <a:prstClr val="white">
                    <a:tint val="75000"/>
                  </a:prstClr>
                </a:solidFill>
                <a:latin typeface="Calibri" panose="020F0502020204030204"/>
              </a:rPr>
              <a:pPr defTabSz="514350" hangingPunct="1">
                <a:defRPr/>
              </a:pPr>
              <a:t>‹#›</a:t>
            </a:fld>
            <a:endParaRPr lang="en-US" kern="1200">
              <a:solidFill>
                <a:prstClr val="white">
                  <a:tint val="75000"/>
                </a:prstClr>
              </a:solidFill>
              <a:latin typeface="Calibri" panose="020F0502020204030204"/>
            </a:endParaRPr>
          </a:p>
        </p:txBody>
      </p:sp>
    </p:spTree>
    <p:extLst>
      <p:ext uri="{BB962C8B-B14F-4D97-AF65-F5344CB8AC3E}">
        <p14:creationId xmlns:p14="http://schemas.microsoft.com/office/powerpoint/2010/main" val="26318106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514350" hangingPunct="1">
              <a:defRPr/>
            </a:pPr>
            <a:fld id="{9E4F3581-2013-4528-AF84-AFDD64199DA9}" type="datetimeFigureOut">
              <a:rPr lang="en-US" kern="1200" smtClean="0">
                <a:solidFill>
                  <a:prstClr val="white">
                    <a:tint val="75000"/>
                  </a:prstClr>
                </a:solidFill>
                <a:latin typeface="Calibri" panose="020F0502020204030204"/>
              </a:rPr>
              <a:pPr defTabSz="514350" hangingPunct="1">
                <a:defRPr/>
              </a:pPr>
              <a:t>1/11/2022</a:t>
            </a:fld>
            <a:endParaRPr lang="en-US" kern="1200">
              <a:solidFill>
                <a:prstClr val="white">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514350" hangingPunct="1">
              <a:defRPr/>
            </a:pPr>
            <a:endParaRPr lang="en-US" kern="1200">
              <a:solidFill>
                <a:prstClr val="white">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514350" hangingPunct="1">
              <a:defRPr/>
            </a:pPr>
            <a:fld id="{92620978-C71A-4C88-8B04-0F386A7F58A8}" type="slidenum">
              <a:rPr lang="en-US" kern="1200" smtClean="0">
                <a:solidFill>
                  <a:prstClr val="white">
                    <a:tint val="75000"/>
                  </a:prstClr>
                </a:solidFill>
                <a:latin typeface="Calibri" panose="020F0502020204030204"/>
              </a:rPr>
              <a:pPr defTabSz="514350" hangingPunct="1">
                <a:defRPr/>
              </a:pPr>
              <a:t>‹#›</a:t>
            </a:fld>
            <a:endParaRPr lang="en-US" kern="1200">
              <a:solidFill>
                <a:prstClr val="white">
                  <a:tint val="75000"/>
                </a:prstClr>
              </a:solidFill>
              <a:latin typeface="Calibri" panose="020F0502020204030204"/>
            </a:endParaRPr>
          </a:p>
        </p:txBody>
      </p:sp>
    </p:spTree>
    <p:extLst>
      <p:ext uri="{BB962C8B-B14F-4D97-AF65-F5344CB8AC3E}">
        <p14:creationId xmlns:p14="http://schemas.microsoft.com/office/powerpoint/2010/main" val="36824758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514350" hangingPunct="1">
              <a:defRPr/>
            </a:pPr>
            <a:fld id="{9E4F3581-2013-4528-AF84-AFDD64199DA9}" type="datetimeFigureOut">
              <a:rPr lang="en-US" kern="1200" smtClean="0">
                <a:solidFill>
                  <a:prstClr val="white">
                    <a:tint val="75000"/>
                  </a:prstClr>
                </a:solidFill>
                <a:latin typeface="Calibri" panose="020F0502020204030204"/>
              </a:rPr>
              <a:pPr defTabSz="514350" hangingPunct="1">
                <a:defRPr/>
              </a:pPr>
              <a:t>1/11/2022</a:t>
            </a:fld>
            <a:endParaRPr lang="en-US" kern="1200">
              <a:solidFill>
                <a:prstClr val="white">
                  <a:tint val="75000"/>
                </a:prstClr>
              </a:solidFill>
              <a:latin typeface="Calibri" panose="020F0502020204030204"/>
            </a:endParaRPr>
          </a:p>
        </p:txBody>
      </p:sp>
      <p:sp>
        <p:nvSpPr>
          <p:cNvPr id="5" name="Footer Placeholder 4"/>
          <p:cNvSpPr>
            <a:spLocks noGrp="1"/>
          </p:cNvSpPr>
          <p:nvPr>
            <p:ph type="ftr" sz="quarter" idx="11"/>
          </p:nvPr>
        </p:nvSpPr>
        <p:spPr/>
        <p:txBody>
          <a:bodyPr/>
          <a:lstStyle/>
          <a:p>
            <a:pPr defTabSz="514350" hangingPunct="1">
              <a:defRPr/>
            </a:pPr>
            <a:endParaRPr lang="en-US" kern="1200">
              <a:solidFill>
                <a:prstClr val="white">
                  <a:tint val="75000"/>
                </a:prstClr>
              </a:solidFill>
              <a:latin typeface="Calibri" panose="020F0502020204030204"/>
            </a:endParaRPr>
          </a:p>
        </p:txBody>
      </p:sp>
      <p:sp>
        <p:nvSpPr>
          <p:cNvPr id="6" name="Slide Number Placeholder 5"/>
          <p:cNvSpPr>
            <a:spLocks noGrp="1"/>
          </p:cNvSpPr>
          <p:nvPr>
            <p:ph type="sldNum" sz="quarter" idx="12"/>
          </p:nvPr>
        </p:nvSpPr>
        <p:spPr/>
        <p:txBody>
          <a:bodyPr/>
          <a:lstStyle/>
          <a:p>
            <a:pPr defTabSz="514350" hangingPunct="1">
              <a:defRPr/>
            </a:pPr>
            <a:fld id="{92620978-C71A-4C88-8B04-0F386A7F58A8}" type="slidenum">
              <a:rPr lang="en-US" kern="1200" smtClean="0">
                <a:solidFill>
                  <a:prstClr val="white">
                    <a:tint val="75000"/>
                  </a:prstClr>
                </a:solidFill>
                <a:latin typeface="Calibri" panose="020F0502020204030204"/>
              </a:rPr>
              <a:pPr defTabSz="514350" hangingPunct="1">
                <a:defRPr/>
              </a:pPr>
              <a:t>‹#›</a:t>
            </a:fld>
            <a:endParaRPr lang="en-US" kern="1200">
              <a:solidFill>
                <a:prstClr val="white">
                  <a:tint val="75000"/>
                </a:prstClr>
              </a:solidFill>
              <a:latin typeface="Calibri" panose="020F0502020204030204"/>
            </a:endParaRPr>
          </a:p>
        </p:txBody>
      </p:sp>
    </p:spTree>
    <p:extLst>
      <p:ext uri="{BB962C8B-B14F-4D97-AF65-F5344CB8AC3E}">
        <p14:creationId xmlns:p14="http://schemas.microsoft.com/office/powerpoint/2010/main" val="22959143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53"/>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85763" indent="0" algn="ctr">
              <a:buNone/>
              <a:defRPr/>
            </a:lvl2pPr>
            <a:lvl3pPr marL="771525" indent="0" algn="ctr">
              <a:buNone/>
              <a:defRPr/>
            </a:lvl3pPr>
            <a:lvl4pPr marL="1157288" indent="0" algn="ctr">
              <a:buNone/>
              <a:defRPr/>
            </a:lvl4pPr>
            <a:lvl5pPr marL="1543050" indent="0" algn="ctr">
              <a:buNone/>
              <a:defRPr/>
            </a:lvl5pPr>
            <a:lvl6pPr marL="1928813" indent="0" algn="ctr">
              <a:buNone/>
              <a:defRPr/>
            </a:lvl6pPr>
            <a:lvl7pPr marL="2314575" indent="0" algn="ctr">
              <a:buNone/>
              <a:defRPr/>
            </a:lvl7pPr>
            <a:lvl8pPr marL="2700338" indent="0" algn="ctr">
              <a:buNone/>
              <a:defRPr/>
            </a:lvl8pPr>
            <a:lvl9pPr marL="3086100" indent="0" algn="ctr">
              <a:buNone/>
              <a:defRPr/>
            </a:lvl9pPr>
          </a:lstStyle>
          <a:p>
            <a:r>
              <a:rPr lang="en-US"/>
              <a:t>Click to edit Master subtitle style</a:t>
            </a:r>
          </a:p>
        </p:txBody>
      </p:sp>
    </p:spTree>
    <p:extLst>
      <p:ext uri="{BB962C8B-B14F-4D97-AF65-F5344CB8AC3E}">
        <p14:creationId xmlns:p14="http://schemas.microsoft.com/office/powerpoint/2010/main" val="32045049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4350" y="1770919"/>
            <a:ext cx="4545212" cy="403957"/>
          </a:xfrm>
        </p:spPr>
        <p:txBody>
          <a:bodyPr anchor="b"/>
          <a:lstStyle>
            <a:lvl1pPr marL="0" indent="0">
              <a:buNone/>
              <a:defRPr sz="2025" b="1"/>
            </a:lvl1pPr>
            <a:lvl2pPr marL="385763" indent="0">
              <a:buNone/>
              <a:defRPr sz="1688" b="1"/>
            </a:lvl2pPr>
            <a:lvl3pPr marL="771525" indent="0">
              <a:buNone/>
              <a:defRPr sz="1519" b="1"/>
            </a:lvl3pPr>
            <a:lvl4pPr marL="1157288" indent="0">
              <a:buNone/>
              <a:defRPr sz="1350" b="1"/>
            </a:lvl4pPr>
            <a:lvl5pPr marL="1543050" indent="0">
              <a:buNone/>
              <a:defRPr sz="1350" b="1"/>
            </a:lvl5pPr>
            <a:lvl6pPr marL="1928813" indent="0">
              <a:buNone/>
              <a:defRPr sz="1350" b="1"/>
            </a:lvl6pPr>
            <a:lvl7pPr marL="2314575" indent="0">
              <a:buNone/>
              <a:defRPr sz="1350" b="1"/>
            </a:lvl7pPr>
            <a:lvl8pPr marL="2700338" indent="0">
              <a:buNone/>
              <a:defRPr sz="1350" b="1"/>
            </a:lvl8pPr>
            <a:lvl9pPr marL="3086100"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212" cy="149476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5225655" y="1770919"/>
            <a:ext cx="4546997" cy="403957"/>
          </a:xfrm>
        </p:spPr>
        <p:txBody>
          <a:bodyPr anchor="b"/>
          <a:lstStyle>
            <a:lvl1pPr marL="0" indent="0">
              <a:buNone/>
              <a:defRPr sz="2025" b="1"/>
            </a:lvl1pPr>
            <a:lvl2pPr marL="385763" indent="0">
              <a:buNone/>
              <a:defRPr sz="1688" b="1"/>
            </a:lvl2pPr>
            <a:lvl3pPr marL="771525" indent="0">
              <a:buNone/>
              <a:defRPr sz="1519" b="1"/>
            </a:lvl3pPr>
            <a:lvl4pPr marL="1157288" indent="0">
              <a:buNone/>
              <a:defRPr sz="1350" b="1"/>
            </a:lvl4pPr>
            <a:lvl5pPr marL="1543050" indent="0">
              <a:buNone/>
              <a:defRPr sz="1350" b="1"/>
            </a:lvl5pPr>
            <a:lvl6pPr marL="1928813" indent="0">
              <a:buNone/>
              <a:defRPr sz="1350" b="1"/>
            </a:lvl6pPr>
            <a:lvl7pPr marL="2314575" indent="0">
              <a:buNone/>
              <a:defRPr sz="1350" b="1"/>
            </a:lvl7pPr>
            <a:lvl8pPr marL="2700338" indent="0">
              <a:buNone/>
              <a:defRPr sz="1350" b="1"/>
            </a:lvl8pPr>
            <a:lvl9pPr marL="3086100"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5655" y="2174875"/>
            <a:ext cx="4546997" cy="149476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Rectangle 2"/>
          <p:cNvSpPr>
            <a:spLocks noGrp="1" noChangeArrowheads="1"/>
          </p:cNvSpPr>
          <p:nvPr>
            <p:ph type="title"/>
          </p:nvPr>
        </p:nvSpPr>
        <p:spPr bwMode="auto">
          <a:xfrm>
            <a:off x="1296164" y="135572"/>
            <a:ext cx="712074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a:lvl1pPr>
          </a:lstStyle>
          <a:p>
            <a:pPr lvl="0"/>
            <a:r>
              <a:rPr lang="en-US" dirty="0"/>
              <a:t>Click to edit Master title style</a:t>
            </a:r>
          </a:p>
        </p:txBody>
      </p:sp>
    </p:spTree>
    <p:extLst>
      <p:ext uri="{BB962C8B-B14F-4D97-AF65-F5344CB8AC3E}">
        <p14:creationId xmlns:p14="http://schemas.microsoft.com/office/powerpoint/2010/main" val="2724127965"/>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2755806"/>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3"/>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88"/>
            </a:lvl1pPr>
            <a:lvl2pPr marL="385763" indent="0">
              <a:buNone/>
              <a:defRPr sz="1519"/>
            </a:lvl2pPr>
            <a:lvl3pPr marL="771525" indent="0">
              <a:buNone/>
              <a:defRPr sz="1350"/>
            </a:lvl3pPr>
            <a:lvl4pPr marL="1157288" indent="0">
              <a:buNone/>
              <a:defRPr sz="1181"/>
            </a:lvl4pPr>
            <a:lvl5pPr marL="1543050" indent="0">
              <a:buNone/>
              <a:defRPr sz="1181"/>
            </a:lvl5pPr>
            <a:lvl6pPr marL="1928813" indent="0">
              <a:buNone/>
              <a:defRPr sz="1181"/>
            </a:lvl6pPr>
            <a:lvl7pPr marL="2314575" indent="0">
              <a:buNone/>
              <a:defRPr sz="1181"/>
            </a:lvl7pPr>
            <a:lvl8pPr marL="2700338" indent="0">
              <a:buNone/>
              <a:defRPr sz="1181"/>
            </a:lvl8pPr>
            <a:lvl9pPr marL="3086100" indent="0">
              <a:buNone/>
              <a:defRPr sz="1181"/>
            </a:lvl9pPr>
          </a:lstStyle>
          <a:p>
            <a:pPr lvl="0"/>
            <a:r>
              <a:rPr lang="en-US"/>
              <a:t>Click to edit Master text styles</a:t>
            </a:r>
          </a:p>
        </p:txBody>
      </p:sp>
    </p:spTree>
    <p:extLst>
      <p:ext uri="{BB962C8B-B14F-4D97-AF65-F5344CB8AC3E}">
        <p14:creationId xmlns:p14="http://schemas.microsoft.com/office/powerpoint/2010/main" val="2076076832"/>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38"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34"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42615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1" y="1535115"/>
            <a:ext cx="4545014" cy="639763"/>
          </a:xfrm>
        </p:spPr>
        <p:txBody>
          <a:bodyPr anchor="b"/>
          <a:lstStyle>
            <a:lvl1pPr marL="0" indent="0">
              <a:buNone/>
              <a:defRPr sz="2025" b="1"/>
            </a:lvl1pPr>
            <a:lvl2pPr marL="385763" indent="0">
              <a:buNone/>
              <a:defRPr sz="1688" b="1"/>
            </a:lvl2pPr>
            <a:lvl3pPr marL="771525" indent="0">
              <a:buNone/>
              <a:defRPr sz="1519" b="1"/>
            </a:lvl3pPr>
            <a:lvl4pPr marL="1157288" indent="0">
              <a:buNone/>
              <a:defRPr sz="1350" b="1"/>
            </a:lvl4pPr>
            <a:lvl5pPr marL="1543050" indent="0">
              <a:buNone/>
              <a:defRPr sz="1350" b="1"/>
            </a:lvl5pPr>
            <a:lvl6pPr marL="1928813" indent="0">
              <a:buNone/>
              <a:defRPr sz="1350" b="1"/>
            </a:lvl6pPr>
            <a:lvl7pPr marL="2314575" indent="0">
              <a:buNone/>
              <a:defRPr sz="1350" b="1"/>
            </a:lvl7pPr>
            <a:lvl8pPr marL="2700338" indent="0">
              <a:buNone/>
              <a:defRPr sz="1350" b="1"/>
            </a:lvl8pPr>
            <a:lvl9pPr marL="3086100"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1"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5"/>
            <a:ext cx="4546600" cy="639763"/>
          </a:xfrm>
        </p:spPr>
        <p:txBody>
          <a:bodyPr anchor="b"/>
          <a:lstStyle>
            <a:lvl1pPr marL="0" indent="0">
              <a:buNone/>
              <a:defRPr sz="2025" b="1"/>
            </a:lvl1pPr>
            <a:lvl2pPr marL="385763" indent="0">
              <a:buNone/>
              <a:defRPr sz="1688" b="1"/>
            </a:lvl2pPr>
            <a:lvl3pPr marL="771525" indent="0">
              <a:buNone/>
              <a:defRPr sz="1519" b="1"/>
            </a:lvl3pPr>
            <a:lvl4pPr marL="1157288" indent="0">
              <a:buNone/>
              <a:defRPr sz="1350" b="1"/>
            </a:lvl4pPr>
            <a:lvl5pPr marL="1543050" indent="0">
              <a:buNone/>
              <a:defRPr sz="1350" b="1"/>
            </a:lvl5pPr>
            <a:lvl6pPr marL="1928813" indent="0">
              <a:buNone/>
              <a:defRPr sz="1350" b="1"/>
            </a:lvl6pPr>
            <a:lvl7pPr marL="2314575" indent="0">
              <a:buNone/>
              <a:defRPr sz="1350" b="1"/>
            </a:lvl7pPr>
            <a:lvl8pPr marL="2700338" indent="0">
              <a:buNone/>
              <a:defRPr sz="1350" b="1"/>
            </a:lvl8pPr>
            <a:lvl9pPr marL="3086100"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6893678"/>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78568464"/>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810234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5" y="273059"/>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26" y="273065"/>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5" y="1435104"/>
            <a:ext cx="3384550" cy="4691063"/>
          </a:xfrm>
        </p:spPr>
        <p:txBody>
          <a:bodyPr/>
          <a:lstStyle>
            <a:lvl1pPr marL="0" indent="0">
              <a:buNone/>
              <a:defRPr sz="1181"/>
            </a:lvl1pPr>
            <a:lvl2pPr marL="385763" indent="0">
              <a:buNone/>
              <a:defRPr sz="1013"/>
            </a:lvl2pPr>
            <a:lvl3pPr marL="771525" indent="0">
              <a:buNone/>
              <a:defRPr sz="844"/>
            </a:lvl3pPr>
            <a:lvl4pPr marL="1157288" indent="0">
              <a:buNone/>
              <a:defRPr sz="759"/>
            </a:lvl4pPr>
            <a:lvl5pPr marL="1543050" indent="0">
              <a:buNone/>
              <a:defRPr sz="759"/>
            </a:lvl5pPr>
            <a:lvl6pPr marL="1928813" indent="0">
              <a:buNone/>
              <a:defRPr sz="759"/>
            </a:lvl6pPr>
            <a:lvl7pPr marL="2314575" indent="0">
              <a:buNone/>
              <a:defRPr sz="759"/>
            </a:lvl7pPr>
            <a:lvl8pPr marL="2700338" indent="0">
              <a:buNone/>
              <a:defRPr sz="759"/>
            </a:lvl8pPr>
            <a:lvl9pPr marL="3086100" indent="0">
              <a:buNone/>
              <a:defRPr sz="759"/>
            </a:lvl9pPr>
          </a:lstStyle>
          <a:p>
            <a:pPr lvl="0"/>
            <a:r>
              <a:rPr lang="en-US"/>
              <a:t>Click to edit Master text styles</a:t>
            </a:r>
          </a:p>
        </p:txBody>
      </p:sp>
    </p:spTree>
    <p:extLst>
      <p:ext uri="{BB962C8B-B14F-4D97-AF65-F5344CB8AC3E}">
        <p14:creationId xmlns:p14="http://schemas.microsoft.com/office/powerpoint/2010/main" val="41634906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3"/>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85763" indent="0">
              <a:buNone/>
              <a:defRPr sz="2363"/>
            </a:lvl2pPr>
            <a:lvl3pPr marL="771525" indent="0">
              <a:buNone/>
              <a:defRPr sz="2025"/>
            </a:lvl3pPr>
            <a:lvl4pPr marL="1157288" indent="0">
              <a:buNone/>
              <a:defRPr sz="1688"/>
            </a:lvl4pPr>
            <a:lvl5pPr marL="1543050" indent="0">
              <a:buNone/>
              <a:defRPr sz="1688"/>
            </a:lvl5pPr>
            <a:lvl6pPr marL="1928813" indent="0">
              <a:buNone/>
              <a:defRPr sz="1688"/>
            </a:lvl6pPr>
            <a:lvl7pPr marL="2314575" indent="0">
              <a:buNone/>
              <a:defRPr sz="1688"/>
            </a:lvl7pPr>
            <a:lvl8pPr marL="2700338" indent="0">
              <a:buNone/>
              <a:defRPr sz="1688"/>
            </a:lvl8pPr>
            <a:lvl9pPr marL="3086100" indent="0">
              <a:buNone/>
              <a:defRPr sz="1688"/>
            </a:lvl9pPr>
          </a:lstStyle>
          <a:p>
            <a:r>
              <a:rPr lang="en-US" dirty="0"/>
              <a:t>Click icon to add picture</a:t>
            </a:r>
          </a:p>
        </p:txBody>
      </p:sp>
      <p:sp>
        <p:nvSpPr>
          <p:cNvPr id="4" name="Text Placeholder 3"/>
          <p:cNvSpPr>
            <a:spLocks noGrp="1"/>
          </p:cNvSpPr>
          <p:nvPr>
            <p:ph type="body" sz="half" idx="2"/>
          </p:nvPr>
        </p:nvSpPr>
        <p:spPr>
          <a:xfrm>
            <a:off x="2016125" y="5367362"/>
            <a:ext cx="6172200" cy="804863"/>
          </a:xfrm>
        </p:spPr>
        <p:txBody>
          <a:bodyPr/>
          <a:lstStyle>
            <a:lvl1pPr marL="0" indent="0">
              <a:buNone/>
              <a:defRPr sz="1181"/>
            </a:lvl1pPr>
            <a:lvl2pPr marL="385763" indent="0">
              <a:buNone/>
              <a:defRPr sz="1013"/>
            </a:lvl2pPr>
            <a:lvl3pPr marL="771525" indent="0">
              <a:buNone/>
              <a:defRPr sz="844"/>
            </a:lvl3pPr>
            <a:lvl4pPr marL="1157288" indent="0">
              <a:buNone/>
              <a:defRPr sz="759"/>
            </a:lvl4pPr>
            <a:lvl5pPr marL="1543050" indent="0">
              <a:buNone/>
              <a:defRPr sz="759"/>
            </a:lvl5pPr>
            <a:lvl6pPr marL="1928813" indent="0">
              <a:buNone/>
              <a:defRPr sz="759"/>
            </a:lvl6pPr>
            <a:lvl7pPr marL="2314575" indent="0">
              <a:buNone/>
              <a:defRPr sz="759"/>
            </a:lvl7pPr>
            <a:lvl8pPr marL="2700338" indent="0">
              <a:buNone/>
              <a:defRPr sz="759"/>
            </a:lvl8pPr>
            <a:lvl9pPr marL="3086100" indent="0">
              <a:buNone/>
              <a:defRPr sz="759"/>
            </a:lvl9pPr>
          </a:lstStyle>
          <a:p>
            <a:pPr lvl="0"/>
            <a:r>
              <a:rPr lang="en-US"/>
              <a:t>Click to edit Master text styles</a:t>
            </a:r>
          </a:p>
        </p:txBody>
      </p:sp>
    </p:spTree>
    <p:extLst>
      <p:ext uri="{BB962C8B-B14F-4D97-AF65-F5344CB8AC3E}">
        <p14:creationId xmlns:p14="http://schemas.microsoft.com/office/powerpoint/2010/main" val="4033772405"/>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9271656"/>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6"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613168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noChangeArrowheads="1"/>
          </p:cNvSpPr>
          <p:nvPr>
            <p:ph type="title"/>
          </p:nvPr>
        </p:nvSpPr>
        <p:spPr bwMode="auto">
          <a:xfrm>
            <a:off x="1296164" y="135572"/>
            <a:ext cx="712074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a:lvl1pPr>
          </a:lstStyle>
          <a:p>
            <a:pPr lvl="0"/>
            <a:r>
              <a:rPr lang="en-US" dirty="0"/>
              <a:t>Click to edit Master title style</a:t>
            </a:r>
          </a:p>
        </p:txBody>
      </p:sp>
    </p:spTree>
    <p:extLst>
      <p:ext uri="{BB962C8B-B14F-4D97-AF65-F5344CB8AC3E}">
        <p14:creationId xmlns:p14="http://schemas.microsoft.com/office/powerpoint/2010/main" val="393966828"/>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r>
              <a:rPr lang="en-US" dirty="0"/>
              <a:t>Click icon to add chart</a:t>
            </a:r>
          </a:p>
        </p:txBody>
      </p:sp>
    </p:spTree>
    <p:extLst>
      <p:ext uri="{BB962C8B-B14F-4D97-AF65-F5344CB8AC3E}">
        <p14:creationId xmlns:p14="http://schemas.microsoft.com/office/powerpoint/2010/main" val="103023498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Default 0">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6614505"/>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41" t="12083" r="35853" b="19444"/>
          <a:stretch/>
        </p:blipFill>
        <p:spPr>
          <a:xfrm>
            <a:off x="9917438" y="19051"/>
            <a:ext cx="340987" cy="390524"/>
          </a:xfrm>
          <a:prstGeom prst="rect">
            <a:avLst/>
          </a:prstGeom>
        </p:spPr>
      </p:pic>
    </p:spTree>
    <p:extLst>
      <p:ext uri="{BB962C8B-B14F-4D97-AF65-F5344CB8AC3E}">
        <p14:creationId xmlns:p14="http://schemas.microsoft.com/office/powerpoint/2010/main" val="16599238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31792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6907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3593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46172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04444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4509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0908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4156524"/>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076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2262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85696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9"/>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514350" indent="0" algn="ctr">
              <a:buNone/>
              <a:defRPr/>
            </a:lvl2pPr>
            <a:lvl3pPr marL="1028700" indent="0" algn="ctr">
              <a:buNone/>
              <a:defRPr/>
            </a:lvl3pPr>
            <a:lvl4pPr marL="1543050" indent="0" algn="ctr">
              <a:buNone/>
              <a:defRPr/>
            </a:lvl4pPr>
            <a:lvl5pPr marL="2057400" indent="0" algn="ctr">
              <a:buNone/>
              <a:defRPr/>
            </a:lvl5pPr>
            <a:lvl6pPr marL="2571750" indent="0" algn="ctr">
              <a:buNone/>
              <a:defRPr/>
            </a:lvl6pPr>
            <a:lvl7pPr marL="3086100" indent="0" algn="ctr">
              <a:buNone/>
              <a:defRPr/>
            </a:lvl7pPr>
            <a:lvl8pPr marL="3600450" indent="0" algn="ctr">
              <a:buNone/>
              <a:defRPr/>
            </a:lvl8pPr>
            <a:lvl9pPr marL="41148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02976644"/>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6055728"/>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3"/>
            <a:ext cx="8743950" cy="1362076"/>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250"/>
            </a:lvl1pPr>
            <a:lvl2pPr marL="514350" indent="0">
              <a:buNone/>
              <a:defRPr sz="2025"/>
            </a:lvl2pPr>
            <a:lvl3pPr marL="1028700" indent="0">
              <a:buNone/>
              <a:defRPr sz="1800"/>
            </a:lvl3pPr>
            <a:lvl4pPr marL="1543050" indent="0">
              <a:buNone/>
              <a:defRPr sz="1575"/>
            </a:lvl4pPr>
            <a:lvl5pPr marL="2057400" indent="0">
              <a:buNone/>
              <a:defRPr sz="1575"/>
            </a:lvl5pPr>
            <a:lvl6pPr marL="2571750" indent="0">
              <a:buNone/>
              <a:defRPr sz="1575"/>
            </a:lvl6pPr>
            <a:lvl7pPr marL="3086100" indent="0">
              <a:buNone/>
              <a:defRPr sz="1575"/>
            </a:lvl7pPr>
            <a:lvl8pPr marL="3600450" indent="0">
              <a:buNone/>
              <a:defRPr sz="1575"/>
            </a:lvl8pPr>
            <a:lvl9pPr marL="4114800" indent="0">
              <a:buNone/>
              <a:defRPr sz="1575"/>
            </a:lvl9pPr>
          </a:lstStyle>
          <a:p>
            <a:pPr lvl="0"/>
            <a:r>
              <a:rPr lang="en-US" smtClean="0"/>
              <a:t>Click to edit Master text styles</a:t>
            </a:r>
          </a:p>
        </p:txBody>
      </p:sp>
    </p:spTree>
    <p:extLst>
      <p:ext uri="{BB962C8B-B14F-4D97-AF65-F5344CB8AC3E}">
        <p14:creationId xmlns:p14="http://schemas.microsoft.com/office/powerpoint/2010/main" val="410762608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9" y="1981200"/>
            <a:ext cx="4295775" cy="4114800"/>
          </a:xfrm>
        </p:spPr>
        <p:txBody>
          <a:bodyPr/>
          <a:lstStyle>
            <a:lvl1pPr>
              <a:defRPr sz="3150"/>
            </a:lvl1pPr>
            <a:lvl2pPr>
              <a:defRPr sz="2700"/>
            </a:lvl2pPr>
            <a:lvl3pPr>
              <a:defRPr sz="2250"/>
            </a:lvl3pPr>
            <a:lvl4pPr>
              <a:defRPr sz="2025"/>
            </a:lvl4pPr>
            <a:lvl5pPr>
              <a:defRPr sz="2025"/>
            </a:lvl5pPr>
            <a:lvl6pPr>
              <a:defRPr sz="2025"/>
            </a:lvl6pPr>
            <a:lvl7pPr>
              <a:defRPr sz="2025"/>
            </a:lvl7pPr>
            <a:lvl8pPr>
              <a:defRPr sz="2025"/>
            </a:lvl8pPr>
            <a:lvl9pPr>
              <a:defRPr sz="20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5" y="1981200"/>
            <a:ext cx="4295775" cy="4114800"/>
          </a:xfrm>
        </p:spPr>
        <p:txBody>
          <a:bodyPr/>
          <a:lstStyle>
            <a:lvl1pPr>
              <a:defRPr sz="3150"/>
            </a:lvl1pPr>
            <a:lvl2pPr>
              <a:defRPr sz="2700"/>
            </a:lvl2pPr>
            <a:lvl3pPr>
              <a:defRPr sz="2250"/>
            </a:lvl3pPr>
            <a:lvl4pPr>
              <a:defRPr sz="2025"/>
            </a:lvl4pPr>
            <a:lvl5pPr>
              <a:defRPr sz="2025"/>
            </a:lvl5pPr>
            <a:lvl6pPr>
              <a:defRPr sz="2025"/>
            </a:lvl6pPr>
            <a:lvl7pPr>
              <a:defRPr sz="2025"/>
            </a:lvl7pPr>
            <a:lvl8pPr>
              <a:defRPr sz="2025"/>
            </a:lvl8pPr>
            <a:lvl9pPr>
              <a:defRPr sz="20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3819474"/>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3"/>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700"/>
            </a:lvl1pPr>
            <a:lvl2pPr>
              <a:defRPr sz="225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3"/>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700"/>
            </a:lvl1pPr>
            <a:lvl2pPr>
              <a:defRPr sz="225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6005936"/>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86211410"/>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587765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2" y="273049"/>
            <a:ext cx="3384352" cy="1162051"/>
          </a:xfrm>
        </p:spPr>
        <p:txBody>
          <a:bodyPr anchor="b"/>
          <a:lstStyle>
            <a:lvl1pPr algn="l">
              <a:defRPr sz="1688" b="1"/>
            </a:lvl1pPr>
          </a:lstStyle>
          <a:p>
            <a:r>
              <a:rPr lang="en-US"/>
              <a:t>Click to edit Master title style</a:t>
            </a:r>
            <a:endParaRPr lang="en-AU"/>
          </a:p>
        </p:txBody>
      </p:sp>
      <p:sp>
        <p:nvSpPr>
          <p:cNvPr id="3" name="Content Placeholder 2"/>
          <p:cNvSpPr>
            <a:spLocks noGrp="1"/>
          </p:cNvSpPr>
          <p:nvPr>
            <p:ph idx="1"/>
          </p:nvPr>
        </p:nvSpPr>
        <p:spPr>
          <a:xfrm>
            <a:off x="4021931" y="273051"/>
            <a:ext cx="5750719" cy="1941494"/>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514352" y="1435101"/>
            <a:ext cx="3384352" cy="274049"/>
          </a:xfrm>
        </p:spPr>
        <p:txBody>
          <a:bodyPr/>
          <a:lstStyle>
            <a:lvl1pPr marL="0" indent="0">
              <a:buNone/>
              <a:defRPr sz="1181"/>
            </a:lvl1pPr>
            <a:lvl2pPr marL="385763" indent="0">
              <a:buNone/>
              <a:defRPr sz="1013"/>
            </a:lvl2pPr>
            <a:lvl3pPr marL="771525" indent="0">
              <a:buNone/>
              <a:defRPr sz="844"/>
            </a:lvl3pPr>
            <a:lvl4pPr marL="1157288" indent="0">
              <a:buNone/>
              <a:defRPr sz="759"/>
            </a:lvl4pPr>
            <a:lvl5pPr marL="1543050" indent="0">
              <a:buNone/>
              <a:defRPr sz="759"/>
            </a:lvl5pPr>
            <a:lvl6pPr marL="1928813" indent="0">
              <a:buNone/>
              <a:defRPr sz="759"/>
            </a:lvl6pPr>
            <a:lvl7pPr marL="2314575" indent="0">
              <a:buNone/>
              <a:defRPr sz="759"/>
            </a:lvl7pPr>
            <a:lvl8pPr marL="2700338" indent="0">
              <a:buNone/>
              <a:defRPr sz="759"/>
            </a:lvl8pPr>
            <a:lvl9pPr marL="3086100" indent="0">
              <a:buNone/>
              <a:defRPr sz="759"/>
            </a:lvl9pPr>
          </a:lstStyle>
          <a:p>
            <a:pPr lvl="0"/>
            <a:r>
              <a:rPr lang="en-US"/>
              <a:t>Click to edit Master text styles</a:t>
            </a:r>
          </a:p>
        </p:txBody>
      </p:sp>
    </p:spTree>
    <p:extLst>
      <p:ext uri="{BB962C8B-B14F-4D97-AF65-F5344CB8AC3E}">
        <p14:creationId xmlns:p14="http://schemas.microsoft.com/office/powerpoint/2010/main" val="112671431"/>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4" y="273051"/>
            <a:ext cx="3384550" cy="1162051"/>
          </a:xfrm>
        </p:spPr>
        <p:txBody>
          <a:bodyPr anchor="b"/>
          <a:lstStyle>
            <a:lvl1pPr algn="l">
              <a:defRPr sz="2250" b="1"/>
            </a:lvl1pPr>
          </a:lstStyle>
          <a:p>
            <a:r>
              <a:rPr lang="en-US" smtClean="0"/>
              <a:t>Click to edit Master title style</a:t>
            </a:r>
            <a:endParaRPr lang="en-US"/>
          </a:p>
        </p:txBody>
      </p:sp>
      <p:sp>
        <p:nvSpPr>
          <p:cNvPr id="3" name="Content Placeholder 2"/>
          <p:cNvSpPr>
            <a:spLocks noGrp="1"/>
          </p:cNvSpPr>
          <p:nvPr>
            <p:ph idx="1"/>
          </p:nvPr>
        </p:nvSpPr>
        <p:spPr>
          <a:xfrm>
            <a:off x="4022725" y="273053"/>
            <a:ext cx="5749925" cy="5853113"/>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4" y="1435103"/>
            <a:ext cx="3384550" cy="4691063"/>
          </a:xfrm>
        </p:spPr>
        <p:txBody>
          <a:bodyPr/>
          <a:lstStyle>
            <a:lvl1pPr marL="0" indent="0">
              <a:buNone/>
              <a:defRPr sz="1575"/>
            </a:lvl1pPr>
            <a:lvl2pPr marL="514350" indent="0">
              <a:buNone/>
              <a:defRPr sz="1350"/>
            </a:lvl2pPr>
            <a:lvl3pPr marL="1028700" indent="0">
              <a:buNone/>
              <a:defRPr sz="1125"/>
            </a:lvl3pPr>
            <a:lvl4pPr marL="1543050" indent="0">
              <a:buNone/>
              <a:defRPr sz="1013"/>
            </a:lvl4pPr>
            <a:lvl5pPr marL="2057400" indent="0">
              <a:buNone/>
              <a:defRPr sz="1013"/>
            </a:lvl5pPr>
            <a:lvl6pPr marL="2571750" indent="0">
              <a:buNone/>
              <a:defRPr sz="1013"/>
            </a:lvl6pPr>
            <a:lvl7pPr marL="3086100" indent="0">
              <a:buNone/>
              <a:defRPr sz="1013"/>
            </a:lvl7pPr>
            <a:lvl8pPr marL="3600450" indent="0">
              <a:buNone/>
              <a:defRPr sz="1013"/>
            </a:lvl8pPr>
            <a:lvl9pPr marL="4114800" indent="0">
              <a:buNone/>
              <a:defRPr sz="1013"/>
            </a:lvl9pPr>
          </a:lstStyle>
          <a:p>
            <a:pPr lvl="0"/>
            <a:r>
              <a:rPr lang="en-US" smtClean="0"/>
              <a:t>Click to edit Master text styles</a:t>
            </a:r>
          </a:p>
        </p:txBody>
      </p:sp>
    </p:spTree>
    <p:extLst>
      <p:ext uri="{BB962C8B-B14F-4D97-AF65-F5344CB8AC3E}">
        <p14:creationId xmlns:p14="http://schemas.microsoft.com/office/powerpoint/2010/main" val="96671617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9"/>
          </a:xfrm>
        </p:spPr>
        <p:txBody>
          <a:bodyPr anchor="b"/>
          <a:lstStyle>
            <a:lvl1pPr algn="l">
              <a:defRPr sz="225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r>
              <a:rPr lang="en-US" dirty="0" smtClean="0"/>
              <a:t>Click icon to add picture</a:t>
            </a:r>
            <a:endParaRPr lang="en-US" dirty="0"/>
          </a:p>
        </p:txBody>
      </p:sp>
      <p:sp>
        <p:nvSpPr>
          <p:cNvPr id="4" name="Text Placeholder 3"/>
          <p:cNvSpPr>
            <a:spLocks noGrp="1"/>
          </p:cNvSpPr>
          <p:nvPr>
            <p:ph type="body" sz="half" idx="2"/>
          </p:nvPr>
        </p:nvSpPr>
        <p:spPr>
          <a:xfrm>
            <a:off x="2016125" y="5367338"/>
            <a:ext cx="6172200" cy="804863"/>
          </a:xfrm>
        </p:spPr>
        <p:txBody>
          <a:bodyPr/>
          <a:lstStyle>
            <a:lvl1pPr marL="0" indent="0">
              <a:buNone/>
              <a:defRPr sz="1575"/>
            </a:lvl1pPr>
            <a:lvl2pPr marL="514350" indent="0">
              <a:buNone/>
              <a:defRPr sz="1350"/>
            </a:lvl2pPr>
            <a:lvl3pPr marL="1028700" indent="0">
              <a:buNone/>
              <a:defRPr sz="1125"/>
            </a:lvl3pPr>
            <a:lvl4pPr marL="1543050" indent="0">
              <a:buNone/>
              <a:defRPr sz="1013"/>
            </a:lvl4pPr>
            <a:lvl5pPr marL="2057400" indent="0">
              <a:buNone/>
              <a:defRPr sz="1013"/>
            </a:lvl5pPr>
            <a:lvl6pPr marL="2571750" indent="0">
              <a:buNone/>
              <a:defRPr sz="1013"/>
            </a:lvl6pPr>
            <a:lvl7pPr marL="3086100" indent="0">
              <a:buNone/>
              <a:defRPr sz="1013"/>
            </a:lvl7pPr>
            <a:lvl8pPr marL="3600450" indent="0">
              <a:buNone/>
              <a:defRPr sz="1013"/>
            </a:lvl8pPr>
            <a:lvl9pPr marL="4114800" indent="0">
              <a:buNone/>
              <a:defRPr sz="1013"/>
            </a:lvl9pPr>
          </a:lstStyle>
          <a:p>
            <a:pPr lvl="0"/>
            <a:r>
              <a:rPr lang="en-US" smtClean="0"/>
              <a:t>Click to edit Master text styles</a:t>
            </a:r>
          </a:p>
        </p:txBody>
      </p:sp>
    </p:spTree>
    <p:extLst>
      <p:ext uri="{BB962C8B-B14F-4D97-AF65-F5344CB8AC3E}">
        <p14:creationId xmlns:p14="http://schemas.microsoft.com/office/powerpoint/2010/main" val="367708109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0166568"/>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9876647"/>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771525" y="1981200"/>
            <a:ext cx="8743950" cy="4114800"/>
          </a:xfrm>
        </p:spPr>
        <p:txBody>
          <a:bodyPr/>
          <a:lstStyle/>
          <a:p>
            <a:r>
              <a:rPr lang="en-US" dirty="0" smtClean="0"/>
              <a:t>Click icon to add chart</a:t>
            </a:r>
            <a:endParaRPr lang="en-US" dirty="0"/>
          </a:p>
        </p:txBody>
      </p:sp>
    </p:spTree>
    <p:extLst>
      <p:ext uri="{BB962C8B-B14F-4D97-AF65-F5344CB8AC3E}">
        <p14:creationId xmlns:p14="http://schemas.microsoft.com/office/powerpoint/2010/main" val="1296579661"/>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stretch>
            <a:fillRect/>
          </a:stretch>
        </p:blipFill>
        <p:spPr>
          <a:xfrm>
            <a:off x="2743" y="-9135"/>
            <a:ext cx="10281516" cy="6867136"/>
          </a:xfrm>
          <a:prstGeom prst="rect">
            <a:avLst/>
          </a:prstGeom>
        </p:spPr>
      </p:pic>
      <p:sp>
        <p:nvSpPr>
          <p:cNvPr id="3" name="Slide Number Placeholder 6"/>
          <p:cNvSpPr txBox="1">
            <a:spLocks/>
          </p:cNvSpPr>
          <p:nvPr userDrawn="1"/>
        </p:nvSpPr>
        <p:spPr>
          <a:xfrm>
            <a:off x="9642514" y="-31060"/>
            <a:ext cx="649811" cy="369277"/>
          </a:xfrm>
          <a:prstGeom prst="rect">
            <a:avLst/>
          </a:prstGeom>
          <a:noFill/>
        </p:spPr>
        <p:txBody>
          <a:bodyPr/>
          <a:lstStyle>
            <a:lvl1pPr algn="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CFDB4C24-AF86-4570-89B5-45F4BCA33779}" type="slidenum">
              <a:rPr kumimoji="0" lang="en-US" sz="1125" b="0" i="0" u="none" strike="noStrike" kern="1200" cap="none" spc="0" normalizeH="0" baseline="0" noProof="0" smtClean="0">
                <a:ln>
                  <a:noFill/>
                </a:ln>
                <a:solidFill>
                  <a:srgbClr val="000000"/>
                </a:solidFill>
                <a:effectLst/>
                <a:uLnTx/>
                <a:uFillTx/>
                <a:latin typeface="Times New Roman"/>
                <a:ea typeface="+mn-ea"/>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125" b="0" i="0" u="none" strike="noStrike" kern="1200" cap="none" spc="0" normalizeH="0" baseline="0" noProof="0" dirty="0">
              <a:ln>
                <a:noFill/>
              </a:ln>
              <a:solidFill>
                <a:srgbClr val="000000"/>
              </a:solidFill>
              <a:effectLst/>
              <a:uLnTx/>
              <a:uFillTx/>
              <a:latin typeface="Times New Roman"/>
              <a:ea typeface="+mn-ea"/>
              <a:cs typeface="Arial" charset="0"/>
            </a:endParaRPr>
          </a:p>
        </p:txBody>
      </p:sp>
      <p:sp>
        <p:nvSpPr>
          <p:cNvPr id="6" name="Title 1"/>
          <p:cNvSpPr>
            <a:spLocks noGrp="1"/>
          </p:cNvSpPr>
          <p:nvPr>
            <p:ph type="title" hasCustomPrompt="1"/>
          </p:nvPr>
        </p:nvSpPr>
        <p:spPr>
          <a:xfrm>
            <a:off x="319557" y="3051728"/>
            <a:ext cx="7923402" cy="736269"/>
          </a:xfrm>
          <a:prstGeom prst="rect">
            <a:avLst/>
          </a:prstGeom>
        </p:spPr>
        <p:txBody>
          <a:bodyPr/>
          <a:lstStyle>
            <a:lvl1pPr>
              <a:defRPr sz="3600" cap="small" baseline="0"/>
            </a:lvl1pPr>
          </a:lstStyle>
          <a:p>
            <a:r>
              <a:rPr lang="en-US" dirty="0"/>
              <a:t>Click To Edit Master Title Style</a:t>
            </a:r>
          </a:p>
        </p:txBody>
      </p:sp>
      <p:sp>
        <p:nvSpPr>
          <p:cNvPr id="7" name="Rectangle 178"/>
          <p:cNvSpPr>
            <a:spLocks noChangeArrowheads="1"/>
          </p:cNvSpPr>
          <p:nvPr userDrawn="1"/>
        </p:nvSpPr>
        <p:spPr bwMode="auto">
          <a:xfrm>
            <a:off x="128082" y="6631833"/>
            <a:ext cx="721671" cy="196208"/>
          </a:xfrm>
          <a:prstGeom prst="rect">
            <a:avLst/>
          </a:prstGeom>
          <a:noFill/>
          <a:ln w="9525">
            <a:noFill/>
            <a:miter lim="800000"/>
            <a:headEnd/>
            <a:tailEnd/>
          </a:ln>
        </p:spPr>
        <p:txBody>
          <a:bodyPr wrap="non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675" b="0" i="0" u="none" strike="noStrike" kern="1200" cap="none" spc="0" normalizeH="0" baseline="0" noProof="0" dirty="0">
                <a:ln>
                  <a:noFill/>
                </a:ln>
                <a:solidFill>
                  <a:srgbClr val="FFFFFF">
                    <a:lumMod val="50000"/>
                  </a:srgbClr>
                </a:solidFill>
                <a:effectLst/>
                <a:uLnTx/>
                <a:uFillTx/>
                <a:latin typeface="Times New Roman"/>
                <a:ea typeface="+mn-ea"/>
                <a:cs typeface="Arial" charset="0"/>
              </a:rPr>
              <a:t>IMP-521-17 v6</a:t>
            </a:r>
            <a:endParaRPr kumimoji="0" lang="it-IT" sz="675" b="0" i="0" u="none" strike="noStrike" kern="1200" cap="none" spc="0" normalizeH="0" baseline="0" noProof="0" dirty="0">
              <a:ln>
                <a:noFill/>
              </a:ln>
              <a:solidFill>
                <a:srgbClr val="FFFFFF">
                  <a:lumMod val="50000"/>
                </a:srgbClr>
              </a:solidFill>
              <a:effectLst/>
              <a:uLnTx/>
              <a:uFillTx/>
              <a:latin typeface="Times New Roman"/>
              <a:ea typeface="+mn-ea"/>
              <a:cs typeface="Arial" charset="0"/>
            </a:endParaRPr>
          </a:p>
        </p:txBody>
      </p:sp>
    </p:spTree>
    <p:extLst>
      <p:ext uri="{BB962C8B-B14F-4D97-AF65-F5344CB8AC3E}">
        <p14:creationId xmlns:p14="http://schemas.microsoft.com/office/powerpoint/2010/main" val="1402023299"/>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19558" y="47500"/>
            <a:ext cx="9707169" cy="736269"/>
          </a:xfrm>
          <a:prstGeom prst="rect">
            <a:avLst/>
          </a:prstGeom>
        </p:spPr>
        <p:txBody>
          <a:bodyPr/>
          <a:lstStyle>
            <a:lvl1pPr>
              <a:defRPr sz="3150" cap="small" baseline="0">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266100125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88687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stretch>
            <a:fillRect/>
          </a:stretch>
        </p:blipFill>
        <p:spPr>
          <a:xfrm>
            <a:off x="2" y="0"/>
            <a:ext cx="10281516" cy="6867136"/>
          </a:xfrm>
          <a:prstGeom prst="rect">
            <a:avLst/>
          </a:prstGeom>
        </p:spPr>
      </p:pic>
      <p:sp>
        <p:nvSpPr>
          <p:cNvPr id="6" name="Title 1"/>
          <p:cNvSpPr>
            <a:spLocks noGrp="1"/>
          </p:cNvSpPr>
          <p:nvPr>
            <p:ph type="title" hasCustomPrompt="1"/>
          </p:nvPr>
        </p:nvSpPr>
        <p:spPr>
          <a:xfrm>
            <a:off x="319557" y="3051728"/>
            <a:ext cx="7923402" cy="736269"/>
          </a:xfrm>
          <a:prstGeom prst="rect">
            <a:avLst/>
          </a:prstGeom>
        </p:spPr>
        <p:txBody>
          <a:bodyPr/>
          <a:lstStyle>
            <a:lvl1pPr>
              <a:defRPr sz="3600" cap="small" baseline="0"/>
            </a:lvl1pPr>
          </a:lstStyle>
          <a:p>
            <a:r>
              <a:rPr lang="en-US" dirty="0"/>
              <a:t>Click To Edit Master Title Style</a:t>
            </a:r>
          </a:p>
        </p:txBody>
      </p:sp>
      <p:sp>
        <p:nvSpPr>
          <p:cNvPr id="5" name="Slide Number Placeholder 6"/>
          <p:cNvSpPr txBox="1">
            <a:spLocks/>
          </p:cNvSpPr>
          <p:nvPr userDrawn="1"/>
        </p:nvSpPr>
        <p:spPr>
          <a:xfrm>
            <a:off x="9642514" y="-31060"/>
            <a:ext cx="649811" cy="369277"/>
          </a:xfrm>
          <a:prstGeom prst="rect">
            <a:avLst/>
          </a:prstGeom>
          <a:noFill/>
        </p:spPr>
        <p:txBody>
          <a:bodyPr/>
          <a:lstStyle>
            <a:lvl1pPr algn="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CFDB4C24-AF86-4570-89B5-45F4BCA33779}" type="slidenum">
              <a:rPr kumimoji="0" lang="en-US" sz="1125" b="0" i="0" u="none" strike="noStrike" kern="1200" cap="none" spc="0" normalizeH="0" baseline="0" noProof="0" smtClean="0">
                <a:ln>
                  <a:noFill/>
                </a:ln>
                <a:solidFill>
                  <a:srgbClr val="000000"/>
                </a:solidFill>
                <a:effectLst/>
                <a:uLnTx/>
                <a:uFillTx/>
                <a:latin typeface="Times New Roman"/>
                <a:ea typeface="+mn-ea"/>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125" b="0" i="0" u="none" strike="noStrike" kern="1200" cap="none" spc="0" normalizeH="0" baseline="0" noProof="0" dirty="0">
              <a:ln>
                <a:noFill/>
              </a:ln>
              <a:solidFill>
                <a:srgbClr val="000000"/>
              </a:solidFill>
              <a:effectLst/>
              <a:uLnTx/>
              <a:uFillTx/>
              <a:latin typeface="Times New Roman"/>
              <a:ea typeface="+mn-ea"/>
              <a:cs typeface="Arial" charset="0"/>
            </a:endParaRPr>
          </a:p>
        </p:txBody>
      </p:sp>
      <p:sp>
        <p:nvSpPr>
          <p:cNvPr id="8" name="Rectangle 178"/>
          <p:cNvSpPr>
            <a:spLocks noChangeArrowheads="1"/>
          </p:cNvSpPr>
          <p:nvPr userDrawn="1"/>
        </p:nvSpPr>
        <p:spPr bwMode="auto">
          <a:xfrm>
            <a:off x="105639" y="6631833"/>
            <a:ext cx="744113" cy="196208"/>
          </a:xfrm>
          <a:prstGeom prst="rect">
            <a:avLst/>
          </a:prstGeom>
          <a:noFill/>
          <a:ln w="9525">
            <a:noFill/>
            <a:miter lim="800000"/>
            <a:headEnd/>
            <a:tailEnd/>
          </a:ln>
        </p:spPr>
        <p:txBody>
          <a:bodyPr wrap="non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675" b="0" i="0" u="none" strike="noStrike" kern="1200" cap="none" spc="0" normalizeH="0" baseline="0" noProof="0" dirty="0">
                <a:ln>
                  <a:noFill/>
                </a:ln>
                <a:solidFill>
                  <a:srgbClr val="FFFFFF">
                    <a:lumMod val="50000"/>
                  </a:srgbClr>
                </a:solidFill>
                <a:effectLst/>
                <a:uLnTx/>
                <a:uFillTx/>
                <a:latin typeface="Times New Roman"/>
                <a:ea typeface="+mn-ea"/>
                <a:cs typeface="Arial" charset="0"/>
              </a:rPr>
              <a:t>IMP-521-17 .v4</a:t>
            </a:r>
            <a:endParaRPr kumimoji="0" lang="it-IT" sz="675" b="0" i="0" u="none" strike="noStrike" kern="1200" cap="none" spc="0" normalizeH="0" baseline="0" noProof="0" dirty="0">
              <a:ln>
                <a:noFill/>
              </a:ln>
              <a:solidFill>
                <a:srgbClr val="FFFFFF">
                  <a:lumMod val="50000"/>
                </a:srgbClr>
              </a:solidFill>
              <a:effectLst/>
              <a:uLnTx/>
              <a:uFillTx/>
              <a:latin typeface="Times New Roman"/>
              <a:ea typeface="+mn-ea"/>
              <a:cs typeface="Arial" charset="0"/>
            </a:endParaRPr>
          </a:p>
        </p:txBody>
      </p:sp>
    </p:spTree>
    <p:extLst>
      <p:ext uri="{BB962C8B-B14F-4D97-AF65-F5344CB8AC3E}">
        <p14:creationId xmlns:p14="http://schemas.microsoft.com/office/powerpoint/2010/main" val="3526128760"/>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146353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6.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theme" Target="../theme/theme7.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8.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000000"/>
            </a:gs>
            <a:gs pos="11000">
              <a:srgbClr val="00003F"/>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96164" y="135572"/>
            <a:ext cx="712074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514350" y="1233489"/>
            <a:ext cx="9258300" cy="1546642"/>
          </a:xfrm>
          <a:prstGeom prst="rect">
            <a:avLst/>
          </a:prstGeom>
          <a:solidFill>
            <a:srgbClr val="000022"/>
          </a:solidFill>
          <a:ln w="3175">
            <a:solidFill>
              <a:srgbClr val="DDDDDD"/>
            </a:solid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p:nvPr userDrawn="1"/>
        </p:nvSpPr>
        <p:spPr>
          <a:xfrm>
            <a:off x="0" y="6488669"/>
            <a:ext cx="10287000" cy="325987"/>
          </a:xfrm>
          <a:prstGeom prst="rect">
            <a:avLst/>
          </a:prstGeom>
        </p:spPr>
        <p:txBody>
          <a:bodyPr wrap="square">
            <a:spAutoFit/>
          </a:bodyPr>
          <a:lstStyle/>
          <a:p>
            <a:pPr marL="0" marR="0" lvl="0" indent="0" algn="l" defTabSz="771525" rtl="0" eaLnBrk="0" fontAlgn="base" latinLnBrk="0" hangingPunct="0">
              <a:lnSpc>
                <a:spcPct val="100000"/>
              </a:lnSpc>
              <a:spcBef>
                <a:spcPct val="0"/>
              </a:spcBef>
              <a:spcAft>
                <a:spcPts val="675"/>
              </a:spcAft>
              <a:buClrTx/>
              <a:buSzTx/>
              <a:buFontTx/>
              <a:buNone/>
              <a:tabLst/>
              <a:defRPr/>
            </a:pPr>
            <a:r>
              <a:rPr kumimoji="0" lang="en-US" sz="759"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itchFamily="34" charset="-128"/>
                <a:cs typeface="Calibri" panose="020F0502020204030204" pitchFamily="34" charset="0"/>
              </a:rPr>
              <a:t>Lotus is an investigational device and not for sale or distribution in the US. CE mark received 2013. Information for the Lotus Valve System is for use in countries with applicable product registrations. Indications, contraindications, warnings and instructions for use can be found in the product labeling supplied with each device.</a:t>
            </a:r>
            <a:endParaRPr kumimoji="0" lang="en-US" sz="759"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Text Box 8"/>
          <p:cNvSpPr txBox="1">
            <a:spLocks noChangeArrowheads="1"/>
          </p:cNvSpPr>
          <p:nvPr userDrawn="1"/>
        </p:nvSpPr>
        <p:spPr bwMode="auto">
          <a:xfrm>
            <a:off x="8828827" y="6508374"/>
            <a:ext cx="1553694" cy="32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b="1">
                <a:solidFill>
                  <a:schemeClr val="bg1"/>
                </a:solidFill>
                <a:latin typeface="Arial" charset="0"/>
                <a:cs typeface="Lucida Sans Unicode" pitchFamily="34" charset="0"/>
              </a:defRPr>
            </a:lvl1pPr>
            <a:lvl2pPr marL="742950" indent="-285750" eaLnBrk="0" hangingPunct="0">
              <a:defRPr sz="1600" b="1">
                <a:solidFill>
                  <a:schemeClr val="bg1"/>
                </a:solidFill>
                <a:latin typeface="Arial" charset="0"/>
                <a:cs typeface="Lucida Sans Unicode" pitchFamily="34" charset="0"/>
              </a:defRPr>
            </a:lvl2pPr>
            <a:lvl3pPr marL="1143000" indent="-228600" eaLnBrk="0" hangingPunct="0">
              <a:defRPr sz="1600" b="1">
                <a:solidFill>
                  <a:schemeClr val="bg1"/>
                </a:solidFill>
                <a:latin typeface="Arial" charset="0"/>
                <a:cs typeface="Lucida Sans Unicode" pitchFamily="34" charset="0"/>
              </a:defRPr>
            </a:lvl3pPr>
            <a:lvl4pPr marL="1600200" indent="-228600" eaLnBrk="0" hangingPunct="0">
              <a:defRPr sz="1600" b="1">
                <a:solidFill>
                  <a:schemeClr val="bg1"/>
                </a:solidFill>
                <a:latin typeface="Arial" charset="0"/>
                <a:cs typeface="Lucida Sans Unicode" pitchFamily="34" charset="0"/>
              </a:defRPr>
            </a:lvl4pPr>
            <a:lvl5pPr marL="2057400" indent="-228600" eaLnBrk="0" hangingPunct="0">
              <a:defRPr sz="1600" b="1">
                <a:solidFill>
                  <a:schemeClr val="bg1"/>
                </a:solidFill>
                <a:latin typeface="Arial" charset="0"/>
                <a:cs typeface="Lucida Sans Unicode" pitchFamily="34" charset="0"/>
              </a:defRPr>
            </a:lvl5pPr>
            <a:lvl6pPr marL="2514600" indent="-228600" eaLnBrk="0" fontAlgn="base" hangingPunct="0">
              <a:spcBef>
                <a:spcPct val="0"/>
              </a:spcBef>
              <a:spcAft>
                <a:spcPct val="0"/>
              </a:spcAft>
              <a:defRPr sz="1600" b="1">
                <a:solidFill>
                  <a:schemeClr val="bg1"/>
                </a:solidFill>
                <a:latin typeface="Arial" charset="0"/>
                <a:cs typeface="Lucida Sans Unicode" pitchFamily="34" charset="0"/>
              </a:defRPr>
            </a:lvl6pPr>
            <a:lvl7pPr marL="2971800" indent="-228600" eaLnBrk="0" fontAlgn="base" hangingPunct="0">
              <a:spcBef>
                <a:spcPct val="0"/>
              </a:spcBef>
              <a:spcAft>
                <a:spcPct val="0"/>
              </a:spcAft>
              <a:defRPr sz="1600" b="1">
                <a:solidFill>
                  <a:schemeClr val="bg1"/>
                </a:solidFill>
                <a:latin typeface="Arial" charset="0"/>
                <a:cs typeface="Lucida Sans Unicode" pitchFamily="34" charset="0"/>
              </a:defRPr>
            </a:lvl7pPr>
            <a:lvl8pPr marL="3429000" indent="-228600" eaLnBrk="0" fontAlgn="base" hangingPunct="0">
              <a:spcBef>
                <a:spcPct val="0"/>
              </a:spcBef>
              <a:spcAft>
                <a:spcPct val="0"/>
              </a:spcAft>
              <a:defRPr sz="1600" b="1">
                <a:solidFill>
                  <a:schemeClr val="bg1"/>
                </a:solidFill>
                <a:latin typeface="Arial" charset="0"/>
                <a:cs typeface="Lucida Sans Unicode" pitchFamily="34" charset="0"/>
              </a:defRPr>
            </a:lvl8pPr>
            <a:lvl9pPr marL="3886200" indent="-228600" eaLnBrk="0" fontAlgn="base" hangingPunct="0">
              <a:spcBef>
                <a:spcPct val="0"/>
              </a:spcBef>
              <a:spcAft>
                <a:spcPct val="0"/>
              </a:spcAft>
              <a:defRPr sz="1600" b="1">
                <a:solidFill>
                  <a:schemeClr val="bg1"/>
                </a:solidFill>
                <a:latin typeface="Arial" charset="0"/>
                <a:cs typeface="Lucida Sans Unicode" pitchFamily="34" charset="0"/>
              </a:defRPr>
            </a:lvl9pPr>
          </a:lstStyle>
          <a:p>
            <a:pPr marL="0" marR="0" lvl="0" indent="0" algn="r" defTabSz="514350" rtl="0" eaLnBrk="1" fontAlgn="auto" latinLnBrk="0" hangingPunct="1">
              <a:lnSpc>
                <a:spcPct val="100000"/>
              </a:lnSpc>
              <a:spcBef>
                <a:spcPts val="0"/>
              </a:spcBef>
              <a:spcAft>
                <a:spcPts val="0"/>
              </a:spcAft>
              <a:buClrTx/>
              <a:buSzTx/>
              <a:buFontTx/>
              <a:buNone/>
              <a:tabLst/>
              <a:defRPr/>
            </a:pPr>
            <a:endParaRPr kumimoji="0" lang="en-US" sz="759" b="0" i="0" u="none" strike="noStrike" kern="1200" cap="none" spc="0" normalizeH="0" baseline="0" noProof="0" dirty="0">
              <a:ln>
                <a:noFill/>
              </a:ln>
              <a:solidFill>
                <a:srgbClr val="FFFFFF">
                  <a:lumMod val="50000"/>
                  <a:lumOff val="50000"/>
                </a:srgbClr>
              </a:solidFill>
              <a:effectLst/>
              <a:uLnTx/>
              <a:uFillTx/>
              <a:latin typeface="Calibri" panose="020F0502020204030204" pitchFamily="34" charset="0"/>
              <a:ea typeface="MS PGothic" pitchFamily="34" charset="-128"/>
              <a:cs typeface="Arial" charset="0"/>
            </a:endParaRPr>
          </a:p>
          <a:p>
            <a:pPr marL="0" marR="0" lvl="0" indent="0" algn="r" defTabSz="514350" rtl="0" eaLnBrk="1" fontAlgn="auto" latinLnBrk="0" hangingPunct="1">
              <a:lnSpc>
                <a:spcPct val="100000"/>
              </a:lnSpc>
              <a:spcBef>
                <a:spcPts val="0"/>
              </a:spcBef>
              <a:spcAft>
                <a:spcPts val="0"/>
              </a:spcAft>
              <a:buClrTx/>
              <a:buSzTx/>
              <a:buFontTx/>
              <a:buNone/>
              <a:tabLst/>
              <a:defRPr/>
            </a:pPr>
            <a:r>
              <a:rPr kumimoji="0" lang="en-US" sz="759" b="0" i="0" u="none" strike="noStrike" kern="1200" cap="none" spc="0" normalizeH="0" baseline="0" noProof="0" dirty="0">
                <a:ln>
                  <a:noFill/>
                </a:ln>
                <a:solidFill>
                  <a:srgbClr val="FFFFFF">
                    <a:lumMod val="50000"/>
                    <a:lumOff val="50000"/>
                  </a:srgbClr>
                </a:solidFill>
                <a:effectLst/>
                <a:uLnTx/>
                <a:uFillTx/>
                <a:latin typeface="Calibri" panose="020F0502020204030204" pitchFamily="34" charset="0"/>
                <a:ea typeface="MS PGothic" pitchFamily="34" charset="-128"/>
                <a:cs typeface="Arial" charset="0"/>
              </a:rPr>
              <a:t>SH-</a:t>
            </a:r>
            <a:r>
              <a:rPr kumimoji="0" lang="en-US" sz="759" b="0" i="0" u="none" strike="noStrike" kern="1200" cap="none" spc="0" normalizeH="0" baseline="0" noProof="0" dirty="0">
                <a:ln>
                  <a:noFill/>
                </a:ln>
                <a:solidFill>
                  <a:srgbClr val="FFFFFF">
                    <a:lumMod val="50000"/>
                    <a:lumOff val="50000"/>
                  </a:srgbClr>
                </a:solidFill>
                <a:effectLst/>
                <a:uLnTx/>
                <a:uFillTx/>
                <a:latin typeface="Calibri" panose="020F0502020204030204" pitchFamily="34" charset="0"/>
                <a:ea typeface="+mn-ea"/>
                <a:cs typeface="Lucida Sans Unicode" pitchFamily="34" charset="0"/>
              </a:rPr>
              <a:t>148709-</a:t>
            </a:r>
            <a:r>
              <a:rPr kumimoji="0" lang="en-US" sz="759" b="0" i="0" u="none" strike="noStrike" kern="1200" cap="none" spc="0" normalizeH="0" baseline="0" noProof="0" dirty="0">
                <a:ln>
                  <a:noFill/>
                </a:ln>
                <a:solidFill>
                  <a:srgbClr val="FFFFFF">
                    <a:lumMod val="50000"/>
                    <a:lumOff val="50000"/>
                  </a:srgbClr>
                </a:solidFill>
                <a:effectLst/>
                <a:uLnTx/>
                <a:uFillTx/>
                <a:latin typeface="Calibri" panose="020F0502020204030204" pitchFamily="34" charset="0"/>
                <a:ea typeface="MS PGothic" pitchFamily="34" charset="-128"/>
                <a:cs typeface="Arial" charset="0"/>
              </a:rPr>
              <a:t>AJ JUN2015   Page </a:t>
            </a:r>
            <a:fld id="{4A5E4DD5-A2B0-4FD6-BCA0-76510BBEA563}" type="slidenum">
              <a:rPr kumimoji="0" lang="en-US" sz="759" b="0" i="0" u="none" strike="noStrike" kern="1200" cap="none" spc="0" normalizeH="0" baseline="0" noProof="0">
                <a:ln>
                  <a:noFill/>
                </a:ln>
                <a:solidFill>
                  <a:srgbClr val="FFFFFF">
                    <a:lumMod val="50000"/>
                    <a:lumOff val="50000"/>
                  </a:srgbClr>
                </a:solidFill>
                <a:effectLst/>
                <a:uLnTx/>
                <a:uFillTx/>
                <a:latin typeface="Calibri" panose="020F0502020204030204" pitchFamily="34" charset="0"/>
                <a:ea typeface="MS PGothic" pitchFamily="34" charset="-128"/>
                <a:cs typeface="Arial" charset="0"/>
              </a:rPr>
              <a:pPr marL="0" marR="0" lvl="0" indent="0" algn="r" defTabSz="514350" rtl="0" eaLnBrk="1" fontAlgn="auto" latinLnBrk="0" hangingPunct="1">
                <a:lnSpc>
                  <a:spcPct val="100000"/>
                </a:lnSpc>
                <a:spcBef>
                  <a:spcPts val="0"/>
                </a:spcBef>
                <a:spcAft>
                  <a:spcPts val="0"/>
                </a:spcAft>
                <a:buClrTx/>
                <a:buSzTx/>
                <a:buFontTx/>
                <a:buNone/>
                <a:tabLst/>
                <a:defRPr/>
              </a:pPr>
              <a:t>‹#›</a:t>
            </a:fld>
            <a:r>
              <a:rPr kumimoji="0" lang="en-US" sz="759" b="0" i="0" u="none" strike="noStrike" kern="1200" cap="none" spc="0" normalizeH="0" baseline="0" noProof="0" dirty="0">
                <a:ln>
                  <a:noFill/>
                </a:ln>
                <a:solidFill>
                  <a:srgbClr val="FFFFFF">
                    <a:lumMod val="50000"/>
                    <a:lumOff val="50000"/>
                  </a:srgbClr>
                </a:solidFill>
                <a:effectLst/>
                <a:uLnTx/>
                <a:uFillTx/>
                <a:latin typeface="Calibri" panose="020F0502020204030204" pitchFamily="34" charset="0"/>
                <a:ea typeface="MS PGothic" pitchFamily="34" charset="-128"/>
                <a:cs typeface="Arial" charset="0"/>
              </a:rPr>
              <a:t>  </a:t>
            </a:r>
          </a:p>
        </p:txBody>
      </p:sp>
      <p:sp>
        <p:nvSpPr>
          <p:cNvPr id="7" name="TextBox 6"/>
          <p:cNvSpPr txBox="1"/>
          <p:nvPr userDrawn="1"/>
        </p:nvSpPr>
        <p:spPr>
          <a:xfrm>
            <a:off x="6473" y="6367351"/>
            <a:ext cx="4210493" cy="209160"/>
          </a:xfrm>
          <a:prstGeom prst="rect">
            <a:avLst/>
          </a:prstGeom>
          <a:noFill/>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759" b="0" i="0" u="none" strike="noStrike" kern="1200" cap="none" spc="0" normalizeH="0" baseline="0" noProof="0" dirty="0">
                <a:ln>
                  <a:noFill/>
                </a:ln>
                <a:solidFill>
                  <a:srgbClr val="FFFFFF"/>
                </a:solidFill>
                <a:effectLst/>
                <a:uLnTx/>
                <a:uFillTx/>
                <a:latin typeface="Arial"/>
                <a:ea typeface="+mn-ea"/>
                <a:cs typeface="+mn-cs"/>
              </a:rPr>
              <a:t>Information not intended for use in France.</a:t>
            </a:r>
          </a:p>
        </p:txBody>
      </p:sp>
    </p:spTree>
    <p:extLst>
      <p:ext uri="{BB962C8B-B14F-4D97-AF65-F5344CB8AC3E}">
        <p14:creationId xmlns:p14="http://schemas.microsoft.com/office/powerpoint/2010/main" val="676979654"/>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 id="2147483797" r:id="rId20"/>
    <p:sldLayoutId id="2147483798" r:id="rId21"/>
    <p:sldLayoutId id="2147483799" r:id="rId22"/>
  </p:sldLayoutIdLst>
  <p:transition spd="med">
    <p:fade/>
  </p:transition>
  <p:txStyles>
    <p:titleStyle>
      <a:lvl1pPr algn="ctr" rtl="0" eaLnBrk="1" fontAlgn="base" hangingPunct="1">
        <a:spcBef>
          <a:spcPct val="0"/>
        </a:spcBef>
        <a:spcAft>
          <a:spcPct val="0"/>
        </a:spcAft>
        <a:defRPr sz="3038">
          <a:solidFill>
            <a:srgbClr val="FFFFCC"/>
          </a:solidFill>
          <a:latin typeface="Calibri" pitchFamily="34" charset="0"/>
          <a:ea typeface="+mj-ea"/>
          <a:cs typeface="Calibri" pitchFamily="34" charset="0"/>
        </a:defRPr>
      </a:lvl1pPr>
      <a:lvl2pPr algn="l" rtl="0" eaLnBrk="1" fontAlgn="base" hangingPunct="1">
        <a:spcBef>
          <a:spcPct val="0"/>
        </a:spcBef>
        <a:spcAft>
          <a:spcPct val="0"/>
        </a:spcAft>
        <a:defRPr sz="3375">
          <a:solidFill>
            <a:srgbClr val="FFFFCC"/>
          </a:solidFill>
          <a:latin typeface="Arial" charset="0"/>
        </a:defRPr>
      </a:lvl2pPr>
      <a:lvl3pPr algn="l" rtl="0" eaLnBrk="1" fontAlgn="base" hangingPunct="1">
        <a:spcBef>
          <a:spcPct val="0"/>
        </a:spcBef>
        <a:spcAft>
          <a:spcPct val="0"/>
        </a:spcAft>
        <a:defRPr sz="3375">
          <a:solidFill>
            <a:srgbClr val="FFFFCC"/>
          </a:solidFill>
          <a:latin typeface="Arial" charset="0"/>
        </a:defRPr>
      </a:lvl3pPr>
      <a:lvl4pPr algn="l" rtl="0" eaLnBrk="1" fontAlgn="base" hangingPunct="1">
        <a:spcBef>
          <a:spcPct val="0"/>
        </a:spcBef>
        <a:spcAft>
          <a:spcPct val="0"/>
        </a:spcAft>
        <a:defRPr sz="3375">
          <a:solidFill>
            <a:srgbClr val="FFFFCC"/>
          </a:solidFill>
          <a:latin typeface="Arial" charset="0"/>
        </a:defRPr>
      </a:lvl4pPr>
      <a:lvl5pPr algn="l" rtl="0" eaLnBrk="1" fontAlgn="base" hangingPunct="1">
        <a:spcBef>
          <a:spcPct val="0"/>
        </a:spcBef>
        <a:spcAft>
          <a:spcPct val="0"/>
        </a:spcAft>
        <a:defRPr sz="3375">
          <a:solidFill>
            <a:srgbClr val="FFFFCC"/>
          </a:solidFill>
          <a:latin typeface="Arial" charset="0"/>
        </a:defRPr>
      </a:lvl5pPr>
      <a:lvl6pPr marL="385763" algn="ctr" rtl="0" eaLnBrk="1" fontAlgn="base" hangingPunct="1">
        <a:spcBef>
          <a:spcPct val="0"/>
        </a:spcBef>
        <a:spcAft>
          <a:spcPct val="0"/>
        </a:spcAft>
        <a:defRPr sz="3375">
          <a:solidFill>
            <a:srgbClr val="FFFFCC"/>
          </a:solidFill>
          <a:latin typeface="Arial" charset="0"/>
        </a:defRPr>
      </a:lvl6pPr>
      <a:lvl7pPr marL="771525" algn="ctr" rtl="0" eaLnBrk="1" fontAlgn="base" hangingPunct="1">
        <a:spcBef>
          <a:spcPct val="0"/>
        </a:spcBef>
        <a:spcAft>
          <a:spcPct val="0"/>
        </a:spcAft>
        <a:defRPr sz="3375">
          <a:solidFill>
            <a:srgbClr val="FFFFCC"/>
          </a:solidFill>
          <a:latin typeface="Arial" charset="0"/>
        </a:defRPr>
      </a:lvl7pPr>
      <a:lvl8pPr marL="1157288" algn="ctr" rtl="0" eaLnBrk="1" fontAlgn="base" hangingPunct="1">
        <a:spcBef>
          <a:spcPct val="0"/>
        </a:spcBef>
        <a:spcAft>
          <a:spcPct val="0"/>
        </a:spcAft>
        <a:defRPr sz="3375">
          <a:solidFill>
            <a:srgbClr val="FFFFCC"/>
          </a:solidFill>
          <a:latin typeface="Arial" charset="0"/>
        </a:defRPr>
      </a:lvl8pPr>
      <a:lvl9pPr marL="1543050" algn="ctr" rtl="0" eaLnBrk="1" fontAlgn="base" hangingPunct="1">
        <a:spcBef>
          <a:spcPct val="0"/>
        </a:spcBef>
        <a:spcAft>
          <a:spcPct val="0"/>
        </a:spcAft>
        <a:defRPr sz="3375">
          <a:solidFill>
            <a:srgbClr val="FFFFCC"/>
          </a:solidFill>
          <a:latin typeface="Arial" charset="0"/>
        </a:defRPr>
      </a:lvl9pPr>
    </p:titleStyle>
    <p:bodyStyle>
      <a:lvl1pPr marL="289322" indent="-289322" algn="l" rtl="0" eaLnBrk="1" fontAlgn="base" hangingPunct="1">
        <a:spcBef>
          <a:spcPct val="20000"/>
        </a:spcBef>
        <a:spcAft>
          <a:spcPct val="0"/>
        </a:spcAft>
        <a:buChar char="•"/>
        <a:defRPr sz="2025">
          <a:solidFill>
            <a:schemeClr val="bg1"/>
          </a:solidFill>
          <a:latin typeface="Calibri" pitchFamily="34" charset="0"/>
          <a:ea typeface="+mn-ea"/>
          <a:cs typeface="Calibri" pitchFamily="34" charset="0"/>
        </a:defRPr>
      </a:lvl1pPr>
      <a:lvl2pPr marL="626865" indent="-241102" algn="l" rtl="0" eaLnBrk="1" fontAlgn="base" hangingPunct="1">
        <a:spcBef>
          <a:spcPct val="20000"/>
        </a:spcBef>
        <a:spcAft>
          <a:spcPct val="0"/>
        </a:spcAft>
        <a:buChar char="–"/>
        <a:defRPr sz="1688">
          <a:solidFill>
            <a:schemeClr val="bg1"/>
          </a:solidFill>
          <a:latin typeface="Calibri" pitchFamily="34" charset="0"/>
          <a:cs typeface="Calibri" pitchFamily="34" charset="0"/>
        </a:defRPr>
      </a:lvl2pPr>
      <a:lvl3pPr marL="964406" indent="-192881" algn="l" rtl="0" eaLnBrk="1" fontAlgn="base" hangingPunct="1">
        <a:spcBef>
          <a:spcPct val="20000"/>
        </a:spcBef>
        <a:spcAft>
          <a:spcPct val="0"/>
        </a:spcAft>
        <a:buChar char="•"/>
        <a:defRPr>
          <a:solidFill>
            <a:schemeClr val="bg1"/>
          </a:solidFill>
          <a:latin typeface="Calibri" pitchFamily="34" charset="0"/>
          <a:cs typeface="Calibri" pitchFamily="34" charset="0"/>
        </a:defRPr>
      </a:lvl3pPr>
      <a:lvl4pPr marL="1350169" indent="-192881" algn="l" rtl="0" eaLnBrk="1" fontAlgn="base" hangingPunct="1">
        <a:spcBef>
          <a:spcPct val="20000"/>
        </a:spcBef>
        <a:spcAft>
          <a:spcPct val="0"/>
        </a:spcAft>
        <a:buChar char="–"/>
        <a:defRPr sz="1350">
          <a:solidFill>
            <a:schemeClr val="bg1"/>
          </a:solidFill>
          <a:latin typeface="Calibri" pitchFamily="34" charset="0"/>
          <a:cs typeface="Calibri" pitchFamily="34" charset="0"/>
        </a:defRPr>
      </a:lvl4pPr>
      <a:lvl5pPr marL="1735931" indent="-192881" algn="l" rtl="0" eaLnBrk="1" fontAlgn="base" hangingPunct="1">
        <a:spcBef>
          <a:spcPct val="20000"/>
        </a:spcBef>
        <a:spcAft>
          <a:spcPct val="0"/>
        </a:spcAft>
        <a:buChar char="»"/>
        <a:defRPr sz="1350">
          <a:solidFill>
            <a:schemeClr val="bg1"/>
          </a:solidFill>
          <a:latin typeface="Calibri" pitchFamily="34" charset="0"/>
          <a:cs typeface="Calibri" pitchFamily="34" charset="0"/>
        </a:defRPr>
      </a:lvl5pPr>
      <a:lvl6pPr marL="2121694" indent="-192881" algn="l" rtl="0" eaLnBrk="1" fontAlgn="base" hangingPunct="1">
        <a:spcBef>
          <a:spcPct val="20000"/>
        </a:spcBef>
        <a:spcAft>
          <a:spcPct val="0"/>
        </a:spcAft>
        <a:buChar char="»"/>
        <a:defRPr sz="1350">
          <a:solidFill>
            <a:schemeClr val="bg1"/>
          </a:solidFill>
          <a:latin typeface="+mn-lt"/>
        </a:defRPr>
      </a:lvl6pPr>
      <a:lvl7pPr marL="2507456" indent="-192881" algn="l" rtl="0" eaLnBrk="1" fontAlgn="base" hangingPunct="1">
        <a:spcBef>
          <a:spcPct val="20000"/>
        </a:spcBef>
        <a:spcAft>
          <a:spcPct val="0"/>
        </a:spcAft>
        <a:buChar char="»"/>
        <a:defRPr sz="1350">
          <a:solidFill>
            <a:schemeClr val="bg1"/>
          </a:solidFill>
          <a:latin typeface="+mn-lt"/>
        </a:defRPr>
      </a:lvl7pPr>
      <a:lvl8pPr marL="2893219" indent="-192881" algn="l" rtl="0" eaLnBrk="1" fontAlgn="base" hangingPunct="1">
        <a:spcBef>
          <a:spcPct val="20000"/>
        </a:spcBef>
        <a:spcAft>
          <a:spcPct val="0"/>
        </a:spcAft>
        <a:buChar char="»"/>
        <a:defRPr sz="1350">
          <a:solidFill>
            <a:schemeClr val="bg1"/>
          </a:solidFill>
          <a:latin typeface="+mn-lt"/>
        </a:defRPr>
      </a:lvl8pPr>
      <a:lvl9pPr marL="3278981" indent="-192881" algn="l" rtl="0" eaLnBrk="1" fontAlgn="base" hangingPunct="1">
        <a:spcBef>
          <a:spcPct val="20000"/>
        </a:spcBef>
        <a:spcAft>
          <a:spcPct val="0"/>
        </a:spcAft>
        <a:buChar char="»"/>
        <a:defRPr sz="1350">
          <a:solidFill>
            <a:schemeClr val="bg1"/>
          </a:solidFill>
          <a:latin typeface="+mn-lt"/>
        </a:defRPr>
      </a:lvl9pPr>
    </p:bodyStyle>
    <p:otherStyle>
      <a:defPPr>
        <a:defRPr lang="en-US"/>
      </a:defPPr>
      <a:lvl1pPr marL="0" algn="l" defTabSz="771525" rtl="0" eaLnBrk="1" latinLnBrk="0" hangingPunct="1">
        <a:defRPr sz="1519" kern="1200">
          <a:solidFill>
            <a:schemeClr val="tx1"/>
          </a:solidFill>
          <a:latin typeface="+mn-lt"/>
          <a:ea typeface="+mn-ea"/>
          <a:cs typeface="+mn-cs"/>
        </a:defRPr>
      </a:lvl1pPr>
      <a:lvl2pPr marL="385763" algn="l" defTabSz="771525" rtl="0" eaLnBrk="1" latinLnBrk="0" hangingPunct="1">
        <a:defRPr sz="1519" kern="1200">
          <a:solidFill>
            <a:schemeClr val="tx1"/>
          </a:solidFill>
          <a:latin typeface="+mn-lt"/>
          <a:ea typeface="+mn-ea"/>
          <a:cs typeface="+mn-cs"/>
        </a:defRPr>
      </a:lvl2pPr>
      <a:lvl3pPr marL="771525" algn="l" defTabSz="771525" rtl="0" eaLnBrk="1" latinLnBrk="0" hangingPunct="1">
        <a:defRPr sz="1519" kern="1200">
          <a:solidFill>
            <a:schemeClr val="tx1"/>
          </a:solidFill>
          <a:latin typeface="+mn-lt"/>
          <a:ea typeface="+mn-ea"/>
          <a:cs typeface="+mn-cs"/>
        </a:defRPr>
      </a:lvl3pPr>
      <a:lvl4pPr marL="1157288" algn="l" defTabSz="771525" rtl="0" eaLnBrk="1" latinLnBrk="0" hangingPunct="1">
        <a:defRPr sz="1519" kern="1200">
          <a:solidFill>
            <a:schemeClr val="tx1"/>
          </a:solidFill>
          <a:latin typeface="+mn-lt"/>
          <a:ea typeface="+mn-ea"/>
          <a:cs typeface="+mn-cs"/>
        </a:defRPr>
      </a:lvl4pPr>
      <a:lvl5pPr marL="1543050" algn="l" defTabSz="771525" rtl="0" eaLnBrk="1" latinLnBrk="0" hangingPunct="1">
        <a:defRPr sz="1519" kern="1200">
          <a:solidFill>
            <a:schemeClr val="tx1"/>
          </a:solidFill>
          <a:latin typeface="+mn-lt"/>
          <a:ea typeface="+mn-ea"/>
          <a:cs typeface="+mn-cs"/>
        </a:defRPr>
      </a:lvl5pPr>
      <a:lvl6pPr marL="1928813" algn="l" defTabSz="771525" rtl="0" eaLnBrk="1" latinLnBrk="0" hangingPunct="1">
        <a:defRPr sz="1519" kern="1200">
          <a:solidFill>
            <a:schemeClr val="tx1"/>
          </a:solidFill>
          <a:latin typeface="+mn-lt"/>
          <a:ea typeface="+mn-ea"/>
          <a:cs typeface="+mn-cs"/>
        </a:defRPr>
      </a:lvl6pPr>
      <a:lvl7pPr marL="2314575" algn="l" defTabSz="771525" rtl="0" eaLnBrk="1" latinLnBrk="0" hangingPunct="1">
        <a:defRPr sz="1519" kern="1200">
          <a:solidFill>
            <a:schemeClr val="tx1"/>
          </a:solidFill>
          <a:latin typeface="+mn-lt"/>
          <a:ea typeface="+mn-ea"/>
          <a:cs typeface="+mn-cs"/>
        </a:defRPr>
      </a:lvl7pPr>
      <a:lvl8pPr marL="2700338" algn="l" defTabSz="771525" rtl="0" eaLnBrk="1" latinLnBrk="0" hangingPunct="1">
        <a:defRPr sz="1519" kern="1200">
          <a:solidFill>
            <a:schemeClr val="tx1"/>
          </a:solidFill>
          <a:latin typeface="+mn-lt"/>
          <a:ea typeface="+mn-ea"/>
          <a:cs typeface="+mn-cs"/>
        </a:defRPr>
      </a:lvl8pPr>
      <a:lvl9pPr marL="3086100" algn="l" defTabSz="771525" rtl="0" eaLnBrk="1" latinLnBrk="0" hangingPunct="1">
        <a:defRPr sz="151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739" tIns="45360" rIns="90739" bIns="45360" numCol="1" anchor="ctr" anchorCtr="0" compatLnSpc="1">
            <a:prstTxWarp prst="textNoShape">
              <a:avLst/>
            </a:prstTxWarp>
          </a:bodyPr>
          <a:lstStyle/>
          <a:p>
            <a:pPr lvl="0"/>
            <a:endParaRPr lang="en-US" altLang="en-US"/>
          </a:p>
        </p:txBody>
      </p:sp>
      <p:sp>
        <p:nvSpPr>
          <p:cNvPr id="2051"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739" tIns="45360" rIns="90739" bIns="4536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234992711"/>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Lst>
  <p:transition/>
  <p:txStyles>
    <p:titleStyle>
      <a:lvl1pPr algn="ctr" rtl="0" eaLnBrk="0" fontAlgn="base" hangingPunct="0">
        <a:spcBef>
          <a:spcPct val="0"/>
        </a:spcBef>
        <a:spcAft>
          <a:spcPct val="0"/>
        </a:spcAft>
        <a:defRPr sz="3544" b="1">
          <a:solidFill>
            <a:srgbClr val="FFFF00"/>
          </a:solidFill>
          <a:latin typeface="+mj-lt"/>
          <a:ea typeface="+mj-ea"/>
          <a:cs typeface="+mj-cs"/>
        </a:defRPr>
      </a:lvl1pPr>
      <a:lvl2pPr algn="ctr" rtl="0" eaLnBrk="0" fontAlgn="base" hangingPunct="0">
        <a:spcBef>
          <a:spcPct val="0"/>
        </a:spcBef>
        <a:spcAft>
          <a:spcPct val="0"/>
        </a:spcAft>
        <a:defRPr sz="3544" b="1">
          <a:solidFill>
            <a:srgbClr val="FFFF00"/>
          </a:solidFill>
          <a:latin typeface="Times New Roman" pitchFamily="18" charset="0"/>
        </a:defRPr>
      </a:lvl2pPr>
      <a:lvl3pPr algn="ctr" rtl="0" eaLnBrk="0" fontAlgn="base" hangingPunct="0">
        <a:spcBef>
          <a:spcPct val="0"/>
        </a:spcBef>
        <a:spcAft>
          <a:spcPct val="0"/>
        </a:spcAft>
        <a:defRPr sz="3544" b="1">
          <a:solidFill>
            <a:srgbClr val="FFFF00"/>
          </a:solidFill>
          <a:latin typeface="Times New Roman" pitchFamily="18" charset="0"/>
        </a:defRPr>
      </a:lvl3pPr>
      <a:lvl4pPr algn="ctr" rtl="0" eaLnBrk="0" fontAlgn="base" hangingPunct="0">
        <a:spcBef>
          <a:spcPct val="0"/>
        </a:spcBef>
        <a:spcAft>
          <a:spcPct val="0"/>
        </a:spcAft>
        <a:defRPr sz="3544" b="1">
          <a:solidFill>
            <a:srgbClr val="FFFF00"/>
          </a:solidFill>
          <a:latin typeface="Times New Roman" pitchFamily="18" charset="0"/>
        </a:defRPr>
      </a:lvl4pPr>
      <a:lvl5pPr algn="ctr" rtl="0" eaLnBrk="0" fontAlgn="base" hangingPunct="0">
        <a:spcBef>
          <a:spcPct val="0"/>
        </a:spcBef>
        <a:spcAft>
          <a:spcPct val="0"/>
        </a:spcAft>
        <a:defRPr sz="3544" b="1">
          <a:solidFill>
            <a:srgbClr val="FFFF00"/>
          </a:solidFill>
          <a:latin typeface="Times New Roman" pitchFamily="18" charset="0"/>
        </a:defRPr>
      </a:lvl5pPr>
      <a:lvl6pPr marL="382848" algn="ctr" rtl="0" eaLnBrk="0" fontAlgn="base" hangingPunct="0">
        <a:spcBef>
          <a:spcPct val="0"/>
        </a:spcBef>
        <a:spcAft>
          <a:spcPct val="0"/>
        </a:spcAft>
        <a:defRPr sz="3544" b="1">
          <a:solidFill>
            <a:srgbClr val="FFFF00"/>
          </a:solidFill>
          <a:latin typeface="Times New Roman" pitchFamily="18" charset="0"/>
        </a:defRPr>
      </a:lvl6pPr>
      <a:lvl7pPr marL="765689" algn="ctr" rtl="0" eaLnBrk="0" fontAlgn="base" hangingPunct="0">
        <a:spcBef>
          <a:spcPct val="0"/>
        </a:spcBef>
        <a:spcAft>
          <a:spcPct val="0"/>
        </a:spcAft>
        <a:defRPr sz="3544" b="1">
          <a:solidFill>
            <a:srgbClr val="FFFF00"/>
          </a:solidFill>
          <a:latin typeface="Times New Roman" pitchFamily="18" charset="0"/>
        </a:defRPr>
      </a:lvl7pPr>
      <a:lvl8pPr marL="1148525" algn="ctr" rtl="0" eaLnBrk="0" fontAlgn="base" hangingPunct="0">
        <a:spcBef>
          <a:spcPct val="0"/>
        </a:spcBef>
        <a:spcAft>
          <a:spcPct val="0"/>
        </a:spcAft>
        <a:defRPr sz="3544" b="1">
          <a:solidFill>
            <a:srgbClr val="FFFF00"/>
          </a:solidFill>
          <a:latin typeface="Times New Roman" pitchFamily="18" charset="0"/>
        </a:defRPr>
      </a:lvl8pPr>
      <a:lvl9pPr marL="1531368" algn="ctr" rtl="0" eaLnBrk="0" fontAlgn="base" hangingPunct="0">
        <a:spcBef>
          <a:spcPct val="0"/>
        </a:spcBef>
        <a:spcAft>
          <a:spcPct val="0"/>
        </a:spcAft>
        <a:defRPr sz="3544" b="1">
          <a:solidFill>
            <a:srgbClr val="FFFF00"/>
          </a:solidFill>
          <a:latin typeface="Times New Roman" pitchFamily="18" charset="0"/>
        </a:defRPr>
      </a:lvl9pPr>
    </p:titleStyle>
    <p:bodyStyle>
      <a:lvl1pPr marL="282625" indent="-282625" algn="l" rtl="0" eaLnBrk="0" fontAlgn="base" hangingPunct="0">
        <a:spcBef>
          <a:spcPct val="20000"/>
        </a:spcBef>
        <a:spcAft>
          <a:spcPct val="0"/>
        </a:spcAft>
        <a:buChar char="•"/>
        <a:defRPr sz="2700">
          <a:solidFill>
            <a:schemeClr val="bg1"/>
          </a:solidFill>
          <a:latin typeface="+mn-lt"/>
          <a:ea typeface="+mn-ea"/>
          <a:cs typeface="+mn-cs"/>
        </a:defRPr>
      </a:lvl1pPr>
      <a:lvl2pPr marL="618828" indent="-234405" algn="l" rtl="0" eaLnBrk="0" fontAlgn="base" hangingPunct="0">
        <a:spcBef>
          <a:spcPct val="20000"/>
        </a:spcBef>
        <a:spcAft>
          <a:spcPct val="0"/>
        </a:spcAft>
        <a:buChar char="–"/>
        <a:defRPr sz="2363">
          <a:solidFill>
            <a:schemeClr val="bg1"/>
          </a:solidFill>
          <a:latin typeface="+mn-lt"/>
        </a:defRPr>
      </a:lvl2pPr>
      <a:lvl3pPr marL="953691" indent="-186184" algn="l" rtl="0" eaLnBrk="0" fontAlgn="base" hangingPunct="0">
        <a:spcBef>
          <a:spcPct val="20000"/>
        </a:spcBef>
        <a:spcAft>
          <a:spcPct val="0"/>
        </a:spcAft>
        <a:buChar char="•"/>
        <a:defRPr sz="2025">
          <a:solidFill>
            <a:schemeClr val="bg1"/>
          </a:solidFill>
          <a:latin typeface="+mn-lt"/>
        </a:defRPr>
      </a:lvl3pPr>
      <a:lvl4pPr marL="1336775" indent="-186184" algn="l" rtl="0" eaLnBrk="0" fontAlgn="base" hangingPunct="0">
        <a:spcBef>
          <a:spcPct val="20000"/>
        </a:spcBef>
        <a:spcAft>
          <a:spcPct val="0"/>
        </a:spcAft>
        <a:buChar char="–"/>
        <a:defRPr sz="1688">
          <a:solidFill>
            <a:schemeClr val="bg1"/>
          </a:solidFill>
          <a:latin typeface="+mn-lt"/>
        </a:defRPr>
      </a:lvl4pPr>
      <a:lvl5pPr marL="1718519" indent="-187524" algn="l" rtl="0" eaLnBrk="0" fontAlgn="base" hangingPunct="0">
        <a:spcBef>
          <a:spcPct val="20000"/>
        </a:spcBef>
        <a:spcAft>
          <a:spcPct val="0"/>
        </a:spcAft>
        <a:buChar char="»"/>
        <a:defRPr sz="1688">
          <a:solidFill>
            <a:schemeClr val="bg1"/>
          </a:solidFill>
          <a:latin typeface="+mn-lt"/>
        </a:defRPr>
      </a:lvl5pPr>
      <a:lvl6pPr marL="2105637" indent="-192755" algn="l" rtl="0" eaLnBrk="0" fontAlgn="base" hangingPunct="0">
        <a:spcBef>
          <a:spcPct val="20000"/>
        </a:spcBef>
        <a:spcAft>
          <a:spcPct val="0"/>
        </a:spcAft>
        <a:buChar char="»"/>
        <a:defRPr sz="1688">
          <a:solidFill>
            <a:schemeClr val="bg1"/>
          </a:solidFill>
          <a:latin typeface="+mn-lt"/>
        </a:defRPr>
      </a:lvl6pPr>
      <a:lvl7pPr marL="2488480" indent="-192755" algn="l" rtl="0" eaLnBrk="0" fontAlgn="base" hangingPunct="0">
        <a:spcBef>
          <a:spcPct val="20000"/>
        </a:spcBef>
        <a:spcAft>
          <a:spcPct val="0"/>
        </a:spcAft>
        <a:buChar char="»"/>
        <a:defRPr sz="1688">
          <a:solidFill>
            <a:schemeClr val="bg1"/>
          </a:solidFill>
          <a:latin typeface="+mn-lt"/>
        </a:defRPr>
      </a:lvl7pPr>
      <a:lvl8pPr marL="2871315" indent="-192755" algn="l" rtl="0" eaLnBrk="0" fontAlgn="base" hangingPunct="0">
        <a:spcBef>
          <a:spcPct val="20000"/>
        </a:spcBef>
        <a:spcAft>
          <a:spcPct val="0"/>
        </a:spcAft>
        <a:buChar char="»"/>
        <a:defRPr sz="1688">
          <a:solidFill>
            <a:schemeClr val="bg1"/>
          </a:solidFill>
          <a:latin typeface="+mn-lt"/>
        </a:defRPr>
      </a:lvl8pPr>
      <a:lvl9pPr marL="3254155" indent="-192755" algn="l" rtl="0" eaLnBrk="0" fontAlgn="base" hangingPunct="0">
        <a:spcBef>
          <a:spcPct val="20000"/>
        </a:spcBef>
        <a:spcAft>
          <a:spcPct val="0"/>
        </a:spcAft>
        <a:buChar char="»"/>
        <a:defRPr sz="1688">
          <a:solidFill>
            <a:schemeClr val="bg1"/>
          </a:solidFill>
          <a:latin typeface="+mn-lt"/>
        </a:defRPr>
      </a:lvl9pPr>
    </p:bodyStyle>
    <p:otherStyle>
      <a:defPPr>
        <a:defRPr lang="en-US"/>
      </a:defPPr>
      <a:lvl1pPr marL="0" algn="l" defTabSz="765689" rtl="0" eaLnBrk="1" latinLnBrk="0" hangingPunct="1">
        <a:defRPr sz="1519" kern="1200">
          <a:solidFill>
            <a:schemeClr val="tx1"/>
          </a:solidFill>
          <a:latin typeface="+mn-lt"/>
          <a:ea typeface="+mn-ea"/>
          <a:cs typeface="+mn-cs"/>
        </a:defRPr>
      </a:lvl1pPr>
      <a:lvl2pPr marL="382848" algn="l" defTabSz="765689" rtl="0" eaLnBrk="1" latinLnBrk="0" hangingPunct="1">
        <a:defRPr sz="1519" kern="1200">
          <a:solidFill>
            <a:schemeClr val="tx1"/>
          </a:solidFill>
          <a:latin typeface="+mn-lt"/>
          <a:ea typeface="+mn-ea"/>
          <a:cs typeface="+mn-cs"/>
        </a:defRPr>
      </a:lvl2pPr>
      <a:lvl3pPr marL="765689" algn="l" defTabSz="765689" rtl="0" eaLnBrk="1" latinLnBrk="0" hangingPunct="1">
        <a:defRPr sz="1519" kern="1200">
          <a:solidFill>
            <a:schemeClr val="tx1"/>
          </a:solidFill>
          <a:latin typeface="+mn-lt"/>
          <a:ea typeface="+mn-ea"/>
          <a:cs typeface="+mn-cs"/>
        </a:defRPr>
      </a:lvl3pPr>
      <a:lvl4pPr marL="1148525" algn="l" defTabSz="765689" rtl="0" eaLnBrk="1" latinLnBrk="0" hangingPunct="1">
        <a:defRPr sz="1519" kern="1200">
          <a:solidFill>
            <a:schemeClr val="tx1"/>
          </a:solidFill>
          <a:latin typeface="+mn-lt"/>
          <a:ea typeface="+mn-ea"/>
          <a:cs typeface="+mn-cs"/>
        </a:defRPr>
      </a:lvl4pPr>
      <a:lvl5pPr marL="1531368" algn="l" defTabSz="765689" rtl="0" eaLnBrk="1" latinLnBrk="0" hangingPunct="1">
        <a:defRPr sz="1519" kern="1200">
          <a:solidFill>
            <a:schemeClr val="tx1"/>
          </a:solidFill>
          <a:latin typeface="+mn-lt"/>
          <a:ea typeface="+mn-ea"/>
          <a:cs typeface="+mn-cs"/>
        </a:defRPr>
      </a:lvl5pPr>
      <a:lvl6pPr marL="1914209" algn="l" defTabSz="765689" rtl="0" eaLnBrk="1" latinLnBrk="0" hangingPunct="1">
        <a:defRPr sz="1519" kern="1200">
          <a:solidFill>
            <a:schemeClr val="tx1"/>
          </a:solidFill>
          <a:latin typeface="+mn-lt"/>
          <a:ea typeface="+mn-ea"/>
          <a:cs typeface="+mn-cs"/>
        </a:defRPr>
      </a:lvl6pPr>
      <a:lvl7pPr marL="2297050" algn="l" defTabSz="765689" rtl="0" eaLnBrk="1" latinLnBrk="0" hangingPunct="1">
        <a:defRPr sz="1519" kern="1200">
          <a:solidFill>
            <a:schemeClr val="tx1"/>
          </a:solidFill>
          <a:latin typeface="+mn-lt"/>
          <a:ea typeface="+mn-ea"/>
          <a:cs typeface="+mn-cs"/>
        </a:defRPr>
      </a:lvl7pPr>
      <a:lvl8pPr marL="2679886" algn="l" defTabSz="765689" rtl="0" eaLnBrk="1" latinLnBrk="0" hangingPunct="1">
        <a:defRPr sz="1519" kern="1200">
          <a:solidFill>
            <a:schemeClr val="tx1"/>
          </a:solidFill>
          <a:latin typeface="+mn-lt"/>
          <a:ea typeface="+mn-ea"/>
          <a:cs typeface="+mn-cs"/>
        </a:defRPr>
      </a:lvl8pPr>
      <a:lvl9pPr marL="3062730" algn="l" defTabSz="765689" rtl="0" eaLnBrk="1" latinLnBrk="0" hangingPunct="1">
        <a:defRPr sz="151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689" tIns="43886" rIns="87689" bIns="43886" numCol="1" anchor="ctr" anchorCtr="0" compatLnSpc="1">
            <a:prstTxWarp prst="textNoShape">
              <a:avLst/>
            </a:prstTxWarp>
          </a:bodyPr>
          <a:lstStyle/>
          <a:p>
            <a:pPr lvl="0"/>
            <a:endParaRPr lang="en-US" altLang="en-US"/>
          </a:p>
        </p:txBody>
      </p:sp>
      <p:sp>
        <p:nvSpPr>
          <p:cNvPr id="3075"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689" tIns="43886" rIns="87689" bIns="4388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538687057"/>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4284" r:id="rId13"/>
  </p:sldLayoutIdLst>
  <p:transition/>
  <p:txStyles>
    <p:titleStyle>
      <a:lvl1pPr algn="ctr" rtl="0" eaLnBrk="0" fontAlgn="base" hangingPunct="0">
        <a:spcBef>
          <a:spcPct val="0"/>
        </a:spcBef>
        <a:spcAft>
          <a:spcPct val="0"/>
        </a:spcAft>
        <a:defRPr sz="3544" b="1">
          <a:solidFill>
            <a:srgbClr val="FFFF00"/>
          </a:solidFill>
          <a:latin typeface="+mj-lt"/>
          <a:ea typeface="+mj-ea"/>
          <a:cs typeface="+mj-cs"/>
        </a:defRPr>
      </a:lvl1pPr>
      <a:lvl2pPr algn="ctr" rtl="0" eaLnBrk="0" fontAlgn="base" hangingPunct="0">
        <a:spcBef>
          <a:spcPct val="0"/>
        </a:spcBef>
        <a:spcAft>
          <a:spcPct val="0"/>
        </a:spcAft>
        <a:defRPr sz="3544" b="1">
          <a:solidFill>
            <a:srgbClr val="FFFF00"/>
          </a:solidFill>
          <a:latin typeface="Times New Roman" pitchFamily="18" charset="0"/>
        </a:defRPr>
      </a:lvl2pPr>
      <a:lvl3pPr algn="ctr" rtl="0" eaLnBrk="0" fontAlgn="base" hangingPunct="0">
        <a:spcBef>
          <a:spcPct val="0"/>
        </a:spcBef>
        <a:spcAft>
          <a:spcPct val="0"/>
        </a:spcAft>
        <a:defRPr sz="3544" b="1">
          <a:solidFill>
            <a:srgbClr val="FFFF00"/>
          </a:solidFill>
          <a:latin typeface="Times New Roman" pitchFamily="18" charset="0"/>
        </a:defRPr>
      </a:lvl3pPr>
      <a:lvl4pPr algn="ctr" rtl="0" eaLnBrk="0" fontAlgn="base" hangingPunct="0">
        <a:spcBef>
          <a:spcPct val="0"/>
        </a:spcBef>
        <a:spcAft>
          <a:spcPct val="0"/>
        </a:spcAft>
        <a:defRPr sz="3544" b="1">
          <a:solidFill>
            <a:srgbClr val="FFFF00"/>
          </a:solidFill>
          <a:latin typeface="Times New Roman" pitchFamily="18" charset="0"/>
        </a:defRPr>
      </a:lvl4pPr>
      <a:lvl5pPr algn="ctr" rtl="0" eaLnBrk="0" fontAlgn="base" hangingPunct="0">
        <a:spcBef>
          <a:spcPct val="0"/>
        </a:spcBef>
        <a:spcAft>
          <a:spcPct val="0"/>
        </a:spcAft>
        <a:defRPr sz="3544" b="1">
          <a:solidFill>
            <a:srgbClr val="FFFF00"/>
          </a:solidFill>
          <a:latin typeface="Times New Roman" pitchFamily="18" charset="0"/>
        </a:defRPr>
      </a:lvl5pPr>
      <a:lvl6pPr marL="369983" algn="ctr" rtl="0" eaLnBrk="0" fontAlgn="base" hangingPunct="0">
        <a:spcBef>
          <a:spcPct val="0"/>
        </a:spcBef>
        <a:spcAft>
          <a:spcPct val="0"/>
        </a:spcAft>
        <a:defRPr sz="3544" b="1">
          <a:solidFill>
            <a:srgbClr val="FFFF00"/>
          </a:solidFill>
          <a:latin typeface="Times New Roman" pitchFamily="18" charset="0"/>
        </a:defRPr>
      </a:lvl6pPr>
      <a:lvl7pPr marL="739982" algn="ctr" rtl="0" eaLnBrk="0" fontAlgn="base" hangingPunct="0">
        <a:spcBef>
          <a:spcPct val="0"/>
        </a:spcBef>
        <a:spcAft>
          <a:spcPct val="0"/>
        </a:spcAft>
        <a:defRPr sz="3544" b="1">
          <a:solidFill>
            <a:srgbClr val="FFFF00"/>
          </a:solidFill>
          <a:latin typeface="Times New Roman" pitchFamily="18" charset="0"/>
        </a:defRPr>
      </a:lvl7pPr>
      <a:lvl8pPr marL="1109971" algn="ctr" rtl="0" eaLnBrk="0" fontAlgn="base" hangingPunct="0">
        <a:spcBef>
          <a:spcPct val="0"/>
        </a:spcBef>
        <a:spcAft>
          <a:spcPct val="0"/>
        </a:spcAft>
        <a:defRPr sz="3544" b="1">
          <a:solidFill>
            <a:srgbClr val="FFFF00"/>
          </a:solidFill>
          <a:latin typeface="Times New Roman" pitchFamily="18" charset="0"/>
        </a:defRPr>
      </a:lvl8pPr>
      <a:lvl9pPr marL="1479966" algn="ctr" rtl="0" eaLnBrk="0" fontAlgn="base" hangingPunct="0">
        <a:spcBef>
          <a:spcPct val="0"/>
        </a:spcBef>
        <a:spcAft>
          <a:spcPct val="0"/>
        </a:spcAft>
        <a:defRPr sz="3544" b="1">
          <a:solidFill>
            <a:srgbClr val="FFFF00"/>
          </a:solidFill>
          <a:latin typeface="Times New Roman" pitchFamily="18" charset="0"/>
        </a:defRPr>
      </a:lvl9pPr>
    </p:titleStyle>
    <p:bodyStyle>
      <a:lvl1pPr marL="261194" indent="-261194" algn="l" rtl="0" eaLnBrk="0" fontAlgn="base" hangingPunct="0">
        <a:spcBef>
          <a:spcPct val="20000"/>
        </a:spcBef>
        <a:spcAft>
          <a:spcPct val="0"/>
        </a:spcAft>
        <a:buChar char="•"/>
        <a:defRPr sz="2700">
          <a:solidFill>
            <a:schemeClr val="bg1"/>
          </a:solidFill>
          <a:latin typeface="+mn-lt"/>
          <a:ea typeface="+mn-ea"/>
          <a:cs typeface="+mn-cs"/>
        </a:defRPr>
      </a:lvl1pPr>
      <a:lvl2pPr marL="588021" indent="-214313" algn="l" rtl="0" eaLnBrk="0" fontAlgn="base" hangingPunct="0">
        <a:spcBef>
          <a:spcPct val="20000"/>
        </a:spcBef>
        <a:spcAft>
          <a:spcPct val="0"/>
        </a:spcAft>
        <a:buChar char="–"/>
        <a:defRPr sz="2363">
          <a:solidFill>
            <a:schemeClr val="bg1"/>
          </a:solidFill>
          <a:latin typeface="+mn-lt"/>
        </a:defRPr>
      </a:lvl2pPr>
      <a:lvl3pPr marL="914847" indent="-166093" algn="l" rtl="0" eaLnBrk="0" fontAlgn="base" hangingPunct="0">
        <a:spcBef>
          <a:spcPct val="20000"/>
        </a:spcBef>
        <a:spcAft>
          <a:spcPct val="0"/>
        </a:spcAft>
        <a:buChar char="•"/>
        <a:defRPr sz="2025">
          <a:solidFill>
            <a:schemeClr val="bg1"/>
          </a:solidFill>
          <a:latin typeface="+mn-lt"/>
        </a:defRPr>
      </a:lvl3pPr>
      <a:lvl4pPr marL="1277838" indent="-166093" algn="l" rtl="0" eaLnBrk="0" fontAlgn="base" hangingPunct="0">
        <a:spcBef>
          <a:spcPct val="20000"/>
        </a:spcBef>
        <a:spcAft>
          <a:spcPct val="0"/>
        </a:spcAft>
        <a:buChar char="–"/>
        <a:defRPr sz="1688">
          <a:solidFill>
            <a:schemeClr val="bg1"/>
          </a:solidFill>
          <a:latin typeface="+mn-lt"/>
        </a:defRPr>
      </a:lvl4pPr>
      <a:lvl5pPr marL="1652885" indent="-167433" algn="l" rtl="0" eaLnBrk="0" fontAlgn="base" hangingPunct="0">
        <a:spcBef>
          <a:spcPct val="20000"/>
        </a:spcBef>
        <a:spcAft>
          <a:spcPct val="0"/>
        </a:spcAft>
        <a:buChar char="»"/>
        <a:defRPr sz="1688">
          <a:solidFill>
            <a:schemeClr val="bg1"/>
          </a:solidFill>
          <a:latin typeface="+mn-lt"/>
        </a:defRPr>
      </a:lvl5pPr>
      <a:lvl6pPr marL="2034951" indent="-186282" algn="l" rtl="0" eaLnBrk="0" fontAlgn="base" hangingPunct="0">
        <a:spcBef>
          <a:spcPct val="20000"/>
        </a:spcBef>
        <a:spcAft>
          <a:spcPct val="0"/>
        </a:spcAft>
        <a:buChar char="»"/>
        <a:defRPr sz="1688">
          <a:solidFill>
            <a:schemeClr val="bg1"/>
          </a:solidFill>
          <a:latin typeface="+mn-lt"/>
        </a:defRPr>
      </a:lvl6pPr>
      <a:lvl7pPr marL="2404938" indent="-186282" algn="l" rtl="0" eaLnBrk="0" fontAlgn="base" hangingPunct="0">
        <a:spcBef>
          <a:spcPct val="20000"/>
        </a:spcBef>
        <a:spcAft>
          <a:spcPct val="0"/>
        </a:spcAft>
        <a:buChar char="»"/>
        <a:defRPr sz="1688">
          <a:solidFill>
            <a:schemeClr val="bg1"/>
          </a:solidFill>
          <a:latin typeface="+mn-lt"/>
        </a:defRPr>
      </a:lvl7pPr>
      <a:lvl8pPr marL="2774934" indent="-186282" algn="l" rtl="0" eaLnBrk="0" fontAlgn="base" hangingPunct="0">
        <a:spcBef>
          <a:spcPct val="20000"/>
        </a:spcBef>
        <a:spcAft>
          <a:spcPct val="0"/>
        </a:spcAft>
        <a:buChar char="»"/>
        <a:defRPr sz="1688">
          <a:solidFill>
            <a:schemeClr val="bg1"/>
          </a:solidFill>
          <a:latin typeface="+mn-lt"/>
        </a:defRPr>
      </a:lvl8pPr>
      <a:lvl9pPr marL="3144916" indent="-186282" algn="l" rtl="0" eaLnBrk="0" fontAlgn="base" hangingPunct="0">
        <a:spcBef>
          <a:spcPct val="20000"/>
        </a:spcBef>
        <a:spcAft>
          <a:spcPct val="0"/>
        </a:spcAft>
        <a:buChar char="»"/>
        <a:defRPr sz="1688">
          <a:solidFill>
            <a:schemeClr val="bg1"/>
          </a:solidFill>
          <a:latin typeface="+mn-lt"/>
        </a:defRPr>
      </a:lvl9pPr>
    </p:bodyStyle>
    <p:otherStyle>
      <a:defPPr>
        <a:defRPr lang="en-US"/>
      </a:defPPr>
      <a:lvl1pPr marL="0" algn="l" defTabSz="739982" rtl="0" eaLnBrk="1" latinLnBrk="0" hangingPunct="1">
        <a:defRPr sz="1519" kern="1200">
          <a:solidFill>
            <a:schemeClr val="tx1"/>
          </a:solidFill>
          <a:latin typeface="+mn-lt"/>
          <a:ea typeface="+mn-ea"/>
          <a:cs typeface="+mn-cs"/>
        </a:defRPr>
      </a:lvl1pPr>
      <a:lvl2pPr marL="369983" algn="l" defTabSz="739982" rtl="0" eaLnBrk="1" latinLnBrk="0" hangingPunct="1">
        <a:defRPr sz="1519" kern="1200">
          <a:solidFill>
            <a:schemeClr val="tx1"/>
          </a:solidFill>
          <a:latin typeface="+mn-lt"/>
          <a:ea typeface="+mn-ea"/>
          <a:cs typeface="+mn-cs"/>
        </a:defRPr>
      </a:lvl2pPr>
      <a:lvl3pPr marL="739982" algn="l" defTabSz="739982" rtl="0" eaLnBrk="1" latinLnBrk="0" hangingPunct="1">
        <a:defRPr sz="1519" kern="1200">
          <a:solidFill>
            <a:schemeClr val="tx1"/>
          </a:solidFill>
          <a:latin typeface="+mn-lt"/>
          <a:ea typeface="+mn-ea"/>
          <a:cs typeface="+mn-cs"/>
        </a:defRPr>
      </a:lvl3pPr>
      <a:lvl4pPr marL="1109971" algn="l" defTabSz="739982" rtl="0" eaLnBrk="1" latinLnBrk="0" hangingPunct="1">
        <a:defRPr sz="1519" kern="1200">
          <a:solidFill>
            <a:schemeClr val="tx1"/>
          </a:solidFill>
          <a:latin typeface="+mn-lt"/>
          <a:ea typeface="+mn-ea"/>
          <a:cs typeface="+mn-cs"/>
        </a:defRPr>
      </a:lvl4pPr>
      <a:lvl5pPr marL="1479966" algn="l" defTabSz="739982" rtl="0" eaLnBrk="1" latinLnBrk="0" hangingPunct="1">
        <a:defRPr sz="1519" kern="1200">
          <a:solidFill>
            <a:schemeClr val="tx1"/>
          </a:solidFill>
          <a:latin typeface="+mn-lt"/>
          <a:ea typeface="+mn-ea"/>
          <a:cs typeface="+mn-cs"/>
        </a:defRPr>
      </a:lvl5pPr>
      <a:lvl6pPr marL="1849957" algn="l" defTabSz="739982" rtl="0" eaLnBrk="1" latinLnBrk="0" hangingPunct="1">
        <a:defRPr sz="1519" kern="1200">
          <a:solidFill>
            <a:schemeClr val="tx1"/>
          </a:solidFill>
          <a:latin typeface="+mn-lt"/>
          <a:ea typeface="+mn-ea"/>
          <a:cs typeface="+mn-cs"/>
        </a:defRPr>
      </a:lvl6pPr>
      <a:lvl7pPr marL="2219946" algn="l" defTabSz="739982" rtl="0" eaLnBrk="1" latinLnBrk="0" hangingPunct="1">
        <a:defRPr sz="1519" kern="1200">
          <a:solidFill>
            <a:schemeClr val="tx1"/>
          </a:solidFill>
          <a:latin typeface="+mn-lt"/>
          <a:ea typeface="+mn-ea"/>
          <a:cs typeface="+mn-cs"/>
        </a:defRPr>
      </a:lvl7pPr>
      <a:lvl8pPr marL="2589932" algn="l" defTabSz="739982" rtl="0" eaLnBrk="1" latinLnBrk="0" hangingPunct="1">
        <a:defRPr sz="1519" kern="1200">
          <a:solidFill>
            <a:schemeClr val="tx1"/>
          </a:solidFill>
          <a:latin typeface="+mn-lt"/>
          <a:ea typeface="+mn-ea"/>
          <a:cs typeface="+mn-cs"/>
        </a:defRPr>
      </a:lvl8pPr>
      <a:lvl9pPr marL="2959919" algn="l" defTabSz="739982" rtl="0" eaLnBrk="1" latinLnBrk="0" hangingPunct="1">
        <a:defRPr sz="151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514350" hangingPunct="1">
              <a:defRPr/>
            </a:pPr>
            <a:fld id="{9E4F3581-2013-4528-AF84-AFDD64199DA9}" type="datetimeFigureOut">
              <a:rPr lang="en-US" kern="1200" smtClean="0">
                <a:solidFill>
                  <a:prstClr val="white">
                    <a:tint val="75000"/>
                  </a:prstClr>
                </a:solidFill>
                <a:latin typeface="Calibri" panose="020F0502020204030204"/>
              </a:rPr>
              <a:pPr defTabSz="514350" hangingPunct="1">
                <a:defRPr/>
              </a:pPr>
              <a:t>1/11/2022</a:t>
            </a:fld>
            <a:endParaRPr lang="en-US" kern="1200">
              <a:solidFill>
                <a:prstClr val="white">
                  <a:tint val="75000"/>
                </a:prstClr>
              </a:solidFill>
              <a:latin typeface="Calibri" panose="020F0502020204030204"/>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514350" hangingPunct="1">
              <a:defRPr/>
            </a:pPr>
            <a:endParaRPr lang="en-US" kern="1200">
              <a:solidFill>
                <a:prstClr val="white">
                  <a:tint val="75000"/>
                </a:prstClr>
              </a:solidFill>
              <a:latin typeface="Calibri" panose="020F0502020204030204"/>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514350" hangingPunct="1">
              <a:defRPr/>
            </a:pPr>
            <a:fld id="{92620978-C71A-4C88-8B04-0F386A7F58A8}" type="slidenum">
              <a:rPr lang="en-US" kern="1200" smtClean="0">
                <a:solidFill>
                  <a:prstClr val="white">
                    <a:tint val="75000"/>
                  </a:prstClr>
                </a:solidFill>
                <a:latin typeface="Calibri" panose="020F0502020204030204"/>
              </a:rPr>
              <a:pPr defTabSz="514350" hangingPunct="1">
                <a:defRPr/>
              </a:pPr>
              <a:t>‹#›</a:t>
            </a:fld>
            <a:endParaRPr lang="en-US" kern="1200">
              <a:solidFill>
                <a:prstClr val="white">
                  <a:tint val="75000"/>
                </a:prstClr>
              </a:solidFill>
              <a:latin typeface="Calibri" panose="020F0502020204030204"/>
            </a:endParaRPr>
          </a:p>
        </p:txBody>
      </p:sp>
    </p:spTree>
    <p:extLst>
      <p:ext uri="{BB962C8B-B14F-4D97-AF65-F5344CB8AC3E}">
        <p14:creationId xmlns:p14="http://schemas.microsoft.com/office/powerpoint/2010/main" val="3184061639"/>
      </p:ext>
    </p:extLst>
  </p:cSld>
  <p:clrMap bg1="dk1" tx1="lt1" bg2="dk2" tx2="lt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ctr" anchorCtr="0" compatLnSpc="1">
            <a:prstTxWarp prst="textNoShape">
              <a:avLst/>
            </a:prstTxWarp>
          </a:bodyPr>
          <a:lstStyle/>
          <a:p>
            <a:pPr lvl="0"/>
            <a:endParaRPr 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1629607"/>
      </p:ext>
    </p:extLst>
  </p:cSld>
  <p:clrMap bg1="lt1" tx1="dk1" bg2="lt2" tx2="dk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 id="2147484339" r:id="rId12"/>
    <p:sldLayoutId id="2147484340" r:id="rId13"/>
  </p:sldLayoutIdLst>
  <p:transition/>
  <p:txStyles>
    <p:titleStyle>
      <a:lvl1pPr algn="ctr" rtl="0" eaLnBrk="1" fontAlgn="base" hangingPunct="1">
        <a:spcBef>
          <a:spcPct val="0"/>
        </a:spcBef>
        <a:spcAft>
          <a:spcPct val="0"/>
        </a:spcAft>
        <a:defRPr sz="3544" b="1">
          <a:solidFill>
            <a:srgbClr val="FFFF00"/>
          </a:solidFill>
          <a:latin typeface="+mj-lt"/>
          <a:ea typeface="+mj-ea"/>
          <a:cs typeface="+mj-cs"/>
        </a:defRPr>
      </a:lvl1pPr>
      <a:lvl2pPr algn="ctr" rtl="0" eaLnBrk="1" fontAlgn="base" hangingPunct="1">
        <a:spcBef>
          <a:spcPct val="0"/>
        </a:spcBef>
        <a:spcAft>
          <a:spcPct val="0"/>
        </a:spcAft>
        <a:defRPr sz="3544" b="1">
          <a:solidFill>
            <a:srgbClr val="FFFF00"/>
          </a:solidFill>
          <a:latin typeface="Times New Roman" pitchFamily="18" charset="0"/>
        </a:defRPr>
      </a:lvl2pPr>
      <a:lvl3pPr algn="ctr" rtl="0" eaLnBrk="1" fontAlgn="base" hangingPunct="1">
        <a:spcBef>
          <a:spcPct val="0"/>
        </a:spcBef>
        <a:spcAft>
          <a:spcPct val="0"/>
        </a:spcAft>
        <a:defRPr sz="3544" b="1">
          <a:solidFill>
            <a:srgbClr val="FFFF00"/>
          </a:solidFill>
          <a:latin typeface="Times New Roman" pitchFamily="18" charset="0"/>
        </a:defRPr>
      </a:lvl3pPr>
      <a:lvl4pPr algn="ctr" rtl="0" eaLnBrk="1" fontAlgn="base" hangingPunct="1">
        <a:spcBef>
          <a:spcPct val="0"/>
        </a:spcBef>
        <a:spcAft>
          <a:spcPct val="0"/>
        </a:spcAft>
        <a:defRPr sz="3544" b="1">
          <a:solidFill>
            <a:srgbClr val="FFFF00"/>
          </a:solidFill>
          <a:latin typeface="Times New Roman" pitchFamily="18" charset="0"/>
        </a:defRPr>
      </a:lvl4pPr>
      <a:lvl5pPr algn="ctr" rtl="0" eaLnBrk="1" fontAlgn="base" hangingPunct="1">
        <a:spcBef>
          <a:spcPct val="0"/>
        </a:spcBef>
        <a:spcAft>
          <a:spcPct val="0"/>
        </a:spcAft>
        <a:defRPr sz="3544" b="1">
          <a:solidFill>
            <a:srgbClr val="FFFF00"/>
          </a:solidFill>
          <a:latin typeface="Times New Roman" pitchFamily="18" charset="0"/>
        </a:defRPr>
      </a:lvl5pPr>
      <a:lvl6pPr marL="385763" algn="ctr" rtl="0" eaLnBrk="1" fontAlgn="base" hangingPunct="1">
        <a:spcBef>
          <a:spcPct val="0"/>
        </a:spcBef>
        <a:spcAft>
          <a:spcPct val="0"/>
        </a:spcAft>
        <a:defRPr sz="3544" b="1">
          <a:solidFill>
            <a:srgbClr val="FFFF00"/>
          </a:solidFill>
          <a:latin typeface="Times New Roman" pitchFamily="18" charset="0"/>
        </a:defRPr>
      </a:lvl6pPr>
      <a:lvl7pPr marL="771525" algn="ctr" rtl="0" eaLnBrk="1" fontAlgn="base" hangingPunct="1">
        <a:spcBef>
          <a:spcPct val="0"/>
        </a:spcBef>
        <a:spcAft>
          <a:spcPct val="0"/>
        </a:spcAft>
        <a:defRPr sz="3544" b="1">
          <a:solidFill>
            <a:srgbClr val="FFFF00"/>
          </a:solidFill>
          <a:latin typeface="Times New Roman" pitchFamily="18" charset="0"/>
        </a:defRPr>
      </a:lvl7pPr>
      <a:lvl8pPr marL="1157288" algn="ctr" rtl="0" eaLnBrk="1" fontAlgn="base" hangingPunct="1">
        <a:spcBef>
          <a:spcPct val="0"/>
        </a:spcBef>
        <a:spcAft>
          <a:spcPct val="0"/>
        </a:spcAft>
        <a:defRPr sz="3544" b="1">
          <a:solidFill>
            <a:srgbClr val="FFFF00"/>
          </a:solidFill>
          <a:latin typeface="Times New Roman" pitchFamily="18" charset="0"/>
        </a:defRPr>
      </a:lvl8pPr>
      <a:lvl9pPr marL="1543050" algn="ctr" rtl="0" eaLnBrk="1" fontAlgn="base" hangingPunct="1">
        <a:spcBef>
          <a:spcPct val="0"/>
        </a:spcBef>
        <a:spcAft>
          <a:spcPct val="0"/>
        </a:spcAft>
        <a:defRPr sz="3544" b="1">
          <a:solidFill>
            <a:srgbClr val="FFFF00"/>
          </a:solidFill>
          <a:latin typeface="Times New Roman" pitchFamily="18" charset="0"/>
        </a:defRPr>
      </a:lvl9pPr>
    </p:titleStyle>
    <p:bodyStyle>
      <a:lvl1pPr marL="289322" indent="-289322" algn="l" rtl="0" eaLnBrk="1" fontAlgn="base" hangingPunct="1">
        <a:spcBef>
          <a:spcPct val="20000"/>
        </a:spcBef>
        <a:spcAft>
          <a:spcPct val="0"/>
        </a:spcAft>
        <a:buChar char="•"/>
        <a:defRPr sz="2700">
          <a:solidFill>
            <a:schemeClr val="bg1"/>
          </a:solidFill>
          <a:latin typeface="+mn-lt"/>
          <a:ea typeface="+mn-ea"/>
          <a:cs typeface="+mn-cs"/>
        </a:defRPr>
      </a:lvl1pPr>
      <a:lvl2pPr marL="626865" indent="-241102" algn="l" rtl="0" eaLnBrk="1" fontAlgn="base" hangingPunct="1">
        <a:spcBef>
          <a:spcPct val="20000"/>
        </a:spcBef>
        <a:spcAft>
          <a:spcPct val="0"/>
        </a:spcAft>
        <a:buChar char="–"/>
        <a:defRPr sz="2363">
          <a:solidFill>
            <a:schemeClr val="bg1"/>
          </a:solidFill>
          <a:latin typeface="+mn-lt"/>
        </a:defRPr>
      </a:lvl2pPr>
      <a:lvl3pPr marL="964406" indent="-192881" algn="l" rtl="0" eaLnBrk="1" fontAlgn="base" hangingPunct="1">
        <a:spcBef>
          <a:spcPct val="20000"/>
        </a:spcBef>
        <a:spcAft>
          <a:spcPct val="0"/>
        </a:spcAft>
        <a:buChar char="•"/>
        <a:defRPr sz="2025">
          <a:solidFill>
            <a:schemeClr val="bg1"/>
          </a:solidFill>
          <a:latin typeface="+mn-lt"/>
        </a:defRPr>
      </a:lvl3pPr>
      <a:lvl4pPr marL="1350169" indent="-192881" algn="l" rtl="0" eaLnBrk="1" fontAlgn="base" hangingPunct="1">
        <a:spcBef>
          <a:spcPct val="20000"/>
        </a:spcBef>
        <a:spcAft>
          <a:spcPct val="0"/>
        </a:spcAft>
        <a:buChar char="–"/>
        <a:defRPr sz="1688">
          <a:solidFill>
            <a:schemeClr val="bg1"/>
          </a:solidFill>
          <a:latin typeface="+mn-lt"/>
        </a:defRPr>
      </a:lvl4pPr>
      <a:lvl5pPr marL="1735931" indent="-194221" algn="l" rtl="0" eaLnBrk="1" fontAlgn="base" hangingPunct="1">
        <a:spcBef>
          <a:spcPct val="20000"/>
        </a:spcBef>
        <a:spcAft>
          <a:spcPct val="0"/>
        </a:spcAft>
        <a:buChar char="»"/>
        <a:defRPr sz="1688">
          <a:solidFill>
            <a:schemeClr val="bg1"/>
          </a:solidFill>
          <a:latin typeface="+mn-lt"/>
        </a:defRPr>
      </a:lvl5pPr>
      <a:lvl6pPr marL="2121694" indent="-194221" algn="l" rtl="0" eaLnBrk="1" fontAlgn="base" hangingPunct="1">
        <a:spcBef>
          <a:spcPct val="20000"/>
        </a:spcBef>
        <a:spcAft>
          <a:spcPct val="0"/>
        </a:spcAft>
        <a:buChar char="»"/>
        <a:defRPr sz="1688">
          <a:solidFill>
            <a:schemeClr val="bg1"/>
          </a:solidFill>
          <a:latin typeface="+mn-lt"/>
        </a:defRPr>
      </a:lvl6pPr>
      <a:lvl7pPr marL="2507456" indent="-194221" algn="l" rtl="0" eaLnBrk="1" fontAlgn="base" hangingPunct="1">
        <a:spcBef>
          <a:spcPct val="20000"/>
        </a:spcBef>
        <a:spcAft>
          <a:spcPct val="0"/>
        </a:spcAft>
        <a:buChar char="»"/>
        <a:defRPr sz="1688">
          <a:solidFill>
            <a:schemeClr val="bg1"/>
          </a:solidFill>
          <a:latin typeface="+mn-lt"/>
        </a:defRPr>
      </a:lvl7pPr>
      <a:lvl8pPr marL="2893219" indent="-194221" algn="l" rtl="0" eaLnBrk="1" fontAlgn="base" hangingPunct="1">
        <a:spcBef>
          <a:spcPct val="20000"/>
        </a:spcBef>
        <a:spcAft>
          <a:spcPct val="0"/>
        </a:spcAft>
        <a:buChar char="»"/>
        <a:defRPr sz="1688">
          <a:solidFill>
            <a:schemeClr val="bg1"/>
          </a:solidFill>
          <a:latin typeface="+mn-lt"/>
        </a:defRPr>
      </a:lvl8pPr>
      <a:lvl9pPr marL="3278981" indent="-194221" algn="l" rtl="0" eaLnBrk="1" fontAlgn="base" hangingPunct="1">
        <a:spcBef>
          <a:spcPct val="20000"/>
        </a:spcBef>
        <a:spcAft>
          <a:spcPct val="0"/>
        </a:spcAft>
        <a:buChar char="»"/>
        <a:defRPr sz="1688">
          <a:solidFill>
            <a:schemeClr val="bg1"/>
          </a:solidFill>
          <a:latin typeface="+mn-lt"/>
        </a:defRPr>
      </a:lvl9pPr>
    </p:bodyStyle>
    <p:otherStyle>
      <a:defPPr>
        <a:defRPr lang="en-US"/>
      </a:defPPr>
      <a:lvl1pPr marL="0" algn="l" defTabSz="771525" rtl="0" eaLnBrk="1" latinLnBrk="0" hangingPunct="1">
        <a:defRPr sz="1519" kern="1200">
          <a:solidFill>
            <a:schemeClr val="tx1"/>
          </a:solidFill>
          <a:latin typeface="+mn-lt"/>
          <a:ea typeface="+mn-ea"/>
          <a:cs typeface="+mn-cs"/>
        </a:defRPr>
      </a:lvl1pPr>
      <a:lvl2pPr marL="385763" algn="l" defTabSz="771525" rtl="0" eaLnBrk="1" latinLnBrk="0" hangingPunct="1">
        <a:defRPr sz="1519" kern="1200">
          <a:solidFill>
            <a:schemeClr val="tx1"/>
          </a:solidFill>
          <a:latin typeface="+mn-lt"/>
          <a:ea typeface="+mn-ea"/>
          <a:cs typeface="+mn-cs"/>
        </a:defRPr>
      </a:lvl2pPr>
      <a:lvl3pPr marL="771525" algn="l" defTabSz="771525" rtl="0" eaLnBrk="1" latinLnBrk="0" hangingPunct="1">
        <a:defRPr sz="1519" kern="1200">
          <a:solidFill>
            <a:schemeClr val="tx1"/>
          </a:solidFill>
          <a:latin typeface="+mn-lt"/>
          <a:ea typeface="+mn-ea"/>
          <a:cs typeface="+mn-cs"/>
        </a:defRPr>
      </a:lvl3pPr>
      <a:lvl4pPr marL="1157288" algn="l" defTabSz="771525" rtl="0" eaLnBrk="1" latinLnBrk="0" hangingPunct="1">
        <a:defRPr sz="1519" kern="1200">
          <a:solidFill>
            <a:schemeClr val="tx1"/>
          </a:solidFill>
          <a:latin typeface="+mn-lt"/>
          <a:ea typeface="+mn-ea"/>
          <a:cs typeface="+mn-cs"/>
        </a:defRPr>
      </a:lvl4pPr>
      <a:lvl5pPr marL="1543050" algn="l" defTabSz="771525" rtl="0" eaLnBrk="1" latinLnBrk="0" hangingPunct="1">
        <a:defRPr sz="1519" kern="1200">
          <a:solidFill>
            <a:schemeClr val="tx1"/>
          </a:solidFill>
          <a:latin typeface="+mn-lt"/>
          <a:ea typeface="+mn-ea"/>
          <a:cs typeface="+mn-cs"/>
        </a:defRPr>
      </a:lvl5pPr>
      <a:lvl6pPr marL="1928813" algn="l" defTabSz="771525" rtl="0" eaLnBrk="1" latinLnBrk="0" hangingPunct="1">
        <a:defRPr sz="1519" kern="1200">
          <a:solidFill>
            <a:schemeClr val="tx1"/>
          </a:solidFill>
          <a:latin typeface="+mn-lt"/>
          <a:ea typeface="+mn-ea"/>
          <a:cs typeface="+mn-cs"/>
        </a:defRPr>
      </a:lvl6pPr>
      <a:lvl7pPr marL="2314575" algn="l" defTabSz="771525" rtl="0" eaLnBrk="1" latinLnBrk="0" hangingPunct="1">
        <a:defRPr sz="1519" kern="1200">
          <a:solidFill>
            <a:schemeClr val="tx1"/>
          </a:solidFill>
          <a:latin typeface="+mn-lt"/>
          <a:ea typeface="+mn-ea"/>
          <a:cs typeface="+mn-cs"/>
        </a:defRPr>
      </a:lvl7pPr>
      <a:lvl8pPr marL="2700338" algn="l" defTabSz="771525" rtl="0" eaLnBrk="1" latinLnBrk="0" hangingPunct="1">
        <a:defRPr sz="1519" kern="1200">
          <a:solidFill>
            <a:schemeClr val="tx1"/>
          </a:solidFill>
          <a:latin typeface="+mn-lt"/>
          <a:ea typeface="+mn-ea"/>
          <a:cs typeface="+mn-cs"/>
        </a:defRPr>
      </a:lvl8pPr>
      <a:lvl9pPr marL="3086100" algn="l" defTabSz="771525" rtl="0" eaLnBrk="1" latinLnBrk="0" hangingPunct="1">
        <a:defRPr sz="151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048303"/>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ctr" anchorCtr="0" compatLnSpc="1">
            <a:prstTxWarp prst="textNoShape">
              <a:avLst/>
            </a:prstTxWarp>
          </a:bodyPr>
          <a:lstStyle/>
          <a:p>
            <a:pPr lvl="0"/>
            <a:endParaRPr lang="en-US" smtClean="0"/>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398328393"/>
      </p:ext>
    </p:extLst>
  </p:cSld>
  <p:clrMap bg1="lt1" tx1="dk1" bg2="lt2" tx2="dk2" accent1="accent1" accent2="accent2" accent3="accent3" accent4="accent4" accent5="accent5" accent6="accent6" hlink="hlink" folHlink="folHlink"/>
  <p:sldLayoutIdLst>
    <p:sldLayoutId id="2147484354" r:id="rId1"/>
    <p:sldLayoutId id="2147484355" r:id="rId2"/>
    <p:sldLayoutId id="2147484356" r:id="rId3"/>
    <p:sldLayoutId id="2147484357" r:id="rId4"/>
    <p:sldLayoutId id="2147484358" r:id="rId5"/>
    <p:sldLayoutId id="2147484359" r:id="rId6"/>
    <p:sldLayoutId id="2147484360" r:id="rId7"/>
    <p:sldLayoutId id="2147484361" r:id="rId8"/>
    <p:sldLayoutId id="2147484362" r:id="rId9"/>
    <p:sldLayoutId id="2147484363" r:id="rId10"/>
    <p:sldLayoutId id="2147484364" r:id="rId11"/>
    <p:sldLayoutId id="2147484365" r:id="rId12"/>
    <p:sldLayoutId id="2147484366" r:id="rId13"/>
    <p:sldLayoutId id="2147484367" r:id="rId14"/>
    <p:sldLayoutId id="2147484368" r:id="rId15"/>
    <p:sldLayoutId id="2147484369" r:id="rId16"/>
    <p:sldLayoutId id="2147484370" r:id="rId17"/>
  </p:sldLayoutIdLst>
  <p:transition/>
  <p:txStyles>
    <p:titleStyle>
      <a:lvl1pPr algn="ctr" rtl="0" eaLnBrk="1" fontAlgn="base" hangingPunct="1">
        <a:spcBef>
          <a:spcPct val="0"/>
        </a:spcBef>
        <a:spcAft>
          <a:spcPct val="0"/>
        </a:spcAft>
        <a:defRPr sz="4725" b="1">
          <a:solidFill>
            <a:srgbClr val="FFFF00"/>
          </a:solidFill>
          <a:latin typeface="+mj-lt"/>
          <a:ea typeface="+mj-ea"/>
          <a:cs typeface="+mj-cs"/>
        </a:defRPr>
      </a:lvl1pPr>
      <a:lvl2pPr algn="ctr" rtl="0" eaLnBrk="1" fontAlgn="base" hangingPunct="1">
        <a:spcBef>
          <a:spcPct val="0"/>
        </a:spcBef>
        <a:spcAft>
          <a:spcPct val="0"/>
        </a:spcAft>
        <a:defRPr sz="4725" b="1">
          <a:solidFill>
            <a:srgbClr val="FFFF00"/>
          </a:solidFill>
          <a:latin typeface="Times New Roman" pitchFamily="18" charset="0"/>
        </a:defRPr>
      </a:lvl2pPr>
      <a:lvl3pPr algn="ctr" rtl="0" eaLnBrk="1" fontAlgn="base" hangingPunct="1">
        <a:spcBef>
          <a:spcPct val="0"/>
        </a:spcBef>
        <a:spcAft>
          <a:spcPct val="0"/>
        </a:spcAft>
        <a:defRPr sz="4725" b="1">
          <a:solidFill>
            <a:srgbClr val="FFFF00"/>
          </a:solidFill>
          <a:latin typeface="Times New Roman" pitchFamily="18" charset="0"/>
        </a:defRPr>
      </a:lvl3pPr>
      <a:lvl4pPr algn="ctr" rtl="0" eaLnBrk="1" fontAlgn="base" hangingPunct="1">
        <a:spcBef>
          <a:spcPct val="0"/>
        </a:spcBef>
        <a:spcAft>
          <a:spcPct val="0"/>
        </a:spcAft>
        <a:defRPr sz="4725" b="1">
          <a:solidFill>
            <a:srgbClr val="FFFF00"/>
          </a:solidFill>
          <a:latin typeface="Times New Roman" pitchFamily="18" charset="0"/>
        </a:defRPr>
      </a:lvl4pPr>
      <a:lvl5pPr algn="ctr" rtl="0" eaLnBrk="1" fontAlgn="base" hangingPunct="1">
        <a:spcBef>
          <a:spcPct val="0"/>
        </a:spcBef>
        <a:spcAft>
          <a:spcPct val="0"/>
        </a:spcAft>
        <a:defRPr sz="4725" b="1">
          <a:solidFill>
            <a:srgbClr val="FFFF00"/>
          </a:solidFill>
          <a:latin typeface="Times New Roman" pitchFamily="18" charset="0"/>
        </a:defRPr>
      </a:lvl5pPr>
      <a:lvl6pPr marL="514350" algn="ctr" rtl="0" eaLnBrk="1" fontAlgn="base" hangingPunct="1">
        <a:spcBef>
          <a:spcPct val="0"/>
        </a:spcBef>
        <a:spcAft>
          <a:spcPct val="0"/>
        </a:spcAft>
        <a:defRPr sz="4725" b="1">
          <a:solidFill>
            <a:srgbClr val="FFFF00"/>
          </a:solidFill>
          <a:latin typeface="Times New Roman" pitchFamily="18" charset="0"/>
        </a:defRPr>
      </a:lvl6pPr>
      <a:lvl7pPr marL="1028700" algn="ctr" rtl="0" eaLnBrk="1" fontAlgn="base" hangingPunct="1">
        <a:spcBef>
          <a:spcPct val="0"/>
        </a:spcBef>
        <a:spcAft>
          <a:spcPct val="0"/>
        </a:spcAft>
        <a:defRPr sz="4725" b="1">
          <a:solidFill>
            <a:srgbClr val="FFFF00"/>
          </a:solidFill>
          <a:latin typeface="Times New Roman" pitchFamily="18" charset="0"/>
        </a:defRPr>
      </a:lvl7pPr>
      <a:lvl8pPr marL="1543050" algn="ctr" rtl="0" eaLnBrk="1" fontAlgn="base" hangingPunct="1">
        <a:spcBef>
          <a:spcPct val="0"/>
        </a:spcBef>
        <a:spcAft>
          <a:spcPct val="0"/>
        </a:spcAft>
        <a:defRPr sz="4725" b="1">
          <a:solidFill>
            <a:srgbClr val="FFFF00"/>
          </a:solidFill>
          <a:latin typeface="Times New Roman" pitchFamily="18" charset="0"/>
        </a:defRPr>
      </a:lvl8pPr>
      <a:lvl9pPr marL="2057400" algn="ctr" rtl="0" eaLnBrk="1" fontAlgn="base" hangingPunct="1">
        <a:spcBef>
          <a:spcPct val="0"/>
        </a:spcBef>
        <a:spcAft>
          <a:spcPct val="0"/>
        </a:spcAft>
        <a:defRPr sz="4725" b="1">
          <a:solidFill>
            <a:srgbClr val="FFFF00"/>
          </a:solidFill>
          <a:latin typeface="Times New Roman" pitchFamily="18" charset="0"/>
        </a:defRPr>
      </a:lvl9pPr>
    </p:titleStyle>
    <p:bodyStyle>
      <a:lvl1pPr marL="385763" indent="-385763" algn="l" rtl="0" eaLnBrk="1" fontAlgn="base" hangingPunct="1">
        <a:spcBef>
          <a:spcPct val="20000"/>
        </a:spcBef>
        <a:spcAft>
          <a:spcPct val="0"/>
        </a:spcAft>
        <a:buChar char="•"/>
        <a:defRPr sz="3600">
          <a:solidFill>
            <a:schemeClr val="bg1"/>
          </a:solidFill>
          <a:latin typeface="+mn-lt"/>
          <a:ea typeface="+mn-ea"/>
          <a:cs typeface="+mn-cs"/>
        </a:defRPr>
      </a:lvl1pPr>
      <a:lvl2pPr marL="835819" indent="-321469" algn="l" rtl="0" eaLnBrk="1" fontAlgn="base" hangingPunct="1">
        <a:spcBef>
          <a:spcPct val="20000"/>
        </a:spcBef>
        <a:spcAft>
          <a:spcPct val="0"/>
        </a:spcAft>
        <a:buChar char="–"/>
        <a:defRPr sz="3150">
          <a:solidFill>
            <a:schemeClr val="bg1"/>
          </a:solidFill>
          <a:latin typeface="+mn-lt"/>
        </a:defRPr>
      </a:lvl2pPr>
      <a:lvl3pPr marL="1285875" indent="-257175" algn="l" rtl="0" eaLnBrk="1" fontAlgn="base" hangingPunct="1">
        <a:spcBef>
          <a:spcPct val="20000"/>
        </a:spcBef>
        <a:spcAft>
          <a:spcPct val="0"/>
        </a:spcAft>
        <a:buChar char="•"/>
        <a:defRPr sz="2700">
          <a:solidFill>
            <a:schemeClr val="bg1"/>
          </a:solidFill>
          <a:latin typeface="+mn-lt"/>
        </a:defRPr>
      </a:lvl3pPr>
      <a:lvl4pPr marL="1800225" indent="-257175" algn="l" rtl="0" eaLnBrk="1" fontAlgn="base" hangingPunct="1">
        <a:spcBef>
          <a:spcPct val="20000"/>
        </a:spcBef>
        <a:spcAft>
          <a:spcPct val="0"/>
        </a:spcAft>
        <a:buChar char="–"/>
        <a:defRPr sz="2250">
          <a:solidFill>
            <a:schemeClr val="bg1"/>
          </a:solidFill>
          <a:latin typeface="+mn-lt"/>
        </a:defRPr>
      </a:lvl4pPr>
      <a:lvl5pPr marL="2314575" indent="-258962" algn="l" rtl="0" eaLnBrk="1" fontAlgn="base" hangingPunct="1">
        <a:spcBef>
          <a:spcPct val="20000"/>
        </a:spcBef>
        <a:spcAft>
          <a:spcPct val="0"/>
        </a:spcAft>
        <a:buChar char="»"/>
        <a:defRPr sz="2250">
          <a:solidFill>
            <a:schemeClr val="bg1"/>
          </a:solidFill>
          <a:latin typeface="+mn-lt"/>
        </a:defRPr>
      </a:lvl5pPr>
      <a:lvl6pPr marL="2828925" indent="-258962" algn="l" rtl="0" eaLnBrk="1" fontAlgn="base" hangingPunct="1">
        <a:spcBef>
          <a:spcPct val="20000"/>
        </a:spcBef>
        <a:spcAft>
          <a:spcPct val="0"/>
        </a:spcAft>
        <a:buChar char="»"/>
        <a:defRPr sz="2250">
          <a:solidFill>
            <a:schemeClr val="bg1"/>
          </a:solidFill>
          <a:latin typeface="+mn-lt"/>
        </a:defRPr>
      </a:lvl6pPr>
      <a:lvl7pPr marL="3343275" indent="-258962" algn="l" rtl="0" eaLnBrk="1" fontAlgn="base" hangingPunct="1">
        <a:spcBef>
          <a:spcPct val="20000"/>
        </a:spcBef>
        <a:spcAft>
          <a:spcPct val="0"/>
        </a:spcAft>
        <a:buChar char="»"/>
        <a:defRPr sz="2250">
          <a:solidFill>
            <a:schemeClr val="bg1"/>
          </a:solidFill>
          <a:latin typeface="+mn-lt"/>
        </a:defRPr>
      </a:lvl7pPr>
      <a:lvl8pPr marL="3857625" indent="-258962" algn="l" rtl="0" eaLnBrk="1" fontAlgn="base" hangingPunct="1">
        <a:spcBef>
          <a:spcPct val="20000"/>
        </a:spcBef>
        <a:spcAft>
          <a:spcPct val="0"/>
        </a:spcAft>
        <a:buChar char="»"/>
        <a:defRPr sz="2250">
          <a:solidFill>
            <a:schemeClr val="bg1"/>
          </a:solidFill>
          <a:latin typeface="+mn-lt"/>
        </a:defRPr>
      </a:lvl8pPr>
      <a:lvl9pPr marL="4371975" indent="-258962" algn="l" rtl="0" eaLnBrk="1" fontAlgn="base" hangingPunct="1">
        <a:spcBef>
          <a:spcPct val="20000"/>
        </a:spcBef>
        <a:spcAft>
          <a:spcPct val="0"/>
        </a:spcAft>
        <a:buChar char="»"/>
        <a:defRPr sz="2250">
          <a:solidFill>
            <a:schemeClr val="bg1"/>
          </a:solidFill>
          <a:latin typeface="+mn-lt"/>
        </a:defRPr>
      </a:lvl9pPr>
    </p:bodyStyle>
    <p:otherStyle>
      <a:defPPr>
        <a:defRPr lang="en-US"/>
      </a:defPPr>
      <a:lvl1pPr marL="0" algn="l" defTabSz="1028700" rtl="0" eaLnBrk="1" latinLnBrk="0" hangingPunct="1">
        <a:defRPr sz="2025" kern="1200">
          <a:solidFill>
            <a:schemeClr val="tx1"/>
          </a:solidFill>
          <a:latin typeface="+mn-lt"/>
          <a:ea typeface="+mn-ea"/>
          <a:cs typeface="+mn-cs"/>
        </a:defRPr>
      </a:lvl1pPr>
      <a:lvl2pPr marL="514350" algn="l" defTabSz="1028700" rtl="0" eaLnBrk="1" latinLnBrk="0" hangingPunct="1">
        <a:defRPr sz="2025" kern="1200">
          <a:solidFill>
            <a:schemeClr val="tx1"/>
          </a:solidFill>
          <a:latin typeface="+mn-lt"/>
          <a:ea typeface="+mn-ea"/>
          <a:cs typeface="+mn-cs"/>
        </a:defRPr>
      </a:lvl2pPr>
      <a:lvl3pPr marL="1028700" algn="l" defTabSz="1028700" rtl="0" eaLnBrk="1" latinLnBrk="0" hangingPunct="1">
        <a:defRPr sz="2025" kern="1200">
          <a:solidFill>
            <a:schemeClr val="tx1"/>
          </a:solidFill>
          <a:latin typeface="+mn-lt"/>
          <a:ea typeface="+mn-ea"/>
          <a:cs typeface="+mn-cs"/>
        </a:defRPr>
      </a:lvl3pPr>
      <a:lvl4pPr marL="1543050" algn="l" defTabSz="1028700" rtl="0" eaLnBrk="1" latinLnBrk="0" hangingPunct="1">
        <a:defRPr sz="2025" kern="1200">
          <a:solidFill>
            <a:schemeClr val="tx1"/>
          </a:solidFill>
          <a:latin typeface="+mn-lt"/>
          <a:ea typeface="+mn-ea"/>
          <a:cs typeface="+mn-cs"/>
        </a:defRPr>
      </a:lvl4pPr>
      <a:lvl5pPr marL="2057400" algn="l" defTabSz="1028700" rtl="0" eaLnBrk="1" latinLnBrk="0" hangingPunct="1">
        <a:defRPr sz="2025" kern="1200">
          <a:solidFill>
            <a:schemeClr val="tx1"/>
          </a:solidFill>
          <a:latin typeface="+mn-lt"/>
          <a:ea typeface="+mn-ea"/>
          <a:cs typeface="+mn-cs"/>
        </a:defRPr>
      </a:lvl5pPr>
      <a:lvl6pPr marL="2571750" algn="l" defTabSz="1028700" rtl="0" eaLnBrk="1" latinLnBrk="0" hangingPunct="1">
        <a:defRPr sz="2025" kern="1200">
          <a:solidFill>
            <a:schemeClr val="tx1"/>
          </a:solidFill>
          <a:latin typeface="+mn-lt"/>
          <a:ea typeface="+mn-ea"/>
          <a:cs typeface="+mn-cs"/>
        </a:defRPr>
      </a:lvl6pPr>
      <a:lvl7pPr marL="3086100" algn="l" defTabSz="1028700" rtl="0" eaLnBrk="1" latinLnBrk="0" hangingPunct="1">
        <a:defRPr sz="2025" kern="1200">
          <a:solidFill>
            <a:schemeClr val="tx1"/>
          </a:solidFill>
          <a:latin typeface="+mn-lt"/>
          <a:ea typeface="+mn-ea"/>
          <a:cs typeface="+mn-cs"/>
        </a:defRPr>
      </a:lvl7pPr>
      <a:lvl8pPr marL="3600450" algn="l" defTabSz="1028700" rtl="0" eaLnBrk="1" latinLnBrk="0" hangingPunct="1">
        <a:defRPr sz="2025" kern="1200">
          <a:solidFill>
            <a:schemeClr val="tx1"/>
          </a:solidFill>
          <a:latin typeface="+mn-lt"/>
          <a:ea typeface="+mn-ea"/>
          <a:cs typeface="+mn-cs"/>
        </a:defRPr>
      </a:lvl8pPr>
      <a:lvl9pPr marL="4114800" algn="l" defTabSz="1028700" rtl="0" eaLnBrk="1" latinLnBrk="0" hangingPunct="1">
        <a:defRPr sz="2025"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ctr" anchorCtr="0" compatLnSpc="1">
            <a:prstTxWarp prst="textNoShape">
              <a:avLst/>
            </a:prstTxWarp>
          </a:bodyPr>
          <a:lstStyle/>
          <a:p>
            <a:pPr lvl="0"/>
            <a:endParaRPr lang="en-US" smtClean="0"/>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165259356"/>
      </p:ext>
    </p:extLst>
  </p:cSld>
  <p:clrMap bg1="lt1" tx1="dk1" bg2="lt2" tx2="dk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6" r:id="rId5"/>
    <p:sldLayoutId id="2147484377" r:id="rId6"/>
    <p:sldLayoutId id="2147484378" r:id="rId7"/>
    <p:sldLayoutId id="2147484379" r:id="rId8"/>
    <p:sldLayoutId id="2147484380" r:id="rId9"/>
    <p:sldLayoutId id="2147484381" r:id="rId10"/>
    <p:sldLayoutId id="2147484382" r:id="rId11"/>
    <p:sldLayoutId id="2147484383" r:id="rId12"/>
  </p:sldLayoutIdLst>
  <p:transition/>
  <p:txStyles>
    <p:titleStyle>
      <a:lvl1pPr algn="ctr" rtl="0" eaLnBrk="1" fontAlgn="base" hangingPunct="1">
        <a:spcBef>
          <a:spcPct val="0"/>
        </a:spcBef>
        <a:spcAft>
          <a:spcPct val="0"/>
        </a:spcAft>
        <a:defRPr sz="4200" b="1">
          <a:solidFill>
            <a:srgbClr val="FFFF00"/>
          </a:solidFill>
          <a:latin typeface="+mj-lt"/>
          <a:ea typeface="+mj-ea"/>
          <a:cs typeface="+mj-cs"/>
        </a:defRPr>
      </a:lvl1pPr>
      <a:lvl2pPr algn="ctr" rtl="0" eaLnBrk="1" fontAlgn="base" hangingPunct="1">
        <a:spcBef>
          <a:spcPct val="0"/>
        </a:spcBef>
        <a:spcAft>
          <a:spcPct val="0"/>
        </a:spcAft>
        <a:defRPr sz="4200" b="1">
          <a:solidFill>
            <a:srgbClr val="FFFF00"/>
          </a:solidFill>
          <a:latin typeface="Times New Roman" pitchFamily="18" charset="0"/>
        </a:defRPr>
      </a:lvl2pPr>
      <a:lvl3pPr algn="ctr" rtl="0" eaLnBrk="1" fontAlgn="base" hangingPunct="1">
        <a:spcBef>
          <a:spcPct val="0"/>
        </a:spcBef>
        <a:spcAft>
          <a:spcPct val="0"/>
        </a:spcAft>
        <a:defRPr sz="4200" b="1">
          <a:solidFill>
            <a:srgbClr val="FFFF00"/>
          </a:solidFill>
          <a:latin typeface="Times New Roman" pitchFamily="18" charset="0"/>
        </a:defRPr>
      </a:lvl3pPr>
      <a:lvl4pPr algn="ctr" rtl="0" eaLnBrk="1" fontAlgn="base" hangingPunct="1">
        <a:spcBef>
          <a:spcPct val="0"/>
        </a:spcBef>
        <a:spcAft>
          <a:spcPct val="0"/>
        </a:spcAft>
        <a:defRPr sz="4200" b="1">
          <a:solidFill>
            <a:srgbClr val="FFFF00"/>
          </a:solidFill>
          <a:latin typeface="Times New Roman" pitchFamily="18" charset="0"/>
        </a:defRPr>
      </a:lvl4pPr>
      <a:lvl5pPr algn="ctr" rtl="0" eaLnBrk="1" fontAlgn="base" hangingPunct="1">
        <a:spcBef>
          <a:spcPct val="0"/>
        </a:spcBef>
        <a:spcAft>
          <a:spcPct val="0"/>
        </a:spcAft>
        <a:defRPr sz="4200" b="1">
          <a:solidFill>
            <a:srgbClr val="FFFF00"/>
          </a:solidFill>
          <a:latin typeface="Times New Roman" pitchFamily="18" charset="0"/>
        </a:defRPr>
      </a:lvl5pPr>
      <a:lvl6pPr marL="457200" algn="ctr" rtl="0" eaLnBrk="1" fontAlgn="base" hangingPunct="1">
        <a:spcBef>
          <a:spcPct val="0"/>
        </a:spcBef>
        <a:spcAft>
          <a:spcPct val="0"/>
        </a:spcAft>
        <a:defRPr sz="4200" b="1">
          <a:solidFill>
            <a:srgbClr val="FFFF00"/>
          </a:solidFill>
          <a:latin typeface="Times New Roman" pitchFamily="18" charset="0"/>
        </a:defRPr>
      </a:lvl6pPr>
      <a:lvl7pPr marL="914400" algn="ctr" rtl="0" eaLnBrk="1" fontAlgn="base" hangingPunct="1">
        <a:spcBef>
          <a:spcPct val="0"/>
        </a:spcBef>
        <a:spcAft>
          <a:spcPct val="0"/>
        </a:spcAft>
        <a:defRPr sz="4200" b="1">
          <a:solidFill>
            <a:srgbClr val="FFFF00"/>
          </a:solidFill>
          <a:latin typeface="Times New Roman" pitchFamily="18" charset="0"/>
        </a:defRPr>
      </a:lvl7pPr>
      <a:lvl8pPr marL="1371600" algn="ctr" rtl="0" eaLnBrk="1" fontAlgn="base" hangingPunct="1">
        <a:spcBef>
          <a:spcPct val="0"/>
        </a:spcBef>
        <a:spcAft>
          <a:spcPct val="0"/>
        </a:spcAft>
        <a:defRPr sz="4200" b="1">
          <a:solidFill>
            <a:srgbClr val="FFFF00"/>
          </a:solidFill>
          <a:latin typeface="Times New Roman" pitchFamily="18" charset="0"/>
        </a:defRPr>
      </a:lvl8pPr>
      <a:lvl9pPr marL="1828800" algn="ctr" rtl="0" eaLnBrk="1" fontAlgn="base" hangingPunct="1">
        <a:spcBef>
          <a:spcPct val="0"/>
        </a:spcBef>
        <a:spcAft>
          <a:spcPct val="0"/>
        </a:spcAft>
        <a:defRPr sz="4200" b="1">
          <a:solidFill>
            <a:srgbClr val="FFFF00"/>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30188" algn="l" rtl="0" eaLnBrk="1" fontAlgn="base" hangingPunct="1">
        <a:spcBef>
          <a:spcPct val="20000"/>
        </a:spcBef>
        <a:spcAft>
          <a:spcPct val="0"/>
        </a:spcAft>
        <a:buChar char="»"/>
        <a:defRPr sz="2000">
          <a:solidFill>
            <a:schemeClr val="bg1"/>
          </a:solidFill>
          <a:latin typeface="+mn-lt"/>
        </a:defRPr>
      </a:lvl5pPr>
      <a:lvl6pPr marL="2514600" indent="-230188" algn="l" rtl="0" eaLnBrk="1" fontAlgn="base" hangingPunct="1">
        <a:spcBef>
          <a:spcPct val="20000"/>
        </a:spcBef>
        <a:spcAft>
          <a:spcPct val="0"/>
        </a:spcAft>
        <a:buChar char="»"/>
        <a:defRPr sz="2000">
          <a:solidFill>
            <a:schemeClr val="bg1"/>
          </a:solidFill>
          <a:latin typeface="+mn-lt"/>
        </a:defRPr>
      </a:lvl6pPr>
      <a:lvl7pPr marL="2971800" indent="-230188" algn="l" rtl="0" eaLnBrk="1" fontAlgn="base" hangingPunct="1">
        <a:spcBef>
          <a:spcPct val="20000"/>
        </a:spcBef>
        <a:spcAft>
          <a:spcPct val="0"/>
        </a:spcAft>
        <a:buChar char="»"/>
        <a:defRPr sz="2000">
          <a:solidFill>
            <a:schemeClr val="bg1"/>
          </a:solidFill>
          <a:latin typeface="+mn-lt"/>
        </a:defRPr>
      </a:lvl7pPr>
      <a:lvl8pPr marL="3429000" indent="-230188" algn="l" rtl="0" eaLnBrk="1" fontAlgn="base" hangingPunct="1">
        <a:spcBef>
          <a:spcPct val="20000"/>
        </a:spcBef>
        <a:spcAft>
          <a:spcPct val="0"/>
        </a:spcAft>
        <a:buChar char="»"/>
        <a:defRPr sz="2000">
          <a:solidFill>
            <a:schemeClr val="bg1"/>
          </a:solidFill>
          <a:latin typeface="+mn-lt"/>
        </a:defRPr>
      </a:lvl8pPr>
      <a:lvl9pPr marL="3886200" indent="-230188"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5.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6.xml"/><Relationship Id="rId1" Type="http://schemas.openxmlformats.org/officeDocument/2006/relationships/tags" Target="../tags/tag1.xml"/><Relationship Id="rId5" Type="http://schemas.openxmlformats.org/officeDocument/2006/relationships/image" Target="../media/image3.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6.xml"/><Relationship Id="rId1" Type="http://schemas.openxmlformats.org/officeDocument/2006/relationships/tags" Target="../tags/tag2.xml"/><Relationship Id="rId5" Type="http://schemas.openxmlformats.org/officeDocument/2006/relationships/image" Target="../media/image3.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6.xml"/><Relationship Id="rId1" Type="http://schemas.openxmlformats.org/officeDocument/2006/relationships/tags" Target="../tags/tag3.xml"/><Relationship Id="rId5" Type="http://schemas.openxmlformats.org/officeDocument/2006/relationships/image" Target="../media/image3.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88.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88.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88.xml"/><Relationship Id="rId4" Type="http://schemas.openxmlformats.org/officeDocument/2006/relationships/chart" Target="../charts/char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88.xml"/><Relationship Id="rId4" Type="http://schemas.openxmlformats.org/officeDocument/2006/relationships/chart" Target="../charts/char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88.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88.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7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mp4"/><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jpeg"/><Relationship Id="rId5" Type="http://schemas.openxmlformats.org/officeDocument/2006/relationships/slideLayout" Target="../slideLayouts/slideLayout38.xml"/><Relationship Id="rId4" Type="http://schemas.openxmlformats.org/officeDocument/2006/relationships/video" Target="../media/media2.mp4"/></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88.xml"/><Relationship Id="rId4" Type="http://schemas.openxmlformats.org/officeDocument/2006/relationships/image" Target="../media/image40.jpg"/></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89.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1.jpeg"/><Relationship Id="rId1" Type="http://schemas.openxmlformats.org/officeDocument/2006/relationships/slideLayout" Target="../slideLayouts/slideLayout89.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1.jpeg"/><Relationship Id="rId1" Type="http://schemas.openxmlformats.org/officeDocument/2006/relationships/slideLayout" Target="../slideLayouts/slideLayout89.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1.jpeg"/><Relationship Id="rId1" Type="http://schemas.openxmlformats.org/officeDocument/2006/relationships/slideLayout" Target="../slideLayouts/slideLayout89.xml"/><Relationship Id="rId4" Type="http://schemas.openxmlformats.org/officeDocument/2006/relationships/image" Target="../media/image46.jpeg"/></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1.jpeg"/><Relationship Id="rId1" Type="http://schemas.openxmlformats.org/officeDocument/2006/relationships/slideLayout" Target="../slideLayouts/slideLayout89.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2.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2.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2.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jpeg"/><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2.xml"/></Relationships>
</file>

<file path=ppt/slides/_rels/slide5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88.xml"/><Relationship Id="rId6" Type="http://schemas.openxmlformats.org/officeDocument/2006/relationships/image" Target="../media/image47.png"/><Relationship Id="rId5" Type="http://schemas.openxmlformats.org/officeDocument/2006/relationships/image" Target="../media/image54.png"/><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88.xml"/><Relationship Id="rId4" Type="http://schemas.openxmlformats.org/officeDocument/2006/relationships/image" Target="../media/image55.jpg"/></Relationships>
</file>

<file path=ppt/slides/_rels/slide5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2.xml"/></Relationships>
</file>

<file path=ppt/slides/_rels/slide5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2.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2.xml"/></Relationships>
</file>

<file path=ppt/slides/_rels/slide5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jpeg"/><Relationship Id="rId1" Type="http://schemas.openxmlformats.org/officeDocument/2006/relationships/slideLayout" Target="../slideLayouts/slideLayout71.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jpe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jpeg"/><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noChangeArrowheads="1"/>
          </p:cNvSpPr>
          <p:nvPr>
            <p:ph type="title" idx="4294967295"/>
          </p:nvPr>
        </p:nvSpPr>
        <p:spPr>
          <a:xfrm>
            <a:off x="949252" y="13384"/>
            <a:ext cx="8530862" cy="964406"/>
          </a:xfrm>
        </p:spPr>
        <p:txBody>
          <a:bodyPr/>
          <a:lstStyle/>
          <a:p>
            <a:r>
              <a:rPr lang="en-US" altLang="en-US" sz="4050" dirty="0">
                <a:latin typeface="Arial" pitchFamily="34" charset="0"/>
                <a:cs typeface="Arial" pitchFamily="34" charset="0"/>
              </a:rPr>
              <a:t>Structural Heart Live Cases</a:t>
            </a:r>
          </a:p>
        </p:txBody>
      </p:sp>
      <p:sp>
        <p:nvSpPr>
          <p:cNvPr id="24579" name="Content Placeholder 2"/>
          <p:cNvSpPr>
            <a:spLocks noGrp="1" noChangeArrowheads="1"/>
          </p:cNvSpPr>
          <p:nvPr>
            <p:ph idx="4294967295"/>
          </p:nvPr>
        </p:nvSpPr>
        <p:spPr>
          <a:xfrm>
            <a:off x="523535" y="1968616"/>
            <a:ext cx="9492512" cy="3430531"/>
          </a:xfrm>
        </p:spPr>
        <p:txBody>
          <a:bodyPr/>
          <a:lstStyle/>
          <a:p>
            <a:pPr marL="0" indent="0">
              <a:buNone/>
            </a:pPr>
            <a:r>
              <a:rPr lang="en-US" altLang="en-US" sz="4000" b="1" dirty="0">
                <a:latin typeface="Arial" pitchFamily="34" charset="0"/>
                <a:cs typeface="Arial" pitchFamily="34" charset="0"/>
              </a:rPr>
              <a:t>Supported by:</a:t>
            </a:r>
            <a:endParaRPr lang="en-US" altLang="en-US" sz="4800" b="1" dirty="0">
              <a:latin typeface="Arial" pitchFamily="34" charset="0"/>
              <a:cs typeface="Arial" pitchFamily="34" charset="0"/>
            </a:endParaRPr>
          </a:p>
          <a:p>
            <a:pPr marL="0" indent="0"/>
            <a:r>
              <a:rPr lang="en-US" altLang="en-US" sz="4800" b="1" dirty="0">
                <a:latin typeface="Arial" pitchFamily="34" charset="0"/>
                <a:cs typeface="Arial" pitchFamily="34" charset="0"/>
              </a:rPr>
              <a:t> </a:t>
            </a:r>
            <a:r>
              <a:rPr lang="en-US" altLang="en-US" sz="4800" b="1" dirty="0" smtClean="0">
                <a:latin typeface="Arial" pitchFamily="34" charset="0"/>
                <a:cs typeface="Arial" pitchFamily="34" charset="0"/>
              </a:rPr>
              <a:t>Medtronic </a:t>
            </a:r>
            <a:r>
              <a:rPr lang="en-US" altLang="en-US" sz="4800" b="1" dirty="0" err="1" smtClean="0">
                <a:latin typeface="Arial" pitchFamily="34" charset="0"/>
                <a:cs typeface="Arial" pitchFamily="34" charset="0"/>
              </a:rPr>
              <a:t>Incorp</a:t>
            </a:r>
            <a:endParaRPr lang="en-US" altLang="en-US" sz="3600" b="1" dirty="0" smtClean="0">
              <a:latin typeface="Arial" pitchFamily="34" charset="0"/>
              <a:cs typeface="Arial" pitchFamily="34" charset="0"/>
            </a:endParaRPr>
          </a:p>
          <a:p>
            <a:pPr marL="0" indent="0"/>
            <a:r>
              <a:rPr lang="en-US" altLang="en-US" sz="3600" b="1" dirty="0" smtClean="0">
                <a:latin typeface="Arial" pitchFamily="34" charset="0"/>
                <a:cs typeface="Arial" pitchFamily="34" charset="0"/>
              </a:rPr>
              <a:t>  Cook </a:t>
            </a:r>
            <a:r>
              <a:rPr lang="en-US" altLang="en-US" sz="3600" b="1" dirty="0" err="1" smtClean="0">
                <a:latin typeface="Arial" pitchFamily="34" charset="0"/>
                <a:cs typeface="Arial" pitchFamily="34" charset="0"/>
              </a:rPr>
              <a:t>Incorp</a:t>
            </a:r>
            <a:endParaRPr lang="en-US" altLang="en-US" sz="3600" b="1" dirty="0" smtClean="0">
              <a:latin typeface="Arial" pitchFamily="34" charset="0"/>
              <a:cs typeface="Arial" pitchFamily="34" charset="0"/>
            </a:endParaRPr>
          </a:p>
          <a:p>
            <a:pPr marL="0" indent="0"/>
            <a:r>
              <a:rPr lang="en-US" altLang="en-US" sz="3600" b="1" dirty="0" smtClean="0">
                <a:latin typeface="Arial" pitchFamily="34" charset="0"/>
                <a:cs typeface="Arial" pitchFamily="34" charset="0"/>
              </a:rPr>
              <a:t>  Terumo Medical</a:t>
            </a:r>
          </a:p>
          <a:p>
            <a:pPr marL="0" indent="0"/>
            <a:r>
              <a:rPr lang="en-US" altLang="en-US" sz="3600" b="1" dirty="0">
                <a:latin typeface="Arial" pitchFamily="34" charset="0"/>
                <a:cs typeface="Arial" pitchFamily="34" charset="0"/>
              </a:rPr>
              <a:t> </a:t>
            </a:r>
            <a:r>
              <a:rPr lang="en-US" altLang="en-US" sz="3600" b="1" dirty="0" smtClean="0">
                <a:latin typeface="Arial" pitchFamily="34" charset="0"/>
                <a:cs typeface="Arial" pitchFamily="34" charset="0"/>
              </a:rPr>
              <a:t> B-Braun</a:t>
            </a:r>
            <a:endParaRPr lang="en-US" altLang="en-US" sz="4000" b="1" dirty="0">
              <a:latin typeface="Arial" pitchFamily="34" charset="0"/>
              <a:cs typeface="Arial" pitchFamily="34" charset="0"/>
            </a:endParaRPr>
          </a:p>
        </p:txBody>
      </p:sp>
      <p:pic>
        <p:nvPicPr>
          <p:cNvPr id="5" name="Picture 1" descr="Picture 1"/>
          <p:cNvPicPr>
            <a:picLocks noChangeAspect="1"/>
          </p:cNvPicPr>
          <p:nvPr/>
        </p:nvPicPr>
        <p:blipFill>
          <a:blip r:embed="rId2"/>
          <a:stretch>
            <a:fillRect/>
          </a:stretch>
        </p:blipFill>
        <p:spPr>
          <a:xfrm>
            <a:off x="9871092" y="18652"/>
            <a:ext cx="398624" cy="383282"/>
          </a:xfrm>
          <a:prstGeom prst="rect">
            <a:avLst/>
          </a:prstGeom>
          <a:ln w="12700">
            <a:miter lim="400000"/>
          </a:ln>
        </p:spPr>
      </p:pic>
    </p:spTree>
    <p:extLst>
      <p:ext uri="{BB962C8B-B14F-4D97-AF65-F5344CB8AC3E}">
        <p14:creationId xmlns:p14="http://schemas.microsoft.com/office/powerpoint/2010/main" val="167671619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5660" y="136275"/>
            <a:ext cx="10399881" cy="631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081" tIns="38540" rIns="77081" bIns="3854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514350" rtl="0" eaLnBrk="1" fontAlgn="auto" latinLnBrk="0" hangingPunct="0">
              <a:lnSpc>
                <a:spcPct val="100000"/>
              </a:lnSpc>
              <a:spcBef>
                <a:spcPts val="0"/>
              </a:spcBef>
              <a:spcAft>
                <a:spcPts val="0"/>
              </a:spcAft>
              <a:buClrTx/>
              <a:buSzTx/>
              <a:buFontTx/>
              <a:buNone/>
              <a:tabLst/>
              <a:defRPr/>
            </a:pPr>
            <a:r>
              <a:rPr kumimoji="0" lang="en-US" altLang="en-US" sz="3600" b="1" i="0" u="none" strike="noStrike" kern="0" cap="none" spc="0" normalizeH="0" baseline="0" noProof="0" dirty="0" smtClean="0">
                <a:ln>
                  <a:noFill/>
                </a:ln>
                <a:solidFill>
                  <a:srgbClr val="FFFF00"/>
                </a:solidFill>
                <a:effectLst/>
                <a:uLnTx/>
                <a:uFillTx/>
                <a:latin typeface="Arial" pitchFamily="34" charset="0"/>
                <a:ea typeface="+mn-ea"/>
                <a:cs typeface="Arial" pitchFamily="34" charset="0"/>
                <a:sym typeface="Calibri"/>
              </a:rPr>
              <a:t>Medtronic </a:t>
            </a:r>
            <a:r>
              <a:rPr kumimoji="0" lang="en-US" altLang="en-US" sz="3600" b="1" i="0" u="none" strike="noStrike" kern="0" cap="none" spc="0" normalizeH="0" baseline="0" noProof="0" dirty="0" err="1" smtClean="0">
                <a:ln>
                  <a:noFill/>
                </a:ln>
                <a:solidFill>
                  <a:srgbClr val="FFFF00"/>
                </a:solidFill>
                <a:effectLst/>
                <a:uLnTx/>
                <a:uFillTx/>
                <a:latin typeface="Arial" pitchFamily="34" charset="0"/>
                <a:ea typeface="+mn-ea"/>
                <a:cs typeface="Arial" pitchFamily="34" charset="0"/>
                <a:sym typeface="Calibri"/>
              </a:rPr>
              <a:t>Evolut</a:t>
            </a:r>
            <a:r>
              <a:rPr kumimoji="0" lang="en-US" altLang="en-US" sz="3600" b="1" i="0" u="none" strike="noStrike" kern="0" cap="none" spc="0" normalizeH="0" baseline="0" noProof="0" dirty="0" smtClean="0">
                <a:ln>
                  <a:noFill/>
                </a:ln>
                <a:solidFill>
                  <a:srgbClr val="FFFF00"/>
                </a:solidFill>
                <a:effectLst/>
                <a:uLnTx/>
                <a:uFillTx/>
                <a:latin typeface="Arial" pitchFamily="34" charset="0"/>
                <a:ea typeface="+mn-ea"/>
                <a:cs typeface="Arial" pitchFamily="34" charset="0"/>
                <a:sym typeface="Calibri"/>
              </a:rPr>
              <a:t> PRO+ Patient </a:t>
            </a:r>
            <a:r>
              <a:rPr kumimoji="0" lang="en-US" altLang="en-US" sz="3600" b="1" i="0" u="none" strike="noStrike" kern="0" cap="none" spc="0" normalizeH="0" baseline="0" noProof="0" dirty="0">
                <a:ln>
                  <a:noFill/>
                </a:ln>
                <a:solidFill>
                  <a:srgbClr val="FFFF00"/>
                </a:solidFill>
                <a:effectLst/>
                <a:uLnTx/>
                <a:uFillTx/>
                <a:latin typeface="Arial" pitchFamily="34" charset="0"/>
                <a:ea typeface="+mn-ea"/>
                <a:cs typeface="Arial" pitchFamily="34" charset="0"/>
                <a:sym typeface="Calibri"/>
              </a:rPr>
              <a:t>Selection</a:t>
            </a:r>
          </a:p>
        </p:txBody>
      </p:sp>
      <p:sp>
        <p:nvSpPr>
          <p:cNvPr id="5" name="Rectangle 4"/>
          <p:cNvSpPr/>
          <p:nvPr/>
        </p:nvSpPr>
        <p:spPr>
          <a:xfrm>
            <a:off x="7648367" y="3135700"/>
            <a:ext cx="2573936" cy="3493264"/>
          </a:xfrm>
          <a:prstGeom prst="rect">
            <a:avLst/>
          </a:prstGeom>
          <a:noFill/>
        </p:spPr>
        <p:txBody>
          <a:bodyPr wrap="square">
            <a:spAutoFit/>
          </a:bodyPr>
          <a:lstStyle/>
          <a:p>
            <a:pPr marL="0" marR="0" lvl="0" indent="0" algn="l" defTabSz="514350" rtl="0" eaLnBrk="1" fontAlgn="auto" latinLnBrk="0" hangingPunct="0">
              <a:lnSpc>
                <a:spcPct val="100000"/>
              </a:lnSpc>
              <a:spcBef>
                <a:spcPts val="0"/>
              </a:spcBef>
              <a:spcAft>
                <a:spcPts val="0"/>
              </a:spcAft>
              <a:buClrTx/>
              <a:buSzTx/>
              <a:buFontTx/>
              <a:buNone/>
              <a:tabLst/>
              <a:defRPr/>
            </a:pPr>
            <a:r>
              <a:rPr kumimoji="0" lang="en-US" altLang="en-US" sz="17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Arial" pitchFamily="34" charset="0"/>
              </a:rPr>
              <a:t>Our Patient</a:t>
            </a:r>
          </a:p>
          <a:p>
            <a:pPr marL="0" marR="0" lvl="0" indent="0" algn="l" defTabSz="514350" rtl="0" eaLnBrk="1" fontAlgn="auto" latinLnBrk="0" hangingPunct="0">
              <a:lnSpc>
                <a:spcPct val="100000"/>
              </a:lnSpc>
              <a:spcBef>
                <a:spcPts val="0"/>
              </a:spcBef>
              <a:spcAft>
                <a:spcPts val="0"/>
              </a:spcAft>
              <a:buClrTx/>
              <a:buSzTx/>
              <a:buFontTx/>
              <a:buNone/>
              <a:tabLst/>
              <a:defRPr/>
            </a:pPr>
            <a:endParaRPr kumimoji="0" lang="en-US" altLang="en-US" sz="17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Arial" pitchFamily="34" charset="0"/>
            </a:endParaRPr>
          </a:p>
          <a:p>
            <a:pPr marL="0" marR="0" lvl="0" indent="0" algn="l" defTabSz="514350" rtl="0" eaLnBrk="1" fontAlgn="auto" latinLnBrk="0" hangingPunct="0">
              <a:lnSpc>
                <a:spcPct val="100000"/>
              </a:lnSpc>
              <a:spcBef>
                <a:spcPts val="0"/>
              </a:spcBef>
              <a:spcAft>
                <a:spcPts val="0"/>
              </a:spcAft>
              <a:buClrTx/>
              <a:buSzTx/>
              <a:buFontTx/>
              <a:buNone/>
              <a:tabLst/>
              <a:defRPr/>
            </a:pPr>
            <a:r>
              <a:rPr kumimoji="0" lang="en-US" altLang="en-US" sz="17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Arial" pitchFamily="34" charset="0"/>
              </a:rPr>
              <a:t>Annulus </a:t>
            </a:r>
          </a:p>
          <a:p>
            <a:pPr marL="0" marR="0" lvl="0" indent="0" algn="l" defTabSz="514350" rtl="0" eaLnBrk="1" fontAlgn="auto" latinLnBrk="0" hangingPunct="0">
              <a:lnSpc>
                <a:spcPct val="100000"/>
              </a:lnSpc>
              <a:spcBef>
                <a:spcPts val="0"/>
              </a:spcBef>
              <a:spcAft>
                <a:spcPts val="0"/>
              </a:spcAft>
              <a:buClrTx/>
              <a:buSzTx/>
              <a:buFontTx/>
              <a:buNone/>
              <a:tabLst/>
              <a:defRPr/>
            </a:pPr>
            <a:r>
              <a:rPr kumimoji="0" lang="en-US" altLang="en-US" sz="17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Arial" pitchFamily="34" charset="0"/>
              </a:rPr>
              <a:t>Max: </a:t>
            </a:r>
            <a:r>
              <a:rPr kumimoji="0" lang="en-US" altLang="en-US" sz="1700" b="1" i="0" u="none" strike="noStrike" kern="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sym typeface="Arial" pitchFamily="34" charset="0"/>
              </a:rPr>
              <a:t>25.4mm</a:t>
            </a:r>
            <a:endParaRPr kumimoji="0" lang="en-US" altLang="en-US" sz="17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Arial" pitchFamily="34" charset="0"/>
            </a:endParaRPr>
          </a:p>
          <a:p>
            <a:pPr marL="0" marR="0" lvl="0" indent="0" algn="l" defTabSz="514350" rtl="0" eaLnBrk="1" fontAlgn="auto" latinLnBrk="0" hangingPunct="0">
              <a:lnSpc>
                <a:spcPct val="100000"/>
              </a:lnSpc>
              <a:spcBef>
                <a:spcPts val="0"/>
              </a:spcBef>
              <a:spcAft>
                <a:spcPts val="0"/>
              </a:spcAft>
              <a:buClrTx/>
              <a:buSzTx/>
              <a:buFontTx/>
              <a:buNone/>
              <a:tabLst/>
              <a:defRPr/>
            </a:pPr>
            <a:r>
              <a:rPr kumimoji="0" lang="en-US" altLang="en-US" sz="17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Arial" pitchFamily="34" charset="0"/>
              </a:rPr>
              <a:t>Min: </a:t>
            </a:r>
            <a:r>
              <a:rPr kumimoji="0" lang="en-US" altLang="en-US" sz="1700" b="1" i="0" u="none" strike="noStrike" kern="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sym typeface="Arial" pitchFamily="34" charset="0"/>
              </a:rPr>
              <a:t>18.9 </a:t>
            </a:r>
            <a:r>
              <a:rPr kumimoji="0" lang="en-US" altLang="en-US" sz="17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Arial" pitchFamily="34" charset="0"/>
              </a:rPr>
              <a:t>mm</a:t>
            </a:r>
          </a:p>
          <a:p>
            <a:pPr marL="0" marR="0" lvl="0" indent="0" algn="l" defTabSz="514350" rtl="0" eaLnBrk="1" fontAlgn="auto" latinLnBrk="0" hangingPunct="0">
              <a:lnSpc>
                <a:spcPct val="100000"/>
              </a:lnSpc>
              <a:spcBef>
                <a:spcPts val="0"/>
              </a:spcBef>
              <a:spcAft>
                <a:spcPts val="0"/>
              </a:spcAft>
              <a:buClrTx/>
              <a:buSzTx/>
              <a:buFontTx/>
              <a:buNone/>
              <a:tabLst/>
              <a:defRPr/>
            </a:pPr>
            <a:r>
              <a:rPr kumimoji="0" lang="en-US" altLang="en-US" sz="17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Arial" pitchFamily="34" charset="0"/>
              </a:rPr>
              <a:t>Mean: </a:t>
            </a:r>
            <a:r>
              <a:rPr kumimoji="0" lang="en-US" altLang="en-US" sz="1700" b="1" i="0" u="none" strike="noStrike" kern="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sym typeface="Arial" pitchFamily="34" charset="0"/>
              </a:rPr>
              <a:t>22.2 mm</a:t>
            </a:r>
          </a:p>
          <a:p>
            <a:pPr marL="0" marR="0" lvl="0" indent="0" algn="l" defTabSz="514350" rtl="0" eaLnBrk="1" fontAlgn="auto" latinLnBrk="0" hangingPunct="0">
              <a:lnSpc>
                <a:spcPct val="100000"/>
              </a:lnSpc>
              <a:spcBef>
                <a:spcPts val="0"/>
              </a:spcBef>
              <a:spcAft>
                <a:spcPts val="0"/>
              </a:spcAft>
              <a:buClrTx/>
              <a:buSzTx/>
              <a:buFontTx/>
              <a:buNone/>
              <a:tabLst/>
              <a:defRPr/>
            </a:pPr>
            <a:endParaRPr kumimoji="0" lang="en-US" altLang="en-US" sz="17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Arial" pitchFamily="34" charset="0"/>
            </a:endParaRPr>
          </a:p>
          <a:p>
            <a:pPr marL="0" marR="0" lvl="0" indent="0" algn="l" defTabSz="514350" rtl="0" eaLnBrk="1" fontAlgn="auto" latinLnBrk="0" hangingPunct="0">
              <a:lnSpc>
                <a:spcPct val="100000"/>
              </a:lnSpc>
              <a:spcBef>
                <a:spcPts val="0"/>
              </a:spcBef>
              <a:spcAft>
                <a:spcPts val="0"/>
              </a:spcAft>
              <a:buClrTx/>
              <a:buSzTx/>
              <a:buFontTx/>
              <a:buNone/>
              <a:tabLst/>
              <a:defRPr/>
            </a:pPr>
            <a:r>
              <a:rPr kumimoji="0" lang="en-US" altLang="en-US" sz="1700" b="1" i="0" u="none" strike="noStrike" kern="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sym typeface="Arial" pitchFamily="34" charset="0"/>
              </a:rPr>
              <a:t>Perimeter: 70.9 mm</a:t>
            </a:r>
          </a:p>
          <a:p>
            <a:pPr marL="0" marR="0" lvl="0" indent="0" algn="l" defTabSz="514350" rtl="0" eaLnBrk="1" fontAlgn="auto" latinLnBrk="0" hangingPunct="0">
              <a:lnSpc>
                <a:spcPct val="100000"/>
              </a:lnSpc>
              <a:spcBef>
                <a:spcPts val="0"/>
              </a:spcBef>
              <a:spcAft>
                <a:spcPts val="0"/>
              </a:spcAft>
              <a:buClrTx/>
              <a:buSzTx/>
              <a:buFontTx/>
              <a:buNone/>
              <a:tabLst/>
              <a:defRPr/>
            </a:pPr>
            <a:endParaRPr kumimoji="0" lang="en-US" altLang="en-US" sz="1700" b="1" i="0" u="none" strike="noStrike" kern="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sym typeface="Arial" pitchFamily="34" charset="0"/>
            </a:endParaRPr>
          </a:p>
          <a:p>
            <a:pPr marL="0" marR="0" lvl="0" indent="0" algn="l" defTabSz="514350" rtl="0" eaLnBrk="1" fontAlgn="auto" latinLnBrk="0" hangingPunct="0">
              <a:lnSpc>
                <a:spcPct val="100000"/>
              </a:lnSpc>
              <a:spcBef>
                <a:spcPts val="0"/>
              </a:spcBef>
              <a:spcAft>
                <a:spcPts val="0"/>
              </a:spcAft>
              <a:buClrTx/>
              <a:buSzTx/>
              <a:buFontTx/>
              <a:buNone/>
              <a:tabLst/>
              <a:defRPr/>
            </a:pPr>
            <a:r>
              <a:rPr kumimoji="0" lang="en-US" altLang="en-US" sz="1700" b="1" i="0" u="none" strike="noStrike" kern="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sym typeface="Arial" pitchFamily="34" charset="0"/>
              </a:rPr>
              <a:t>SOV diameter: 31.2mm</a:t>
            </a:r>
          </a:p>
          <a:p>
            <a:pPr marL="0" marR="0" lvl="0" indent="0" algn="l" defTabSz="514350" rtl="0" eaLnBrk="1" fontAlgn="auto" latinLnBrk="0" hangingPunct="0">
              <a:lnSpc>
                <a:spcPct val="100000"/>
              </a:lnSpc>
              <a:spcBef>
                <a:spcPts val="0"/>
              </a:spcBef>
              <a:spcAft>
                <a:spcPts val="0"/>
              </a:spcAft>
              <a:buClrTx/>
              <a:buSzTx/>
              <a:buFontTx/>
              <a:buNone/>
              <a:tabLst/>
              <a:defRPr/>
            </a:pPr>
            <a:endParaRPr kumimoji="0" lang="en-US" altLang="en-US" sz="1700" b="1" i="0" u="none" strike="noStrike" kern="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sym typeface="Arial" pitchFamily="34" charset="0"/>
            </a:endParaRPr>
          </a:p>
          <a:p>
            <a:pPr marL="0" marR="0" lvl="0" indent="0" algn="l" defTabSz="514350" rtl="0" eaLnBrk="1" fontAlgn="auto" latinLnBrk="0" hangingPunct="0">
              <a:lnSpc>
                <a:spcPct val="100000"/>
              </a:lnSpc>
              <a:spcBef>
                <a:spcPts val="0"/>
              </a:spcBef>
              <a:spcAft>
                <a:spcPts val="0"/>
              </a:spcAft>
              <a:buClrTx/>
              <a:buSzTx/>
              <a:buFontTx/>
              <a:buNone/>
              <a:tabLst/>
              <a:defRPr/>
            </a:pPr>
            <a:r>
              <a:rPr kumimoji="0" lang="en-US" altLang="en-US" sz="1700" b="1" i="0" u="none" strike="noStrike" kern="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sym typeface="Arial" pitchFamily="34" charset="0"/>
              </a:rPr>
              <a:t>SOV Height: 23.0mm</a:t>
            </a:r>
          </a:p>
          <a:p>
            <a:pPr marL="0" marR="0" lvl="0" indent="0" algn="l" defTabSz="514350" rtl="0" eaLnBrk="1" fontAlgn="auto" latinLnBrk="0" hangingPunct="0">
              <a:lnSpc>
                <a:spcPct val="100000"/>
              </a:lnSpc>
              <a:spcBef>
                <a:spcPts val="0"/>
              </a:spcBef>
              <a:spcAft>
                <a:spcPts val="0"/>
              </a:spcAft>
              <a:buClrTx/>
              <a:buSzTx/>
              <a:buFontTx/>
              <a:buNone/>
              <a:tabLst/>
              <a:defRPr/>
            </a:pPr>
            <a:endParaRPr kumimoji="0" lang="en-US" altLang="en-US" sz="17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Arial"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3" y="1662950"/>
            <a:ext cx="7640053" cy="4617080"/>
          </a:xfrm>
          <a:prstGeom prst="rect">
            <a:avLst/>
          </a:prstGeom>
        </p:spPr>
      </p:pic>
      <p:sp>
        <p:nvSpPr>
          <p:cNvPr id="9" name="Rectangle 4"/>
          <p:cNvSpPr>
            <a:spLocks noChangeArrowheads="1"/>
          </p:cNvSpPr>
          <p:nvPr/>
        </p:nvSpPr>
        <p:spPr bwMode="auto">
          <a:xfrm>
            <a:off x="3546678" y="1662950"/>
            <a:ext cx="1378934" cy="4617080"/>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76935" tIns="38467" rIns="76935" bIns="38467"/>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514350" rtl="0" eaLnBrk="1" fontAlgn="auto" latinLnBrk="0" hangingPunct="0">
              <a:lnSpc>
                <a:spcPct val="100000"/>
              </a:lnSpc>
              <a:spcBef>
                <a:spcPct val="20000"/>
              </a:spcBef>
              <a:spcAft>
                <a:spcPts val="0"/>
              </a:spcAft>
              <a:buClrTx/>
              <a:buSzTx/>
              <a:buFontTx/>
              <a:buNone/>
              <a:tabLst/>
              <a:defRPr/>
            </a:pPr>
            <a:endParaRPr kumimoji="0" lang="en-US" altLang="en-US" sz="3375" b="1" i="0" u="none" strike="noStrike" kern="0" cap="none" spc="0" normalizeH="0" baseline="0" noProof="0" dirty="0">
              <a:ln>
                <a:noFill/>
              </a:ln>
              <a:solidFill>
                <a:srgbClr val="FFFFFF"/>
              </a:solidFill>
              <a:effectLst/>
              <a:uLnTx/>
              <a:uFillTx/>
              <a:latin typeface="Times New Roman" pitchFamily="18" charset="0"/>
              <a:ea typeface="+mn-ea"/>
              <a:cs typeface="Arial" pitchFamily="34" charset="0"/>
              <a:sym typeface="Calibri"/>
            </a:endParaRPr>
          </a:p>
        </p:txBody>
      </p:sp>
      <p:pic>
        <p:nvPicPr>
          <p:cNvPr id="7" name="Picture 1" descr="Picture 1"/>
          <p:cNvPicPr>
            <a:picLocks noChangeAspect="1"/>
          </p:cNvPicPr>
          <p:nvPr/>
        </p:nvPicPr>
        <p:blipFill>
          <a:blip r:embed="rId4"/>
          <a:stretch>
            <a:fillRect/>
          </a:stretch>
        </p:blipFill>
        <p:spPr>
          <a:xfrm>
            <a:off x="9970887" y="0"/>
            <a:ext cx="316113" cy="348260"/>
          </a:xfrm>
          <a:prstGeom prst="rect">
            <a:avLst/>
          </a:prstGeom>
          <a:ln w="12700">
            <a:miter lim="400000"/>
          </a:ln>
        </p:spPr>
      </p:pic>
    </p:spTree>
    <p:extLst>
      <p:ext uri="{BB962C8B-B14F-4D97-AF65-F5344CB8AC3E}">
        <p14:creationId xmlns:p14="http://schemas.microsoft.com/office/powerpoint/2010/main" val="2748384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Shape 117"/>
          <p:cNvSpPr>
            <a:spLocks noChangeArrowheads="1"/>
          </p:cNvSpPr>
          <p:nvPr/>
        </p:nvSpPr>
        <p:spPr bwMode="auto">
          <a:xfrm>
            <a:off x="169672" y="988962"/>
            <a:ext cx="9968000" cy="54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Arial" pitchFamily="34" charset="0"/>
              </a:rPr>
              <a:t>Presentation:</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Arial" pitchFamily="34" charset="0"/>
              </a:rPr>
              <a:t> </a:t>
            </a:r>
            <a:r>
              <a:rPr kumimoji="0" lang="en-US" altLang="en-US" sz="24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Arial" pitchFamily="34" charset="0"/>
              </a:rPr>
              <a:t>78 </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Arial" pitchFamily="34" charset="0"/>
              </a:rPr>
              <a:t>year old male with NYHA Class III HF for 4-5 months</a:t>
            </a:r>
          </a:p>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Arial" pitchFamily="34" charset="0"/>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srgbClr val="FFFF00"/>
                </a:solidFill>
                <a:effectLst/>
                <a:uLnTx/>
                <a:uFillTx/>
                <a:latin typeface="Arial" pitchFamily="34" charset="0"/>
                <a:ea typeface="+mn-ea"/>
                <a:cs typeface="Arial" pitchFamily="34" charset="0"/>
                <a:sym typeface="Arial" pitchFamily="34" charset="0"/>
              </a:rPr>
              <a:t>TTE</a:t>
            </a:r>
            <a:r>
              <a:rPr kumimoji="0" lang="en-US" altLang="en-US"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Arial" pitchFamily="34" charset="0"/>
              </a:rPr>
              <a:t>: </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Severe low flow-low gradient aortic stenosis (PG/MG/AVA/PV:31/17/0.81/2.8), LVEF 32%</a:t>
            </a:r>
          </a:p>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STS risk mortality:  </a:t>
            </a:r>
            <a:r>
              <a:rPr kumimoji="0" lang="en-US" altLang="en-US" sz="24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13.8% </a:t>
            </a:r>
            <a:endPar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endParaRPr>
          </a:p>
          <a:p>
            <a:pPr marL="0" marR="0" lvl="0" indent="0" algn="l" defTabSz="771525" rtl="0" eaLnBrk="1" fontAlgn="auto" latinLnBrk="0" hangingPunct="1">
              <a:lnSpc>
                <a:spcPct val="100000"/>
              </a:lnSpc>
              <a:spcBef>
                <a:spcPts val="563"/>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sym typeface="Calibri"/>
            </a:endParaRPr>
          </a:p>
          <a:p>
            <a:pPr marL="0" marR="0" lvl="0" indent="0" algn="l" defTabSz="771525" rtl="0" eaLnBrk="1" fontAlgn="auto" latinLnBrk="0" hangingPunct="1">
              <a:lnSpc>
                <a:spcPct val="100000"/>
              </a:lnSpc>
              <a:spcBef>
                <a:spcPts val="422"/>
              </a:spcBef>
              <a:spcAft>
                <a:spcPts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Course: </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Patient was evaluated by Heart Team and determined to be </a:t>
            </a:r>
            <a:r>
              <a:rPr kumimoji="0" lang="en-US" altLang="en-US"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sym typeface="Calibri"/>
              </a:rPr>
              <a:t>high risk</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 for surgical AVR due to medical comorbidities and </a:t>
            </a:r>
            <a:r>
              <a:rPr kumimoji="0" lang="en-US" altLang="en-US" sz="24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2</a:t>
            </a:r>
            <a:r>
              <a:rPr kumimoji="0" lang="en-US" altLang="en-US" sz="2400" b="1" i="0" u="none" strike="noStrike" kern="1200" cap="none" spc="0" normalizeH="0" baseline="30000" noProof="0" dirty="0" smtClean="0">
                <a:ln>
                  <a:noFill/>
                </a:ln>
                <a:solidFill>
                  <a:srgbClr val="FFFFFF"/>
                </a:solidFill>
                <a:effectLst/>
                <a:uLnTx/>
                <a:uFillTx/>
                <a:latin typeface="Arial" pitchFamily="34" charset="0"/>
                <a:ea typeface="+mn-ea"/>
                <a:cs typeface="Arial" pitchFamily="34" charset="0"/>
                <a:sym typeface="Calibri"/>
              </a:rPr>
              <a:t>nd</a:t>
            </a:r>
            <a:r>
              <a:rPr kumimoji="0" lang="en-US" altLang="en-US" sz="24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 redo sternotomy</a:t>
            </a:r>
            <a:endPar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endParaRPr>
          </a:p>
          <a:p>
            <a:pPr marL="0" marR="0" lvl="0" indent="0" algn="l" defTabSz="771525" rtl="0" eaLnBrk="1" fontAlgn="auto" latinLnBrk="0" hangingPunct="1">
              <a:lnSpc>
                <a:spcPct val="100000"/>
              </a:lnSpc>
              <a:spcBef>
                <a:spcPts val="563"/>
              </a:spcBef>
              <a:spcAft>
                <a:spcPts val="0"/>
              </a:spcAft>
              <a:buClrTx/>
              <a:buSzTx/>
              <a:buFontTx/>
              <a:buNone/>
              <a:tabLst/>
              <a:defRPr/>
            </a:pPr>
            <a:endParaRPr kumimoji="0" lang="en-US" altLang="en-US"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endParaRPr>
          </a:p>
          <a:p>
            <a:pPr marL="0" marR="0" lvl="0" indent="0" algn="l" defTabSz="771525" rtl="0" eaLnBrk="1" fontAlgn="auto" latinLnBrk="0" hangingPunct="1">
              <a:lnSpc>
                <a:spcPct val="100000"/>
              </a:lnSpc>
              <a:spcBef>
                <a:spcPts val="563"/>
              </a:spcBef>
              <a:spcAft>
                <a:spcPts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Plan: </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TF </a:t>
            </a:r>
            <a:r>
              <a:rPr kumimoji="0" lang="en-US" altLang="en-US" sz="24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TAVR </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using </a:t>
            </a:r>
            <a:r>
              <a:rPr kumimoji="0" lang="en-US" altLang="en-US" sz="24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26mm </a:t>
            </a:r>
            <a:r>
              <a:rPr kumimoji="0" lang="en-US" altLang="en-US" sz="2400" b="1" i="0" u="none" strike="noStrike" kern="1200" cap="none" spc="0" normalizeH="0" baseline="0" noProof="0" dirty="0" err="1">
                <a:ln>
                  <a:noFill/>
                </a:ln>
                <a:solidFill>
                  <a:srgbClr val="FFFFFF"/>
                </a:solidFill>
                <a:effectLst/>
                <a:uLnTx/>
                <a:uFillTx/>
                <a:latin typeface="Arial" pitchFamily="34" charset="0"/>
                <a:ea typeface="+mn-ea"/>
                <a:cs typeface="Arial" pitchFamily="34" charset="0"/>
                <a:sym typeface="Calibri"/>
              </a:rPr>
              <a:t>Evolut</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 </a:t>
            </a:r>
            <a:r>
              <a:rPr kumimoji="0" lang="en-US" altLang="en-US" sz="24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Pro+ via </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right percutaneous femoral artery with </a:t>
            </a:r>
            <a:r>
              <a:rPr kumimoji="0" lang="en-US" altLang="en-US" sz="24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possible Sentinel </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Cerebral Embolic Protection Device </a:t>
            </a:r>
          </a:p>
        </p:txBody>
      </p:sp>
      <p:sp>
        <p:nvSpPr>
          <p:cNvPr id="37892" name="Rectangle 1"/>
          <p:cNvSpPr>
            <a:spLocks noChangeArrowheads="1"/>
          </p:cNvSpPr>
          <p:nvPr/>
        </p:nvSpPr>
        <p:spPr bwMode="auto">
          <a:xfrm>
            <a:off x="0" y="0"/>
            <a:ext cx="10287000" cy="749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786" tIns="50884" rIns="101786" bIns="50884">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771525" rtl="0" eaLnBrk="1" fontAlgn="auto" latinLnBrk="0" hangingPunct="1">
              <a:lnSpc>
                <a:spcPct val="100000"/>
              </a:lnSpc>
              <a:spcBef>
                <a:spcPts val="0"/>
              </a:spcBef>
              <a:spcAft>
                <a:spcPts val="0"/>
              </a:spcAft>
              <a:buClrTx/>
              <a:buSzTx/>
              <a:buFontTx/>
              <a:buNone/>
              <a:tabLst/>
              <a:defRPr/>
            </a:pPr>
            <a:r>
              <a:rPr kumimoji="0" lang="en-US" altLang="en-US" sz="42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Summary of Case</a:t>
            </a:r>
          </a:p>
        </p:txBody>
      </p:sp>
      <p:pic>
        <p:nvPicPr>
          <p:cNvPr id="6" name="Picture 1" descr="Picture 1"/>
          <p:cNvPicPr>
            <a:picLocks noChangeAspect="1"/>
          </p:cNvPicPr>
          <p:nvPr/>
        </p:nvPicPr>
        <p:blipFill>
          <a:blip r:embed="rId2"/>
          <a:stretch>
            <a:fillRect/>
          </a:stretch>
        </p:blipFill>
        <p:spPr>
          <a:xfrm>
            <a:off x="9888376" y="0"/>
            <a:ext cx="398624" cy="472942"/>
          </a:xfrm>
          <a:prstGeom prst="rect">
            <a:avLst/>
          </a:prstGeom>
          <a:ln w="12700">
            <a:miter lim="400000"/>
          </a:ln>
        </p:spPr>
      </p:pic>
    </p:spTree>
    <p:extLst>
      <p:ext uri="{BB962C8B-B14F-4D97-AF65-F5344CB8AC3E}">
        <p14:creationId xmlns:p14="http://schemas.microsoft.com/office/powerpoint/2010/main" val="2023014890"/>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66256" y="336760"/>
            <a:ext cx="102870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744" tIns="40841" rIns="81744" bIns="40841" numCol="1" anchor="ctr" anchorCtr="0" compatLnSpc="1">
            <a:prstTxWarp prst="textNoShape">
              <a:avLst/>
            </a:prstTxWarp>
          </a:bodyPr>
          <a:lst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363219" algn="ctr" rtl="0" eaLnBrk="0" fontAlgn="base" hangingPunct="0">
              <a:spcBef>
                <a:spcPct val="0"/>
              </a:spcBef>
              <a:spcAft>
                <a:spcPct val="0"/>
              </a:spcAft>
              <a:defRPr sz="4200" b="1">
                <a:solidFill>
                  <a:srgbClr val="FFFF00"/>
                </a:solidFill>
                <a:latin typeface="Times New Roman" pitchFamily="18" charset="0"/>
              </a:defRPr>
            </a:lvl6pPr>
            <a:lvl7pPr marL="726276" algn="ctr" rtl="0" eaLnBrk="0" fontAlgn="base" hangingPunct="0">
              <a:spcBef>
                <a:spcPct val="0"/>
              </a:spcBef>
              <a:spcAft>
                <a:spcPct val="0"/>
              </a:spcAft>
              <a:defRPr sz="4200" b="1">
                <a:solidFill>
                  <a:srgbClr val="FFFF00"/>
                </a:solidFill>
                <a:latin typeface="Times New Roman" pitchFamily="18" charset="0"/>
              </a:defRPr>
            </a:lvl7pPr>
            <a:lvl8pPr marL="1089487" algn="ctr" rtl="0" eaLnBrk="0" fontAlgn="base" hangingPunct="0">
              <a:spcBef>
                <a:spcPct val="0"/>
              </a:spcBef>
              <a:spcAft>
                <a:spcPct val="0"/>
              </a:spcAft>
              <a:defRPr sz="4200" b="1">
                <a:solidFill>
                  <a:srgbClr val="FFFF00"/>
                </a:solidFill>
                <a:latin typeface="Times New Roman" pitchFamily="18" charset="0"/>
              </a:defRPr>
            </a:lvl8pPr>
            <a:lvl9pPr marL="1452598" algn="ctr" rtl="0" eaLnBrk="0" fontAlgn="base" hangingPunct="0">
              <a:spcBef>
                <a:spcPct val="0"/>
              </a:spcBef>
              <a:spcAft>
                <a:spcPct val="0"/>
              </a:spcAft>
              <a:defRPr sz="4200" b="1">
                <a:solidFill>
                  <a:srgbClr val="FFFF00"/>
                </a:solidFill>
                <a:latin typeface="Times New Roman" pitchFamily="18" charset="0"/>
              </a:defRPr>
            </a:lvl9pPr>
          </a:lstStyle>
          <a:p>
            <a:pPr defTabSz="1028700">
              <a:defRPr/>
            </a:pPr>
            <a:r>
              <a:rPr lang="en-US" altLang="en-US" sz="3825" u="sng" dirty="0">
                <a:latin typeface="Arial" pitchFamily="34" charset="0"/>
              </a:rPr>
              <a:t>Latest Issues in Transcatheter Structural Heart Interventions </a:t>
            </a:r>
            <a:endParaRPr lang="en-US" altLang="en-US" sz="3825" i="1" u="sng" dirty="0">
              <a:latin typeface="Arial" pitchFamily="34" charset="0"/>
            </a:endParaRPr>
          </a:p>
        </p:txBody>
      </p:sp>
      <p:sp>
        <p:nvSpPr>
          <p:cNvPr id="5" name="Rectangle 3"/>
          <p:cNvSpPr>
            <a:spLocks noChangeArrowheads="1"/>
          </p:cNvSpPr>
          <p:nvPr/>
        </p:nvSpPr>
        <p:spPr bwMode="auto">
          <a:xfrm>
            <a:off x="35861" y="2229837"/>
            <a:ext cx="10233854" cy="2187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744" tIns="40842" rIns="81744" bIns="40842" anchor="ct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defTabSz="1028700" fontAlgn="base">
              <a:lnSpc>
                <a:spcPct val="190000"/>
              </a:lnSpc>
              <a:spcBef>
                <a:spcPct val="0"/>
              </a:spcBef>
              <a:spcAft>
                <a:spcPct val="0"/>
              </a:spcAft>
              <a:defRPr/>
            </a:pPr>
            <a:r>
              <a:rPr lang="en-US" altLang="en-US" sz="3800" b="1" kern="1200" dirty="0">
                <a:solidFill>
                  <a:srgbClr val="FFFFFF"/>
                </a:solidFill>
                <a:latin typeface="Arial" pitchFamily="34" charset="0"/>
              </a:rPr>
              <a:t> </a:t>
            </a:r>
            <a:r>
              <a:rPr lang="en-US" altLang="en-US" sz="3800" b="1" kern="1200" dirty="0" smtClean="0">
                <a:solidFill>
                  <a:srgbClr val="FFFFFF"/>
                </a:solidFill>
                <a:latin typeface="Arial" pitchFamily="34" charset="0"/>
              </a:rPr>
              <a:t>Current status of diagnosis, prognosis and management of LF-LG Aortic Stenosis</a:t>
            </a:r>
          </a:p>
        </p:txBody>
      </p:sp>
      <p:pic>
        <p:nvPicPr>
          <p:cNvPr id="6" name="Picture 1" descr="Picture 1"/>
          <p:cNvPicPr>
            <a:picLocks noChangeAspect="1"/>
          </p:cNvPicPr>
          <p:nvPr/>
        </p:nvPicPr>
        <p:blipFill>
          <a:blip r:embed="rId2"/>
          <a:stretch>
            <a:fillRect/>
          </a:stretch>
        </p:blipFill>
        <p:spPr>
          <a:xfrm>
            <a:off x="9871092" y="8604"/>
            <a:ext cx="398624" cy="472942"/>
          </a:xfrm>
          <a:prstGeom prst="rect">
            <a:avLst/>
          </a:prstGeom>
          <a:ln w="12700">
            <a:miter lim="400000"/>
          </a:ln>
        </p:spPr>
      </p:pic>
    </p:spTree>
    <p:extLst>
      <p:ext uri="{BB962C8B-B14F-4D97-AF65-F5344CB8AC3E}">
        <p14:creationId xmlns:p14="http://schemas.microsoft.com/office/powerpoint/2010/main" val="276392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89090" name="Rectangle 28"/>
          <p:cNvSpPr>
            <a:spLocks noGrp="1" noChangeArrowheads="1"/>
          </p:cNvSpPr>
          <p:nvPr>
            <p:ph type="title" idx="4294967295"/>
          </p:nvPr>
        </p:nvSpPr>
        <p:spPr>
          <a:xfrm>
            <a:off x="673100" y="76200"/>
            <a:ext cx="8940800" cy="914400"/>
          </a:xfrm>
        </p:spPr>
        <p:txBody>
          <a:bodyPr/>
          <a:lstStyle/>
          <a:p>
            <a:r>
              <a:rPr lang="en-US" sz="3200" dirty="0">
                <a:latin typeface="Arial" pitchFamily="34" charset="0"/>
                <a:cs typeface="Arial" pitchFamily="34" charset="0"/>
              </a:rPr>
              <a:t>Different Patterns of Severe AS According to Flow, Gradient, and LV Geometry</a:t>
            </a:r>
          </a:p>
        </p:txBody>
      </p:sp>
      <p:sp>
        <p:nvSpPr>
          <p:cNvPr id="16089106" name="Rectangle 12"/>
          <p:cNvSpPr>
            <a:spLocks noChangeArrowheads="1"/>
          </p:cNvSpPr>
          <p:nvPr/>
        </p:nvSpPr>
        <p:spPr bwMode="auto">
          <a:xfrm>
            <a:off x="1350432" y="6457952"/>
            <a:ext cx="8940800" cy="40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9" tIns="45700" rIns="91399" bIns="45700">
            <a:spAutoFit/>
          </a:bodyPr>
          <a:lstStyle/>
          <a:p>
            <a:pPr algn="r" defTabSz="914400" hangingPunct="1">
              <a:spcBef>
                <a:spcPct val="0"/>
              </a:spcBef>
            </a:pPr>
            <a:r>
              <a:rPr lang="en-US" sz="2000" b="1" i="1" kern="1200" dirty="0" err="1">
                <a:solidFill>
                  <a:srgbClr val="FFFF00"/>
                </a:solidFill>
                <a:latin typeface="Arial" pitchFamily="34" charset="0"/>
                <a:ea typeface="+mn-ea"/>
                <a:cs typeface="Arial" pitchFamily="34" charset="0"/>
              </a:rPr>
              <a:t>Pibarot</a:t>
            </a:r>
            <a:r>
              <a:rPr lang="en-US" sz="2000" b="1" i="1" kern="1200" dirty="0">
                <a:solidFill>
                  <a:srgbClr val="FFFF00"/>
                </a:solidFill>
                <a:latin typeface="Arial" pitchFamily="34" charset="0"/>
                <a:ea typeface="+mn-ea"/>
                <a:cs typeface="Arial" pitchFamily="34" charset="0"/>
              </a:rPr>
              <a:t> et al., J Am </a:t>
            </a:r>
            <a:r>
              <a:rPr lang="en-US" sz="2000" b="1" i="1" kern="1200" dirty="0" err="1">
                <a:solidFill>
                  <a:srgbClr val="FFFF00"/>
                </a:solidFill>
                <a:latin typeface="Arial" pitchFamily="34" charset="0"/>
                <a:ea typeface="+mn-ea"/>
                <a:cs typeface="Arial" pitchFamily="34" charset="0"/>
              </a:rPr>
              <a:t>Coll</a:t>
            </a:r>
            <a:r>
              <a:rPr lang="en-US" sz="2000" b="1" i="1" kern="1200" dirty="0">
                <a:solidFill>
                  <a:srgbClr val="FFFF00"/>
                </a:solidFill>
                <a:latin typeface="Arial" pitchFamily="34" charset="0"/>
                <a:ea typeface="+mn-ea"/>
                <a:cs typeface="Arial" pitchFamily="34" charset="0"/>
              </a:rPr>
              <a:t> </a:t>
            </a:r>
            <a:r>
              <a:rPr lang="en-US" sz="2000" b="1" i="1" kern="1200" dirty="0" err="1">
                <a:solidFill>
                  <a:srgbClr val="FFFF00"/>
                </a:solidFill>
                <a:latin typeface="Arial" pitchFamily="34" charset="0"/>
                <a:ea typeface="+mn-ea"/>
                <a:cs typeface="Arial" pitchFamily="34" charset="0"/>
              </a:rPr>
              <a:t>Cardiol</a:t>
            </a:r>
            <a:r>
              <a:rPr lang="en-US" sz="2000" b="1" i="1" kern="1200" dirty="0">
                <a:solidFill>
                  <a:srgbClr val="FFFF00"/>
                </a:solidFill>
                <a:latin typeface="Arial" pitchFamily="34" charset="0"/>
                <a:ea typeface="+mn-ea"/>
                <a:cs typeface="Arial" pitchFamily="34" charset="0"/>
              </a:rPr>
              <a:t> 2012;60:1845</a:t>
            </a:r>
          </a:p>
        </p:txBody>
      </p:sp>
      <p:pic>
        <p:nvPicPr>
          <p:cNvPr id="6146" name="Picture 2" descr="http://www.sciencedirect.com/science?_ob=MiamiCaptionURL&amp;_method=retrieve&amp;_eid=1-s2.0-S0735109712041058&amp;_image=1-s2.0-S0735109712041058-gr1_lrg.jpg&amp;_ba=&amp;_rdoc=2&amp;_fmt=full&amp;_orig=na&amp;_srch=hubEid(1-s2.0-S0735109711X00906)&amp;_issn=07351097&amp;_pii=S0735109712041058&amp;view=c&amp;_isHiQual=Y&amp;_acct=C000000333&amp;_version=1&amp;_urlVersion=0&amp;_userid=30742&amp;md5=3f483abf3751a70f005c8d675ee7d1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104" y="1143000"/>
            <a:ext cx="10079420" cy="51854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 descr="Picture 1"/>
          <p:cNvPicPr>
            <a:picLocks noChangeAspect="1"/>
          </p:cNvPicPr>
          <p:nvPr/>
        </p:nvPicPr>
        <p:blipFill>
          <a:blip r:embed="rId5"/>
          <a:stretch>
            <a:fillRect/>
          </a:stretch>
        </p:blipFill>
        <p:spPr>
          <a:xfrm>
            <a:off x="9871092" y="8604"/>
            <a:ext cx="398624" cy="472942"/>
          </a:xfrm>
          <a:prstGeom prst="rect">
            <a:avLst/>
          </a:prstGeom>
          <a:ln w="12700">
            <a:miter lim="400000"/>
          </a:ln>
        </p:spPr>
      </p:pic>
      <p:sp>
        <p:nvSpPr>
          <p:cNvPr id="2" name="TextBox 1"/>
          <p:cNvSpPr txBox="1"/>
          <p:nvPr/>
        </p:nvSpPr>
        <p:spPr>
          <a:xfrm>
            <a:off x="115616" y="1723697"/>
            <a:ext cx="2117887" cy="1089529"/>
          </a:xfrm>
          <a:prstGeom prst="rect">
            <a:avLst/>
          </a:prstGeom>
          <a:noFill/>
        </p:spPr>
        <p:txBody>
          <a:bodyPr wrap="none" rtlCol="0">
            <a:spAutoFit/>
          </a:bodyPr>
          <a:lstStyle/>
          <a:p>
            <a:r>
              <a:rPr lang="en-US" b="1" dirty="0" smtClean="0">
                <a:solidFill>
                  <a:srgbClr val="FF0000"/>
                </a:solidFill>
                <a:latin typeface="Arial" panose="020B0604020202020204" pitchFamily="34" charset="0"/>
                <a:cs typeface="Arial" panose="020B0604020202020204" pitchFamily="34" charset="0"/>
              </a:rPr>
              <a:t>AVA &lt;1cm2</a:t>
            </a:r>
          </a:p>
          <a:p>
            <a:r>
              <a:rPr lang="en-US" b="1" dirty="0" smtClean="0">
                <a:solidFill>
                  <a:srgbClr val="FF0000"/>
                </a:solidFill>
                <a:latin typeface="Arial" panose="020B0604020202020204" pitchFamily="34" charset="0"/>
                <a:cs typeface="Arial" panose="020B0604020202020204" pitchFamily="34" charset="0"/>
              </a:rPr>
              <a:t>MG &gt;40 mmHg</a:t>
            </a:r>
          </a:p>
          <a:p>
            <a:r>
              <a:rPr lang="en-US" b="1" dirty="0" smtClean="0">
                <a:solidFill>
                  <a:srgbClr val="FF0000"/>
                </a:solidFill>
                <a:latin typeface="Arial" panose="020B0604020202020204" pitchFamily="34" charset="0"/>
                <a:cs typeface="Arial" panose="020B0604020202020204" pitchFamily="34" charset="0"/>
              </a:rPr>
              <a:t>LVEF &gt;40%</a:t>
            </a:r>
            <a:endParaRPr lang="en-US" b="1" dirty="0">
              <a:solidFill>
                <a:srgbClr val="FF0000"/>
              </a:solidFill>
              <a:latin typeface="Arial" panose="020B0604020202020204" pitchFamily="34" charset="0"/>
              <a:cs typeface="Arial" panose="020B0604020202020204" pitchFamily="34" charset="0"/>
            </a:endParaRPr>
          </a:p>
        </p:txBody>
      </p:sp>
      <p:cxnSp>
        <p:nvCxnSpPr>
          <p:cNvPr id="4" name="Straight Arrow Connector 3"/>
          <p:cNvCxnSpPr/>
          <p:nvPr/>
        </p:nvCxnSpPr>
        <p:spPr bwMode="auto">
          <a:xfrm>
            <a:off x="4214648" y="1376855"/>
            <a:ext cx="409904" cy="10511"/>
          </a:xfrm>
          <a:prstGeom prst="straightConnector1">
            <a:avLst/>
          </a:prstGeom>
          <a:noFill/>
          <a:ln w="15875"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 name="Straight Arrow Connector 9"/>
          <p:cNvCxnSpPr/>
          <p:nvPr/>
        </p:nvCxnSpPr>
        <p:spPr bwMode="auto">
          <a:xfrm>
            <a:off x="7383508" y="1361090"/>
            <a:ext cx="409904" cy="10511"/>
          </a:xfrm>
          <a:prstGeom prst="straightConnector1">
            <a:avLst/>
          </a:prstGeom>
          <a:noFill/>
          <a:ln w="15875"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custDataLst>
      <p:tags r:id="rId1"/>
    </p:custDataLst>
    <p:extLst>
      <p:ext uri="{BB962C8B-B14F-4D97-AF65-F5344CB8AC3E}">
        <p14:creationId xmlns:p14="http://schemas.microsoft.com/office/powerpoint/2010/main" val="3939366180"/>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26892"/>
            <a:ext cx="10287000"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00"/>
                </a:solidFill>
                <a:effectLst/>
                <a:uLnTx/>
                <a:uFillTx/>
                <a:latin typeface="Arial" panose="020B0604020202020204" pitchFamily="34" charset="0"/>
                <a:ea typeface="+mj-ea"/>
                <a:cs typeface="Arial" panose="020B0604020202020204" pitchFamily="34" charset="0"/>
                <a:sym typeface="Calibri"/>
              </a:rPr>
              <a:t>Criteria that Increase the Likelihood of Severe AS in Pts with AVA &lt;1.0 cm</a:t>
            </a:r>
            <a:r>
              <a:rPr kumimoji="0" lang="en-US" sz="2800" b="1" i="0" u="none" strike="noStrike" kern="1200" cap="none" spc="0" normalizeH="0" baseline="30000" noProof="0" dirty="0" smtClean="0">
                <a:ln>
                  <a:noFill/>
                </a:ln>
                <a:solidFill>
                  <a:srgbClr val="FFFF00"/>
                </a:solidFill>
                <a:effectLst/>
                <a:uLnTx/>
                <a:uFillTx/>
                <a:latin typeface="Arial" panose="020B0604020202020204" pitchFamily="34" charset="0"/>
                <a:ea typeface="+mj-ea"/>
                <a:cs typeface="Arial" panose="020B0604020202020204" pitchFamily="34" charset="0"/>
                <a:sym typeface="Calibri"/>
              </a:rPr>
              <a:t>2</a:t>
            </a:r>
            <a:r>
              <a:rPr kumimoji="0" lang="en-US" sz="2800" b="1" i="0" u="none" strike="noStrike" kern="1200" cap="none" spc="0" normalizeH="0" baseline="0" noProof="0" dirty="0" smtClean="0">
                <a:ln>
                  <a:noFill/>
                </a:ln>
                <a:solidFill>
                  <a:srgbClr val="FFFF00"/>
                </a:solidFill>
                <a:effectLst/>
                <a:uLnTx/>
                <a:uFillTx/>
                <a:latin typeface="Arial" panose="020B0604020202020204" pitchFamily="34" charset="0"/>
                <a:ea typeface="+mj-ea"/>
                <a:cs typeface="Arial" panose="020B0604020202020204" pitchFamily="34" charset="0"/>
                <a:sym typeface="Calibri"/>
              </a:rPr>
              <a:t> and Mean Gradient &lt;40 mmHg in the Presence of Preserved EF</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sym typeface="Calibri"/>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1967660"/>
            <a:ext cx="10058400" cy="4504755"/>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107578" y="1353562"/>
            <a:ext cx="10004608" cy="4154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sym typeface="Calibri"/>
              </a:rPr>
              <a:t>2017ESC/EACTS Guidelines for the Management of Valvular Heart Disease</a:t>
            </a:r>
            <a:endPar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sym typeface="Calibri"/>
            </a:endParaRPr>
          </a:p>
        </p:txBody>
      </p:sp>
      <p:sp>
        <p:nvSpPr>
          <p:cNvPr id="6" name="TextBox 5"/>
          <p:cNvSpPr txBox="1"/>
          <p:nvPr/>
        </p:nvSpPr>
        <p:spPr>
          <a:xfrm>
            <a:off x="5943601" y="1659883"/>
            <a:ext cx="400497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sym typeface="Calibri"/>
              </a:rPr>
              <a:t>Baumgartner et al., Eur Heart J 2017;38:2739</a:t>
            </a:r>
            <a:endParaRPr kumimoji="0" lang="en-US" sz="14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sym typeface="Calibri"/>
            </a:endParaRPr>
          </a:p>
        </p:txBody>
      </p:sp>
      <p:sp>
        <p:nvSpPr>
          <p:cNvPr id="8" name="TextBox 7"/>
          <p:cNvSpPr txBox="1"/>
          <p:nvPr/>
        </p:nvSpPr>
        <p:spPr>
          <a:xfrm>
            <a:off x="2761128" y="6497633"/>
            <a:ext cx="752587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j-ea"/>
                <a:cs typeface="Arial" panose="020B0604020202020204" pitchFamily="34" charset="0"/>
                <a:sym typeface="Calibri"/>
              </a:rPr>
              <a:t>Malcolmson</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j-ea"/>
                <a:cs typeface="Arial" panose="020B0604020202020204" pitchFamily="34" charset="0"/>
                <a:sym typeface="Calibri"/>
              </a:rPr>
              <a:t> et al., Eur Heart J Qual Care Clin Outcomes 2021;7:327</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sym typeface="Calibri"/>
            </a:endParaRPr>
          </a:p>
        </p:txBody>
      </p:sp>
    </p:spTree>
    <p:extLst>
      <p:ext uri="{BB962C8B-B14F-4D97-AF65-F5344CB8AC3E}">
        <p14:creationId xmlns:p14="http://schemas.microsoft.com/office/powerpoint/2010/main" val="31793350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89090" name="Rectangle 28"/>
          <p:cNvSpPr>
            <a:spLocks noGrp="1" noChangeArrowheads="1"/>
          </p:cNvSpPr>
          <p:nvPr>
            <p:ph type="title" idx="4294967295"/>
          </p:nvPr>
        </p:nvSpPr>
        <p:spPr>
          <a:xfrm>
            <a:off x="621241" y="110360"/>
            <a:ext cx="9060392" cy="914400"/>
          </a:xfrm>
        </p:spPr>
        <p:txBody>
          <a:bodyPr/>
          <a:lstStyle/>
          <a:p>
            <a:r>
              <a:rPr lang="en-US" sz="3600" dirty="0">
                <a:latin typeface="Arial" pitchFamily="34" charset="0"/>
                <a:cs typeface="Arial" pitchFamily="34" charset="0"/>
              </a:rPr>
              <a:t>Clinical Decision Making Process in Low LVEF, LF-LG Severe AS</a:t>
            </a:r>
            <a:endParaRPr lang="en-US" sz="2000" dirty="0">
              <a:latin typeface="Arial" pitchFamily="34" charset="0"/>
              <a:cs typeface="Arial" pitchFamily="34" charset="0"/>
            </a:endParaRPr>
          </a:p>
        </p:txBody>
      </p:sp>
      <p:sp>
        <p:nvSpPr>
          <p:cNvPr id="16089106" name="Rectangle 12"/>
          <p:cNvSpPr>
            <a:spLocks noChangeArrowheads="1"/>
          </p:cNvSpPr>
          <p:nvPr/>
        </p:nvSpPr>
        <p:spPr bwMode="auto">
          <a:xfrm>
            <a:off x="740833" y="6457952"/>
            <a:ext cx="8940800" cy="40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9" tIns="45700" rIns="91399" bIns="45700">
            <a:spAutoFit/>
          </a:bodyPr>
          <a:lstStyle/>
          <a:p>
            <a:pPr algn="r" defTabSz="914400" hangingPunct="1">
              <a:spcBef>
                <a:spcPct val="0"/>
              </a:spcBef>
            </a:pPr>
            <a:r>
              <a:rPr lang="en-US" sz="2000" b="1" i="1" kern="1200" dirty="0" err="1">
                <a:solidFill>
                  <a:srgbClr val="FFFF00"/>
                </a:solidFill>
                <a:latin typeface="Arial" pitchFamily="34" charset="0"/>
                <a:ea typeface="+mn-ea"/>
                <a:cs typeface="Arial" pitchFamily="34" charset="0"/>
              </a:rPr>
              <a:t>Pibarot</a:t>
            </a:r>
            <a:r>
              <a:rPr lang="en-US" sz="2000" b="1" i="1" kern="1200" dirty="0">
                <a:solidFill>
                  <a:srgbClr val="FFFF00"/>
                </a:solidFill>
                <a:latin typeface="Arial" pitchFamily="34" charset="0"/>
                <a:ea typeface="+mn-ea"/>
                <a:cs typeface="Arial" pitchFamily="34" charset="0"/>
              </a:rPr>
              <a:t> et al., J Am </a:t>
            </a:r>
            <a:r>
              <a:rPr lang="en-US" sz="2000" b="1" i="1" kern="1200" dirty="0" err="1">
                <a:solidFill>
                  <a:srgbClr val="FFFF00"/>
                </a:solidFill>
                <a:latin typeface="Arial" pitchFamily="34" charset="0"/>
                <a:ea typeface="+mn-ea"/>
                <a:cs typeface="Arial" pitchFamily="34" charset="0"/>
              </a:rPr>
              <a:t>Coll</a:t>
            </a:r>
            <a:r>
              <a:rPr lang="en-US" sz="2000" b="1" i="1" kern="1200" dirty="0">
                <a:solidFill>
                  <a:srgbClr val="FFFF00"/>
                </a:solidFill>
                <a:latin typeface="Arial" pitchFamily="34" charset="0"/>
                <a:ea typeface="+mn-ea"/>
                <a:cs typeface="Arial" pitchFamily="34" charset="0"/>
              </a:rPr>
              <a:t> </a:t>
            </a:r>
            <a:r>
              <a:rPr lang="en-US" sz="2000" b="1" i="1" kern="1200" dirty="0" err="1">
                <a:solidFill>
                  <a:srgbClr val="FFFF00"/>
                </a:solidFill>
                <a:latin typeface="Arial" pitchFamily="34" charset="0"/>
                <a:ea typeface="+mn-ea"/>
                <a:cs typeface="Arial" pitchFamily="34" charset="0"/>
              </a:rPr>
              <a:t>Cardiol</a:t>
            </a:r>
            <a:r>
              <a:rPr lang="en-US" sz="2000" b="1" i="1" kern="1200" dirty="0">
                <a:solidFill>
                  <a:srgbClr val="FFFF00"/>
                </a:solidFill>
                <a:latin typeface="Arial" pitchFamily="34" charset="0"/>
                <a:ea typeface="+mn-ea"/>
                <a:cs typeface="Arial" pitchFamily="34" charset="0"/>
              </a:rPr>
              <a:t> 2012;60:1845</a:t>
            </a:r>
          </a:p>
        </p:txBody>
      </p:sp>
      <p:pic>
        <p:nvPicPr>
          <p:cNvPr id="8194" name="Picture 2" descr="http://www.sciencedirect.com/science?_ob=MiamiCaptionURL&amp;_method=retrieve&amp;_eid=1-s2.0-S0735109712041058&amp;_image=1-s2.0-S0735109712041058-gr2_lrg.jpg&amp;_ba=&amp;_rdoc=2&amp;_fmt=full&amp;_orig=na&amp;_srch=hubEid(1-s2.0-S0735109711X00906)&amp;_issn=07351097&amp;_pii=S0735109712041058&amp;view=c&amp;_isHiQual=Y&amp;_acct=C000000333&amp;_version=1&amp;_urlVersion=0&amp;_userid=30742&amp;md5=7ff219e4d16f01d3fa2b07c823072a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203589"/>
            <a:ext cx="10269716" cy="52543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 descr="Picture 1"/>
          <p:cNvPicPr>
            <a:picLocks noChangeAspect="1"/>
          </p:cNvPicPr>
          <p:nvPr/>
        </p:nvPicPr>
        <p:blipFill>
          <a:blip r:embed="rId5"/>
          <a:stretch>
            <a:fillRect/>
          </a:stretch>
        </p:blipFill>
        <p:spPr>
          <a:xfrm>
            <a:off x="9871092" y="8604"/>
            <a:ext cx="398624" cy="472942"/>
          </a:xfrm>
          <a:prstGeom prst="rect">
            <a:avLst/>
          </a:prstGeom>
          <a:ln w="12700">
            <a:miter lim="400000"/>
          </a:ln>
        </p:spPr>
      </p:pic>
      <p:sp>
        <p:nvSpPr>
          <p:cNvPr id="2" name="TextBox 1"/>
          <p:cNvSpPr txBox="1"/>
          <p:nvPr/>
        </p:nvSpPr>
        <p:spPr>
          <a:xfrm>
            <a:off x="2837800" y="3279229"/>
            <a:ext cx="2473754" cy="369332"/>
          </a:xfrm>
          <a:prstGeom prst="rect">
            <a:avLst/>
          </a:prstGeom>
          <a:noFill/>
        </p:spPr>
        <p:txBody>
          <a:bodyPr wrap="none" rtlCol="0">
            <a:spAutoFit/>
          </a:bodyPr>
          <a:lstStyle/>
          <a:p>
            <a:r>
              <a:rPr lang="en-US" sz="1800" b="1" dirty="0" smtClean="0">
                <a:solidFill>
                  <a:srgbClr val="FF0000"/>
                </a:solidFill>
                <a:latin typeface="Arial" panose="020B0604020202020204" pitchFamily="34" charset="0"/>
                <a:cs typeface="Arial" panose="020B0604020202020204" pitchFamily="34" charset="0"/>
              </a:rPr>
              <a:t>Contractile reserve +</a:t>
            </a:r>
            <a:endParaRPr lang="en-US" sz="1800" b="1" dirty="0">
              <a:solidFill>
                <a:srgbClr val="FF0000"/>
              </a:solidFill>
              <a:latin typeface="Arial" panose="020B0604020202020204" pitchFamily="34" charset="0"/>
              <a:cs typeface="Arial" panose="020B0604020202020204" pitchFamily="34" charset="0"/>
            </a:endParaRPr>
          </a:p>
        </p:txBody>
      </p:sp>
      <p:sp>
        <p:nvSpPr>
          <p:cNvPr id="7" name="TextBox 6"/>
          <p:cNvSpPr txBox="1"/>
          <p:nvPr/>
        </p:nvSpPr>
        <p:spPr>
          <a:xfrm>
            <a:off x="5754406" y="3263463"/>
            <a:ext cx="2416046" cy="369332"/>
          </a:xfrm>
          <a:prstGeom prst="rect">
            <a:avLst/>
          </a:prstGeom>
          <a:noFill/>
        </p:spPr>
        <p:txBody>
          <a:bodyPr wrap="none" rtlCol="0">
            <a:spAutoFit/>
          </a:bodyPr>
          <a:lstStyle/>
          <a:p>
            <a:r>
              <a:rPr lang="en-US" sz="1800" b="1" dirty="0" smtClean="0">
                <a:solidFill>
                  <a:srgbClr val="FF0000"/>
                </a:solidFill>
                <a:latin typeface="Arial" panose="020B0604020202020204" pitchFamily="34" charset="0"/>
                <a:cs typeface="Arial" panose="020B0604020202020204" pitchFamily="34" charset="0"/>
              </a:rPr>
              <a:t>Contractile reserve -</a:t>
            </a:r>
            <a:endParaRPr lang="en-US" sz="1800" b="1" dirty="0">
              <a:solidFill>
                <a:srgbClr val="FF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950980527"/>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89090" name="Rectangle 28"/>
          <p:cNvSpPr>
            <a:spLocks noGrp="1" noChangeArrowheads="1"/>
          </p:cNvSpPr>
          <p:nvPr>
            <p:ph type="title" idx="4294967295"/>
          </p:nvPr>
        </p:nvSpPr>
        <p:spPr>
          <a:xfrm>
            <a:off x="571500" y="0"/>
            <a:ext cx="9144000" cy="1676400"/>
          </a:xfrm>
        </p:spPr>
        <p:txBody>
          <a:bodyPr/>
          <a:lstStyle/>
          <a:p>
            <a:r>
              <a:rPr lang="en-US" sz="3200" dirty="0">
                <a:latin typeface="Arial" pitchFamily="34" charset="0"/>
                <a:cs typeface="Arial" pitchFamily="34" charset="0"/>
              </a:rPr>
              <a:t>Survival of Patients With Low LVEF, LF-LG AS According to Presence of LV Flow Reserve and Type of Treatment</a:t>
            </a:r>
            <a:endParaRPr lang="en-US" sz="1800" dirty="0">
              <a:latin typeface="Arial" pitchFamily="34" charset="0"/>
              <a:cs typeface="Arial" pitchFamily="34" charset="0"/>
            </a:endParaRPr>
          </a:p>
        </p:txBody>
      </p:sp>
      <p:sp>
        <p:nvSpPr>
          <p:cNvPr id="16089106" name="Rectangle 12"/>
          <p:cNvSpPr>
            <a:spLocks noChangeArrowheads="1"/>
          </p:cNvSpPr>
          <p:nvPr/>
        </p:nvSpPr>
        <p:spPr bwMode="auto">
          <a:xfrm>
            <a:off x="1371451" y="6457952"/>
            <a:ext cx="8940800" cy="40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9" tIns="45700" rIns="91399" bIns="45700">
            <a:spAutoFit/>
          </a:bodyPr>
          <a:lstStyle/>
          <a:p>
            <a:pPr algn="r" defTabSz="914400" hangingPunct="1">
              <a:spcBef>
                <a:spcPct val="0"/>
              </a:spcBef>
            </a:pPr>
            <a:r>
              <a:rPr lang="en-US" sz="2000" b="1" i="1" kern="1200" dirty="0" err="1">
                <a:solidFill>
                  <a:srgbClr val="FFFF00"/>
                </a:solidFill>
                <a:latin typeface="Arial" pitchFamily="34" charset="0"/>
                <a:ea typeface="+mn-ea"/>
                <a:cs typeface="Arial" pitchFamily="34" charset="0"/>
              </a:rPr>
              <a:t>Pibarot</a:t>
            </a:r>
            <a:r>
              <a:rPr lang="en-US" sz="2000" b="1" i="1" kern="1200" dirty="0">
                <a:solidFill>
                  <a:srgbClr val="FFFF00"/>
                </a:solidFill>
                <a:latin typeface="Arial" pitchFamily="34" charset="0"/>
                <a:ea typeface="+mn-ea"/>
                <a:cs typeface="Arial" pitchFamily="34" charset="0"/>
              </a:rPr>
              <a:t> et al., J Am </a:t>
            </a:r>
            <a:r>
              <a:rPr lang="en-US" sz="2000" b="1" i="1" kern="1200" dirty="0" err="1">
                <a:solidFill>
                  <a:srgbClr val="FFFF00"/>
                </a:solidFill>
                <a:latin typeface="Arial" pitchFamily="34" charset="0"/>
                <a:ea typeface="+mn-ea"/>
                <a:cs typeface="Arial" pitchFamily="34" charset="0"/>
              </a:rPr>
              <a:t>Coll</a:t>
            </a:r>
            <a:r>
              <a:rPr lang="en-US" sz="2000" b="1" i="1" kern="1200" dirty="0">
                <a:solidFill>
                  <a:srgbClr val="FFFF00"/>
                </a:solidFill>
                <a:latin typeface="Arial" pitchFamily="34" charset="0"/>
                <a:ea typeface="+mn-ea"/>
                <a:cs typeface="Arial" pitchFamily="34" charset="0"/>
              </a:rPr>
              <a:t> </a:t>
            </a:r>
            <a:r>
              <a:rPr lang="en-US" sz="2000" b="1" i="1" kern="1200" dirty="0" err="1">
                <a:solidFill>
                  <a:srgbClr val="FFFF00"/>
                </a:solidFill>
                <a:latin typeface="Arial" pitchFamily="34" charset="0"/>
                <a:ea typeface="+mn-ea"/>
                <a:cs typeface="Arial" pitchFamily="34" charset="0"/>
              </a:rPr>
              <a:t>Cardiol</a:t>
            </a:r>
            <a:r>
              <a:rPr lang="en-US" sz="2000" b="1" i="1" kern="1200" dirty="0">
                <a:solidFill>
                  <a:srgbClr val="FFFF00"/>
                </a:solidFill>
                <a:latin typeface="Arial" pitchFamily="34" charset="0"/>
                <a:ea typeface="+mn-ea"/>
                <a:cs typeface="Arial" pitchFamily="34" charset="0"/>
              </a:rPr>
              <a:t> 2012;60:1845</a:t>
            </a:r>
          </a:p>
        </p:txBody>
      </p:sp>
      <p:pic>
        <p:nvPicPr>
          <p:cNvPr id="9218" name="Picture 2" descr="http://www.sciencedirect.com/science?_ob=MiamiCaptionURL&amp;_method=retrieve&amp;_eid=1-s2.0-S0735109712041058&amp;_image=1-s2.0-S0735109712041058-gr3_lrg.jpg&amp;_ba=&amp;_rdoc=2&amp;_fmt=full&amp;_orig=na&amp;_srch=hubEid(1-s2.0-S0735109711X00906)&amp;_issn=07351097&amp;_pii=S0735109712041058&amp;view=c&amp;_isHiQual=Y&amp;_acct=C000000333&amp;_version=1&amp;_urlVersion=0&amp;_userid=30742&amp;md5=6b871204cadd55b98fac96dae91714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59" y="1676401"/>
            <a:ext cx="9816662" cy="46928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 descr="Picture 1"/>
          <p:cNvPicPr>
            <a:picLocks noChangeAspect="1"/>
          </p:cNvPicPr>
          <p:nvPr/>
        </p:nvPicPr>
        <p:blipFill>
          <a:blip r:embed="rId5"/>
          <a:stretch>
            <a:fillRect/>
          </a:stretch>
        </p:blipFill>
        <p:spPr>
          <a:xfrm>
            <a:off x="9871092" y="8604"/>
            <a:ext cx="398624" cy="472942"/>
          </a:xfrm>
          <a:prstGeom prst="rect">
            <a:avLst/>
          </a:prstGeom>
          <a:ln w="12700">
            <a:miter lim="400000"/>
          </a:ln>
        </p:spPr>
      </p:pic>
      <p:sp>
        <p:nvSpPr>
          <p:cNvPr id="3" name="TextBox 2"/>
          <p:cNvSpPr txBox="1"/>
          <p:nvPr/>
        </p:nvSpPr>
        <p:spPr>
          <a:xfrm>
            <a:off x="7336221" y="1933903"/>
            <a:ext cx="2470548" cy="424732"/>
          </a:xfrm>
          <a:prstGeom prst="rect">
            <a:avLst/>
          </a:prstGeom>
          <a:noFill/>
          <a:ln>
            <a:solidFill>
              <a:srgbClr val="FF0000"/>
            </a:solidFill>
          </a:ln>
        </p:spPr>
        <p:txBody>
          <a:bodyPr wrap="none" rtlCol="0">
            <a:spAutoFit/>
          </a:bodyPr>
          <a:lstStyle/>
          <a:p>
            <a:r>
              <a:rPr lang="en-US" b="1" dirty="0" smtClean="0">
                <a:solidFill>
                  <a:srgbClr val="FF0000"/>
                </a:solidFill>
                <a:latin typeface="Arial" panose="020B0604020202020204" pitchFamily="34" charset="0"/>
                <a:cs typeface="Arial" panose="020B0604020202020204" pitchFamily="34" charset="0"/>
              </a:rPr>
              <a:t>LV flow reserve +</a:t>
            </a:r>
            <a:endParaRPr lang="en-US" b="1" dirty="0">
              <a:solidFill>
                <a:srgbClr val="FF0000"/>
              </a:solidFill>
              <a:latin typeface="Arial" panose="020B0604020202020204" pitchFamily="34" charset="0"/>
              <a:cs typeface="Arial" panose="020B0604020202020204" pitchFamily="34" charset="0"/>
            </a:endParaRPr>
          </a:p>
        </p:txBody>
      </p:sp>
      <p:sp>
        <p:nvSpPr>
          <p:cNvPr id="8" name="TextBox 7"/>
          <p:cNvSpPr txBox="1"/>
          <p:nvPr/>
        </p:nvSpPr>
        <p:spPr>
          <a:xfrm>
            <a:off x="7488621" y="3137343"/>
            <a:ext cx="2401619" cy="424732"/>
          </a:xfrm>
          <a:prstGeom prst="rect">
            <a:avLst/>
          </a:prstGeom>
          <a:noFill/>
          <a:ln>
            <a:solidFill>
              <a:srgbClr val="FF0000"/>
            </a:solidFill>
          </a:ln>
        </p:spPr>
        <p:txBody>
          <a:bodyPr wrap="none" rtlCol="0">
            <a:spAutoFit/>
          </a:bodyPr>
          <a:lstStyle/>
          <a:p>
            <a:r>
              <a:rPr lang="en-US" b="1" dirty="0" smtClean="0">
                <a:solidFill>
                  <a:srgbClr val="FF0000"/>
                </a:solidFill>
                <a:latin typeface="Arial" panose="020B0604020202020204" pitchFamily="34" charset="0"/>
                <a:cs typeface="Arial" panose="020B0604020202020204" pitchFamily="34" charset="0"/>
              </a:rPr>
              <a:t>LV flow reserve -</a:t>
            </a:r>
            <a:endParaRPr lang="en-US" b="1" dirty="0">
              <a:solidFill>
                <a:srgbClr val="FF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956186149"/>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3388"/>
            <a:ext cx="10287000" cy="5791200"/>
          </a:xfrm>
          <a:prstGeom prst="rect">
            <a:avLst/>
          </a:prstGeom>
        </p:spPr>
      </p:pic>
    </p:spTree>
    <p:extLst>
      <p:ext uri="{BB962C8B-B14F-4D97-AF65-F5344CB8AC3E}">
        <p14:creationId xmlns:p14="http://schemas.microsoft.com/office/powerpoint/2010/main" val="6469987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0"/>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j-ea"/>
                <a:cs typeface="Arial" panose="020B0604020202020204" pitchFamily="34" charset="0"/>
                <a:sym typeface="Calibri"/>
              </a:rPr>
              <a:t>Hemodynamic Tracings from 3 Pts Representing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j-ea"/>
                <a:cs typeface="Arial" panose="020B0604020202020204" pitchFamily="34" charset="0"/>
                <a:sym typeface="Calibri"/>
              </a:rPr>
              <a:t> 3 Different Responses to IV Dobutamine</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sym typeface="Calibri"/>
            </a:endParaRPr>
          </a:p>
        </p:txBody>
      </p:sp>
      <p:sp>
        <p:nvSpPr>
          <p:cNvPr id="3" name="TextBox 2"/>
          <p:cNvSpPr txBox="1"/>
          <p:nvPr/>
        </p:nvSpPr>
        <p:spPr>
          <a:xfrm>
            <a:off x="4897822" y="6488668"/>
            <a:ext cx="538917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smtClean="0">
                <a:ln>
                  <a:noFill/>
                </a:ln>
                <a:solidFill>
                  <a:srgbClr val="FFFF00"/>
                </a:solidFill>
                <a:effectLst/>
                <a:uLnTx/>
                <a:uFillTx/>
                <a:latin typeface="Arial" panose="020B0604020202020204" pitchFamily="34" charset="0"/>
                <a:ea typeface="+mj-ea"/>
                <a:cs typeface="Arial" panose="020B0604020202020204" pitchFamily="34" charset="0"/>
                <a:sym typeface="Calibri"/>
              </a:rPr>
              <a:t>Nishimura et al., Circulation 2002;106:809</a:t>
            </a:r>
            <a:endParaRPr kumimoji="0" lang="en-US" sz="2000" b="1" i="1"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sym typeface="Calibri"/>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45" y="1283419"/>
            <a:ext cx="10058400" cy="3161471"/>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62131" y="4489729"/>
            <a:ext cx="3372889" cy="2062103"/>
          </a:xfrm>
          <a:prstGeom prst="rect">
            <a:avLst/>
          </a:prstGeom>
          <a:noFill/>
        </p:spPr>
        <p:txBody>
          <a:bodyPr wrap="square" rtlCol="0">
            <a:spAutoFit/>
          </a:bodyPr>
          <a:lstStyle/>
          <a:p>
            <a:pPr marL="115888" marR="0" lvl="0" indent="-115888" algn="l" defTabSz="457200" rtl="0" eaLnBrk="1" fontAlgn="auto" latinLnBrk="0" hangingPunct="1">
              <a:lnSpc>
                <a:spcPct val="100000"/>
              </a:lnSpc>
              <a:spcBef>
                <a:spcPts val="0"/>
              </a:spcBef>
              <a:spcAft>
                <a:spcPts val="0"/>
              </a:spcAft>
              <a:buClr>
                <a:srgbClr val="FFC000"/>
              </a:buClr>
              <a:buSzPct val="120000"/>
              <a:buFont typeface="Arial" panose="020B0604020202020204" pitchFamily="34" charset="0"/>
              <a:buChar char="•"/>
              <a:tabLst/>
              <a:defRPr/>
            </a:pPr>
            <a:r>
              <a:rPr kumimoji="0" lang="en-US" sz="1600" b="1" i="0"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sym typeface="Calibri"/>
              </a:rPr>
              <a:t>Pt responded to </a:t>
            </a:r>
            <a:r>
              <a:rPr kumimoji="0" lang="en-US" sz="1600" b="1" i="0" u="none" strike="noStrike" kern="1200" cap="none" spc="0" normalizeH="0" baseline="0" noProof="0" dirty="0" err="1" smtClean="0">
                <a:ln>
                  <a:noFill/>
                </a:ln>
                <a:solidFill>
                  <a:prstClr val="white"/>
                </a:solidFill>
                <a:effectLst/>
                <a:uLnTx/>
                <a:uFillTx/>
                <a:latin typeface="Arial" panose="020B0604020202020204" pitchFamily="34" charset="0"/>
                <a:ea typeface="+mj-ea"/>
                <a:cs typeface="Arial" panose="020B0604020202020204" pitchFamily="34" charset="0"/>
                <a:sym typeface="Calibri"/>
              </a:rPr>
              <a:t>dobutamine</a:t>
            </a:r>
            <a:r>
              <a:rPr kumimoji="0" lang="en-US" sz="1600" b="1" i="0"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sym typeface="Calibri"/>
              </a:rPr>
              <a:t> infusion with an increase in CO and increase in valvular mean gradient from 24 to 47 mmHg</a:t>
            </a:r>
          </a:p>
          <a:p>
            <a:pPr marL="115888" marR="0" lvl="0" indent="-115888" algn="l" defTabSz="457200" rtl="0" eaLnBrk="1" fontAlgn="auto" latinLnBrk="0" hangingPunct="1">
              <a:lnSpc>
                <a:spcPct val="100000"/>
              </a:lnSpc>
              <a:spcBef>
                <a:spcPts val="0"/>
              </a:spcBef>
              <a:spcAft>
                <a:spcPts val="0"/>
              </a:spcAft>
              <a:buClr>
                <a:srgbClr val="FFC000"/>
              </a:buClr>
              <a:buSzPct val="120000"/>
              <a:buFont typeface="Arial" panose="020B0604020202020204" pitchFamily="34" charset="0"/>
              <a:buChar char="•"/>
              <a:tabLst/>
              <a:defRPr/>
            </a:pPr>
            <a:r>
              <a:rPr kumimoji="0" lang="en-US" sz="1600" b="1" i="0"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sym typeface="Calibri"/>
              </a:rPr>
              <a:t>AVA remained 0.8 cm</a:t>
            </a:r>
            <a:r>
              <a:rPr kumimoji="0" lang="en-US" sz="1600" b="1" i="0" u="none" strike="noStrike" kern="1200" cap="none" spc="0" normalizeH="0" baseline="30000" noProof="0" dirty="0" smtClean="0">
                <a:ln>
                  <a:noFill/>
                </a:ln>
                <a:solidFill>
                  <a:prstClr val="white"/>
                </a:solidFill>
                <a:effectLst/>
                <a:uLnTx/>
                <a:uFillTx/>
                <a:latin typeface="Arial" panose="020B0604020202020204" pitchFamily="34" charset="0"/>
                <a:ea typeface="+mj-ea"/>
                <a:cs typeface="Arial" panose="020B0604020202020204" pitchFamily="34" charset="0"/>
                <a:sym typeface="Calibri"/>
              </a:rPr>
              <a:t>2</a:t>
            </a:r>
          </a:p>
          <a:p>
            <a:pPr marL="115888" marR="0" lvl="0" indent="-115888" algn="l" defTabSz="457200" rtl="0" eaLnBrk="1" fontAlgn="auto" latinLnBrk="0" hangingPunct="1">
              <a:lnSpc>
                <a:spcPct val="100000"/>
              </a:lnSpc>
              <a:spcBef>
                <a:spcPts val="0"/>
              </a:spcBef>
              <a:spcAft>
                <a:spcPts val="0"/>
              </a:spcAft>
              <a:buClr>
                <a:srgbClr val="FFC000"/>
              </a:buClr>
              <a:buSzPct val="120000"/>
              <a:buFont typeface="Arial" panose="020B0604020202020204" pitchFamily="34" charset="0"/>
              <a:buChar char="•"/>
              <a:tabLst/>
              <a:defRPr/>
            </a:pPr>
            <a:r>
              <a:rPr kumimoji="0" lang="en-US" sz="1600" b="1" i="0"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sym typeface="Calibri"/>
              </a:rPr>
              <a:t>Severe AS at time of AVR and is alive in NYHA Class I after operation </a:t>
            </a: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sym typeface="Calibri"/>
            </a:endParaRPr>
          </a:p>
        </p:txBody>
      </p:sp>
      <p:sp>
        <p:nvSpPr>
          <p:cNvPr id="6" name="TextBox 5"/>
          <p:cNvSpPr txBox="1"/>
          <p:nvPr/>
        </p:nvSpPr>
        <p:spPr>
          <a:xfrm>
            <a:off x="6750422" y="4489729"/>
            <a:ext cx="3536577" cy="2062103"/>
          </a:xfrm>
          <a:prstGeom prst="rect">
            <a:avLst/>
          </a:prstGeom>
          <a:noFill/>
        </p:spPr>
        <p:txBody>
          <a:bodyPr wrap="square" rtlCol="0">
            <a:spAutoFit/>
          </a:bodyPr>
          <a:lstStyle/>
          <a:p>
            <a:pPr marL="115888" marR="0" lvl="0" indent="-115888" algn="l" defTabSz="457200" rtl="0" eaLnBrk="1" fontAlgn="auto" latinLnBrk="0" hangingPunct="1">
              <a:lnSpc>
                <a:spcPct val="100000"/>
              </a:lnSpc>
              <a:spcBef>
                <a:spcPts val="0"/>
              </a:spcBef>
              <a:spcAft>
                <a:spcPts val="0"/>
              </a:spcAft>
              <a:buClr>
                <a:srgbClr val="FFC000"/>
              </a:buClr>
              <a:buSzPct val="120000"/>
              <a:buFont typeface="Arial" panose="020B0604020202020204" pitchFamily="34" charset="0"/>
              <a:buChar char="•"/>
              <a:tabLst/>
              <a:defRPr/>
            </a:pPr>
            <a:r>
              <a:rPr kumimoji="0" lang="en-US" sz="1600" b="1" i="0"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sym typeface="Calibri"/>
              </a:rPr>
              <a:t>Pt had no change in CO and mean aortic valvular gradient decreased from 37 to 26 </a:t>
            </a:r>
            <a:r>
              <a:rPr kumimoji="0" lang="en-US" sz="1600" b="1" i="0" u="none" strike="noStrike" kern="1200" cap="none" spc="0" normalizeH="0" baseline="0" noProof="0" dirty="0" err="1" smtClean="0">
                <a:ln>
                  <a:noFill/>
                </a:ln>
                <a:solidFill>
                  <a:prstClr val="white"/>
                </a:solidFill>
                <a:effectLst/>
                <a:uLnTx/>
                <a:uFillTx/>
                <a:latin typeface="Arial" panose="020B0604020202020204" pitchFamily="34" charset="0"/>
                <a:ea typeface="+mj-ea"/>
                <a:cs typeface="Arial" panose="020B0604020202020204" pitchFamily="34" charset="0"/>
                <a:sym typeface="Calibri"/>
              </a:rPr>
              <a:t>mmHG</a:t>
            </a:r>
            <a:r>
              <a:rPr kumimoji="0" lang="en-US" sz="1600" b="1" i="0"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sym typeface="Calibri"/>
              </a:rPr>
              <a:t> in response to </a:t>
            </a:r>
            <a:r>
              <a:rPr kumimoji="0" lang="en-US" sz="1600" b="1" i="0" u="none" strike="noStrike" kern="1200" cap="none" spc="0" normalizeH="0" baseline="0" noProof="0" dirty="0" err="1" smtClean="0">
                <a:ln>
                  <a:noFill/>
                </a:ln>
                <a:solidFill>
                  <a:prstClr val="white"/>
                </a:solidFill>
                <a:effectLst/>
                <a:uLnTx/>
                <a:uFillTx/>
                <a:latin typeface="Arial" panose="020B0604020202020204" pitchFamily="34" charset="0"/>
                <a:ea typeface="+mj-ea"/>
                <a:cs typeface="Arial" panose="020B0604020202020204" pitchFamily="34" charset="0"/>
                <a:sym typeface="Calibri"/>
              </a:rPr>
              <a:t>dobutamine</a:t>
            </a:r>
            <a:endParaRPr kumimoji="0" lang="en-US" sz="1600" b="1" i="0"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sym typeface="Calibri"/>
            </a:endParaRPr>
          </a:p>
          <a:p>
            <a:pPr marL="115888" marR="0" lvl="0" indent="-115888" algn="l" defTabSz="457200" rtl="0" eaLnBrk="1" fontAlgn="auto" latinLnBrk="0" hangingPunct="1">
              <a:lnSpc>
                <a:spcPct val="100000"/>
              </a:lnSpc>
              <a:spcBef>
                <a:spcPts val="0"/>
              </a:spcBef>
              <a:spcAft>
                <a:spcPts val="0"/>
              </a:spcAft>
              <a:buClr>
                <a:srgbClr val="FFC000"/>
              </a:buClr>
              <a:buSzPct val="120000"/>
              <a:buFont typeface="Arial" panose="020B0604020202020204" pitchFamily="34" charset="0"/>
              <a:buChar char="•"/>
              <a:tabLst/>
              <a:defRPr/>
            </a:pPr>
            <a:r>
              <a:rPr kumimoji="0" lang="en-US" sz="1600" b="1" i="0"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sym typeface="Calibri"/>
              </a:rPr>
              <a:t>Test terminated due to hypotension</a:t>
            </a:r>
            <a:endParaRPr kumimoji="0" lang="en-US" sz="1600" b="1" i="0" u="none" strike="noStrike" kern="1200" cap="none" spc="0" normalizeH="0" baseline="30000" noProof="0" dirty="0" smtClean="0">
              <a:ln>
                <a:noFill/>
              </a:ln>
              <a:solidFill>
                <a:prstClr val="white"/>
              </a:solidFill>
              <a:effectLst/>
              <a:uLnTx/>
              <a:uFillTx/>
              <a:latin typeface="Arial" panose="020B0604020202020204" pitchFamily="34" charset="0"/>
              <a:ea typeface="+mj-ea"/>
              <a:cs typeface="Arial" panose="020B0604020202020204" pitchFamily="34" charset="0"/>
              <a:sym typeface="Calibri"/>
            </a:endParaRPr>
          </a:p>
          <a:p>
            <a:pPr marL="115888" marR="0" lvl="0" indent="-115888" algn="l" defTabSz="457200" rtl="0" eaLnBrk="1" fontAlgn="auto" latinLnBrk="0" hangingPunct="1">
              <a:lnSpc>
                <a:spcPct val="100000"/>
              </a:lnSpc>
              <a:spcBef>
                <a:spcPts val="0"/>
              </a:spcBef>
              <a:spcAft>
                <a:spcPts val="0"/>
              </a:spcAft>
              <a:buClr>
                <a:srgbClr val="FFC000"/>
              </a:buClr>
              <a:buSzPct val="120000"/>
              <a:buFont typeface="Arial" panose="020B0604020202020204" pitchFamily="34" charset="0"/>
              <a:buChar char="•"/>
              <a:tabLst/>
              <a:defRPr/>
            </a:pPr>
            <a:r>
              <a:rPr kumimoji="0" lang="en-US" sz="1600" b="1" i="0"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sym typeface="Calibri"/>
              </a:rPr>
              <a:t>Severe AS at time of AVR but died 2 </a:t>
            </a:r>
            <a:r>
              <a:rPr kumimoji="0" lang="en-US" sz="1600" b="1" i="0" u="none" strike="noStrike" kern="1200" cap="none" spc="0" normalizeH="0" baseline="0" noProof="0" dirty="0" err="1" smtClean="0">
                <a:ln>
                  <a:noFill/>
                </a:ln>
                <a:solidFill>
                  <a:prstClr val="white"/>
                </a:solidFill>
                <a:effectLst/>
                <a:uLnTx/>
                <a:uFillTx/>
                <a:latin typeface="Arial" panose="020B0604020202020204" pitchFamily="34" charset="0"/>
                <a:ea typeface="+mj-ea"/>
                <a:cs typeface="Arial" panose="020B0604020202020204" pitchFamily="34" charset="0"/>
                <a:sym typeface="Calibri"/>
              </a:rPr>
              <a:t>yrs</a:t>
            </a:r>
            <a:r>
              <a:rPr kumimoji="0" lang="en-US" sz="1600" b="1" i="0"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sym typeface="Calibri"/>
              </a:rPr>
              <a:t> post SAVR due to HF</a:t>
            </a: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sym typeface="Calibri"/>
            </a:endParaRPr>
          </a:p>
        </p:txBody>
      </p:sp>
      <p:sp>
        <p:nvSpPr>
          <p:cNvPr id="7" name="TextBox 6"/>
          <p:cNvSpPr txBox="1"/>
          <p:nvPr/>
        </p:nvSpPr>
        <p:spPr>
          <a:xfrm>
            <a:off x="3290052" y="4489724"/>
            <a:ext cx="3101783" cy="2062103"/>
          </a:xfrm>
          <a:prstGeom prst="rect">
            <a:avLst/>
          </a:prstGeom>
          <a:noFill/>
        </p:spPr>
        <p:txBody>
          <a:bodyPr wrap="square" rtlCol="0">
            <a:spAutoFit/>
          </a:bodyPr>
          <a:lstStyle/>
          <a:p>
            <a:pPr marL="115888" marR="0" lvl="0" indent="-115888" algn="l" defTabSz="457200" rtl="0" eaLnBrk="1" fontAlgn="auto" latinLnBrk="0" hangingPunct="1">
              <a:lnSpc>
                <a:spcPct val="100000"/>
              </a:lnSpc>
              <a:spcBef>
                <a:spcPts val="0"/>
              </a:spcBef>
              <a:spcAft>
                <a:spcPts val="0"/>
              </a:spcAft>
              <a:buClr>
                <a:srgbClr val="FFC000"/>
              </a:buClr>
              <a:buSzPct val="120000"/>
              <a:buFont typeface="Arial" panose="020B0604020202020204" pitchFamily="34" charset="0"/>
              <a:buChar char="•"/>
              <a:tabLst/>
              <a:defRPr/>
            </a:pPr>
            <a:r>
              <a:rPr kumimoji="0" lang="en-US" sz="1600" b="1" i="0"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sym typeface="Calibri"/>
              </a:rPr>
              <a:t>Pt responded to </a:t>
            </a:r>
            <a:r>
              <a:rPr kumimoji="0" lang="en-US" sz="1600" b="1" i="0" u="none" strike="noStrike" kern="1200" cap="none" spc="0" normalizeH="0" baseline="0" noProof="0" dirty="0" err="1" smtClean="0">
                <a:ln>
                  <a:noFill/>
                </a:ln>
                <a:solidFill>
                  <a:prstClr val="white"/>
                </a:solidFill>
                <a:effectLst/>
                <a:uLnTx/>
                <a:uFillTx/>
                <a:latin typeface="Arial" panose="020B0604020202020204" pitchFamily="34" charset="0"/>
                <a:ea typeface="+mj-ea"/>
                <a:cs typeface="Arial" panose="020B0604020202020204" pitchFamily="34" charset="0"/>
                <a:sym typeface="Calibri"/>
              </a:rPr>
              <a:t>dobutamine</a:t>
            </a:r>
            <a:r>
              <a:rPr kumimoji="0" lang="en-US" sz="1600" b="1" i="0"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sym typeface="Calibri"/>
              </a:rPr>
              <a:t> infusion with an increase in cardiac output and increase in valvular mean gradient from 17 to 20 mmHg</a:t>
            </a:r>
          </a:p>
          <a:p>
            <a:pPr marL="115888" marR="0" lvl="0" indent="-115888" algn="l" defTabSz="457200" rtl="0" eaLnBrk="1" fontAlgn="auto" latinLnBrk="0" hangingPunct="1">
              <a:lnSpc>
                <a:spcPct val="100000"/>
              </a:lnSpc>
              <a:spcBef>
                <a:spcPts val="0"/>
              </a:spcBef>
              <a:spcAft>
                <a:spcPts val="0"/>
              </a:spcAft>
              <a:buClr>
                <a:srgbClr val="FFC000"/>
              </a:buClr>
              <a:buSzPct val="120000"/>
              <a:buFont typeface="Arial" panose="020B0604020202020204" pitchFamily="34" charset="0"/>
              <a:buChar char="•"/>
              <a:tabLst/>
              <a:defRPr/>
            </a:pPr>
            <a:r>
              <a:rPr kumimoji="0" lang="en-US" sz="1600" b="1" i="0"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sym typeface="Calibri"/>
              </a:rPr>
              <a:t>Final AVA = 0.7 cm</a:t>
            </a:r>
            <a:r>
              <a:rPr kumimoji="0" lang="en-US" sz="1600" b="1" i="0" u="none" strike="noStrike" kern="1200" cap="none" spc="0" normalizeH="0" baseline="30000" noProof="0" dirty="0" smtClean="0">
                <a:ln>
                  <a:noFill/>
                </a:ln>
                <a:solidFill>
                  <a:prstClr val="white"/>
                </a:solidFill>
                <a:effectLst/>
                <a:uLnTx/>
                <a:uFillTx/>
                <a:latin typeface="Arial" panose="020B0604020202020204" pitchFamily="34" charset="0"/>
                <a:ea typeface="+mj-ea"/>
                <a:cs typeface="Arial" panose="020B0604020202020204" pitchFamily="34" charset="0"/>
                <a:sym typeface="Calibri"/>
              </a:rPr>
              <a:t>2</a:t>
            </a:r>
          </a:p>
          <a:p>
            <a:pPr marL="115888" marR="0" lvl="0" indent="-115888" algn="l" defTabSz="457200" rtl="0" eaLnBrk="1" fontAlgn="auto" latinLnBrk="0" hangingPunct="1">
              <a:lnSpc>
                <a:spcPct val="100000"/>
              </a:lnSpc>
              <a:spcBef>
                <a:spcPts val="0"/>
              </a:spcBef>
              <a:spcAft>
                <a:spcPts val="0"/>
              </a:spcAft>
              <a:buClr>
                <a:srgbClr val="FFC000"/>
              </a:buClr>
              <a:buSzPct val="120000"/>
              <a:buFont typeface="Arial" panose="020B0604020202020204" pitchFamily="34" charset="0"/>
              <a:buChar char="•"/>
              <a:tabLst/>
              <a:defRPr/>
            </a:pPr>
            <a:r>
              <a:rPr kumimoji="0" lang="en-US" sz="1600" b="1" i="0"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sym typeface="Calibri"/>
              </a:rPr>
              <a:t>Mild AS at time of AVR operation</a:t>
            </a: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sym typeface="Calibri"/>
            </a:endParaRPr>
          </a:p>
        </p:txBody>
      </p:sp>
    </p:spTree>
    <p:extLst>
      <p:ext uri="{BB962C8B-B14F-4D97-AF65-F5344CB8AC3E}">
        <p14:creationId xmlns:p14="http://schemas.microsoft.com/office/powerpoint/2010/main" val="14850148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35860"/>
            <a:ext cx="10287000" cy="6001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j-ea"/>
                <a:cs typeface="Arial" panose="020B0604020202020204" pitchFamily="34" charset="0"/>
                <a:sym typeface="Calibri"/>
              </a:rPr>
              <a:t>Clinical Outcome of Patients with Low-Output AS</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sym typeface="Calibri"/>
            </a:endParaRPr>
          </a:p>
        </p:txBody>
      </p:sp>
      <p:sp>
        <p:nvSpPr>
          <p:cNvPr id="3" name="TextBox 2"/>
          <p:cNvSpPr txBox="1"/>
          <p:nvPr/>
        </p:nvSpPr>
        <p:spPr>
          <a:xfrm>
            <a:off x="4792718" y="6488668"/>
            <a:ext cx="5494282"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smtClean="0">
                <a:ln>
                  <a:noFill/>
                </a:ln>
                <a:solidFill>
                  <a:srgbClr val="FFFF00"/>
                </a:solidFill>
                <a:effectLst/>
                <a:uLnTx/>
                <a:uFillTx/>
                <a:latin typeface="Arial" panose="020B0604020202020204" pitchFamily="34" charset="0"/>
                <a:ea typeface="+mj-ea"/>
                <a:cs typeface="Arial" panose="020B0604020202020204" pitchFamily="34" charset="0"/>
                <a:sym typeface="Calibri"/>
              </a:rPr>
              <a:t>Nishimura et al., Circulation 2002;106:809</a:t>
            </a:r>
            <a:endParaRPr kumimoji="0" lang="en-US" sz="2000" b="1" i="1"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sym typeface="Calibri"/>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487" y="636024"/>
            <a:ext cx="9377956" cy="5852644"/>
          </a:xfrm>
          <a:prstGeom prst="rect">
            <a:avLst/>
          </a:prstGeom>
        </p:spPr>
      </p:pic>
      <p:grpSp>
        <p:nvGrpSpPr>
          <p:cNvPr id="10" name="Group 9"/>
          <p:cNvGrpSpPr/>
          <p:nvPr/>
        </p:nvGrpSpPr>
        <p:grpSpPr>
          <a:xfrm>
            <a:off x="681315" y="3191439"/>
            <a:ext cx="1855697" cy="461665"/>
            <a:chOff x="950259" y="3110754"/>
            <a:chExt cx="1416423" cy="461665"/>
          </a:xfrm>
        </p:grpSpPr>
        <p:sp>
          <p:nvSpPr>
            <p:cNvPr id="5" name="TextBox 4"/>
            <p:cNvSpPr txBox="1"/>
            <p:nvPr/>
          </p:nvSpPr>
          <p:spPr>
            <a:xfrm>
              <a:off x="950259" y="3110754"/>
              <a:ext cx="141642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C00000"/>
                  </a:solidFill>
                  <a:effectLst/>
                  <a:uLnTx/>
                  <a:uFillTx/>
                  <a:latin typeface="Arial" panose="020B0604020202020204" pitchFamily="34" charset="0"/>
                  <a:ea typeface="+mj-ea"/>
                  <a:cs typeface="Arial" panose="020B0604020202020204" pitchFamily="34" charset="0"/>
                  <a:sym typeface="Calibri"/>
                </a:rPr>
                <a:t>( SV &gt;20%)</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sym typeface="Calibri"/>
              </a:endParaRPr>
            </a:p>
          </p:txBody>
        </p:sp>
        <p:cxnSp>
          <p:nvCxnSpPr>
            <p:cNvPr id="7" name="Straight Arrow Connector 6"/>
            <p:cNvCxnSpPr/>
            <p:nvPr/>
          </p:nvCxnSpPr>
          <p:spPr>
            <a:xfrm flipV="1">
              <a:off x="1122231" y="3110755"/>
              <a:ext cx="0" cy="32958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7725412" y="3159910"/>
            <a:ext cx="2197225" cy="461665"/>
            <a:chOff x="871037" y="3079224"/>
            <a:chExt cx="1273954" cy="461665"/>
          </a:xfrm>
        </p:grpSpPr>
        <p:sp>
          <p:nvSpPr>
            <p:cNvPr id="12" name="TextBox 11"/>
            <p:cNvSpPr txBox="1"/>
            <p:nvPr/>
          </p:nvSpPr>
          <p:spPr>
            <a:xfrm>
              <a:off x="871037" y="3079224"/>
              <a:ext cx="12739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C00000"/>
                  </a:solidFill>
                  <a:effectLst/>
                  <a:uLnTx/>
                  <a:uFillTx/>
                  <a:latin typeface="Arial" panose="020B0604020202020204" pitchFamily="34" charset="0"/>
                  <a:ea typeface="+mj-ea"/>
                  <a:cs typeface="Arial" panose="020B0604020202020204" pitchFamily="34" charset="0"/>
                  <a:sym typeface="Calibri"/>
                </a:rPr>
                <a:t>( in SV &lt;20%)</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sym typeface="Calibri"/>
              </a:endParaRPr>
            </a:p>
          </p:txBody>
        </p:sp>
        <p:cxnSp>
          <p:nvCxnSpPr>
            <p:cNvPr id="13" name="Straight Arrow Connector 12"/>
            <p:cNvCxnSpPr/>
            <p:nvPr/>
          </p:nvCxnSpPr>
          <p:spPr>
            <a:xfrm flipV="1">
              <a:off x="994171" y="3110755"/>
              <a:ext cx="0" cy="32958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3678623" y="5044966"/>
            <a:ext cx="2914580" cy="424732"/>
          </a:xfrm>
          <a:prstGeom prst="rect">
            <a:avLst/>
          </a:prstGeom>
          <a:noFill/>
        </p:spPr>
        <p:txBody>
          <a:bodyPr wrap="none" rtlCol="0">
            <a:spAutoFit/>
          </a:bodyPr>
          <a:lstStyle/>
          <a:p>
            <a:r>
              <a:rPr lang="en-US" b="1" dirty="0" smtClean="0">
                <a:solidFill>
                  <a:srgbClr val="FF0000"/>
                </a:solidFill>
                <a:latin typeface="Arial" panose="020B0604020202020204" pitchFamily="34" charset="0"/>
                <a:cs typeface="Arial" panose="020B0604020202020204" pitchFamily="34" charset="0"/>
              </a:rPr>
              <a:t>20%--mortality--66%</a:t>
            </a:r>
            <a:endParaRPr lang="en-US"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739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noChangeArrowheads="1"/>
          </p:cNvSpPr>
          <p:nvPr>
            <p:ph type="title" idx="4294967295"/>
          </p:nvPr>
        </p:nvSpPr>
        <p:spPr>
          <a:xfrm>
            <a:off x="386461" y="132607"/>
            <a:ext cx="9073959" cy="665477"/>
          </a:xfrm>
        </p:spPr>
        <p:txBody>
          <a:bodyPr/>
          <a:lstStyle/>
          <a:p>
            <a:r>
              <a:rPr lang="en-US" altLang="en-US" sz="4000" dirty="0">
                <a:latin typeface="Arial" pitchFamily="34" charset="0"/>
                <a:cs typeface="Arial" pitchFamily="34" charset="0"/>
              </a:rPr>
              <a:t>Faculty Involved and Disclosures</a:t>
            </a:r>
          </a:p>
        </p:txBody>
      </p:sp>
      <p:sp>
        <p:nvSpPr>
          <p:cNvPr id="27650" name="Content Placeholder 2"/>
          <p:cNvSpPr>
            <a:spLocks noGrp="1" noChangeArrowheads="1"/>
          </p:cNvSpPr>
          <p:nvPr>
            <p:ph idx="4294967295"/>
          </p:nvPr>
        </p:nvSpPr>
        <p:spPr>
          <a:xfrm>
            <a:off x="261768" y="1223215"/>
            <a:ext cx="10114685" cy="4766346"/>
          </a:xfrm>
        </p:spPr>
        <p:txBody>
          <a:bodyPr/>
          <a:lstStyle/>
          <a:p>
            <a:pPr marL="0" indent="0">
              <a:buNone/>
            </a:pPr>
            <a:r>
              <a:rPr lang="en-US" altLang="en-US" sz="2363" b="1" dirty="0">
                <a:latin typeface="Arial" pitchFamily="34" charset="0"/>
                <a:cs typeface="Arial" pitchFamily="34" charset="0"/>
              </a:rPr>
              <a:t>Samin K. Sharma, MD, FACC, MSCAI</a:t>
            </a:r>
            <a:endParaRPr lang="en-US" altLang="en-US" b="1" dirty="0">
              <a:solidFill>
                <a:srgbClr val="FF0000"/>
              </a:solidFill>
              <a:latin typeface="Arial" pitchFamily="34" charset="0"/>
              <a:cs typeface="Arial" pitchFamily="34" charset="0"/>
            </a:endParaRPr>
          </a:p>
          <a:p>
            <a:pPr marL="0" indent="0">
              <a:buNone/>
            </a:pPr>
            <a:r>
              <a:rPr lang="en-US" altLang="en-US" sz="2363" b="1" dirty="0">
                <a:latin typeface="Arial" pitchFamily="34" charset="0"/>
                <a:cs typeface="Arial" pitchFamily="34" charset="0"/>
              </a:rPr>
              <a:t>	</a:t>
            </a:r>
            <a:r>
              <a:rPr lang="en-US" altLang="en-US" sz="2363" b="1" i="1" dirty="0">
                <a:latin typeface="Arial" pitchFamily="34" charset="0"/>
                <a:cs typeface="Arial" pitchFamily="34" charset="0"/>
              </a:rPr>
              <a:t>Speaker’s Bureau – BSC, Abbott Vascular Inc, CSI</a:t>
            </a:r>
          </a:p>
          <a:p>
            <a:pPr marL="0" indent="0">
              <a:buNone/>
            </a:pPr>
            <a:endParaRPr lang="en-US" altLang="en-US" sz="1181" b="1" i="1" dirty="0">
              <a:latin typeface="Arial" pitchFamily="34" charset="0"/>
              <a:cs typeface="Arial" pitchFamily="34" charset="0"/>
            </a:endParaRPr>
          </a:p>
          <a:p>
            <a:pPr marL="0" indent="0">
              <a:buNone/>
            </a:pPr>
            <a:r>
              <a:rPr lang="en-US" altLang="en-US" sz="2363" b="1" dirty="0">
                <a:latin typeface="Arial" pitchFamily="34" charset="0"/>
                <a:cs typeface="Arial" pitchFamily="34" charset="0"/>
              </a:rPr>
              <a:t>Annapoorna S. Kini, MD, FACC</a:t>
            </a:r>
          </a:p>
          <a:p>
            <a:pPr marL="0" indent="0">
              <a:buNone/>
            </a:pPr>
            <a:r>
              <a:rPr lang="en-US" altLang="en-US" sz="2363" b="1" dirty="0">
                <a:latin typeface="Arial" pitchFamily="34" charset="0"/>
                <a:cs typeface="Arial" pitchFamily="34" charset="0"/>
              </a:rPr>
              <a:t>	</a:t>
            </a:r>
            <a:r>
              <a:rPr lang="en-US" altLang="en-US" sz="2363" b="1" i="1" dirty="0">
                <a:latin typeface="Arial" pitchFamily="34" charset="0"/>
                <a:cs typeface="Arial" pitchFamily="34" charset="0"/>
              </a:rPr>
              <a:t>Nothing to disclose </a:t>
            </a:r>
          </a:p>
          <a:p>
            <a:pPr marL="0" indent="0">
              <a:buNone/>
            </a:pPr>
            <a:endParaRPr lang="en-US" altLang="en-US" sz="1181" b="1" dirty="0">
              <a:latin typeface="Arial" pitchFamily="34" charset="0"/>
              <a:cs typeface="Arial" pitchFamily="34" charset="0"/>
            </a:endParaRPr>
          </a:p>
          <a:p>
            <a:pPr marL="0" indent="0">
              <a:buNone/>
            </a:pPr>
            <a:r>
              <a:rPr lang="en-US" altLang="en-US" sz="2363" b="1" dirty="0" err="1" smtClean="0">
                <a:latin typeface="Arial" pitchFamily="34" charset="0"/>
                <a:cs typeface="Arial" pitchFamily="34" charset="0"/>
              </a:rPr>
              <a:t>Farzan</a:t>
            </a:r>
            <a:r>
              <a:rPr lang="en-US" altLang="en-US" sz="2363" b="1" dirty="0" smtClean="0">
                <a:latin typeface="Arial" pitchFamily="34" charset="0"/>
                <a:cs typeface="Arial" pitchFamily="34" charset="0"/>
              </a:rPr>
              <a:t> </a:t>
            </a:r>
            <a:r>
              <a:rPr lang="en-US" altLang="en-US" sz="2363" b="1" dirty="0" err="1" smtClean="0">
                <a:latin typeface="Arial" pitchFamily="34" charset="0"/>
                <a:cs typeface="Arial" pitchFamily="34" charset="0"/>
              </a:rPr>
              <a:t>Filsoufi</a:t>
            </a:r>
            <a:r>
              <a:rPr lang="en-US" altLang="en-US" sz="2363" b="1" dirty="0" smtClean="0">
                <a:latin typeface="Arial" pitchFamily="34" charset="0"/>
                <a:cs typeface="Arial" pitchFamily="34" charset="0"/>
              </a:rPr>
              <a:t>, </a:t>
            </a:r>
            <a:r>
              <a:rPr lang="en-US" altLang="en-US" sz="2363" b="1" dirty="0">
                <a:latin typeface="Arial" pitchFamily="34" charset="0"/>
                <a:cs typeface="Arial" pitchFamily="34" charset="0"/>
              </a:rPr>
              <a:t>MD, </a:t>
            </a:r>
            <a:r>
              <a:rPr lang="en-US" altLang="en-US" sz="2363" b="1" dirty="0" smtClean="0">
                <a:latin typeface="Arial" pitchFamily="34" charset="0"/>
                <a:cs typeface="Arial" pitchFamily="34" charset="0"/>
              </a:rPr>
              <a:t>FACC</a:t>
            </a:r>
            <a:endParaRPr lang="en-US" altLang="en-US" sz="2363" b="1" dirty="0">
              <a:latin typeface="Arial" pitchFamily="34" charset="0"/>
              <a:cs typeface="Arial" pitchFamily="34" charset="0"/>
            </a:endParaRPr>
          </a:p>
          <a:p>
            <a:pPr marL="0" indent="0">
              <a:buNone/>
            </a:pPr>
            <a:r>
              <a:rPr lang="en-US" altLang="en-US" sz="2363" b="1" i="1" dirty="0">
                <a:latin typeface="Arial" pitchFamily="34" charset="0"/>
                <a:cs typeface="Arial" pitchFamily="34" charset="0"/>
              </a:rPr>
              <a:t>	</a:t>
            </a:r>
            <a:r>
              <a:rPr lang="en-US" altLang="en-US" sz="2363" b="1" i="1" dirty="0" smtClean="0">
                <a:latin typeface="Arial" pitchFamily="34" charset="0"/>
                <a:cs typeface="Arial" pitchFamily="34" charset="0"/>
              </a:rPr>
              <a:t>Nothing to disclose</a:t>
            </a:r>
            <a:endParaRPr lang="en-US" altLang="en-US" sz="2363" b="1" i="1" dirty="0">
              <a:latin typeface="Arial" pitchFamily="34" charset="0"/>
              <a:cs typeface="Arial" pitchFamily="34" charset="0"/>
            </a:endParaRPr>
          </a:p>
          <a:p>
            <a:pPr marL="0" indent="0">
              <a:buNone/>
            </a:pPr>
            <a:endParaRPr lang="en-US" altLang="en-US" sz="928" b="1" i="1" dirty="0">
              <a:latin typeface="Arial" pitchFamily="34" charset="0"/>
              <a:cs typeface="Arial" pitchFamily="34" charset="0"/>
            </a:endParaRPr>
          </a:p>
          <a:p>
            <a:pPr marL="0" indent="0">
              <a:buNone/>
            </a:pPr>
            <a:r>
              <a:rPr lang="en-US" altLang="en-US" sz="2363" b="1" dirty="0" err="1">
                <a:latin typeface="Arial" pitchFamily="34" charset="0"/>
                <a:cs typeface="Arial" pitchFamily="34" charset="0"/>
              </a:rPr>
              <a:t>Stamatios</a:t>
            </a:r>
            <a:r>
              <a:rPr lang="en-US" altLang="en-US" sz="2363" b="1" dirty="0">
                <a:latin typeface="Arial" pitchFamily="34" charset="0"/>
                <a:cs typeface="Arial" pitchFamily="34" charset="0"/>
              </a:rPr>
              <a:t> </a:t>
            </a:r>
            <a:r>
              <a:rPr lang="en-US" altLang="en-US" sz="2363" b="1" dirty="0" err="1">
                <a:latin typeface="Arial" pitchFamily="34" charset="0"/>
                <a:cs typeface="Arial" pitchFamily="34" charset="0"/>
              </a:rPr>
              <a:t>Lerakis</a:t>
            </a:r>
            <a:r>
              <a:rPr lang="en-US" altLang="en-US" sz="2363" b="1" dirty="0">
                <a:latin typeface="Arial" pitchFamily="34" charset="0"/>
                <a:cs typeface="Arial" pitchFamily="34" charset="0"/>
              </a:rPr>
              <a:t>, MD, PhD, FACC, FAHA (Imaging)</a:t>
            </a:r>
          </a:p>
          <a:p>
            <a:pPr marL="0" indent="0">
              <a:buNone/>
            </a:pPr>
            <a:r>
              <a:rPr lang="en-US" altLang="en-US" sz="2363" b="1" i="1" dirty="0">
                <a:latin typeface="Arial" pitchFamily="34" charset="0"/>
                <a:cs typeface="Arial" pitchFamily="34" charset="0"/>
              </a:rPr>
              <a:t>	Nothing to disclose</a:t>
            </a:r>
          </a:p>
          <a:p>
            <a:pPr marL="0" indent="0">
              <a:buNone/>
            </a:pPr>
            <a:r>
              <a:rPr lang="en-US" altLang="en-US" sz="2363" b="1" dirty="0" smtClean="0">
                <a:latin typeface="Arial" pitchFamily="34" charset="0"/>
                <a:cs typeface="Arial" pitchFamily="34" charset="0"/>
              </a:rPr>
              <a:t>Gilbert Tang, </a:t>
            </a:r>
            <a:r>
              <a:rPr lang="en-US" altLang="en-US" sz="2363" b="1" dirty="0">
                <a:latin typeface="Arial" pitchFamily="34" charset="0"/>
                <a:cs typeface="Arial" pitchFamily="34" charset="0"/>
              </a:rPr>
              <a:t>MD</a:t>
            </a:r>
            <a:r>
              <a:rPr lang="en-US" altLang="en-US" sz="2363" b="1" dirty="0" smtClean="0">
                <a:latin typeface="Arial" pitchFamily="34" charset="0"/>
                <a:cs typeface="Arial" pitchFamily="34" charset="0"/>
              </a:rPr>
              <a:t>, MSC, MBA, FACC </a:t>
            </a:r>
            <a:r>
              <a:rPr lang="en-US" altLang="en-US" sz="2025" b="1" dirty="0">
                <a:solidFill>
                  <a:srgbClr val="FF0000"/>
                </a:solidFill>
                <a:latin typeface="Arial" pitchFamily="34" charset="0"/>
                <a:cs typeface="Arial" pitchFamily="34" charset="0"/>
              </a:rPr>
              <a:t>[Moderator] </a:t>
            </a:r>
            <a:endParaRPr lang="en-US" altLang="en-US" sz="1800" b="1" dirty="0">
              <a:solidFill>
                <a:srgbClr val="FF0000"/>
              </a:solidFill>
              <a:latin typeface="Arial" pitchFamily="34" charset="0"/>
              <a:cs typeface="Arial" pitchFamily="34" charset="0"/>
            </a:endParaRPr>
          </a:p>
          <a:p>
            <a:pPr marL="0" indent="0">
              <a:buNone/>
            </a:pPr>
            <a:r>
              <a:rPr lang="en-US" altLang="en-US" sz="2363" b="1" i="1" dirty="0">
                <a:latin typeface="Arial" pitchFamily="34" charset="0"/>
                <a:cs typeface="Arial" pitchFamily="34" charset="0"/>
              </a:rPr>
              <a:t>    </a:t>
            </a:r>
            <a:r>
              <a:rPr lang="en-US" altLang="en-US" sz="2363" b="1" i="1" dirty="0" smtClean="0">
                <a:latin typeface="Arial" pitchFamily="34" charset="0"/>
                <a:cs typeface="Arial" pitchFamily="34" charset="0"/>
              </a:rPr>
              <a:t>  Physician proctor for </a:t>
            </a:r>
            <a:r>
              <a:rPr lang="en-US" altLang="en-US" sz="2363" b="1" i="1" dirty="0" err="1" smtClean="0">
                <a:latin typeface="Arial" pitchFamily="34" charset="0"/>
                <a:cs typeface="Arial" pitchFamily="34" charset="0"/>
              </a:rPr>
              <a:t>Medtronics</a:t>
            </a:r>
            <a:r>
              <a:rPr lang="en-US" altLang="en-US" sz="2363" b="1" i="1" dirty="0" smtClean="0">
                <a:latin typeface="Arial" pitchFamily="34" charset="0"/>
                <a:cs typeface="Arial" pitchFamily="34" charset="0"/>
              </a:rPr>
              <a:t> </a:t>
            </a:r>
            <a:endParaRPr lang="en-US" altLang="en-US" sz="2363" b="1" i="1" dirty="0">
              <a:latin typeface="Arial" pitchFamily="34" charset="0"/>
              <a:cs typeface="Arial" pitchFamily="34" charset="0"/>
            </a:endParaRPr>
          </a:p>
          <a:p>
            <a:pPr marL="0" indent="0">
              <a:buNone/>
            </a:pPr>
            <a:endParaRPr lang="en-US" altLang="en-US" sz="1181" b="1" i="1" dirty="0">
              <a:latin typeface="Arial" pitchFamily="34" charset="0"/>
              <a:cs typeface="Arial" pitchFamily="34" charset="0"/>
            </a:endParaRPr>
          </a:p>
        </p:txBody>
      </p:sp>
      <p:pic>
        <p:nvPicPr>
          <p:cNvPr id="6" name="Picture 1" descr="Picture 1"/>
          <p:cNvPicPr>
            <a:picLocks noChangeAspect="1"/>
          </p:cNvPicPr>
          <p:nvPr/>
        </p:nvPicPr>
        <p:blipFill>
          <a:blip r:embed="rId2"/>
          <a:stretch>
            <a:fillRect/>
          </a:stretch>
        </p:blipFill>
        <p:spPr>
          <a:xfrm>
            <a:off x="9871092" y="8604"/>
            <a:ext cx="398624" cy="472942"/>
          </a:xfrm>
          <a:prstGeom prst="rect">
            <a:avLst/>
          </a:prstGeom>
          <a:ln w="12700">
            <a:miter lim="400000"/>
          </a:ln>
        </p:spPr>
      </p:pic>
      <p:sp>
        <p:nvSpPr>
          <p:cNvPr id="2" name="TextBox 1"/>
          <p:cNvSpPr txBox="1"/>
          <p:nvPr/>
        </p:nvSpPr>
        <p:spPr>
          <a:xfrm>
            <a:off x="6343641" y="2616020"/>
            <a:ext cx="3926075" cy="840230"/>
          </a:xfrm>
          <a:prstGeom prst="rect">
            <a:avLst/>
          </a:prstGeom>
          <a:noFill/>
        </p:spPr>
        <p:txBody>
          <a:bodyPr wrap="none" rtlCol="0">
            <a:spAutoFit/>
          </a:bodyPr>
          <a:lstStyle/>
          <a:p>
            <a:r>
              <a:rPr lang="en-US" sz="2430" b="1" dirty="0">
                <a:solidFill>
                  <a:schemeClr val="bg1"/>
                </a:solidFill>
                <a:latin typeface="Arial" panose="020B0604020202020204" pitchFamily="34" charset="0"/>
                <a:cs typeface="Arial" panose="020B0604020202020204" pitchFamily="34" charset="0"/>
              </a:rPr>
              <a:t>Cardiac Anesthesiologist</a:t>
            </a:r>
          </a:p>
          <a:p>
            <a:r>
              <a:rPr lang="en-US" sz="2430" b="1" dirty="0">
                <a:solidFill>
                  <a:schemeClr val="bg1"/>
                </a:solidFill>
                <a:latin typeface="Arial" panose="020B0604020202020204" pitchFamily="34" charset="0"/>
                <a:cs typeface="Arial" panose="020B0604020202020204" pitchFamily="34" charset="0"/>
              </a:rPr>
              <a:t>      </a:t>
            </a:r>
            <a:r>
              <a:rPr lang="en-US" sz="2430" b="1" dirty="0" smtClean="0">
                <a:solidFill>
                  <a:schemeClr val="bg1"/>
                </a:solidFill>
                <a:latin typeface="Arial" panose="020B0604020202020204" pitchFamily="34" charset="0"/>
                <a:cs typeface="Arial" panose="020B0604020202020204" pitchFamily="34" charset="0"/>
              </a:rPr>
              <a:t>M Chen</a:t>
            </a:r>
            <a:r>
              <a:rPr lang="en-US" sz="2430" b="1" dirty="0" smtClean="0">
                <a:solidFill>
                  <a:schemeClr val="bg1"/>
                </a:solidFill>
                <a:latin typeface="Arial" panose="020B0604020202020204" pitchFamily="34" charset="0"/>
                <a:cs typeface="Arial" panose="020B0604020202020204" pitchFamily="34" charset="0"/>
              </a:rPr>
              <a:t> </a:t>
            </a:r>
            <a:r>
              <a:rPr lang="en-US" sz="2430" b="1" dirty="0">
                <a:solidFill>
                  <a:schemeClr val="bg1"/>
                </a:solidFill>
                <a:latin typeface="Arial" panose="020B0604020202020204" pitchFamily="34" charset="0"/>
                <a:cs typeface="Arial" panose="020B0604020202020204" pitchFamily="34" charset="0"/>
              </a:rPr>
              <a:t>MD</a:t>
            </a:r>
          </a:p>
        </p:txBody>
      </p:sp>
    </p:spTree>
    <p:extLst>
      <p:ext uri="{BB962C8B-B14F-4D97-AF65-F5344CB8AC3E}">
        <p14:creationId xmlns:p14="http://schemas.microsoft.com/office/powerpoint/2010/main" val="143411138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6494"/>
            <a:ext cx="10287000" cy="5809130"/>
          </a:xfrm>
          <a:prstGeom prst="rect">
            <a:avLst/>
          </a:prstGeom>
        </p:spPr>
      </p:pic>
    </p:spTree>
    <p:extLst>
      <p:ext uri="{BB962C8B-B14F-4D97-AF65-F5344CB8AC3E}">
        <p14:creationId xmlns:p14="http://schemas.microsoft.com/office/powerpoint/2010/main" val="13939749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3388"/>
            <a:ext cx="10287000" cy="5916706"/>
          </a:xfrm>
          <a:prstGeom prst="rect">
            <a:avLst/>
          </a:prstGeom>
        </p:spPr>
      </p:pic>
    </p:spTree>
    <p:extLst>
      <p:ext uri="{BB962C8B-B14F-4D97-AF65-F5344CB8AC3E}">
        <p14:creationId xmlns:p14="http://schemas.microsoft.com/office/powerpoint/2010/main" val="6155091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565" y="17923"/>
            <a:ext cx="9081247" cy="6470745"/>
          </a:xfrm>
          <a:prstGeom prst="rect">
            <a:avLst/>
          </a:prstGeom>
        </p:spPr>
      </p:pic>
      <p:sp>
        <p:nvSpPr>
          <p:cNvPr id="3" name="TextBox 2"/>
          <p:cNvSpPr txBox="1"/>
          <p:nvPr/>
        </p:nvSpPr>
        <p:spPr>
          <a:xfrm>
            <a:off x="4246179" y="6488668"/>
            <a:ext cx="6040821"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smtClean="0">
                <a:ln>
                  <a:noFill/>
                </a:ln>
                <a:solidFill>
                  <a:srgbClr val="FFFF00"/>
                </a:solidFill>
                <a:effectLst/>
                <a:uLnTx/>
                <a:uFillTx/>
                <a:latin typeface="Arial" panose="020B0604020202020204" pitchFamily="34" charset="0"/>
                <a:ea typeface="+mj-ea"/>
                <a:cs typeface="Arial" panose="020B0604020202020204" pitchFamily="34" charset="0"/>
                <a:sym typeface="Calibri"/>
              </a:rPr>
              <a:t>Tribouilloy</a:t>
            </a:r>
            <a:r>
              <a:rPr kumimoji="0" lang="en-US" sz="2000" b="1" i="1" u="none" strike="noStrike" kern="1200" cap="none" spc="0" normalizeH="0" baseline="0" noProof="0" dirty="0" smtClean="0">
                <a:ln>
                  <a:noFill/>
                </a:ln>
                <a:solidFill>
                  <a:srgbClr val="FFFF00"/>
                </a:solidFill>
                <a:effectLst/>
                <a:uLnTx/>
                <a:uFillTx/>
                <a:latin typeface="Arial" panose="020B0604020202020204" pitchFamily="34" charset="0"/>
                <a:ea typeface="+mj-ea"/>
                <a:cs typeface="Arial" panose="020B0604020202020204" pitchFamily="34" charset="0"/>
                <a:sym typeface="Calibri"/>
              </a:rPr>
              <a:t> et al., J Am Coll Cardiol 2009;53:1865</a:t>
            </a:r>
            <a:endParaRPr kumimoji="0" lang="en-US" sz="2000" b="1" i="1"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sym typeface="Calibri"/>
            </a:endParaRPr>
          </a:p>
        </p:txBody>
      </p:sp>
    </p:spTree>
    <p:extLst>
      <p:ext uri="{BB962C8B-B14F-4D97-AF65-F5344CB8AC3E}">
        <p14:creationId xmlns:p14="http://schemas.microsoft.com/office/powerpoint/2010/main" val="20679688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64724" y="0"/>
            <a:ext cx="422276" cy="464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5781"/>
            <a:ext cx="10287000" cy="6160294"/>
          </a:xfrm>
          <a:prstGeom prst="rect">
            <a:avLst/>
          </a:prstGeom>
        </p:spPr>
      </p:pic>
    </p:spTree>
    <p:extLst>
      <p:ext uri="{BB962C8B-B14F-4D97-AF65-F5344CB8AC3E}">
        <p14:creationId xmlns:p14="http://schemas.microsoft.com/office/powerpoint/2010/main" val="227583362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0287000" cy="1061829"/>
          </a:xfrm>
          <a:prstGeom prst="rect">
            <a:avLst/>
          </a:prstGeom>
          <a:noFill/>
        </p:spPr>
        <p:txBody>
          <a:bodyPr wrap="square" rtlCol="0">
            <a:sp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31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TOPAS-TAVI: Dobutamine Stress Echocardiogram (DSE) Data</a:t>
            </a:r>
          </a:p>
        </p:txBody>
      </p:sp>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96475" y="-2381"/>
            <a:ext cx="390526" cy="383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172075" y="6487746"/>
            <a:ext cx="5114925" cy="369332"/>
          </a:xfrm>
          <a:prstGeom prst="rect">
            <a:avLst/>
          </a:prstGeom>
          <a:noFill/>
        </p:spPr>
        <p:txBody>
          <a:bodyPr wrap="square" rtlCol="0">
            <a:spAutoFit/>
          </a:bodyPr>
          <a:lstStyle/>
          <a:p>
            <a:pPr marL="0" marR="0" lvl="0" indent="0" algn="l" defTabSz="10287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Ribeiro et al., J Am Coll Cardiol 2018;71:1297</a:t>
            </a:r>
          </a:p>
        </p:txBody>
      </p:sp>
      <p:graphicFrame>
        <p:nvGraphicFramePr>
          <p:cNvPr id="5" name="Table 4"/>
          <p:cNvGraphicFramePr>
            <a:graphicFrameLocks noGrp="1"/>
          </p:cNvGraphicFramePr>
          <p:nvPr>
            <p:extLst>
              <p:ext uri="{D42A27DB-BD31-4B8C-83A1-F6EECF244321}">
                <p14:modId xmlns:p14="http://schemas.microsoft.com/office/powerpoint/2010/main" val="2699008115"/>
              </p:ext>
            </p:extLst>
          </p:nvPr>
        </p:nvGraphicFramePr>
        <p:xfrm>
          <a:off x="214313" y="1314446"/>
          <a:ext cx="9858375" cy="5019678"/>
        </p:xfrm>
        <a:graphic>
          <a:graphicData uri="http://schemas.openxmlformats.org/drawingml/2006/table">
            <a:tbl>
              <a:tblPr firstRow="1" bandRow="1">
                <a:tableStyleId>{21E4AEA4-8DFA-4A89-87EB-49C32662AFE0}</a:tableStyleId>
              </a:tblPr>
              <a:tblGrid>
                <a:gridCol w="3062287">
                  <a:extLst>
                    <a:ext uri="{9D8B030D-6E8A-4147-A177-3AD203B41FA5}">
                      <a16:colId xmlns:a16="http://schemas.microsoft.com/office/drawing/2014/main" val="20000"/>
                    </a:ext>
                  </a:extLst>
                </a:gridCol>
                <a:gridCol w="1990725">
                  <a:extLst>
                    <a:ext uri="{9D8B030D-6E8A-4147-A177-3AD203B41FA5}">
                      <a16:colId xmlns:a16="http://schemas.microsoft.com/office/drawing/2014/main" val="20001"/>
                    </a:ext>
                  </a:extLst>
                </a:gridCol>
                <a:gridCol w="1781175">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gridCol w="1176338">
                  <a:extLst>
                    <a:ext uri="{9D8B030D-6E8A-4147-A177-3AD203B41FA5}">
                      <a16:colId xmlns:a16="http://schemas.microsoft.com/office/drawing/2014/main" val="20004"/>
                    </a:ext>
                  </a:extLst>
                </a:gridCol>
              </a:tblGrid>
              <a:tr h="862889">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marL="102870" marR="102870" marT="51435" marB="51435" anchor="ctr"/>
                </a:tc>
                <a:tc>
                  <a:txBody>
                    <a:bodyPr/>
                    <a:lstStyle/>
                    <a:p>
                      <a:pPr algn="ctr"/>
                      <a:r>
                        <a:rPr lang="en-US" sz="1600" b="1" dirty="0" smtClean="0">
                          <a:solidFill>
                            <a:schemeClr val="bg1"/>
                          </a:solidFill>
                          <a:latin typeface="Arial" panose="020B0604020202020204" pitchFamily="34" charset="0"/>
                          <a:cs typeface="Arial" panose="020B0604020202020204" pitchFamily="34" charset="0"/>
                        </a:rPr>
                        <a:t>Baseline Echocardiography</a:t>
                      </a:r>
                      <a:r>
                        <a:rPr lang="en-US" sz="1600" b="1" baseline="0" dirty="0" smtClean="0">
                          <a:solidFill>
                            <a:schemeClr val="bg1"/>
                          </a:solidFill>
                          <a:latin typeface="Arial" panose="020B0604020202020204" pitchFamily="34" charset="0"/>
                          <a:cs typeface="Arial" panose="020B0604020202020204" pitchFamily="34" charset="0"/>
                        </a:rPr>
                        <a:t> (n=234)</a:t>
                      </a:r>
                      <a:endParaRPr lang="en-US" sz="1600" b="1" dirty="0">
                        <a:solidFill>
                          <a:schemeClr val="bg1"/>
                        </a:solidFill>
                        <a:latin typeface="Arial" panose="020B0604020202020204" pitchFamily="34" charset="0"/>
                        <a:cs typeface="Arial" panose="020B0604020202020204" pitchFamily="34" charset="0"/>
                      </a:endParaRPr>
                    </a:p>
                  </a:txBody>
                  <a:tcPr marL="102870" marR="102870" marT="51435" marB="51435" anchor="ctr"/>
                </a:tc>
                <a:tc>
                  <a:txBody>
                    <a:bodyPr/>
                    <a:lstStyle/>
                    <a:p>
                      <a:pPr algn="ctr"/>
                      <a:r>
                        <a:rPr lang="en-US" sz="1600" b="1" dirty="0" smtClean="0">
                          <a:solidFill>
                            <a:schemeClr val="bg1"/>
                          </a:solidFill>
                          <a:latin typeface="Arial" panose="020B0604020202020204" pitchFamily="34" charset="0"/>
                          <a:cs typeface="Arial" panose="020B0604020202020204" pitchFamily="34" charset="0"/>
                        </a:rPr>
                        <a:t>Peak</a:t>
                      </a:r>
                    </a:p>
                    <a:p>
                      <a:pPr algn="ctr"/>
                      <a:r>
                        <a:rPr lang="en-US" sz="1600" b="1" dirty="0" smtClean="0">
                          <a:solidFill>
                            <a:schemeClr val="bg1"/>
                          </a:solidFill>
                          <a:latin typeface="Arial" panose="020B0604020202020204" pitchFamily="34" charset="0"/>
                          <a:cs typeface="Arial" panose="020B0604020202020204" pitchFamily="34" charset="0"/>
                        </a:rPr>
                        <a:t> Dobutamine</a:t>
                      </a:r>
                      <a:r>
                        <a:rPr lang="en-US" sz="1600" b="1" baseline="0" dirty="0" smtClean="0">
                          <a:solidFill>
                            <a:schemeClr val="bg1"/>
                          </a:solidFill>
                          <a:latin typeface="Arial" panose="020B0604020202020204" pitchFamily="34" charset="0"/>
                          <a:cs typeface="Arial" panose="020B0604020202020204" pitchFamily="34" charset="0"/>
                        </a:rPr>
                        <a:t> (n=234)</a:t>
                      </a:r>
                      <a:endParaRPr lang="en-US" sz="1600" b="1" dirty="0">
                        <a:solidFill>
                          <a:schemeClr val="bg1"/>
                        </a:solidFill>
                        <a:latin typeface="Arial" panose="020B0604020202020204" pitchFamily="34" charset="0"/>
                        <a:cs typeface="Arial" panose="020B0604020202020204" pitchFamily="34" charset="0"/>
                      </a:endParaRPr>
                    </a:p>
                  </a:txBody>
                  <a:tcPr marL="102870" marR="102870" marT="51435" marB="51435" anchor="ctr"/>
                </a:tc>
                <a:tc>
                  <a:txBody>
                    <a:bodyPr/>
                    <a:lstStyle/>
                    <a:p>
                      <a:pPr algn="ctr"/>
                      <a:r>
                        <a:rPr lang="en-US" sz="1600" b="1" dirty="0" err="1" smtClean="0">
                          <a:solidFill>
                            <a:schemeClr val="bg1"/>
                          </a:solidFill>
                          <a:latin typeface="Arial" panose="020B0604020202020204" pitchFamily="34" charset="0"/>
                          <a:cs typeface="Arial" panose="020B0604020202020204" pitchFamily="34" charset="0"/>
                        </a:rPr>
                        <a:t>Deta</a:t>
                      </a:r>
                      <a:endParaRPr lang="en-US" sz="1600" b="1" dirty="0" smtClean="0">
                        <a:solidFill>
                          <a:schemeClr val="bg1"/>
                        </a:solidFill>
                        <a:latin typeface="Arial" panose="020B0604020202020204" pitchFamily="34" charset="0"/>
                        <a:cs typeface="Arial" panose="020B0604020202020204" pitchFamily="34" charset="0"/>
                      </a:endParaRPr>
                    </a:p>
                    <a:p>
                      <a:pPr algn="ctr"/>
                      <a:r>
                        <a:rPr lang="en-US" sz="1600" b="1" dirty="0" smtClean="0">
                          <a:solidFill>
                            <a:schemeClr val="bg1"/>
                          </a:solidFill>
                          <a:latin typeface="Arial" panose="020B0604020202020204" pitchFamily="34" charset="0"/>
                          <a:cs typeface="Arial" panose="020B0604020202020204" pitchFamily="34" charset="0"/>
                        </a:rPr>
                        <a:t>Mean</a:t>
                      </a:r>
                    </a:p>
                    <a:p>
                      <a:pPr algn="ctr"/>
                      <a:r>
                        <a:rPr lang="en-US" sz="1600" b="1" dirty="0" smtClean="0">
                          <a:solidFill>
                            <a:schemeClr val="bg1"/>
                          </a:solidFill>
                          <a:latin typeface="Arial" panose="020B0604020202020204" pitchFamily="34" charset="0"/>
                          <a:cs typeface="Arial" panose="020B0604020202020204" pitchFamily="34" charset="0"/>
                        </a:rPr>
                        <a:t>(95%</a:t>
                      </a:r>
                      <a:r>
                        <a:rPr lang="en-US" sz="1600" b="1" baseline="0" dirty="0" smtClean="0">
                          <a:solidFill>
                            <a:schemeClr val="bg1"/>
                          </a:solidFill>
                          <a:latin typeface="Arial" panose="020B0604020202020204" pitchFamily="34" charset="0"/>
                          <a:cs typeface="Arial" panose="020B0604020202020204" pitchFamily="34" charset="0"/>
                        </a:rPr>
                        <a:t> CI)</a:t>
                      </a:r>
                      <a:endParaRPr lang="en-US" sz="1600" b="1" dirty="0">
                        <a:solidFill>
                          <a:schemeClr val="bg1"/>
                        </a:solidFill>
                        <a:latin typeface="Arial" panose="020B0604020202020204" pitchFamily="34" charset="0"/>
                        <a:cs typeface="Arial" panose="020B0604020202020204" pitchFamily="34" charset="0"/>
                      </a:endParaRPr>
                    </a:p>
                  </a:txBody>
                  <a:tcPr marL="102870" marR="102870" marT="51435" marB="51435" anchor="ctr"/>
                </a:tc>
                <a:tc>
                  <a:txBody>
                    <a:bodyPr/>
                    <a:lstStyle/>
                    <a:p>
                      <a:pPr algn="ctr"/>
                      <a:r>
                        <a:rPr lang="en-US" sz="1600" b="1" dirty="0" smtClean="0">
                          <a:solidFill>
                            <a:schemeClr val="bg1"/>
                          </a:solidFill>
                          <a:latin typeface="Arial" panose="020B0604020202020204" pitchFamily="34" charset="0"/>
                          <a:cs typeface="Arial" panose="020B0604020202020204" pitchFamily="34" charset="0"/>
                        </a:rPr>
                        <a:t>P Value</a:t>
                      </a:r>
                      <a:endParaRPr lang="en-US" sz="1600" b="1" dirty="0">
                        <a:solidFill>
                          <a:schemeClr val="bg1"/>
                        </a:solidFill>
                        <a:latin typeface="Arial" panose="020B0604020202020204" pitchFamily="34" charset="0"/>
                        <a:cs typeface="Arial" panose="020B0604020202020204" pitchFamily="34" charset="0"/>
                      </a:endParaRPr>
                    </a:p>
                  </a:txBody>
                  <a:tcPr marL="102870" marR="102870" marT="51435" marB="51435" anchor="ctr"/>
                </a:tc>
                <a:extLst>
                  <a:ext uri="{0D108BD9-81ED-4DB2-BD59-A6C34878D82A}">
                    <a16:rowId xmlns:a16="http://schemas.microsoft.com/office/drawing/2014/main" val="10000"/>
                  </a:ext>
                </a:extLst>
              </a:tr>
              <a:tr h="615085">
                <a:tc>
                  <a:txBody>
                    <a:bodyPr/>
                    <a:lstStyle/>
                    <a:p>
                      <a:r>
                        <a:rPr lang="en-US" sz="1600" b="1" dirty="0" smtClean="0">
                          <a:solidFill>
                            <a:schemeClr val="tx1"/>
                          </a:solidFill>
                          <a:latin typeface="Arial" panose="020B0604020202020204" pitchFamily="34" charset="0"/>
                          <a:cs typeface="Arial" panose="020B0604020202020204" pitchFamily="34" charset="0"/>
                        </a:rPr>
                        <a:t>Median </a:t>
                      </a:r>
                      <a:r>
                        <a:rPr lang="en-US" sz="1600" b="1" dirty="0" err="1" smtClean="0">
                          <a:solidFill>
                            <a:schemeClr val="tx1"/>
                          </a:solidFill>
                          <a:latin typeface="Arial" panose="020B0604020202020204" pitchFamily="34" charset="0"/>
                          <a:cs typeface="Arial" panose="020B0604020202020204" pitchFamily="34" charset="0"/>
                        </a:rPr>
                        <a:t>dobutamine</a:t>
                      </a:r>
                      <a:r>
                        <a:rPr lang="en-US" sz="1600" b="1" dirty="0" smtClean="0">
                          <a:solidFill>
                            <a:schemeClr val="tx1"/>
                          </a:solidFill>
                          <a:latin typeface="Arial" panose="020B0604020202020204" pitchFamily="34" charset="0"/>
                          <a:cs typeface="Arial" panose="020B0604020202020204" pitchFamily="34" charset="0"/>
                        </a:rPr>
                        <a:t> peak dose, </a:t>
                      </a:r>
                      <a:r>
                        <a:rPr lang="en-US" sz="1600" b="1" dirty="0" smtClean="0">
                          <a:solidFill>
                            <a:schemeClr val="tx1"/>
                          </a:solidFill>
                          <a:latin typeface="Arial" panose="020B0604020202020204" pitchFamily="34" charset="0"/>
                          <a:cs typeface="Arial" panose="020B0604020202020204" pitchFamily="34" charset="0"/>
                          <a:sym typeface="Symbol"/>
                        </a:rPr>
                        <a:t>g/kg/min</a:t>
                      </a:r>
                      <a:endParaRPr lang="en-US" sz="1600" b="1" dirty="0">
                        <a:solidFill>
                          <a:schemeClr val="tx1"/>
                        </a:solidFill>
                        <a:latin typeface="Arial" panose="020B0604020202020204" pitchFamily="34" charset="0"/>
                        <a:cs typeface="Arial" panose="020B0604020202020204" pitchFamily="34" charset="0"/>
                      </a:endParaRPr>
                    </a:p>
                  </a:txBody>
                  <a:tcPr marL="102870" marR="102870" marT="51435" marB="51435"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a:t>
                      </a:r>
                      <a:endParaRPr lang="en-US" sz="1600" b="1" dirty="0">
                        <a:solidFill>
                          <a:schemeClr val="tx1"/>
                        </a:solidFill>
                        <a:latin typeface="Arial" panose="020B0604020202020204" pitchFamily="34" charset="0"/>
                        <a:cs typeface="Arial" panose="020B0604020202020204" pitchFamily="34" charset="0"/>
                      </a:endParaRPr>
                    </a:p>
                  </a:txBody>
                  <a:tcPr marL="102870" marR="102870" marT="51435" marB="51435"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14 (11-17)</a:t>
                      </a:r>
                      <a:endParaRPr lang="en-US" sz="1600" b="1" dirty="0">
                        <a:solidFill>
                          <a:schemeClr val="tx1"/>
                        </a:solidFill>
                        <a:latin typeface="Arial" panose="020B0604020202020204" pitchFamily="34" charset="0"/>
                        <a:cs typeface="Arial" panose="020B0604020202020204" pitchFamily="34" charset="0"/>
                      </a:endParaRPr>
                    </a:p>
                  </a:txBody>
                  <a:tcPr marL="102870" marR="102870" marT="51435" marB="51435"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a:t>
                      </a:r>
                      <a:endParaRPr lang="en-US" sz="1600" b="1" dirty="0">
                        <a:solidFill>
                          <a:schemeClr val="tx1"/>
                        </a:solidFill>
                        <a:latin typeface="Arial" panose="020B0604020202020204" pitchFamily="34" charset="0"/>
                        <a:cs typeface="Arial" panose="020B0604020202020204" pitchFamily="34" charset="0"/>
                      </a:endParaRPr>
                    </a:p>
                  </a:txBody>
                  <a:tcPr marL="102870" marR="102870" marT="51435" marB="51435"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a:t>
                      </a:r>
                      <a:endParaRPr lang="en-US" sz="1600" b="1" dirty="0">
                        <a:solidFill>
                          <a:schemeClr val="tx1"/>
                        </a:solidFill>
                        <a:latin typeface="Arial" panose="020B0604020202020204" pitchFamily="34" charset="0"/>
                        <a:cs typeface="Arial" panose="020B0604020202020204" pitchFamily="34" charset="0"/>
                      </a:endParaRPr>
                    </a:p>
                  </a:txBody>
                  <a:tcPr marL="102870" marR="102870" marT="51435" marB="51435" anchor="ctr"/>
                </a:tc>
                <a:extLst>
                  <a:ext uri="{0D108BD9-81ED-4DB2-BD59-A6C34878D82A}">
                    <a16:rowId xmlns:a16="http://schemas.microsoft.com/office/drawing/2014/main" val="10001"/>
                  </a:ext>
                </a:extLst>
              </a:tr>
              <a:tr h="442713">
                <a:tc>
                  <a:txBody>
                    <a:bodyPr/>
                    <a:lstStyle/>
                    <a:p>
                      <a:r>
                        <a:rPr lang="en-US" sz="1600" b="1" dirty="0" smtClean="0">
                          <a:solidFill>
                            <a:schemeClr val="tx1"/>
                          </a:solidFill>
                          <a:latin typeface="Arial" panose="020B0604020202020204" pitchFamily="34" charset="0"/>
                          <a:cs typeface="Arial" panose="020B0604020202020204" pitchFamily="34" charset="0"/>
                        </a:rPr>
                        <a:t>LVEF, %</a:t>
                      </a:r>
                      <a:endParaRPr lang="en-US" sz="1600" b="1" dirty="0">
                        <a:solidFill>
                          <a:schemeClr val="tx1"/>
                        </a:solidFill>
                        <a:latin typeface="Arial" panose="020B0604020202020204" pitchFamily="34" charset="0"/>
                        <a:cs typeface="Arial" panose="020B0604020202020204" pitchFamily="34" charset="0"/>
                      </a:endParaRPr>
                    </a:p>
                  </a:txBody>
                  <a:tcPr marL="102870" marR="102870" marT="51435" marB="51435"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29.5 </a:t>
                      </a:r>
                      <a:r>
                        <a:rPr lang="en-US" sz="1600" b="1" dirty="0" smtClean="0">
                          <a:solidFill>
                            <a:schemeClr val="tx1"/>
                          </a:solidFill>
                          <a:latin typeface="Arial"/>
                          <a:cs typeface="Arial"/>
                        </a:rPr>
                        <a:t>± 9.1</a:t>
                      </a:r>
                      <a:endParaRPr lang="en-US" sz="1600" b="1" dirty="0">
                        <a:solidFill>
                          <a:schemeClr val="tx1"/>
                        </a:solidFill>
                        <a:latin typeface="Arial" panose="020B0604020202020204" pitchFamily="34" charset="0"/>
                        <a:cs typeface="Arial" panose="020B0604020202020204" pitchFamily="34" charset="0"/>
                      </a:endParaRPr>
                    </a:p>
                  </a:txBody>
                  <a:tcPr marL="102870" marR="102870" marT="51435" marB="51435"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36.8 </a:t>
                      </a:r>
                      <a:r>
                        <a:rPr lang="en-US" sz="1600" b="1" dirty="0" smtClean="0">
                          <a:solidFill>
                            <a:schemeClr val="tx1"/>
                          </a:solidFill>
                          <a:latin typeface="Arial"/>
                          <a:cs typeface="Arial"/>
                        </a:rPr>
                        <a:t>± 12.3</a:t>
                      </a:r>
                      <a:endParaRPr lang="en-US" sz="1600" b="1" dirty="0">
                        <a:solidFill>
                          <a:schemeClr val="tx1"/>
                        </a:solidFill>
                        <a:latin typeface="Arial" panose="020B0604020202020204" pitchFamily="34" charset="0"/>
                        <a:cs typeface="Arial" panose="020B0604020202020204" pitchFamily="34" charset="0"/>
                      </a:endParaRPr>
                    </a:p>
                  </a:txBody>
                  <a:tcPr marL="102870" marR="102870" marT="51435" marB="51435"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7.3</a:t>
                      </a:r>
                      <a:r>
                        <a:rPr lang="en-US" sz="1600" b="1" baseline="0" dirty="0" smtClean="0">
                          <a:solidFill>
                            <a:schemeClr val="tx1"/>
                          </a:solidFill>
                          <a:latin typeface="Arial" panose="020B0604020202020204" pitchFamily="34" charset="0"/>
                          <a:cs typeface="Arial" panose="020B0604020202020204" pitchFamily="34" charset="0"/>
                        </a:rPr>
                        <a:t> (5.9-8.7)</a:t>
                      </a:r>
                      <a:endParaRPr lang="en-US" sz="1600" b="1" dirty="0">
                        <a:solidFill>
                          <a:schemeClr val="tx1"/>
                        </a:solidFill>
                        <a:latin typeface="Arial" panose="020B0604020202020204" pitchFamily="34" charset="0"/>
                        <a:cs typeface="Arial" panose="020B0604020202020204" pitchFamily="34" charset="0"/>
                      </a:endParaRPr>
                    </a:p>
                  </a:txBody>
                  <a:tcPr marL="102870" marR="102870" marT="51435" marB="51435"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&lt;0.001</a:t>
                      </a:r>
                      <a:endParaRPr lang="en-US" sz="1600" b="1" dirty="0">
                        <a:solidFill>
                          <a:schemeClr val="tx1"/>
                        </a:solidFill>
                        <a:latin typeface="Arial" panose="020B0604020202020204" pitchFamily="34" charset="0"/>
                        <a:cs typeface="Arial" panose="020B0604020202020204" pitchFamily="34" charset="0"/>
                      </a:endParaRPr>
                    </a:p>
                  </a:txBody>
                  <a:tcPr marL="102870" marR="102870" marT="51435" marB="51435" anchor="ctr"/>
                </a:tc>
                <a:extLst>
                  <a:ext uri="{0D108BD9-81ED-4DB2-BD59-A6C34878D82A}">
                    <a16:rowId xmlns:a16="http://schemas.microsoft.com/office/drawing/2014/main" val="10002"/>
                  </a:ext>
                </a:extLst>
              </a:tr>
              <a:tr h="442713">
                <a:tc>
                  <a:txBody>
                    <a:bodyPr/>
                    <a:lstStyle/>
                    <a:p>
                      <a:r>
                        <a:rPr lang="en-US" sz="1600" b="1" dirty="0" smtClean="0">
                          <a:solidFill>
                            <a:schemeClr val="tx1"/>
                          </a:solidFill>
                          <a:latin typeface="Arial" panose="020B0604020202020204" pitchFamily="34" charset="0"/>
                          <a:cs typeface="Arial" panose="020B0604020202020204" pitchFamily="34" charset="0"/>
                        </a:rPr>
                        <a:t>Mean aortic gradient, mmHg</a:t>
                      </a:r>
                      <a:endParaRPr lang="en-US" sz="1600" b="1" dirty="0">
                        <a:solidFill>
                          <a:schemeClr val="tx1"/>
                        </a:solidFill>
                        <a:latin typeface="Arial" panose="020B0604020202020204" pitchFamily="34" charset="0"/>
                        <a:cs typeface="Arial" panose="020B0604020202020204" pitchFamily="34" charset="0"/>
                      </a:endParaRPr>
                    </a:p>
                  </a:txBody>
                  <a:tcPr marL="102870" marR="102870" marT="51435" marB="51435"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24.5 </a:t>
                      </a:r>
                      <a:r>
                        <a:rPr lang="en-US" sz="1600" b="1" dirty="0" smtClean="0">
                          <a:solidFill>
                            <a:schemeClr val="tx1"/>
                          </a:solidFill>
                          <a:latin typeface="Arial"/>
                          <a:cs typeface="Arial"/>
                        </a:rPr>
                        <a:t>± 6.3</a:t>
                      </a:r>
                      <a:endParaRPr lang="en-US" sz="1600" b="1" dirty="0">
                        <a:solidFill>
                          <a:schemeClr val="tx1"/>
                        </a:solidFill>
                        <a:latin typeface="Arial" panose="020B0604020202020204" pitchFamily="34" charset="0"/>
                        <a:cs typeface="Arial" panose="020B0604020202020204" pitchFamily="34" charset="0"/>
                      </a:endParaRPr>
                    </a:p>
                  </a:txBody>
                  <a:tcPr marL="102870" marR="102870" marT="51435" marB="51435"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36.7 </a:t>
                      </a:r>
                      <a:r>
                        <a:rPr lang="en-US" sz="1600" b="1" dirty="0" smtClean="0">
                          <a:solidFill>
                            <a:schemeClr val="tx1"/>
                          </a:solidFill>
                          <a:latin typeface="Arial"/>
                          <a:cs typeface="Arial"/>
                        </a:rPr>
                        <a:t>± 10.7</a:t>
                      </a:r>
                      <a:endParaRPr lang="en-US" sz="1600" b="1" dirty="0">
                        <a:solidFill>
                          <a:schemeClr val="tx1"/>
                        </a:solidFill>
                        <a:latin typeface="Arial" panose="020B0604020202020204" pitchFamily="34" charset="0"/>
                        <a:cs typeface="Arial" panose="020B0604020202020204" pitchFamily="34" charset="0"/>
                      </a:endParaRPr>
                    </a:p>
                  </a:txBody>
                  <a:tcPr marL="102870" marR="102870" marT="51435" marB="51435"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12.1</a:t>
                      </a:r>
                      <a:r>
                        <a:rPr lang="en-US" sz="1600" b="1" baseline="0" dirty="0" smtClean="0">
                          <a:solidFill>
                            <a:schemeClr val="tx1"/>
                          </a:solidFill>
                          <a:latin typeface="Arial" panose="020B0604020202020204" pitchFamily="34" charset="0"/>
                          <a:cs typeface="Arial" panose="020B0604020202020204" pitchFamily="34" charset="0"/>
                        </a:rPr>
                        <a:t> (10.8-13.4)</a:t>
                      </a:r>
                      <a:endParaRPr lang="en-US" sz="1600" b="1" dirty="0">
                        <a:solidFill>
                          <a:schemeClr val="tx1"/>
                        </a:solidFill>
                        <a:latin typeface="Arial" panose="020B0604020202020204" pitchFamily="34" charset="0"/>
                        <a:cs typeface="Arial" panose="020B0604020202020204" pitchFamily="34" charset="0"/>
                      </a:endParaRPr>
                    </a:p>
                  </a:txBody>
                  <a:tcPr marL="102870" marR="102870" marT="51435" marB="51435"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&lt;0.001</a:t>
                      </a:r>
                      <a:endParaRPr lang="en-US" sz="1600" b="1" dirty="0">
                        <a:solidFill>
                          <a:schemeClr val="tx1"/>
                        </a:solidFill>
                        <a:latin typeface="Arial" panose="020B0604020202020204" pitchFamily="34" charset="0"/>
                        <a:cs typeface="Arial" panose="020B0604020202020204" pitchFamily="34" charset="0"/>
                      </a:endParaRPr>
                    </a:p>
                  </a:txBody>
                  <a:tcPr marL="102870" marR="102870" marT="51435" marB="51435" anchor="ctr"/>
                </a:tc>
                <a:extLst>
                  <a:ext uri="{0D108BD9-81ED-4DB2-BD59-A6C34878D82A}">
                    <a16:rowId xmlns:a16="http://schemas.microsoft.com/office/drawing/2014/main" val="10003"/>
                  </a:ext>
                </a:extLst>
              </a:tr>
              <a:tr h="442713">
                <a:tc>
                  <a:txBody>
                    <a:bodyPr/>
                    <a:lstStyle/>
                    <a:p>
                      <a:r>
                        <a:rPr lang="en-US" sz="1600" b="1" dirty="0" smtClean="0">
                          <a:solidFill>
                            <a:schemeClr val="tx1"/>
                          </a:solidFill>
                          <a:latin typeface="Arial" panose="020B0604020202020204" pitchFamily="34" charset="0"/>
                          <a:cs typeface="Arial" panose="020B0604020202020204" pitchFamily="34" charset="0"/>
                        </a:rPr>
                        <a:t>Aortic valve area, cm</a:t>
                      </a:r>
                      <a:r>
                        <a:rPr lang="en-US" sz="1600" b="1" baseline="30000" dirty="0" smtClean="0">
                          <a:solidFill>
                            <a:schemeClr val="tx1"/>
                          </a:solidFill>
                          <a:latin typeface="Arial" panose="020B0604020202020204" pitchFamily="34" charset="0"/>
                          <a:cs typeface="Arial" panose="020B0604020202020204" pitchFamily="34" charset="0"/>
                        </a:rPr>
                        <a:t>2</a:t>
                      </a:r>
                      <a:endParaRPr lang="en-US" sz="1600" b="1" dirty="0">
                        <a:solidFill>
                          <a:schemeClr val="tx1"/>
                        </a:solidFill>
                        <a:latin typeface="Arial" panose="020B0604020202020204" pitchFamily="34" charset="0"/>
                        <a:cs typeface="Arial" panose="020B0604020202020204" pitchFamily="34" charset="0"/>
                      </a:endParaRPr>
                    </a:p>
                  </a:txBody>
                  <a:tcPr marL="102870" marR="102870" marT="51435" marB="51435"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0.77 </a:t>
                      </a:r>
                      <a:r>
                        <a:rPr lang="en-US" sz="1600" b="1" dirty="0" smtClean="0">
                          <a:solidFill>
                            <a:schemeClr val="tx1"/>
                          </a:solidFill>
                          <a:latin typeface="Arial"/>
                          <a:cs typeface="Arial"/>
                        </a:rPr>
                        <a:t>± 0.21</a:t>
                      </a:r>
                      <a:endParaRPr lang="en-US" sz="1600" b="1" dirty="0">
                        <a:solidFill>
                          <a:schemeClr val="tx1"/>
                        </a:solidFill>
                        <a:latin typeface="Arial" panose="020B0604020202020204" pitchFamily="34" charset="0"/>
                        <a:cs typeface="Arial" panose="020B0604020202020204" pitchFamily="34" charset="0"/>
                      </a:endParaRPr>
                    </a:p>
                  </a:txBody>
                  <a:tcPr marL="102870" marR="102870" marT="51435" marB="51435"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0.81 </a:t>
                      </a:r>
                      <a:r>
                        <a:rPr lang="en-US" sz="1600" b="1" dirty="0" smtClean="0">
                          <a:solidFill>
                            <a:schemeClr val="tx1"/>
                          </a:solidFill>
                          <a:latin typeface="Arial"/>
                          <a:cs typeface="Arial"/>
                        </a:rPr>
                        <a:t>± 0.26</a:t>
                      </a:r>
                      <a:endParaRPr lang="en-US" sz="1600" b="1" dirty="0">
                        <a:solidFill>
                          <a:schemeClr val="tx1"/>
                        </a:solidFill>
                        <a:latin typeface="Arial" panose="020B0604020202020204" pitchFamily="34" charset="0"/>
                        <a:cs typeface="Arial" panose="020B0604020202020204" pitchFamily="34" charset="0"/>
                      </a:endParaRPr>
                    </a:p>
                  </a:txBody>
                  <a:tcPr marL="102870" marR="102870" marT="51435" marB="51435"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0.04 (0.01-0.08)</a:t>
                      </a:r>
                      <a:endParaRPr lang="en-US" sz="1600" b="1" dirty="0">
                        <a:solidFill>
                          <a:schemeClr val="tx1"/>
                        </a:solidFill>
                        <a:latin typeface="Arial" panose="020B0604020202020204" pitchFamily="34" charset="0"/>
                        <a:cs typeface="Arial" panose="020B0604020202020204" pitchFamily="34" charset="0"/>
                      </a:endParaRPr>
                    </a:p>
                  </a:txBody>
                  <a:tcPr marL="102870" marR="102870" marT="51435" marB="51435"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0.02</a:t>
                      </a:r>
                      <a:endParaRPr lang="en-US" sz="1600" b="1" dirty="0">
                        <a:solidFill>
                          <a:schemeClr val="tx1"/>
                        </a:solidFill>
                        <a:latin typeface="Arial" panose="020B0604020202020204" pitchFamily="34" charset="0"/>
                        <a:cs typeface="Arial" panose="020B0604020202020204" pitchFamily="34" charset="0"/>
                      </a:endParaRPr>
                    </a:p>
                  </a:txBody>
                  <a:tcPr marL="102870" marR="102870" marT="51435" marB="51435" anchor="ctr"/>
                </a:tc>
                <a:extLst>
                  <a:ext uri="{0D108BD9-81ED-4DB2-BD59-A6C34878D82A}">
                    <a16:rowId xmlns:a16="http://schemas.microsoft.com/office/drawing/2014/main" val="10004"/>
                  </a:ext>
                </a:extLst>
              </a:tr>
              <a:tr h="442713">
                <a:tc>
                  <a:txBody>
                    <a:bodyPr/>
                    <a:lstStyle/>
                    <a:p>
                      <a:r>
                        <a:rPr lang="en-US" sz="1600" b="1" dirty="0" smtClean="0">
                          <a:solidFill>
                            <a:schemeClr val="tx1"/>
                          </a:solidFill>
                          <a:latin typeface="Arial" panose="020B0604020202020204" pitchFamily="34" charset="0"/>
                          <a:cs typeface="Arial" panose="020B0604020202020204" pitchFamily="34" charset="0"/>
                        </a:rPr>
                        <a:t>Stroke volume, ml</a:t>
                      </a:r>
                      <a:endParaRPr lang="en-US" sz="1600" b="1" dirty="0">
                        <a:solidFill>
                          <a:schemeClr val="tx1"/>
                        </a:solidFill>
                        <a:latin typeface="Arial" panose="020B0604020202020204" pitchFamily="34" charset="0"/>
                        <a:cs typeface="Arial" panose="020B0604020202020204" pitchFamily="34" charset="0"/>
                      </a:endParaRPr>
                    </a:p>
                  </a:txBody>
                  <a:tcPr marL="102870" marR="102870" marT="51435" marB="51435"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53.4 </a:t>
                      </a:r>
                      <a:r>
                        <a:rPr lang="en-US" sz="1600" b="1" dirty="0" smtClean="0">
                          <a:solidFill>
                            <a:schemeClr val="tx1"/>
                          </a:solidFill>
                          <a:latin typeface="Arial"/>
                          <a:cs typeface="Arial"/>
                        </a:rPr>
                        <a:t>± 15.3</a:t>
                      </a:r>
                      <a:endParaRPr lang="en-US" sz="1600" b="1" dirty="0">
                        <a:solidFill>
                          <a:schemeClr val="tx1"/>
                        </a:solidFill>
                        <a:latin typeface="Arial" panose="020B0604020202020204" pitchFamily="34" charset="0"/>
                        <a:cs typeface="Arial" panose="020B0604020202020204" pitchFamily="34" charset="0"/>
                      </a:endParaRPr>
                    </a:p>
                  </a:txBody>
                  <a:tcPr marL="102870" marR="102870" marT="51435" marB="51435"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62.6 </a:t>
                      </a:r>
                      <a:r>
                        <a:rPr lang="en-US" sz="1600" b="1" dirty="0" smtClean="0">
                          <a:solidFill>
                            <a:schemeClr val="tx1"/>
                          </a:solidFill>
                          <a:latin typeface="Arial"/>
                          <a:cs typeface="Arial"/>
                        </a:rPr>
                        <a:t>± 19.1</a:t>
                      </a:r>
                      <a:endParaRPr lang="en-US" sz="1600" b="1" dirty="0">
                        <a:solidFill>
                          <a:schemeClr val="tx1"/>
                        </a:solidFill>
                        <a:latin typeface="Arial" panose="020B0604020202020204" pitchFamily="34" charset="0"/>
                        <a:cs typeface="Arial" panose="020B0604020202020204" pitchFamily="34" charset="0"/>
                      </a:endParaRPr>
                    </a:p>
                  </a:txBody>
                  <a:tcPr marL="102870" marR="102870" marT="51435" marB="51435"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10.0 (7.9-12.1)</a:t>
                      </a:r>
                      <a:endParaRPr lang="en-US" sz="1600" b="1" dirty="0">
                        <a:solidFill>
                          <a:schemeClr val="tx1"/>
                        </a:solidFill>
                        <a:latin typeface="Arial" panose="020B0604020202020204" pitchFamily="34" charset="0"/>
                        <a:cs typeface="Arial" panose="020B0604020202020204" pitchFamily="34" charset="0"/>
                      </a:endParaRPr>
                    </a:p>
                  </a:txBody>
                  <a:tcPr marL="102870" marR="102870" marT="51435" marB="51435"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&lt;0.001</a:t>
                      </a:r>
                    </a:p>
                  </a:txBody>
                  <a:tcPr marL="102870" marR="102870" marT="51435" marB="51435" anchor="ctr"/>
                </a:tc>
                <a:extLst>
                  <a:ext uri="{0D108BD9-81ED-4DB2-BD59-A6C34878D82A}">
                    <a16:rowId xmlns:a16="http://schemas.microsoft.com/office/drawing/2014/main" val="10005"/>
                  </a:ext>
                </a:extLst>
              </a:tr>
              <a:tr h="442713">
                <a:tc>
                  <a:txBody>
                    <a:bodyPr/>
                    <a:lstStyle/>
                    <a:p>
                      <a:r>
                        <a:rPr lang="en-US" sz="1600" b="1" dirty="0" smtClean="0">
                          <a:solidFill>
                            <a:schemeClr val="tx1"/>
                          </a:solidFill>
                          <a:latin typeface="Arial" panose="020B0604020202020204" pitchFamily="34" charset="0"/>
                          <a:cs typeface="Arial" panose="020B0604020202020204" pitchFamily="34" charset="0"/>
                        </a:rPr>
                        <a:t>Stroke volume index, ml/m</a:t>
                      </a:r>
                      <a:r>
                        <a:rPr lang="en-US" sz="1600" b="1" baseline="30000" dirty="0" smtClean="0">
                          <a:solidFill>
                            <a:schemeClr val="tx1"/>
                          </a:solidFill>
                          <a:latin typeface="Arial" panose="020B0604020202020204" pitchFamily="34" charset="0"/>
                          <a:cs typeface="Arial" panose="020B0604020202020204" pitchFamily="34" charset="0"/>
                        </a:rPr>
                        <a:t>2</a:t>
                      </a:r>
                      <a:endParaRPr lang="en-US" sz="1600" b="1" dirty="0">
                        <a:solidFill>
                          <a:schemeClr val="tx1"/>
                        </a:solidFill>
                        <a:latin typeface="Arial" panose="020B0604020202020204" pitchFamily="34" charset="0"/>
                        <a:cs typeface="Arial" panose="020B0604020202020204" pitchFamily="34" charset="0"/>
                      </a:endParaRPr>
                    </a:p>
                  </a:txBody>
                  <a:tcPr marL="102870" marR="102870" marT="51435" marB="51435"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29.0 </a:t>
                      </a:r>
                      <a:r>
                        <a:rPr lang="en-US" sz="1600" b="1" dirty="0" smtClean="0">
                          <a:solidFill>
                            <a:schemeClr val="tx1"/>
                          </a:solidFill>
                          <a:latin typeface="Arial"/>
                          <a:cs typeface="Arial"/>
                        </a:rPr>
                        <a:t>± 7.9</a:t>
                      </a:r>
                      <a:endParaRPr lang="en-US" sz="1600" b="1" dirty="0">
                        <a:solidFill>
                          <a:schemeClr val="tx1"/>
                        </a:solidFill>
                        <a:latin typeface="Arial" panose="020B0604020202020204" pitchFamily="34" charset="0"/>
                        <a:cs typeface="Arial" panose="020B0604020202020204" pitchFamily="34" charset="0"/>
                      </a:endParaRPr>
                    </a:p>
                  </a:txBody>
                  <a:tcPr marL="102870" marR="102870" marT="51435" marB="51435"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33.8 </a:t>
                      </a:r>
                      <a:r>
                        <a:rPr lang="en-US" sz="1600" b="1" dirty="0" smtClean="0">
                          <a:solidFill>
                            <a:schemeClr val="tx1"/>
                          </a:solidFill>
                          <a:latin typeface="Arial"/>
                          <a:cs typeface="Arial"/>
                        </a:rPr>
                        <a:t>± 9.8</a:t>
                      </a:r>
                      <a:endParaRPr lang="en-US" sz="1600" b="1" dirty="0">
                        <a:solidFill>
                          <a:schemeClr val="tx1"/>
                        </a:solidFill>
                        <a:latin typeface="Arial" panose="020B0604020202020204" pitchFamily="34" charset="0"/>
                        <a:cs typeface="Arial" panose="020B0604020202020204" pitchFamily="34" charset="0"/>
                      </a:endParaRPr>
                    </a:p>
                  </a:txBody>
                  <a:tcPr marL="102870" marR="102870" marT="51435" marB="51435"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5.3 (4.2-6.4)</a:t>
                      </a:r>
                      <a:endParaRPr lang="en-US" sz="1600" b="1" dirty="0">
                        <a:solidFill>
                          <a:schemeClr val="tx1"/>
                        </a:solidFill>
                        <a:latin typeface="Arial" panose="020B0604020202020204" pitchFamily="34" charset="0"/>
                        <a:cs typeface="Arial" panose="020B0604020202020204" pitchFamily="34" charset="0"/>
                      </a:endParaRPr>
                    </a:p>
                  </a:txBody>
                  <a:tcPr marL="102870" marR="102870" marT="51435" marB="51435"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&lt;0.001</a:t>
                      </a:r>
                      <a:endParaRPr lang="en-US" sz="1600" b="1" dirty="0">
                        <a:solidFill>
                          <a:schemeClr val="tx1"/>
                        </a:solidFill>
                        <a:latin typeface="Arial" panose="020B0604020202020204" pitchFamily="34" charset="0"/>
                        <a:cs typeface="Arial" panose="020B0604020202020204" pitchFamily="34" charset="0"/>
                      </a:endParaRPr>
                    </a:p>
                  </a:txBody>
                  <a:tcPr marL="102870" marR="102870" marT="51435" marB="51435" anchor="ctr"/>
                </a:tc>
                <a:extLst>
                  <a:ext uri="{0D108BD9-81ED-4DB2-BD59-A6C34878D82A}">
                    <a16:rowId xmlns:a16="http://schemas.microsoft.com/office/drawing/2014/main" val="10006"/>
                  </a:ext>
                </a:extLst>
              </a:tr>
              <a:tr h="442713">
                <a:tc>
                  <a:txBody>
                    <a:bodyPr/>
                    <a:lstStyle/>
                    <a:p>
                      <a:r>
                        <a:rPr lang="en-US" sz="1600" b="1" dirty="0" smtClean="0">
                          <a:solidFill>
                            <a:schemeClr val="tx1"/>
                          </a:solidFill>
                          <a:latin typeface="Arial" panose="020B0604020202020204" pitchFamily="34" charset="0"/>
                          <a:cs typeface="Arial" panose="020B0604020202020204" pitchFamily="34" charset="0"/>
                        </a:rPr>
                        <a:t>Increase in</a:t>
                      </a:r>
                      <a:r>
                        <a:rPr lang="en-US" sz="1600" b="1" baseline="0" dirty="0" smtClean="0">
                          <a:solidFill>
                            <a:schemeClr val="tx1"/>
                          </a:solidFill>
                          <a:latin typeface="Arial" panose="020B0604020202020204" pitchFamily="34" charset="0"/>
                          <a:cs typeface="Arial" panose="020B0604020202020204" pitchFamily="34" charset="0"/>
                        </a:rPr>
                        <a:t> stroke volume, %</a:t>
                      </a:r>
                      <a:endParaRPr lang="en-US" sz="1600" b="1" dirty="0">
                        <a:solidFill>
                          <a:schemeClr val="tx1"/>
                        </a:solidFill>
                        <a:latin typeface="Arial" panose="020B0604020202020204" pitchFamily="34" charset="0"/>
                        <a:cs typeface="Arial" panose="020B0604020202020204" pitchFamily="34" charset="0"/>
                      </a:endParaRPr>
                    </a:p>
                  </a:txBody>
                  <a:tcPr marL="102870" marR="102870" marT="51435" marB="51435"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a:t>
                      </a:r>
                      <a:endParaRPr lang="en-US" sz="1600" b="1" dirty="0">
                        <a:solidFill>
                          <a:schemeClr val="tx1"/>
                        </a:solidFill>
                        <a:latin typeface="Arial" panose="020B0604020202020204" pitchFamily="34" charset="0"/>
                        <a:cs typeface="Arial" panose="020B0604020202020204" pitchFamily="34" charset="0"/>
                      </a:endParaRPr>
                    </a:p>
                  </a:txBody>
                  <a:tcPr marL="102870" marR="102870" marT="51435" marB="51435"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17 (14-35)</a:t>
                      </a:r>
                      <a:endParaRPr lang="en-US" sz="1600" b="1" dirty="0">
                        <a:solidFill>
                          <a:schemeClr val="tx1"/>
                        </a:solidFill>
                        <a:latin typeface="Arial" panose="020B0604020202020204" pitchFamily="34" charset="0"/>
                        <a:cs typeface="Arial" panose="020B0604020202020204" pitchFamily="34" charset="0"/>
                      </a:endParaRPr>
                    </a:p>
                  </a:txBody>
                  <a:tcPr marL="102870" marR="102870" marT="51435" marB="51435"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a:t>
                      </a:r>
                      <a:endParaRPr lang="en-US" sz="1600" b="1" dirty="0">
                        <a:solidFill>
                          <a:schemeClr val="tx1"/>
                        </a:solidFill>
                        <a:latin typeface="Arial" panose="020B0604020202020204" pitchFamily="34" charset="0"/>
                        <a:cs typeface="Arial" panose="020B0604020202020204" pitchFamily="34" charset="0"/>
                      </a:endParaRPr>
                    </a:p>
                  </a:txBody>
                  <a:tcPr marL="102870" marR="102870" marT="51435" marB="51435"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a:t>
                      </a:r>
                      <a:endParaRPr lang="en-US" sz="1600" b="1" dirty="0">
                        <a:solidFill>
                          <a:schemeClr val="tx1"/>
                        </a:solidFill>
                        <a:latin typeface="Arial" panose="020B0604020202020204" pitchFamily="34" charset="0"/>
                        <a:cs typeface="Arial" panose="020B0604020202020204" pitchFamily="34" charset="0"/>
                      </a:endParaRPr>
                    </a:p>
                  </a:txBody>
                  <a:tcPr marL="102870" marR="102870" marT="51435" marB="51435" anchor="ctr"/>
                </a:tc>
                <a:extLst>
                  <a:ext uri="{0D108BD9-81ED-4DB2-BD59-A6C34878D82A}">
                    <a16:rowId xmlns:a16="http://schemas.microsoft.com/office/drawing/2014/main" val="10007"/>
                  </a:ext>
                </a:extLst>
              </a:tr>
              <a:tr h="442713">
                <a:tc>
                  <a:txBody>
                    <a:bodyPr/>
                    <a:lstStyle/>
                    <a:p>
                      <a:r>
                        <a:rPr lang="en-US" sz="1600" b="1" dirty="0" smtClean="0">
                          <a:solidFill>
                            <a:schemeClr val="tx1"/>
                          </a:solidFill>
                          <a:latin typeface="Arial" panose="020B0604020202020204" pitchFamily="34" charset="0"/>
                          <a:cs typeface="Arial" panose="020B0604020202020204" pitchFamily="34" charset="0"/>
                        </a:rPr>
                        <a:t>Contractile reserve</a:t>
                      </a:r>
                      <a:endParaRPr lang="en-US" sz="1600" b="1" dirty="0">
                        <a:solidFill>
                          <a:schemeClr val="tx1"/>
                        </a:solidFill>
                        <a:latin typeface="Arial" panose="020B0604020202020204" pitchFamily="34" charset="0"/>
                        <a:cs typeface="Arial" panose="020B0604020202020204" pitchFamily="34" charset="0"/>
                      </a:endParaRPr>
                    </a:p>
                  </a:txBody>
                  <a:tcPr marL="102870" marR="102870" marT="51435" marB="51435" anchor="ct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a:t>
                      </a:r>
                      <a:endParaRPr lang="en-US" sz="1800" b="1" dirty="0">
                        <a:solidFill>
                          <a:schemeClr val="tx1"/>
                        </a:solidFill>
                        <a:latin typeface="Arial" panose="020B0604020202020204" pitchFamily="34" charset="0"/>
                        <a:cs typeface="Arial" panose="020B0604020202020204" pitchFamily="34" charset="0"/>
                      </a:endParaRPr>
                    </a:p>
                  </a:txBody>
                  <a:tcPr marL="102870" marR="102870" marT="51435" marB="51435" anchor="ctr"/>
                </a:tc>
                <a:tc>
                  <a:txBody>
                    <a:bodyPr/>
                    <a:lstStyle/>
                    <a:p>
                      <a:pPr algn="ctr"/>
                      <a:r>
                        <a:rPr lang="en-US" sz="1800" b="1" dirty="0" smtClean="0">
                          <a:solidFill>
                            <a:srgbClr val="FF0000"/>
                          </a:solidFill>
                          <a:latin typeface="Arial" panose="020B0604020202020204" pitchFamily="34" charset="0"/>
                          <a:cs typeface="Arial" panose="020B0604020202020204" pitchFamily="34" charset="0"/>
                        </a:rPr>
                        <a:t>86/193 (44.6)</a:t>
                      </a:r>
                      <a:endParaRPr lang="en-US" sz="1800" b="1" dirty="0">
                        <a:solidFill>
                          <a:srgbClr val="FF0000"/>
                        </a:solidFill>
                        <a:latin typeface="Arial" panose="020B0604020202020204" pitchFamily="34" charset="0"/>
                        <a:cs typeface="Arial" panose="020B0604020202020204" pitchFamily="34" charset="0"/>
                      </a:endParaRPr>
                    </a:p>
                  </a:txBody>
                  <a:tcPr marL="102870" marR="102870" marT="51435" marB="51435"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a:t>
                      </a:r>
                      <a:endParaRPr lang="en-US" sz="1600" b="1" dirty="0">
                        <a:solidFill>
                          <a:schemeClr val="tx1"/>
                        </a:solidFill>
                        <a:latin typeface="Arial" panose="020B0604020202020204" pitchFamily="34" charset="0"/>
                        <a:cs typeface="Arial" panose="020B0604020202020204" pitchFamily="34" charset="0"/>
                      </a:endParaRPr>
                    </a:p>
                  </a:txBody>
                  <a:tcPr marL="102870" marR="102870" marT="51435" marB="51435"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a:t>
                      </a:r>
                      <a:endParaRPr lang="en-US" sz="1600" b="1" dirty="0">
                        <a:solidFill>
                          <a:schemeClr val="tx1"/>
                        </a:solidFill>
                        <a:latin typeface="Arial" panose="020B0604020202020204" pitchFamily="34" charset="0"/>
                        <a:cs typeface="Arial" panose="020B0604020202020204" pitchFamily="34" charset="0"/>
                      </a:endParaRPr>
                    </a:p>
                  </a:txBody>
                  <a:tcPr marL="102870" marR="102870" marT="51435" marB="51435" anchor="ctr"/>
                </a:tc>
                <a:extLst>
                  <a:ext uri="{0D108BD9-81ED-4DB2-BD59-A6C34878D82A}">
                    <a16:rowId xmlns:a16="http://schemas.microsoft.com/office/drawing/2014/main" val="10008"/>
                  </a:ext>
                </a:extLst>
              </a:tr>
              <a:tr h="442713">
                <a:tc>
                  <a:txBody>
                    <a:bodyPr/>
                    <a:lstStyle/>
                    <a:p>
                      <a:r>
                        <a:rPr lang="en-US" sz="1600" b="1" dirty="0" smtClean="0">
                          <a:solidFill>
                            <a:schemeClr val="tx1"/>
                          </a:solidFill>
                          <a:latin typeface="Arial" panose="020B0604020202020204" pitchFamily="34" charset="0"/>
                          <a:cs typeface="Arial" panose="020B0604020202020204" pitchFamily="34" charset="0"/>
                        </a:rPr>
                        <a:t>Moderate/severe MR</a:t>
                      </a:r>
                      <a:endParaRPr lang="en-US" sz="1600" b="1" dirty="0">
                        <a:solidFill>
                          <a:schemeClr val="tx1"/>
                        </a:solidFill>
                        <a:latin typeface="Arial" panose="020B0604020202020204" pitchFamily="34" charset="0"/>
                        <a:cs typeface="Arial" panose="020B0604020202020204" pitchFamily="34" charset="0"/>
                      </a:endParaRPr>
                    </a:p>
                  </a:txBody>
                  <a:tcPr marL="102870" marR="102870" marT="51435" marB="51435" anchor="ctr"/>
                </a:tc>
                <a:tc>
                  <a:txBody>
                    <a:bodyPr/>
                    <a:lstStyle/>
                    <a:p>
                      <a:pPr algn="ctr"/>
                      <a:r>
                        <a:rPr lang="en-US" sz="1800" b="1" dirty="0" smtClean="0">
                          <a:solidFill>
                            <a:srgbClr val="FF0000"/>
                          </a:solidFill>
                          <a:latin typeface="Arial" panose="020B0604020202020204" pitchFamily="34" charset="0"/>
                          <a:cs typeface="Arial" panose="020B0604020202020204" pitchFamily="34" charset="0"/>
                        </a:rPr>
                        <a:t>95/229 (41.5)</a:t>
                      </a:r>
                      <a:endParaRPr lang="en-US" sz="1800" b="1" dirty="0">
                        <a:solidFill>
                          <a:srgbClr val="FF0000"/>
                        </a:solidFill>
                        <a:latin typeface="Arial" panose="020B0604020202020204" pitchFamily="34" charset="0"/>
                        <a:cs typeface="Arial" panose="020B0604020202020204" pitchFamily="34" charset="0"/>
                      </a:endParaRPr>
                    </a:p>
                  </a:txBody>
                  <a:tcPr marL="102870" marR="102870" marT="51435" marB="51435" anchor="ctr"/>
                </a:tc>
                <a:tc>
                  <a:txBody>
                    <a:bodyPr/>
                    <a:lstStyle/>
                    <a:p>
                      <a:pPr algn="ctr"/>
                      <a:r>
                        <a:rPr lang="en-US" sz="1800" b="1" dirty="0" smtClean="0">
                          <a:solidFill>
                            <a:srgbClr val="FF0000"/>
                          </a:solidFill>
                          <a:latin typeface="Arial" panose="020B0604020202020204" pitchFamily="34" charset="0"/>
                          <a:cs typeface="Arial" panose="020B0604020202020204" pitchFamily="34" charset="0"/>
                        </a:rPr>
                        <a:t>39/151 (25.8) </a:t>
                      </a:r>
                      <a:endParaRPr lang="en-US" sz="1800" b="1" dirty="0">
                        <a:solidFill>
                          <a:srgbClr val="FF0000"/>
                        </a:solidFill>
                        <a:latin typeface="Arial" panose="020B0604020202020204" pitchFamily="34" charset="0"/>
                        <a:cs typeface="Arial" panose="020B0604020202020204" pitchFamily="34" charset="0"/>
                      </a:endParaRPr>
                    </a:p>
                  </a:txBody>
                  <a:tcPr marL="102870" marR="102870" marT="51435" marB="51435"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a:t>
                      </a:r>
                      <a:endParaRPr lang="en-US" sz="1600" b="1" dirty="0">
                        <a:solidFill>
                          <a:schemeClr val="tx1"/>
                        </a:solidFill>
                        <a:latin typeface="Arial" panose="020B0604020202020204" pitchFamily="34" charset="0"/>
                        <a:cs typeface="Arial" panose="020B0604020202020204" pitchFamily="34" charset="0"/>
                      </a:endParaRPr>
                    </a:p>
                  </a:txBody>
                  <a:tcPr marL="102870" marR="102870" marT="51435" marB="51435"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a:t>
                      </a:r>
                      <a:endParaRPr lang="en-US" sz="1600" b="1" dirty="0">
                        <a:solidFill>
                          <a:schemeClr val="tx1"/>
                        </a:solidFill>
                        <a:latin typeface="Arial" panose="020B0604020202020204" pitchFamily="34" charset="0"/>
                        <a:cs typeface="Arial" panose="020B0604020202020204" pitchFamily="34" charset="0"/>
                      </a:endParaRPr>
                    </a:p>
                  </a:txBody>
                  <a:tcPr marL="102870" marR="102870" marT="51435" marB="51435"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95992540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72675" y="7144"/>
            <a:ext cx="314326" cy="34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15828"/>
            <a:ext cx="10287000" cy="707886"/>
          </a:xfrm>
          <a:prstGeom prst="rect">
            <a:avLst/>
          </a:prstGeom>
          <a:noFill/>
        </p:spPr>
        <p:txBody>
          <a:bodyPr wrap="square" rtlCol="0">
            <a:sp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TOPAS-TAVI: Mortality Rates (N=287)</a:t>
            </a:r>
          </a:p>
        </p:txBody>
      </p:sp>
      <p:sp>
        <p:nvSpPr>
          <p:cNvPr id="5" name="TextBox 4"/>
          <p:cNvSpPr txBox="1"/>
          <p:nvPr/>
        </p:nvSpPr>
        <p:spPr>
          <a:xfrm>
            <a:off x="5143500" y="6459171"/>
            <a:ext cx="5143500" cy="369332"/>
          </a:xfrm>
          <a:prstGeom prst="rect">
            <a:avLst/>
          </a:prstGeom>
          <a:noFill/>
        </p:spPr>
        <p:txBody>
          <a:bodyPr wrap="square" rtlCol="0">
            <a:spAutoFit/>
          </a:bodyPr>
          <a:lstStyle/>
          <a:p>
            <a:pPr marL="0" marR="0" lvl="0" indent="0" algn="l" defTabSz="10287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Ribeiro et al., J Am Coll Cardiol 2018;71:1297</a:t>
            </a:r>
          </a:p>
        </p:txBody>
      </p:sp>
      <p:graphicFrame>
        <p:nvGraphicFramePr>
          <p:cNvPr id="6" name="Chart 5"/>
          <p:cNvGraphicFramePr/>
          <p:nvPr>
            <p:extLst/>
          </p:nvPr>
        </p:nvGraphicFramePr>
        <p:xfrm>
          <a:off x="385763" y="1800225"/>
          <a:ext cx="9515475" cy="440055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0" y="3552825"/>
            <a:ext cx="685800" cy="403957"/>
          </a:xfrm>
          <a:prstGeom prst="rect">
            <a:avLst/>
          </a:prstGeom>
          <a:noFill/>
        </p:spPr>
        <p:txBody>
          <a:bodyPr wrap="square" rtlCol="0">
            <a:sp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8" name="TextBox 7"/>
          <p:cNvSpPr txBox="1"/>
          <p:nvPr/>
        </p:nvSpPr>
        <p:spPr>
          <a:xfrm>
            <a:off x="1257300" y="826642"/>
            <a:ext cx="7772400" cy="2246769"/>
          </a:xfrm>
          <a:prstGeom prst="rect">
            <a:avLst/>
          </a:prstGeom>
          <a:noFill/>
        </p:spPr>
        <p:txBody>
          <a:bodyPr wrap="square" rtlCol="0">
            <a:spAutoFit/>
          </a:bodyPr>
          <a:lstStyle/>
          <a:p>
            <a:pPr marL="321469" marR="0" lvl="0" indent="-321469" algn="l" defTabSz="10287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Mean LVEF - 30 </a:t>
            </a:r>
            <a:r>
              <a:rPr kumimoji="0" lang="en-US" sz="2000" b="1" i="0" u="none" strike="noStrike" kern="1200" cap="none" spc="0" normalizeH="0" baseline="0" noProof="0" dirty="0">
                <a:ln>
                  <a:noFill/>
                </a:ln>
                <a:solidFill>
                  <a:srgbClr val="FFFFFF"/>
                </a:solidFill>
                <a:effectLst/>
                <a:uLnTx/>
                <a:uFillTx/>
                <a:latin typeface="Arial"/>
                <a:ea typeface="+mn-ea"/>
                <a:cs typeface="Arial"/>
              </a:rPr>
              <a:t>± 10 mmHg</a:t>
            </a:r>
          </a:p>
          <a:p>
            <a:pPr marL="321469" marR="0" lvl="0" indent="-321469" algn="l" defTabSz="10287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Transvalvular</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gradient - 25 </a:t>
            </a:r>
            <a:r>
              <a:rPr kumimoji="0" lang="en-US" sz="2000" b="1" i="0" u="none" strike="noStrike" kern="1200" cap="none" spc="0" normalizeH="0" baseline="0" noProof="0" dirty="0">
                <a:ln>
                  <a:noFill/>
                </a:ln>
                <a:solidFill>
                  <a:srgbClr val="FFFFFF"/>
                </a:solidFill>
                <a:effectLst/>
                <a:uLnTx/>
                <a:uFillTx/>
                <a:latin typeface="Arial"/>
                <a:ea typeface="+mn-ea"/>
                <a:cs typeface="Arial"/>
              </a:rPr>
              <a:t>± 7 mmHg</a:t>
            </a:r>
          </a:p>
          <a:p>
            <a:pPr marL="321469" marR="0" lvl="0" indent="-321469" algn="l" defTabSz="10287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Median STS Risk Score – 7.7%</a:t>
            </a:r>
          </a:p>
          <a:p>
            <a:pPr marL="321469" marR="0" lvl="0" indent="-321469" algn="l" defTabSz="10287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Multivariable analysis:</a:t>
            </a:r>
          </a:p>
          <a:p>
            <a:pPr marL="835819" marR="0" lvl="1" indent="-321469" algn="l" defTabSz="10287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COPD – p=0.02</a:t>
            </a:r>
          </a:p>
          <a:p>
            <a:pPr marL="835819" marR="0" lvl="1" indent="-321469" algn="l" defTabSz="10287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Lower hemoglobin values – p&lt;0.001</a:t>
            </a:r>
          </a:p>
          <a:p>
            <a:pPr marL="835819" marR="0" lvl="1" indent="-321469" algn="l" defTabSz="10287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Moderate-severe AR post-TAVR</a:t>
            </a:r>
          </a:p>
        </p:txBody>
      </p:sp>
    </p:spTree>
    <p:extLst>
      <p:ext uri="{BB962C8B-B14F-4D97-AF65-F5344CB8AC3E}">
        <p14:creationId xmlns:p14="http://schemas.microsoft.com/office/powerpoint/2010/main" val="36880349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8100"/>
            <a:ext cx="10287000" cy="1061829"/>
          </a:xfrm>
          <a:prstGeom prst="rect">
            <a:avLst/>
          </a:prstGeom>
          <a:noFill/>
        </p:spPr>
        <p:txBody>
          <a:bodyPr wrap="square" rtlCol="0">
            <a:sp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31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TOPAS-TAVI: Cumulative Late Outcomes at 2 Yrs Follow-Up (N=287)</a:t>
            </a:r>
          </a:p>
        </p:txBody>
      </p:sp>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96474" y="7144"/>
            <a:ext cx="381001" cy="354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162550" y="6459171"/>
            <a:ext cx="5124450" cy="369332"/>
          </a:xfrm>
          <a:prstGeom prst="rect">
            <a:avLst/>
          </a:prstGeom>
          <a:noFill/>
        </p:spPr>
        <p:txBody>
          <a:bodyPr wrap="square" rtlCol="0">
            <a:spAutoFit/>
          </a:bodyPr>
          <a:lstStyle/>
          <a:p>
            <a:pPr marL="0" marR="0" lvl="0" indent="0" algn="l" defTabSz="10287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Ribeiro et al., J Am Coll Cardiol 2018;71:1297</a:t>
            </a:r>
          </a:p>
        </p:txBody>
      </p:sp>
      <p:grpSp>
        <p:nvGrpSpPr>
          <p:cNvPr id="8" name="Group 7"/>
          <p:cNvGrpSpPr/>
          <p:nvPr/>
        </p:nvGrpSpPr>
        <p:grpSpPr>
          <a:xfrm>
            <a:off x="39687" y="1381125"/>
            <a:ext cx="10075863" cy="4848225"/>
            <a:chOff x="0" y="971550"/>
            <a:chExt cx="8956323" cy="3637161"/>
          </a:xfrm>
        </p:grpSpPr>
        <p:graphicFrame>
          <p:nvGraphicFramePr>
            <p:cNvPr id="2" name="Chart 1"/>
            <p:cNvGraphicFramePr/>
            <p:nvPr>
              <p:extLst/>
            </p:nvPr>
          </p:nvGraphicFramePr>
          <p:xfrm>
            <a:off x="152400" y="971550"/>
            <a:ext cx="8803923" cy="32766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609599" y="4095750"/>
              <a:ext cx="8346723" cy="512961"/>
            </a:xfrm>
            <a:prstGeom prst="rect">
              <a:avLst/>
            </a:prstGeom>
            <a:noFill/>
          </p:spPr>
          <p:txBody>
            <a:bodyPr wrap="square" rtlCol="0">
              <a:spAutoFit/>
            </a:bodyPr>
            <a:lstStyle/>
            <a:p>
              <a:pPr marL="0" marR="0" lvl="0" indent="0" algn="l" defTabSz="1028700" rtl="0" eaLnBrk="1" fontAlgn="auto" latinLnBrk="0" hangingPunct="1">
                <a:lnSpc>
                  <a:spcPct val="100000"/>
                </a:lnSpc>
                <a:spcBef>
                  <a:spcPts val="0"/>
                </a:spcBef>
                <a:spcAft>
                  <a:spcPts val="0"/>
                </a:spcAft>
                <a:buClrTx/>
                <a:buSzTx/>
                <a:buFontTx/>
                <a:buNone/>
                <a:tabLst/>
                <a:defRPr/>
              </a:pPr>
              <a:r>
                <a:rPr kumimoji="0" lang="en-US" sz="1575"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MI              Stroke     </a:t>
              </a:r>
              <a:r>
                <a:rPr kumimoji="0" lang="en-US" sz="1463"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Endocarditis </a:t>
              </a:r>
              <a:r>
                <a:rPr kumimoji="0" lang="en-US" sz="1575"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PPM        PPM-</a:t>
              </a:r>
              <a:r>
                <a:rPr kumimoji="0" lang="en-US" sz="1575"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defib</a:t>
              </a:r>
              <a:r>
                <a:rPr kumimoji="0" lang="en-US" sz="1575"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1575"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Rehosp</a:t>
              </a:r>
              <a:r>
                <a:rPr kumimoji="0" lang="en-US" sz="1575"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Cardiac         Global</a:t>
              </a:r>
            </a:p>
            <a:p>
              <a:pPr marL="0" marR="0" lvl="0" indent="0" algn="l" defTabSz="1028700" rtl="0" eaLnBrk="1" fontAlgn="auto" latinLnBrk="0" hangingPunct="1">
                <a:lnSpc>
                  <a:spcPct val="100000"/>
                </a:lnSpc>
                <a:spcBef>
                  <a:spcPts val="0"/>
                </a:spcBef>
                <a:spcAft>
                  <a:spcPts val="0"/>
                </a:spcAft>
                <a:buClrTx/>
                <a:buSzTx/>
                <a:buFontTx/>
                <a:buNone/>
                <a:tabLst/>
                <a:defRPr/>
              </a:pPr>
              <a:r>
                <a:rPr kumimoji="0" lang="en-US" sz="1575"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for HF           death           </a:t>
              </a:r>
              <a:r>
                <a:rPr kumimoji="0" lang="en-US" sz="1575"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death</a:t>
              </a:r>
              <a:endParaRPr kumimoji="0" lang="en-US" sz="1463"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TextBox 6"/>
            <p:cNvSpPr txBox="1"/>
            <p:nvPr/>
          </p:nvSpPr>
          <p:spPr>
            <a:xfrm>
              <a:off x="0" y="2419350"/>
              <a:ext cx="457200" cy="328295"/>
            </a:xfrm>
            <a:prstGeom prst="rect">
              <a:avLst/>
            </a:prstGeom>
            <a:noFill/>
          </p:spPr>
          <p:txBody>
            <a:bodyPr wrap="square" rtlCol="0">
              <a:sp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grpSp>
    </p:spTree>
    <p:extLst>
      <p:ext uri="{BB962C8B-B14F-4D97-AF65-F5344CB8AC3E}">
        <p14:creationId xmlns:p14="http://schemas.microsoft.com/office/powerpoint/2010/main" val="375956463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7625"/>
            <a:ext cx="10287000" cy="1077218"/>
          </a:xfrm>
          <a:prstGeom prst="rect">
            <a:avLst/>
          </a:prstGeom>
          <a:noFill/>
        </p:spPr>
        <p:txBody>
          <a:bodyPr wrap="square" rtlCol="0">
            <a:sp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TOPAS-TAVI: Clinical Outcomes and LV Changes </a:t>
            </a:r>
          </a:p>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Following TAVR in Patients with LFLG-AS</a:t>
            </a:r>
          </a:p>
        </p:txBody>
      </p:sp>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5525" y="-2380"/>
            <a:ext cx="371476" cy="40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162550" y="6478221"/>
            <a:ext cx="5124450" cy="369332"/>
          </a:xfrm>
          <a:prstGeom prst="rect">
            <a:avLst/>
          </a:prstGeom>
          <a:noFill/>
        </p:spPr>
        <p:txBody>
          <a:bodyPr wrap="square" rtlCol="0">
            <a:spAutoFit/>
          </a:bodyPr>
          <a:lstStyle/>
          <a:p>
            <a:pPr marL="0" marR="0" lvl="0" indent="0" algn="l" defTabSz="10287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Ribeiro et al., J Am Coll Cardiol 2018;71:1297</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869" y="1139819"/>
            <a:ext cx="8607972" cy="5302471"/>
          </a:xfrm>
          <a:prstGeom prst="rect">
            <a:avLst/>
          </a:prstGeom>
        </p:spPr>
      </p:pic>
    </p:spTree>
    <p:extLst>
      <p:ext uri="{BB962C8B-B14F-4D97-AF65-F5344CB8AC3E}">
        <p14:creationId xmlns:p14="http://schemas.microsoft.com/office/powerpoint/2010/main" val="325112192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64725" y="7145"/>
            <a:ext cx="422276" cy="45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35780"/>
            <a:ext cx="10287000" cy="6207919"/>
          </a:xfrm>
          <a:prstGeom prst="rect">
            <a:avLst/>
          </a:prstGeom>
        </p:spPr>
      </p:pic>
    </p:spTree>
    <p:extLst>
      <p:ext uri="{BB962C8B-B14F-4D97-AF65-F5344CB8AC3E}">
        <p14:creationId xmlns:p14="http://schemas.microsoft.com/office/powerpoint/2010/main" val="2677177643"/>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3741"/>
            <a:ext cx="10287000" cy="6113930"/>
          </a:xfrm>
          <a:prstGeom prst="rect">
            <a:avLst/>
          </a:prstGeom>
        </p:spPr>
      </p:pic>
    </p:spTree>
    <p:extLst>
      <p:ext uri="{BB962C8B-B14F-4D97-AF65-F5344CB8AC3E}">
        <p14:creationId xmlns:p14="http://schemas.microsoft.com/office/powerpoint/2010/main" val="22923001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B32EC6-6402-FA43-A3E6-FEB77C812465}"/>
              </a:ext>
            </a:extLst>
          </p:cNvPr>
          <p:cNvSpPr>
            <a:spLocks noGrp="1"/>
          </p:cNvSpPr>
          <p:nvPr>
            <p:ph type="title"/>
          </p:nvPr>
        </p:nvSpPr>
        <p:spPr>
          <a:xfrm>
            <a:off x="0" y="13329"/>
            <a:ext cx="10269716" cy="553778"/>
          </a:xfrm>
        </p:spPr>
        <p:txBody>
          <a:bodyPr/>
          <a:lstStyle/>
          <a:p>
            <a:pPr>
              <a:defRPr/>
            </a:pPr>
            <a:r>
              <a:rPr lang="en-US" sz="3200" dirty="0">
                <a:latin typeface="Arial" panose="020B0604020202020204" pitchFamily="34" charset="0"/>
                <a:cs typeface="Arial" panose="020B0604020202020204" pitchFamily="34" charset="0"/>
              </a:rPr>
              <a:t>Structural Heart Live Case # </a:t>
            </a:r>
            <a:r>
              <a:rPr lang="en-US" sz="3200" dirty="0" smtClean="0">
                <a:latin typeface="Arial" panose="020B0604020202020204" pitchFamily="34" charset="0"/>
                <a:cs typeface="Arial" panose="020B0604020202020204" pitchFamily="34" charset="0"/>
              </a:rPr>
              <a:t>45: RS</a:t>
            </a:r>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78 </a:t>
            </a:r>
            <a:r>
              <a:rPr lang="en-US" sz="3200" dirty="0">
                <a:latin typeface="Arial" panose="020B0604020202020204" pitchFamily="34" charset="0"/>
                <a:cs typeface="Arial" panose="020B0604020202020204" pitchFamily="34" charset="0"/>
              </a:rPr>
              <a:t>y/o M</a:t>
            </a:r>
          </a:p>
        </p:txBody>
      </p:sp>
      <p:sp>
        <p:nvSpPr>
          <p:cNvPr id="28675" name="TextBox 1"/>
          <p:cNvSpPr txBox="1">
            <a:spLocks noChangeArrowheads="1"/>
          </p:cNvSpPr>
          <p:nvPr/>
        </p:nvSpPr>
        <p:spPr bwMode="auto">
          <a:xfrm>
            <a:off x="101483" y="707139"/>
            <a:ext cx="10136703" cy="617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092" tIns="38042" rIns="76092" bIns="3804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2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Presentation:</a:t>
            </a:r>
            <a:r>
              <a:rPr kumimoji="0" lang="en-US" altLang="en-US" sz="22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 Worsening NYHA Class III symptoms of heart </a:t>
            </a:r>
            <a:r>
              <a:rPr kumimoji="0" lang="en-US" altLang="en-US" sz="22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failure</a:t>
            </a:r>
            <a:endParaRPr kumimoji="0" lang="en-US" altLang="en-US" sz="22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endParaRPr>
          </a:p>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altLang="en-US" sz="22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2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PMH</a:t>
            </a:r>
            <a:r>
              <a:rPr kumimoji="0" lang="en-US" altLang="en-US" sz="2200" b="1" i="0" u="none" strike="noStrike" kern="1200" cap="none" spc="0" normalizeH="0" baseline="0" noProof="0" dirty="0" smtClean="0">
                <a:ln>
                  <a:noFill/>
                </a:ln>
                <a:solidFill>
                  <a:srgbClr val="FFFF00"/>
                </a:solidFill>
                <a:effectLst/>
                <a:uLnTx/>
                <a:uFillTx/>
                <a:latin typeface="Arial" pitchFamily="34" charset="0"/>
                <a:ea typeface="+mn-ea"/>
                <a:cs typeface="Arial" pitchFamily="34" charset="0"/>
                <a:sym typeface="Calibri"/>
              </a:rPr>
              <a:t>:</a:t>
            </a:r>
            <a:r>
              <a:rPr kumimoji="0" lang="en-US" sz="2200" b="1" i="0" u="none" strike="noStrike" kern="0" cap="none" spc="0" normalizeH="0" baseline="0" noProof="0" dirty="0" smtClean="0">
                <a:ln>
                  <a:noFill/>
                </a:ln>
                <a:solidFill>
                  <a:srgbClr val="FFFFFF"/>
                </a:solidFill>
                <a:effectLst/>
                <a:uLnTx/>
                <a:uFillTx/>
                <a:latin typeface="Arial" pitchFamily="34" charset="0"/>
                <a:ea typeface="+mn-ea"/>
                <a:cs typeface="+mn-cs"/>
                <a:sym typeface="Calibri"/>
              </a:rPr>
              <a:t> </a:t>
            </a:r>
            <a:r>
              <a:rPr kumimoji="0" lang="en-US" sz="2200" b="1" i="0" u="none" strike="noStrike" kern="0" cap="none" spc="0" normalizeH="0" baseline="0" noProof="0" dirty="0">
                <a:ln>
                  <a:noFill/>
                </a:ln>
                <a:solidFill>
                  <a:srgbClr val="FFFFFF"/>
                </a:solidFill>
                <a:effectLst/>
                <a:uLnTx/>
                <a:uFillTx/>
                <a:latin typeface="Arial" pitchFamily="34" charset="0"/>
                <a:ea typeface="+mn-ea"/>
                <a:cs typeface="+mn-cs"/>
                <a:sym typeface="Calibri"/>
              </a:rPr>
              <a:t>HTN, HLD, </a:t>
            </a:r>
            <a:r>
              <a:rPr kumimoji="0" lang="en-US" sz="2200" b="1" i="0" u="none" strike="noStrike" kern="0" cap="none" spc="0" normalizeH="0" baseline="0" noProof="0" dirty="0" smtClean="0">
                <a:ln>
                  <a:noFill/>
                </a:ln>
                <a:solidFill>
                  <a:srgbClr val="FFFFFF"/>
                </a:solidFill>
                <a:effectLst/>
                <a:uLnTx/>
                <a:uFillTx/>
                <a:latin typeface="Arial" pitchFamily="34" charset="0"/>
                <a:ea typeface="+mn-ea"/>
                <a:cs typeface="+mn-cs"/>
                <a:sym typeface="Calibri"/>
              </a:rPr>
              <a:t>IDDM</a:t>
            </a:r>
            <a:r>
              <a:rPr kumimoji="0" lang="en-US" sz="2200" b="1" i="0" u="none" strike="noStrike" kern="0" cap="none" spc="0" normalizeH="0" baseline="0" noProof="0" dirty="0">
                <a:ln>
                  <a:noFill/>
                </a:ln>
                <a:solidFill>
                  <a:srgbClr val="FFFFFF"/>
                </a:solidFill>
                <a:effectLst/>
                <a:uLnTx/>
                <a:uFillTx/>
                <a:latin typeface="Arial" pitchFamily="34" charset="0"/>
                <a:ea typeface="+mn-ea"/>
                <a:cs typeface="+mn-cs"/>
                <a:sym typeface="Calibri"/>
              </a:rPr>
              <a:t>, </a:t>
            </a:r>
            <a:r>
              <a:rPr kumimoji="0" lang="en-US" sz="2200" b="1" i="0" u="none" strike="noStrike" kern="0" cap="none" spc="0" normalizeH="0" baseline="0" noProof="0" dirty="0" smtClean="0">
                <a:ln>
                  <a:noFill/>
                </a:ln>
                <a:solidFill>
                  <a:srgbClr val="FFFFFF"/>
                </a:solidFill>
                <a:effectLst/>
                <a:uLnTx/>
                <a:uFillTx/>
                <a:latin typeface="Arial" pitchFamily="34" charset="0"/>
                <a:ea typeface="+mn-ea"/>
                <a:cs typeface="+mn-cs"/>
                <a:sym typeface="Calibri"/>
              </a:rPr>
              <a:t>stage III CKD, AF/AFL</a:t>
            </a:r>
            <a:r>
              <a:rPr kumimoji="0" lang="en-US" sz="2200" b="1" i="0" u="none" strike="noStrike" kern="0" cap="none" spc="0" normalizeH="0" baseline="0" noProof="0" dirty="0">
                <a:ln>
                  <a:noFill/>
                </a:ln>
                <a:solidFill>
                  <a:srgbClr val="FFFFFF"/>
                </a:solidFill>
                <a:effectLst/>
                <a:uLnTx/>
                <a:uFillTx/>
                <a:latin typeface="Arial" pitchFamily="34" charset="0"/>
                <a:ea typeface="+mn-ea"/>
                <a:cs typeface="+mn-cs"/>
                <a:sym typeface="Calibri"/>
              </a:rPr>
              <a:t>, TIA, carotid stenosis s/p left ICA stent, </a:t>
            </a:r>
            <a:r>
              <a:rPr kumimoji="0" lang="en-US" sz="2200" b="1" i="0" u="none" strike="noStrike" kern="0" cap="none" spc="0" normalizeH="0" baseline="0" noProof="0" dirty="0" smtClean="0">
                <a:ln>
                  <a:noFill/>
                </a:ln>
                <a:solidFill>
                  <a:srgbClr val="FFFFFF"/>
                </a:solidFill>
                <a:effectLst/>
                <a:uLnTx/>
                <a:uFillTx/>
                <a:latin typeface="Arial" pitchFamily="34" charset="0"/>
                <a:ea typeface="+mn-ea"/>
                <a:cs typeface="+mn-cs"/>
                <a:sym typeface="Calibri"/>
              </a:rPr>
              <a:t>CAD s/p CABG X 4 in 1997 &amp; then s/p redo sternotomy in 2020 with CABG X 1 (SVG to RPDA), MVR (27mm Magna Ease)</a:t>
            </a:r>
            <a:r>
              <a:rPr kumimoji="0" lang="en-US" sz="2200" b="1" i="0" u="none" strike="noStrike" kern="0" cap="none" spc="0" normalizeH="0" noProof="0" dirty="0" smtClean="0">
                <a:ln>
                  <a:noFill/>
                </a:ln>
                <a:solidFill>
                  <a:srgbClr val="FFFFFF"/>
                </a:solidFill>
                <a:effectLst/>
                <a:uLnTx/>
                <a:uFillTx/>
                <a:latin typeface="Arial" pitchFamily="34" charset="0"/>
                <a:ea typeface="+mn-ea"/>
                <a:cs typeface="+mn-cs"/>
                <a:sym typeface="Calibri"/>
              </a:rPr>
              <a:t> </a:t>
            </a:r>
            <a:r>
              <a:rPr kumimoji="0" lang="en-US" sz="2200" b="1" i="0" u="none" strike="noStrike" kern="0" cap="none" spc="0" normalizeH="0" baseline="0" noProof="0" dirty="0" smtClean="0">
                <a:ln>
                  <a:noFill/>
                </a:ln>
                <a:solidFill>
                  <a:srgbClr val="FFFFFF"/>
                </a:solidFill>
                <a:effectLst/>
                <a:uLnTx/>
                <a:uFillTx/>
                <a:latin typeface="Arial" pitchFamily="34" charset="0"/>
                <a:ea typeface="+mn-ea"/>
                <a:cs typeface="+mn-cs"/>
                <a:sym typeface="Calibri"/>
              </a:rPr>
              <a:t>and TVR (28mm Triad), s/p multiple PCIs, </a:t>
            </a:r>
            <a:r>
              <a:rPr kumimoji="0" lang="en-US" sz="2200" b="1" i="0" u="none" strike="noStrike" kern="0" cap="none" spc="0" normalizeH="0" baseline="0" noProof="0" dirty="0" err="1" smtClean="0">
                <a:ln>
                  <a:noFill/>
                </a:ln>
                <a:solidFill>
                  <a:srgbClr val="FFFFFF"/>
                </a:solidFill>
                <a:effectLst/>
                <a:uLnTx/>
                <a:uFillTx/>
                <a:latin typeface="Arial" pitchFamily="34" charset="0"/>
                <a:ea typeface="+mn-ea"/>
                <a:cs typeface="+mn-cs"/>
                <a:sym typeface="Calibri"/>
              </a:rPr>
              <a:t>HFrEF</a:t>
            </a:r>
            <a:r>
              <a:rPr kumimoji="0" lang="en-US" sz="2200" b="1" i="0" u="none" strike="noStrike" kern="0" cap="none" spc="0" normalizeH="0" baseline="0" noProof="0" dirty="0" smtClean="0">
                <a:ln>
                  <a:noFill/>
                </a:ln>
                <a:solidFill>
                  <a:srgbClr val="FFFFFF"/>
                </a:solidFill>
                <a:effectLst/>
                <a:uLnTx/>
                <a:uFillTx/>
                <a:latin typeface="Arial" pitchFamily="34" charset="0"/>
                <a:ea typeface="+mn-ea"/>
                <a:cs typeface="+mn-cs"/>
                <a:sym typeface="Calibri"/>
              </a:rPr>
              <a:t> with EF 30%, and variable degree of AS. </a:t>
            </a:r>
          </a:p>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dirty="0" smtClean="0">
              <a:ln>
                <a:noFill/>
              </a:ln>
              <a:solidFill>
                <a:srgbClr val="FFFFFF"/>
              </a:solidFill>
              <a:effectLst/>
              <a:uLnTx/>
              <a:uFillTx/>
              <a:latin typeface="Arial" pitchFamily="34" charset="0"/>
              <a:ea typeface="+mn-ea"/>
              <a:cs typeface="+mn-cs"/>
              <a:sym typeface="Calibri"/>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200" b="1" i="0" u="none" strike="noStrike" kern="1200" cap="none" spc="0" normalizeH="0" baseline="0" noProof="0" dirty="0" smtClean="0">
                <a:ln>
                  <a:noFill/>
                </a:ln>
                <a:solidFill>
                  <a:srgbClr val="FFFF00"/>
                </a:solidFill>
                <a:effectLst/>
                <a:uLnTx/>
                <a:uFillTx/>
                <a:latin typeface="Arial" pitchFamily="34" charset="0"/>
                <a:ea typeface="+mn-ea"/>
                <a:cs typeface="Arial" pitchFamily="34" charset="0"/>
                <a:sym typeface="Calibri"/>
              </a:rPr>
              <a:t>Medications</a:t>
            </a:r>
            <a:r>
              <a:rPr kumimoji="0" lang="en-US" altLang="en-US" sz="22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 </a:t>
            </a:r>
            <a:r>
              <a:rPr kumimoji="0" lang="en-US" altLang="en-US" sz="2200" b="1" i="0" u="none" strike="noStrike" kern="1200" cap="none" spc="0" normalizeH="0" baseline="0" noProof="0" dirty="0" err="1" smtClean="0">
                <a:ln>
                  <a:noFill/>
                </a:ln>
                <a:solidFill>
                  <a:srgbClr val="FFFFFF"/>
                </a:solidFill>
                <a:effectLst/>
                <a:uLnTx/>
                <a:uFillTx/>
                <a:latin typeface="Arial" pitchFamily="34" charset="0"/>
                <a:ea typeface="+mn-ea"/>
                <a:cs typeface="Arial" pitchFamily="34" charset="0"/>
                <a:sym typeface="Calibri"/>
              </a:rPr>
              <a:t>Apixaban</a:t>
            </a:r>
            <a:r>
              <a:rPr kumimoji="0" lang="en-US" altLang="en-US" sz="22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 Clopidogrel, ISMN, Atorvastatin</a:t>
            </a:r>
            <a:r>
              <a:rPr kumimoji="0" lang="en-US" altLang="en-US" sz="22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 </a:t>
            </a:r>
            <a:r>
              <a:rPr kumimoji="0" lang="en-US" altLang="en-US" sz="22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Carvedilol, </a:t>
            </a:r>
            <a:r>
              <a:rPr kumimoji="0" lang="en-US" altLang="en-US" sz="2200" b="1" i="0" u="none" strike="noStrike" kern="1200" cap="none" spc="0" normalizeH="0" baseline="0" noProof="0" dirty="0" err="1" smtClean="0">
                <a:ln>
                  <a:noFill/>
                </a:ln>
                <a:solidFill>
                  <a:srgbClr val="FFFFFF"/>
                </a:solidFill>
                <a:effectLst/>
                <a:uLnTx/>
                <a:uFillTx/>
                <a:latin typeface="Arial" pitchFamily="34" charset="0"/>
                <a:ea typeface="+mn-ea"/>
                <a:cs typeface="Arial" pitchFamily="34" charset="0"/>
                <a:sym typeface="Calibri"/>
              </a:rPr>
              <a:t>Empagliflozin</a:t>
            </a:r>
            <a:r>
              <a:rPr kumimoji="0" lang="en-US" altLang="en-US" sz="22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 Insulin and </a:t>
            </a:r>
            <a:r>
              <a:rPr kumimoji="0" lang="en-US" altLang="en-US" sz="2200" b="1" i="0" u="none" strike="noStrike" kern="1200" cap="none" spc="0" normalizeH="0" baseline="0" noProof="0" dirty="0" err="1" smtClean="0">
                <a:ln>
                  <a:noFill/>
                </a:ln>
                <a:solidFill>
                  <a:srgbClr val="FFFFFF"/>
                </a:solidFill>
                <a:effectLst/>
                <a:uLnTx/>
                <a:uFillTx/>
                <a:latin typeface="Arial" pitchFamily="34" charset="0"/>
                <a:ea typeface="+mn-ea"/>
                <a:cs typeface="Arial" pitchFamily="34" charset="0"/>
                <a:sym typeface="Calibri"/>
              </a:rPr>
              <a:t>Sacubitril</a:t>
            </a:r>
            <a:r>
              <a:rPr kumimoji="0" lang="en-US" altLang="en-US" sz="22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-valsartan</a:t>
            </a:r>
          </a:p>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altLang="en-US" sz="22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sk-SK" altLang="en-US" sz="22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Labs: </a:t>
            </a:r>
            <a:r>
              <a:rPr kumimoji="0" lang="sk-SK" altLang="en-US" sz="22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Hgb </a:t>
            </a:r>
            <a:r>
              <a:rPr kumimoji="0" lang="en-US" altLang="en-US" sz="22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10.6</a:t>
            </a:r>
            <a:r>
              <a:rPr kumimoji="0" lang="sk-SK" altLang="en-US" sz="22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 </a:t>
            </a:r>
            <a:r>
              <a:rPr kumimoji="0" lang="sk-SK" altLang="en-US" sz="22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PLT </a:t>
            </a:r>
            <a:r>
              <a:rPr kumimoji="0" lang="en-US" altLang="en-US" sz="22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173</a:t>
            </a:r>
            <a:r>
              <a:rPr kumimoji="0" lang="sk-SK" altLang="en-US" sz="22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K</a:t>
            </a:r>
            <a:r>
              <a:rPr kumimoji="0" lang="sk-SK" altLang="en-US" sz="22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 K </a:t>
            </a:r>
            <a:r>
              <a:rPr kumimoji="0" lang="en-US" altLang="en-US" sz="22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4.4</a:t>
            </a:r>
            <a:r>
              <a:rPr kumimoji="0" lang="sk-SK" altLang="en-US" sz="22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 </a:t>
            </a:r>
            <a:r>
              <a:rPr kumimoji="0" lang="sk-SK" altLang="en-US" sz="22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Cr </a:t>
            </a:r>
            <a:r>
              <a:rPr kumimoji="0" lang="en-US" altLang="en-US" sz="22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1.42</a:t>
            </a:r>
            <a:r>
              <a:rPr kumimoji="0" lang="sk-SK" altLang="en-US" sz="22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 </a:t>
            </a:r>
            <a:r>
              <a:rPr kumimoji="0" lang="sk-SK" altLang="en-US" sz="22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INR </a:t>
            </a:r>
            <a:r>
              <a:rPr kumimoji="0" lang="en-US" altLang="en-US" sz="22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1.3</a:t>
            </a:r>
            <a:endParaRPr kumimoji="0" lang="sk-SK" altLang="en-US" sz="22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2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EKG </a:t>
            </a:r>
            <a:r>
              <a:rPr kumimoji="0" lang="en-US" altLang="en-US" sz="2200" b="1" i="0" u="none" strike="noStrike" kern="1200" cap="none" spc="0" normalizeH="0" baseline="0" noProof="0" dirty="0" smtClean="0">
                <a:ln>
                  <a:noFill/>
                </a:ln>
                <a:solidFill>
                  <a:srgbClr val="FFFF00"/>
                </a:solidFill>
                <a:effectLst/>
                <a:uLnTx/>
                <a:uFillTx/>
                <a:latin typeface="Arial" pitchFamily="34" charset="0"/>
                <a:ea typeface="+mn-ea"/>
                <a:cs typeface="Arial" pitchFamily="34" charset="0"/>
                <a:sym typeface="Calibri"/>
              </a:rPr>
              <a:t>(12/10/21</a:t>
            </a:r>
            <a:r>
              <a:rPr kumimoji="0" lang="en-US" altLang="en-US" sz="22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 </a:t>
            </a:r>
            <a:r>
              <a:rPr kumimoji="0" lang="en-US" altLang="en-US" sz="22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Sinus rhythm at </a:t>
            </a:r>
            <a:r>
              <a:rPr kumimoji="0" lang="en-US" altLang="en-US" sz="22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64 bpm</a:t>
            </a:r>
          </a:p>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altLang="en-US" sz="22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200" b="1" i="0" u="none" strike="noStrike" kern="1200" cap="none" spc="0" normalizeH="0" baseline="0" noProof="0" dirty="0" smtClean="0">
                <a:ln>
                  <a:noFill/>
                </a:ln>
                <a:solidFill>
                  <a:srgbClr val="FFFF00"/>
                </a:solidFill>
                <a:effectLst/>
                <a:uLnTx/>
                <a:uFillTx/>
                <a:latin typeface="Arial" pitchFamily="34" charset="0"/>
                <a:ea typeface="+mn-ea"/>
                <a:cs typeface="Arial" pitchFamily="34" charset="0"/>
                <a:sym typeface="Calibri"/>
              </a:rPr>
              <a:t>TTE (11/16/21</a:t>
            </a:r>
            <a:r>
              <a:rPr kumimoji="0" lang="en-US" altLang="en-US" sz="22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 </a:t>
            </a:r>
            <a:r>
              <a:rPr kumimoji="0" lang="en-US" altLang="en-US" sz="22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Severe LF-LG AS (PG/MG/AVA/PV: 31/17/0.8/2.8), </a:t>
            </a:r>
            <a:r>
              <a:rPr kumimoji="0" lang="en-US" altLang="en-US" sz="22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LVEF </a:t>
            </a:r>
            <a:r>
              <a:rPr kumimoji="0" lang="en-US" altLang="en-US" sz="22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32%</a:t>
            </a:r>
            <a:endParaRPr kumimoji="0" lang="en-US" altLang="en-US" sz="22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200" b="1" i="0" u="none" strike="noStrike" kern="1200" cap="none" spc="0" normalizeH="0" baseline="0" noProof="0" dirty="0" smtClean="0">
                <a:ln>
                  <a:noFill/>
                </a:ln>
                <a:solidFill>
                  <a:srgbClr val="FFFF00"/>
                </a:solidFill>
                <a:effectLst/>
                <a:uLnTx/>
                <a:uFillTx/>
                <a:latin typeface="Arial" pitchFamily="34" charset="0"/>
                <a:ea typeface="+mn-ea"/>
                <a:cs typeface="Arial" pitchFamily="34" charset="0"/>
                <a:sym typeface="Calibri"/>
              </a:rPr>
              <a:t>DSE (12/7/21</a:t>
            </a:r>
            <a:r>
              <a:rPr kumimoji="0" lang="en-US" altLang="en-US" sz="22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 </a:t>
            </a:r>
            <a:r>
              <a:rPr kumimoji="0" lang="en-US" altLang="en-US" sz="22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Adequate contractile reserve (</a:t>
            </a:r>
            <a:r>
              <a:rPr lang="en-US" altLang="en-US" sz="2200" b="1" kern="1200" dirty="0" smtClean="0">
                <a:solidFill>
                  <a:srgbClr val="FFFFFF"/>
                </a:solidFill>
                <a:ea typeface="+mn-ea"/>
                <a:cs typeface="Arial" pitchFamily="34" charset="0"/>
              </a:rPr>
              <a:t>↑ </a:t>
            </a:r>
            <a:r>
              <a:rPr kumimoji="0" lang="en-US" altLang="en-US" sz="22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in stroke volume 23%)</a:t>
            </a:r>
          </a:p>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altLang="en-US" sz="22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2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Cath </a:t>
            </a:r>
            <a:r>
              <a:rPr kumimoji="0" lang="en-US" altLang="en-US" sz="2200" b="1" i="0" u="none" strike="noStrike" kern="1200" cap="none" spc="0" normalizeH="0" baseline="0" noProof="0" dirty="0" smtClean="0">
                <a:ln>
                  <a:noFill/>
                </a:ln>
                <a:solidFill>
                  <a:srgbClr val="FFFF00"/>
                </a:solidFill>
                <a:effectLst/>
                <a:uLnTx/>
                <a:uFillTx/>
                <a:latin typeface="Arial" pitchFamily="34" charset="0"/>
                <a:ea typeface="+mn-ea"/>
                <a:cs typeface="Arial" pitchFamily="34" charset="0"/>
                <a:sym typeface="Calibri"/>
              </a:rPr>
              <a:t>(12/7/21</a:t>
            </a:r>
            <a:r>
              <a:rPr kumimoji="0" lang="en-US" altLang="en-US" sz="22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 </a:t>
            </a:r>
            <a:r>
              <a:rPr kumimoji="0" lang="en-US" altLang="en-US" sz="22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P</a:t>
            </a:r>
            <a:r>
              <a:rPr kumimoji="0" lang="en-US" altLang="en-US" sz="22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atent </a:t>
            </a:r>
            <a:r>
              <a:rPr kumimoji="0" lang="en-US" altLang="en-US" sz="22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LIMA to LAD, Patent SVG to </a:t>
            </a:r>
            <a:r>
              <a:rPr kumimoji="0" lang="en-US" altLang="en-US" sz="22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RPDA, </a:t>
            </a:r>
            <a:r>
              <a:rPr kumimoji="0" lang="en-US" altLang="en-US" sz="22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patent SVG to </a:t>
            </a:r>
            <a:r>
              <a:rPr kumimoji="0" lang="en-US" altLang="en-US" sz="22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OM2, </a:t>
            </a:r>
            <a:r>
              <a:rPr kumimoji="0" lang="en-US" altLang="en-US" sz="22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Occluded SVG to </a:t>
            </a:r>
            <a:r>
              <a:rPr kumimoji="0" lang="en-US" altLang="en-US" sz="22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D2 and s/p DES to </a:t>
            </a:r>
            <a:r>
              <a:rPr kumimoji="0" lang="en-US" altLang="en-US" sz="2200" b="1" i="0" u="none" strike="noStrike" kern="1200" cap="none" spc="0" normalizeH="0" baseline="0" noProof="0" dirty="0" err="1" smtClean="0">
                <a:ln>
                  <a:noFill/>
                </a:ln>
                <a:solidFill>
                  <a:srgbClr val="FFFFFF"/>
                </a:solidFill>
                <a:effectLst/>
                <a:uLnTx/>
                <a:uFillTx/>
                <a:latin typeface="Arial" pitchFamily="34" charset="0"/>
                <a:ea typeface="+mn-ea"/>
                <a:cs typeface="Arial" pitchFamily="34" charset="0"/>
                <a:sym typeface="Calibri"/>
              </a:rPr>
              <a:t>pLAD</a:t>
            </a:r>
            <a:r>
              <a:rPr kumimoji="0" lang="en-US" altLang="en-US" sz="22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 </a:t>
            </a:r>
            <a:r>
              <a:rPr lang="en-US" altLang="en-US" sz="2200" b="1" kern="1200" dirty="0">
                <a:solidFill>
                  <a:srgbClr val="FFFFFF"/>
                </a:solidFill>
                <a:ea typeface="+mn-ea"/>
                <a:cs typeface="Arial" pitchFamily="34" charset="0"/>
              </a:rPr>
              <a:t>&amp;</a:t>
            </a:r>
            <a:r>
              <a:rPr kumimoji="0" lang="en-US" altLang="en-US" sz="22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 then to </a:t>
            </a:r>
            <a:r>
              <a:rPr kumimoji="0" lang="en-US" altLang="en-US" sz="2200" b="1" i="0" u="none" strike="noStrike" kern="1200" cap="none" spc="0" normalizeH="0" baseline="0" noProof="0" dirty="0" err="1" smtClean="0">
                <a:ln>
                  <a:noFill/>
                </a:ln>
                <a:solidFill>
                  <a:srgbClr val="FFFFFF"/>
                </a:solidFill>
                <a:effectLst/>
                <a:uLnTx/>
                <a:uFillTx/>
                <a:latin typeface="Arial" pitchFamily="34" charset="0"/>
                <a:ea typeface="+mn-ea"/>
                <a:cs typeface="Arial" pitchFamily="34" charset="0"/>
                <a:sym typeface="Calibri"/>
              </a:rPr>
              <a:t>LCx</a:t>
            </a:r>
            <a:r>
              <a:rPr kumimoji="0" lang="en-US" altLang="en-US" sz="22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 in last 3M.</a:t>
            </a:r>
            <a:endParaRPr kumimoji="0" lang="en-US" altLang="en-US" sz="22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endParaRPr>
          </a:p>
        </p:txBody>
      </p:sp>
      <p:pic>
        <p:nvPicPr>
          <p:cNvPr id="6" name="Picture 1" descr="Picture 1"/>
          <p:cNvPicPr>
            <a:picLocks noChangeAspect="1"/>
          </p:cNvPicPr>
          <p:nvPr/>
        </p:nvPicPr>
        <p:blipFill>
          <a:blip r:embed="rId3"/>
          <a:stretch>
            <a:fillRect/>
          </a:stretch>
        </p:blipFill>
        <p:spPr>
          <a:xfrm>
            <a:off x="9871092" y="13329"/>
            <a:ext cx="398624" cy="472942"/>
          </a:xfrm>
          <a:prstGeom prst="rect">
            <a:avLst/>
          </a:prstGeom>
          <a:ln w="12700">
            <a:miter lim="400000"/>
          </a:ln>
        </p:spPr>
      </p:pic>
    </p:spTree>
    <p:extLst>
      <p:ext uri="{BB962C8B-B14F-4D97-AF65-F5344CB8AC3E}">
        <p14:creationId xmlns:p14="http://schemas.microsoft.com/office/powerpoint/2010/main" val="3998955667"/>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26892"/>
            <a:ext cx="10287000"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smtClean="0">
                <a:ln>
                  <a:noFill/>
                </a:ln>
                <a:solidFill>
                  <a:srgbClr val="FFFF00"/>
                </a:solidFill>
                <a:effectLst/>
                <a:uLnTx/>
                <a:uFillTx/>
                <a:latin typeface="Arial" panose="020B0604020202020204" pitchFamily="34" charset="0"/>
                <a:ea typeface="+mj-ea"/>
                <a:cs typeface="Arial" panose="020B0604020202020204" pitchFamily="34" charset="0"/>
                <a:sym typeface="Calibri"/>
              </a:rPr>
              <a:t>TOPAS-TAVI Substudy: Overall Outcomes and According to the Severity of  LV Dysfunction</a:t>
            </a:r>
            <a:endParaRPr kumimoji="0" lang="en-US" sz="34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sym typeface="Calibri"/>
            </a:endParaRPr>
          </a:p>
        </p:txBody>
      </p:sp>
      <p:sp>
        <p:nvSpPr>
          <p:cNvPr id="3" name="TextBox 2"/>
          <p:cNvSpPr txBox="1"/>
          <p:nvPr/>
        </p:nvSpPr>
        <p:spPr>
          <a:xfrm>
            <a:off x="6221506" y="6481481"/>
            <a:ext cx="406549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j-ea"/>
                <a:cs typeface="Arial" panose="020B0604020202020204" pitchFamily="34" charset="0"/>
                <a:sym typeface="Calibri"/>
              </a:rPr>
              <a:t>Maes</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j-ea"/>
                <a:cs typeface="Arial" panose="020B0604020202020204" pitchFamily="34" charset="0"/>
                <a:sym typeface="Calibri"/>
              </a:rPr>
              <a:t> et al., JAMA Cardiol 2019;4:64</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sym typeface="Calibri"/>
            </a:endParaRPr>
          </a:p>
        </p:txBody>
      </p:sp>
      <p:graphicFrame>
        <p:nvGraphicFramePr>
          <p:cNvPr id="4" name="Table 3"/>
          <p:cNvGraphicFramePr>
            <a:graphicFrameLocks noGrp="1"/>
          </p:cNvGraphicFramePr>
          <p:nvPr>
            <p:extLst>
              <p:ext uri="{D42A27DB-BD31-4B8C-83A1-F6EECF244321}">
                <p14:modId xmlns:p14="http://schemas.microsoft.com/office/powerpoint/2010/main" val="1478261"/>
              </p:ext>
            </p:extLst>
          </p:nvPr>
        </p:nvGraphicFramePr>
        <p:xfrm>
          <a:off x="73571" y="1385048"/>
          <a:ext cx="10148045" cy="4952998"/>
        </p:xfrm>
        <a:graphic>
          <a:graphicData uri="http://schemas.openxmlformats.org/drawingml/2006/table">
            <a:tbl>
              <a:tblPr firstRow="1" bandRow="1">
                <a:tableStyleId>{16D9F66E-5EB9-4882-86FB-DCBF35E3C3E4}</a:tableStyleId>
              </a:tblPr>
              <a:tblGrid>
                <a:gridCol w="2231962">
                  <a:extLst>
                    <a:ext uri="{9D8B030D-6E8A-4147-A177-3AD203B41FA5}">
                      <a16:colId xmlns:a16="http://schemas.microsoft.com/office/drawing/2014/main" val="851903685"/>
                    </a:ext>
                  </a:extLst>
                </a:gridCol>
                <a:gridCol w="1415136">
                  <a:extLst>
                    <a:ext uri="{9D8B030D-6E8A-4147-A177-3AD203B41FA5}">
                      <a16:colId xmlns:a16="http://schemas.microsoft.com/office/drawing/2014/main" val="2413552698"/>
                    </a:ext>
                  </a:extLst>
                </a:gridCol>
                <a:gridCol w="1686781">
                  <a:extLst>
                    <a:ext uri="{9D8B030D-6E8A-4147-A177-3AD203B41FA5}">
                      <a16:colId xmlns:a16="http://schemas.microsoft.com/office/drawing/2014/main" val="1877034120"/>
                    </a:ext>
                  </a:extLst>
                </a:gridCol>
                <a:gridCol w="1850902">
                  <a:extLst>
                    <a:ext uri="{9D8B030D-6E8A-4147-A177-3AD203B41FA5}">
                      <a16:colId xmlns:a16="http://schemas.microsoft.com/office/drawing/2014/main" val="2251984498"/>
                    </a:ext>
                  </a:extLst>
                </a:gridCol>
                <a:gridCol w="1559133">
                  <a:extLst>
                    <a:ext uri="{9D8B030D-6E8A-4147-A177-3AD203B41FA5}">
                      <a16:colId xmlns:a16="http://schemas.microsoft.com/office/drawing/2014/main" val="3720768428"/>
                    </a:ext>
                  </a:extLst>
                </a:gridCol>
                <a:gridCol w="1404131">
                  <a:extLst>
                    <a:ext uri="{9D8B030D-6E8A-4147-A177-3AD203B41FA5}">
                      <a16:colId xmlns:a16="http://schemas.microsoft.com/office/drawing/2014/main" val="472001008"/>
                    </a:ext>
                  </a:extLst>
                </a:gridCol>
              </a:tblGrid>
              <a:tr h="887884">
                <a:tc>
                  <a:txBody>
                    <a:bodyPr/>
                    <a:lstStyle/>
                    <a:p>
                      <a:r>
                        <a:rPr lang="en-US" sz="1600" b="1" dirty="0" smtClean="0">
                          <a:solidFill>
                            <a:schemeClr val="tx1"/>
                          </a:solidFill>
                          <a:latin typeface="Arial" panose="020B0604020202020204" pitchFamily="34" charset="0"/>
                          <a:cs typeface="Arial" panose="020B0604020202020204" pitchFamily="34" charset="0"/>
                        </a:rPr>
                        <a:t>Variable</a:t>
                      </a:r>
                      <a:endParaRPr lang="en-US" sz="16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All patients</a:t>
                      </a:r>
                    </a:p>
                    <a:p>
                      <a:pPr algn="ctr"/>
                      <a:r>
                        <a:rPr lang="en-US" sz="1600" b="1" dirty="0" smtClean="0">
                          <a:solidFill>
                            <a:schemeClr val="tx1"/>
                          </a:solidFill>
                          <a:latin typeface="Arial" panose="020B0604020202020204" pitchFamily="34" charset="0"/>
                          <a:cs typeface="Arial" panose="020B0604020202020204" pitchFamily="34" charset="0"/>
                        </a:rPr>
                        <a:t>(n=293)</a:t>
                      </a:r>
                      <a:endParaRPr lang="en-US" sz="16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VL-LVEF (&lt;30%)</a:t>
                      </a:r>
                    </a:p>
                    <a:p>
                      <a:pPr algn="ctr"/>
                      <a:r>
                        <a:rPr lang="en-US" sz="1600" b="1" dirty="0" smtClean="0">
                          <a:solidFill>
                            <a:schemeClr val="tx1"/>
                          </a:solidFill>
                          <a:latin typeface="Arial" panose="020B0604020202020204" pitchFamily="34" charset="0"/>
                          <a:cs typeface="Arial" panose="020B0604020202020204" pitchFamily="34" charset="0"/>
                        </a:rPr>
                        <a:t>(n=128)</a:t>
                      </a:r>
                      <a:endParaRPr lang="en-US" sz="16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L-LVEF (≥30-40%)</a:t>
                      </a:r>
                    </a:p>
                    <a:p>
                      <a:pPr algn="ctr"/>
                      <a:r>
                        <a:rPr lang="en-US" sz="1600" b="1" dirty="0" smtClean="0">
                          <a:solidFill>
                            <a:schemeClr val="tx1"/>
                          </a:solidFill>
                          <a:latin typeface="Arial" panose="020B0604020202020204" pitchFamily="34" charset="0"/>
                          <a:cs typeface="Arial" panose="020B0604020202020204" pitchFamily="34" charset="0"/>
                        </a:rPr>
                        <a:t>(n=165)</a:t>
                      </a:r>
                      <a:endParaRPr lang="en-US" sz="16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HR (95% CI)</a:t>
                      </a:r>
                      <a:endParaRPr lang="en-US" sz="16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600" b="1" i="1" dirty="0" smtClean="0">
                          <a:solidFill>
                            <a:schemeClr val="tx1"/>
                          </a:solidFill>
                          <a:latin typeface="Arial" panose="020B0604020202020204" pitchFamily="34" charset="0"/>
                          <a:cs typeface="Arial" panose="020B0604020202020204" pitchFamily="34" charset="0"/>
                        </a:rPr>
                        <a:t>P</a:t>
                      </a:r>
                      <a:r>
                        <a:rPr lang="en-US" sz="1600" b="1" dirty="0" smtClean="0">
                          <a:solidFill>
                            <a:schemeClr val="tx1"/>
                          </a:solidFill>
                          <a:latin typeface="Arial" panose="020B0604020202020204" pitchFamily="34" charset="0"/>
                          <a:cs typeface="Arial" panose="020B0604020202020204" pitchFamily="34" charset="0"/>
                        </a:rPr>
                        <a:t> Value</a:t>
                      </a:r>
                      <a:endParaRPr lang="en-US"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197868776"/>
                  </a:ext>
                </a:extLst>
              </a:tr>
              <a:tr h="635446">
                <a:tc>
                  <a:txBody>
                    <a:bodyPr/>
                    <a:lstStyle/>
                    <a:p>
                      <a:r>
                        <a:rPr lang="en-US" sz="1600" b="1" dirty="0" smtClean="0">
                          <a:solidFill>
                            <a:schemeClr val="tx1"/>
                          </a:solidFill>
                          <a:latin typeface="Arial" panose="020B0604020202020204" pitchFamily="34" charset="0"/>
                          <a:cs typeface="Arial" panose="020B0604020202020204" pitchFamily="34" charset="0"/>
                        </a:rPr>
                        <a:t>Cumulative</a:t>
                      </a:r>
                      <a:r>
                        <a:rPr lang="en-US" sz="1600" b="1" baseline="0" dirty="0" smtClean="0">
                          <a:solidFill>
                            <a:schemeClr val="tx1"/>
                          </a:solidFill>
                          <a:latin typeface="Arial" panose="020B0604020202020204" pitchFamily="34" charset="0"/>
                          <a:cs typeface="Arial" panose="020B0604020202020204" pitchFamily="34" charset="0"/>
                        </a:rPr>
                        <a:t> Outcomes</a:t>
                      </a:r>
                      <a:endParaRPr lang="en-US" sz="16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16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1600" b="1">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1600" b="1">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1600" b="1">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06202454"/>
                  </a:ext>
                </a:extLst>
              </a:tr>
              <a:tr h="635446">
                <a:tc>
                  <a:txBody>
                    <a:bodyPr/>
                    <a:lstStyle/>
                    <a:p>
                      <a:r>
                        <a:rPr lang="en-US" sz="1600" b="1" dirty="0" smtClean="0">
                          <a:solidFill>
                            <a:schemeClr val="tx1"/>
                          </a:solidFill>
                          <a:latin typeface="Arial" panose="020B0604020202020204" pitchFamily="34" charset="0"/>
                          <a:cs typeface="Arial" panose="020B0604020202020204" pitchFamily="34" charset="0"/>
                        </a:rPr>
                        <a:t>     Stroke</a:t>
                      </a:r>
                      <a:endParaRPr lang="en-US" sz="16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5.1%</a:t>
                      </a:r>
                      <a:endParaRPr lang="en-US" sz="16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5.5%</a:t>
                      </a:r>
                      <a:endParaRPr lang="en-US" sz="16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4.8%</a:t>
                      </a:r>
                      <a:endParaRPr lang="en-US" sz="16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1.14 (0.40-3.22)</a:t>
                      </a:r>
                      <a:endParaRPr lang="en-US" sz="16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0.81</a:t>
                      </a:r>
                      <a:endParaRPr lang="en-US"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591256850"/>
                  </a:ext>
                </a:extLst>
              </a:tr>
              <a:tr h="635446">
                <a:tc>
                  <a:txBody>
                    <a:bodyPr/>
                    <a:lstStyle/>
                    <a:p>
                      <a:r>
                        <a:rPr lang="en-US" sz="1600" b="1" dirty="0" smtClean="0">
                          <a:solidFill>
                            <a:schemeClr val="tx1"/>
                          </a:solidFill>
                          <a:latin typeface="Arial" panose="020B0604020202020204" pitchFamily="34" charset="0"/>
                          <a:cs typeface="Arial" panose="020B0604020202020204" pitchFamily="34" charset="0"/>
                        </a:rPr>
                        <a:t>     MI</a:t>
                      </a:r>
                      <a:endParaRPr lang="en-US" sz="16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3.8%</a:t>
                      </a:r>
                      <a:endParaRPr lang="en-US" sz="16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2.3%</a:t>
                      </a:r>
                      <a:endParaRPr lang="en-US" sz="16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4.8%</a:t>
                      </a:r>
                      <a:endParaRPr lang="en-US" sz="16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0.47 (0.12-1.81)</a:t>
                      </a:r>
                      <a:endParaRPr lang="en-US" sz="16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0.27</a:t>
                      </a:r>
                      <a:endParaRPr lang="en-US"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906004650"/>
                  </a:ext>
                </a:extLst>
              </a:tr>
              <a:tr h="887884">
                <a:tc>
                  <a:txBody>
                    <a:bodyPr/>
                    <a:lstStyle/>
                    <a:p>
                      <a:r>
                        <a:rPr lang="en-US" sz="1600" b="1" dirty="0" smtClean="0">
                          <a:solidFill>
                            <a:schemeClr val="tx1"/>
                          </a:solidFill>
                          <a:latin typeface="Arial" panose="020B0604020202020204" pitchFamily="34" charset="0"/>
                          <a:cs typeface="Arial" panose="020B0604020202020204" pitchFamily="34" charset="0"/>
                        </a:rPr>
                        <a:t>     </a:t>
                      </a:r>
                      <a:r>
                        <a:rPr lang="en-US" sz="1600" b="1" dirty="0" smtClean="0">
                          <a:solidFill>
                            <a:schemeClr val="tx1"/>
                          </a:solidFill>
                          <a:latin typeface="Arial" panose="020B0604020202020204" pitchFamily="34" charset="0"/>
                          <a:cs typeface="Arial" panose="020B0604020202020204" pitchFamily="34" charset="0"/>
                        </a:rPr>
                        <a:t>Re-hospitalization</a:t>
                      </a:r>
                      <a:endParaRPr lang="en-US" sz="16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28.3%</a:t>
                      </a:r>
                      <a:endParaRPr lang="en-US" sz="16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29.7%</a:t>
                      </a:r>
                      <a:endParaRPr lang="en-US" sz="16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27.3%</a:t>
                      </a:r>
                      <a:endParaRPr lang="en-US" sz="16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1.13 (0.68-1.88)</a:t>
                      </a:r>
                      <a:endParaRPr lang="en-US" sz="16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0.65</a:t>
                      </a:r>
                      <a:endParaRPr lang="en-US"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418460523"/>
                  </a:ext>
                </a:extLst>
              </a:tr>
              <a:tr h="635446">
                <a:tc>
                  <a:txBody>
                    <a:bodyPr/>
                    <a:lstStyle/>
                    <a:p>
                      <a:r>
                        <a:rPr lang="en-US" sz="1600" b="1" dirty="0" smtClean="0">
                          <a:solidFill>
                            <a:schemeClr val="tx1"/>
                          </a:solidFill>
                          <a:latin typeface="Arial" panose="020B0604020202020204" pitchFamily="34" charset="0"/>
                          <a:cs typeface="Arial" panose="020B0604020202020204" pitchFamily="34" charset="0"/>
                        </a:rPr>
                        <a:t>     Overall death</a:t>
                      </a:r>
                      <a:endParaRPr lang="en-US" sz="16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45.1%</a:t>
                      </a:r>
                      <a:endParaRPr lang="en-US" sz="16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44.5%</a:t>
                      </a:r>
                      <a:endParaRPr lang="en-US" sz="16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45.5%</a:t>
                      </a:r>
                      <a:endParaRPr lang="en-US" sz="16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0.96 (0.61-1.53)</a:t>
                      </a:r>
                      <a:endParaRPr lang="en-US" sz="16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0.88</a:t>
                      </a:r>
                      <a:endParaRPr lang="en-US"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061788901"/>
                  </a:ext>
                </a:extLst>
              </a:tr>
              <a:tr h="635446">
                <a:tc>
                  <a:txBody>
                    <a:bodyPr/>
                    <a:lstStyle/>
                    <a:p>
                      <a:r>
                        <a:rPr lang="en-US" sz="1600" b="1" dirty="0" smtClean="0">
                          <a:solidFill>
                            <a:schemeClr val="tx1"/>
                          </a:solidFill>
                          <a:latin typeface="Arial" panose="020B0604020202020204" pitchFamily="34" charset="0"/>
                          <a:cs typeface="Arial" panose="020B0604020202020204" pitchFamily="34" charset="0"/>
                        </a:rPr>
                        <a:t>     Cardiac death</a:t>
                      </a:r>
                      <a:endParaRPr lang="en-US" sz="16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20.8%</a:t>
                      </a:r>
                      <a:endParaRPr lang="en-US" sz="16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24.2%</a:t>
                      </a:r>
                      <a:endParaRPr lang="en-US" sz="16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18.2%</a:t>
                      </a:r>
                      <a:endParaRPr lang="en-US" sz="16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1.44 (0.82-2.53)</a:t>
                      </a:r>
                      <a:endParaRPr lang="en-US" sz="16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600" b="1" dirty="0" smtClean="0">
                          <a:solidFill>
                            <a:schemeClr val="tx1"/>
                          </a:solidFill>
                          <a:latin typeface="Arial" panose="020B0604020202020204" pitchFamily="34" charset="0"/>
                          <a:cs typeface="Arial" panose="020B0604020202020204" pitchFamily="34" charset="0"/>
                        </a:rPr>
                        <a:t>0.21</a:t>
                      </a:r>
                      <a:endParaRPr lang="en-US" sz="16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762722439"/>
                  </a:ext>
                </a:extLst>
              </a:tr>
            </a:tbl>
          </a:graphicData>
        </a:graphic>
      </p:graphicFrame>
    </p:spTree>
    <p:extLst>
      <p:ext uri="{BB962C8B-B14F-4D97-AF65-F5344CB8AC3E}">
        <p14:creationId xmlns:p14="http://schemas.microsoft.com/office/powerpoint/2010/main" val="28706185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26892"/>
            <a:ext cx="10287000" cy="6771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smtClean="0">
                <a:ln>
                  <a:noFill/>
                </a:ln>
                <a:solidFill>
                  <a:srgbClr val="FFFF00"/>
                </a:solidFill>
                <a:effectLst/>
                <a:uLnTx/>
                <a:uFillTx/>
                <a:latin typeface="Arial" panose="020B0604020202020204" pitchFamily="34" charset="0"/>
                <a:ea typeface="+mj-ea"/>
                <a:cs typeface="Arial" panose="020B0604020202020204" pitchFamily="34" charset="0"/>
                <a:sym typeface="Calibri"/>
              </a:rPr>
              <a:t>TOPAS-TAVI Substudy Clinical Outcomes</a:t>
            </a:r>
            <a:endParaRPr kumimoji="0" lang="en-US" sz="38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sym typeface="Calibri"/>
            </a:endParaRPr>
          </a:p>
        </p:txBody>
      </p:sp>
      <p:sp>
        <p:nvSpPr>
          <p:cNvPr id="3" name="TextBox 2"/>
          <p:cNvSpPr txBox="1"/>
          <p:nvPr/>
        </p:nvSpPr>
        <p:spPr>
          <a:xfrm>
            <a:off x="6221506" y="6481481"/>
            <a:ext cx="406549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j-ea"/>
                <a:cs typeface="Arial" panose="020B0604020202020204" pitchFamily="34" charset="0"/>
                <a:sym typeface="Calibri"/>
              </a:rPr>
              <a:t>Maes</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j-ea"/>
                <a:cs typeface="Arial" panose="020B0604020202020204" pitchFamily="34" charset="0"/>
                <a:sym typeface="Calibri"/>
              </a:rPr>
              <a:t> et al., JAMA Cardiol 2019;4:64</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sym typeface="Calibri"/>
            </a:endParaRPr>
          </a:p>
        </p:txBody>
      </p:sp>
      <p:grpSp>
        <p:nvGrpSpPr>
          <p:cNvPr id="14" name="Group 13"/>
          <p:cNvGrpSpPr/>
          <p:nvPr/>
        </p:nvGrpSpPr>
        <p:grpSpPr>
          <a:xfrm>
            <a:off x="161925" y="1847850"/>
            <a:ext cx="4991100" cy="4200525"/>
            <a:chOff x="75508" y="1143000"/>
            <a:chExt cx="4848918" cy="4572000"/>
          </a:xfrm>
        </p:grpSpPr>
        <p:graphicFrame>
          <p:nvGraphicFramePr>
            <p:cNvPr id="11" name="Chart 10"/>
            <p:cNvGraphicFramePr/>
            <p:nvPr/>
          </p:nvGraphicFramePr>
          <p:xfrm>
            <a:off x="370783" y="1143000"/>
            <a:ext cx="4553643"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2057400" y="4646516"/>
              <a:ext cx="1285875" cy="50249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sym typeface="Calibri"/>
                </a:rPr>
                <a:t>Very low LVEF  &lt;30%</a:t>
              </a:r>
            </a:p>
          </p:txBody>
        </p:sp>
        <p:sp>
          <p:nvSpPr>
            <p:cNvPr id="12" name="TextBox 11"/>
            <p:cNvSpPr txBox="1"/>
            <p:nvPr/>
          </p:nvSpPr>
          <p:spPr>
            <a:xfrm>
              <a:off x="3609974" y="4636148"/>
              <a:ext cx="933451" cy="50249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sym typeface="Calibri"/>
                </a:rPr>
                <a:t>Low LVEF  30-40%</a:t>
              </a:r>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sym typeface="Calibri"/>
              </a:endParaRPr>
            </a:p>
          </p:txBody>
        </p:sp>
        <p:sp>
          <p:nvSpPr>
            <p:cNvPr id="13" name="TextBox 12"/>
            <p:cNvSpPr txBox="1"/>
            <p:nvPr/>
          </p:nvSpPr>
          <p:spPr>
            <a:xfrm>
              <a:off x="75508" y="3105150"/>
              <a:ext cx="29527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sym typeface="Calibri"/>
                </a:rPr>
                <a:t>%</a:t>
              </a: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sym typeface="Calibri"/>
              </a:endParaRPr>
            </a:p>
          </p:txBody>
        </p:sp>
      </p:grpSp>
      <p:sp>
        <p:nvSpPr>
          <p:cNvPr id="15" name="TextBox 14"/>
          <p:cNvSpPr txBox="1"/>
          <p:nvPr/>
        </p:nvSpPr>
        <p:spPr>
          <a:xfrm>
            <a:off x="666750" y="781050"/>
            <a:ext cx="416242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sym typeface="Calibri"/>
              </a:rPr>
              <a:t>30-Day Mortality Rate</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sym typeface="Calibri"/>
            </a:endParaRPr>
          </a:p>
        </p:txBody>
      </p:sp>
      <p:sp>
        <p:nvSpPr>
          <p:cNvPr id="16" name="TextBox 15"/>
          <p:cNvSpPr txBox="1"/>
          <p:nvPr/>
        </p:nvSpPr>
        <p:spPr>
          <a:xfrm>
            <a:off x="1768190" y="1383268"/>
            <a:ext cx="17284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sym typeface="Calibri"/>
              </a:rPr>
              <a:t>p</a:t>
            </a:r>
            <a:r>
              <a:rPr kumimoji="0" lang="en-US" sz="1800" b="1" i="0"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sym typeface="Calibri"/>
              </a:rPr>
              <a:t>=0.65</a:t>
            </a:r>
            <a:endParaRPr kumimoji="0" lang="en-US" sz="18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sym typeface="Calibri"/>
            </a:endParaRPr>
          </a:p>
        </p:txBody>
      </p:sp>
      <p:grpSp>
        <p:nvGrpSpPr>
          <p:cNvPr id="17" name="Group 16"/>
          <p:cNvGrpSpPr/>
          <p:nvPr/>
        </p:nvGrpSpPr>
        <p:grpSpPr>
          <a:xfrm>
            <a:off x="5276850" y="1847850"/>
            <a:ext cx="4991100" cy="4200525"/>
            <a:chOff x="75508" y="1143000"/>
            <a:chExt cx="4848918" cy="4572000"/>
          </a:xfrm>
        </p:grpSpPr>
        <p:graphicFrame>
          <p:nvGraphicFramePr>
            <p:cNvPr id="18" name="Chart 17"/>
            <p:cNvGraphicFramePr/>
            <p:nvPr/>
          </p:nvGraphicFramePr>
          <p:xfrm>
            <a:off x="370783" y="1143000"/>
            <a:ext cx="4553643"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p:cNvSpPr txBox="1"/>
            <p:nvPr/>
          </p:nvSpPr>
          <p:spPr>
            <a:xfrm>
              <a:off x="2057400" y="4646516"/>
              <a:ext cx="1285875" cy="50249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sym typeface="Calibri"/>
                </a:rPr>
                <a:t>Very low LVEF  &lt;30%</a:t>
              </a:r>
            </a:p>
          </p:txBody>
        </p:sp>
        <p:sp>
          <p:nvSpPr>
            <p:cNvPr id="20" name="TextBox 19"/>
            <p:cNvSpPr txBox="1"/>
            <p:nvPr/>
          </p:nvSpPr>
          <p:spPr>
            <a:xfrm>
              <a:off x="3609974" y="4636148"/>
              <a:ext cx="933451" cy="50249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sym typeface="Calibri"/>
                </a:rPr>
                <a:t>Low LVEF  30-40%</a:t>
              </a:r>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sym typeface="Calibri"/>
              </a:endParaRPr>
            </a:p>
          </p:txBody>
        </p:sp>
        <p:sp>
          <p:nvSpPr>
            <p:cNvPr id="21" name="TextBox 20"/>
            <p:cNvSpPr txBox="1"/>
            <p:nvPr/>
          </p:nvSpPr>
          <p:spPr>
            <a:xfrm>
              <a:off x="75508" y="3105150"/>
              <a:ext cx="29527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sym typeface="Calibri"/>
                </a:rPr>
                <a:t>%</a:t>
              </a: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sym typeface="Calibri"/>
              </a:endParaRPr>
            </a:p>
          </p:txBody>
        </p:sp>
      </p:grpSp>
      <p:sp>
        <p:nvSpPr>
          <p:cNvPr id="22" name="TextBox 21"/>
          <p:cNvSpPr txBox="1"/>
          <p:nvPr/>
        </p:nvSpPr>
        <p:spPr>
          <a:xfrm>
            <a:off x="5876925" y="781050"/>
            <a:ext cx="416242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sym typeface="Calibri"/>
              </a:rPr>
              <a:t>1-Year Mortality Rate</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sym typeface="Calibri"/>
            </a:endParaRPr>
          </a:p>
        </p:txBody>
      </p:sp>
      <p:sp>
        <p:nvSpPr>
          <p:cNvPr id="23" name="TextBox 22"/>
          <p:cNvSpPr txBox="1"/>
          <p:nvPr/>
        </p:nvSpPr>
        <p:spPr>
          <a:xfrm>
            <a:off x="7045040" y="1383268"/>
            <a:ext cx="17284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sym typeface="Calibri"/>
              </a:rPr>
              <a:t>p</a:t>
            </a:r>
            <a:r>
              <a:rPr kumimoji="0" lang="en-US" sz="1800" b="1" i="0"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sym typeface="Calibri"/>
              </a:rPr>
              <a:t>=0.88</a:t>
            </a:r>
            <a:endParaRPr kumimoji="0" lang="en-US" sz="18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sym typeface="Calibri"/>
            </a:endParaRPr>
          </a:p>
        </p:txBody>
      </p:sp>
    </p:spTree>
    <p:extLst>
      <p:ext uri="{BB962C8B-B14F-4D97-AF65-F5344CB8AC3E}">
        <p14:creationId xmlns:p14="http://schemas.microsoft.com/office/powerpoint/2010/main" val="13449845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26892"/>
            <a:ext cx="10287000" cy="126188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smtClean="0">
                <a:ln>
                  <a:noFill/>
                </a:ln>
                <a:solidFill>
                  <a:srgbClr val="FFFF00"/>
                </a:solidFill>
                <a:effectLst/>
                <a:uLnTx/>
                <a:uFillTx/>
                <a:latin typeface="Arial" panose="020B0604020202020204" pitchFamily="34" charset="0"/>
                <a:ea typeface="+mj-ea"/>
                <a:cs typeface="Arial" panose="020B0604020202020204" pitchFamily="34" charset="0"/>
                <a:sym typeface="Calibri"/>
              </a:rPr>
              <a:t>TOPAS-TAVI Substudy: Changes in LVEF Over Time</a:t>
            </a:r>
            <a:endParaRPr kumimoji="0" lang="en-US" sz="38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sym typeface="Calibri"/>
            </a:endParaRPr>
          </a:p>
        </p:txBody>
      </p:sp>
      <p:sp>
        <p:nvSpPr>
          <p:cNvPr id="3" name="TextBox 2"/>
          <p:cNvSpPr txBox="1"/>
          <p:nvPr/>
        </p:nvSpPr>
        <p:spPr>
          <a:xfrm>
            <a:off x="6221506" y="6481481"/>
            <a:ext cx="406549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j-ea"/>
                <a:cs typeface="Arial" panose="020B0604020202020204" pitchFamily="34" charset="0"/>
                <a:sym typeface="Calibri"/>
              </a:rPr>
              <a:t>Maes</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j-ea"/>
                <a:cs typeface="Arial" panose="020B0604020202020204" pitchFamily="34" charset="0"/>
                <a:sym typeface="Calibri"/>
              </a:rPr>
              <a:t> et al., JAMA Cardiol 2019;4:64</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sym typeface="Calibri"/>
            </a:endParaRPr>
          </a:p>
        </p:txBody>
      </p:sp>
      <p:sp>
        <p:nvSpPr>
          <p:cNvPr id="4" name="TextBox 3"/>
          <p:cNvSpPr txBox="1"/>
          <p:nvPr/>
        </p:nvSpPr>
        <p:spPr>
          <a:xfrm>
            <a:off x="295834" y="1389528"/>
            <a:ext cx="4697507"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sym typeface="Calibri"/>
              </a:rPr>
              <a:t>Changes in LVEF Over Time in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sym typeface="Calibri"/>
              </a:rPr>
              <a:t> All Patients</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sym typeface="Calibri"/>
            </a:endParaRPr>
          </a:p>
        </p:txBody>
      </p:sp>
      <p:sp>
        <p:nvSpPr>
          <p:cNvPr id="5" name="TextBox 4"/>
          <p:cNvSpPr txBox="1"/>
          <p:nvPr/>
        </p:nvSpPr>
        <p:spPr>
          <a:xfrm>
            <a:off x="5647765" y="1389528"/>
            <a:ext cx="4338917"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Arial" panose="020B0604020202020204" pitchFamily="34" charset="0"/>
                <a:ea typeface="+mj-ea"/>
                <a:cs typeface="Arial" panose="020B0604020202020204" pitchFamily="34" charset="0"/>
                <a:sym typeface="Calibri"/>
              </a:rPr>
              <a:t>Changes in LVEF Over Time in Patients with LVEF &lt;30%</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sym typeface="Calibri"/>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009" y="2222316"/>
            <a:ext cx="4697507" cy="407090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0895" y="2222316"/>
            <a:ext cx="4697507" cy="4071165"/>
          </a:xfrm>
          <a:prstGeom prst="rect">
            <a:avLst/>
          </a:prstGeom>
        </p:spPr>
      </p:pic>
    </p:spTree>
    <p:extLst>
      <p:ext uri="{BB962C8B-B14F-4D97-AF65-F5344CB8AC3E}">
        <p14:creationId xmlns:p14="http://schemas.microsoft.com/office/powerpoint/2010/main" val="17922111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8565"/>
            <a:ext cx="10287000" cy="6024282"/>
          </a:xfrm>
          <a:prstGeom prst="rect">
            <a:avLst/>
          </a:prstGeom>
        </p:spPr>
      </p:pic>
    </p:spTree>
    <p:extLst>
      <p:ext uri="{BB962C8B-B14F-4D97-AF65-F5344CB8AC3E}">
        <p14:creationId xmlns:p14="http://schemas.microsoft.com/office/powerpoint/2010/main" val="6387570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8565"/>
            <a:ext cx="10287000" cy="5916706"/>
          </a:xfrm>
          <a:prstGeom prst="rect">
            <a:avLst/>
          </a:prstGeom>
        </p:spPr>
      </p:pic>
    </p:spTree>
    <p:extLst>
      <p:ext uri="{BB962C8B-B14F-4D97-AF65-F5344CB8AC3E}">
        <p14:creationId xmlns:p14="http://schemas.microsoft.com/office/powerpoint/2010/main" val="3884558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0"/>
            <a:ext cx="102870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Criteria That Increases the Likelihood of True-Severe AS Proposed by the ESC/EACTS Guidelines</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3182471" y="6488668"/>
            <a:ext cx="710452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Okuno</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Eur Heart J Qual Care Clin Outcomes 2021;7:366</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12" y="1211160"/>
            <a:ext cx="10085294" cy="5037240"/>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879701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0"/>
            <a:ext cx="102870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Criteria That Increases the Likelihood of True-Severe AS Proposed by the ESC/EACTS Guidelines</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3182471" y="6488668"/>
            <a:ext cx="710452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Okuno</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Eur Heart J Qual Care Clin Outcomes 2021;7:366</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224" y="954107"/>
            <a:ext cx="9950824" cy="5534561"/>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3203491" y="1807779"/>
            <a:ext cx="2261888" cy="7357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038898" y="2963917"/>
            <a:ext cx="914400" cy="6411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651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0"/>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Hemodynamic and Functional Outcome</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3182471" y="6488668"/>
            <a:ext cx="710452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Okuno</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Eur Heart J Qual Care Clin Outcomes 2021;7:366</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45" y="1192310"/>
            <a:ext cx="10058400" cy="4840941"/>
          </a:xfrm>
          <a:prstGeom prst="rect">
            <a:avLst/>
          </a:prstGeom>
          <a:ln w="38100">
            <a:solidFill>
              <a:srgbClr val="C00000"/>
            </a:solidFill>
          </a:ln>
        </p:spPr>
      </p:pic>
      <p:sp>
        <p:nvSpPr>
          <p:cNvPr id="5" name="Rectangle 4"/>
          <p:cNvSpPr/>
          <p:nvPr/>
        </p:nvSpPr>
        <p:spPr>
          <a:xfrm>
            <a:off x="211136" y="5612523"/>
            <a:ext cx="9784200" cy="4204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01223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0"/>
            <a:ext cx="102870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Cumulative Incidence Curve for All-Cause Mortality for Both Low-Flow Low-Gradient AS</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3182471" y="6488668"/>
            <a:ext cx="710452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Okuno</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Eur Heart J Qual Care Clin Outcomes 2021;7:366</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 y="1200328"/>
            <a:ext cx="10058400" cy="5182405"/>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cxnSp>
        <p:nvCxnSpPr>
          <p:cNvPr id="5" name="Straight Arrow Connector 4"/>
          <p:cNvCxnSpPr/>
          <p:nvPr/>
        </p:nvCxnSpPr>
        <p:spPr>
          <a:xfrm flipH="1" flipV="1">
            <a:off x="9522372" y="3594538"/>
            <a:ext cx="21021" cy="31531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74325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3388"/>
            <a:ext cx="10287000" cy="5961530"/>
          </a:xfrm>
          <a:prstGeom prst="rect">
            <a:avLst/>
          </a:prstGeom>
        </p:spPr>
      </p:pic>
    </p:spTree>
    <p:extLst>
      <p:ext uri="{BB962C8B-B14F-4D97-AF65-F5344CB8AC3E}">
        <p14:creationId xmlns:p14="http://schemas.microsoft.com/office/powerpoint/2010/main" val="41356030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Title 1"/>
          <p:cNvSpPr txBox="1">
            <a:spLocks noGrp="1"/>
          </p:cNvSpPr>
          <p:nvPr>
            <p:ph type="title"/>
          </p:nvPr>
        </p:nvSpPr>
        <p:spPr>
          <a:xfrm>
            <a:off x="0" y="36851"/>
            <a:ext cx="10287000" cy="600524"/>
          </a:xfrm>
          <a:prstGeom prst="rect">
            <a:avLst/>
          </a:prstGeom>
        </p:spPr>
        <p:txBody>
          <a:bodyPr/>
          <a:lstStyle>
            <a:lvl1pPr>
              <a:defRPr sz="2800">
                <a:latin typeface="Arial"/>
                <a:ea typeface="Arial"/>
                <a:cs typeface="Arial"/>
                <a:sym typeface="Arial"/>
              </a:defRPr>
            </a:lvl1pPr>
          </a:lstStyle>
          <a:p>
            <a:r>
              <a:rPr lang="en-US" sz="4000" dirty="0" smtClean="0"/>
              <a:t>Transthoracic</a:t>
            </a:r>
            <a:r>
              <a:rPr sz="4000" dirty="0" smtClean="0"/>
              <a:t> </a:t>
            </a:r>
            <a:r>
              <a:rPr sz="4000" dirty="0"/>
              <a:t>Echocardiogram</a:t>
            </a:r>
          </a:p>
        </p:txBody>
      </p:sp>
      <p:sp>
        <p:nvSpPr>
          <p:cNvPr id="3" name="Content Placeholder 2"/>
          <p:cNvSpPr>
            <a:spLocks noGrp="1"/>
          </p:cNvSpPr>
          <p:nvPr>
            <p:ph sz="half" idx="2"/>
          </p:nvPr>
        </p:nvSpPr>
        <p:spPr/>
        <p:txBody>
          <a:bodyPr/>
          <a:lstStyle/>
          <a:p>
            <a:pPr marL="0" indent="0">
              <a:buNone/>
            </a:pPr>
            <a:r>
              <a:rPr lang="en-US" dirty="0" smtClean="0"/>
              <a:t> </a:t>
            </a:r>
            <a:endParaRPr lang="en-US" dirty="0"/>
          </a:p>
        </p:txBody>
      </p:sp>
      <p:pic>
        <p:nvPicPr>
          <p:cNvPr id="503" name="Picture 1" descr="Picture 1"/>
          <p:cNvPicPr>
            <a:picLocks noChangeAspect="1"/>
          </p:cNvPicPr>
          <p:nvPr/>
        </p:nvPicPr>
        <p:blipFill>
          <a:blip r:embed="rId6"/>
          <a:stretch>
            <a:fillRect/>
          </a:stretch>
        </p:blipFill>
        <p:spPr>
          <a:xfrm>
            <a:off x="9970887" y="0"/>
            <a:ext cx="316113" cy="348260"/>
          </a:xfrm>
          <a:prstGeom prst="rect">
            <a:avLst/>
          </a:prstGeom>
          <a:ln w="12700">
            <a:miter lim="400000"/>
          </a:ln>
        </p:spPr>
      </p:pic>
      <p:pic>
        <p:nvPicPr>
          <p:cNvPr id="7" name="Shearer Robert (4)">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7"/>
          <a:stretch>
            <a:fillRect/>
          </a:stretch>
        </p:blipFill>
        <p:spPr>
          <a:xfrm>
            <a:off x="5219999" y="1266745"/>
            <a:ext cx="4727714" cy="3546659"/>
          </a:xfrm>
        </p:spPr>
      </p:pic>
      <p:pic>
        <p:nvPicPr>
          <p:cNvPr id="9" name="Shearer Robert (3)">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344350" y="1267620"/>
            <a:ext cx="4727713" cy="3545784"/>
          </a:xfrm>
          <a:prstGeom prst="rect">
            <a:avLst/>
          </a:prstGeom>
        </p:spPr>
      </p:pic>
      <p:sp>
        <p:nvSpPr>
          <p:cNvPr id="14" name="TextBox 13"/>
          <p:cNvSpPr txBox="1"/>
          <p:nvPr/>
        </p:nvSpPr>
        <p:spPr>
          <a:xfrm>
            <a:off x="429950" y="5257800"/>
            <a:ext cx="4572000" cy="830997"/>
          </a:xfrm>
          <a:prstGeom prst="rect">
            <a:avLst/>
          </a:prstGeom>
          <a:noFill/>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Parasternal long axis showing severe AS</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TextBox 14"/>
          <p:cNvSpPr txBox="1"/>
          <p:nvPr/>
        </p:nvSpPr>
        <p:spPr>
          <a:xfrm>
            <a:off x="5333275" y="5257800"/>
            <a:ext cx="4572000" cy="830997"/>
          </a:xfrm>
          <a:prstGeom prst="rect">
            <a:avLst/>
          </a:prstGeom>
          <a:noFill/>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Parasternal short axis showing severe AS</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98351736"/>
      </p:ext>
    </p:extLst>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0" fill="hold"/>
                                        <p:tgtEl>
                                          <p:spTgt spid="9"/>
                                        </p:tgtEl>
                                      </p:cBhvr>
                                    </p:cmd>
                                  </p:childTnLst>
                                </p:cTn>
                              </p:par>
                            </p:childTnLst>
                          </p:cTn>
                        </p:par>
                        <p:par>
                          <p:cTn id="7" fill="hold">
                            <p:stCondLst>
                              <p:cond delay="2420"/>
                            </p:stCondLst>
                            <p:childTnLst>
                              <p:par>
                                <p:cTn id="8" presetID="1" presetClass="mediacall" presetSubtype="0" fill="hold" nodeType="afterEffect">
                                  <p:stCondLst>
                                    <p:cond delay="0"/>
                                  </p:stCondLst>
                                  <p:childTnLst>
                                    <p:cmd type="call" cmd="playFrom(0.0)">
                                      <p:cBhvr>
                                        <p:cTn id="9" dur="314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9"/>
                </p:tgtEl>
              </p:cMediaNode>
            </p:video>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9"/>
                                        </p:tgtEl>
                                      </p:cBhvr>
                                    </p:cmd>
                                  </p:childTnLst>
                                </p:cTn>
                              </p:par>
                            </p:childTnLst>
                          </p:cTn>
                        </p:par>
                      </p:childTnLst>
                    </p:cTn>
                  </p:par>
                </p:childTnLst>
              </p:cTn>
              <p:nextCondLst>
                <p:cond evt="onClick" delay="0">
                  <p:tgtEl>
                    <p:spTgt spid="9"/>
                  </p:tgtEl>
                </p:cond>
              </p:nextCondLst>
            </p:seq>
            <p:video>
              <p:cMediaNode vol="80000">
                <p:cTn id="16" repeatCount="indefinite" fill="hold" display="0">
                  <p:stCondLst>
                    <p:cond delay="indefinite"/>
                  </p:stCondLst>
                </p:cTn>
                <p:tgtEl>
                  <p:spTgt spid="7"/>
                </p:tgtEl>
              </p:cMediaNode>
            </p:video>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96475" y="13483"/>
            <a:ext cx="390526" cy="429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5781"/>
            <a:ext cx="10287000" cy="6236494"/>
          </a:xfrm>
          <a:prstGeom prst="rect">
            <a:avLst/>
          </a:prstGeom>
        </p:spPr>
      </p:pic>
    </p:spTree>
    <p:extLst>
      <p:ext uri="{BB962C8B-B14F-4D97-AF65-F5344CB8AC3E}">
        <p14:creationId xmlns:p14="http://schemas.microsoft.com/office/powerpoint/2010/main" val="3738531449"/>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739"/>
            <a:ext cx="10287000" cy="1200329"/>
          </a:xfrm>
          <a:prstGeom prst="rect">
            <a:avLst/>
          </a:prstGeom>
          <a:noFill/>
        </p:spPr>
        <p:txBody>
          <a:bodyPr wrap="square" rtlCol="0">
            <a:sp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Flow Chart Illustrating the 3 Groups Derived </a:t>
            </a:r>
            <a:endParaRPr kumimoji="0" lang="en-US" sz="35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from </a:t>
            </a:r>
            <a:r>
              <a:rPr kumimoji="0" lang="en-US" sz="3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 Entire Patient Population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96475" y="4767"/>
            <a:ext cx="390531" cy="3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024" y="1199589"/>
            <a:ext cx="9896475" cy="5176237"/>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3733800" y="6471077"/>
            <a:ext cx="6553200" cy="369332"/>
          </a:xfrm>
          <a:prstGeom prst="rect">
            <a:avLst/>
          </a:prstGeom>
          <a:noFill/>
        </p:spPr>
        <p:txBody>
          <a:bodyPr wrap="square" rtlCol="0">
            <a:spAutoFit/>
          </a:bodyPr>
          <a:lstStyle/>
          <a:p>
            <a:pPr marL="0" marR="0" lvl="0" indent="0" algn="l" defTabSz="10287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Fischer-</a:t>
            </a: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Rasokat</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 Am Coll Cardiol Intv 2019;12:752</a:t>
            </a:r>
          </a:p>
        </p:txBody>
      </p:sp>
    </p:spTree>
    <p:extLst>
      <p:ext uri="{BB962C8B-B14F-4D97-AF65-F5344CB8AC3E}">
        <p14:creationId xmlns:p14="http://schemas.microsoft.com/office/powerpoint/2010/main" val="951824233"/>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8575"/>
            <a:ext cx="10287000" cy="1046440"/>
          </a:xfrm>
          <a:prstGeom prst="rect">
            <a:avLst/>
          </a:prstGeom>
          <a:noFill/>
        </p:spPr>
        <p:txBody>
          <a:bodyPr wrap="square" rtlCol="0">
            <a:sp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Survival Curves Based on All-Cause Mortality for </a:t>
            </a:r>
            <a:r>
              <a:rPr kumimoji="0" lang="en-US" sz="31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Patients in </a:t>
            </a:r>
            <a:r>
              <a:rPr kumimoji="0" lang="en-US" sz="31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 Overall (Unmatched) Study Population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4575" y="4767"/>
            <a:ext cx="352431" cy="3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225" y="1667132"/>
            <a:ext cx="9001125" cy="4752718"/>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657225" y="1138792"/>
            <a:ext cx="9001125" cy="461665"/>
          </a:xfrm>
          <a:prstGeom prst="rect">
            <a:avLst/>
          </a:prstGeom>
          <a:noFill/>
        </p:spPr>
        <p:txBody>
          <a:bodyPr wrap="square" rtlCol="0">
            <a:sp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Kaplan-Meier Survival Estimates for All-Cause Mortality</a:t>
            </a:r>
          </a:p>
        </p:txBody>
      </p:sp>
      <p:sp>
        <p:nvSpPr>
          <p:cNvPr id="7" name="TextBox 6"/>
          <p:cNvSpPr txBox="1"/>
          <p:nvPr/>
        </p:nvSpPr>
        <p:spPr>
          <a:xfrm>
            <a:off x="3781426" y="6490127"/>
            <a:ext cx="6505574" cy="369332"/>
          </a:xfrm>
          <a:prstGeom prst="rect">
            <a:avLst/>
          </a:prstGeom>
          <a:noFill/>
        </p:spPr>
        <p:txBody>
          <a:bodyPr wrap="square" rtlCol="0">
            <a:spAutoFit/>
          </a:bodyPr>
          <a:lstStyle/>
          <a:p>
            <a:pPr marL="0" marR="0" lvl="0" indent="0" algn="l" defTabSz="10287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Fischer-</a:t>
            </a: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Rasokat</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 Am Coll Cardiol Intv 2019;12:752</a:t>
            </a:r>
          </a:p>
        </p:txBody>
      </p:sp>
    </p:spTree>
    <p:extLst>
      <p:ext uri="{BB962C8B-B14F-4D97-AF65-F5344CB8AC3E}">
        <p14:creationId xmlns:p14="http://schemas.microsoft.com/office/powerpoint/2010/main" val="2303118108"/>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96475" y="4767"/>
            <a:ext cx="390531" cy="3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19050"/>
            <a:ext cx="10287000" cy="646331"/>
          </a:xfrm>
          <a:prstGeom prst="rect">
            <a:avLst/>
          </a:prstGeom>
          <a:noFill/>
        </p:spPr>
        <p:txBody>
          <a:bodyPr wrap="square" rtlCol="0">
            <a:sp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Clinical Outcomes</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3829050" y="6461552"/>
            <a:ext cx="6457950" cy="369332"/>
          </a:xfrm>
          <a:prstGeom prst="rect">
            <a:avLst/>
          </a:prstGeom>
          <a:noFill/>
        </p:spPr>
        <p:txBody>
          <a:bodyPr wrap="square" rtlCol="0">
            <a:spAutoFit/>
          </a:bodyPr>
          <a:lstStyle/>
          <a:p>
            <a:pPr marL="0" marR="0" lvl="0" indent="0" algn="l" defTabSz="10287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Fischer-</a:t>
            </a: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Rasokat</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 Am Coll Cardiol Intv 2019;12:752</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0" y="679664"/>
            <a:ext cx="9544050" cy="5644936"/>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75623920"/>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96475" y="4767"/>
            <a:ext cx="390531" cy="3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19050"/>
            <a:ext cx="10287000" cy="1200329"/>
          </a:xfrm>
          <a:prstGeom prst="rect">
            <a:avLst/>
          </a:prstGeom>
          <a:noFill/>
        </p:spPr>
        <p:txBody>
          <a:bodyPr wrap="square" rtlCol="0">
            <a:sp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Survival Curves of Matched Study Populations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725" y="1976772"/>
            <a:ext cx="4544008" cy="4328777"/>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466725" y="1200150"/>
            <a:ext cx="4544008" cy="715581"/>
          </a:xfrm>
          <a:prstGeom prst="rect">
            <a:avLst/>
          </a:prstGeom>
          <a:noFill/>
        </p:spPr>
        <p:txBody>
          <a:bodyPr wrap="square" rtlCol="0">
            <a:sp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All-Cause Mortality of Matched Pts with HG-AS and LFLG-AS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9250" y="1976772"/>
            <a:ext cx="4638675" cy="4328777"/>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5486399" y="1195280"/>
            <a:ext cx="4581525" cy="715581"/>
          </a:xfrm>
          <a:prstGeom prst="rect">
            <a:avLst/>
          </a:prstGeom>
          <a:noFill/>
        </p:spPr>
        <p:txBody>
          <a:bodyPr wrap="square" rtlCol="0">
            <a:sp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All-Cause Mortality of Matched Pts with HG-AS and </a:t>
            </a:r>
            <a:r>
              <a:rPr kumimoji="0" lang="en-US" sz="2025"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pLFLG</a:t>
            </a:r>
            <a:r>
              <a:rPr kumimoji="0" lang="en-US" sz="2025"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-AS</a:t>
            </a:r>
          </a:p>
        </p:txBody>
      </p:sp>
      <p:sp>
        <p:nvSpPr>
          <p:cNvPr id="9" name="TextBox 8"/>
          <p:cNvSpPr txBox="1"/>
          <p:nvPr/>
        </p:nvSpPr>
        <p:spPr>
          <a:xfrm>
            <a:off x="3829050" y="6461552"/>
            <a:ext cx="6457950" cy="369332"/>
          </a:xfrm>
          <a:prstGeom prst="rect">
            <a:avLst/>
          </a:prstGeom>
          <a:noFill/>
        </p:spPr>
        <p:txBody>
          <a:bodyPr wrap="square" rtlCol="0">
            <a:spAutoFit/>
          </a:bodyPr>
          <a:lstStyle/>
          <a:p>
            <a:pPr marL="0" marR="0" lvl="0" indent="0" algn="l" defTabSz="10287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Fischer-</a:t>
            </a: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Rasokat</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 Am Coll Cardiol Intv 2019;12:752</a:t>
            </a:r>
          </a:p>
        </p:txBody>
      </p:sp>
    </p:spTree>
    <p:extLst>
      <p:ext uri="{BB962C8B-B14F-4D97-AF65-F5344CB8AC3E}">
        <p14:creationId xmlns:p14="http://schemas.microsoft.com/office/powerpoint/2010/main" val="4237666435"/>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63150" y="-4758"/>
            <a:ext cx="323856" cy="3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5780"/>
            <a:ext cx="10287000" cy="6188869"/>
          </a:xfrm>
          <a:prstGeom prst="rect">
            <a:avLst/>
          </a:prstGeom>
        </p:spPr>
      </p:pic>
    </p:spTree>
    <p:extLst>
      <p:ext uri="{BB962C8B-B14F-4D97-AF65-F5344CB8AC3E}">
        <p14:creationId xmlns:p14="http://schemas.microsoft.com/office/powerpoint/2010/main" val="3302352939"/>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5812"/>
            <a:ext cx="10287000" cy="6051176"/>
          </a:xfrm>
          <a:prstGeom prst="rect">
            <a:avLst/>
          </a:prstGeom>
        </p:spPr>
      </p:pic>
    </p:spTree>
    <p:extLst>
      <p:ext uri="{BB962C8B-B14F-4D97-AF65-F5344CB8AC3E}">
        <p14:creationId xmlns:p14="http://schemas.microsoft.com/office/powerpoint/2010/main" val="34189451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5" name="TextBox 4"/>
          <p:cNvSpPr txBox="1"/>
          <p:nvPr/>
        </p:nvSpPr>
        <p:spPr>
          <a:xfrm>
            <a:off x="0" y="-2"/>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Preferred Reporting Items for Systematic Reviews and Meta-Analyses Flow Diagram of Study Selection</a:t>
            </a:r>
            <a:endParaRPr kumimoji="0" lang="en-US" sz="31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2169458" y="6488668"/>
            <a:ext cx="811754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Ueyama, Sharma, Kini, Lerakis et al., J Am Coll Cardiol Intv 2021;14:1481</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118" y="1113076"/>
            <a:ext cx="9852211" cy="5314619"/>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789258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2"/>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Effect of Intervention on All-Cause Mortality for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Each Subclass of Low-Gradient AS </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2169458" y="6488668"/>
            <a:ext cx="811754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Ueyama, Sharma, Kini, Lerakis et al., J Am Coll Cardiol Intv 2021;14:1481</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45" y="1077216"/>
            <a:ext cx="10058400" cy="5314619"/>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360569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2"/>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Meta-Analysis of Treatment Strategies for LG Severe AS (N=6,515)</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2169458" y="6488668"/>
            <a:ext cx="811754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Ueyama, Sharma, Kini, Lerakis et al., J Am Coll Cardiol Intv 2021;14:1481</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91" y="1156446"/>
            <a:ext cx="9945747" cy="5253319"/>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941872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Title 1"/>
          <p:cNvSpPr txBox="1">
            <a:spLocks noGrp="1"/>
          </p:cNvSpPr>
          <p:nvPr>
            <p:ph type="title"/>
          </p:nvPr>
        </p:nvSpPr>
        <p:spPr>
          <a:xfrm>
            <a:off x="0" y="36851"/>
            <a:ext cx="10287000" cy="600524"/>
          </a:xfrm>
          <a:prstGeom prst="rect">
            <a:avLst/>
          </a:prstGeom>
        </p:spPr>
        <p:txBody>
          <a:bodyPr/>
          <a:lstStyle>
            <a:lvl1pPr>
              <a:defRPr sz="2800">
                <a:latin typeface="Arial"/>
                <a:ea typeface="Arial"/>
                <a:cs typeface="Arial"/>
                <a:sym typeface="Arial"/>
              </a:defRPr>
            </a:lvl1pPr>
          </a:lstStyle>
          <a:p>
            <a:r>
              <a:rPr lang="en-US" sz="4000" dirty="0" smtClean="0"/>
              <a:t>Transthoracic</a:t>
            </a:r>
            <a:r>
              <a:rPr sz="4000" dirty="0" smtClean="0"/>
              <a:t> </a:t>
            </a:r>
            <a:r>
              <a:rPr sz="4000" dirty="0"/>
              <a:t>Echocardiogram</a:t>
            </a:r>
          </a:p>
        </p:txBody>
      </p:sp>
      <p:sp>
        <p:nvSpPr>
          <p:cNvPr id="3" name="Content Placeholder 2"/>
          <p:cNvSpPr>
            <a:spLocks noGrp="1"/>
          </p:cNvSpPr>
          <p:nvPr>
            <p:ph sz="half" idx="2"/>
          </p:nvPr>
        </p:nvSpPr>
        <p:spPr/>
        <p:txBody>
          <a:bodyPr/>
          <a:lstStyle/>
          <a:p>
            <a:pPr marL="0" indent="0">
              <a:buNone/>
            </a:pPr>
            <a:r>
              <a:rPr lang="en-US" dirty="0" smtClean="0"/>
              <a:t> </a:t>
            </a:r>
            <a:endParaRPr lang="en-US" dirty="0"/>
          </a:p>
        </p:txBody>
      </p:sp>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404505" y="886592"/>
            <a:ext cx="7477990" cy="5332774"/>
          </a:xfrm>
        </p:spPr>
      </p:pic>
      <p:sp>
        <p:nvSpPr>
          <p:cNvPr id="11" name="TextBox 10"/>
          <p:cNvSpPr txBox="1"/>
          <p:nvPr/>
        </p:nvSpPr>
        <p:spPr>
          <a:xfrm>
            <a:off x="1919319" y="6178220"/>
            <a:ext cx="7096125" cy="461665"/>
          </a:xfrm>
          <a:prstGeom prst="rect">
            <a:avLst/>
          </a:prstGeom>
          <a:noFill/>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2D Doppler gradients showing severe AS </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13744054"/>
      </p:ext>
    </p:extLst>
  </p:cSld>
  <p:clrMapOvr>
    <a:masterClrMapping/>
  </p:clrMapOvr>
  <p:transition/>
  <p:timing>
    <p:tnLst>
      <p:par>
        <p:cTn id="1" dur="indefinite" restart="never" fill="hold"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00"/>
            <a:ext cx="10287000" cy="5925671"/>
          </a:xfrm>
          <a:prstGeom prst="rect">
            <a:avLst/>
          </a:prstGeom>
        </p:spPr>
      </p:pic>
    </p:spTree>
    <p:extLst>
      <p:ext uri="{BB962C8B-B14F-4D97-AF65-F5344CB8AC3E}">
        <p14:creationId xmlns:p14="http://schemas.microsoft.com/office/powerpoint/2010/main" val="5540457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72675" y="-30956"/>
            <a:ext cx="314326" cy="34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28575"/>
            <a:ext cx="10287000" cy="954107"/>
          </a:xfrm>
          <a:prstGeom prst="rect">
            <a:avLst/>
          </a:prstGeom>
          <a:noFill/>
        </p:spPr>
        <p:txBody>
          <a:bodyPr wrap="square" rtlCol="0">
            <a:sp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sym typeface="Calibri"/>
              </a:rPr>
              <a:t>Proposed Decision Tree Algorithm for Patients Presenting with </a:t>
            </a:r>
            <a:r>
              <a:rPr kumimoji="0" lang="en-US" sz="2700" b="1" i="0" u="none" strike="noStrike" kern="1200" cap="none" spc="0" normalizeH="0" baseline="0" noProof="0" dirty="0" smtClean="0">
                <a:ln>
                  <a:noFill/>
                </a:ln>
                <a:solidFill>
                  <a:srgbClr val="FFFF00"/>
                </a:solidFill>
                <a:effectLst/>
                <a:uLnTx/>
                <a:uFillTx/>
                <a:latin typeface="Arial" panose="020B0604020202020204" pitchFamily="34" charset="0"/>
                <a:ea typeface="+mj-ea"/>
                <a:cs typeface="Arial" panose="020B0604020202020204" pitchFamily="34" charset="0"/>
                <a:sym typeface="Calibri"/>
              </a:rPr>
              <a:t>Classic (</a:t>
            </a:r>
            <a:r>
              <a:rPr kumimoji="0" lang="en-US" sz="27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sym typeface="Calibri"/>
              </a:rPr>
              <a:t>EF </a:t>
            </a:r>
            <a:r>
              <a:rPr kumimoji="0" lang="en-US" sz="2700" b="1" i="0" u="none" strike="noStrike" kern="1200" cap="none" spc="0" normalizeH="0" baseline="0" noProof="0" dirty="0" smtClean="0">
                <a:ln>
                  <a:noFill/>
                </a:ln>
                <a:solidFill>
                  <a:srgbClr val="FFFF00"/>
                </a:solidFill>
                <a:effectLst/>
                <a:uLnTx/>
                <a:uFillTx/>
                <a:latin typeface="Arial" panose="020B0604020202020204" pitchFamily="34" charset="0"/>
                <a:ea typeface="+mj-ea"/>
                <a:cs typeface="Arial" panose="020B0604020202020204" pitchFamily="34" charset="0"/>
                <a:sym typeface="Calibri"/>
              </a:rPr>
              <a:t>&lt;40</a:t>
            </a:r>
            <a:r>
              <a:rPr kumimoji="0" lang="en-US" sz="27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sym typeface="Calibri"/>
              </a:rPr>
              <a:t>%) Low-Flow, Low-Gradient AS</a:t>
            </a:r>
          </a:p>
        </p:txBody>
      </p:sp>
      <p:sp>
        <p:nvSpPr>
          <p:cNvPr id="3" name="TextBox 2"/>
          <p:cNvSpPr txBox="1"/>
          <p:nvPr/>
        </p:nvSpPr>
        <p:spPr>
          <a:xfrm>
            <a:off x="4382814" y="6452027"/>
            <a:ext cx="5904186" cy="400110"/>
          </a:xfrm>
          <a:prstGeom prst="rect">
            <a:avLst/>
          </a:prstGeom>
          <a:noFill/>
        </p:spPr>
        <p:txBody>
          <a:bodyPr wrap="square" rtlCol="0">
            <a:spAutoFit/>
          </a:bodyPr>
          <a:lstStyle/>
          <a:p>
            <a:pPr marL="0" marR="0" lvl="0" indent="0" algn="l" defTabSz="10287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FFFF00"/>
                </a:solidFill>
                <a:effectLst/>
                <a:uLnTx/>
                <a:uFillTx/>
                <a:latin typeface="Arial" panose="020B0604020202020204" pitchFamily="34" charset="0"/>
                <a:ea typeface="+mj-ea"/>
                <a:cs typeface="Arial" panose="020B0604020202020204" pitchFamily="34" charset="0"/>
                <a:sym typeface="Calibri"/>
              </a:rPr>
              <a:t>G</a:t>
            </a:r>
            <a:r>
              <a:rPr kumimoji="0" lang="en-US" sz="2000" b="1" i="1" u="none" strike="noStrike" kern="1200" cap="none" spc="0" normalizeH="0" baseline="0" noProof="0" dirty="0" err="1">
                <a:ln>
                  <a:noFill/>
                </a:ln>
                <a:solidFill>
                  <a:srgbClr val="FFFF00"/>
                </a:solidFill>
                <a:effectLst/>
                <a:uLnTx/>
                <a:uFillTx/>
                <a:latin typeface="Arial"/>
                <a:ea typeface="+mj-ea"/>
                <a:cs typeface="Arial"/>
                <a:sym typeface="Calibri"/>
              </a:rPr>
              <a:t>é</a:t>
            </a:r>
            <a:r>
              <a:rPr kumimoji="0" lang="en-US" sz="2000" b="1" i="1" u="none" strike="noStrike" kern="1200" cap="none" spc="0" normalizeH="0" baseline="0" noProof="0" dirty="0" err="1">
                <a:ln>
                  <a:noFill/>
                </a:ln>
                <a:solidFill>
                  <a:srgbClr val="FFFF00"/>
                </a:solidFill>
                <a:effectLst/>
                <a:uLnTx/>
                <a:uFillTx/>
                <a:latin typeface="Arial" panose="020B0604020202020204" pitchFamily="34" charset="0"/>
                <a:ea typeface="+mj-ea"/>
                <a:cs typeface="Arial" panose="020B0604020202020204" pitchFamily="34" charset="0"/>
                <a:sym typeface="Calibri"/>
              </a:rPr>
              <a:t>n</a:t>
            </a:r>
            <a:r>
              <a:rPr kumimoji="0" lang="en-US" sz="2000" b="1" i="1" u="none" strike="noStrike" kern="1200" cap="none" spc="0" normalizeH="0" baseline="0" noProof="0" dirty="0" err="1">
                <a:ln>
                  <a:noFill/>
                </a:ln>
                <a:solidFill>
                  <a:srgbClr val="FFFF00"/>
                </a:solidFill>
                <a:effectLst/>
                <a:uLnTx/>
                <a:uFillTx/>
                <a:latin typeface="Arial"/>
                <a:ea typeface="+mj-ea"/>
                <a:cs typeface="Arial"/>
                <a:sym typeface="Calibri"/>
              </a:rPr>
              <a:t>é</a:t>
            </a:r>
            <a:r>
              <a:rPr kumimoji="0" lang="en-US" sz="2000" b="1" i="1" u="none" strike="noStrike" kern="1200" cap="none" spc="0" normalizeH="0" baseline="0" noProof="0" dirty="0" err="1">
                <a:ln>
                  <a:noFill/>
                </a:ln>
                <a:solidFill>
                  <a:srgbClr val="FFFF00"/>
                </a:solidFill>
                <a:effectLst/>
                <a:uLnTx/>
                <a:uFillTx/>
                <a:latin typeface="Arial" panose="020B0604020202020204" pitchFamily="34" charset="0"/>
                <a:ea typeface="+mj-ea"/>
                <a:cs typeface="Arial" panose="020B0604020202020204" pitchFamily="34" charset="0"/>
                <a:sym typeface="Calibri"/>
              </a:rPr>
              <a:t>reux</a:t>
            </a:r>
            <a:r>
              <a:rPr kumimoji="0" lang="en-US" sz="2000" b="1" i="1"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sym typeface="Calibri"/>
              </a:rPr>
              <a:t> P J Am Coll Cardiol 2018;71:1309</a:t>
            </a:r>
          </a:p>
        </p:txBody>
      </p:sp>
      <p:cxnSp>
        <p:nvCxnSpPr>
          <p:cNvPr id="21" name="Straight Arrow Connector 20"/>
          <p:cNvCxnSpPr>
            <a:stCxn id="6" idx="2"/>
            <a:endCxn id="7" idx="0"/>
          </p:cNvCxnSpPr>
          <p:nvPr/>
        </p:nvCxnSpPr>
        <p:spPr bwMode="auto">
          <a:xfrm>
            <a:off x="5051918" y="1380767"/>
            <a:ext cx="0" cy="248598"/>
          </a:xfrm>
          <a:prstGeom prst="straightConnector1">
            <a:avLst/>
          </a:prstGeom>
          <a:noFill/>
          <a:ln w="15875" cap="flat" cmpd="sng" algn="ctr">
            <a:solidFill>
              <a:schemeClr val="bg1"/>
            </a:solidFill>
            <a:prstDash val="solid"/>
            <a:round/>
            <a:headEnd type="none" w="med" len="med"/>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1053" name="Group 1052"/>
          <p:cNvGrpSpPr/>
          <p:nvPr/>
        </p:nvGrpSpPr>
        <p:grpSpPr>
          <a:xfrm>
            <a:off x="361950" y="1042213"/>
            <a:ext cx="9610725" cy="5296977"/>
            <a:chOff x="1066798" y="650618"/>
            <a:chExt cx="7182891" cy="4124616"/>
          </a:xfrm>
        </p:grpSpPr>
        <p:sp>
          <p:nvSpPr>
            <p:cNvPr id="13" name="TextBox 12"/>
            <p:cNvSpPr txBox="1"/>
            <p:nvPr/>
          </p:nvSpPr>
          <p:spPr>
            <a:xfrm>
              <a:off x="6172198" y="2403218"/>
              <a:ext cx="1905001" cy="838801"/>
            </a:xfrm>
            <a:prstGeom prst="rect">
              <a:avLst/>
            </a:prstGeom>
            <a:solidFill>
              <a:schemeClr val="tx2"/>
            </a:solidFill>
            <a:ln>
              <a:solidFill>
                <a:schemeClr val="bg1"/>
              </a:solidFill>
            </a:ln>
            <a:scene3d>
              <a:camera prst="orthographicFront"/>
              <a:lightRig rig="threePt" dir="t"/>
            </a:scene3d>
            <a:sp3d>
              <a:bevelT/>
            </a:sp3d>
          </p:spPr>
          <p:txBody>
            <a:bodyPr wrap="square" rtlCol="0">
              <a:sp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sym typeface="Calibri"/>
                </a:rPr>
                <a:t>FAVOR TAVR </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sym typeface="Calibri"/>
                </a:rPr>
                <a:t>if AS deemed severe</a:t>
              </a:r>
            </a:p>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sym typeface="Calibri"/>
                </a:rPr>
                <a:t>By MDCT Ca</a:t>
              </a:r>
              <a:r>
                <a:rPr kumimoji="0" lang="en-US" sz="1600" b="1" i="0" u="none" strike="noStrike" kern="1200" cap="none" spc="0" normalizeH="0" baseline="3000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sym typeface="Calibri"/>
                </a:rPr>
                <a:t>2+</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sym typeface="Calibri"/>
              </a:endParaRPr>
            </a:p>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sym typeface="Calibri"/>
                </a:rPr>
                <a:t>    ≥1,200,     ≥2,000 </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sym typeface="Calibri"/>
              </a:endParaRPr>
            </a:p>
          </p:txBody>
        </p:sp>
        <p:sp>
          <p:nvSpPr>
            <p:cNvPr id="6" name="TextBox 5"/>
            <p:cNvSpPr txBox="1"/>
            <p:nvPr/>
          </p:nvSpPr>
          <p:spPr>
            <a:xfrm>
              <a:off x="1066799" y="650618"/>
              <a:ext cx="7010402" cy="311555"/>
            </a:xfrm>
            <a:prstGeom prst="rect">
              <a:avLst/>
            </a:prstGeom>
            <a:solidFill>
              <a:schemeClr val="tx2"/>
            </a:solidFill>
            <a:ln>
              <a:solidFill>
                <a:schemeClr val="bg1"/>
              </a:solidFill>
            </a:ln>
            <a:scene3d>
              <a:camera prst="orthographicFront"/>
              <a:lightRig rig="threePt" dir="t"/>
            </a:scene3d>
            <a:sp3d>
              <a:bevelT/>
            </a:sp3d>
          </p:spPr>
          <p:txBody>
            <a:bodyPr wrap="square" rtlCol="0">
              <a:sp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sym typeface="Calibri"/>
                </a:rPr>
                <a:t>EOA &lt;1 cm</a:t>
              </a:r>
              <a:r>
                <a:rPr kumimoji="0" lang="en-US" sz="2000" b="1" i="0" u="none" strike="noStrike" kern="1200" cap="none" spc="0" normalizeH="0" baseline="3000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sym typeface="Calibri"/>
                </a:rPr>
                <a:t>2, </a:t>
              </a: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sym typeface="Calibri"/>
                </a:rPr>
                <a:t>MG &lt;40 mmHg, and LVEF </a:t>
              </a:r>
              <a:r>
                <a:rPr kumimoji="0" lang="en-US" sz="20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sym typeface="Calibri"/>
                </a:rPr>
                <a:t>&lt;40</a:t>
              </a: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sym typeface="Calibri"/>
                </a:rPr>
                <a:t>%</a:t>
              </a:r>
            </a:p>
          </p:txBody>
        </p:sp>
        <p:sp>
          <p:nvSpPr>
            <p:cNvPr id="7" name="TextBox 6"/>
            <p:cNvSpPr txBox="1"/>
            <p:nvPr/>
          </p:nvSpPr>
          <p:spPr>
            <a:xfrm>
              <a:off x="1066799" y="1107818"/>
              <a:ext cx="7010402" cy="263623"/>
            </a:xfrm>
            <a:prstGeom prst="rect">
              <a:avLst/>
            </a:prstGeom>
            <a:solidFill>
              <a:schemeClr val="tx2"/>
            </a:solidFill>
            <a:ln>
              <a:solidFill>
                <a:schemeClr val="bg1"/>
              </a:solidFill>
            </a:ln>
            <a:scene3d>
              <a:camera prst="orthographicFront"/>
              <a:lightRig rig="threePt" dir="t"/>
            </a:scene3d>
            <a:sp3d>
              <a:bevelT/>
            </a:sp3d>
          </p:spPr>
          <p:txBody>
            <a:bodyPr wrap="square" rtlCol="0">
              <a:sp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sym typeface="Calibri"/>
                </a:rPr>
                <a:t>Dobutamine stress </a:t>
              </a:r>
              <a:r>
                <a:rPr kumimoji="0" lang="en-US" sz="1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sym typeface="Calibri"/>
                </a:rPr>
                <a:t>echocardiogram (10-40  </a:t>
              </a:r>
              <a:r>
                <a:rPr kumimoji="0" lang="en-US" sz="1600" b="1" i="0" u="none" strike="noStrike" kern="1200" cap="none" spc="0" normalizeH="0" noProof="0" dirty="0" smtClean="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sym typeface="Calibri"/>
                </a:rPr>
                <a:t> </a:t>
              </a:r>
              <a:r>
                <a:rPr kumimoji="0" lang="en-US" sz="1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sym typeface="Calibri"/>
                </a:rPr>
                <a:t>cg/kg/min)</a:t>
              </a:r>
              <a:endParaRPr kumimoji="0" lang="en-US"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sym typeface="Calibri"/>
              </a:endParaRPr>
            </a:p>
          </p:txBody>
        </p:sp>
        <p:sp>
          <p:nvSpPr>
            <p:cNvPr id="8" name="TextBox 7"/>
            <p:cNvSpPr txBox="1"/>
            <p:nvPr/>
          </p:nvSpPr>
          <p:spPr>
            <a:xfrm>
              <a:off x="1066799" y="1565018"/>
              <a:ext cx="1905001" cy="647075"/>
            </a:xfrm>
            <a:prstGeom prst="rect">
              <a:avLst/>
            </a:prstGeom>
            <a:solidFill>
              <a:schemeClr val="tx2"/>
            </a:solidFill>
            <a:ln>
              <a:solidFill>
                <a:schemeClr val="bg1"/>
              </a:solidFill>
            </a:ln>
            <a:scene3d>
              <a:camera prst="orthographicFront"/>
              <a:lightRig rig="threePt" dir="t"/>
            </a:scene3d>
            <a:sp3d>
              <a:bevelT/>
            </a:sp3d>
          </p:spPr>
          <p:txBody>
            <a:bodyPr wrap="square" rtlCol="0">
              <a:sp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sym typeface="Calibri"/>
                </a:rPr>
                <a:t>Increase SV </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sym typeface="Calibri"/>
                </a:rPr>
                <a:t>≥20%</a:t>
              </a:r>
            </a:p>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sym typeface="Calibri"/>
                </a:rPr>
                <a:t>MG ≥40 mmHg</a:t>
              </a:r>
            </a:p>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sym typeface="Calibri"/>
                </a:rPr>
                <a:t>EOA ≤1.0 cm</a:t>
              </a:r>
              <a:r>
                <a:rPr kumimoji="0" lang="en-US" sz="1600" b="1" i="0" u="none" strike="noStrike" kern="1200" cap="none" spc="0" normalizeH="0" baseline="30000" noProof="0" dirty="0">
                  <a:ln>
                    <a:noFill/>
                  </a:ln>
                  <a:solidFill>
                    <a:srgbClr val="FFFFFF"/>
                  </a:solidFill>
                  <a:effectLst>
                    <a:outerShdw blurRad="38100" dist="38100" dir="2700000" algn="tl">
                      <a:srgbClr val="000000">
                        <a:alpha val="43137"/>
                      </a:srgbClr>
                    </a:outerShdw>
                  </a:effectLst>
                  <a:uLnTx/>
                  <a:uFillTx/>
                  <a:latin typeface="Arial"/>
                  <a:ea typeface="+mj-ea"/>
                  <a:cs typeface="Arial"/>
                  <a:sym typeface="Calibri"/>
                </a:rPr>
                <a:t>2</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sym typeface="Calibri"/>
              </a:endParaRPr>
            </a:p>
          </p:txBody>
        </p:sp>
        <p:sp>
          <p:nvSpPr>
            <p:cNvPr id="9" name="TextBox 8"/>
            <p:cNvSpPr txBox="1"/>
            <p:nvPr/>
          </p:nvSpPr>
          <p:spPr>
            <a:xfrm>
              <a:off x="3619499" y="1565018"/>
              <a:ext cx="1905001" cy="647075"/>
            </a:xfrm>
            <a:prstGeom prst="rect">
              <a:avLst/>
            </a:prstGeom>
            <a:solidFill>
              <a:schemeClr val="tx2"/>
            </a:solidFill>
            <a:ln>
              <a:solidFill>
                <a:schemeClr val="bg1"/>
              </a:solidFill>
            </a:ln>
            <a:scene3d>
              <a:camera prst="orthographicFront"/>
              <a:lightRig rig="threePt" dir="t"/>
            </a:scene3d>
            <a:sp3d>
              <a:bevelT/>
            </a:sp3d>
          </p:spPr>
          <p:txBody>
            <a:bodyPr wrap="square" rtlCol="0">
              <a:sp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sym typeface="Calibri"/>
                </a:rPr>
                <a:t>Increase SV </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sym typeface="Calibri"/>
                </a:rPr>
                <a:t>≥20%</a:t>
              </a:r>
            </a:p>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sym typeface="Calibri"/>
                </a:rPr>
                <a:t>MG &lt;40 mmHg</a:t>
              </a:r>
            </a:p>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sym typeface="Calibri"/>
                </a:rPr>
                <a:t>EOA &gt;1.0 cm</a:t>
              </a:r>
              <a:r>
                <a:rPr kumimoji="0" lang="en-US" sz="1600" b="1" i="0" u="none" strike="noStrike" kern="1200" cap="none" spc="0" normalizeH="0" baseline="30000" noProof="0" dirty="0">
                  <a:ln>
                    <a:noFill/>
                  </a:ln>
                  <a:solidFill>
                    <a:srgbClr val="FFFFFF"/>
                  </a:solidFill>
                  <a:effectLst>
                    <a:outerShdw blurRad="38100" dist="38100" dir="2700000" algn="tl">
                      <a:srgbClr val="000000">
                        <a:alpha val="43137"/>
                      </a:srgbClr>
                    </a:outerShdw>
                  </a:effectLst>
                  <a:uLnTx/>
                  <a:uFillTx/>
                  <a:latin typeface="Arial"/>
                  <a:ea typeface="+mj-ea"/>
                  <a:cs typeface="Arial"/>
                  <a:sym typeface="Calibri"/>
                </a:rPr>
                <a:t>2</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sym typeface="Calibri"/>
              </a:endParaRPr>
            </a:p>
          </p:txBody>
        </p:sp>
        <p:sp>
          <p:nvSpPr>
            <p:cNvPr id="10" name="TextBox 9"/>
            <p:cNvSpPr txBox="1"/>
            <p:nvPr/>
          </p:nvSpPr>
          <p:spPr>
            <a:xfrm>
              <a:off x="6172200" y="1565018"/>
              <a:ext cx="1905001" cy="647075"/>
            </a:xfrm>
            <a:prstGeom prst="rect">
              <a:avLst/>
            </a:prstGeom>
            <a:solidFill>
              <a:schemeClr val="tx2"/>
            </a:solidFill>
            <a:ln>
              <a:solidFill>
                <a:schemeClr val="bg1"/>
              </a:solidFill>
            </a:ln>
            <a:scene3d>
              <a:camera prst="orthographicFront"/>
              <a:lightRig rig="threePt" dir="t"/>
            </a:scene3d>
            <a:sp3d>
              <a:bevelT/>
            </a:sp3d>
          </p:spPr>
          <p:txBody>
            <a:bodyPr wrap="square" rtlCol="0">
              <a:sp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sym typeface="Calibri"/>
                </a:rPr>
                <a:t>Increase SV &lt;</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sym typeface="Calibri"/>
                </a:rPr>
                <a:t>20%</a:t>
              </a:r>
            </a:p>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j-ea"/>
                  <a:cs typeface="Arial"/>
                  <a:sym typeface="Calibri"/>
                </a:rPr>
                <a:t>(no contractile</a:t>
              </a:r>
            </a:p>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j-ea"/>
                  <a:cs typeface="Arial"/>
                  <a:sym typeface="Calibri"/>
                </a:rPr>
                <a:t>Reserve)</a:t>
              </a:r>
              <a:endParaRPr kumimoji="0" lang="en-US"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sym typeface="Calibri"/>
              </a:endParaRPr>
            </a:p>
          </p:txBody>
        </p:sp>
        <p:sp>
          <p:nvSpPr>
            <p:cNvPr id="11" name="TextBox 10"/>
            <p:cNvSpPr txBox="1"/>
            <p:nvPr/>
          </p:nvSpPr>
          <p:spPr>
            <a:xfrm>
              <a:off x="1066798" y="2403218"/>
              <a:ext cx="1905002" cy="263623"/>
            </a:xfrm>
            <a:prstGeom prst="rect">
              <a:avLst/>
            </a:prstGeom>
            <a:solidFill>
              <a:schemeClr val="tx2"/>
            </a:solidFill>
            <a:ln>
              <a:solidFill>
                <a:schemeClr val="bg1"/>
              </a:solidFill>
            </a:ln>
            <a:scene3d>
              <a:camera prst="orthographicFront"/>
              <a:lightRig rig="threePt" dir="t"/>
            </a:scene3d>
            <a:sp3d>
              <a:bevelT/>
            </a:sp3d>
          </p:spPr>
          <p:txBody>
            <a:bodyPr wrap="square" rtlCol="0">
              <a:sp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sym typeface="Calibri"/>
                </a:rPr>
                <a:t>Ture severe AS</a:t>
              </a:r>
            </a:p>
          </p:txBody>
        </p:sp>
        <p:sp>
          <p:nvSpPr>
            <p:cNvPr id="12" name="TextBox 11"/>
            <p:cNvSpPr txBox="1"/>
            <p:nvPr/>
          </p:nvSpPr>
          <p:spPr>
            <a:xfrm>
              <a:off x="3619498" y="2417041"/>
              <a:ext cx="1905002" cy="263623"/>
            </a:xfrm>
            <a:prstGeom prst="rect">
              <a:avLst/>
            </a:prstGeom>
            <a:solidFill>
              <a:schemeClr val="tx2"/>
            </a:solidFill>
            <a:ln>
              <a:solidFill>
                <a:schemeClr val="bg1"/>
              </a:solidFill>
            </a:ln>
            <a:scene3d>
              <a:camera prst="orthographicFront"/>
              <a:lightRig rig="threePt" dir="t"/>
            </a:scene3d>
            <a:sp3d>
              <a:bevelT/>
            </a:sp3d>
          </p:spPr>
          <p:txBody>
            <a:bodyPr wrap="square" rtlCol="0">
              <a:sp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sym typeface="Calibri"/>
                </a:rPr>
                <a:t>Pseudo severe AS</a:t>
              </a:r>
            </a:p>
          </p:txBody>
        </p:sp>
        <p:sp>
          <p:nvSpPr>
            <p:cNvPr id="23" name="TextBox 22"/>
            <p:cNvSpPr txBox="1"/>
            <p:nvPr/>
          </p:nvSpPr>
          <p:spPr>
            <a:xfrm>
              <a:off x="1066799" y="2952750"/>
              <a:ext cx="1905002" cy="455349"/>
            </a:xfrm>
            <a:prstGeom prst="rect">
              <a:avLst/>
            </a:prstGeom>
            <a:solidFill>
              <a:schemeClr val="tx2"/>
            </a:solidFill>
            <a:ln>
              <a:solidFill>
                <a:schemeClr val="bg1"/>
              </a:solidFill>
            </a:ln>
            <a:scene3d>
              <a:camera prst="orthographicFront"/>
              <a:lightRig rig="threePt" dir="t"/>
            </a:scene3d>
            <a:sp3d>
              <a:bevelT/>
            </a:sp3d>
          </p:spPr>
          <p:txBody>
            <a:bodyPr wrap="square" rtlCol="0">
              <a:sp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sym typeface="Calibri"/>
                </a:rPr>
                <a:t>Heart team risk assessment</a:t>
              </a:r>
            </a:p>
          </p:txBody>
        </p:sp>
        <p:sp>
          <p:nvSpPr>
            <p:cNvPr id="24" name="TextBox 23"/>
            <p:cNvSpPr txBox="1"/>
            <p:nvPr/>
          </p:nvSpPr>
          <p:spPr>
            <a:xfrm>
              <a:off x="3619498" y="2874242"/>
              <a:ext cx="1905002" cy="647075"/>
            </a:xfrm>
            <a:prstGeom prst="rect">
              <a:avLst/>
            </a:prstGeom>
            <a:solidFill>
              <a:schemeClr val="tx2"/>
            </a:solidFill>
            <a:ln>
              <a:solidFill>
                <a:schemeClr val="bg1"/>
              </a:solidFill>
            </a:ln>
            <a:scene3d>
              <a:camera prst="orthographicFront"/>
              <a:lightRig rig="threePt" dir="t"/>
            </a:scene3d>
            <a:sp3d>
              <a:bevelT/>
            </a:sp3d>
          </p:spPr>
          <p:txBody>
            <a:bodyPr wrap="square" rtlCol="0">
              <a:sp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sym typeface="Calibri"/>
                </a:rPr>
                <a:t>Medical therapy vs. consider enrollment in </a:t>
              </a:r>
              <a:r>
                <a:rPr kumimoji="0" lang="en-US"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sym typeface="Calibri"/>
                </a:rPr>
                <a:t>TAVR-unload trial</a:t>
              </a:r>
            </a:p>
          </p:txBody>
        </p:sp>
        <p:sp>
          <p:nvSpPr>
            <p:cNvPr id="25" name="TextBox 24"/>
            <p:cNvSpPr txBox="1"/>
            <p:nvPr/>
          </p:nvSpPr>
          <p:spPr>
            <a:xfrm>
              <a:off x="1069570" y="3770353"/>
              <a:ext cx="1905002" cy="455349"/>
            </a:xfrm>
            <a:prstGeom prst="rect">
              <a:avLst/>
            </a:prstGeom>
            <a:solidFill>
              <a:schemeClr val="tx2"/>
            </a:solidFill>
            <a:ln>
              <a:solidFill>
                <a:schemeClr val="bg1"/>
              </a:solidFill>
            </a:ln>
            <a:scene3d>
              <a:camera prst="orthographicFront"/>
              <a:lightRig rig="threePt" dir="t"/>
            </a:scene3d>
            <a:sp3d>
              <a:bevelT/>
            </a:sp3d>
          </p:spPr>
          <p:txBody>
            <a:bodyPr wrap="square" rtlCol="0">
              <a:sp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sym typeface="Calibri"/>
                </a:rPr>
                <a:t>Intermediate, high, or extreme risk</a:t>
              </a:r>
            </a:p>
          </p:txBody>
        </p:sp>
        <p:sp>
          <p:nvSpPr>
            <p:cNvPr id="26" name="TextBox 25"/>
            <p:cNvSpPr txBox="1"/>
            <p:nvPr/>
          </p:nvSpPr>
          <p:spPr>
            <a:xfrm>
              <a:off x="1066799" y="4453139"/>
              <a:ext cx="1905002" cy="263623"/>
            </a:xfrm>
            <a:prstGeom prst="rect">
              <a:avLst/>
            </a:prstGeom>
            <a:solidFill>
              <a:schemeClr val="tx2"/>
            </a:solidFill>
            <a:ln>
              <a:solidFill>
                <a:schemeClr val="bg1"/>
              </a:solidFill>
            </a:ln>
            <a:scene3d>
              <a:camera prst="orthographicFront"/>
              <a:lightRig rig="threePt" dir="t"/>
            </a:scene3d>
            <a:sp3d>
              <a:bevelT/>
            </a:sp3d>
          </p:spPr>
          <p:txBody>
            <a:bodyPr wrap="square" rtlCol="0">
              <a:sp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sym typeface="Calibri"/>
                </a:rPr>
                <a:t>TAVR</a:t>
              </a:r>
            </a:p>
          </p:txBody>
        </p:sp>
        <p:sp>
          <p:nvSpPr>
            <p:cNvPr id="27" name="TextBox 26"/>
            <p:cNvSpPr txBox="1"/>
            <p:nvPr/>
          </p:nvSpPr>
          <p:spPr>
            <a:xfrm>
              <a:off x="4571999" y="3770353"/>
              <a:ext cx="1905002" cy="263623"/>
            </a:xfrm>
            <a:prstGeom prst="rect">
              <a:avLst/>
            </a:prstGeom>
            <a:solidFill>
              <a:schemeClr val="tx2"/>
            </a:solidFill>
            <a:ln>
              <a:solidFill>
                <a:schemeClr val="bg1"/>
              </a:solidFill>
            </a:ln>
            <a:scene3d>
              <a:camera prst="orthographicFront"/>
              <a:lightRig rig="threePt" dir="t"/>
            </a:scene3d>
            <a:sp3d>
              <a:bevelT/>
            </a:sp3d>
          </p:spPr>
          <p:txBody>
            <a:bodyPr wrap="square" rtlCol="0">
              <a:sp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sym typeface="Calibri"/>
                </a:rPr>
                <a:t>Low risk for SAVR</a:t>
              </a:r>
            </a:p>
          </p:txBody>
        </p:sp>
        <p:sp>
          <p:nvSpPr>
            <p:cNvPr id="28" name="TextBox 27"/>
            <p:cNvSpPr txBox="1"/>
            <p:nvPr/>
          </p:nvSpPr>
          <p:spPr>
            <a:xfrm>
              <a:off x="3760121" y="4319885"/>
              <a:ext cx="4489568" cy="455349"/>
            </a:xfrm>
            <a:prstGeom prst="rect">
              <a:avLst/>
            </a:prstGeom>
            <a:solidFill>
              <a:schemeClr val="tx2"/>
            </a:solidFill>
            <a:ln>
              <a:solidFill>
                <a:schemeClr val="bg1"/>
              </a:solidFill>
            </a:ln>
            <a:scene3d>
              <a:camera prst="orthographicFront"/>
              <a:lightRig rig="threePt" dir="t"/>
            </a:scene3d>
            <a:sp3d>
              <a:bevelT/>
            </a:sp3d>
          </p:spPr>
          <p:txBody>
            <a:bodyPr wrap="square" rtlCol="0">
              <a:sp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sym typeface="Calibri"/>
                </a:rPr>
                <a:t>TAVR vs. SAVR </a:t>
              </a:r>
              <a:r>
                <a:rPr kumimoji="0" lang="en-US" sz="1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sym typeface="Calibri"/>
                </a:rPr>
                <a:t>depending on overall medical comorbidities</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sym typeface="Calibri"/>
              </a:endParaRPr>
            </a:p>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sym typeface="Calibri"/>
                </a:rPr>
                <a:t>Favor TAVR if </a:t>
              </a:r>
              <a:r>
                <a:rPr kumimoji="0" lang="en-US" sz="1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sym typeface="Calibri"/>
                </a:rPr>
                <a:t>non-inferior</a:t>
              </a:r>
              <a:endParaRPr kumimoji="0" lang="en-US"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sym typeface="Calibri"/>
              </a:endParaRPr>
            </a:p>
          </p:txBody>
        </p:sp>
        <p:cxnSp>
          <p:nvCxnSpPr>
            <p:cNvPr id="29" name="Straight Arrow Connector 28"/>
            <p:cNvCxnSpPr>
              <a:endCxn id="9" idx="0"/>
            </p:cNvCxnSpPr>
            <p:nvPr/>
          </p:nvCxnSpPr>
          <p:spPr bwMode="auto">
            <a:xfrm>
              <a:off x="4572000" y="1384817"/>
              <a:ext cx="0" cy="180201"/>
            </a:xfrm>
            <a:prstGeom prst="straightConnector1">
              <a:avLst/>
            </a:prstGeom>
            <a:noFill/>
            <a:ln w="15875" cap="flat" cmpd="sng" algn="ctr">
              <a:solidFill>
                <a:schemeClr val="bg1"/>
              </a:solidFill>
              <a:prstDash val="solid"/>
              <a:round/>
              <a:headEnd type="none" w="med" len="med"/>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1" name="Straight Arrow Connector 30"/>
            <p:cNvCxnSpPr/>
            <p:nvPr/>
          </p:nvCxnSpPr>
          <p:spPr bwMode="auto">
            <a:xfrm>
              <a:off x="2019300" y="1384817"/>
              <a:ext cx="0" cy="180201"/>
            </a:xfrm>
            <a:prstGeom prst="straightConnector1">
              <a:avLst/>
            </a:prstGeom>
            <a:noFill/>
            <a:ln w="15875" cap="flat" cmpd="sng" algn="ctr">
              <a:solidFill>
                <a:schemeClr val="bg1"/>
              </a:solidFill>
              <a:prstDash val="solid"/>
              <a:round/>
              <a:headEnd type="none" w="med" len="med"/>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25" name="Straight Arrow Connector 1024"/>
            <p:cNvCxnSpPr>
              <a:endCxn id="10" idx="0"/>
            </p:cNvCxnSpPr>
            <p:nvPr/>
          </p:nvCxnSpPr>
          <p:spPr bwMode="auto">
            <a:xfrm>
              <a:off x="7124698" y="1384817"/>
              <a:ext cx="3" cy="180201"/>
            </a:xfrm>
            <a:prstGeom prst="straightConnector1">
              <a:avLst/>
            </a:prstGeom>
            <a:noFill/>
            <a:ln w="15875" cap="flat" cmpd="sng" algn="ctr">
              <a:solidFill>
                <a:schemeClr val="bg1"/>
              </a:solidFill>
              <a:prstDash val="solid"/>
              <a:round/>
              <a:headEnd type="none" w="med" len="med"/>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30" name="Straight Arrow Connector 1029"/>
            <p:cNvCxnSpPr>
              <a:endCxn id="11" idx="0"/>
            </p:cNvCxnSpPr>
            <p:nvPr/>
          </p:nvCxnSpPr>
          <p:spPr bwMode="auto">
            <a:xfrm>
              <a:off x="2019299" y="2211349"/>
              <a:ext cx="0" cy="191869"/>
            </a:xfrm>
            <a:prstGeom prst="straightConnector1">
              <a:avLst/>
            </a:prstGeom>
            <a:noFill/>
            <a:ln w="15875" cap="flat" cmpd="sng" algn="ctr">
              <a:solidFill>
                <a:schemeClr val="bg1"/>
              </a:solidFill>
              <a:prstDash val="solid"/>
              <a:round/>
              <a:headEnd type="none" w="med" len="med"/>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32" name="Straight Arrow Connector 1031"/>
            <p:cNvCxnSpPr/>
            <p:nvPr/>
          </p:nvCxnSpPr>
          <p:spPr bwMode="auto">
            <a:xfrm flipH="1">
              <a:off x="4571999" y="2216988"/>
              <a:ext cx="1" cy="191869"/>
            </a:xfrm>
            <a:prstGeom prst="straightConnector1">
              <a:avLst/>
            </a:prstGeom>
            <a:noFill/>
            <a:ln w="15875" cap="flat" cmpd="sng" algn="ctr">
              <a:solidFill>
                <a:schemeClr val="bg1"/>
              </a:solidFill>
              <a:prstDash val="solid"/>
              <a:round/>
              <a:headEnd type="none" w="med" len="med"/>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34" name="Straight Arrow Connector 1033"/>
            <p:cNvCxnSpPr>
              <a:endCxn id="13" idx="0"/>
            </p:cNvCxnSpPr>
            <p:nvPr/>
          </p:nvCxnSpPr>
          <p:spPr bwMode="auto">
            <a:xfrm flipH="1">
              <a:off x="7124699" y="2211349"/>
              <a:ext cx="2" cy="191869"/>
            </a:xfrm>
            <a:prstGeom prst="straightConnector1">
              <a:avLst/>
            </a:prstGeom>
            <a:noFill/>
            <a:ln w="15875" cap="flat" cmpd="sng" algn="ctr">
              <a:solidFill>
                <a:schemeClr val="bg1"/>
              </a:solidFill>
              <a:prstDash val="solid"/>
              <a:round/>
              <a:headEnd type="none" w="med" len="med"/>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36" name="Straight Arrow Connector 1035"/>
            <p:cNvCxnSpPr/>
            <p:nvPr/>
          </p:nvCxnSpPr>
          <p:spPr bwMode="auto">
            <a:xfrm>
              <a:off x="2019300" y="2724150"/>
              <a:ext cx="0" cy="256401"/>
            </a:xfrm>
            <a:prstGeom prst="straightConnector1">
              <a:avLst/>
            </a:prstGeom>
            <a:noFill/>
            <a:ln w="15875" cap="flat" cmpd="sng" algn="ctr">
              <a:solidFill>
                <a:schemeClr val="bg1"/>
              </a:solidFill>
              <a:prstDash val="solid"/>
              <a:round/>
              <a:headEnd type="none" w="med" len="med"/>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38" name="Straight Arrow Connector 1037"/>
            <p:cNvCxnSpPr>
              <a:stCxn id="12" idx="2"/>
              <a:endCxn id="24" idx="0"/>
            </p:cNvCxnSpPr>
            <p:nvPr/>
          </p:nvCxnSpPr>
          <p:spPr bwMode="auto">
            <a:xfrm>
              <a:off x="4571999" y="2694041"/>
              <a:ext cx="0" cy="180201"/>
            </a:xfrm>
            <a:prstGeom prst="straightConnector1">
              <a:avLst/>
            </a:prstGeom>
            <a:noFill/>
            <a:ln w="15875" cap="flat" cmpd="sng" algn="ctr">
              <a:solidFill>
                <a:schemeClr val="bg1"/>
              </a:solidFill>
              <a:prstDash val="solid"/>
              <a:round/>
              <a:headEnd type="none" w="med" len="med"/>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41" name="Straight Arrow Connector 1040"/>
            <p:cNvCxnSpPr>
              <a:stCxn id="23" idx="2"/>
              <a:endCxn id="25" idx="0"/>
            </p:cNvCxnSpPr>
            <p:nvPr/>
          </p:nvCxnSpPr>
          <p:spPr bwMode="auto">
            <a:xfrm>
              <a:off x="2019300" y="3192408"/>
              <a:ext cx="2771" cy="577945"/>
            </a:xfrm>
            <a:prstGeom prst="straightConnector1">
              <a:avLst/>
            </a:prstGeom>
            <a:noFill/>
            <a:ln w="15875" cap="flat" cmpd="sng" algn="ctr">
              <a:solidFill>
                <a:schemeClr val="bg1"/>
              </a:solidFill>
              <a:prstDash val="solid"/>
              <a:round/>
              <a:headEnd type="none" w="med" len="med"/>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44" name="Straight Arrow Connector 1043"/>
            <p:cNvCxnSpPr/>
            <p:nvPr/>
          </p:nvCxnSpPr>
          <p:spPr bwMode="auto">
            <a:xfrm>
              <a:off x="2019299" y="4240203"/>
              <a:ext cx="1" cy="180201"/>
            </a:xfrm>
            <a:prstGeom prst="straightConnector1">
              <a:avLst/>
            </a:prstGeom>
            <a:noFill/>
            <a:ln w="15875" cap="flat" cmpd="sng" algn="ctr">
              <a:solidFill>
                <a:schemeClr val="bg1"/>
              </a:solidFill>
              <a:prstDash val="solid"/>
              <a:round/>
              <a:headEnd type="none" w="med" len="med"/>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46" name="Straight Connector 1045"/>
            <p:cNvCxnSpPr/>
            <p:nvPr/>
          </p:nvCxnSpPr>
          <p:spPr bwMode="auto">
            <a:xfrm>
              <a:off x="2019299" y="3598902"/>
              <a:ext cx="3505201" cy="0"/>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49" name="Straight Arrow Connector 1048"/>
            <p:cNvCxnSpPr/>
            <p:nvPr/>
          </p:nvCxnSpPr>
          <p:spPr bwMode="auto">
            <a:xfrm flipH="1">
              <a:off x="5521036" y="3598902"/>
              <a:ext cx="3464" cy="175916"/>
            </a:xfrm>
            <a:prstGeom prst="straightConnector1">
              <a:avLst/>
            </a:prstGeom>
            <a:noFill/>
            <a:ln w="15875" cap="flat" cmpd="sng" algn="ctr">
              <a:solidFill>
                <a:schemeClr val="bg1"/>
              </a:solidFill>
              <a:prstDash val="solid"/>
              <a:round/>
              <a:headEnd type="none" w="med" len="med"/>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51" name="Straight Arrow Connector 1050"/>
            <p:cNvCxnSpPr/>
            <p:nvPr/>
          </p:nvCxnSpPr>
          <p:spPr bwMode="auto">
            <a:xfrm>
              <a:off x="5524500" y="4043633"/>
              <a:ext cx="0" cy="270301"/>
            </a:xfrm>
            <a:prstGeom prst="straightConnector1">
              <a:avLst/>
            </a:prstGeom>
            <a:noFill/>
            <a:ln w="15875" cap="flat" cmpd="sng" algn="ctr">
              <a:solidFill>
                <a:schemeClr val="bg1"/>
              </a:solidFill>
              <a:prstDash val="solid"/>
              <a:round/>
              <a:headEnd type="none" w="med" len="med"/>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2955" y="4078084"/>
            <a:ext cx="128761" cy="228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7099" y="4017660"/>
            <a:ext cx="282210" cy="296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5" name="TextBox 4"/>
              <p:cNvSpPr txBox="1"/>
              <p:nvPr/>
            </p:nvSpPr>
            <p:spPr>
              <a:xfrm>
                <a:off x="6495388" y="1602828"/>
                <a:ext cx="228652" cy="332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𝜇</m:t>
                      </m:r>
                    </m:oMath>
                  </m:oMathPara>
                </a14:m>
                <a:endParaRPr lang="en-US" dirty="0">
                  <a:solidFill>
                    <a:srgbClr val="FF000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6495388" y="1602828"/>
                <a:ext cx="228652" cy="332399"/>
              </a:xfrm>
              <a:prstGeom prst="rect">
                <a:avLst/>
              </a:prstGeom>
              <a:blipFill>
                <a:blip r:embed="rId6"/>
                <a:stretch>
                  <a:fillRect l="-27027" r="-27027" b="-25926"/>
                </a:stretch>
              </a:blipFill>
            </p:spPr>
            <p:txBody>
              <a:bodyPr/>
              <a:lstStyle/>
              <a:p>
                <a:r>
                  <a:rPr lang="en-US">
                    <a:noFill/>
                  </a:rPr>
                  <a:t> </a:t>
                </a:r>
              </a:p>
            </p:txBody>
          </p:sp>
        </mc:Fallback>
      </mc:AlternateContent>
    </p:spTree>
    <p:extLst>
      <p:ext uri="{BB962C8B-B14F-4D97-AF65-F5344CB8AC3E}">
        <p14:creationId xmlns:p14="http://schemas.microsoft.com/office/powerpoint/2010/main" val="1981833399"/>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64725" y="-2381"/>
            <a:ext cx="422276" cy="464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8175"/>
            <a:ext cx="10287000" cy="5905499"/>
          </a:xfrm>
          <a:prstGeom prst="rect">
            <a:avLst/>
          </a:prstGeom>
        </p:spPr>
      </p:pic>
    </p:spTree>
    <p:extLst>
      <p:ext uri="{BB962C8B-B14F-4D97-AF65-F5344CB8AC3E}">
        <p14:creationId xmlns:p14="http://schemas.microsoft.com/office/powerpoint/2010/main" val="1136423096"/>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1" y="0"/>
            <a:ext cx="9090212" cy="6858000"/>
          </a:xfrm>
          <a:prstGeom prst="rect">
            <a:avLst/>
          </a:prstGeom>
        </p:spPr>
      </p:pic>
    </p:spTree>
    <p:extLst>
      <p:ext uri="{BB962C8B-B14F-4D97-AF65-F5344CB8AC3E}">
        <p14:creationId xmlns:p14="http://schemas.microsoft.com/office/powerpoint/2010/main" val="38911850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8963"/>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100" b="1" kern="1200" noProof="0" dirty="0" smtClean="0">
                <a:solidFill>
                  <a:srgbClr val="FFFF00"/>
                </a:solidFill>
                <a:latin typeface="Arial" panose="020B0604020202020204" pitchFamily="34" charset="0"/>
                <a:ea typeface="+mn-ea"/>
                <a:cs typeface="Arial" panose="020B0604020202020204" pitchFamily="34" charset="0"/>
              </a:rPr>
              <a:t>Recommendations for </a:t>
            </a:r>
            <a:r>
              <a:rPr kumimoji="0" lang="en-US" sz="31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Patients with Low-Flow/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Low-Gradient AS with Reduced LVEF</a:t>
            </a:r>
            <a:endParaRPr kumimoji="0" lang="en-US" sz="31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4298731" y="6490449"/>
            <a:ext cx="598826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Nishimura et al., J Am Coll Cardiol 2014;63:e57</a:t>
            </a:r>
            <a:endParaRPr kumimoji="0" lang="en-US" sz="20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316" y="1070774"/>
            <a:ext cx="8946776" cy="5363361"/>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139835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8963"/>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100" b="1" kern="1200" dirty="0" smtClean="0">
                <a:solidFill>
                  <a:srgbClr val="FFFF00"/>
                </a:solidFill>
                <a:latin typeface="Arial" panose="020B0604020202020204" pitchFamily="34" charset="0"/>
                <a:ea typeface="+mn-ea"/>
                <a:cs typeface="Arial" panose="020B0604020202020204" pitchFamily="34" charset="0"/>
              </a:rPr>
              <a:t>Recommendations for </a:t>
            </a:r>
            <a:r>
              <a:rPr kumimoji="0" lang="en-US" sz="31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Patients with Low-Flow/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Low-Gradient AS with Preserved LVEF</a:t>
            </a:r>
            <a:endParaRPr kumimoji="0" lang="en-US" sz="31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4456386" y="6490449"/>
            <a:ext cx="583061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Nishimura et al., J Am Coll Cardiol 2014;63:e57</a:t>
            </a:r>
            <a:endParaRPr kumimoji="0" lang="en-US" sz="20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635" y="1095145"/>
            <a:ext cx="9090212" cy="5261971"/>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862907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sp>
        <p:nvSpPr>
          <p:cNvPr id="7" name="TextBox 6"/>
          <p:cNvSpPr txBox="1"/>
          <p:nvPr/>
        </p:nvSpPr>
        <p:spPr>
          <a:xfrm>
            <a:off x="2324" y="4656"/>
            <a:ext cx="10284676" cy="1261884"/>
          </a:xfrm>
          <a:prstGeom prst="rect">
            <a:avLst/>
          </a:prstGeom>
          <a:noFill/>
        </p:spPr>
        <p:txBody>
          <a:bodyPr wrap="square" rtlCol="0">
            <a:sp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itchFamily="34" charset="0"/>
                <a:ea typeface="+mj-ea"/>
                <a:cs typeface="Arial" pitchFamily="34" charset="0"/>
                <a:sym typeface="Calibri"/>
              </a:rPr>
              <a:t>Take Home Messages</a:t>
            </a:r>
          </a:p>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FF00"/>
                </a:solidFill>
                <a:effectLst/>
                <a:uLnTx/>
                <a:uFillTx/>
                <a:latin typeface="Arial" pitchFamily="34" charset="0"/>
                <a:ea typeface="+mj-ea"/>
                <a:cs typeface="Arial" pitchFamily="34" charset="0"/>
                <a:sym typeface="Calibri"/>
              </a:rPr>
              <a:t>Current Concepts</a:t>
            </a:r>
            <a:r>
              <a:rPr kumimoji="0" lang="en-US" sz="3600" b="1" i="0" u="none" strike="noStrike" kern="1200" cap="none" spc="0" normalizeH="0" noProof="0" dirty="0" smtClean="0">
                <a:ln>
                  <a:noFill/>
                </a:ln>
                <a:solidFill>
                  <a:srgbClr val="FFFF00"/>
                </a:solidFill>
                <a:effectLst/>
                <a:uLnTx/>
                <a:uFillTx/>
                <a:latin typeface="Arial" pitchFamily="34" charset="0"/>
                <a:ea typeface="+mj-ea"/>
                <a:cs typeface="Arial" pitchFamily="34" charset="0"/>
                <a:sym typeface="Calibri"/>
              </a:rPr>
              <a:t> in </a:t>
            </a:r>
            <a:r>
              <a:rPr kumimoji="0" lang="en-US" sz="3600" b="1" i="0" u="none" strike="noStrike" kern="1200" cap="none" spc="0" normalizeH="0" baseline="0" noProof="0" dirty="0" smtClean="0">
                <a:ln>
                  <a:noFill/>
                </a:ln>
                <a:solidFill>
                  <a:srgbClr val="FFFF00"/>
                </a:solidFill>
                <a:effectLst/>
                <a:uLnTx/>
                <a:uFillTx/>
                <a:latin typeface="Arial" pitchFamily="34" charset="0"/>
                <a:ea typeface="+mj-ea"/>
                <a:cs typeface="Arial" pitchFamily="34" charset="0"/>
                <a:sym typeface="Calibri"/>
              </a:rPr>
              <a:t>LF-LG Severe AS</a:t>
            </a:r>
            <a:endParaRPr kumimoji="0" lang="en-US" sz="3600" b="1" i="0" u="none" strike="noStrike" kern="1200" cap="none" spc="0" normalizeH="0" baseline="0" noProof="0" dirty="0">
              <a:ln>
                <a:noFill/>
              </a:ln>
              <a:solidFill>
                <a:srgbClr val="FFFF00"/>
              </a:solidFill>
              <a:effectLst/>
              <a:uLnTx/>
              <a:uFillTx/>
              <a:latin typeface="Arial" pitchFamily="34" charset="0"/>
              <a:ea typeface="+mj-ea"/>
              <a:cs typeface="Arial" pitchFamily="34" charset="0"/>
              <a:sym typeface="Calibri"/>
            </a:endParaRPr>
          </a:p>
        </p:txBody>
      </p:sp>
      <p:sp>
        <p:nvSpPr>
          <p:cNvPr id="8" name="TextBox 7"/>
          <p:cNvSpPr txBox="1"/>
          <p:nvPr/>
        </p:nvSpPr>
        <p:spPr>
          <a:xfrm>
            <a:off x="-67126" y="1310985"/>
            <a:ext cx="10284676" cy="2677656"/>
          </a:xfrm>
          <a:prstGeom prst="rect">
            <a:avLst/>
          </a:prstGeom>
          <a:noFill/>
        </p:spPr>
        <p:txBody>
          <a:bodyPr wrap="square" rtlCol="0">
            <a:spAutoFit/>
          </a:bodyPr>
          <a:lstStyle/>
          <a:p>
            <a:pPr marL="321469" marR="0" lvl="0" indent="-321469" algn="l" defTabSz="1028700" rtl="0" eaLnBrk="1" fontAlgn="auto" latinLnBrk="0" hangingPunct="1">
              <a:lnSpc>
                <a:spcPct val="100000"/>
              </a:lnSpc>
              <a:spcBef>
                <a:spcPts val="0"/>
              </a:spcBef>
              <a:spcAft>
                <a:spcPts val="0"/>
              </a:spcAft>
              <a:buClr>
                <a:srgbClr val="FFFFFF"/>
              </a:buClr>
              <a:buSzTx/>
              <a:buFont typeface="Arial" pitchFamily="34" charset="0"/>
              <a:buChar char="•"/>
              <a:tabLst/>
              <a:defRPr/>
            </a:pPr>
            <a:r>
              <a:rPr lang="en-US" sz="2800" b="1" kern="1200" dirty="0" smtClean="0">
                <a:solidFill>
                  <a:srgbClr val="FFFFFF"/>
                </a:solidFill>
                <a:latin typeface="Arial" pitchFamily="34" charset="0"/>
                <a:cs typeface="Arial" pitchFamily="34" charset="0"/>
              </a:rPr>
              <a:t>Most of the studies have shown higher mortality and </a:t>
            </a:r>
            <a:r>
              <a:rPr lang="en-US" sz="2800" b="1" kern="1200" dirty="0" smtClean="0">
                <a:solidFill>
                  <a:srgbClr val="FFFFFF"/>
                </a:solidFill>
                <a:latin typeface="Arial" pitchFamily="34" charset="0"/>
                <a:cs typeface="Arial" pitchFamily="34" charset="0"/>
              </a:rPr>
              <a:t>higher HF class </a:t>
            </a:r>
            <a:r>
              <a:rPr lang="en-US" sz="2800" b="1" kern="1200" dirty="0" smtClean="0">
                <a:solidFill>
                  <a:srgbClr val="FFFFFF"/>
                </a:solidFill>
                <a:latin typeface="Arial" pitchFamily="34" charset="0"/>
                <a:cs typeface="Arial" pitchFamily="34" charset="0"/>
              </a:rPr>
              <a:t>in pts with LF-LG AS compared to traditional NF-HG AS.</a:t>
            </a:r>
            <a:r>
              <a:rPr kumimoji="0" lang="en-US" sz="2800" b="1" i="0" u="none" strike="noStrike" kern="1200" cap="none" spc="0" normalizeH="0" baseline="0" noProof="0" dirty="0" smtClean="0">
                <a:ln>
                  <a:noFill/>
                </a:ln>
                <a:solidFill>
                  <a:srgbClr val="FFFFFF"/>
                </a:solidFill>
                <a:effectLst/>
                <a:uLnTx/>
                <a:uFillTx/>
                <a:latin typeface="Arial" pitchFamily="34" charset="0"/>
                <a:cs typeface="Arial" pitchFamily="34" charset="0"/>
                <a:sym typeface="Calibri"/>
              </a:rPr>
              <a:t> Aortic valve intervention with either TAVR or SAVR is associated</a:t>
            </a:r>
            <a:r>
              <a:rPr kumimoji="0" lang="en-US" sz="2800" b="1" i="0" u="none" strike="noStrike" kern="1200" cap="none" spc="0" normalizeH="0" noProof="0" dirty="0" smtClean="0">
                <a:ln>
                  <a:noFill/>
                </a:ln>
                <a:solidFill>
                  <a:srgbClr val="FFFFFF"/>
                </a:solidFill>
                <a:effectLst/>
                <a:uLnTx/>
                <a:uFillTx/>
                <a:latin typeface="Arial" pitchFamily="34" charset="0"/>
                <a:cs typeface="Arial" pitchFamily="34" charset="0"/>
                <a:sym typeface="Calibri"/>
              </a:rPr>
              <a:t> with better outcomes compared to conservative </a:t>
            </a:r>
            <a:r>
              <a:rPr kumimoji="0" lang="en-US" sz="2800" b="1" i="0" u="none" strike="noStrike" kern="1200" cap="none" spc="0" normalizeH="0" noProof="0" dirty="0" smtClean="0">
                <a:ln>
                  <a:noFill/>
                </a:ln>
                <a:solidFill>
                  <a:srgbClr val="FFFFFF"/>
                </a:solidFill>
                <a:effectLst/>
                <a:uLnTx/>
                <a:uFillTx/>
                <a:latin typeface="Arial" pitchFamily="34" charset="0"/>
                <a:cs typeface="Arial" pitchFamily="34" charset="0"/>
                <a:sym typeface="Calibri"/>
              </a:rPr>
              <a:t>(medical) therapy in all subgroups of LG severe AS.</a:t>
            </a:r>
            <a:endParaRPr kumimoji="0" lang="en-US" sz="2800" b="1" i="0" u="none" strike="noStrike" kern="1200" cap="none" spc="0" normalizeH="0" baseline="0" noProof="0" dirty="0">
              <a:ln>
                <a:noFill/>
              </a:ln>
              <a:solidFill>
                <a:srgbClr val="FFFFFF"/>
              </a:solidFill>
              <a:effectLst/>
              <a:uLnTx/>
              <a:uFillTx/>
              <a:latin typeface="Arial" pitchFamily="34" charset="0"/>
              <a:cs typeface="Arial" pitchFamily="34" charset="0"/>
              <a:sym typeface="Calibri"/>
            </a:endParaRPr>
          </a:p>
        </p:txBody>
      </p:sp>
      <p:sp>
        <p:nvSpPr>
          <p:cNvPr id="6" name="TextBox 5"/>
          <p:cNvSpPr txBox="1"/>
          <p:nvPr/>
        </p:nvSpPr>
        <p:spPr>
          <a:xfrm>
            <a:off x="-72669" y="4083431"/>
            <a:ext cx="10359669" cy="2677656"/>
          </a:xfrm>
          <a:prstGeom prst="rect">
            <a:avLst/>
          </a:prstGeom>
          <a:noFill/>
        </p:spPr>
        <p:txBody>
          <a:bodyPr wrap="square" rtlCol="0">
            <a:spAutoFit/>
          </a:bodyPr>
          <a:lstStyle/>
          <a:p>
            <a:pPr marL="321469" marR="0" lvl="0" indent="-321469" algn="l" defTabSz="1028700" rtl="0" eaLnBrk="1" fontAlgn="auto" latinLnBrk="0" hangingPunct="1">
              <a:lnSpc>
                <a:spcPct val="100000"/>
              </a:lnSpc>
              <a:spcBef>
                <a:spcPts val="0"/>
              </a:spcBef>
              <a:spcAft>
                <a:spcPts val="0"/>
              </a:spcAft>
              <a:buClr>
                <a:srgbClr val="FFFFFF"/>
              </a:buClr>
              <a:buSzTx/>
              <a:buFont typeface="Arial" pitchFamily="34" charset="0"/>
              <a:buChar char="•"/>
              <a:tabLst/>
              <a:defRPr/>
            </a:pPr>
            <a:r>
              <a:rPr lang="en-US" sz="2800" b="1" kern="1200" dirty="0" smtClean="0">
                <a:solidFill>
                  <a:srgbClr val="FFFFFF"/>
                </a:solidFill>
                <a:latin typeface="Arial" pitchFamily="34" charset="0"/>
                <a:cs typeface="Arial" pitchFamily="34" charset="0"/>
              </a:rPr>
              <a:t>In pts with LF-LG severe AS, presence or absence of contractile reserve does not predict LV function improvement or follow-up mortality </a:t>
            </a:r>
            <a:r>
              <a:rPr lang="en-US" sz="2800" b="1" kern="1200" dirty="0" err="1" smtClean="0">
                <a:solidFill>
                  <a:srgbClr val="FFFFFF"/>
                </a:solidFill>
                <a:latin typeface="Arial" pitchFamily="34" charset="0"/>
                <a:cs typeface="Arial" pitchFamily="34" charset="0"/>
              </a:rPr>
              <a:t>upto</a:t>
            </a:r>
            <a:r>
              <a:rPr lang="en-US" sz="2800" b="1" kern="1200" dirty="0" smtClean="0">
                <a:solidFill>
                  <a:srgbClr val="FFFFFF"/>
                </a:solidFill>
                <a:latin typeface="Arial" pitchFamily="34" charset="0"/>
                <a:cs typeface="Arial" pitchFamily="34" charset="0"/>
              </a:rPr>
              <a:t> 2.5yrs. Therefore true severe LF-LG AS should undergo AV replacement either by surgery or by Transcatheter approach </a:t>
            </a:r>
            <a:r>
              <a:rPr lang="en-US" sz="2800" b="1" kern="1200" dirty="0">
                <a:solidFill>
                  <a:srgbClr val="FFFFFF"/>
                </a:solidFill>
                <a:latin typeface="Arial" pitchFamily="34" charset="0"/>
                <a:cs typeface="Arial" pitchFamily="34" charset="0"/>
              </a:rPr>
              <a:t>(</a:t>
            </a:r>
            <a:r>
              <a:rPr lang="en-US" sz="2800" b="1" kern="1200" dirty="0" smtClean="0">
                <a:solidFill>
                  <a:srgbClr val="FFFFFF"/>
                </a:solidFill>
                <a:latin typeface="Arial" pitchFamily="34" charset="0"/>
                <a:cs typeface="Arial" pitchFamily="34" charset="0"/>
              </a:rPr>
              <a:t>preferred</a:t>
            </a:r>
            <a:r>
              <a:rPr lang="en-US" sz="2800" b="1" kern="1200" dirty="0" smtClean="0">
                <a:solidFill>
                  <a:srgbClr val="FFFFFF"/>
                </a:solidFill>
                <a:latin typeface="Arial" pitchFamily="34" charset="0"/>
                <a:cs typeface="Arial" pitchFamily="34" charset="0"/>
              </a:rPr>
              <a:t>) irrespective of contractile reserve.</a:t>
            </a:r>
            <a:endParaRPr kumimoji="0" lang="en-US" sz="2800" b="1" i="0" u="none" strike="noStrike" kern="1200" cap="none" spc="0" normalizeH="0" baseline="0" noProof="0" dirty="0">
              <a:ln>
                <a:noFill/>
              </a:ln>
              <a:solidFill>
                <a:srgbClr val="FFFFFF"/>
              </a:solidFill>
              <a:effectLst/>
              <a:uLnTx/>
              <a:uFillTx/>
              <a:latin typeface="Arial" pitchFamily="34" charset="0"/>
              <a:cs typeface="Arial" pitchFamily="34" charset="0"/>
              <a:sym typeface="Calibri"/>
            </a:endParaRPr>
          </a:p>
        </p:txBody>
      </p:sp>
      <p:pic>
        <p:nvPicPr>
          <p:cNvPr id="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06093" y="0"/>
            <a:ext cx="280907" cy="257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08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60735" y="1751433"/>
            <a:ext cx="9804797"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564" tIns="38278" rIns="76564" bIns="38278" anchor="b" anchorCtr="1"/>
          <a:lstStyle>
            <a:lvl1pPr eaLnBrk="0" hangingPunct="0">
              <a:spcBef>
                <a:spcPct val="20000"/>
              </a:spcBef>
              <a:buChar char="•"/>
              <a:defRPr sz="3200">
                <a:solidFill>
                  <a:schemeClr val="bg1"/>
                </a:solidFill>
                <a:latin typeface="Times New Roman" pitchFamily="18" charset="0"/>
              </a:defRPr>
            </a:lvl1pPr>
            <a:lvl2pPr marL="800100" indent="-3429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defTabSz="771525" fontAlgn="base">
              <a:lnSpc>
                <a:spcPct val="110000"/>
              </a:lnSpc>
              <a:spcBef>
                <a:spcPct val="0"/>
              </a:spcBef>
              <a:spcAft>
                <a:spcPct val="0"/>
              </a:spcAft>
              <a:buNone/>
              <a:defRPr/>
            </a:pPr>
            <a:r>
              <a:rPr lang="en-US" altLang="en-US" sz="2250" b="1" kern="1200" dirty="0">
                <a:solidFill>
                  <a:srgbClr val="FFFFFF"/>
                </a:solidFill>
                <a:latin typeface="Arial" charset="0"/>
                <a:cs typeface="Arial" charset="0"/>
              </a:rPr>
              <a:t>Following </a:t>
            </a:r>
            <a:r>
              <a:rPr lang="en-US" altLang="en-US" sz="2250" b="1" kern="1200" dirty="0" smtClean="0">
                <a:solidFill>
                  <a:srgbClr val="FFFFFF"/>
                </a:solidFill>
                <a:latin typeface="Arial" charset="0"/>
                <a:cs typeface="Arial" charset="0"/>
              </a:rPr>
              <a:t>are true statements regarding the LF-LG AS </a:t>
            </a:r>
            <a:r>
              <a:rPr lang="en-US" altLang="en-US" sz="2250" b="1" kern="1200" dirty="0">
                <a:solidFill>
                  <a:srgbClr val="FFFFFF"/>
                </a:solidFill>
                <a:latin typeface="Arial" charset="0"/>
                <a:cs typeface="Arial" charset="0"/>
              </a:rPr>
              <a:t>except:  </a:t>
            </a:r>
          </a:p>
          <a:p>
            <a:pPr defTabSz="771525" fontAlgn="base">
              <a:lnSpc>
                <a:spcPct val="110000"/>
              </a:lnSpc>
              <a:spcBef>
                <a:spcPct val="0"/>
              </a:spcBef>
              <a:spcAft>
                <a:spcPct val="0"/>
              </a:spcAft>
              <a:buFontTx/>
              <a:buAutoNum type="arabicPeriod"/>
              <a:defRPr/>
            </a:pPr>
            <a:endParaRPr lang="en-US" altLang="en-US" sz="2250" b="1" kern="1200" dirty="0">
              <a:solidFill>
                <a:srgbClr val="FFFFFF"/>
              </a:solidFill>
              <a:latin typeface="Arial" charset="0"/>
              <a:cs typeface="Arial" charset="0"/>
            </a:endParaRPr>
          </a:p>
          <a:p>
            <a:pPr marL="675084" lvl="1" indent="-289322" defTabSz="771525" fontAlgn="base">
              <a:lnSpc>
                <a:spcPct val="110000"/>
              </a:lnSpc>
              <a:spcBef>
                <a:spcPct val="0"/>
              </a:spcBef>
              <a:spcAft>
                <a:spcPct val="0"/>
              </a:spcAft>
              <a:buFontTx/>
              <a:buAutoNum type="alphaUcPeriod"/>
              <a:defRPr/>
            </a:pPr>
            <a:r>
              <a:rPr lang="en-US" altLang="en-US" sz="2250" b="1" kern="1200" dirty="0">
                <a:solidFill>
                  <a:srgbClr val="FFFFFF"/>
                </a:solidFill>
                <a:latin typeface="Arial" charset="0"/>
                <a:cs typeface="Arial" charset="0"/>
              </a:rPr>
              <a:t>  </a:t>
            </a:r>
            <a:r>
              <a:rPr lang="en-US" altLang="en-US" sz="2250" b="1" kern="1200" dirty="0" smtClean="0">
                <a:solidFill>
                  <a:srgbClr val="FFFFFF"/>
                </a:solidFill>
                <a:latin typeface="Arial" charset="0"/>
                <a:cs typeface="Arial" charset="0"/>
              </a:rPr>
              <a:t>LF-LG severe </a:t>
            </a:r>
            <a:r>
              <a:rPr lang="en-US" altLang="en-US" sz="2250" b="1" kern="1200" dirty="0" smtClean="0">
                <a:solidFill>
                  <a:srgbClr val="FFFFFF"/>
                </a:solidFill>
                <a:latin typeface="Arial" charset="0"/>
                <a:cs typeface="Arial" charset="0"/>
              </a:rPr>
              <a:t>AS usually have higher mortality vs NG AS</a:t>
            </a:r>
            <a:endParaRPr lang="en-US" altLang="en-US" sz="2250" b="1" kern="1200" dirty="0">
              <a:solidFill>
                <a:srgbClr val="FFFFFF"/>
              </a:solidFill>
              <a:latin typeface="Arial" charset="0"/>
              <a:cs typeface="Arial" charset="0"/>
            </a:endParaRPr>
          </a:p>
          <a:p>
            <a:pPr marL="675084" lvl="1" indent="-289322" defTabSz="771525" fontAlgn="base">
              <a:lnSpc>
                <a:spcPct val="110000"/>
              </a:lnSpc>
              <a:spcBef>
                <a:spcPct val="0"/>
              </a:spcBef>
              <a:spcAft>
                <a:spcPct val="0"/>
              </a:spcAft>
              <a:buFontTx/>
              <a:buAutoNum type="alphaUcPeriod"/>
              <a:defRPr/>
            </a:pPr>
            <a:endParaRPr lang="en-US" altLang="en-US" sz="2250" b="1" kern="1200" dirty="0">
              <a:solidFill>
                <a:srgbClr val="FFFFFF"/>
              </a:solidFill>
              <a:latin typeface="Arial" charset="0"/>
              <a:cs typeface="Arial" charset="0"/>
            </a:endParaRPr>
          </a:p>
          <a:p>
            <a:pPr marL="675084" lvl="1" indent="-289322" defTabSz="771525" fontAlgn="base">
              <a:lnSpc>
                <a:spcPct val="110000"/>
              </a:lnSpc>
              <a:spcBef>
                <a:spcPct val="0"/>
              </a:spcBef>
              <a:spcAft>
                <a:spcPct val="0"/>
              </a:spcAft>
              <a:buFontTx/>
              <a:buAutoNum type="alphaUcPeriod"/>
              <a:defRPr/>
            </a:pPr>
            <a:r>
              <a:rPr lang="en-US" altLang="en-US" sz="2250" b="1" kern="1200" dirty="0">
                <a:solidFill>
                  <a:srgbClr val="FFFFFF"/>
                </a:solidFill>
                <a:latin typeface="Arial" charset="0"/>
                <a:cs typeface="Arial" charset="0"/>
              </a:rPr>
              <a:t>  </a:t>
            </a:r>
            <a:r>
              <a:rPr lang="en-US" altLang="en-US" sz="2250" b="1" kern="1200" dirty="0" smtClean="0">
                <a:solidFill>
                  <a:srgbClr val="FFFFFF"/>
                </a:solidFill>
                <a:latin typeface="Arial" charset="0"/>
                <a:cs typeface="Arial" charset="0"/>
              </a:rPr>
              <a:t>LF-LG AS are appropriate for AV intervention</a:t>
            </a:r>
            <a:endParaRPr lang="en-US" altLang="en-US" sz="2250" b="1" kern="1200" dirty="0">
              <a:solidFill>
                <a:srgbClr val="FFFFFF"/>
              </a:solidFill>
              <a:latin typeface="Arial" charset="0"/>
              <a:cs typeface="Arial" charset="0"/>
            </a:endParaRPr>
          </a:p>
          <a:p>
            <a:pPr marL="675084" lvl="1" indent="-289322" defTabSz="771525" fontAlgn="base">
              <a:lnSpc>
                <a:spcPct val="110000"/>
              </a:lnSpc>
              <a:spcBef>
                <a:spcPct val="0"/>
              </a:spcBef>
              <a:spcAft>
                <a:spcPct val="0"/>
              </a:spcAft>
              <a:buFontTx/>
              <a:buAutoNum type="alphaUcPeriod"/>
              <a:defRPr/>
            </a:pPr>
            <a:endParaRPr lang="en-US" altLang="en-US" sz="2250" b="1" kern="1200" dirty="0">
              <a:solidFill>
                <a:srgbClr val="FFFFFF"/>
              </a:solidFill>
              <a:latin typeface="Arial" charset="0"/>
              <a:cs typeface="Arial" charset="0"/>
            </a:endParaRPr>
          </a:p>
          <a:p>
            <a:pPr marL="675084" lvl="1" indent="-289322" defTabSz="771525" fontAlgn="base">
              <a:lnSpc>
                <a:spcPct val="110000"/>
              </a:lnSpc>
              <a:spcBef>
                <a:spcPct val="0"/>
              </a:spcBef>
              <a:spcAft>
                <a:spcPct val="0"/>
              </a:spcAft>
              <a:buFontTx/>
              <a:buAutoNum type="alphaUcPeriod"/>
              <a:defRPr/>
            </a:pPr>
            <a:r>
              <a:rPr lang="en-US" altLang="en-US" sz="2250" b="1" kern="1200" dirty="0">
                <a:solidFill>
                  <a:srgbClr val="FFFFFF"/>
                </a:solidFill>
                <a:latin typeface="Arial" charset="0"/>
                <a:cs typeface="Arial" charset="0"/>
              </a:rPr>
              <a:t>  </a:t>
            </a:r>
            <a:r>
              <a:rPr lang="en-US" altLang="en-US" sz="2250" b="1" kern="1200" dirty="0" smtClean="0">
                <a:solidFill>
                  <a:srgbClr val="FFFFFF"/>
                </a:solidFill>
                <a:latin typeface="Arial" charset="0"/>
                <a:cs typeface="Arial" charset="0"/>
              </a:rPr>
              <a:t>LF-LF AS can have increase in EF after AV intervention</a:t>
            </a:r>
            <a:endParaRPr lang="en-US" altLang="en-US" sz="2250" b="1" kern="1200" dirty="0">
              <a:solidFill>
                <a:srgbClr val="FFFFFF"/>
              </a:solidFill>
              <a:latin typeface="Arial" charset="0"/>
              <a:cs typeface="Arial" charset="0"/>
            </a:endParaRPr>
          </a:p>
          <a:p>
            <a:pPr marL="675084" lvl="1" indent="-289322" defTabSz="771525" fontAlgn="base">
              <a:lnSpc>
                <a:spcPct val="110000"/>
              </a:lnSpc>
              <a:spcBef>
                <a:spcPct val="0"/>
              </a:spcBef>
              <a:spcAft>
                <a:spcPct val="0"/>
              </a:spcAft>
              <a:buFontTx/>
              <a:buAutoNum type="alphaUcPeriod"/>
              <a:defRPr/>
            </a:pPr>
            <a:endParaRPr lang="en-US" altLang="en-US" sz="2250" b="1" kern="1200" dirty="0">
              <a:solidFill>
                <a:srgbClr val="FFFFFF"/>
              </a:solidFill>
              <a:latin typeface="Arial" charset="0"/>
              <a:cs typeface="Arial" charset="0"/>
            </a:endParaRPr>
          </a:p>
          <a:p>
            <a:pPr marL="675084" lvl="1" indent="-289322" defTabSz="771525" fontAlgn="base">
              <a:lnSpc>
                <a:spcPct val="110000"/>
              </a:lnSpc>
              <a:spcBef>
                <a:spcPct val="0"/>
              </a:spcBef>
              <a:spcAft>
                <a:spcPct val="0"/>
              </a:spcAft>
              <a:buFontTx/>
              <a:buAutoNum type="alphaUcPeriod"/>
              <a:defRPr/>
            </a:pPr>
            <a:r>
              <a:rPr lang="en-US" altLang="en-US" sz="2250" b="1" kern="1200" dirty="0">
                <a:solidFill>
                  <a:srgbClr val="FFFFFF"/>
                </a:solidFill>
                <a:latin typeface="Arial" charset="0"/>
                <a:cs typeface="Arial" charset="0"/>
              </a:rPr>
              <a:t>  </a:t>
            </a:r>
            <a:r>
              <a:rPr lang="en-US" altLang="en-US" sz="2250" b="1" kern="1200" dirty="0" smtClean="0">
                <a:solidFill>
                  <a:srgbClr val="FFFFFF"/>
                </a:solidFill>
                <a:latin typeface="Arial" charset="0"/>
                <a:cs typeface="Arial" charset="0"/>
              </a:rPr>
              <a:t>All </a:t>
            </a:r>
            <a:r>
              <a:rPr lang="en-US" altLang="en-US" sz="2250" b="1" kern="1200" dirty="0" smtClean="0">
                <a:solidFill>
                  <a:srgbClr val="FFFFFF"/>
                </a:solidFill>
                <a:latin typeface="Arial" charset="0"/>
                <a:cs typeface="Arial" charset="0"/>
              </a:rPr>
              <a:t>LF-LG AS pts should undergo </a:t>
            </a:r>
            <a:r>
              <a:rPr lang="en-US" altLang="en-US" sz="2250" b="1" kern="1200" dirty="0" err="1" smtClean="0">
                <a:solidFill>
                  <a:srgbClr val="FFFFFF"/>
                </a:solidFill>
                <a:latin typeface="Arial" charset="0"/>
                <a:cs typeface="Arial" charset="0"/>
              </a:rPr>
              <a:t>dobutamine</a:t>
            </a:r>
            <a:r>
              <a:rPr lang="en-US" altLang="en-US" sz="2250" b="1" kern="1200" dirty="0" smtClean="0">
                <a:solidFill>
                  <a:srgbClr val="FFFFFF"/>
                </a:solidFill>
                <a:latin typeface="Arial" charset="0"/>
                <a:cs typeface="Arial" charset="0"/>
              </a:rPr>
              <a:t> stress testing routinely </a:t>
            </a:r>
            <a:endParaRPr lang="en-US" altLang="en-US" sz="2250" b="1" kern="1200" dirty="0">
              <a:solidFill>
                <a:srgbClr val="FFFFFF"/>
              </a:solidFill>
              <a:latin typeface="Arial" charset="0"/>
              <a:cs typeface="Arial" charset="0"/>
            </a:endParaRPr>
          </a:p>
          <a:p>
            <a:pPr marL="384326" lvl="1" indent="0" defTabSz="771525" fontAlgn="base">
              <a:lnSpc>
                <a:spcPct val="110000"/>
              </a:lnSpc>
              <a:spcBef>
                <a:spcPct val="0"/>
              </a:spcBef>
              <a:spcAft>
                <a:spcPct val="0"/>
              </a:spcAft>
              <a:buNone/>
              <a:defRPr/>
            </a:pPr>
            <a:endParaRPr lang="en-US" altLang="en-US" sz="2250" b="1" kern="1200" dirty="0">
              <a:solidFill>
                <a:srgbClr val="FFFFFF"/>
              </a:solidFill>
              <a:latin typeface="Arial" charset="0"/>
              <a:cs typeface="Arial" charset="0"/>
            </a:endParaRPr>
          </a:p>
        </p:txBody>
      </p:sp>
      <p:sp>
        <p:nvSpPr>
          <p:cNvPr id="37891" name="Rectangle 3"/>
          <p:cNvSpPr>
            <a:spLocks noGrp="1" noChangeArrowheads="1"/>
          </p:cNvSpPr>
          <p:nvPr>
            <p:ph type="title" idx="4294967295"/>
          </p:nvPr>
        </p:nvSpPr>
        <p:spPr>
          <a:xfrm>
            <a:off x="924135" y="37370"/>
            <a:ext cx="8499320" cy="900113"/>
          </a:xfrm>
        </p:spPr>
        <p:txBody>
          <a:bodyPr/>
          <a:lstStyle/>
          <a:p>
            <a:pPr>
              <a:lnSpc>
                <a:spcPct val="80000"/>
              </a:lnSpc>
            </a:pPr>
            <a:r>
              <a:rPr lang="en-US" altLang="en-US" sz="3200" dirty="0">
                <a:latin typeface="Arial" charset="0"/>
                <a:cs typeface="Arial" charset="0"/>
              </a:rPr>
              <a:t>Question # 1</a:t>
            </a:r>
          </a:p>
        </p:txBody>
      </p:sp>
      <p:sp>
        <p:nvSpPr>
          <p:cNvPr id="37892" name="Text Box 4"/>
          <p:cNvSpPr txBox="1">
            <a:spLocks noChangeArrowheads="1"/>
          </p:cNvSpPr>
          <p:nvPr/>
        </p:nvSpPr>
        <p:spPr bwMode="auto">
          <a:xfrm>
            <a:off x="4889961" y="6011721"/>
            <a:ext cx="4493622" cy="2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564" tIns="38278" rIns="76564" bIns="38278"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r" defTabSz="771525" eaLnBrk="1" fontAlgn="base">
              <a:lnSpc>
                <a:spcPct val="97000"/>
              </a:lnSpc>
              <a:spcBef>
                <a:spcPct val="0"/>
              </a:spcBef>
              <a:spcAft>
                <a:spcPct val="0"/>
              </a:spcAft>
              <a:buClr>
                <a:srgbClr val="000000"/>
              </a:buClr>
              <a:buSzPct val="45000"/>
              <a:buNone/>
              <a:defRPr/>
            </a:pPr>
            <a:endParaRPr lang="en-GB" altLang="en-US" sz="1575" b="1" i="1" kern="1200">
              <a:solidFill>
                <a:srgbClr val="FFFF00"/>
              </a:solidFill>
              <a:latin typeface="Arial" charset="0"/>
              <a:cs typeface="Arial" charset="0"/>
            </a:endParaRPr>
          </a:p>
        </p:txBody>
      </p:sp>
      <p:pic>
        <p:nvPicPr>
          <p:cNvPr id="3789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38686" y="-9819"/>
            <a:ext cx="433027" cy="37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p:cNvSpPr txBox="1">
            <a:spLocks noChangeArrowheads="1"/>
          </p:cNvSpPr>
          <p:nvPr/>
        </p:nvSpPr>
        <p:spPr bwMode="auto">
          <a:xfrm>
            <a:off x="3448122" y="5568108"/>
            <a:ext cx="4542353" cy="62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4509" tIns="37283" rIns="74509" bIns="37283">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defTabSz="771525" eaLnBrk="1" fontAlgn="base" hangingPunct="1">
              <a:spcBef>
                <a:spcPct val="0"/>
              </a:spcBef>
              <a:spcAft>
                <a:spcPct val="0"/>
              </a:spcAft>
              <a:buNone/>
              <a:defRPr/>
            </a:pPr>
            <a:r>
              <a:rPr lang="en-US" altLang="en-US" sz="3600" b="1" kern="1200" dirty="0">
                <a:solidFill>
                  <a:srgbClr val="FF0000"/>
                </a:solidFill>
                <a:latin typeface="Arial" charset="0"/>
                <a:cs typeface="Arial" charset="0"/>
              </a:rPr>
              <a:t>Correct answer: D</a:t>
            </a:r>
          </a:p>
        </p:txBody>
      </p:sp>
    </p:spTree>
    <p:extLst>
      <p:ext uri="{BB962C8B-B14F-4D97-AF65-F5344CB8AC3E}">
        <p14:creationId xmlns:p14="http://schemas.microsoft.com/office/powerpoint/2010/main" val="266603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0" y="1998104"/>
            <a:ext cx="10287000"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564" tIns="38278" rIns="76564" bIns="38278" anchor="b" anchorCtr="1"/>
          <a:lstStyle>
            <a:lvl1pPr eaLnBrk="0" hangingPunct="0">
              <a:spcBef>
                <a:spcPct val="20000"/>
              </a:spcBef>
              <a:buChar char="•"/>
              <a:defRPr sz="3200">
                <a:solidFill>
                  <a:schemeClr val="bg1"/>
                </a:solidFill>
                <a:latin typeface="Times New Roman" pitchFamily="18" charset="0"/>
              </a:defRPr>
            </a:lvl1pPr>
            <a:lvl2pPr marL="800100" indent="-3429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defTabSz="771525" fontAlgn="base">
              <a:lnSpc>
                <a:spcPct val="110000"/>
              </a:lnSpc>
              <a:spcBef>
                <a:spcPct val="0"/>
              </a:spcBef>
              <a:spcAft>
                <a:spcPct val="0"/>
              </a:spcAft>
              <a:buNone/>
              <a:defRPr/>
            </a:pPr>
            <a:r>
              <a:rPr lang="en-US" altLang="en-US" sz="2250" b="1" kern="1200" dirty="0" smtClean="0">
                <a:solidFill>
                  <a:srgbClr val="FFFFFF"/>
                </a:solidFill>
                <a:latin typeface="Arial" charset="0"/>
                <a:cs typeface="Arial" charset="0"/>
              </a:rPr>
              <a:t>Following statements regarding LF-LG AS are true except:  </a:t>
            </a:r>
            <a:endParaRPr lang="en-US" altLang="en-US" sz="2250" b="1" kern="1200" dirty="0">
              <a:solidFill>
                <a:srgbClr val="FFFFFF"/>
              </a:solidFill>
              <a:latin typeface="Arial" charset="0"/>
              <a:cs typeface="Arial" charset="0"/>
            </a:endParaRPr>
          </a:p>
          <a:p>
            <a:pPr defTabSz="771525" fontAlgn="base">
              <a:lnSpc>
                <a:spcPct val="110000"/>
              </a:lnSpc>
              <a:spcBef>
                <a:spcPct val="0"/>
              </a:spcBef>
              <a:spcAft>
                <a:spcPct val="0"/>
              </a:spcAft>
              <a:buFontTx/>
              <a:buAutoNum type="arabicPeriod"/>
              <a:defRPr/>
            </a:pPr>
            <a:endParaRPr lang="en-US" altLang="en-US" sz="2250" b="1" kern="1200" dirty="0">
              <a:solidFill>
                <a:srgbClr val="FFFFFF"/>
              </a:solidFill>
              <a:latin typeface="Arial" charset="0"/>
              <a:cs typeface="Arial" charset="0"/>
            </a:endParaRPr>
          </a:p>
          <a:p>
            <a:pPr marL="675084" lvl="1" indent="-289322" defTabSz="771525" fontAlgn="base">
              <a:lnSpc>
                <a:spcPct val="110000"/>
              </a:lnSpc>
              <a:spcBef>
                <a:spcPct val="0"/>
              </a:spcBef>
              <a:spcAft>
                <a:spcPct val="0"/>
              </a:spcAft>
              <a:buFontTx/>
              <a:buAutoNum type="alphaUcPeriod"/>
              <a:defRPr/>
            </a:pPr>
            <a:r>
              <a:rPr lang="en-US" altLang="en-US" sz="2250" b="1" kern="1200" dirty="0">
                <a:solidFill>
                  <a:srgbClr val="FFFFFF"/>
                </a:solidFill>
                <a:latin typeface="Arial" charset="0"/>
                <a:cs typeface="Arial" charset="0"/>
              </a:rPr>
              <a:t> </a:t>
            </a:r>
            <a:r>
              <a:rPr lang="en-US" altLang="en-US" sz="2250" b="1" kern="1200" dirty="0" smtClean="0">
                <a:solidFill>
                  <a:srgbClr val="FFFFFF"/>
                </a:solidFill>
                <a:latin typeface="Arial" charset="0"/>
                <a:cs typeface="Arial" charset="0"/>
              </a:rPr>
              <a:t>These pts makes </a:t>
            </a:r>
            <a:r>
              <a:rPr lang="en-US" altLang="en-US" sz="2250" b="1" kern="1200" dirty="0" err="1" smtClean="0">
                <a:solidFill>
                  <a:srgbClr val="FFFFFF"/>
                </a:solidFill>
                <a:latin typeface="Arial" charset="0"/>
                <a:cs typeface="Arial" charset="0"/>
              </a:rPr>
              <a:t>upto</a:t>
            </a:r>
            <a:r>
              <a:rPr lang="en-US" altLang="en-US" sz="2250" b="1" kern="1200" dirty="0" smtClean="0">
                <a:solidFill>
                  <a:srgbClr val="FFFFFF"/>
                </a:solidFill>
                <a:latin typeface="Arial" charset="0"/>
                <a:cs typeface="Arial" charset="0"/>
              </a:rPr>
              <a:t> 20-40% of severe AS population</a:t>
            </a:r>
            <a:endParaRPr lang="en-US" altLang="en-US" sz="2250" b="1" kern="1200" dirty="0" smtClean="0">
              <a:solidFill>
                <a:srgbClr val="FFFFFF"/>
              </a:solidFill>
              <a:latin typeface="Arial" charset="0"/>
              <a:cs typeface="Arial" charset="0"/>
            </a:endParaRPr>
          </a:p>
          <a:p>
            <a:pPr marL="675084" lvl="1" indent="-289322" defTabSz="771525" fontAlgn="base">
              <a:lnSpc>
                <a:spcPct val="110000"/>
              </a:lnSpc>
              <a:spcBef>
                <a:spcPct val="0"/>
              </a:spcBef>
              <a:spcAft>
                <a:spcPct val="0"/>
              </a:spcAft>
              <a:buFontTx/>
              <a:buAutoNum type="alphaUcPeriod"/>
              <a:defRPr/>
            </a:pPr>
            <a:endParaRPr lang="en-US" altLang="en-US" sz="2250" b="1" kern="1200" dirty="0" smtClean="0">
              <a:solidFill>
                <a:srgbClr val="FFFFFF"/>
              </a:solidFill>
              <a:latin typeface="Arial" charset="0"/>
              <a:cs typeface="Arial" charset="0"/>
            </a:endParaRPr>
          </a:p>
          <a:p>
            <a:pPr marL="675084" lvl="1" indent="-289322" defTabSz="771525" fontAlgn="base">
              <a:lnSpc>
                <a:spcPct val="110000"/>
              </a:lnSpc>
              <a:spcBef>
                <a:spcPct val="0"/>
              </a:spcBef>
              <a:spcAft>
                <a:spcPct val="0"/>
              </a:spcAft>
              <a:buFontTx/>
              <a:buAutoNum type="alphaUcPeriod"/>
              <a:defRPr/>
            </a:pPr>
            <a:r>
              <a:rPr lang="en-US" altLang="en-US" sz="2250" b="1" kern="1200" dirty="0" smtClean="0">
                <a:solidFill>
                  <a:srgbClr val="FFFFFF"/>
                </a:solidFill>
                <a:latin typeface="Arial" charset="0"/>
                <a:cs typeface="Arial" charset="0"/>
              </a:rPr>
              <a:t> Diagnosis should be based after considering other factors such as </a:t>
            </a:r>
            <a:r>
              <a:rPr lang="en-US" altLang="en-US" sz="2250" b="1" kern="1200" dirty="0" err="1" smtClean="0">
                <a:solidFill>
                  <a:srgbClr val="FFFFFF"/>
                </a:solidFill>
                <a:latin typeface="Arial" charset="0"/>
                <a:cs typeface="Arial" charset="0"/>
              </a:rPr>
              <a:t>HTn</a:t>
            </a:r>
            <a:r>
              <a:rPr lang="en-US" altLang="en-US" sz="2250" b="1" kern="1200" dirty="0" smtClean="0">
                <a:solidFill>
                  <a:srgbClr val="FFFFFF"/>
                </a:solidFill>
                <a:latin typeface="Arial" charset="0"/>
                <a:cs typeface="Arial" charset="0"/>
              </a:rPr>
              <a:t>, other Valvular diseases</a:t>
            </a:r>
            <a:endParaRPr lang="en-US" altLang="en-US" sz="2250" b="1" kern="1200" dirty="0">
              <a:solidFill>
                <a:srgbClr val="FFFFFF"/>
              </a:solidFill>
              <a:latin typeface="Arial" charset="0"/>
              <a:cs typeface="Arial" charset="0"/>
            </a:endParaRPr>
          </a:p>
          <a:p>
            <a:pPr marL="675084" lvl="1" indent="-289322" defTabSz="771525" fontAlgn="base">
              <a:lnSpc>
                <a:spcPct val="110000"/>
              </a:lnSpc>
              <a:spcBef>
                <a:spcPct val="0"/>
              </a:spcBef>
              <a:spcAft>
                <a:spcPct val="0"/>
              </a:spcAft>
              <a:buFontTx/>
              <a:buAutoNum type="alphaUcPeriod"/>
              <a:defRPr/>
            </a:pPr>
            <a:endParaRPr lang="en-US" altLang="en-US" sz="2250" b="1" kern="1200" dirty="0">
              <a:solidFill>
                <a:srgbClr val="FFFFFF"/>
              </a:solidFill>
              <a:latin typeface="Arial" charset="0"/>
              <a:cs typeface="Arial" charset="0"/>
            </a:endParaRPr>
          </a:p>
          <a:p>
            <a:pPr marL="675084" lvl="1" indent="-289322" defTabSz="771525" fontAlgn="base">
              <a:lnSpc>
                <a:spcPct val="110000"/>
              </a:lnSpc>
              <a:spcBef>
                <a:spcPct val="0"/>
              </a:spcBef>
              <a:spcAft>
                <a:spcPct val="0"/>
              </a:spcAft>
              <a:buFontTx/>
              <a:buAutoNum type="alphaUcPeriod"/>
              <a:defRPr/>
            </a:pPr>
            <a:r>
              <a:rPr lang="en-US" altLang="en-US" sz="2250" b="1" kern="1200" dirty="0">
                <a:solidFill>
                  <a:srgbClr val="FFFFFF"/>
                </a:solidFill>
                <a:latin typeface="Arial" charset="0"/>
                <a:cs typeface="Arial" charset="0"/>
              </a:rPr>
              <a:t> </a:t>
            </a:r>
            <a:r>
              <a:rPr lang="en-US" altLang="en-US" sz="2250" b="1" kern="1200" dirty="0" smtClean="0">
                <a:solidFill>
                  <a:srgbClr val="FFFFFF"/>
                </a:solidFill>
                <a:latin typeface="Arial" charset="0"/>
                <a:cs typeface="Arial" charset="0"/>
              </a:rPr>
              <a:t>LF-LG p</a:t>
            </a:r>
            <a:r>
              <a:rPr lang="en-US" altLang="en-US" sz="2250" b="1" kern="1200" dirty="0" smtClean="0">
                <a:solidFill>
                  <a:srgbClr val="FFFFFF"/>
                </a:solidFill>
                <a:latin typeface="Arial" charset="0"/>
                <a:cs typeface="Arial" charset="0"/>
              </a:rPr>
              <a:t>ts with LVEF &lt;30% don’t derive benefit from TAVR</a:t>
            </a:r>
            <a:endParaRPr lang="en-US" altLang="en-US" sz="2250" b="1" kern="1200" dirty="0">
              <a:solidFill>
                <a:srgbClr val="FFFFFF"/>
              </a:solidFill>
              <a:latin typeface="Arial" charset="0"/>
              <a:cs typeface="Arial" charset="0"/>
            </a:endParaRPr>
          </a:p>
          <a:p>
            <a:pPr marL="675084" lvl="1" indent="-289322" defTabSz="771525" fontAlgn="base">
              <a:lnSpc>
                <a:spcPct val="110000"/>
              </a:lnSpc>
              <a:spcBef>
                <a:spcPct val="0"/>
              </a:spcBef>
              <a:spcAft>
                <a:spcPct val="0"/>
              </a:spcAft>
              <a:buFontTx/>
              <a:buAutoNum type="alphaUcPeriod"/>
              <a:defRPr/>
            </a:pPr>
            <a:endParaRPr lang="en-US" altLang="en-US" sz="2250" b="1" kern="1200" dirty="0">
              <a:solidFill>
                <a:srgbClr val="FFFFFF"/>
              </a:solidFill>
              <a:latin typeface="Arial" charset="0"/>
              <a:cs typeface="Arial" charset="0"/>
            </a:endParaRPr>
          </a:p>
          <a:p>
            <a:pPr marL="675084" lvl="1" indent="-289322" defTabSz="771525" fontAlgn="base">
              <a:lnSpc>
                <a:spcPct val="110000"/>
              </a:lnSpc>
              <a:spcBef>
                <a:spcPct val="0"/>
              </a:spcBef>
              <a:spcAft>
                <a:spcPct val="0"/>
              </a:spcAft>
              <a:buFontTx/>
              <a:buAutoNum type="alphaUcPeriod"/>
              <a:defRPr/>
            </a:pPr>
            <a:r>
              <a:rPr lang="en-US" altLang="en-US" sz="2250" b="1" kern="1200" dirty="0">
                <a:solidFill>
                  <a:srgbClr val="FFFFFF"/>
                </a:solidFill>
                <a:latin typeface="Arial" charset="0"/>
                <a:cs typeface="Arial" charset="0"/>
              </a:rPr>
              <a:t> </a:t>
            </a:r>
            <a:r>
              <a:rPr lang="en-US" altLang="en-US" sz="2250" b="1" kern="1200" dirty="0" smtClean="0">
                <a:solidFill>
                  <a:srgbClr val="FFFFFF"/>
                </a:solidFill>
                <a:latin typeface="Arial" charset="0"/>
                <a:cs typeface="Arial" charset="0"/>
              </a:rPr>
              <a:t>Nonrandomized data have shown similar benefit of SAVR and TAVR in LF-LG AS</a:t>
            </a:r>
            <a:endParaRPr lang="en-US" altLang="en-US" sz="2250" b="1" kern="1200" dirty="0">
              <a:solidFill>
                <a:srgbClr val="FFFFFF"/>
              </a:solidFill>
              <a:latin typeface="Arial" charset="0"/>
              <a:cs typeface="Arial" charset="0"/>
            </a:endParaRPr>
          </a:p>
          <a:p>
            <a:pPr marL="384326" lvl="1" indent="0" defTabSz="771525" fontAlgn="base">
              <a:lnSpc>
                <a:spcPct val="110000"/>
              </a:lnSpc>
              <a:spcBef>
                <a:spcPct val="0"/>
              </a:spcBef>
              <a:spcAft>
                <a:spcPct val="0"/>
              </a:spcAft>
              <a:buNone/>
              <a:defRPr/>
            </a:pPr>
            <a:endParaRPr lang="en-US" altLang="en-US" sz="2250" b="1" kern="1200" dirty="0">
              <a:solidFill>
                <a:srgbClr val="FFFFFF"/>
              </a:solidFill>
              <a:latin typeface="Arial" charset="0"/>
              <a:cs typeface="Arial" charset="0"/>
            </a:endParaRPr>
          </a:p>
        </p:txBody>
      </p:sp>
      <p:sp>
        <p:nvSpPr>
          <p:cNvPr id="37891" name="Rectangle 3"/>
          <p:cNvSpPr>
            <a:spLocks noGrp="1" noChangeArrowheads="1"/>
          </p:cNvSpPr>
          <p:nvPr>
            <p:ph type="title" idx="4294967295"/>
          </p:nvPr>
        </p:nvSpPr>
        <p:spPr>
          <a:xfrm>
            <a:off x="1205490" y="47421"/>
            <a:ext cx="8499320" cy="900113"/>
          </a:xfrm>
        </p:spPr>
        <p:txBody>
          <a:bodyPr/>
          <a:lstStyle/>
          <a:p>
            <a:pPr>
              <a:lnSpc>
                <a:spcPct val="80000"/>
              </a:lnSpc>
            </a:pPr>
            <a:r>
              <a:rPr lang="en-US" altLang="en-US" sz="3200" dirty="0">
                <a:latin typeface="Arial" charset="0"/>
                <a:cs typeface="Arial" charset="0"/>
              </a:rPr>
              <a:t>Question # 2</a:t>
            </a:r>
          </a:p>
        </p:txBody>
      </p:sp>
      <p:sp>
        <p:nvSpPr>
          <p:cNvPr id="37892" name="Text Box 4"/>
          <p:cNvSpPr txBox="1">
            <a:spLocks noChangeArrowheads="1"/>
          </p:cNvSpPr>
          <p:nvPr/>
        </p:nvSpPr>
        <p:spPr bwMode="auto">
          <a:xfrm>
            <a:off x="4889961" y="6011721"/>
            <a:ext cx="4493622" cy="2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564" tIns="38278" rIns="76564" bIns="38278"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r" defTabSz="771525" eaLnBrk="1" fontAlgn="base">
              <a:lnSpc>
                <a:spcPct val="97000"/>
              </a:lnSpc>
              <a:spcBef>
                <a:spcPct val="0"/>
              </a:spcBef>
              <a:spcAft>
                <a:spcPct val="0"/>
              </a:spcAft>
              <a:buClr>
                <a:srgbClr val="000000"/>
              </a:buClr>
              <a:buSzPct val="45000"/>
              <a:buNone/>
              <a:defRPr/>
            </a:pPr>
            <a:endParaRPr lang="en-GB" altLang="en-US" sz="1575" b="1" i="1" kern="1200">
              <a:solidFill>
                <a:srgbClr val="FFFF00"/>
              </a:solidFill>
              <a:latin typeface="Arial" charset="0"/>
              <a:cs typeface="Arial" charset="0"/>
            </a:endParaRPr>
          </a:p>
        </p:txBody>
      </p:sp>
      <p:pic>
        <p:nvPicPr>
          <p:cNvPr id="3789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28638" y="40429"/>
            <a:ext cx="433027" cy="41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p:cNvSpPr txBox="1">
            <a:spLocks noChangeArrowheads="1"/>
          </p:cNvSpPr>
          <p:nvPr/>
        </p:nvSpPr>
        <p:spPr bwMode="auto">
          <a:xfrm>
            <a:off x="3448122" y="5568108"/>
            <a:ext cx="4542353" cy="62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4509" tIns="37283" rIns="74509" bIns="37283">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defTabSz="771525" eaLnBrk="1" fontAlgn="base" hangingPunct="1">
              <a:spcBef>
                <a:spcPct val="0"/>
              </a:spcBef>
              <a:spcAft>
                <a:spcPct val="0"/>
              </a:spcAft>
              <a:buNone/>
              <a:defRPr/>
            </a:pPr>
            <a:r>
              <a:rPr lang="en-US" altLang="en-US" sz="3600" b="1" kern="1200" dirty="0">
                <a:solidFill>
                  <a:srgbClr val="FF0000"/>
                </a:solidFill>
                <a:latin typeface="Arial" charset="0"/>
                <a:cs typeface="Arial" charset="0"/>
              </a:rPr>
              <a:t>Correct answer: C</a:t>
            </a:r>
          </a:p>
        </p:txBody>
      </p:sp>
    </p:spTree>
    <p:extLst>
      <p:ext uri="{BB962C8B-B14F-4D97-AF65-F5344CB8AC3E}">
        <p14:creationId xmlns:p14="http://schemas.microsoft.com/office/powerpoint/2010/main" val="308095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206909" y="2019934"/>
            <a:ext cx="9896096"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564" tIns="38278" rIns="76564" bIns="38278" anchor="b" anchorCtr="1"/>
          <a:lstStyle>
            <a:lvl1pPr marL="762000" indent="-762000" eaLnBrk="0" hangingPunct="0">
              <a:spcBef>
                <a:spcPct val="20000"/>
              </a:spcBef>
              <a:buChar char="•"/>
              <a:defRPr sz="3200">
                <a:solidFill>
                  <a:schemeClr val="bg1"/>
                </a:solidFill>
                <a:latin typeface="Times New Roman" pitchFamily="18" charset="0"/>
              </a:defRPr>
            </a:lvl1pPr>
            <a:lvl2pPr marL="1219200" indent="-7620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642938" indent="-642938" defTabSz="771525" fontAlgn="base">
              <a:lnSpc>
                <a:spcPct val="110000"/>
              </a:lnSpc>
              <a:spcBef>
                <a:spcPct val="0"/>
              </a:spcBef>
              <a:spcAft>
                <a:spcPct val="0"/>
              </a:spcAft>
              <a:buNone/>
              <a:defRPr/>
            </a:pPr>
            <a:r>
              <a:rPr lang="en-US" altLang="en-US" sz="2250" b="1" kern="1200" dirty="0">
                <a:solidFill>
                  <a:srgbClr val="FFFFFF"/>
                </a:solidFill>
                <a:latin typeface="Arial" charset="0"/>
                <a:cs typeface="Arial" charset="0"/>
              </a:rPr>
              <a:t>Following </a:t>
            </a:r>
            <a:r>
              <a:rPr lang="en-US" altLang="en-US" sz="2250" b="1" kern="1200" dirty="0" smtClean="0">
                <a:solidFill>
                  <a:srgbClr val="FFFFFF"/>
                </a:solidFill>
                <a:latin typeface="Arial" charset="0"/>
                <a:cs typeface="Arial" charset="0"/>
              </a:rPr>
              <a:t>statements are true regarding the status of contractile reserve assessment in LF-LG severe AS pts except</a:t>
            </a:r>
            <a:r>
              <a:rPr lang="en-US" altLang="en-US" sz="2250" b="1" kern="1200" dirty="0" smtClean="0">
                <a:solidFill>
                  <a:srgbClr val="FFFFFF"/>
                </a:solidFill>
                <a:latin typeface="Arial" charset="0"/>
                <a:cs typeface="Arial" charset="0"/>
              </a:rPr>
              <a:t>:</a:t>
            </a:r>
            <a:endParaRPr lang="en-US" altLang="en-US" sz="2250" b="1" kern="1200" dirty="0">
              <a:solidFill>
                <a:srgbClr val="FFFFFF"/>
              </a:solidFill>
              <a:latin typeface="Arial" charset="0"/>
              <a:cs typeface="Arial" charset="0"/>
            </a:endParaRPr>
          </a:p>
          <a:p>
            <a:pPr marL="642938" indent="-642938" defTabSz="771525" fontAlgn="base">
              <a:lnSpc>
                <a:spcPct val="110000"/>
              </a:lnSpc>
              <a:spcBef>
                <a:spcPct val="0"/>
              </a:spcBef>
              <a:spcAft>
                <a:spcPct val="0"/>
              </a:spcAft>
              <a:buNone/>
              <a:defRPr/>
            </a:pPr>
            <a:endParaRPr lang="en-US" altLang="en-US" sz="2250" b="1" kern="1200" dirty="0">
              <a:solidFill>
                <a:srgbClr val="FFFFFF"/>
              </a:solidFill>
              <a:latin typeface="Arial" charset="0"/>
              <a:cs typeface="Arial" charset="0"/>
            </a:endParaRPr>
          </a:p>
          <a:p>
            <a:pPr marL="1028700" lvl="1" indent="-642938" defTabSz="771525" fontAlgn="base">
              <a:lnSpc>
                <a:spcPct val="90000"/>
              </a:lnSpc>
              <a:spcBef>
                <a:spcPct val="0"/>
              </a:spcBef>
              <a:spcAft>
                <a:spcPct val="0"/>
              </a:spcAft>
              <a:buNone/>
              <a:defRPr/>
            </a:pPr>
            <a:r>
              <a:rPr lang="en-US" altLang="en-US" sz="2250" b="1" kern="1200" dirty="0">
                <a:solidFill>
                  <a:srgbClr val="FFFFFF"/>
                </a:solidFill>
                <a:latin typeface="Arial" charset="0"/>
                <a:cs typeface="Arial" charset="0"/>
              </a:rPr>
              <a:t>A. </a:t>
            </a:r>
            <a:r>
              <a:rPr lang="en-US" altLang="en-US" sz="2250" b="1" kern="1200" dirty="0" smtClean="0">
                <a:solidFill>
                  <a:srgbClr val="FFFFFF"/>
                </a:solidFill>
                <a:latin typeface="Arial" charset="0"/>
                <a:cs typeface="Arial" charset="0"/>
              </a:rPr>
              <a:t>Contractile reserve usually predicts follow-up mortality</a:t>
            </a:r>
            <a:endParaRPr lang="en-US" altLang="en-US" sz="2250" b="1" kern="1200" dirty="0" smtClean="0">
              <a:solidFill>
                <a:srgbClr val="FFFFFF"/>
              </a:solidFill>
              <a:latin typeface="Arial" charset="0"/>
              <a:cs typeface="Arial" charset="0"/>
            </a:endParaRPr>
          </a:p>
          <a:p>
            <a:pPr marL="1028700" lvl="1" indent="-642938" defTabSz="771525" fontAlgn="base">
              <a:lnSpc>
                <a:spcPct val="90000"/>
              </a:lnSpc>
              <a:spcBef>
                <a:spcPct val="0"/>
              </a:spcBef>
              <a:spcAft>
                <a:spcPct val="0"/>
              </a:spcAft>
              <a:buFontTx/>
              <a:buChar char="•"/>
              <a:defRPr/>
            </a:pPr>
            <a:endParaRPr lang="en-US" altLang="en-US" sz="2250" b="1" kern="1200" dirty="0" smtClean="0">
              <a:solidFill>
                <a:srgbClr val="FFFFFF"/>
              </a:solidFill>
              <a:latin typeface="Arial" charset="0"/>
              <a:cs typeface="Arial" charset="0"/>
            </a:endParaRPr>
          </a:p>
          <a:p>
            <a:pPr marL="1028700" lvl="1" indent="-642938" defTabSz="771525" fontAlgn="base">
              <a:lnSpc>
                <a:spcPct val="90000"/>
              </a:lnSpc>
              <a:spcBef>
                <a:spcPct val="0"/>
              </a:spcBef>
              <a:spcAft>
                <a:spcPct val="0"/>
              </a:spcAft>
              <a:buNone/>
              <a:defRPr/>
            </a:pPr>
            <a:r>
              <a:rPr lang="en-US" altLang="en-US" sz="2250" b="1" kern="1200" dirty="0" smtClean="0">
                <a:solidFill>
                  <a:srgbClr val="FFFFFF"/>
                </a:solidFill>
                <a:latin typeface="Arial" charset="0"/>
                <a:cs typeface="Arial" charset="0"/>
              </a:rPr>
              <a:t>B</a:t>
            </a:r>
            <a:r>
              <a:rPr lang="en-US" altLang="en-US" sz="2250" b="1" kern="1200" dirty="0">
                <a:solidFill>
                  <a:srgbClr val="FFFFFF"/>
                </a:solidFill>
                <a:latin typeface="Arial" charset="0"/>
                <a:cs typeface="Arial" charset="0"/>
              </a:rPr>
              <a:t>. </a:t>
            </a:r>
            <a:r>
              <a:rPr lang="en-US" altLang="en-US" sz="2250" b="1" kern="1200" dirty="0" smtClean="0">
                <a:solidFill>
                  <a:srgbClr val="FFFFFF"/>
                </a:solidFill>
                <a:latin typeface="Arial" charset="0"/>
                <a:cs typeface="Arial" charset="0"/>
              </a:rPr>
              <a:t>Contractile reserve does not predict LVEF improvement</a:t>
            </a:r>
          </a:p>
          <a:p>
            <a:pPr marL="1028700" lvl="1" indent="-642938" defTabSz="771525" fontAlgn="base">
              <a:lnSpc>
                <a:spcPct val="90000"/>
              </a:lnSpc>
              <a:spcBef>
                <a:spcPct val="0"/>
              </a:spcBef>
              <a:spcAft>
                <a:spcPct val="0"/>
              </a:spcAft>
              <a:buFontTx/>
              <a:buChar char="•"/>
              <a:defRPr/>
            </a:pPr>
            <a:endParaRPr lang="en-US" altLang="en-US" sz="2250" b="1" kern="1200" dirty="0" smtClean="0">
              <a:solidFill>
                <a:srgbClr val="FFFFFF"/>
              </a:solidFill>
              <a:latin typeface="Arial" charset="0"/>
              <a:cs typeface="Arial" charset="0"/>
            </a:endParaRPr>
          </a:p>
          <a:p>
            <a:pPr marL="1028700" lvl="1" indent="-642938" defTabSz="771525" fontAlgn="base">
              <a:lnSpc>
                <a:spcPct val="90000"/>
              </a:lnSpc>
              <a:spcBef>
                <a:spcPct val="0"/>
              </a:spcBef>
              <a:spcAft>
                <a:spcPct val="0"/>
              </a:spcAft>
              <a:buNone/>
              <a:defRPr/>
            </a:pPr>
            <a:r>
              <a:rPr lang="en-US" altLang="en-US" sz="2250" b="1" kern="1200" dirty="0" smtClean="0">
                <a:solidFill>
                  <a:srgbClr val="FFFFFF"/>
                </a:solidFill>
                <a:latin typeface="Arial" charset="0"/>
                <a:cs typeface="Arial" charset="0"/>
              </a:rPr>
              <a:t>C. </a:t>
            </a:r>
            <a:r>
              <a:rPr lang="en-US" altLang="en-US" sz="2250" b="1" kern="1200" dirty="0" smtClean="0">
                <a:solidFill>
                  <a:srgbClr val="FFFFFF"/>
                </a:solidFill>
                <a:latin typeface="Arial" charset="0"/>
                <a:cs typeface="Arial" charset="0"/>
              </a:rPr>
              <a:t>Decision to intervene in pts with no c</a:t>
            </a:r>
            <a:r>
              <a:rPr lang="en-US" altLang="en-US" sz="2250" b="1" kern="1200" dirty="0" smtClean="0">
                <a:solidFill>
                  <a:srgbClr val="FFFFFF"/>
                </a:solidFill>
                <a:latin typeface="Arial" charset="0"/>
                <a:cs typeface="Arial" charset="0"/>
              </a:rPr>
              <a:t>ontractile reserve can be done by assessing CT Ca++ score of the AV </a:t>
            </a:r>
          </a:p>
          <a:p>
            <a:pPr marL="1028700" lvl="1" indent="-642938" defTabSz="771525" fontAlgn="base">
              <a:lnSpc>
                <a:spcPct val="90000"/>
              </a:lnSpc>
              <a:spcBef>
                <a:spcPct val="0"/>
              </a:spcBef>
              <a:spcAft>
                <a:spcPct val="0"/>
              </a:spcAft>
              <a:buFontTx/>
              <a:buChar char="•"/>
              <a:defRPr/>
            </a:pPr>
            <a:endParaRPr lang="en-US" altLang="en-US" sz="2250" b="1" kern="1200" dirty="0">
              <a:solidFill>
                <a:srgbClr val="FFFFFF"/>
              </a:solidFill>
              <a:latin typeface="Arial" charset="0"/>
              <a:cs typeface="Arial" charset="0"/>
            </a:endParaRPr>
          </a:p>
          <a:p>
            <a:pPr marL="1028700" lvl="1" indent="-642938" defTabSz="771525" fontAlgn="base">
              <a:lnSpc>
                <a:spcPct val="90000"/>
              </a:lnSpc>
              <a:spcBef>
                <a:spcPct val="0"/>
              </a:spcBef>
              <a:spcAft>
                <a:spcPct val="0"/>
              </a:spcAft>
              <a:buNone/>
              <a:defRPr/>
            </a:pPr>
            <a:r>
              <a:rPr lang="en-US" altLang="en-US" sz="2250" b="1" kern="1200" dirty="0">
                <a:solidFill>
                  <a:srgbClr val="FFFFFF"/>
                </a:solidFill>
                <a:latin typeface="Arial" charset="0"/>
                <a:cs typeface="Arial" charset="0"/>
              </a:rPr>
              <a:t>D. </a:t>
            </a:r>
            <a:r>
              <a:rPr lang="en-US" altLang="en-US" sz="2250" b="1" kern="1200" dirty="0" smtClean="0">
                <a:solidFill>
                  <a:srgbClr val="FFFFFF"/>
                </a:solidFill>
                <a:latin typeface="Arial" charset="0"/>
                <a:cs typeface="Arial" charset="0"/>
              </a:rPr>
              <a:t>Dobutamine challenge can with be done with echo (DSE) or in the </a:t>
            </a:r>
            <a:r>
              <a:rPr lang="en-US" altLang="en-US" sz="2250" b="1" kern="1200" dirty="0" err="1" smtClean="0">
                <a:solidFill>
                  <a:srgbClr val="FFFFFF"/>
                </a:solidFill>
                <a:latin typeface="Arial" charset="0"/>
                <a:cs typeface="Arial" charset="0"/>
              </a:rPr>
              <a:t>cath</a:t>
            </a:r>
            <a:r>
              <a:rPr lang="en-US" altLang="en-US" sz="2250" b="1" kern="1200" dirty="0" smtClean="0">
                <a:solidFill>
                  <a:srgbClr val="FFFFFF"/>
                </a:solidFill>
                <a:latin typeface="Arial" charset="0"/>
                <a:cs typeface="Arial" charset="0"/>
              </a:rPr>
              <a:t> lab by gradual titration of infusion</a:t>
            </a:r>
            <a:endParaRPr lang="en-US" altLang="en-US" sz="2250" b="1" kern="1200" dirty="0">
              <a:solidFill>
                <a:srgbClr val="FFFFFF"/>
              </a:solidFill>
              <a:latin typeface="Arial" charset="0"/>
              <a:cs typeface="Arial" charset="0"/>
            </a:endParaRPr>
          </a:p>
          <a:p>
            <a:pPr marL="1028700" lvl="1" indent="-642938" defTabSz="771525" fontAlgn="base">
              <a:lnSpc>
                <a:spcPct val="90000"/>
              </a:lnSpc>
              <a:spcBef>
                <a:spcPct val="0"/>
              </a:spcBef>
              <a:spcAft>
                <a:spcPct val="0"/>
              </a:spcAft>
              <a:buFontTx/>
              <a:buChar char="•"/>
              <a:defRPr/>
            </a:pPr>
            <a:endParaRPr lang="en-US" altLang="en-US" sz="2250" b="1" kern="1200" dirty="0">
              <a:solidFill>
                <a:srgbClr val="FFFFFF"/>
              </a:solidFill>
              <a:latin typeface="Arial" charset="0"/>
              <a:cs typeface="Arial" charset="0"/>
            </a:endParaRPr>
          </a:p>
        </p:txBody>
      </p:sp>
      <p:sp>
        <p:nvSpPr>
          <p:cNvPr id="39939" name="Rectangle 3"/>
          <p:cNvSpPr>
            <a:spLocks noGrp="1" noChangeArrowheads="1"/>
          </p:cNvSpPr>
          <p:nvPr>
            <p:ph type="title" idx="4294967295"/>
          </p:nvPr>
        </p:nvSpPr>
        <p:spPr>
          <a:xfrm>
            <a:off x="1253792" y="65010"/>
            <a:ext cx="7715250" cy="900113"/>
          </a:xfrm>
        </p:spPr>
        <p:txBody>
          <a:bodyPr/>
          <a:lstStyle/>
          <a:p>
            <a:pPr>
              <a:lnSpc>
                <a:spcPct val="80000"/>
              </a:lnSpc>
            </a:pPr>
            <a:r>
              <a:rPr lang="en-US" altLang="en-US" sz="3200" dirty="0">
                <a:latin typeface="Arial" charset="0"/>
                <a:cs typeface="Arial" charset="0"/>
              </a:rPr>
              <a:t>Question # 3</a:t>
            </a:r>
          </a:p>
        </p:txBody>
      </p:sp>
      <p:sp>
        <p:nvSpPr>
          <p:cNvPr id="39940" name="Text Box 4"/>
          <p:cNvSpPr txBox="1">
            <a:spLocks noChangeArrowheads="1"/>
          </p:cNvSpPr>
          <p:nvPr/>
        </p:nvSpPr>
        <p:spPr bwMode="auto">
          <a:xfrm>
            <a:off x="4889961" y="6011721"/>
            <a:ext cx="4079081" cy="2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564" tIns="38278" rIns="76564" bIns="38278"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r" defTabSz="771525" eaLnBrk="1" fontAlgn="base">
              <a:lnSpc>
                <a:spcPct val="97000"/>
              </a:lnSpc>
              <a:spcBef>
                <a:spcPct val="0"/>
              </a:spcBef>
              <a:spcAft>
                <a:spcPct val="0"/>
              </a:spcAft>
              <a:buClr>
                <a:srgbClr val="000000"/>
              </a:buClr>
              <a:buSzPct val="45000"/>
              <a:buNone/>
              <a:defRPr/>
            </a:pPr>
            <a:endParaRPr lang="en-GB" altLang="en-US" sz="1519" b="1" i="1" kern="1200">
              <a:solidFill>
                <a:srgbClr val="FFFF00"/>
              </a:solidFill>
              <a:latin typeface="Arial" charset="0"/>
              <a:cs typeface="Arial" charset="0"/>
            </a:endParaRPr>
          </a:p>
        </p:txBody>
      </p:sp>
      <p:pic>
        <p:nvPicPr>
          <p:cNvPr id="39941"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93963" y="40428"/>
            <a:ext cx="366261" cy="361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p:cNvSpPr txBox="1">
            <a:spLocks noChangeArrowheads="1"/>
          </p:cNvSpPr>
          <p:nvPr/>
        </p:nvSpPr>
        <p:spPr bwMode="auto">
          <a:xfrm>
            <a:off x="3448123" y="5683719"/>
            <a:ext cx="3861426" cy="59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509" tIns="37283" rIns="74509" bIns="37283">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defTabSz="771525" eaLnBrk="1" fontAlgn="base" hangingPunct="1">
              <a:spcBef>
                <a:spcPct val="0"/>
              </a:spcBef>
              <a:spcAft>
                <a:spcPct val="0"/>
              </a:spcAft>
              <a:buNone/>
              <a:defRPr/>
            </a:pPr>
            <a:r>
              <a:rPr lang="en-US" altLang="en-US" sz="3375" b="1" kern="1200" dirty="0">
                <a:solidFill>
                  <a:srgbClr val="FF0000"/>
                </a:solidFill>
                <a:latin typeface="Arial" charset="0"/>
                <a:cs typeface="Arial" charset="0"/>
              </a:rPr>
              <a:t>Correct answer: </a:t>
            </a:r>
            <a:r>
              <a:rPr lang="en-US" altLang="en-US" sz="3375" b="1" kern="1200" dirty="0" smtClean="0">
                <a:solidFill>
                  <a:srgbClr val="FF0000"/>
                </a:solidFill>
                <a:latin typeface="Arial" charset="0"/>
                <a:cs typeface="Arial" charset="0"/>
              </a:rPr>
              <a:t>A</a:t>
            </a:r>
            <a:endParaRPr lang="en-US" altLang="en-US" sz="3375" b="1" kern="1200" dirty="0">
              <a:solidFill>
                <a:srgbClr val="FF0000"/>
              </a:solidFill>
              <a:latin typeface="Arial" charset="0"/>
              <a:cs typeface="Arial" charset="0"/>
            </a:endParaRPr>
          </a:p>
        </p:txBody>
      </p:sp>
    </p:spTree>
    <p:extLst>
      <p:ext uri="{BB962C8B-B14F-4D97-AF65-F5344CB8AC3E}">
        <p14:creationId xmlns:p14="http://schemas.microsoft.com/office/powerpoint/2010/main" val="25717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Rectangle 1"/>
          <p:cNvSpPr>
            <a:spLocks noChangeArrowheads="1"/>
          </p:cNvSpPr>
          <p:nvPr/>
        </p:nvSpPr>
        <p:spPr bwMode="auto">
          <a:xfrm>
            <a:off x="0" y="13173"/>
            <a:ext cx="10286999" cy="69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339" tIns="38163" rIns="76339" bIns="38163">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771525"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CTA: Aortic </a:t>
            </a:r>
            <a:r>
              <a:rPr kumimoji="0" lang="en-US" altLang="en-US" sz="4000" b="1" i="0" u="none" strike="noStrike" kern="1200" cap="none" spc="0" normalizeH="0" baseline="0" noProof="0" dirty="0" smtClean="0">
                <a:ln>
                  <a:noFill/>
                </a:ln>
                <a:solidFill>
                  <a:srgbClr val="FFFF00"/>
                </a:solidFill>
                <a:effectLst/>
                <a:uLnTx/>
                <a:uFillTx/>
                <a:latin typeface="Arial" pitchFamily="34" charset="0"/>
                <a:ea typeface="+mn-ea"/>
                <a:cs typeface="Arial" pitchFamily="34" charset="0"/>
                <a:sym typeface="Calibri"/>
              </a:rPr>
              <a:t>Annulus</a:t>
            </a:r>
            <a:r>
              <a:rPr kumimoji="0" lang="en-US" altLang="en-US" sz="40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 LVOT </a:t>
            </a:r>
          </a:p>
        </p:txBody>
      </p:sp>
      <p:pic>
        <p:nvPicPr>
          <p:cNvPr id="10" name="Picture 1" descr="Picture 1"/>
          <p:cNvPicPr>
            <a:picLocks noChangeAspect="1"/>
          </p:cNvPicPr>
          <p:nvPr/>
        </p:nvPicPr>
        <p:blipFill>
          <a:blip r:embed="rId2"/>
          <a:stretch>
            <a:fillRect/>
          </a:stretch>
        </p:blipFill>
        <p:spPr>
          <a:xfrm>
            <a:off x="9888376" y="0"/>
            <a:ext cx="398624" cy="472942"/>
          </a:xfrm>
          <a:prstGeom prst="rect">
            <a:avLst/>
          </a:prstGeom>
          <a:ln w="12700">
            <a:miter lim="400000"/>
          </a:ln>
        </p:spPr>
      </p:pic>
      <p:sp>
        <p:nvSpPr>
          <p:cNvPr id="5" name="TextBox 4"/>
          <p:cNvSpPr txBox="1"/>
          <p:nvPr/>
        </p:nvSpPr>
        <p:spPr>
          <a:xfrm>
            <a:off x="1216325" y="4557566"/>
            <a:ext cx="3075641" cy="2246769"/>
          </a:xfrm>
          <a:prstGeom prst="rect">
            <a:avLst/>
          </a:prstGeom>
          <a:noFill/>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altLang="en-US" sz="2000" b="1" i="0" u="sng"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Aortic Annulus</a:t>
            </a: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altLang="en-US" sz="2000" b="1" i="0" u="sng"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endParaRP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Max: </a:t>
            </a:r>
            <a:r>
              <a:rPr kumimoji="0" lang="en-US" altLang="en-US" sz="20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25.4 </a:t>
            </a:r>
            <a:r>
              <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mm</a:t>
            </a: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Min: </a:t>
            </a:r>
            <a:r>
              <a:rPr kumimoji="0" lang="en-US" altLang="en-US" sz="20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18.9 </a:t>
            </a:r>
            <a:r>
              <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mm</a:t>
            </a: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Mean: </a:t>
            </a:r>
            <a:r>
              <a:rPr kumimoji="0" lang="en-US" altLang="en-US" sz="20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22.2 </a:t>
            </a:r>
            <a:r>
              <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mm</a:t>
            </a: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Perimeter = </a:t>
            </a:r>
            <a:r>
              <a:rPr kumimoji="0" lang="en-US" altLang="en-US" sz="20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70.7 </a:t>
            </a:r>
            <a:r>
              <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mm</a:t>
            </a: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Area = </a:t>
            </a:r>
            <a:r>
              <a:rPr kumimoji="0" lang="en-US" altLang="en-US" sz="20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380.8 </a:t>
            </a:r>
            <a:r>
              <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mm</a:t>
            </a:r>
            <a:r>
              <a:rPr kumimoji="0" lang="en-US" altLang="en-US" sz="2000" b="1" i="0" u="none" strike="noStrike" kern="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2</a:t>
            </a:r>
            <a:r>
              <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 </a:t>
            </a:r>
          </a:p>
        </p:txBody>
      </p:sp>
      <p:sp>
        <p:nvSpPr>
          <p:cNvPr id="8" name="TextBox 7"/>
          <p:cNvSpPr txBox="1"/>
          <p:nvPr/>
        </p:nvSpPr>
        <p:spPr>
          <a:xfrm>
            <a:off x="5811956" y="4539830"/>
            <a:ext cx="3099640" cy="2246769"/>
          </a:xfrm>
          <a:prstGeom prst="rect">
            <a:avLst/>
          </a:prstGeom>
          <a:noFill/>
        </p:spPr>
        <p:txBody>
          <a:bodyPr wrap="square" rtlCol="0">
            <a:spAutoFit/>
          </a:bodyPr>
          <a:lstStyle/>
          <a:p>
            <a:pPr marL="0" marR="0" lvl="0" indent="0" algn="just" defTabSz="514350" rtl="0" eaLnBrk="1" fontAlgn="auto" latinLnBrk="0" hangingPunct="1">
              <a:lnSpc>
                <a:spcPct val="100000"/>
              </a:lnSpc>
              <a:spcBef>
                <a:spcPts val="0"/>
              </a:spcBef>
              <a:spcAft>
                <a:spcPts val="0"/>
              </a:spcAft>
              <a:buClrTx/>
              <a:buSzTx/>
              <a:buFontTx/>
              <a:buNone/>
              <a:tabLst/>
              <a:defRPr/>
            </a:pPr>
            <a:r>
              <a:rPr kumimoji="0" lang="en-US" altLang="en-US" sz="2000" b="1" i="0" u="sng"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LVOT</a:t>
            </a:r>
          </a:p>
          <a:p>
            <a:pPr marL="0" marR="0" lvl="0" indent="0" algn="just" defTabSz="514350" rtl="0" eaLnBrk="1" fontAlgn="auto" latinLnBrk="0" hangingPunct="1">
              <a:lnSpc>
                <a:spcPct val="100000"/>
              </a:lnSpc>
              <a:spcBef>
                <a:spcPts val="0"/>
              </a:spcBef>
              <a:spcAft>
                <a:spcPts val="0"/>
              </a:spcAft>
              <a:buClrTx/>
              <a:buSzTx/>
              <a:buFontTx/>
              <a:buNone/>
              <a:tabLst/>
              <a:defRPr/>
            </a:pPr>
            <a:endParaRPr kumimoji="0" lang="en-US" altLang="en-US" sz="2000" b="1" i="0" u="sng"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endParaRPr>
          </a:p>
          <a:p>
            <a:pPr marL="0" marR="0" lvl="0" indent="0" algn="just" defTabSz="514350" rtl="0" eaLnBrk="1" fontAlgn="auto" latinLnBrk="0" hangingPunct="1">
              <a:lnSpc>
                <a:spcPct val="100000"/>
              </a:lnSpc>
              <a:spcBef>
                <a:spcPts val="0"/>
              </a:spcBef>
              <a:spcAft>
                <a:spcPts val="0"/>
              </a:spcAft>
              <a:buClrTx/>
              <a:buSzTx/>
              <a:buFontTx/>
              <a:buNone/>
              <a:tabLst/>
              <a:defRPr/>
            </a:pPr>
            <a:r>
              <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Max: </a:t>
            </a:r>
            <a:r>
              <a:rPr kumimoji="0" lang="en-US" altLang="en-US" sz="20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27.5 </a:t>
            </a:r>
            <a:r>
              <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mm</a:t>
            </a:r>
          </a:p>
          <a:p>
            <a:pPr marL="0" marR="0" lvl="0" indent="0" algn="just" defTabSz="514350" rtl="0" eaLnBrk="1" fontAlgn="auto" latinLnBrk="0" hangingPunct="1">
              <a:lnSpc>
                <a:spcPct val="100000"/>
              </a:lnSpc>
              <a:spcBef>
                <a:spcPts val="0"/>
              </a:spcBef>
              <a:spcAft>
                <a:spcPts val="0"/>
              </a:spcAft>
              <a:buClrTx/>
              <a:buSzTx/>
              <a:buFontTx/>
              <a:buNone/>
              <a:tabLst/>
              <a:defRPr/>
            </a:pPr>
            <a:r>
              <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Min: </a:t>
            </a:r>
            <a:r>
              <a:rPr kumimoji="0" lang="en-US" altLang="en-US" sz="20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20.0 </a:t>
            </a:r>
            <a:r>
              <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mm</a:t>
            </a:r>
          </a:p>
          <a:p>
            <a:pPr marL="0" marR="0" lvl="0" indent="0" algn="just" defTabSz="514350" rtl="0" eaLnBrk="1" fontAlgn="auto" latinLnBrk="0" hangingPunct="1">
              <a:lnSpc>
                <a:spcPct val="100000"/>
              </a:lnSpc>
              <a:spcBef>
                <a:spcPts val="0"/>
              </a:spcBef>
              <a:spcAft>
                <a:spcPts val="0"/>
              </a:spcAft>
              <a:buClrTx/>
              <a:buSzTx/>
              <a:buFontTx/>
              <a:buNone/>
              <a:tabLst/>
              <a:defRPr/>
            </a:pPr>
            <a:r>
              <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Mean: </a:t>
            </a:r>
            <a:r>
              <a:rPr kumimoji="0" lang="en-US" altLang="en-US" sz="20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23.7 </a:t>
            </a:r>
            <a:r>
              <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mm</a:t>
            </a:r>
          </a:p>
          <a:p>
            <a:pPr marL="0" marR="0" lvl="0" indent="0" algn="just" defTabSz="514350" rtl="0" eaLnBrk="1" fontAlgn="auto" latinLnBrk="0" hangingPunct="1">
              <a:lnSpc>
                <a:spcPct val="100000"/>
              </a:lnSpc>
              <a:spcBef>
                <a:spcPts val="0"/>
              </a:spcBef>
              <a:spcAft>
                <a:spcPts val="0"/>
              </a:spcAft>
              <a:buClrTx/>
              <a:buSzTx/>
              <a:buFontTx/>
              <a:buNone/>
              <a:tabLst/>
              <a:defRPr/>
            </a:pPr>
            <a:r>
              <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Perimeter = </a:t>
            </a:r>
            <a:r>
              <a:rPr kumimoji="0" lang="en-US" altLang="en-US" sz="20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75.8 </a:t>
            </a:r>
            <a:r>
              <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mm</a:t>
            </a:r>
          </a:p>
          <a:p>
            <a:pPr marL="0" marR="0" lvl="0" indent="0" algn="just" defTabSz="514350" rtl="0" eaLnBrk="1" fontAlgn="auto" latinLnBrk="0" hangingPunct="1">
              <a:lnSpc>
                <a:spcPct val="100000"/>
              </a:lnSpc>
              <a:spcBef>
                <a:spcPts val="0"/>
              </a:spcBef>
              <a:spcAft>
                <a:spcPts val="0"/>
              </a:spcAft>
              <a:buClrTx/>
              <a:buSzTx/>
              <a:buFontTx/>
              <a:buNone/>
              <a:tabLst/>
              <a:defRPr/>
            </a:pPr>
            <a:r>
              <a:rPr kumimoji="0" lang="en-US" alt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Area = </a:t>
            </a:r>
            <a:r>
              <a:rPr kumimoji="0" lang="en-US" altLang="en-US" sz="20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434.9 mm</a:t>
            </a:r>
            <a:r>
              <a:rPr kumimoji="0" lang="en-US" altLang="en-US" sz="2000" b="1" i="0" u="none" strike="noStrike" kern="0" cap="none" spc="0" normalizeH="0" baseline="30000" noProof="0" dirty="0" smtClean="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2</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866" y="1028621"/>
            <a:ext cx="4046302" cy="339044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498" y="1028621"/>
            <a:ext cx="4024069" cy="3390445"/>
          </a:xfrm>
          <a:prstGeom prst="rect">
            <a:avLst/>
          </a:prstGeom>
        </p:spPr>
      </p:pic>
    </p:spTree>
    <p:extLst>
      <p:ext uri="{BB962C8B-B14F-4D97-AF65-F5344CB8AC3E}">
        <p14:creationId xmlns:p14="http://schemas.microsoft.com/office/powerpoint/2010/main" val="2984563309"/>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57585"/>
            <a:ext cx="10287000" cy="586614"/>
          </a:xfrm>
        </p:spPr>
        <p:txBody>
          <a:bodyPr/>
          <a:lstStyle/>
          <a:p>
            <a:r>
              <a:rPr lang="en-US" sz="4000" dirty="0" smtClean="0">
                <a:latin typeface="Arial" panose="020B0604020202020204" pitchFamily="34" charset="0"/>
                <a:cs typeface="Arial" panose="020B0604020202020204" pitchFamily="34" charset="0"/>
              </a:rPr>
              <a:t>CTA: STJ </a:t>
            </a:r>
            <a:r>
              <a:rPr lang="en-US" sz="4000" dirty="0">
                <a:latin typeface="Arial" panose="020B0604020202020204" pitchFamily="34" charset="0"/>
                <a:cs typeface="Arial" panose="020B0604020202020204" pitchFamily="34" charset="0"/>
              </a:rPr>
              <a:t>and SOV</a:t>
            </a:r>
          </a:p>
        </p:txBody>
      </p:sp>
      <p:sp>
        <p:nvSpPr>
          <p:cNvPr id="8" name="TextBox 7"/>
          <p:cNvSpPr txBox="1"/>
          <p:nvPr/>
        </p:nvSpPr>
        <p:spPr>
          <a:xfrm>
            <a:off x="2124358" y="5309882"/>
            <a:ext cx="1959191" cy="1338828"/>
          </a:xfrm>
          <a:prstGeom prst="rect">
            <a:avLst/>
          </a:prstGeom>
          <a:noFill/>
        </p:spPr>
        <p:txBody>
          <a:bodyPr wrap="none" rtlCol="0">
            <a:spAutoFit/>
          </a:bodyPr>
          <a:lstStyle/>
          <a:p>
            <a:pPr marL="0" marR="0" lvl="0" indent="0" algn="l" defTabSz="514350" rtl="0" eaLnBrk="1" fontAlgn="auto" latinLnBrk="0" hangingPunct="0">
              <a:lnSpc>
                <a:spcPct val="100000"/>
              </a:lnSpc>
              <a:spcBef>
                <a:spcPts val="0"/>
              </a:spcBef>
              <a:spcAft>
                <a:spcPts val="0"/>
              </a:spcAft>
              <a:buClrTx/>
              <a:buSzTx/>
              <a:buFontTx/>
              <a:buNone/>
              <a:tabLst/>
              <a:defRPr/>
            </a:pPr>
            <a:r>
              <a:rPr kumimoji="0" lang="en-US" sz="2025" b="1" i="0" u="sng"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rPr>
              <a:t>STJ</a:t>
            </a:r>
            <a:r>
              <a:rPr kumimoji="0" lang="en-US" sz="2025"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rPr>
              <a:t> </a:t>
            </a:r>
          </a:p>
          <a:p>
            <a:pPr marL="0" marR="0" lvl="0" indent="0" algn="l" defTabSz="514350" rtl="0" eaLnBrk="1" fontAlgn="auto" latinLnBrk="0" hangingPunct="0">
              <a:lnSpc>
                <a:spcPct val="100000"/>
              </a:lnSpc>
              <a:spcBef>
                <a:spcPts val="0"/>
              </a:spcBef>
              <a:spcAft>
                <a:spcPts val="0"/>
              </a:spcAft>
              <a:buClrTx/>
              <a:buSzTx/>
              <a:buFontTx/>
              <a:buNone/>
              <a:tabLst/>
              <a:defRPr/>
            </a:pPr>
            <a:r>
              <a:rPr kumimoji="0" lang="en-US" sz="2025"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rPr>
              <a:t>Min </a:t>
            </a:r>
            <a:r>
              <a:rPr kumimoji="0" lang="en-US" sz="2025"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sym typeface="Calibri"/>
              </a:rPr>
              <a:t>26.9 mm</a:t>
            </a:r>
            <a:endParaRPr kumimoji="0" lang="en-US" sz="2025"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endParaRPr>
          </a:p>
          <a:p>
            <a:pPr marL="0" marR="0" lvl="0" indent="0" algn="l" defTabSz="514350" rtl="0" eaLnBrk="1" fontAlgn="auto" latinLnBrk="0" hangingPunct="0">
              <a:lnSpc>
                <a:spcPct val="100000"/>
              </a:lnSpc>
              <a:spcBef>
                <a:spcPts val="0"/>
              </a:spcBef>
              <a:spcAft>
                <a:spcPts val="0"/>
              </a:spcAft>
              <a:buClrTx/>
              <a:buSzTx/>
              <a:buFontTx/>
              <a:buNone/>
              <a:tabLst/>
              <a:defRPr/>
            </a:pPr>
            <a:r>
              <a:rPr kumimoji="0" lang="en-US" sz="2025"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rPr>
              <a:t>Max </a:t>
            </a:r>
            <a:r>
              <a:rPr kumimoji="0" lang="en-US" sz="2025"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sym typeface="Calibri"/>
              </a:rPr>
              <a:t>28.2 mm</a:t>
            </a:r>
            <a:endParaRPr kumimoji="0" lang="en-US" sz="2025"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endParaRPr>
          </a:p>
          <a:p>
            <a:pPr marL="0" marR="0" lvl="0" indent="0" algn="l" defTabSz="514350" rtl="0" eaLnBrk="1" fontAlgn="auto" latinLnBrk="0" hangingPunct="0">
              <a:lnSpc>
                <a:spcPct val="100000"/>
              </a:lnSpc>
              <a:spcBef>
                <a:spcPts val="0"/>
              </a:spcBef>
              <a:spcAft>
                <a:spcPts val="0"/>
              </a:spcAft>
              <a:buClrTx/>
              <a:buSzTx/>
              <a:buFontTx/>
              <a:buNone/>
              <a:tabLst/>
              <a:defRPr/>
            </a:pPr>
            <a:r>
              <a:rPr kumimoji="0" lang="en-US" sz="2025"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rPr>
              <a:t>Mean </a:t>
            </a:r>
            <a:r>
              <a:rPr kumimoji="0" lang="en-US" sz="2025"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sym typeface="Calibri"/>
              </a:rPr>
              <a:t>27.5 mm</a:t>
            </a:r>
            <a:endParaRPr kumimoji="0" lang="en-US" sz="2025"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endParaRPr>
          </a:p>
        </p:txBody>
      </p:sp>
      <p:sp>
        <p:nvSpPr>
          <p:cNvPr id="9" name="Rectangle 8"/>
          <p:cNvSpPr/>
          <p:nvPr/>
        </p:nvSpPr>
        <p:spPr>
          <a:xfrm rot="10800000" flipV="1">
            <a:off x="6344048" y="5309882"/>
            <a:ext cx="2540147" cy="1338828"/>
          </a:xfrm>
          <a:prstGeom prst="rect">
            <a:avLst/>
          </a:prstGeom>
        </p:spPr>
        <p:txBody>
          <a:bodyPr wrap="square">
            <a:spAutoFit/>
          </a:bodyPr>
          <a:lstStyle/>
          <a:p>
            <a:pPr marL="0" marR="0" lvl="0" indent="0" algn="l" defTabSz="514350" rtl="0" eaLnBrk="1" fontAlgn="auto" latinLnBrk="0" hangingPunct="0">
              <a:lnSpc>
                <a:spcPct val="100000"/>
              </a:lnSpc>
              <a:spcBef>
                <a:spcPts val="0"/>
              </a:spcBef>
              <a:spcAft>
                <a:spcPts val="0"/>
              </a:spcAft>
              <a:buClrTx/>
              <a:buSzTx/>
              <a:buFontTx/>
              <a:buNone/>
              <a:tabLst/>
              <a:defRPr/>
            </a:pPr>
            <a:r>
              <a:rPr kumimoji="0" lang="en-US" sz="2025" b="1" i="0" u="sng"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rPr>
              <a:t>Sinus of Valsalva</a:t>
            </a:r>
            <a:r>
              <a:rPr kumimoji="0" lang="en-US" sz="2025"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rPr>
              <a:t> </a:t>
            </a:r>
          </a:p>
          <a:p>
            <a:pPr marL="0" marR="0" lvl="0" indent="0" algn="l" defTabSz="514350" rtl="0" eaLnBrk="1" fontAlgn="auto" latinLnBrk="0" hangingPunct="0">
              <a:lnSpc>
                <a:spcPct val="100000"/>
              </a:lnSpc>
              <a:spcBef>
                <a:spcPts val="0"/>
              </a:spcBef>
              <a:spcAft>
                <a:spcPts val="0"/>
              </a:spcAft>
              <a:buClrTx/>
              <a:buSzTx/>
              <a:buFontTx/>
              <a:buNone/>
              <a:tabLst/>
              <a:defRPr/>
            </a:pPr>
            <a:r>
              <a:rPr kumimoji="0" lang="en-US" sz="2025"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rPr>
              <a:t>RCC </a:t>
            </a:r>
            <a:r>
              <a:rPr kumimoji="0" lang="en-US" sz="2025"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sym typeface="Calibri"/>
              </a:rPr>
              <a:t>31.1 </a:t>
            </a:r>
            <a:r>
              <a:rPr kumimoji="0" lang="en-US" sz="2025"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rPr>
              <a:t>mm</a:t>
            </a:r>
          </a:p>
          <a:p>
            <a:pPr marL="0" marR="0" lvl="0" indent="0" algn="l" defTabSz="514350" rtl="0" eaLnBrk="1" fontAlgn="auto" latinLnBrk="0" hangingPunct="0">
              <a:lnSpc>
                <a:spcPct val="100000"/>
              </a:lnSpc>
              <a:spcBef>
                <a:spcPts val="0"/>
              </a:spcBef>
              <a:spcAft>
                <a:spcPts val="0"/>
              </a:spcAft>
              <a:buClrTx/>
              <a:buSzTx/>
              <a:buFontTx/>
              <a:buNone/>
              <a:tabLst/>
              <a:defRPr/>
            </a:pPr>
            <a:r>
              <a:rPr kumimoji="0" lang="en-US" sz="2025"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rPr>
              <a:t>LCC </a:t>
            </a:r>
            <a:r>
              <a:rPr kumimoji="0" lang="en-US" sz="2025"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sym typeface="Calibri"/>
              </a:rPr>
              <a:t>31.2 </a:t>
            </a:r>
            <a:r>
              <a:rPr kumimoji="0" lang="en-US" sz="2025"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rPr>
              <a:t>mm</a:t>
            </a:r>
          </a:p>
          <a:p>
            <a:pPr marL="0" marR="0" lvl="0" indent="0" algn="l" defTabSz="514350" rtl="0" eaLnBrk="1" fontAlgn="auto" latinLnBrk="0" hangingPunct="0">
              <a:lnSpc>
                <a:spcPct val="100000"/>
              </a:lnSpc>
              <a:spcBef>
                <a:spcPts val="0"/>
              </a:spcBef>
              <a:spcAft>
                <a:spcPts val="0"/>
              </a:spcAft>
              <a:buClrTx/>
              <a:buSzTx/>
              <a:buFontTx/>
              <a:buNone/>
              <a:tabLst/>
              <a:defRPr/>
            </a:pPr>
            <a:r>
              <a:rPr kumimoji="0" lang="en-US" sz="2025"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rPr>
              <a:t>NCC </a:t>
            </a:r>
            <a:r>
              <a:rPr kumimoji="0" lang="en-US" sz="2025"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sym typeface="Calibri"/>
              </a:rPr>
              <a:t>31.1 </a:t>
            </a:r>
            <a:r>
              <a:rPr kumimoji="0" lang="en-US" sz="2025"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rPr>
              <a:t>mm</a:t>
            </a:r>
          </a:p>
        </p:txBody>
      </p:sp>
      <p:pic>
        <p:nvPicPr>
          <p:cNvPr id="6"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79019" y="1130448"/>
            <a:ext cx="8862776" cy="3972401"/>
          </a:xfrm>
        </p:spPr>
      </p:pic>
    </p:spTree>
    <p:extLst>
      <p:ext uri="{BB962C8B-B14F-4D97-AF65-F5344CB8AC3E}">
        <p14:creationId xmlns:p14="http://schemas.microsoft.com/office/powerpoint/2010/main" val="167287405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5826"/>
            <a:ext cx="10287000" cy="964406"/>
          </a:xfrm>
        </p:spPr>
        <p:txBody>
          <a:bodyPr/>
          <a:lstStyle/>
          <a:p>
            <a:r>
              <a:rPr lang="en-US" sz="4400" dirty="0" smtClean="0">
                <a:latin typeface="Arial" panose="020B0604020202020204" pitchFamily="34" charset="0"/>
                <a:cs typeface="Arial" panose="020B0604020202020204" pitchFamily="34" charset="0"/>
              </a:rPr>
              <a:t>CTA: Coronary heights</a:t>
            </a:r>
            <a:endParaRPr lang="en-US" sz="4400" dirty="0">
              <a:latin typeface="Arial" panose="020B0604020202020204" pitchFamily="34" charset="0"/>
              <a:cs typeface="Arial" panose="020B0604020202020204" pitchFamily="34" charset="0"/>
            </a:endParaRPr>
          </a:p>
        </p:txBody>
      </p:sp>
      <p:sp>
        <p:nvSpPr>
          <p:cNvPr id="12" name="TextBox 11"/>
          <p:cNvSpPr txBox="1"/>
          <p:nvPr/>
        </p:nvSpPr>
        <p:spPr>
          <a:xfrm>
            <a:off x="4175824" y="5229998"/>
            <a:ext cx="2767104" cy="1200329"/>
          </a:xfrm>
          <a:prstGeom prst="rect">
            <a:avLst/>
          </a:prstGeom>
          <a:noFill/>
        </p:spPr>
        <p:txBody>
          <a:bodyPr wrap="none" rtlCol="0">
            <a:spAutoFit/>
          </a:bodyPr>
          <a:lstStyle/>
          <a:p>
            <a:pPr marL="0" marR="0" lvl="0" indent="0" algn="l" defTabSz="514350" rtl="0" eaLnBrk="1" fontAlgn="auto" latinLnBrk="0" hangingPunct="0">
              <a:lnSpc>
                <a:spcPct val="100000"/>
              </a:lnSpc>
              <a:spcBef>
                <a:spcPts val="0"/>
              </a:spcBef>
              <a:spcAft>
                <a:spcPts val="0"/>
              </a:spcAft>
              <a:buClrTx/>
              <a:buSzTx/>
              <a:buFontTx/>
              <a:buNone/>
              <a:tabLst/>
              <a:defRPr/>
            </a:pPr>
            <a:r>
              <a:rPr kumimoji="0" lang="en-US" sz="2400" b="1" i="0" u="sng"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rPr>
              <a:t>Coronary Heights</a:t>
            </a:r>
          </a:p>
          <a:p>
            <a:pPr marL="0" marR="0" lvl="0" indent="0" algn="l" defTabSz="51435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rPr>
              <a:t>LM – </a:t>
            </a:r>
            <a:r>
              <a:rPr kumimoji="0" lang="en-US" sz="24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sym typeface="Calibri"/>
              </a:rPr>
              <a:t>8.1 </a:t>
            </a:r>
            <a:r>
              <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rPr>
              <a:t>mm</a:t>
            </a:r>
          </a:p>
          <a:p>
            <a:pPr marL="0" marR="0" lvl="0" indent="0" algn="l" defTabSz="51435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rPr>
              <a:t>RCA – </a:t>
            </a:r>
            <a:r>
              <a:rPr kumimoji="0" lang="en-US" sz="24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sym typeface="Calibri"/>
              </a:rPr>
              <a:t>13.1 </a:t>
            </a:r>
            <a:r>
              <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rPr>
              <a:t>mm </a:t>
            </a:r>
          </a:p>
        </p:txBody>
      </p:sp>
      <p:pic>
        <p:nvPicPr>
          <p:cNvPr id="9"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23996" y="1485901"/>
            <a:ext cx="9546891" cy="3238428"/>
          </a:xfrm>
        </p:spPr>
      </p:pic>
    </p:spTree>
    <p:extLst>
      <p:ext uri="{BB962C8B-B14F-4D97-AF65-F5344CB8AC3E}">
        <p14:creationId xmlns:p14="http://schemas.microsoft.com/office/powerpoint/2010/main" val="257644056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56229"/>
            <a:ext cx="10287000" cy="503686"/>
          </a:xfrm>
        </p:spPr>
        <p:txBody>
          <a:bodyPr/>
          <a:lstStyle/>
          <a:p>
            <a:r>
              <a:rPr lang="en-US" sz="4400" dirty="0" smtClean="0">
                <a:latin typeface="Arial" panose="020B0604020202020204" pitchFamily="34" charset="0"/>
                <a:cs typeface="Arial" panose="020B0604020202020204" pitchFamily="34" charset="0"/>
              </a:rPr>
              <a:t>CTA: Femoral Arterial Access </a:t>
            </a:r>
            <a:endParaRPr lang="en-US" sz="4400" dirty="0">
              <a:latin typeface="Arial" panose="020B0604020202020204" pitchFamily="34" charset="0"/>
              <a:cs typeface="Arial" panose="020B0604020202020204" pitchFamily="34" charset="0"/>
            </a:endParaRPr>
          </a:p>
        </p:txBody>
      </p:sp>
      <p:pic>
        <p:nvPicPr>
          <p:cNvPr id="4"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99" y="969059"/>
            <a:ext cx="5400675" cy="433160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7935" y="969060"/>
            <a:ext cx="4332952" cy="4331602"/>
          </a:xfrm>
          <a:prstGeom prst="rect">
            <a:avLst/>
          </a:prstGeom>
        </p:spPr>
      </p:pic>
      <p:sp>
        <p:nvSpPr>
          <p:cNvPr id="8" name="TextBox 7"/>
          <p:cNvSpPr txBox="1"/>
          <p:nvPr/>
        </p:nvSpPr>
        <p:spPr>
          <a:xfrm>
            <a:off x="1623303" y="5643330"/>
            <a:ext cx="3293755" cy="523220"/>
          </a:xfrm>
          <a:prstGeom prst="rect">
            <a:avLst/>
          </a:prstGeom>
          <a:noFill/>
        </p:spPr>
        <p:txBody>
          <a:bodyPr wrap="square" rtlCol="0">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itchFamily="34" charset="0"/>
                <a:ea typeface="+mn-ea"/>
                <a:cs typeface="Arial" pitchFamily="34" charset="0"/>
                <a:sym typeface="Calibri"/>
              </a:rPr>
              <a:t>Access 3D</a:t>
            </a:r>
          </a:p>
        </p:txBody>
      </p:sp>
      <p:sp>
        <p:nvSpPr>
          <p:cNvPr id="9" name="Rectangle 8"/>
          <p:cNvSpPr/>
          <p:nvPr/>
        </p:nvSpPr>
        <p:spPr>
          <a:xfrm>
            <a:off x="7864793" y="5396205"/>
            <a:ext cx="2262615" cy="615553"/>
          </a:xfrm>
          <a:prstGeom prst="rect">
            <a:avLst/>
          </a:prstGeom>
        </p:spPr>
        <p:txBody>
          <a:bodyPr wrap="square">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rPr>
              <a:t>Longitudinal View</a:t>
            </a:r>
          </a:p>
          <a:p>
            <a:pPr marL="0" marR="0" lvl="0" indent="0" algn="l" defTabSz="685800" rtl="0" eaLnBrk="1" fontAlgn="auto" latinLnBrk="0" hangingPunct="0">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rPr>
              <a:t>Left Iliac/Femoral </a:t>
            </a:r>
          </a:p>
        </p:txBody>
      </p:sp>
      <p:sp>
        <p:nvSpPr>
          <p:cNvPr id="10" name="Rectangle 9"/>
          <p:cNvSpPr/>
          <p:nvPr/>
        </p:nvSpPr>
        <p:spPr>
          <a:xfrm>
            <a:off x="5670817" y="5410584"/>
            <a:ext cx="2618964" cy="615553"/>
          </a:xfrm>
          <a:prstGeom prst="rect">
            <a:avLst/>
          </a:prstGeom>
        </p:spPr>
        <p:txBody>
          <a:bodyPr wrap="square">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rPr>
              <a:t>Longitudinal View</a:t>
            </a:r>
          </a:p>
          <a:p>
            <a:pPr marL="0" marR="0" lvl="0" indent="0" algn="l" defTabSz="685800" rtl="0" eaLnBrk="1" fontAlgn="auto" latinLnBrk="0" hangingPunct="0">
              <a:lnSpc>
                <a:spcPct val="100000"/>
              </a:lnSpc>
              <a:spcBef>
                <a:spcPts val="0"/>
              </a:spcBef>
              <a:spcAft>
                <a:spcPts val="0"/>
              </a:spcAft>
              <a:buClrTx/>
              <a:buSzTx/>
              <a:buFontTx/>
              <a:buNone/>
              <a:tabLst/>
              <a:defRPr/>
            </a:pPr>
            <a:r>
              <a:rPr kumimoji="0" lang="en-US" sz="17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sym typeface="Calibri"/>
              </a:rPr>
              <a:t>Right </a:t>
            </a:r>
            <a:r>
              <a:rPr kumimoji="0" lang="en-US" sz="17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rPr>
              <a:t>Iliac/Femoral </a:t>
            </a:r>
          </a:p>
        </p:txBody>
      </p:sp>
    </p:spTree>
    <p:extLst>
      <p:ext uri="{BB962C8B-B14F-4D97-AF65-F5344CB8AC3E}">
        <p14:creationId xmlns:p14="http://schemas.microsoft.com/office/powerpoint/2010/main" val="3433927244"/>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Evolve">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5.xml><?xml version="1.0" encoding="utf-8"?>
<a:theme xmlns:a="http://schemas.openxmlformats.org/drawingml/2006/main" name="2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29AF8C"/>
      </a:accent1>
      <a:accent2>
        <a:srgbClr val="97BE49"/>
      </a:accent2>
      <a:accent3>
        <a:srgbClr val="3D9CCC"/>
      </a:accent3>
      <a:accent4>
        <a:srgbClr val="7C60C6"/>
      </a:accent4>
      <a:accent5>
        <a:srgbClr val="C9492C"/>
      </a:accent5>
      <a:accent6>
        <a:srgbClr val="D58C2E"/>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3129</TotalTime>
  <Words>2355</Words>
  <Application>Microsoft Office PowerPoint</Application>
  <PresentationFormat>35mm Slides</PresentationFormat>
  <Paragraphs>415</Paragraphs>
  <Slides>59</Slides>
  <Notes>14</Notes>
  <HiddenSlides>0</HiddenSlides>
  <MMClips>2</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59</vt:i4>
      </vt:variant>
    </vt:vector>
  </HeadingPairs>
  <TitlesOfParts>
    <vt:vector size="79" baseType="lpstr">
      <vt:lpstr>MS PGothic</vt:lpstr>
      <vt:lpstr>MS PGothic</vt:lpstr>
      <vt:lpstr>Arial</vt:lpstr>
      <vt:lpstr>Calibri</vt:lpstr>
      <vt:lpstr>Calibri Light</vt:lpstr>
      <vt:lpstr>Cambria Math</vt:lpstr>
      <vt:lpstr>Courier New</vt:lpstr>
      <vt:lpstr>Helvetica</vt:lpstr>
      <vt:lpstr>Lucida Grande</vt:lpstr>
      <vt:lpstr>Lucida Sans Unicode</vt:lpstr>
      <vt:lpstr>Symbol</vt:lpstr>
      <vt:lpstr>Times New Roman</vt:lpstr>
      <vt:lpstr>Evolve</vt:lpstr>
      <vt:lpstr>1_Default Design</vt:lpstr>
      <vt:lpstr>6_Default Design</vt:lpstr>
      <vt:lpstr>2_Office Theme</vt:lpstr>
      <vt:lpstr>2_BASIC SHARMA BLUE</vt:lpstr>
      <vt:lpstr>Office Theme</vt:lpstr>
      <vt:lpstr>BASIC SHARMA BLUE</vt:lpstr>
      <vt:lpstr>1_BASIC SHARMA BLUE</vt:lpstr>
      <vt:lpstr>Structural Heart Live Cases</vt:lpstr>
      <vt:lpstr>Faculty Involved and Disclosures</vt:lpstr>
      <vt:lpstr>Structural Heart Live Case # 45: RS, 78 y/o M</vt:lpstr>
      <vt:lpstr>Transthoracic Echocardiogram</vt:lpstr>
      <vt:lpstr>Transthoracic Echocardiogram</vt:lpstr>
      <vt:lpstr>PowerPoint Presentation</vt:lpstr>
      <vt:lpstr>CTA: STJ and SOV</vt:lpstr>
      <vt:lpstr>CTA: Coronary heights</vt:lpstr>
      <vt:lpstr>CTA: Femoral Arterial Access </vt:lpstr>
      <vt:lpstr>PowerPoint Presentation</vt:lpstr>
      <vt:lpstr>PowerPoint Presentation</vt:lpstr>
      <vt:lpstr>PowerPoint Presentation</vt:lpstr>
      <vt:lpstr>Different Patterns of Severe AS According to Flow, Gradient, and LV Geometry</vt:lpstr>
      <vt:lpstr>PowerPoint Presentation</vt:lpstr>
      <vt:lpstr>Clinical Decision Making Process in Low LVEF, LF-LG Severe AS</vt:lpstr>
      <vt:lpstr>Survival of Patients With Low LVEF, LF-LG AS According to Presence of LV Flow Reserve and Type of Treatment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 # 1</vt:lpstr>
      <vt:lpstr>Question # 2</vt:lpstr>
      <vt:lpstr>Question #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Structural Heart Live Cases</dc:title>
  <dc:creator>CVICATHFELLOW</dc:creator>
  <cp:lastModifiedBy>Samin Sharma</cp:lastModifiedBy>
  <cp:revision>243</cp:revision>
  <dcterms:modified xsi:type="dcterms:W3CDTF">2022-01-11T13:50:24Z</dcterms:modified>
</cp:coreProperties>
</file>