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7" r:id="rId5"/>
    <p:sldId id="262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4124-CC5D-4FBB-9C0B-A4425C83139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91C5-3A32-4A2D-B962-0EF22B258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0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4124-CC5D-4FBB-9C0B-A4425C83139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91C5-3A32-4A2D-B962-0EF22B258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9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4124-CC5D-4FBB-9C0B-A4425C83139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91C5-3A32-4A2D-B962-0EF22B258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12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4124-CC5D-4FBB-9C0B-A4425C83139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91C5-3A32-4A2D-B962-0EF22B258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2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4124-CC5D-4FBB-9C0B-A4425C83139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91C5-3A32-4A2D-B962-0EF22B258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7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4124-CC5D-4FBB-9C0B-A4425C83139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91C5-3A32-4A2D-B962-0EF22B258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36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4124-CC5D-4FBB-9C0B-A4425C83139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91C5-3A32-4A2D-B962-0EF22B258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62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4124-CC5D-4FBB-9C0B-A4425C83139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91C5-3A32-4A2D-B962-0EF22B258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59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4124-CC5D-4FBB-9C0B-A4425C83139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91C5-3A32-4A2D-B962-0EF22B258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25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4124-CC5D-4FBB-9C0B-A4425C83139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91C5-3A32-4A2D-B962-0EF22B258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29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4124-CC5D-4FBB-9C0B-A4425C83139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91C5-3A32-4A2D-B962-0EF22B258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89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14124-CC5D-4FBB-9C0B-A4425C83139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891C5-3A32-4A2D-B962-0EF22B258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avi"/><Relationship Id="rId7" Type="http://schemas.openxmlformats.org/officeDocument/2006/relationships/image" Target="../media/image4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avi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Live Case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3509963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12/2021 </a:t>
            </a:r>
            <a:endParaRPr lang="en-US" sz="3200" dirty="0"/>
          </a:p>
        </p:txBody>
      </p:sp>
      <p:pic>
        <p:nvPicPr>
          <p:cNvPr id="4" name="Picture 2" descr="https://pbs.twimg.com/profile_images/997519841417347072/AGdnFrmj_400x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272" y="5897880"/>
            <a:ext cx="1633728" cy="9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584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5840" y="1380941"/>
            <a:ext cx="95371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61 </a:t>
            </a:r>
            <a:r>
              <a:rPr lang="en-US" sz="2800" dirty="0" err="1"/>
              <a:t>y.o</a:t>
            </a:r>
            <a:r>
              <a:rPr lang="en-US" sz="2800" dirty="0"/>
              <a:t>. male </a:t>
            </a:r>
            <a:r>
              <a:rPr lang="en-US" sz="2800" dirty="0" smtClean="0"/>
              <a:t>presents </a:t>
            </a:r>
            <a:r>
              <a:rPr lang="en-US" sz="2800" dirty="0" smtClean="0"/>
              <a:t>with </a:t>
            </a:r>
            <a:r>
              <a:rPr lang="en-US" sz="2800" dirty="0" smtClean="0"/>
              <a:t>exertional bilateral</a:t>
            </a:r>
            <a:r>
              <a:rPr lang="en-US" sz="2800" dirty="0"/>
              <a:t> </a:t>
            </a:r>
            <a:r>
              <a:rPr lang="en-US" sz="2800" dirty="0" smtClean="0"/>
              <a:t>hip</a:t>
            </a:r>
            <a:r>
              <a:rPr lang="en-US" sz="2800" dirty="0"/>
              <a:t> </a:t>
            </a:r>
            <a:r>
              <a:rPr lang="en-US" sz="2800" dirty="0" smtClean="0"/>
              <a:t>pain for past few months.</a:t>
            </a:r>
          </a:p>
          <a:p>
            <a:endParaRPr lang="en-US" sz="2800" dirty="0"/>
          </a:p>
          <a:p>
            <a:r>
              <a:rPr lang="en-US" sz="2800" dirty="0" smtClean="0"/>
              <a:t>Lifestyle limiting claudication (Rutherford class II/category 4)</a:t>
            </a:r>
          </a:p>
          <a:p>
            <a:endParaRPr lang="en-US" sz="2800" dirty="0"/>
          </a:p>
          <a:p>
            <a:r>
              <a:rPr lang="en-US" sz="2800" b="1" dirty="0" smtClean="0"/>
              <a:t>PMH: </a:t>
            </a:r>
            <a:r>
              <a:rPr lang="en-US" sz="2800" dirty="0"/>
              <a:t>HTN, HLD, </a:t>
            </a:r>
            <a:r>
              <a:rPr lang="en-US" sz="2800" dirty="0" smtClean="0"/>
              <a:t>CAD, known PAD s/p left SFA PTA </a:t>
            </a:r>
          </a:p>
          <a:p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800" b="1" dirty="0" smtClean="0"/>
              <a:t>Medications: </a:t>
            </a:r>
            <a:r>
              <a:rPr lang="en-US" sz="2800" dirty="0" smtClean="0"/>
              <a:t>Aspirin, Atorvastatin, Plavix, </a:t>
            </a:r>
            <a:r>
              <a:rPr lang="en-US" sz="2800" dirty="0" err="1" smtClean="0"/>
              <a:t>Cilostazole</a:t>
            </a:r>
            <a:r>
              <a:rPr lang="en-US" sz="2800" dirty="0" smtClean="0"/>
              <a:t>, </a:t>
            </a:r>
            <a:r>
              <a:rPr lang="en-US" sz="2800" dirty="0" smtClean="0"/>
              <a:t>Metoprolol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2" descr="https://pbs.twimg.com/profile_images/997519841417347072/AGdnFrmj_400x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272" y="5897880"/>
            <a:ext cx="1633728" cy="9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795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Labs: </a:t>
            </a:r>
            <a:r>
              <a:rPr lang="en-US" dirty="0" err="1" smtClean="0"/>
              <a:t>Hgb</a:t>
            </a:r>
            <a:r>
              <a:rPr lang="en-US" dirty="0" smtClean="0"/>
              <a:t>/</a:t>
            </a:r>
            <a:r>
              <a:rPr lang="en-US" dirty="0" err="1" smtClean="0"/>
              <a:t>Hct</a:t>
            </a:r>
            <a:r>
              <a:rPr lang="en-US" dirty="0" smtClean="0"/>
              <a:t> 13.2/39.3, </a:t>
            </a:r>
            <a:r>
              <a:rPr lang="en-US" dirty="0" err="1" smtClean="0"/>
              <a:t>Plts</a:t>
            </a:r>
            <a:r>
              <a:rPr lang="en-US" dirty="0" smtClean="0"/>
              <a:t> 201, INR 1.2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ABI:  </a:t>
            </a:r>
            <a:r>
              <a:rPr lang="en-US" dirty="0" smtClean="0"/>
              <a:t>R 0.71     L 0.62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Arterial duplex</a:t>
            </a:r>
            <a:r>
              <a:rPr lang="en-US" dirty="0" smtClean="0"/>
              <a:t>: Suggestive of bilateral </a:t>
            </a:r>
            <a:r>
              <a:rPr lang="en-US" dirty="0" err="1" smtClean="0"/>
              <a:t>aortoiliac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smtClean="0"/>
              <a:t>SFA disease. 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278395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pbs.twimg.com/profile_images/997519841417347072/AGdnFrmj_400x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354" y="5903806"/>
            <a:ext cx="1623645" cy="95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690" y="636715"/>
            <a:ext cx="4858060" cy="574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24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OODRAM RAMDA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4349" y="785811"/>
            <a:ext cx="5019675" cy="5019675"/>
          </a:xfrm>
          <a:prstGeom prst="rect">
            <a:avLst/>
          </a:prstGeom>
        </p:spPr>
      </p:pic>
      <p:pic>
        <p:nvPicPr>
          <p:cNvPr id="5" name="BOODRAM RAMDAT (1)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00800" y="785810"/>
            <a:ext cx="487680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9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691" y="365125"/>
            <a:ext cx="10641109" cy="1325563"/>
          </a:xfrm>
        </p:spPr>
        <p:txBody>
          <a:bodyPr/>
          <a:lstStyle/>
          <a:p>
            <a:r>
              <a:rPr lang="en-US" b="1" dirty="0" smtClean="0"/>
              <a:t>CTA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691" y="1690688"/>
            <a:ext cx="27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F</a:t>
            </a:r>
            <a:r>
              <a:rPr lang="en-US" sz="2000" dirty="0" smtClean="0"/>
              <a:t>ocal </a:t>
            </a:r>
            <a:r>
              <a:rPr lang="en-US" sz="2000" dirty="0"/>
              <a:t>near complete </a:t>
            </a:r>
            <a:r>
              <a:rPr lang="en-US" sz="2000" dirty="0" smtClean="0"/>
              <a:t>occlusion </a:t>
            </a:r>
            <a:r>
              <a:rPr lang="en-US" sz="2000" dirty="0"/>
              <a:t>of the distal abdominal </a:t>
            </a:r>
            <a:r>
              <a:rPr lang="en-US" sz="2000" dirty="0" smtClean="0"/>
              <a:t>aorta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Abdominal </a:t>
            </a:r>
            <a:r>
              <a:rPr lang="en-US" sz="2000" dirty="0"/>
              <a:t>aorta at celiac origin: 1.8 </a:t>
            </a:r>
            <a:r>
              <a:rPr lang="en-US" sz="2000" dirty="0" smtClean="0"/>
              <a:t>cm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err="1" smtClean="0"/>
              <a:t>Infrarenal</a:t>
            </a:r>
            <a:r>
              <a:rPr lang="en-US" sz="2000" b="1" dirty="0" smtClean="0"/>
              <a:t> </a:t>
            </a:r>
            <a:r>
              <a:rPr lang="en-US" sz="2000" b="1" dirty="0"/>
              <a:t>aorta: 1.5 cm</a:t>
            </a:r>
            <a:endParaRPr lang="en-US" sz="2000" b="1" dirty="0" smtClean="0"/>
          </a:p>
        </p:txBody>
      </p:sp>
      <p:pic>
        <p:nvPicPr>
          <p:cNvPr id="4" name="Picture 2" descr="https://pbs.twimg.com/profile_images/997519841417347072/AGdnFrmj_400x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354" y="5903806"/>
            <a:ext cx="1623645" cy="95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" r="13738" b="-353"/>
          <a:stretch/>
        </p:blipFill>
        <p:spPr>
          <a:xfrm>
            <a:off x="9308051" y="1698927"/>
            <a:ext cx="2520606" cy="23458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84042" y="4168348"/>
            <a:ext cx="2544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Distal vessel reference </a:t>
            </a:r>
          </a:p>
          <a:p>
            <a:r>
              <a:rPr lang="en-US" sz="1600" dirty="0" smtClean="0"/>
              <a:t>diameter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986" y="1698927"/>
            <a:ext cx="2493790" cy="24694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31561" y="4228024"/>
            <a:ext cx="2907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Proximal vessel reference diameter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3365" y="1717422"/>
            <a:ext cx="2448213" cy="24426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19031" y="4228024"/>
            <a:ext cx="2907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Focal occlusion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24155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49045</TotalTime>
  <Words>118</Words>
  <Application>Microsoft Office PowerPoint</Application>
  <PresentationFormat>Widescreen</PresentationFormat>
  <Paragraphs>27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Live Case</vt:lpstr>
      <vt:lpstr>PowerPoint Presentation</vt:lpstr>
      <vt:lpstr>PowerPoint Presentation</vt:lpstr>
      <vt:lpstr>PowerPoint Presentation</vt:lpstr>
      <vt:lpstr>PowerPoint Presentation</vt:lpstr>
      <vt:lpstr>CTA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CVICATHFELLOW</dc:creator>
  <cp:lastModifiedBy>CVICRSCTRL6A</cp:lastModifiedBy>
  <cp:revision>25</cp:revision>
  <dcterms:created xsi:type="dcterms:W3CDTF">2021-11-05T14:57:32Z</dcterms:created>
  <dcterms:modified xsi:type="dcterms:W3CDTF">2021-12-15T12:05:23Z</dcterms:modified>
</cp:coreProperties>
</file>