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4732" r:id="rId3"/>
    <p:sldMasterId id="2147484745" r:id="rId4"/>
  </p:sldMasterIdLst>
  <p:notesMasterIdLst>
    <p:notesMasterId r:id="rId15"/>
  </p:notesMasterIdLst>
  <p:sldIdLst>
    <p:sldId id="275" r:id="rId5"/>
    <p:sldId id="617" r:id="rId6"/>
    <p:sldId id="2194" r:id="rId7"/>
    <p:sldId id="2189" r:id="rId8"/>
    <p:sldId id="2190" r:id="rId9"/>
    <p:sldId id="258" r:id="rId10"/>
    <p:sldId id="261" r:id="rId11"/>
    <p:sldId id="262" r:id="rId12"/>
    <p:sldId id="263" r:id="rId13"/>
    <p:sldId id="264" r:id="rId14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9999"/>
    <a:srgbClr val="000099"/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86387" autoAdjust="0"/>
  </p:normalViewPr>
  <p:slideViewPr>
    <p:cSldViewPr snapToGrid="0">
      <p:cViewPr varScale="1">
        <p:scale>
          <a:sx n="130" d="100"/>
          <a:sy n="130" d="100"/>
        </p:scale>
        <p:origin x="1674" y="132"/>
      </p:cViewPr>
      <p:guideLst/>
    </p:cSldViewPr>
  </p:slideViewPr>
  <p:outlineViewPr>
    <p:cViewPr>
      <p:scale>
        <a:sx n="33" d="100"/>
        <a:sy n="33" d="100"/>
      </p:scale>
      <p:origin x="0" y="-53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54C0D-8A04-4E0F-B2BD-D9FE815440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A68DE3-EF28-4001-A656-631E5A009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8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1800" y="708025"/>
            <a:ext cx="6302375" cy="35448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3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defTabSz="94633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defTabSz="94633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defTabSz="94633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defTabSz="94633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7CA431-D06D-4545-9B64-F839F81A0B4D}" type="slidenum">
              <a:rPr lang="en-US" altLang="en-US" b="1">
                <a:solidFill>
                  <a:srgbClr val="FFFFFF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73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EEC34-360E-40BB-B147-62956D81B1E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440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defTabSz="9463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defTabSz="9463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defTabSz="9463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defTabSz="9463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939EA-7933-47A6-959A-CB21B42F156A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463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8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These are the apps we have created which will provide digital algorithms for our future ambitious projects to make our cath labs smarter. 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1D22E-E2B1-450A-BEAA-097497EB264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96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0588" y="696913"/>
            <a:ext cx="5229225" cy="3486150"/>
          </a:xfrm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These are the apps we have created which will provide digital algorithms for our future ambitious projects to make our cath labs smarter. 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1D22E-E2B1-450A-BEAA-097497EB264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0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646" indent="0" algn="ctr">
              <a:buNone/>
              <a:defRPr/>
            </a:lvl2pPr>
            <a:lvl3pPr marL="685289" indent="0" algn="ctr">
              <a:buNone/>
              <a:defRPr/>
            </a:lvl3pPr>
            <a:lvl4pPr marL="1027931" indent="0" algn="ctr">
              <a:buNone/>
              <a:defRPr/>
            </a:lvl4pPr>
            <a:lvl5pPr marL="1370570" indent="0" algn="ctr">
              <a:buNone/>
              <a:defRPr/>
            </a:lvl5pPr>
            <a:lvl6pPr marL="1713214" indent="0" algn="ctr">
              <a:buNone/>
              <a:defRPr/>
            </a:lvl6pPr>
            <a:lvl7pPr marL="2055857" indent="0" algn="ctr">
              <a:buNone/>
              <a:defRPr/>
            </a:lvl7pPr>
            <a:lvl8pPr marL="2398499" indent="0" algn="ctr">
              <a:buNone/>
              <a:defRPr/>
            </a:lvl8pPr>
            <a:lvl9pPr marL="27411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58189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443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646" indent="0">
              <a:buNone/>
              <a:defRPr sz="1350"/>
            </a:lvl2pPr>
            <a:lvl3pPr marL="685289" indent="0">
              <a:buNone/>
              <a:defRPr sz="1200"/>
            </a:lvl3pPr>
            <a:lvl4pPr marL="1027931" indent="0">
              <a:buNone/>
              <a:defRPr sz="1050"/>
            </a:lvl4pPr>
            <a:lvl5pPr marL="1370570" indent="0">
              <a:buNone/>
              <a:defRPr sz="1050"/>
            </a:lvl5pPr>
            <a:lvl6pPr marL="1713214" indent="0">
              <a:buNone/>
              <a:defRPr sz="1050"/>
            </a:lvl6pPr>
            <a:lvl7pPr marL="2055857" indent="0">
              <a:buNone/>
              <a:defRPr sz="1050"/>
            </a:lvl7pPr>
            <a:lvl8pPr marL="2398499" indent="0">
              <a:buNone/>
              <a:defRPr sz="1050"/>
            </a:lvl8pPr>
            <a:lvl9pPr marL="274114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1074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72203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05348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4482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5842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0480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0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8289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7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46" indent="0">
              <a:buNone/>
              <a:defRPr sz="2100"/>
            </a:lvl2pPr>
            <a:lvl3pPr marL="685289" indent="0">
              <a:buNone/>
              <a:defRPr sz="1800"/>
            </a:lvl3pPr>
            <a:lvl4pPr marL="1027931" indent="0">
              <a:buNone/>
              <a:defRPr sz="1500"/>
            </a:lvl4pPr>
            <a:lvl5pPr marL="1370570" indent="0">
              <a:buNone/>
              <a:defRPr sz="1500"/>
            </a:lvl5pPr>
            <a:lvl6pPr marL="1713214" indent="0">
              <a:buNone/>
              <a:defRPr sz="1500"/>
            </a:lvl6pPr>
            <a:lvl7pPr marL="2055857" indent="0">
              <a:buNone/>
              <a:defRPr sz="1500"/>
            </a:lvl7pPr>
            <a:lvl8pPr marL="2398499" indent="0">
              <a:buNone/>
              <a:defRPr sz="1500"/>
            </a:lvl8pPr>
            <a:lvl9pPr marL="2741141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3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8689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0721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72757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207975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3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86583" indent="0" algn="ctr">
              <a:buNone/>
              <a:defRPr/>
            </a:lvl2pPr>
            <a:lvl3pPr marL="773155" indent="0" algn="ctr">
              <a:buNone/>
              <a:defRPr/>
            </a:lvl3pPr>
            <a:lvl4pPr marL="1159869" indent="0" algn="ctr">
              <a:buNone/>
              <a:defRPr/>
            </a:lvl4pPr>
            <a:lvl5pPr marL="1546439" indent="0" algn="ctr">
              <a:buNone/>
              <a:defRPr/>
            </a:lvl5pPr>
            <a:lvl6pPr marL="1933143" indent="0" algn="ctr">
              <a:buNone/>
              <a:defRPr/>
            </a:lvl6pPr>
            <a:lvl7pPr marL="2319720" indent="0" algn="ctr">
              <a:buNone/>
              <a:defRPr/>
            </a:lvl7pPr>
            <a:lvl8pPr marL="2706434" indent="0" algn="ctr">
              <a:buNone/>
              <a:defRPr/>
            </a:lvl8pPr>
            <a:lvl9pPr marL="309299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200400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311956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186"/>
            <a:ext cx="7772400" cy="1021557"/>
          </a:xfrm>
        </p:spPr>
        <p:txBody>
          <a:bodyPr anchor="t"/>
          <a:lstStyle>
            <a:lvl1pPr algn="l">
              <a:defRPr sz="34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725"/>
            </a:lvl1pPr>
            <a:lvl2pPr marL="386583" indent="0">
              <a:buNone/>
              <a:defRPr sz="1500"/>
            </a:lvl2pPr>
            <a:lvl3pPr marL="773155" indent="0">
              <a:buNone/>
              <a:defRPr sz="1350"/>
            </a:lvl3pPr>
            <a:lvl4pPr marL="1159869" indent="0">
              <a:buNone/>
              <a:defRPr sz="1200"/>
            </a:lvl4pPr>
            <a:lvl5pPr marL="1546439" indent="0">
              <a:buNone/>
              <a:defRPr sz="1200"/>
            </a:lvl5pPr>
            <a:lvl6pPr marL="1933143" indent="0">
              <a:buNone/>
              <a:defRPr sz="1200"/>
            </a:lvl6pPr>
            <a:lvl7pPr marL="2319720" indent="0">
              <a:buNone/>
              <a:defRPr sz="1200"/>
            </a:lvl7pPr>
            <a:lvl8pPr marL="2706434" indent="0">
              <a:buNone/>
              <a:defRPr sz="1200"/>
            </a:lvl8pPr>
            <a:lvl9pPr marL="3092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96307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2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98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2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5233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86583" indent="0">
              <a:buNone/>
              <a:defRPr sz="1725" b="1"/>
            </a:lvl2pPr>
            <a:lvl3pPr marL="773155" indent="0">
              <a:buNone/>
              <a:defRPr sz="1500" b="1"/>
            </a:lvl3pPr>
            <a:lvl4pPr marL="1159869" indent="0">
              <a:buNone/>
              <a:defRPr sz="1350" b="1"/>
            </a:lvl4pPr>
            <a:lvl5pPr marL="1546439" indent="0">
              <a:buNone/>
              <a:defRPr sz="1350" b="1"/>
            </a:lvl5pPr>
            <a:lvl6pPr marL="1933143" indent="0">
              <a:buNone/>
              <a:defRPr sz="1350" b="1"/>
            </a:lvl6pPr>
            <a:lvl7pPr marL="2319720" indent="0">
              <a:buNone/>
              <a:defRPr sz="1350" b="1"/>
            </a:lvl7pPr>
            <a:lvl8pPr marL="2706434" indent="0">
              <a:buNone/>
              <a:defRPr sz="1350" b="1"/>
            </a:lvl8pPr>
            <a:lvl9pPr marL="309299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86583" indent="0">
              <a:buNone/>
              <a:defRPr sz="1725" b="1"/>
            </a:lvl2pPr>
            <a:lvl3pPr marL="773155" indent="0">
              <a:buNone/>
              <a:defRPr sz="1500" b="1"/>
            </a:lvl3pPr>
            <a:lvl4pPr marL="1159869" indent="0">
              <a:buNone/>
              <a:defRPr sz="1350" b="1"/>
            </a:lvl4pPr>
            <a:lvl5pPr marL="1546439" indent="0">
              <a:buNone/>
              <a:defRPr sz="1350" b="1"/>
            </a:lvl5pPr>
            <a:lvl6pPr marL="1933143" indent="0">
              <a:buNone/>
              <a:defRPr sz="1350" b="1"/>
            </a:lvl6pPr>
            <a:lvl7pPr marL="2319720" indent="0">
              <a:buNone/>
              <a:defRPr sz="1350" b="1"/>
            </a:lvl7pPr>
            <a:lvl8pPr marL="2706434" indent="0">
              <a:buNone/>
              <a:defRPr sz="1350" b="1"/>
            </a:lvl8pPr>
            <a:lvl9pPr marL="309299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23801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77144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62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25741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800"/>
            <a:ext cx="3008489" cy="871538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4957"/>
            <a:ext cx="5111044" cy="438983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10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6583" indent="0">
              <a:buNone/>
              <a:defRPr sz="1050"/>
            </a:lvl2pPr>
            <a:lvl3pPr marL="773155" indent="0">
              <a:buNone/>
              <a:defRPr sz="900"/>
            </a:lvl3pPr>
            <a:lvl4pPr marL="1159869" indent="0">
              <a:buNone/>
              <a:defRPr sz="750"/>
            </a:lvl4pPr>
            <a:lvl5pPr marL="1546439" indent="0">
              <a:buNone/>
              <a:defRPr sz="750"/>
            </a:lvl5pPr>
            <a:lvl6pPr marL="1933143" indent="0">
              <a:buNone/>
              <a:defRPr sz="750"/>
            </a:lvl6pPr>
            <a:lvl7pPr marL="2319720" indent="0">
              <a:buNone/>
              <a:defRPr sz="750"/>
            </a:lvl7pPr>
            <a:lvl8pPr marL="2706434" indent="0">
              <a:buNone/>
              <a:defRPr sz="750"/>
            </a:lvl8pPr>
            <a:lvl9pPr marL="309299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624148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775"/>
            </a:lvl1pPr>
            <a:lvl2pPr marL="386583" indent="0">
              <a:buNone/>
              <a:defRPr sz="2400"/>
            </a:lvl2pPr>
            <a:lvl3pPr marL="773155" indent="0">
              <a:buNone/>
              <a:defRPr sz="2100"/>
            </a:lvl3pPr>
            <a:lvl4pPr marL="1159869" indent="0">
              <a:buNone/>
              <a:defRPr sz="1725"/>
            </a:lvl4pPr>
            <a:lvl5pPr marL="1546439" indent="0">
              <a:buNone/>
              <a:defRPr sz="1725"/>
            </a:lvl5pPr>
            <a:lvl6pPr marL="1933143" indent="0">
              <a:buNone/>
              <a:defRPr sz="1725"/>
            </a:lvl6pPr>
            <a:lvl7pPr marL="2319720" indent="0">
              <a:buNone/>
              <a:defRPr sz="1725"/>
            </a:lvl7pPr>
            <a:lvl8pPr marL="2706434" indent="0">
              <a:buNone/>
              <a:defRPr sz="1725"/>
            </a:lvl8pPr>
            <a:lvl9pPr marL="3092997" indent="0">
              <a:buNone/>
              <a:defRPr sz="17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6087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6583" indent="0">
              <a:buNone/>
              <a:defRPr sz="1050"/>
            </a:lvl2pPr>
            <a:lvl3pPr marL="773155" indent="0">
              <a:buNone/>
              <a:defRPr sz="900"/>
            </a:lvl3pPr>
            <a:lvl4pPr marL="1159869" indent="0">
              <a:buNone/>
              <a:defRPr sz="750"/>
            </a:lvl4pPr>
            <a:lvl5pPr marL="1546439" indent="0">
              <a:buNone/>
              <a:defRPr sz="750"/>
            </a:lvl5pPr>
            <a:lvl6pPr marL="1933143" indent="0">
              <a:buNone/>
              <a:defRPr sz="750"/>
            </a:lvl6pPr>
            <a:lvl7pPr marL="2319720" indent="0">
              <a:buNone/>
              <a:defRPr sz="750"/>
            </a:lvl7pPr>
            <a:lvl8pPr marL="2706434" indent="0">
              <a:buNone/>
              <a:defRPr sz="750"/>
            </a:lvl8pPr>
            <a:lvl9pPr marL="309299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02901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51546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68125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9437339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757" indent="0" algn="ctr">
              <a:buNone/>
              <a:defRPr/>
            </a:lvl2pPr>
            <a:lvl3pPr marL="683510" indent="0" algn="ctr">
              <a:buNone/>
              <a:defRPr/>
            </a:lvl3pPr>
            <a:lvl4pPr marL="1025265" indent="0" algn="ctr">
              <a:buNone/>
              <a:defRPr/>
            </a:lvl4pPr>
            <a:lvl5pPr marL="1366977" indent="0" algn="ctr">
              <a:buNone/>
              <a:defRPr/>
            </a:lvl5pPr>
            <a:lvl6pPr marL="1708716" indent="0" algn="ctr">
              <a:buNone/>
              <a:defRPr/>
            </a:lvl6pPr>
            <a:lvl7pPr marL="2050460" indent="0" algn="ctr">
              <a:buNone/>
              <a:defRPr/>
            </a:lvl7pPr>
            <a:lvl8pPr marL="2392195" indent="0" algn="ctr">
              <a:buNone/>
              <a:defRPr/>
            </a:lvl8pPr>
            <a:lvl9pPr marL="27339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9080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581859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13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757" indent="0">
              <a:buNone/>
              <a:defRPr sz="1350"/>
            </a:lvl2pPr>
            <a:lvl3pPr marL="683510" indent="0">
              <a:buNone/>
              <a:defRPr sz="1200"/>
            </a:lvl3pPr>
            <a:lvl4pPr marL="1025265" indent="0">
              <a:buNone/>
              <a:defRPr sz="1050"/>
            </a:lvl4pPr>
            <a:lvl5pPr marL="1366977" indent="0">
              <a:buNone/>
              <a:defRPr sz="1050"/>
            </a:lvl5pPr>
            <a:lvl6pPr marL="1708716" indent="0">
              <a:buNone/>
              <a:defRPr sz="1050"/>
            </a:lvl6pPr>
            <a:lvl7pPr marL="2050460" indent="0">
              <a:buNone/>
              <a:defRPr sz="1050"/>
            </a:lvl7pPr>
            <a:lvl8pPr marL="2392195" indent="0">
              <a:buNone/>
              <a:defRPr sz="1050"/>
            </a:lvl8pPr>
            <a:lvl9pPr marL="2733938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27323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47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32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1559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58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57" indent="0">
              <a:buNone/>
              <a:defRPr sz="1500" b="1"/>
            </a:lvl2pPr>
            <a:lvl3pPr marL="683510" indent="0">
              <a:buNone/>
              <a:defRPr sz="1350" b="1"/>
            </a:lvl3pPr>
            <a:lvl4pPr marL="1025265" indent="0">
              <a:buNone/>
              <a:defRPr sz="1200" b="1"/>
            </a:lvl4pPr>
            <a:lvl5pPr marL="1366977" indent="0">
              <a:buNone/>
              <a:defRPr sz="1200" b="1"/>
            </a:lvl5pPr>
            <a:lvl6pPr marL="1708716" indent="0">
              <a:buNone/>
              <a:defRPr sz="1200" b="1"/>
            </a:lvl6pPr>
            <a:lvl7pPr marL="2050460" indent="0">
              <a:buNone/>
              <a:defRPr sz="1200" b="1"/>
            </a:lvl7pPr>
            <a:lvl8pPr marL="2392195" indent="0">
              <a:buNone/>
              <a:defRPr sz="1200" b="1"/>
            </a:lvl8pPr>
            <a:lvl9pPr marL="27339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57" indent="0">
              <a:buNone/>
              <a:defRPr sz="1500" b="1"/>
            </a:lvl2pPr>
            <a:lvl3pPr marL="683510" indent="0">
              <a:buNone/>
              <a:defRPr sz="1350" b="1"/>
            </a:lvl3pPr>
            <a:lvl4pPr marL="1025265" indent="0">
              <a:buNone/>
              <a:defRPr sz="1200" b="1"/>
            </a:lvl4pPr>
            <a:lvl5pPr marL="1366977" indent="0">
              <a:buNone/>
              <a:defRPr sz="1200" b="1"/>
            </a:lvl5pPr>
            <a:lvl6pPr marL="1708716" indent="0">
              <a:buNone/>
              <a:defRPr sz="1200" b="1"/>
            </a:lvl6pPr>
            <a:lvl7pPr marL="2050460" indent="0">
              <a:buNone/>
              <a:defRPr sz="1200" b="1"/>
            </a:lvl7pPr>
            <a:lvl8pPr marL="2392195" indent="0">
              <a:buNone/>
              <a:defRPr sz="1200" b="1"/>
            </a:lvl8pPr>
            <a:lvl9pPr marL="27339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9623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52251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15327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2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1757" indent="0">
              <a:buNone/>
              <a:defRPr sz="900"/>
            </a:lvl2pPr>
            <a:lvl3pPr marL="683510" indent="0">
              <a:buNone/>
              <a:defRPr sz="750"/>
            </a:lvl3pPr>
            <a:lvl4pPr marL="1025265" indent="0">
              <a:buNone/>
              <a:defRPr sz="600"/>
            </a:lvl4pPr>
            <a:lvl5pPr marL="1366977" indent="0">
              <a:buNone/>
              <a:defRPr sz="600"/>
            </a:lvl5pPr>
            <a:lvl6pPr marL="1708716" indent="0">
              <a:buNone/>
              <a:defRPr sz="600"/>
            </a:lvl6pPr>
            <a:lvl7pPr marL="2050460" indent="0">
              <a:buNone/>
              <a:defRPr sz="600"/>
            </a:lvl7pPr>
            <a:lvl8pPr marL="2392195" indent="0">
              <a:buNone/>
              <a:defRPr sz="600"/>
            </a:lvl8pPr>
            <a:lvl9pPr marL="273393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31396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757" indent="0">
              <a:buNone/>
              <a:defRPr sz="2100"/>
            </a:lvl2pPr>
            <a:lvl3pPr marL="683510" indent="0">
              <a:buNone/>
              <a:defRPr sz="1800"/>
            </a:lvl3pPr>
            <a:lvl4pPr marL="1025265" indent="0">
              <a:buNone/>
              <a:defRPr sz="1500"/>
            </a:lvl4pPr>
            <a:lvl5pPr marL="1366977" indent="0">
              <a:buNone/>
              <a:defRPr sz="1500"/>
            </a:lvl5pPr>
            <a:lvl6pPr marL="1708716" indent="0">
              <a:buNone/>
              <a:defRPr sz="1500"/>
            </a:lvl6pPr>
            <a:lvl7pPr marL="2050460" indent="0">
              <a:buNone/>
              <a:defRPr sz="1500"/>
            </a:lvl7pPr>
            <a:lvl8pPr marL="2392195" indent="0">
              <a:buNone/>
              <a:defRPr sz="1500"/>
            </a:lvl8pPr>
            <a:lvl9pPr marL="273393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79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1757" indent="0">
              <a:buNone/>
              <a:defRPr sz="900"/>
            </a:lvl2pPr>
            <a:lvl3pPr marL="683510" indent="0">
              <a:buNone/>
              <a:defRPr sz="750"/>
            </a:lvl3pPr>
            <a:lvl4pPr marL="1025265" indent="0">
              <a:buNone/>
              <a:defRPr sz="600"/>
            </a:lvl4pPr>
            <a:lvl5pPr marL="1366977" indent="0">
              <a:buNone/>
              <a:defRPr sz="600"/>
            </a:lvl5pPr>
            <a:lvl6pPr marL="1708716" indent="0">
              <a:buNone/>
              <a:defRPr sz="600"/>
            </a:lvl6pPr>
            <a:lvl7pPr marL="2050460" indent="0">
              <a:buNone/>
              <a:defRPr sz="600"/>
            </a:lvl7pPr>
            <a:lvl8pPr marL="2392195" indent="0">
              <a:buNone/>
              <a:defRPr sz="600"/>
            </a:lvl8pPr>
            <a:lvl9pPr marL="273393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67718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319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6706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679854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1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8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0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9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3581-2013-4528-AF84-AFDD64199DA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97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2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2646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5289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7931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7057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6983" indent="-25698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6793" indent="-214150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6607" indent="-17132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99251" indent="-17132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1891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453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7178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6981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2459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6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7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14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57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9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4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134" tIns="51578" rIns="103134" bIns="5157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134" tIns="51578" rIns="103134" bIns="515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805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  <p:sldLayoutId id="214748474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5pPr>
      <a:lvl6pPr marL="386583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6pPr>
      <a:lvl7pPr marL="773155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7pPr>
      <a:lvl8pPr marL="115986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8pPr>
      <a:lvl9pPr marL="154643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9pPr>
    </p:titleStyle>
    <p:bodyStyle>
      <a:lvl1pPr marL="272654" indent="-272654" algn="l" rtl="0" eaLnBrk="0" fontAlgn="base" hangingPunct="0">
        <a:spcBef>
          <a:spcPct val="20000"/>
        </a:spcBef>
        <a:spcAft>
          <a:spcPct val="0"/>
        </a:spcAft>
        <a:buChar char="•"/>
        <a:defRPr sz="2775">
          <a:solidFill>
            <a:schemeClr val="bg1"/>
          </a:solidFill>
          <a:latin typeface="+mn-lt"/>
          <a:ea typeface="+mn-ea"/>
          <a:cs typeface="+mn-cs"/>
        </a:defRPr>
      </a:lvl1pPr>
      <a:lvl2pPr marL="613172" indent="-222647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953691" indent="-173831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bg1"/>
          </a:solidFill>
          <a:latin typeface="+mn-lt"/>
        </a:defRPr>
      </a:lvl3pPr>
      <a:lvl4pPr marL="1343025" indent="-173831" algn="l" rtl="0" eaLnBrk="0" fontAlgn="base" hangingPunct="0">
        <a:spcBef>
          <a:spcPct val="20000"/>
        </a:spcBef>
        <a:spcAft>
          <a:spcPct val="0"/>
        </a:spcAft>
        <a:buChar char="–"/>
        <a:defRPr sz="1725">
          <a:solidFill>
            <a:schemeClr val="bg1"/>
          </a:solidFill>
          <a:latin typeface="+mn-lt"/>
        </a:defRPr>
      </a:lvl4pPr>
      <a:lvl5pPr marL="1727597" indent="-175022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5pPr>
      <a:lvl6pPr marL="2126484" indent="-194657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6pPr>
      <a:lvl7pPr marL="2513058" indent="-194657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7pPr>
      <a:lvl8pPr marL="2899709" indent="-194657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8pPr>
      <a:lvl9pPr marL="3286311" indent="-194657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31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583" algn="l" defTabSz="7731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3155" algn="l" defTabSz="7731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9869" algn="l" defTabSz="7731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439" algn="l" defTabSz="7731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3143" algn="l" defTabSz="7731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9720" algn="l" defTabSz="7731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6434" algn="l" defTabSz="7731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2997" algn="l" defTabSz="7731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9" tIns="45548" rIns="91129" bIns="45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9" tIns="45548" rIns="91129" bIns="45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048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47" r:id="rId2"/>
    <p:sldLayoutId id="2147484748" r:id="rId3"/>
    <p:sldLayoutId id="2147484749" r:id="rId4"/>
    <p:sldLayoutId id="2147484750" r:id="rId5"/>
    <p:sldLayoutId id="2147484751" r:id="rId6"/>
    <p:sldLayoutId id="2147484752" r:id="rId7"/>
    <p:sldLayoutId id="2147484753" r:id="rId8"/>
    <p:sldLayoutId id="2147484754" r:id="rId9"/>
    <p:sldLayoutId id="2147484755" r:id="rId10"/>
    <p:sldLayoutId id="2147484756" r:id="rId11"/>
    <p:sldLayoutId id="214748475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1757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351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5265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66977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44079" indent="-24407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44116" indent="-201216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44154" indent="-158354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87054" indent="-158354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28763" indent="-15954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79581" indent="-17207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1326" indent="-17207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63052" indent="-17207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04785" indent="-17207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1757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3510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5265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6977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8716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0460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2195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3938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3888" y="0"/>
            <a:ext cx="8806180" cy="77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5149" y="1263619"/>
            <a:ext cx="8555204" cy="153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altLang="en-US" sz="36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Supported by:</a:t>
            </a:r>
          </a:p>
          <a:p>
            <a:pPr marL="0" indent="0" defTabSz="914400">
              <a:buFontTx/>
              <a:buNone/>
            </a:pPr>
            <a:endParaRPr lang="en-US" altLang="en-US" sz="3600" b="1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914400"/>
            <a:r>
              <a:rPr lang="en-US" altLang="en-US" sz="28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Boston Scientific (BSc)</a:t>
            </a:r>
          </a:p>
          <a:p>
            <a:pPr marL="0" indent="0" defTabSz="914400"/>
            <a:r>
              <a:rPr lang="en-US" altLang="en-US" sz="28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Heal Conclave: Left Main Bifurcation Conclave</a:t>
            </a:r>
            <a:r>
              <a:rPr lang="en-US" altLang="en-US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896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90" t="-5886" r="-15945" b="-5886"/>
          <a:stretch/>
        </p:blipFill>
        <p:spPr>
          <a:xfrm>
            <a:off x="4580884" y="2215239"/>
            <a:ext cx="1157288" cy="11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317129" y="762793"/>
            <a:ext cx="6268641" cy="723305"/>
          </a:xfrm>
        </p:spPr>
        <p:txBody>
          <a:bodyPr/>
          <a:lstStyle/>
          <a:p>
            <a:r>
              <a:rPr lang="en-US" altLang="en-US" sz="1519" i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38,000 unique downloads</a:t>
            </a:r>
          </a:p>
        </p:txBody>
      </p:sp>
      <p:sp>
        <p:nvSpPr>
          <p:cNvPr id="4114" name="Rectangle 2"/>
          <p:cNvSpPr>
            <a:spLocks noChangeArrowheads="1"/>
          </p:cNvSpPr>
          <p:nvPr/>
        </p:nvSpPr>
        <p:spPr bwMode="auto">
          <a:xfrm>
            <a:off x="1540696" y="470038"/>
            <a:ext cx="6129004" cy="46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71588">
              <a:buNone/>
            </a:pPr>
            <a:r>
              <a:rPr lang="en-US" altLang="en-US" sz="2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Cath Lab Apps </a:t>
            </a:r>
            <a:r>
              <a:rPr lang="en-US" altLang="en-US" sz="2700" dirty="0">
                <a:solidFill>
                  <a:srgbClr val="FFFF00"/>
                </a:solidFill>
                <a:latin typeface="Arial" panose="020B0604020202020204" pitchFamily="34" charset="0"/>
              </a:rPr>
              <a:t>CardiologyApps.com</a:t>
            </a:r>
          </a:p>
        </p:txBody>
      </p:sp>
      <p:sp>
        <p:nvSpPr>
          <p:cNvPr id="4116" name="Title 1"/>
          <p:cNvSpPr txBox="1">
            <a:spLocks/>
          </p:cNvSpPr>
          <p:nvPr/>
        </p:nvSpPr>
        <p:spPr bwMode="auto">
          <a:xfrm>
            <a:off x="1424715" y="3448881"/>
            <a:ext cx="1150705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algn="ctr" defTabSz="771588">
              <a:lnSpc>
                <a:spcPct val="90000"/>
              </a:lnSpc>
            </a:pPr>
            <a:r>
              <a:rPr lang="en-US" altLang="en-US" sz="1139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ComplicAID</a:t>
            </a:r>
            <a:endParaRPr lang="en-US" altLang="en-US" sz="113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18" name="Picture 29" descr="Get it on Google Pla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442" y="3901499"/>
            <a:ext cx="1797262" cy="6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TextBox 2"/>
          <p:cNvSpPr txBox="1">
            <a:spLocks noChangeArrowheads="1"/>
          </p:cNvSpPr>
          <p:nvPr/>
        </p:nvSpPr>
        <p:spPr bwMode="auto">
          <a:xfrm>
            <a:off x="2860162" y="4489188"/>
            <a:ext cx="1460088" cy="26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771588"/>
            <a:r>
              <a:rPr lang="en-US" altLang="en-US" sz="56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r>
              <a:rPr lang="en-US" altLang="en-US" sz="569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®</a:t>
            </a:r>
            <a:r>
              <a:rPr lang="en-US" altLang="en-US" sz="56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App Store</a:t>
            </a:r>
            <a:r>
              <a:rPr lang="en-US" altLang="en-US" sz="569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56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registered trademarks of Apple Inc.</a:t>
            </a:r>
          </a:p>
        </p:txBody>
      </p:sp>
      <p:sp>
        <p:nvSpPr>
          <p:cNvPr id="4120" name="TextBox 5"/>
          <p:cNvSpPr txBox="1">
            <a:spLocks noChangeArrowheads="1"/>
          </p:cNvSpPr>
          <p:nvPr/>
        </p:nvSpPr>
        <p:spPr bwMode="auto">
          <a:xfrm>
            <a:off x="941078" y="3960693"/>
            <a:ext cx="1715534" cy="55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71588"/>
            <a:r>
              <a:rPr lang="en-US" altLang="en-US" sz="151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Apps</a:t>
            </a:r>
          </a:p>
          <a:p>
            <a:pPr defTabSz="771588"/>
            <a:r>
              <a:rPr lang="en-US" altLang="en-US" sz="151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Free on Both:</a:t>
            </a:r>
            <a:endParaRPr lang="en-US" altLang="en-US" sz="151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21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747" y="4013099"/>
            <a:ext cx="1410917" cy="47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Mt Sinai Heart – Cardiac Vascular News">
            <a:extLst>
              <a:ext uri="{FF2B5EF4-FFF2-40B4-BE49-F238E27FC236}">
                <a16:creationId xmlns:a16="http://schemas.microsoft.com/office/drawing/2014/main" id="{920F33E7-6F74-445F-B3FB-0DEA9481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4139" y="401839"/>
            <a:ext cx="325487" cy="48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diology App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2" r="-2927"/>
          <a:stretch/>
        </p:blipFill>
        <p:spPr bwMode="auto">
          <a:xfrm>
            <a:off x="1405816" y="2215239"/>
            <a:ext cx="1157288" cy="11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576182" y="1976540"/>
            <a:ext cx="988182" cy="18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August 2020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1554324" y="1430791"/>
            <a:ext cx="988182" cy="72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844" b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WebApp</a:t>
            </a: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Only*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15,430 page views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www.cardiologyapps.com/ComplicAID</a:t>
            </a:r>
          </a:p>
          <a:p>
            <a:pPr defTabSz="771588">
              <a:lnSpc>
                <a:spcPct val="107000"/>
              </a:lnSpc>
            </a:pPr>
            <a:endParaRPr lang="en-US" altLang="en-US" sz="929" b="1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771588">
              <a:lnSpc>
                <a:spcPct val="107000"/>
              </a:lnSpc>
            </a:pPr>
            <a:endParaRPr lang="en-US" altLang="en-US" sz="675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6241642" y="4001439"/>
            <a:ext cx="2119747" cy="48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71588"/>
            <a:r>
              <a:rPr lang="en-US" altLang="en-US" sz="1266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WebApps</a:t>
            </a:r>
            <a:r>
              <a:rPr lang="en-US" altLang="en-US" sz="12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available free on</a:t>
            </a:r>
          </a:p>
          <a:p>
            <a:pPr defTabSz="771588"/>
            <a:r>
              <a:rPr lang="en-US" altLang="en-US" sz="1266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www.CardiologyApps.com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0821" y="535852"/>
            <a:ext cx="891220" cy="87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6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Updates:</a:t>
            </a:r>
          </a:p>
          <a:p>
            <a:pPr algn="ctr"/>
            <a:r>
              <a:rPr lang="en-US" sz="8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*iOS Since</a:t>
            </a:r>
          </a:p>
          <a:p>
            <a:pPr algn="ctr"/>
            <a:r>
              <a:rPr lang="en-US" sz="8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03/28/21</a:t>
            </a:r>
          </a:p>
          <a:p>
            <a:pPr algn="ctr"/>
            <a:r>
              <a:rPr lang="en-US" sz="8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 Since</a:t>
            </a:r>
          </a:p>
          <a:p>
            <a:pPr algn="ctr"/>
            <a:r>
              <a:rPr lang="en-US" sz="8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12/20/20</a:t>
            </a:r>
          </a:p>
          <a:p>
            <a:pPr algn="ctr"/>
            <a:r>
              <a:rPr lang="en-US" altLang="en-US" sz="844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‡ 12/10/21</a:t>
            </a:r>
            <a:endParaRPr lang="en-US" sz="844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920" y="2215239"/>
            <a:ext cx="1157288" cy="11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3029747" y="3448881"/>
            <a:ext cx="1150705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algn="ctr" defTabSz="771588">
              <a:lnSpc>
                <a:spcPct val="90000"/>
              </a:lnSpc>
            </a:pPr>
            <a:r>
              <a:rPr lang="en-US" altLang="en-US" sz="113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BifurcAID 3D</a:t>
            </a: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3184166" y="1429223"/>
            <a:ext cx="988182" cy="72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★ 5/5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&gt;600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★ 4.8/5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1032 downloads ‡</a:t>
            </a:r>
            <a:endParaRPr lang="en-US" altLang="en-US" sz="844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771588">
              <a:lnSpc>
                <a:spcPct val="107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June 2021</a:t>
            </a: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4758273" y="1429223"/>
            <a:ext cx="988182" cy="72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Care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Application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Heart Attack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 Transfers</a:t>
            </a:r>
            <a:endParaRPr lang="en-US" altLang="en-US" sz="844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771588">
              <a:lnSpc>
                <a:spcPct val="107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Aug 2020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 bwMode="auto">
          <a:xfrm>
            <a:off x="3269875" y="3655699"/>
            <a:ext cx="733103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*Also available</a:t>
            </a:r>
          </a:p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altLang="en-US" sz="675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</a:t>
            </a:r>
            <a:endParaRPr lang="en-US" altLang="en-US" sz="675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4599565" y="3448881"/>
            <a:ext cx="1241591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algn="ctr" defTabSz="771588">
              <a:lnSpc>
                <a:spcPct val="90000"/>
              </a:lnSpc>
            </a:pPr>
            <a:r>
              <a:rPr lang="en-US" altLang="en-US" sz="113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STEMIcathAID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1A96994-243C-4159-A50D-06430CD7F6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6244291" y="2214274"/>
            <a:ext cx="1157290" cy="11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5" name="Text Box 2">
            <a:extLst>
              <a:ext uri="{FF2B5EF4-FFF2-40B4-BE49-F238E27FC236}">
                <a16:creationId xmlns:a16="http://schemas.microsoft.com/office/drawing/2014/main" id="{8687C8B9-EB65-4888-B645-E64D76920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398" y="1429223"/>
            <a:ext cx="988182" cy="72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*Brand New*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Diwali Special	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★ N/A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329 downloads ‡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Nov 2021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E56542E2-3ED7-4B3F-AA67-B335B3D73E14}"/>
              </a:ext>
            </a:extLst>
          </p:cNvPr>
          <p:cNvSpPr txBox="1">
            <a:spLocks/>
          </p:cNvSpPr>
          <p:nvPr/>
        </p:nvSpPr>
        <p:spPr bwMode="auto">
          <a:xfrm>
            <a:off x="6280872" y="3448881"/>
            <a:ext cx="1150705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algn="ctr" defTabSz="771588">
              <a:lnSpc>
                <a:spcPct val="90000"/>
              </a:lnSpc>
            </a:pPr>
            <a:r>
              <a:rPr lang="en-US" altLang="en-US" sz="1139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GuidewireAID</a:t>
            </a:r>
            <a:endParaRPr lang="en-US" altLang="en-US" sz="113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2D90135F-7954-4CDA-BA1B-8341055448AD}"/>
              </a:ext>
            </a:extLst>
          </p:cNvPr>
          <p:cNvSpPr txBox="1">
            <a:spLocks/>
          </p:cNvSpPr>
          <p:nvPr/>
        </p:nvSpPr>
        <p:spPr bwMode="auto">
          <a:xfrm>
            <a:off x="6476522" y="3655699"/>
            <a:ext cx="733103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*Also available</a:t>
            </a:r>
          </a:p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altLang="en-US" sz="675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</a:t>
            </a:r>
            <a:endParaRPr lang="en-US" altLang="en-US" sz="675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0503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957"/>
            <a:ext cx="9046346" cy="74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437" y="1672975"/>
            <a:ext cx="8161391" cy="2475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Speaker’s Bureau – BSC, Abbott, CSI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6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-95242"/>
            <a:ext cx="7715250" cy="697706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Live Case # 1: WA 77yrs F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51" y="10886"/>
            <a:ext cx="316111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3587993" y="2011219"/>
            <a:ext cx="5518223" cy="62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86" tIns="33788" rIns="67586" bIns="3378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itchFamily="34" charset="0"/>
              </a:rPr>
              <a:t>Clinical Variables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FFFFFF"/>
                </a:solidFill>
                <a:cs typeface="Arial" pitchFamily="34" charset="0"/>
              </a:rPr>
              <a:t>High risk noninvasive testing, EF 40%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2529" y="539500"/>
            <a:ext cx="5241862" cy="1454192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 Clinical Presentation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new onset CCS class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IV angina and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(peak 2.3U) for NSTEMI and heart failure.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was initially managed medically on OMT and underwent cath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revealing 3V+LM CAD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091" y="545574"/>
            <a:ext cx="2574961" cy="623195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NSTEMI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156" y="1270607"/>
            <a:ext cx="2921210" cy="1454192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CAD Risk Factors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Controlled Hyperlipidemia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Controlled Hypertension</a:t>
            </a:r>
          </a:p>
          <a:p>
            <a:pPr defTabSz="68580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COPD/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Asthma</a:t>
            </a:r>
            <a:r>
              <a:rPr lang="en-US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SAQ-7: 34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+F/H, Hypothyroidism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886" y="2828228"/>
            <a:ext cx="8715250" cy="530862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Aspirin, </a:t>
            </a:r>
            <a:r>
              <a:rPr lang="en-US" altLang="en-US" sz="1400" noProof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Rosuva</a:t>
            </a: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Losartan, </a:t>
            </a: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Furosemide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Multiple</a:t>
            </a:r>
            <a:r>
              <a:rPr kumimoji="0" lang="en-US" altLang="en-US" sz="1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Inhalers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7589" y="4360194"/>
            <a:ext cx="9204488" cy="746306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Plan: </a:t>
            </a:r>
            <a:r>
              <a:rPr lang="en-US" alt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lanned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r>
              <a:rPr kumimoji="0" lang="en-US" altLang="en-US" sz="2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high-risk complex </a:t>
            </a:r>
            <a:r>
              <a:rPr kumimoji="0" lang="en-US" alt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dLM</a:t>
            </a:r>
            <a:r>
              <a:rPr kumimoji="0" lang="en-US" altLang="en-US" sz="2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bifurcation with Mini-Crush technique using Rotational Atherectomy and IVUS for stent optimization.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71" y="3397962"/>
            <a:ext cx="9122533" cy="90019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Cath on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1st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2021 revealed calcified 3 V+LM bifurcation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AD: 70% calcified LM bifurcation, 80%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pLAD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70%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pLCx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100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severely calcified </a:t>
            </a:r>
            <a:r>
              <a:rPr lang="en-US" alt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RCA, Syntax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score 33 and LVEF 40%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Pt was referred for CABG, but declined by the CTS due to super-obesity.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81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092" y="13827"/>
            <a:ext cx="316706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Box 1"/>
          <p:cNvSpPr txBox="1">
            <a:spLocks noChangeArrowheads="1"/>
          </p:cNvSpPr>
          <p:nvPr/>
        </p:nvSpPr>
        <p:spPr bwMode="auto">
          <a:xfrm>
            <a:off x="36871" y="74549"/>
            <a:ext cx="8746719" cy="92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022" tIns="33515" rIns="67022" bIns="33515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Revascularization to Improve Survival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Compared with Medical Therapy</a:t>
            </a:r>
          </a:p>
        </p:txBody>
      </p:sp>
      <p:pic>
        <p:nvPicPr>
          <p:cNvPr id="114692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" b="73638"/>
          <a:stretch/>
        </p:blipFill>
        <p:spPr bwMode="auto">
          <a:xfrm>
            <a:off x="250723" y="1378976"/>
            <a:ext cx="8178902" cy="28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88994" y="3737103"/>
            <a:ext cx="3547072" cy="3448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7284" tIns="33617" rIns="67284" bIns="33617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Syntax score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STS score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.2</a:t>
            </a:r>
          </a:p>
        </p:txBody>
      </p:sp>
      <p:sp>
        <p:nvSpPr>
          <p:cNvPr id="114694" name="TextBox 3"/>
          <p:cNvSpPr txBox="1">
            <a:spLocks noChangeArrowheads="1"/>
          </p:cNvSpPr>
          <p:nvPr/>
        </p:nvSpPr>
        <p:spPr bwMode="auto">
          <a:xfrm>
            <a:off x="5157215" y="4846805"/>
            <a:ext cx="4054078" cy="29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739" tIns="29371" rIns="58739" bIns="29371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7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et al., J Am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2017;69:2212</a:t>
            </a:r>
          </a:p>
        </p:txBody>
      </p:sp>
    </p:spTree>
    <p:extLst>
      <p:ext uri="{BB962C8B-B14F-4D97-AF65-F5344CB8AC3E}">
        <p14:creationId xmlns:p14="http://schemas.microsoft.com/office/powerpoint/2010/main" val="181793976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extBox 2"/>
          <p:cNvSpPr txBox="1">
            <a:spLocks noChangeArrowheads="1"/>
          </p:cNvSpPr>
          <p:nvPr/>
        </p:nvSpPr>
        <p:spPr bwMode="auto">
          <a:xfrm>
            <a:off x="714375" y="12715"/>
            <a:ext cx="7715250" cy="56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1" tIns="34166" rIns="68351" bIns="34166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AUC 2017: Left Main + 3 V CAD</a:t>
            </a:r>
          </a:p>
        </p:txBody>
      </p:sp>
      <p:pic>
        <p:nvPicPr>
          <p:cNvPr id="13107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3" y="511276"/>
            <a:ext cx="8522948" cy="43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TextBox 3"/>
          <p:cNvSpPr txBox="1">
            <a:spLocks noChangeArrowheads="1"/>
          </p:cNvSpPr>
          <p:nvPr/>
        </p:nvSpPr>
        <p:spPr bwMode="auto">
          <a:xfrm>
            <a:off x="5135068" y="4862941"/>
            <a:ext cx="4054079" cy="29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934" tIns="29469" rIns="58934" bIns="29469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73060" y="4445005"/>
            <a:ext cx="546866" cy="24499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995" tIns="33968" rIns="67995" bIns="33968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46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8915" y="4647592"/>
            <a:ext cx="2242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Heart team discussion: A</a:t>
            </a:r>
          </a:p>
        </p:txBody>
      </p:sp>
    </p:spTree>
    <p:extLst>
      <p:ext uri="{BB962C8B-B14F-4D97-AF65-F5344CB8AC3E}">
        <p14:creationId xmlns:p14="http://schemas.microsoft.com/office/powerpoint/2010/main" val="36580014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5B6198-ADF8-4C16-A963-795298CC4899}"/>
              </a:ext>
            </a:extLst>
          </p:cNvPr>
          <p:cNvSpPr txBox="1"/>
          <p:nvPr/>
        </p:nvSpPr>
        <p:spPr>
          <a:xfrm>
            <a:off x="778669" y="1410355"/>
            <a:ext cx="3499511" cy="363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1552"/>
            <a:r>
              <a:rPr lang="en-US" sz="1772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Features:</a:t>
            </a:r>
          </a:p>
          <a:p>
            <a:pPr marL="180833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Main and Non-Left Main bifurcation lesions</a:t>
            </a:r>
          </a:p>
          <a:p>
            <a:pPr marL="180833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view highlighting key points such as stent crush</a:t>
            </a:r>
          </a:p>
          <a:p>
            <a:pPr marL="180833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Android, iOS and WebApp</a:t>
            </a:r>
          </a:p>
          <a:p>
            <a:pPr marL="180833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techniques:</a:t>
            </a:r>
          </a:p>
          <a:p>
            <a:pPr marL="470165" lvl="1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 Crush</a:t>
            </a:r>
          </a:p>
          <a:p>
            <a:pPr marL="470165" lvl="1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 Crush</a:t>
            </a:r>
          </a:p>
          <a:p>
            <a:pPr marL="470165" lvl="1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Culotte</a:t>
            </a:r>
          </a:p>
          <a:p>
            <a:pPr marL="470165" lvl="1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Provisional Stenting</a:t>
            </a:r>
          </a:p>
          <a:p>
            <a:pPr marL="470165" lvl="1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Bailout Techniques</a:t>
            </a:r>
          </a:p>
          <a:p>
            <a:pPr marL="127265" indent="-180833" defTabSz="771552">
              <a:buFont typeface="Arial" panose="020B0604020202020204" pitchFamily="34" charset="0"/>
              <a:buChar char="•"/>
            </a:pPr>
            <a:r>
              <a:rPr lang="en-US" sz="17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video shortcut 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 </a:t>
            </a:r>
            <a:r>
              <a:rPr lang="en-US" sz="1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1564" y="106779"/>
            <a:ext cx="258710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2"/>
            <a:r>
              <a:rPr lang="en-US" sz="405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BifurcAID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B6198-ADF8-4C16-A963-795298CC4899}"/>
              </a:ext>
            </a:extLst>
          </p:cNvPr>
          <p:cNvSpPr txBox="1"/>
          <p:nvPr/>
        </p:nvSpPr>
        <p:spPr>
          <a:xfrm>
            <a:off x="4278180" y="1585369"/>
            <a:ext cx="406475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71552"/>
            <a:r>
              <a:rPr lang="en-US" sz="202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for free on Android Google Play Store and Apple App Store in addition to our </a:t>
            </a:r>
            <a:r>
              <a:rPr lang="en-US" sz="2025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</a:t>
            </a:r>
            <a:r>
              <a:rPr lang="en-US" sz="202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version on: </a:t>
            </a:r>
            <a:r>
              <a:rPr lang="en-US" sz="2025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www.CardiologyApps.com/</a:t>
            </a:r>
          </a:p>
          <a:p>
            <a:pPr algn="ctr" defTabSz="771552"/>
            <a:r>
              <a:rPr lang="en-US" sz="2025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BifurcAID-3D</a:t>
            </a:r>
            <a:endParaRPr lang="en-US" sz="2025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9" descr="Get it on Google Pla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527" y="4208827"/>
            <a:ext cx="2414975" cy="93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488" y="3597748"/>
            <a:ext cx="1837053" cy="6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97" y="-99191"/>
            <a:ext cx="758052" cy="1684560"/>
          </a:xfrm>
          <a:prstGeom prst="roundRect">
            <a:avLst>
              <a:gd name="adj" fmla="val 16667"/>
            </a:avLst>
          </a:prstGeom>
          <a:ln w="57150">
            <a:solidFill>
              <a:schemeClr val="tx1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673" y="127857"/>
            <a:ext cx="2174864" cy="12304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41564" y="717857"/>
            <a:ext cx="2618026" cy="732493"/>
            <a:chOff x="4169585" y="957143"/>
            <a:chExt cx="3490701" cy="976656"/>
          </a:xfrm>
        </p:grpSpPr>
        <p:sp>
          <p:nvSpPr>
            <p:cNvPr id="15" name="Rectangle 14"/>
            <p:cNvSpPr/>
            <p:nvPr/>
          </p:nvSpPr>
          <p:spPr>
            <a:xfrm>
              <a:off x="4210812" y="979692"/>
              <a:ext cx="344947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71552"/>
              <a:r>
                <a:rPr lang="en-US" sz="4050" b="1" dirty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 3D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69585" y="957143"/>
              <a:ext cx="344947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71552"/>
              <a:r>
                <a:rPr lang="en-US" sz="405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3D</a:t>
              </a:r>
            </a:p>
          </p:txBody>
        </p:sp>
      </p:grpSp>
      <p:pic>
        <p:nvPicPr>
          <p:cNvPr id="13" name="Picture 1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4" y="162606"/>
            <a:ext cx="356294" cy="48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669" y="179754"/>
            <a:ext cx="450056" cy="465059"/>
          </a:xfrm>
          <a:prstGeom prst="round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98501" y="912978"/>
            <a:ext cx="148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2"/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WebApp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26015" y="518183"/>
            <a:ext cx="148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2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68520449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45169" y="906422"/>
            <a:ext cx="7256402" cy="4033269"/>
            <a:chOff x="307724" y="1208562"/>
            <a:chExt cx="9675203" cy="53776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724" y="1208562"/>
              <a:ext cx="9675202" cy="110341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725" y="2311975"/>
              <a:ext cx="9675202" cy="427427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4" y="162606"/>
            <a:ext cx="356294" cy="48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9" y="179754"/>
            <a:ext cx="450056" cy="465059"/>
          </a:xfrm>
          <a:prstGeom prst="round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5844" y="222862"/>
            <a:ext cx="7037497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2"/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www.CardiologyApps.com/BifurcAID-3D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700607" y="1300793"/>
            <a:ext cx="446418" cy="355911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807" y="2128354"/>
            <a:ext cx="2825762" cy="1810216"/>
          </a:xfrm>
          <a:prstGeom prst="roundRect">
            <a:avLst>
              <a:gd name="adj" fmla="val 7756"/>
            </a:avLst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Elbow Connector 12"/>
          <p:cNvCxnSpPr>
            <a:stCxn id="10" idx="2"/>
            <a:endCxn id="11" idx="0"/>
          </p:cNvCxnSpPr>
          <p:nvPr/>
        </p:nvCxnSpPr>
        <p:spPr bwMode="auto">
          <a:xfrm rot="5400000">
            <a:off x="2516927" y="1721465"/>
            <a:ext cx="471650" cy="342128"/>
          </a:xfrm>
          <a:prstGeom prst="bentConnector3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427" y="2484265"/>
            <a:ext cx="2825762" cy="1589023"/>
          </a:xfrm>
          <a:prstGeom prst="roundRect">
            <a:avLst>
              <a:gd name="adj" fmla="val 7670"/>
            </a:avLst>
          </a:prstGeom>
          <a:ln w="38100">
            <a:solidFill>
              <a:srgbClr val="00B0F0"/>
            </a:solidFill>
          </a:ln>
        </p:spPr>
      </p:pic>
      <p:sp>
        <p:nvSpPr>
          <p:cNvPr id="19" name="Rounded Rectangle 18"/>
          <p:cNvSpPr/>
          <p:nvPr/>
        </p:nvSpPr>
        <p:spPr bwMode="auto">
          <a:xfrm>
            <a:off x="5676720" y="2290313"/>
            <a:ext cx="1837427" cy="1966823"/>
          </a:xfrm>
          <a:prstGeom prst="roundRect">
            <a:avLst>
              <a:gd name="adj" fmla="val 5210"/>
            </a:avLst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b="1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20" name="Elbow Connector 19"/>
          <p:cNvCxnSpPr>
            <a:stCxn id="19" idx="1"/>
            <a:endCxn id="17" idx="3"/>
          </p:cNvCxnSpPr>
          <p:nvPr/>
        </p:nvCxnSpPr>
        <p:spPr bwMode="auto">
          <a:xfrm rot="10800000" flipV="1">
            <a:off x="4685190" y="3273725"/>
            <a:ext cx="991531" cy="5052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5448324" y="1805565"/>
            <a:ext cx="22942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Left Main and</a:t>
            </a:r>
          </a:p>
          <a:p>
            <a:pPr algn="ctr"/>
            <a:r>
              <a:rPr lang="en-US" sz="135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Non-Left Main Algorithms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0719" y="2960749"/>
            <a:ext cx="2737148" cy="1545740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28" name="Elbow Connector 27"/>
          <p:cNvCxnSpPr>
            <a:endCxn id="27" idx="2"/>
          </p:cNvCxnSpPr>
          <p:nvPr/>
        </p:nvCxnSpPr>
        <p:spPr bwMode="auto">
          <a:xfrm rot="10800000">
            <a:off x="3839294" y="4506490"/>
            <a:ext cx="1837426" cy="182363"/>
          </a:xfrm>
          <a:prstGeom prst="bentConnector2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0" name="Rounded Rectangle 29"/>
          <p:cNvSpPr/>
          <p:nvPr/>
        </p:nvSpPr>
        <p:spPr bwMode="auto">
          <a:xfrm>
            <a:off x="5676719" y="4308894"/>
            <a:ext cx="1837427" cy="50962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90330" y="4459419"/>
            <a:ext cx="12041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Shortcuts to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</a:p>
        </p:txBody>
      </p:sp>
    </p:spTree>
    <p:extLst>
      <p:ext uri="{BB962C8B-B14F-4D97-AF65-F5344CB8AC3E}">
        <p14:creationId xmlns:p14="http://schemas.microsoft.com/office/powerpoint/2010/main" val="1168563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6" grpId="0"/>
      <p:bldP spid="30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3252" y="132922"/>
            <a:ext cx="7037497" cy="481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2"/>
            <a:r>
              <a:rPr lang="en-US" sz="253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for Free Download Now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4" y="162606"/>
            <a:ext cx="356294" cy="48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9" y="179754"/>
            <a:ext cx="450056" cy="465059"/>
          </a:xfrm>
          <a:prstGeom prst="round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96075" y="4704883"/>
            <a:ext cx="847788" cy="481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2"/>
            <a:r>
              <a:rPr lang="en-US" sz="253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Isosceles Triangle 1"/>
          <p:cNvSpPr/>
          <p:nvPr/>
        </p:nvSpPr>
        <p:spPr bwMode="auto">
          <a:xfrm rot="5400000">
            <a:off x="7850355" y="4897055"/>
            <a:ext cx="152511" cy="131475"/>
          </a:xfrm>
          <a:prstGeom prst="triangle">
            <a:avLst/>
          </a:prstGeom>
          <a:solidFill>
            <a:srgbClr val="FFFF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 rot="5400000">
            <a:off x="7916093" y="4897055"/>
            <a:ext cx="152511" cy="131475"/>
          </a:xfrm>
          <a:prstGeom prst="triangle">
            <a:avLst/>
          </a:prstGeom>
          <a:solidFill>
            <a:srgbClr val="FFFF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BifurcAID 3D LM Minicrush 2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75" y="1215565"/>
            <a:ext cx="7715250" cy="3471863"/>
          </a:xfrm>
          <a:prstGeom prst="rect">
            <a:avLst/>
          </a:prstGeom>
        </p:spPr>
      </p:pic>
      <p:pic>
        <p:nvPicPr>
          <p:cNvPr id="18" name="Picture 29" descr="Get it on Google Pla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1825" y="613366"/>
            <a:ext cx="1347947" cy="52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417" y="697066"/>
            <a:ext cx="1058188" cy="3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978688" y="629113"/>
            <a:ext cx="847788" cy="481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2"/>
            <a:r>
              <a:rPr lang="en-US" sz="253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24865" y="618397"/>
            <a:ext cx="1493563" cy="481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2"/>
            <a:r>
              <a:rPr lang="en-US" sz="253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95621" y="644826"/>
            <a:ext cx="847788" cy="481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2"/>
            <a:r>
              <a:rPr lang="en-US" sz="253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68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317129" y="762793"/>
            <a:ext cx="6268641" cy="723305"/>
          </a:xfrm>
        </p:spPr>
        <p:txBody>
          <a:bodyPr/>
          <a:lstStyle/>
          <a:p>
            <a:r>
              <a:rPr lang="en-US" altLang="en-US" sz="1519" i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38,000 unique downloads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3790F-6D45-0445-B1FC-C09F75F55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0271" y="2167978"/>
            <a:ext cx="1157288" cy="11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" r="667"/>
          <a:stretch/>
        </p:blipFill>
        <p:spPr>
          <a:xfrm>
            <a:off x="6936539" y="2167978"/>
            <a:ext cx="1157288" cy="11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03" name="Title 1"/>
          <p:cNvSpPr txBox="1">
            <a:spLocks/>
          </p:cNvSpPr>
          <p:nvPr/>
        </p:nvSpPr>
        <p:spPr bwMode="auto">
          <a:xfrm>
            <a:off x="1179144" y="3448881"/>
            <a:ext cx="931255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algn="ctr" defTabSz="771588">
              <a:lnSpc>
                <a:spcPct val="90000"/>
              </a:lnSpc>
            </a:pPr>
            <a:r>
              <a:rPr lang="en-US" altLang="en-US" sz="113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BifurcAID</a:t>
            </a:r>
          </a:p>
        </p:txBody>
      </p:sp>
      <p:sp>
        <p:nvSpPr>
          <p:cNvPr id="4104" name="Title 1"/>
          <p:cNvSpPr txBox="1">
            <a:spLocks/>
          </p:cNvSpPr>
          <p:nvPr/>
        </p:nvSpPr>
        <p:spPr bwMode="auto">
          <a:xfrm>
            <a:off x="2649884" y="3440935"/>
            <a:ext cx="931255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algn="ctr" defTabSz="771588">
              <a:lnSpc>
                <a:spcPct val="90000"/>
              </a:lnSpc>
            </a:pPr>
            <a:r>
              <a:rPr lang="en-US" altLang="en-US" sz="113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OCTAID</a:t>
            </a:r>
          </a:p>
        </p:txBody>
      </p:sp>
      <p:sp>
        <p:nvSpPr>
          <p:cNvPr id="4105" name="Title 1"/>
          <p:cNvSpPr txBox="1">
            <a:spLocks/>
          </p:cNvSpPr>
          <p:nvPr/>
        </p:nvSpPr>
        <p:spPr bwMode="auto">
          <a:xfrm>
            <a:off x="5424612" y="3448881"/>
            <a:ext cx="1119113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algn="ctr" defTabSz="771588">
              <a:lnSpc>
                <a:spcPct val="90000"/>
              </a:lnSpc>
            </a:pPr>
            <a:r>
              <a:rPr lang="en-US" altLang="en-US" sz="1139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TranseptAID</a:t>
            </a:r>
            <a:endParaRPr lang="en-US" altLang="en-US" sz="113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6" name="Title 1"/>
          <p:cNvSpPr txBox="1">
            <a:spLocks/>
          </p:cNvSpPr>
          <p:nvPr/>
        </p:nvSpPr>
        <p:spPr bwMode="auto">
          <a:xfrm>
            <a:off x="4007398" y="3440935"/>
            <a:ext cx="1166330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algn="ctr" defTabSz="771588">
              <a:lnSpc>
                <a:spcPct val="90000"/>
              </a:lnSpc>
            </a:pPr>
            <a:r>
              <a:rPr lang="en-US" altLang="en-US" sz="1139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TAVRcathAID</a:t>
            </a:r>
            <a:endParaRPr lang="en-US" altLang="en-US" sz="113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7" name="Title 1"/>
          <p:cNvSpPr txBox="1">
            <a:spLocks/>
          </p:cNvSpPr>
          <p:nvPr/>
        </p:nvSpPr>
        <p:spPr bwMode="auto">
          <a:xfrm>
            <a:off x="6949268" y="3448881"/>
            <a:ext cx="1119113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algn="ctr" defTabSz="771588">
              <a:lnSpc>
                <a:spcPct val="90000"/>
              </a:lnSpc>
            </a:pPr>
            <a:r>
              <a:rPr lang="en-US" altLang="en-US" sz="1139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CalcificAID</a:t>
            </a:r>
            <a:endParaRPr lang="en-US" altLang="en-US" sz="113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734" y="2167978"/>
            <a:ext cx="1157288" cy="11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09" name="Text Box 2"/>
          <p:cNvSpPr txBox="1">
            <a:spLocks noChangeArrowheads="1"/>
          </p:cNvSpPr>
          <p:nvPr/>
        </p:nvSpPr>
        <p:spPr bwMode="auto">
          <a:xfrm>
            <a:off x="1215125" y="1430791"/>
            <a:ext cx="928017" cy="81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★ 5/5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10648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★ 4.5/5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7292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sept 2017</a:t>
            </a:r>
          </a:p>
          <a:p>
            <a:pPr defTabSz="771588">
              <a:lnSpc>
                <a:spcPct val="107000"/>
              </a:lnSpc>
              <a:spcAft>
                <a:spcPts val="506"/>
              </a:spcAft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0" name="Text Box 2"/>
          <p:cNvSpPr txBox="1">
            <a:spLocks noChangeArrowheads="1"/>
          </p:cNvSpPr>
          <p:nvPr/>
        </p:nvSpPr>
        <p:spPr bwMode="auto">
          <a:xfrm>
            <a:off x="2676922" y="1430789"/>
            <a:ext cx="1222586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★ 5/5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6567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★ 4.7/5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4891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June 2018</a:t>
            </a:r>
          </a:p>
          <a:p>
            <a:pPr defTabSz="771588">
              <a:lnSpc>
                <a:spcPct val="107000"/>
              </a:lnSpc>
              <a:spcAft>
                <a:spcPts val="506"/>
              </a:spcAft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1" name="Text Box 2"/>
          <p:cNvSpPr txBox="1">
            <a:spLocks noChangeArrowheads="1"/>
          </p:cNvSpPr>
          <p:nvPr/>
        </p:nvSpPr>
        <p:spPr bwMode="auto">
          <a:xfrm>
            <a:off x="5613931" y="1430791"/>
            <a:ext cx="1155278" cy="72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★ 5/5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1795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★ N/A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538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Sept 2018</a:t>
            </a:r>
          </a:p>
          <a:p>
            <a:pPr defTabSz="771588">
              <a:lnSpc>
                <a:spcPct val="107000"/>
              </a:lnSpc>
              <a:spcAft>
                <a:spcPts val="506"/>
              </a:spcAft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2" name="Text Box 2"/>
          <p:cNvSpPr txBox="1">
            <a:spLocks noChangeArrowheads="1"/>
          </p:cNvSpPr>
          <p:nvPr/>
        </p:nvSpPr>
        <p:spPr bwMode="auto">
          <a:xfrm>
            <a:off x="4134490" y="1430793"/>
            <a:ext cx="1021668" cy="72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★ 5/5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3077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★ 5/5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678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March 2019</a:t>
            </a:r>
          </a:p>
          <a:p>
            <a:pPr defTabSz="771588">
              <a:lnSpc>
                <a:spcPct val="107000"/>
              </a:lnSpc>
              <a:spcAft>
                <a:spcPts val="506"/>
              </a:spcAft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3" name="Text Box 2"/>
          <p:cNvSpPr txBox="1">
            <a:spLocks noChangeArrowheads="1"/>
          </p:cNvSpPr>
          <p:nvPr/>
        </p:nvSpPr>
        <p:spPr bwMode="auto">
          <a:xfrm>
            <a:off x="7080198" y="1430791"/>
            <a:ext cx="988182" cy="72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★ 5/5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1145 downloads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★ 5/5</a:t>
            </a:r>
          </a:p>
          <a:p>
            <a:pPr defTabSz="771588">
              <a:lnSpc>
                <a:spcPct val="107000"/>
              </a:lnSpc>
            </a:pPr>
            <a:r>
              <a:rPr lang="en-US" altLang="en-US" sz="844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1239 downloads</a:t>
            </a:r>
            <a:endParaRPr lang="en-US" altLang="en-US" sz="844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771588">
              <a:lnSpc>
                <a:spcPct val="107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June 2019</a:t>
            </a:r>
          </a:p>
        </p:txBody>
      </p:sp>
      <p:sp>
        <p:nvSpPr>
          <p:cNvPr id="4114" name="Rectangle 2"/>
          <p:cNvSpPr>
            <a:spLocks noChangeArrowheads="1"/>
          </p:cNvSpPr>
          <p:nvPr/>
        </p:nvSpPr>
        <p:spPr bwMode="auto">
          <a:xfrm>
            <a:off x="1540696" y="470038"/>
            <a:ext cx="6129004" cy="46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71588">
              <a:buNone/>
            </a:pPr>
            <a:r>
              <a:rPr lang="en-US" altLang="en-US" sz="2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Cath Lab Apps </a:t>
            </a:r>
            <a:r>
              <a:rPr lang="en-US" altLang="en-US" sz="2700" dirty="0">
                <a:solidFill>
                  <a:srgbClr val="FFFF00"/>
                </a:solidFill>
                <a:latin typeface="Arial" panose="020B0604020202020204" pitchFamily="34" charset="0"/>
              </a:rPr>
              <a:t>CardiologyApps.com</a:t>
            </a:r>
          </a:p>
        </p:txBody>
      </p:sp>
      <p:pic>
        <p:nvPicPr>
          <p:cNvPr id="4118" name="Picture 29" descr="Get it on Google Pla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442" y="3901499"/>
            <a:ext cx="1797262" cy="6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TextBox 2"/>
          <p:cNvSpPr txBox="1">
            <a:spLocks noChangeArrowheads="1"/>
          </p:cNvSpPr>
          <p:nvPr/>
        </p:nvSpPr>
        <p:spPr bwMode="auto">
          <a:xfrm>
            <a:off x="2860162" y="4489188"/>
            <a:ext cx="1460088" cy="26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771588"/>
            <a:r>
              <a:rPr lang="en-US" altLang="en-US" sz="56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r>
              <a:rPr lang="en-US" altLang="en-US" sz="569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®</a:t>
            </a:r>
            <a:r>
              <a:rPr lang="en-US" altLang="en-US" sz="56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App Store</a:t>
            </a:r>
            <a:r>
              <a:rPr lang="en-US" altLang="en-US" sz="569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56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registered trademarks of Apple Inc.</a:t>
            </a:r>
          </a:p>
        </p:txBody>
      </p:sp>
      <p:sp>
        <p:nvSpPr>
          <p:cNvPr id="4120" name="TextBox 5"/>
          <p:cNvSpPr txBox="1">
            <a:spLocks noChangeArrowheads="1"/>
          </p:cNvSpPr>
          <p:nvPr/>
        </p:nvSpPr>
        <p:spPr bwMode="auto">
          <a:xfrm>
            <a:off x="941078" y="3960693"/>
            <a:ext cx="1715534" cy="55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71588"/>
            <a:r>
              <a:rPr lang="en-US" altLang="en-US" sz="151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Apps</a:t>
            </a:r>
          </a:p>
          <a:p>
            <a:pPr defTabSz="771588"/>
            <a:r>
              <a:rPr lang="en-US" altLang="en-US" sz="151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Free on Both:</a:t>
            </a:r>
            <a:endParaRPr lang="en-US" altLang="en-US" sz="151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21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747" y="4013099"/>
            <a:ext cx="1410917" cy="47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466" y="2167978"/>
            <a:ext cx="1157288" cy="11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Picture 27" descr="Mt Sinai Heart – Cardiac Vascular News">
            <a:extLst>
              <a:ext uri="{FF2B5EF4-FFF2-40B4-BE49-F238E27FC236}">
                <a16:creationId xmlns:a16="http://schemas.microsoft.com/office/drawing/2014/main" id="{920F33E7-6F74-445F-B3FB-0DEA9481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4139" y="401839"/>
            <a:ext cx="325487" cy="48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6241642" y="4001439"/>
            <a:ext cx="2119747" cy="48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71588"/>
            <a:r>
              <a:rPr lang="en-US" altLang="en-US" sz="1266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WebApps</a:t>
            </a:r>
            <a:r>
              <a:rPr lang="en-US" altLang="en-US" sz="12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available free on</a:t>
            </a:r>
          </a:p>
          <a:p>
            <a:pPr defTabSz="771588"/>
            <a:r>
              <a:rPr lang="en-US" altLang="en-US" sz="1266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www.CardiologyApps.com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2792121" y="3655699"/>
            <a:ext cx="733103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*Also available</a:t>
            </a:r>
          </a:p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altLang="en-US" sz="675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</a:t>
            </a:r>
            <a:endParaRPr lang="en-US" altLang="en-US" sz="675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238646" y="3655699"/>
            <a:ext cx="733103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*Also available</a:t>
            </a:r>
          </a:p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altLang="en-US" sz="675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</a:t>
            </a:r>
            <a:endParaRPr lang="en-US" altLang="en-US" sz="675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4002" y="2167978"/>
            <a:ext cx="1157288" cy="11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30821" y="535852"/>
            <a:ext cx="891220" cy="74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6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Updates:</a:t>
            </a:r>
          </a:p>
          <a:p>
            <a:pPr algn="ctr"/>
            <a:r>
              <a:rPr lang="en-US" sz="8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*iOS Since</a:t>
            </a:r>
          </a:p>
          <a:p>
            <a:pPr algn="ctr"/>
            <a:r>
              <a:rPr lang="en-US" sz="8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03/28/21</a:t>
            </a:r>
          </a:p>
          <a:p>
            <a:pPr algn="ctr"/>
            <a:r>
              <a:rPr lang="en-US" sz="8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 Since</a:t>
            </a:r>
          </a:p>
          <a:p>
            <a:pPr algn="ctr"/>
            <a:r>
              <a:rPr lang="en-US" sz="8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12/20/20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 bwMode="auto">
          <a:xfrm>
            <a:off x="4147662" y="3248722"/>
            <a:ext cx="1166330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Update Q1 21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2676921" y="3248722"/>
            <a:ext cx="1166330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824" tIns="24412" rIns="48824" bIns="24412" anchor="ctr"/>
          <a:lstStyle/>
          <a:p>
            <a:pPr defTabSz="771588">
              <a:lnSpc>
                <a:spcPct val="90000"/>
              </a:lnSpc>
            </a:pPr>
            <a:r>
              <a:rPr lang="en-US" altLang="en-US" sz="6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Update Q3 19</a:t>
            </a:r>
          </a:p>
        </p:txBody>
      </p:sp>
    </p:spTree>
    <p:extLst>
      <p:ext uri="{BB962C8B-B14F-4D97-AF65-F5344CB8AC3E}">
        <p14:creationId xmlns:p14="http://schemas.microsoft.com/office/powerpoint/2010/main" val="348641176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6537</TotalTime>
  <Words>717</Words>
  <Application>Microsoft Office PowerPoint</Application>
  <PresentationFormat>On-screen Show (16:9)</PresentationFormat>
  <Paragraphs>163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BASIC SHARMA BLUE</vt:lpstr>
      <vt:lpstr>11_Default Design</vt:lpstr>
      <vt:lpstr>10_BASIC SHARMA BLUE</vt:lpstr>
      <vt:lpstr>PowerPoint Presentation</vt:lpstr>
      <vt:lpstr>PowerPoint Presentation</vt:lpstr>
      <vt:lpstr> Live Case # 1: WA 77yrs 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than 38,000 unique downloads</vt:lpstr>
      <vt:lpstr>More than 38,000 unique downloads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 SBI</cp:lastModifiedBy>
  <cp:revision>680</cp:revision>
  <cp:lastPrinted>2021-07-16T13:02:45Z</cp:lastPrinted>
  <dcterms:created xsi:type="dcterms:W3CDTF">2019-05-13T14:16:18Z</dcterms:created>
  <dcterms:modified xsi:type="dcterms:W3CDTF">2021-12-10T14:10:58Z</dcterms:modified>
</cp:coreProperties>
</file>