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 id="2147483828" r:id="rId2"/>
    <p:sldMasterId id="2147483880" r:id="rId3"/>
    <p:sldMasterId id="2147483969" r:id="rId4"/>
    <p:sldMasterId id="2147484026" r:id="rId5"/>
    <p:sldMasterId id="2147484123" r:id="rId6"/>
    <p:sldMasterId id="2147484149" r:id="rId7"/>
    <p:sldMasterId id="2147484161" r:id="rId8"/>
    <p:sldMasterId id="2147484173" r:id="rId9"/>
    <p:sldMasterId id="2147484185" r:id="rId10"/>
    <p:sldMasterId id="2147484197" r:id="rId11"/>
    <p:sldMasterId id="2147484212" r:id="rId12"/>
  </p:sldMasterIdLst>
  <p:notesMasterIdLst>
    <p:notesMasterId r:id="rId83"/>
  </p:notesMasterIdLst>
  <p:sldIdLst>
    <p:sldId id="907" r:id="rId13"/>
    <p:sldId id="912" r:id="rId14"/>
    <p:sldId id="910" r:id="rId15"/>
    <p:sldId id="911" r:id="rId16"/>
    <p:sldId id="264" r:id="rId17"/>
    <p:sldId id="266" r:id="rId18"/>
    <p:sldId id="413" r:id="rId19"/>
    <p:sldId id="414" r:id="rId20"/>
    <p:sldId id="823" r:id="rId21"/>
    <p:sldId id="639" r:id="rId22"/>
    <p:sldId id="714" r:id="rId23"/>
    <p:sldId id="884" r:id="rId24"/>
    <p:sldId id="825" r:id="rId25"/>
    <p:sldId id="830" r:id="rId26"/>
    <p:sldId id="831" r:id="rId27"/>
    <p:sldId id="834" r:id="rId28"/>
    <p:sldId id="835" r:id="rId29"/>
    <p:sldId id="837" r:id="rId30"/>
    <p:sldId id="838" r:id="rId31"/>
    <p:sldId id="840" r:id="rId32"/>
    <p:sldId id="841" r:id="rId33"/>
    <p:sldId id="843" r:id="rId34"/>
    <p:sldId id="845" r:id="rId35"/>
    <p:sldId id="847" r:id="rId36"/>
    <p:sldId id="849" r:id="rId37"/>
    <p:sldId id="850" r:id="rId38"/>
    <p:sldId id="851" r:id="rId39"/>
    <p:sldId id="852" r:id="rId40"/>
    <p:sldId id="856" r:id="rId41"/>
    <p:sldId id="857" r:id="rId42"/>
    <p:sldId id="859" r:id="rId43"/>
    <p:sldId id="860" r:id="rId44"/>
    <p:sldId id="861" r:id="rId45"/>
    <p:sldId id="866" r:id="rId46"/>
    <p:sldId id="867" r:id="rId47"/>
    <p:sldId id="868" r:id="rId48"/>
    <p:sldId id="870" r:id="rId49"/>
    <p:sldId id="871" r:id="rId50"/>
    <p:sldId id="872" r:id="rId51"/>
    <p:sldId id="873" r:id="rId52"/>
    <p:sldId id="874" r:id="rId53"/>
    <p:sldId id="875" r:id="rId54"/>
    <p:sldId id="876" r:id="rId55"/>
    <p:sldId id="877" r:id="rId56"/>
    <p:sldId id="879" r:id="rId57"/>
    <p:sldId id="882" r:id="rId58"/>
    <p:sldId id="885" r:id="rId59"/>
    <p:sldId id="886" r:id="rId60"/>
    <p:sldId id="888" r:id="rId61"/>
    <p:sldId id="889" r:id="rId62"/>
    <p:sldId id="890" r:id="rId63"/>
    <p:sldId id="891" r:id="rId64"/>
    <p:sldId id="892" r:id="rId65"/>
    <p:sldId id="893" r:id="rId66"/>
    <p:sldId id="894" r:id="rId67"/>
    <p:sldId id="895" r:id="rId68"/>
    <p:sldId id="896" r:id="rId69"/>
    <p:sldId id="897" r:id="rId70"/>
    <p:sldId id="898" r:id="rId71"/>
    <p:sldId id="899" r:id="rId72"/>
    <p:sldId id="900" r:id="rId73"/>
    <p:sldId id="901" r:id="rId74"/>
    <p:sldId id="902" r:id="rId75"/>
    <p:sldId id="909" r:id="rId76"/>
    <p:sldId id="904" r:id="rId77"/>
    <p:sldId id="905" r:id="rId78"/>
    <p:sldId id="435" r:id="rId79"/>
    <p:sldId id="436" r:id="rId80"/>
    <p:sldId id="437" r:id="rId81"/>
    <p:sldId id="438" r:id="rId82"/>
  </p:sldIdLst>
  <p:sldSz cx="10287000" cy="6858000" type="35mm"/>
  <p:notesSz cx="7010400" cy="9296400"/>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A1DA"/>
    <a:srgbClr val="00B0F0"/>
    <a:srgbClr val="E46C0A"/>
    <a:srgbClr val="000090"/>
    <a:srgbClr val="2D75B6"/>
    <a:srgbClr val="70AD47"/>
    <a:srgbClr val="2E75B6"/>
    <a:srgbClr val="CC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5" autoAdjust="0"/>
    <p:restoredTop sz="93103" autoAdjust="0"/>
  </p:normalViewPr>
  <p:slideViewPr>
    <p:cSldViewPr snapToGrid="0">
      <p:cViewPr varScale="1">
        <p:scale>
          <a:sx n="68" d="100"/>
          <a:sy n="68" d="100"/>
        </p:scale>
        <p:origin x="432"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Users\PieterSmits1\Desktop\Master-DAPT\Circulation_ACS%20subgroup\MASTER%20DAPT%20ACS%20Tables%2020211015.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Users\PieterSmits1\Desktop\Master-DAPT\Circulation_ACS%20subgroup\MASTER%20DAPT%20ACS%20Tables%2020211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509821452206578E-2"/>
          <c:y val="0.23063804746826574"/>
          <c:w val="0.94587338086530393"/>
          <c:h val="0.65451023248428464"/>
        </c:manualLayout>
      </c:layout>
      <c:barChart>
        <c:barDir val="col"/>
        <c:grouping val="clustered"/>
        <c:varyColors val="0"/>
        <c:ser>
          <c:idx val="0"/>
          <c:order val="0"/>
          <c:tx>
            <c:strRef>
              <c:f>Sheet1!$B$1</c:f>
              <c:strCache>
                <c:ptCount val="1"/>
                <c:pt idx="0">
                  <c:v>PCI (n=757)</c:v>
                </c:pt>
              </c:strCache>
            </c:strRef>
          </c:tx>
          <c:spPr>
            <a:solidFill>
              <a:srgbClr val="00B0F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Primary endpoint</c:v>
                </c:pt>
                <c:pt idx="1">
                  <c:v>Death, MI or Stroke</c:v>
                </c:pt>
                <c:pt idx="2">
                  <c:v>Death</c:v>
                </c:pt>
                <c:pt idx="3">
                  <c:v>Cardiac death</c:v>
                </c:pt>
                <c:pt idx="4">
                  <c:v>MI</c:v>
                </c:pt>
                <c:pt idx="5">
                  <c:v>Stroke</c:v>
                </c:pt>
                <c:pt idx="6">
                  <c:v>Revasc</c:v>
                </c:pt>
              </c:strCache>
            </c:strRef>
          </c:cat>
          <c:val>
            <c:numRef>
              <c:f>Sheet1!$B$2:$B$8</c:f>
              <c:numCache>
                <c:formatCode>General</c:formatCode>
                <c:ptCount val="7"/>
                <c:pt idx="0">
                  <c:v>10.6</c:v>
                </c:pt>
                <c:pt idx="1">
                  <c:v>7.3</c:v>
                </c:pt>
                <c:pt idx="2">
                  <c:v>1.6</c:v>
                </c:pt>
                <c:pt idx="3">
                  <c:v>0.8</c:v>
                </c:pt>
                <c:pt idx="4">
                  <c:v>5.2</c:v>
                </c:pt>
                <c:pt idx="5">
                  <c:v>0.9</c:v>
                </c:pt>
                <c:pt idx="6">
                  <c:v>5.9</c:v>
                </c:pt>
              </c:numCache>
            </c:numRef>
          </c:val>
          <c:extLst>
            <c:ext xmlns:c16="http://schemas.microsoft.com/office/drawing/2014/chart" uri="{C3380CC4-5D6E-409C-BE32-E72D297353CC}">
              <c16:uniqueId val="{00000000-DE82-45BE-B937-F6E10D90D21B}"/>
            </c:ext>
          </c:extLst>
        </c:ser>
        <c:ser>
          <c:idx val="1"/>
          <c:order val="1"/>
          <c:tx>
            <c:strRef>
              <c:f>Sheet1!$C$1</c:f>
              <c:strCache>
                <c:ptCount val="1"/>
                <c:pt idx="0">
                  <c:v>CABG (n=743)</c:v>
                </c:pt>
              </c:strCache>
            </c:strRef>
          </c:tx>
          <c:spPr>
            <a:solidFill>
              <a:srgbClr val="FF000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Primary endpoint</c:v>
                </c:pt>
                <c:pt idx="1">
                  <c:v>Death, MI or Stroke</c:v>
                </c:pt>
                <c:pt idx="2">
                  <c:v>Death</c:v>
                </c:pt>
                <c:pt idx="3">
                  <c:v>Cardiac death</c:v>
                </c:pt>
                <c:pt idx="4">
                  <c:v>MI</c:v>
                </c:pt>
                <c:pt idx="5">
                  <c:v>Stroke</c:v>
                </c:pt>
                <c:pt idx="6">
                  <c:v>Revasc</c:v>
                </c:pt>
              </c:strCache>
            </c:strRef>
          </c:cat>
          <c:val>
            <c:numRef>
              <c:f>Sheet1!$C$2:$C$8</c:f>
              <c:numCache>
                <c:formatCode>General</c:formatCode>
                <c:ptCount val="7"/>
                <c:pt idx="0">
                  <c:v>6.9</c:v>
                </c:pt>
                <c:pt idx="1">
                  <c:v>5.2</c:v>
                </c:pt>
                <c:pt idx="2">
                  <c:v>0.9</c:v>
                </c:pt>
                <c:pt idx="3">
                  <c:v>0.5</c:v>
                </c:pt>
                <c:pt idx="4">
                  <c:v>3.5</c:v>
                </c:pt>
                <c:pt idx="5">
                  <c:v>1.1000000000000001</c:v>
                </c:pt>
                <c:pt idx="6">
                  <c:v>3.9</c:v>
                </c:pt>
              </c:numCache>
            </c:numRef>
          </c:val>
          <c:extLst>
            <c:ext xmlns:c16="http://schemas.microsoft.com/office/drawing/2014/chart" uri="{C3380CC4-5D6E-409C-BE32-E72D297353CC}">
              <c16:uniqueId val="{00000001-DE82-45BE-B937-F6E10D90D21B}"/>
            </c:ext>
          </c:extLst>
        </c:ser>
        <c:dLbls>
          <c:showLegendKey val="0"/>
          <c:showVal val="0"/>
          <c:showCatName val="0"/>
          <c:showSerName val="0"/>
          <c:showPercent val="0"/>
          <c:showBubbleSize val="0"/>
        </c:dLbls>
        <c:gapWidth val="71"/>
        <c:overlap val="-12"/>
        <c:axId val="414509352"/>
        <c:axId val="414513288"/>
      </c:barChart>
      <c:catAx>
        <c:axId val="414509352"/>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14513288"/>
        <c:crosses val="autoZero"/>
        <c:auto val="1"/>
        <c:lblAlgn val="ctr"/>
        <c:lblOffset val="10"/>
        <c:noMultiLvlLbl val="0"/>
      </c:catAx>
      <c:valAx>
        <c:axId val="414513288"/>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145093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PCI</c:v>
                </c:pt>
              </c:strCache>
            </c:strRef>
          </c:tx>
          <c:spPr>
            <a:solidFill>
              <a:srgbClr val="00B0F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SYNTAX</c:v>
                </c:pt>
                <c:pt idx="1">
                  <c:v>FAME 3</c:v>
                </c:pt>
              </c:strCache>
            </c:strRef>
          </c:cat>
          <c:val>
            <c:numRef>
              <c:f>Sheet1!$B$2:$B$3</c:f>
              <c:numCache>
                <c:formatCode>General</c:formatCode>
                <c:ptCount val="2"/>
                <c:pt idx="0">
                  <c:v>17.8</c:v>
                </c:pt>
                <c:pt idx="1">
                  <c:v>10.6</c:v>
                </c:pt>
              </c:numCache>
            </c:numRef>
          </c:val>
          <c:extLst>
            <c:ext xmlns:c16="http://schemas.microsoft.com/office/drawing/2014/chart" uri="{C3380CC4-5D6E-409C-BE32-E72D297353CC}">
              <c16:uniqueId val="{00000000-C026-4A73-B43D-3149B9ED123B}"/>
            </c:ext>
          </c:extLst>
        </c:ser>
        <c:ser>
          <c:idx val="1"/>
          <c:order val="1"/>
          <c:tx>
            <c:strRef>
              <c:f>Sheet1!$C$1</c:f>
              <c:strCache>
                <c:ptCount val="1"/>
                <c:pt idx="0">
                  <c:v>CABG</c:v>
                </c:pt>
              </c:strCache>
            </c:strRef>
          </c:tx>
          <c:spPr>
            <a:solidFill>
              <a:srgbClr val="FF000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SYNTAX</c:v>
                </c:pt>
                <c:pt idx="1">
                  <c:v>FAME 3</c:v>
                </c:pt>
              </c:strCache>
            </c:strRef>
          </c:cat>
          <c:val>
            <c:numRef>
              <c:f>Sheet1!$C$2:$C$3</c:f>
              <c:numCache>
                <c:formatCode>General</c:formatCode>
                <c:ptCount val="2"/>
                <c:pt idx="0">
                  <c:v>12.4</c:v>
                </c:pt>
                <c:pt idx="1">
                  <c:v>6.9</c:v>
                </c:pt>
              </c:numCache>
            </c:numRef>
          </c:val>
          <c:extLst>
            <c:ext xmlns:c16="http://schemas.microsoft.com/office/drawing/2014/chart" uri="{C3380CC4-5D6E-409C-BE32-E72D297353CC}">
              <c16:uniqueId val="{00000001-C026-4A73-B43D-3149B9ED123B}"/>
            </c:ext>
          </c:extLst>
        </c:ser>
        <c:dLbls>
          <c:showLegendKey val="0"/>
          <c:showVal val="0"/>
          <c:showCatName val="0"/>
          <c:showSerName val="0"/>
          <c:showPercent val="0"/>
          <c:showBubbleSize val="0"/>
        </c:dLbls>
        <c:gapWidth val="219"/>
        <c:overlap val="-27"/>
        <c:axId val="427534456"/>
        <c:axId val="427535112"/>
      </c:barChart>
      <c:catAx>
        <c:axId val="427534456"/>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27535112"/>
        <c:crosses val="autoZero"/>
        <c:auto val="1"/>
        <c:lblAlgn val="ctr"/>
        <c:lblOffset val="10"/>
        <c:noMultiLvlLbl val="0"/>
      </c:catAx>
      <c:valAx>
        <c:axId val="427535112"/>
        <c:scaling>
          <c:orientation val="minMax"/>
          <c:max val="20"/>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27534456"/>
        <c:crosses val="autoZero"/>
        <c:crossBetween val="between"/>
        <c:majorUnit val="5"/>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bg2"/>
                </a:solidFill>
                <a:latin typeface="Arial" panose="020B0604020202020204" pitchFamily="34" charset="0"/>
                <a:ea typeface="+mn-ea"/>
                <a:cs typeface="Arial" panose="020B0604020202020204" pitchFamily="34" charset="0"/>
              </a:defRPr>
            </a:pPr>
            <a:r>
              <a:rPr lang="nl-NL" b="1" baseline="0">
                <a:solidFill>
                  <a:schemeClr val="bg2"/>
                </a:solidFill>
                <a:latin typeface="Arial" panose="020B0604020202020204" pitchFamily="34" charset="0"/>
                <a:cs typeface="Arial" panose="020B0604020202020204" pitchFamily="34" charset="0"/>
              </a:rPr>
              <a:t>Prior MI in last 12 months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2"/>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Blad1!$C$2</c:f>
              <c:strCache>
                <c:ptCount val="1"/>
                <c:pt idx="0">
                  <c:v>Abbreviated</c:v>
                </c:pt>
              </c:strCache>
            </c:strRef>
          </c:tx>
          <c:spPr>
            <a:solidFill>
              <a:srgbClr val="FF0000"/>
            </a:solidFill>
            <a:ln>
              <a:noFill/>
            </a:ln>
            <a:effectLst/>
          </c:spPr>
          <c:invertIfNegative val="0"/>
          <c:cat>
            <c:strRef>
              <c:f>Blad1!$B$3:$B$14</c:f>
              <c:strCache>
                <c:ptCount val="12"/>
                <c:pt idx="0">
                  <c:v>NACE</c:v>
                </c:pt>
                <c:pt idx="1">
                  <c:v>MACCE</c:v>
                </c:pt>
                <c:pt idx="2">
                  <c:v>BARC 2,3 or 5</c:v>
                </c:pt>
                <c:pt idx="3">
                  <c:v>Death</c:v>
                </c:pt>
                <c:pt idx="4">
                  <c:v>CVA</c:v>
                </c:pt>
                <c:pt idx="5">
                  <c:v>MI</c:v>
                </c:pt>
                <c:pt idx="6">
                  <c:v>ST def/prob</c:v>
                </c:pt>
                <c:pt idx="7">
                  <c:v>BARC 2</c:v>
                </c:pt>
                <c:pt idx="8">
                  <c:v>BARC 3</c:v>
                </c:pt>
                <c:pt idx="9">
                  <c:v>BARC 5</c:v>
                </c:pt>
                <c:pt idx="10">
                  <c:v>BARC 3 or 5</c:v>
                </c:pt>
                <c:pt idx="11">
                  <c:v>Revasc</c:v>
                </c:pt>
              </c:strCache>
            </c:strRef>
          </c:cat>
          <c:val>
            <c:numRef>
              <c:f>Blad1!$C$3:$C$14</c:f>
              <c:numCache>
                <c:formatCode>General</c:formatCode>
                <c:ptCount val="12"/>
                <c:pt idx="0">
                  <c:v>8.9</c:v>
                </c:pt>
                <c:pt idx="1">
                  <c:v>7.6</c:v>
                </c:pt>
                <c:pt idx="2">
                  <c:v>6.2</c:v>
                </c:pt>
                <c:pt idx="3">
                  <c:v>4</c:v>
                </c:pt>
                <c:pt idx="4">
                  <c:v>0.9</c:v>
                </c:pt>
                <c:pt idx="5">
                  <c:v>3.8</c:v>
                </c:pt>
                <c:pt idx="6">
                  <c:v>1.1000000000000001</c:v>
                </c:pt>
                <c:pt idx="7">
                  <c:v>3.9</c:v>
                </c:pt>
                <c:pt idx="8">
                  <c:v>2.2999999999999998</c:v>
                </c:pt>
                <c:pt idx="9">
                  <c:v>0.2</c:v>
                </c:pt>
                <c:pt idx="10">
                  <c:v>2.6</c:v>
                </c:pt>
                <c:pt idx="11">
                  <c:v>3.5</c:v>
                </c:pt>
              </c:numCache>
            </c:numRef>
          </c:val>
          <c:extLst>
            <c:ext xmlns:c16="http://schemas.microsoft.com/office/drawing/2014/chart" uri="{C3380CC4-5D6E-409C-BE32-E72D297353CC}">
              <c16:uniqueId val="{00000000-DFC8-40D7-84D3-C19CADE75C94}"/>
            </c:ext>
          </c:extLst>
        </c:ser>
        <c:ser>
          <c:idx val="1"/>
          <c:order val="1"/>
          <c:tx>
            <c:strRef>
              <c:f>Blad1!$D$2</c:f>
              <c:strCache>
                <c:ptCount val="1"/>
                <c:pt idx="0">
                  <c:v>Nonabbreviated</c:v>
                </c:pt>
              </c:strCache>
            </c:strRef>
          </c:tx>
          <c:spPr>
            <a:solidFill>
              <a:srgbClr val="0070C0"/>
            </a:solidFill>
            <a:ln>
              <a:noFill/>
            </a:ln>
            <a:effectLst/>
          </c:spPr>
          <c:invertIfNegative val="0"/>
          <c:cat>
            <c:strRef>
              <c:f>Blad1!$B$3:$B$14</c:f>
              <c:strCache>
                <c:ptCount val="12"/>
                <c:pt idx="0">
                  <c:v>NACE</c:v>
                </c:pt>
                <c:pt idx="1">
                  <c:v>MACCE</c:v>
                </c:pt>
                <c:pt idx="2">
                  <c:v>BARC 2,3 or 5</c:v>
                </c:pt>
                <c:pt idx="3">
                  <c:v>Death</c:v>
                </c:pt>
                <c:pt idx="4">
                  <c:v>CVA</c:v>
                </c:pt>
                <c:pt idx="5">
                  <c:v>MI</c:v>
                </c:pt>
                <c:pt idx="6">
                  <c:v>ST def/prob</c:v>
                </c:pt>
                <c:pt idx="7">
                  <c:v>BARC 2</c:v>
                </c:pt>
                <c:pt idx="8">
                  <c:v>BARC 3</c:v>
                </c:pt>
                <c:pt idx="9">
                  <c:v>BARC 5</c:v>
                </c:pt>
                <c:pt idx="10">
                  <c:v>BARC 3 or 5</c:v>
                </c:pt>
                <c:pt idx="11">
                  <c:v>Revasc</c:v>
                </c:pt>
              </c:strCache>
            </c:strRef>
          </c:cat>
          <c:val>
            <c:numRef>
              <c:f>Blad1!$D$3:$D$14</c:f>
              <c:numCache>
                <c:formatCode>General</c:formatCode>
                <c:ptCount val="12"/>
                <c:pt idx="0">
                  <c:v>10.6</c:v>
                </c:pt>
                <c:pt idx="1">
                  <c:v>8.6999999999999993</c:v>
                </c:pt>
                <c:pt idx="2">
                  <c:v>9.3000000000000007</c:v>
                </c:pt>
                <c:pt idx="3">
                  <c:v>5</c:v>
                </c:pt>
                <c:pt idx="4">
                  <c:v>1.8</c:v>
                </c:pt>
                <c:pt idx="5">
                  <c:v>3.7</c:v>
                </c:pt>
                <c:pt idx="6">
                  <c:v>0.8</c:v>
                </c:pt>
                <c:pt idx="7">
                  <c:v>6.3</c:v>
                </c:pt>
                <c:pt idx="8">
                  <c:v>2.8</c:v>
                </c:pt>
                <c:pt idx="9">
                  <c:v>0.6</c:v>
                </c:pt>
                <c:pt idx="10">
                  <c:v>3.4</c:v>
                </c:pt>
                <c:pt idx="11">
                  <c:v>3.6</c:v>
                </c:pt>
              </c:numCache>
            </c:numRef>
          </c:val>
          <c:extLst>
            <c:ext xmlns:c16="http://schemas.microsoft.com/office/drawing/2014/chart" uri="{C3380CC4-5D6E-409C-BE32-E72D297353CC}">
              <c16:uniqueId val="{00000001-DFC8-40D7-84D3-C19CADE75C94}"/>
            </c:ext>
          </c:extLst>
        </c:ser>
        <c:dLbls>
          <c:showLegendKey val="0"/>
          <c:showVal val="0"/>
          <c:showCatName val="0"/>
          <c:showSerName val="0"/>
          <c:showPercent val="0"/>
          <c:showBubbleSize val="0"/>
        </c:dLbls>
        <c:gapWidth val="136"/>
        <c:overlap val="-27"/>
        <c:axId val="1987896943"/>
        <c:axId val="886873008"/>
      </c:barChart>
      <c:catAx>
        <c:axId val="1987896943"/>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9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crossAx val="886873008"/>
        <c:crosses val="autoZero"/>
        <c:auto val="1"/>
        <c:lblAlgn val="ctr"/>
        <c:lblOffset val="100"/>
        <c:noMultiLvlLbl val="0"/>
      </c:catAx>
      <c:valAx>
        <c:axId val="886873008"/>
        <c:scaling>
          <c:orientation val="minMax"/>
        </c:scaling>
        <c:delete val="0"/>
        <c:axPos val="l"/>
        <c:majorGridlines>
          <c:spPr>
            <a:ln w="9525" cap="flat" cmpd="sng" algn="ctr">
              <a:solidFill>
                <a:schemeClr val="bg2">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crossAx val="1987896943"/>
        <c:crosses val="autoZero"/>
        <c:crossBetween val="between"/>
      </c:valAx>
      <c:spPr>
        <a:solidFill>
          <a:schemeClr val="accent4"/>
        </a:solidFill>
        <a:ln>
          <a:solidFill>
            <a:schemeClr val="bg2"/>
          </a:solid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bg2"/>
                </a:solidFill>
                <a:latin typeface="Arial" panose="020B0604020202020204" pitchFamily="34" charset="0"/>
                <a:ea typeface="+mn-ea"/>
                <a:cs typeface="Arial" panose="020B0604020202020204" pitchFamily="34" charset="0"/>
              </a:defRPr>
            </a:pPr>
            <a:r>
              <a:rPr lang="nl-NL" b="1" baseline="0" dirty="0">
                <a:solidFill>
                  <a:schemeClr val="bg2"/>
                </a:solidFill>
                <a:latin typeface="Arial" panose="020B0604020202020204" pitchFamily="34" charset="0"/>
                <a:cs typeface="Arial" panose="020B0604020202020204" pitchFamily="34" charset="0"/>
              </a:rPr>
              <a:t>No prior MI in last 12 </a:t>
            </a:r>
            <a:r>
              <a:rPr lang="nl-NL" b="1" baseline="0" dirty="0" err="1">
                <a:solidFill>
                  <a:schemeClr val="bg2"/>
                </a:solidFill>
                <a:latin typeface="Arial" panose="020B0604020202020204" pitchFamily="34" charset="0"/>
                <a:cs typeface="Arial" panose="020B0604020202020204" pitchFamily="34" charset="0"/>
              </a:rPr>
              <a:t>months</a:t>
            </a:r>
            <a:endParaRPr lang="nl-NL" b="1" baseline="0" dirty="0">
              <a:solidFill>
                <a:schemeClr val="bg2"/>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2"/>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Blad1!$C$19</c:f>
              <c:strCache>
                <c:ptCount val="1"/>
                <c:pt idx="0">
                  <c:v>Abbreviated</c:v>
                </c:pt>
              </c:strCache>
            </c:strRef>
          </c:tx>
          <c:spPr>
            <a:solidFill>
              <a:srgbClr val="FF0000"/>
            </a:solidFill>
            <a:ln>
              <a:noFill/>
            </a:ln>
            <a:effectLst/>
          </c:spPr>
          <c:invertIfNegative val="0"/>
          <c:cat>
            <c:strRef>
              <c:f>Blad1!$B$20:$B$31</c:f>
              <c:strCache>
                <c:ptCount val="12"/>
                <c:pt idx="0">
                  <c:v>NACE</c:v>
                </c:pt>
                <c:pt idx="1">
                  <c:v>MACCE</c:v>
                </c:pt>
                <c:pt idx="2">
                  <c:v>BARC 2,3 or 5</c:v>
                </c:pt>
                <c:pt idx="3">
                  <c:v>Death</c:v>
                </c:pt>
                <c:pt idx="4">
                  <c:v>CVA</c:v>
                </c:pt>
                <c:pt idx="5">
                  <c:v>MI</c:v>
                </c:pt>
                <c:pt idx="6">
                  <c:v>ST def/prob</c:v>
                </c:pt>
                <c:pt idx="7">
                  <c:v>BARC 2</c:v>
                </c:pt>
                <c:pt idx="8">
                  <c:v>BARC 3</c:v>
                </c:pt>
                <c:pt idx="9">
                  <c:v>BARC 5</c:v>
                </c:pt>
                <c:pt idx="10">
                  <c:v>BARC 3 or 5</c:v>
                </c:pt>
                <c:pt idx="11">
                  <c:v>Revasc</c:v>
                </c:pt>
              </c:strCache>
            </c:strRef>
          </c:cat>
          <c:val>
            <c:numRef>
              <c:f>Blad1!$C$20:$C$31</c:f>
              <c:numCache>
                <c:formatCode>General</c:formatCode>
                <c:ptCount val="12"/>
                <c:pt idx="0">
                  <c:v>6.6</c:v>
                </c:pt>
                <c:pt idx="1">
                  <c:v>5</c:v>
                </c:pt>
                <c:pt idx="2">
                  <c:v>6.7</c:v>
                </c:pt>
                <c:pt idx="3">
                  <c:v>2.8</c:v>
                </c:pt>
                <c:pt idx="4">
                  <c:v>0.7</c:v>
                </c:pt>
                <c:pt idx="5">
                  <c:v>1.9</c:v>
                </c:pt>
                <c:pt idx="6">
                  <c:v>0.3</c:v>
                </c:pt>
                <c:pt idx="7">
                  <c:v>4.9000000000000004</c:v>
                </c:pt>
                <c:pt idx="8">
                  <c:v>2.4</c:v>
                </c:pt>
                <c:pt idx="9">
                  <c:v>0</c:v>
                </c:pt>
                <c:pt idx="10">
                  <c:v>2.4</c:v>
                </c:pt>
                <c:pt idx="11">
                  <c:v>3.6</c:v>
                </c:pt>
              </c:numCache>
            </c:numRef>
          </c:val>
          <c:extLst>
            <c:ext xmlns:c16="http://schemas.microsoft.com/office/drawing/2014/chart" uri="{C3380CC4-5D6E-409C-BE32-E72D297353CC}">
              <c16:uniqueId val="{00000000-AF6E-4767-9050-46D23C97164E}"/>
            </c:ext>
          </c:extLst>
        </c:ser>
        <c:ser>
          <c:idx val="1"/>
          <c:order val="1"/>
          <c:tx>
            <c:strRef>
              <c:f>Blad1!$D$19</c:f>
              <c:strCache>
                <c:ptCount val="1"/>
                <c:pt idx="0">
                  <c:v>Nonabbreviated</c:v>
                </c:pt>
              </c:strCache>
            </c:strRef>
          </c:tx>
          <c:spPr>
            <a:solidFill>
              <a:srgbClr val="0070C0"/>
            </a:solidFill>
            <a:ln>
              <a:noFill/>
            </a:ln>
            <a:effectLst/>
          </c:spPr>
          <c:invertIfNegative val="0"/>
          <c:cat>
            <c:strRef>
              <c:f>Blad1!$B$20:$B$31</c:f>
              <c:strCache>
                <c:ptCount val="12"/>
                <c:pt idx="0">
                  <c:v>NACE</c:v>
                </c:pt>
                <c:pt idx="1">
                  <c:v>MACCE</c:v>
                </c:pt>
                <c:pt idx="2">
                  <c:v>BARC 2,3 or 5</c:v>
                </c:pt>
                <c:pt idx="3">
                  <c:v>Death</c:v>
                </c:pt>
                <c:pt idx="4">
                  <c:v>CVA</c:v>
                </c:pt>
                <c:pt idx="5">
                  <c:v>MI</c:v>
                </c:pt>
                <c:pt idx="6">
                  <c:v>ST def/prob</c:v>
                </c:pt>
                <c:pt idx="7">
                  <c:v>BARC 2</c:v>
                </c:pt>
                <c:pt idx="8">
                  <c:v>BARC 3</c:v>
                </c:pt>
                <c:pt idx="9">
                  <c:v>BARC 5</c:v>
                </c:pt>
                <c:pt idx="10">
                  <c:v>BARC 3 or 5</c:v>
                </c:pt>
                <c:pt idx="11">
                  <c:v>Revasc</c:v>
                </c:pt>
              </c:strCache>
            </c:strRef>
          </c:cat>
          <c:val>
            <c:numRef>
              <c:f>Blad1!$D$20:$D$31</c:f>
              <c:numCache>
                <c:formatCode>General</c:formatCode>
                <c:ptCount val="12"/>
                <c:pt idx="0">
                  <c:v>6.4</c:v>
                </c:pt>
                <c:pt idx="1">
                  <c:v>4.5</c:v>
                </c:pt>
                <c:pt idx="2">
                  <c:v>9.4</c:v>
                </c:pt>
                <c:pt idx="3">
                  <c:v>2.7</c:v>
                </c:pt>
                <c:pt idx="4">
                  <c:v>1.2</c:v>
                </c:pt>
                <c:pt idx="5">
                  <c:v>1.3</c:v>
                </c:pt>
                <c:pt idx="6">
                  <c:v>0.1</c:v>
                </c:pt>
                <c:pt idx="7">
                  <c:v>7.1</c:v>
                </c:pt>
                <c:pt idx="8">
                  <c:v>2.5</c:v>
                </c:pt>
                <c:pt idx="9">
                  <c:v>0.2</c:v>
                </c:pt>
                <c:pt idx="10">
                  <c:v>2.7</c:v>
                </c:pt>
                <c:pt idx="11">
                  <c:v>3.7</c:v>
                </c:pt>
              </c:numCache>
            </c:numRef>
          </c:val>
          <c:extLst>
            <c:ext xmlns:c16="http://schemas.microsoft.com/office/drawing/2014/chart" uri="{C3380CC4-5D6E-409C-BE32-E72D297353CC}">
              <c16:uniqueId val="{00000001-AF6E-4767-9050-46D23C97164E}"/>
            </c:ext>
          </c:extLst>
        </c:ser>
        <c:dLbls>
          <c:showLegendKey val="0"/>
          <c:showVal val="0"/>
          <c:showCatName val="0"/>
          <c:showSerName val="0"/>
          <c:showPercent val="0"/>
          <c:showBubbleSize val="0"/>
        </c:dLbls>
        <c:gapWidth val="136"/>
        <c:overlap val="-27"/>
        <c:axId val="1128227664"/>
        <c:axId val="2022529343"/>
      </c:barChart>
      <c:catAx>
        <c:axId val="1128227664"/>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9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crossAx val="2022529343"/>
        <c:crosses val="autoZero"/>
        <c:auto val="1"/>
        <c:lblAlgn val="ctr"/>
        <c:lblOffset val="100"/>
        <c:noMultiLvlLbl val="0"/>
      </c:catAx>
      <c:valAx>
        <c:axId val="2022529343"/>
        <c:scaling>
          <c:orientation val="minMax"/>
          <c:max val="12"/>
        </c:scaling>
        <c:delete val="0"/>
        <c:axPos val="l"/>
        <c:majorGridlines>
          <c:spPr>
            <a:ln w="9525" cap="flat" cmpd="sng" algn="ctr">
              <a:solidFill>
                <a:schemeClr val="accent3"/>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crossAx val="1128227664"/>
        <c:crosses val="autoZero"/>
        <c:crossBetween val="between"/>
      </c:valAx>
      <c:spPr>
        <a:solidFill>
          <a:schemeClr val="accent4"/>
        </a:solidFill>
        <a:ln>
          <a:solidFill>
            <a:schemeClr val="bg2"/>
          </a:solid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787EC1C-A874-4F2B-BC38-FF3481098D07}" type="datetimeFigureOut">
              <a:rPr lang="en-US" smtClean="0"/>
              <a:t>12/21/2021</a:t>
            </a:fld>
            <a:endParaRPr lang="en-US" dirty="0"/>
          </a:p>
        </p:txBody>
      </p:sp>
      <p:sp>
        <p:nvSpPr>
          <p:cNvPr id="4" name="Slide Image Placeholder 3"/>
          <p:cNvSpPr>
            <a:spLocks noGrp="1" noRot="1" noChangeAspect="1"/>
          </p:cNvSpPr>
          <p:nvPr>
            <p:ph type="sldImg" idx="2"/>
          </p:nvPr>
        </p:nvSpPr>
        <p:spPr>
          <a:xfrm>
            <a:off x="1152525" y="1162050"/>
            <a:ext cx="470535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DAE6749-EF86-4E7D-90E3-B87DCDA66992}" type="slidenum">
              <a:rPr lang="en-US" smtClean="0"/>
              <a:t>‹#›</a:t>
            </a:fld>
            <a:endParaRPr lang="en-US" dirty="0"/>
          </a:p>
        </p:txBody>
      </p:sp>
    </p:spTree>
    <p:extLst>
      <p:ext uri="{BB962C8B-B14F-4D97-AF65-F5344CB8AC3E}">
        <p14:creationId xmlns:p14="http://schemas.microsoft.com/office/powerpoint/2010/main" val="1214256647"/>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890588" y="696913"/>
            <a:ext cx="5229225" cy="3486150"/>
          </a:xfrm>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are the apps we have created which will provide digital algorithms for our future ambitious projects to make our cath labs smarter. </a:t>
            </a: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defTabSz="928688">
              <a:defRPr sz="3200" b="1" i="1">
                <a:solidFill>
                  <a:schemeClr val="tx1"/>
                </a:solidFill>
                <a:latin typeface="Times New Roman" panose="02020603050405020304" pitchFamily="18" charset="0"/>
              </a:defRPr>
            </a:lvl2pPr>
            <a:lvl3pPr defTabSz="928688">
              <a:defRPr sz="3200" b="1" i="1">
                <a:solidFill>
                  <a:schemeClr val="tx1"/>
                </a:solidFill>
                <a:latin typeface="Times New Roman" panose="02020603050405020304" pitchFamily="18" charset="0"/>
              </a:defRPr>
            </a:lvl3pPr>
            <a:lvl4pPr defTabSz="928688">
              <a:defRPr sz="3200" b="1" i="1">
                <a:solidFill>
                  <a:schemeClr val="tx1"/>
                </a:solidFill>
                <a:latin typeface="Times New Roman" panose="02020603050405020304" pitchFamily="18" charset="0"/>
              </a:defRPr>
            </a:lvl4pPr>
            <a:lvl5pPr defTabSz="928688">
              <a:defRPr sz="3200" b="1" i="1">
                <a:solidFill>
                  <a:schemeClr val="tx1"/>
                </a:solidFill>
                <a:latin typeface="Times New Roman" panose="02020603050405020304" pitchFamily="18" charset="0"/>
              </a:defRPr>
            </a:lvl5pPr>
            <a:lvl6pPr marL="2262188" indent="1588"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719388" indent="1588"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176588" indent="1588"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633788" indent="1588"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4EA1D22E-E2B1-450A-BEAA-097497EB264C}" type="slidenum">
              <a:rPr kumimoji="0" lang="en-US" altLang="en-US" sz="1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28688" rtl="0" eaLnBrk="1" fontAlgn="auto" latinLnBrk="0" hangingPunct="1">
                <a:lnSpc>
                  <a:spcPct val="100000"/>
                </a:lnSpc>
                <a:spcBef>
                  <a:spcPts val="0"/>
                </a:spcBef>
                <a:spcAft>
                  <a:spcPts val="0"/>
                </a:spcAft>
                <a:buClrTx/>
                <a:buSzTx/>
                <a:buFontTx/>
                <a:buNone/>
                <a:tabLst/>
                <a:defRPr/>
              </a:pPr>
              <a:t>5</a:t>
            </a:fld>
            <a:endPar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360615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890588" y="696913"/>
            <a:ext cx="5229225" cy="3486150"/>
          </a:xfrm>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are the apps we have created which will provide digital algorithms for our future ambitious projects to make our cath labs smarter. </a:t>
            </a: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defTabSz="928688">
              <a:defRPr sz="3200" b="1" i="1">
                <a:solidFill>
                  <a:schemeClr val="tx1"/>
                </a:solidFill>
                <a:latin typeface="Times New Roman" panose="02020603050405020304" pitchFamily="18" charset="0"/>
              </a:defRPr>
            </a:lvl2pPr>
            <a:lvl3pPr defTabSz="928688">
              <a:defRPr sz="3200" b="1" i="1">
                <a:solidFill>
                  <a:schemeClr val="tx1"/>
                </a:solidFill>
                <a:latin typeface="Times New Roman" panose="02020603050405020304" pitchFamily="18" charset="0"/>
              </a:defRPr>
            </a:lvl3pPr>
            <a:lvl4pPr defTabSz="928688">
              <a:defRPr sz="3200" b="1" i="1">
                <a:solidFill>
                  <a:schemeClr val="tx1"/>
                </a:solidFill>
                <a:latin typeface="Times New Roman" panose="02020603050405020304" pitchFamily="18" charset="0"/>
              </a:defRPr>
            </a:lvl4pPr>
            <a:lvl5pPr defTabSz="928688">
              <a:defRPr sz="3200" b="1" i="1">
                <a:solidFill>
                  <a:schemeClr val="tx1"/>
                </a:solidFill>
                <a:latin typeface="Times New Roman" panose="02020603050405020304" pitchFamily="18" charset="0"/>
              </a:defRPr>
            </a:lvl5pPr>
            <a:lvl6pPr marL="2262188" indent="1588"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719388" indent="1588"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176588" indent="1588"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633788" indent="1588"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4EA1D22E-E2B1-450A-BEAA-097497EB264C}" type="slidenum">
              <a:rPr kumimoji="0" lang="en-US" altLang="en-US" sz="1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28688" rtl="0" eaLnBrk="1" fontAlgn="auto" latinLnBrk="0" hangingPunct="1">
                <a:lnSpc>
                  <a:spcPct val="100000"/>
                </a:lnSpc>
                <a:spcBef>
                  <a:spcPts val="0"/>
                </a:spcBef>
                <a:spcAft>
                  <a:spcPts val="0"/>
                </a:spcAft>
                <a:buClrTx/>
                <a:buSzTx/>
                <a:buFontTx/>
                <a:buNone/>
                <a:tabLst/>
                <a:defRPr/>
              </a:pPr>
              <a:t>6</a:t>
            </a:fld>
            <a:endPar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104675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9</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7644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1114425" y="1143000"/>
            <a:ext cx="4629150" cy="3086100"/>
          </a:xfrm>
          <a:ln/>
        </p:spPr>
      </p:sp>
      <p:sp>
        <p:nvSpPr>
          <p:cNvPr id="149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95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Times New Roman" panose="02020603050405020304" pitchFamily="18" charset="0"/>
              </a:defRPr>
            </a:lvl1pPr>
            <a:lvl2pPr marL="742950" indent="-285750" defTabSz="928688" eaLnBrk="0" hangingPunct="0">
              <a:spcBef>
                <a:spcPct val="30000"/>
              </a:spcBef>
              <a:defRPr sz="1200">
                <a:solidFill>
                  <a:schemeClr val="tx1"/>
                </a:solidFill>
                <a:latin typeface="Times New Roman" panose="02020603050405020304" pitchFamily="18" charset="0"/>
              </a:defRPr>
            </a:lvl2pPr>
            <a:lvl3pPr marL="1143000" indent="-228600" defTabSz="928688" eaLnBrk="0" hangingPunct="0">
              <a:spcBef>
                <a:spcPct val="30000"/>
              </a:spcBef>
              <a:defRPr sz="1200">
                <a:solidFill>
                  <a:schemeClr val="tx1"/>
                </a:solidFill>
                <a:latin typeface="Times New Roman" panose="02020603050405020304" pitchFamily="18" charset="0"/>
              </a:defRPr>
            </a:lvl3pPr>
            <a:lvl4pPr marL="1600200" indent="-228600" defTabSz="928688" eaLnBrk="0" hangingPunct="0">
              <a:spcBef>
                <a:spcPct val="30000"/>
              </a:spcBef>
              <a:defRPr sz="1200">
                <a:solidFill>
                  <a:schemeClr val="tx1"/>
                </a:solidFill>
                <a:latin typeface="Times New Roman" panose="02020603050405020304" pitchFamily="18" charset="0"/>
              </a:defRPr>
            </a:lvl4pPr>
            <a:lvl5pPr marL="2057400" indent="-228600" defTabSz="928688" eaLnBrk="0" hangingPunct="0">
              <a:spcBef>
                <a:spcPct val="30000"/>
              </a:spcBef>
              <a:defRPr sz="1200">
                <a:solidFill>
                  <a:schemeClr val="tx1"/>
                </a:solidFill>
                <a:latin typeface="Times New Roman" panose="02020603050405020304" pitchFamily="18" charset="0"/>
              </a:defRPr>
            </a:lvl5pPr>
            <a:lvl6pPr marL="2514600" indent="-228600" defTabSz="9286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86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86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86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156EA1E9-0953-44BF-A1A3-21CDC04D4DD2}"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10</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32697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r>
              <a:rPr lang="en-US" dirty="0"/>
              <a:t>HbA1c </a:t>
            </a:r>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FA68DE3-EF28-4001-A656-631E5A0099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36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57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427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9617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3996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3418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3342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41607051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23382356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3488AA-19C0-407C-9578-E833DBED4E34}"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4433974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3488AA-19C0-407C-9578-E833DBED4E34}" type="datetimeFigureOut">
              <a:rPr lang="en-US" smtClean="0"/>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11520500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3488AA-19C0-407C-9578-E833DBED4E34}" type="datetimeFigureOut">
              <a:rPr lang="en-US" smtClean="0"/>
              <a:t>12/21/2021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7907248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3488AA-19C0-407C-9578-E833DBED4E34}" type="datetimeFigureOut">
              <a:rPr lang="en-US" smtClean="0"/>
              <a:t>12/21/2021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758984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5668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488AA-19C0-407C-9578-E833DBED4E34}" type="datetimeFigureOut">
              <a:rPr lang="en-US" smtClean="0"/>
              <a:t>12/21/2021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33411117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3488AA-19C0-407C-9578-E833DBED4E34}" type="datetimeFigureOut">
              <a:rPr lang="en-US" smtClean="0"/>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24827532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3488AA-19C0-407C-9578-E833DBED4E34}" type="datetimeFigureOut">
              <a:rPr lang="en-US" smtClean="0"/>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42926727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18598578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40218493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763" indent="0" algn="ctr">
              <a:buNone/>
              <a:defRPr/>
            </a:lvl2pPr>
            <a:lvl3pPr marL="771525" indent="0" algn="ctr">
              <a:buNone/>
              <a:defRPr/>
            </a:lvl3pPr>
            <a:lvl4pPr marL="1157288" indent="0" algn="ctr">
              <a:buNone/>
              <a:defRPr/>
            </a:lvl4pPr>
            <a:lvl5pPr marL="1543050" indent="0" algn="ctr">
              <a:buNone/>
              <a:defRPr/>
            </a:lvl5pPr>
            <a:lvl6pPr marL="1928813" indent="0" algn="ctr">
              <a:buNone/>
              <a:defRPr/>
            </a:lvl6pPr>
            <a:lvl7pPr marL="2314575" indent="0" algn="ctr">
              <a:buNone/>
              <a:defRPr/>
            </a:lvl7pPr>
            <a:lvl8pPr marL="2700338" indent="0" algn="ctr">
              <a:buNone/>
              <a:defRPr/>
            </a:lvl8pPr>
            <a:lvl9pPr marL="3086100" indent="0" algn="ctr">
              <a:buNone/>
              <a:defRPr/>
            </a:lvl9pPr>
          </a:lstStyle>
          <a:p>
            <a:r>
              <a:rPr lang="en-US"/>
              <a:t>Click to edit Master subtitle style</a:t>
            </a:r>
          </a:p>
        </p:txBody>
      </p:sp>
    </p:spTree>
    <p:extLst>
      <p:ext uri="{BB962C8B-B14F-4D97-AF65-F5344CB8AC3E}">
        <p14:creationId xmlns:p14="http://schemas.microsoft.com/office/powerpoint/2010/main" val="2484555626"/>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370126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763" indent="0">
              <a:buNone/>
              <a:defRPr sz="1519"/>
            </a:lvl2pPr>
            <a:lvl3pPr marL="771525" indent="0">
              <a:buNone/>
              <a:defRPr sz="1350"/>
            </a:lvl3pPr>
            <a:lvl4pPr marL="1157288" indent="0">
              <a:buNone/>
              <a:defRPr sz="1181"/>
            </a:lvl4pPr>
            <a:lvl5pPr marL="1543050" indent="0">
              <a:buNone/>
              <a:defRPr sz="1181"/>
            </a:lvl5pPr>
            <a:lvl6pPr marL="1928813" indent="0">
              <a:buNone/>
              <a:defRPr sz="1181"/>
            </a:lvl6pPr>
            <a:lvl7pPr marL="2314575" indent="0">
              <a:buNone/>
              <a:defRPr sz="1181"/>
            </a:lvl7pPr>
            <a:lvl8pPr marL="2700338" indent="0">
              <a:buNone/>
              <a:defRPr sz="1181"/>
            </a:lvl8pPr>
            <a:lvl9pPr marL="3086100" indent="0">
              <a:buNone/>
              <a:defRPr sz="1181"/>
            </a:lvl9pPr>
          </a:lstStyle>
          <a:p>
            <a:pPr lvl="0"/>
            <a:r>
              <a:rPr lang="en-US"/>
              <a:t>Click to edit Master text styles</a:t>
            </a:r>
          </a:p>
        </p:txBody>
      </p:sp>
    </p:spTree>
    <p:extLst>
      <p:ext uri="{BB962C8B-B14F-4D97-AF65-F5344CB8AC3E}">
        <p14:creationId xmlns:p14="http://schemas.microsoft.com/office/powerpoint/2010/main" val="966085317"/>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38"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3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07032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5"/>
            <a:ext cx="4545014"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5"/>
            <a:ext cx="4546600"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108109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85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6466" indent="0" algn="ctr">
              <a:buNone/>
              <a:defRPr/>
            </a:lvl2pPr>
            <a:lvl3pPr marL="612795" indent="0" algn="ctr">
              <a:buNone/>
              <a:defRPr/>
            </a:lvl3pPr>
            <a:lvl4pPr marL="919254" indent="0" algn="ctr">
              <a:buNone/>
              <a:defRPr/>
            </a:lvl4pPr>
            <a:lvl5pPr marL="1225630" indent="0" algn="ctr">
              <a:buNone/>
              <a:defRPr/>
            </a:lvl5pPr>
            <a:lvl6pPr marL="1532055" indent="0" algn="ctr">
              <a:buNone/>
              <a:defRPr/>
            </a:lvl6pPr>
            <a:lvl7pPr marL="1838420" indent="0" algn="ctr">
              <a:buNone/>
              <a:defRPr/>
            </a:lvl7pPr>
            <a:lvl8pPr marL="2144838" indent="0" algn="ctr">
              <a:buNone/>
              <a:defRPr/>
            </a:lvl8pPr>
            <a:lvl9pPr marL="2451247" indent="0" algn="ctr">
              <a:buNone/>
              <a:defRPr/>
            </a:lvl9pPr>
          </a:lstStyle>
          <a:p>
            <a:r>
              <a:rPr lang="en-US"/>
              <a:t>Click to edit Master subtitle style</a:t>
            </a:r>
          </a:p>
        </p:txBody>
      </p:sp>
    </p:spTree>
    <p:extLst>
      <p:ext uri="{BB962C8B-B14F-4D97-AF65-F5344CB8AC3E}">
        <p14:creationId xmlns:p14="http://schemas.microsoft.com/office/powerpoint/2010/main" val="84514760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5844033"/>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431563"/>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9"/>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065"/>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2488046556"/>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3"/>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62"/>
            <a:ext cx="6172200" cy="8048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20262779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694190"/>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6"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57293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194093516"/>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632054"/>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 1"/>
          <p:cNvSpPr>
            <a:spLocks noGrp="1"/>
          </p:cNvSpPr>
          <p:nvPr>
            <p:ph type="title"/>
          </p:nvPr>
        </p:nvSpPr>
        <p:spPr>
          <a:xfrm>
            <a:off x="707231" y="365127"/>
            <a:ext cx="8872538"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211897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2523540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029865"/>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1597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370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8692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4862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3144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3372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91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2037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3169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992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6466" indent="0">
              <a:buNone/>
              <a:defRPr sz="1519"/>
            </a:lvl2pPr>
            <a:lvl3pPr marL="612795" indent="0">
              <a:buNone/>
              <a:defRPr sz="1350"/>
            </a:lvl3pPr>
            <a:lvl4pPr marL="919254" indent="0">
              <a:buNone/>
              <a:defRPr sz="1181"/>
            </a:lvl4pPr>
            <a:lvl5pPr marL="1225630" indent="0">
              <a:buNone/>
              <a:defRPr sz="1181"/>
            </a:lvl5pPr>
            <a:lvl6pPr marL="1532055" indent="0">
              <a:buNone/>
              <a:defRPr sz="1181"/>
            </a:lvl6pPr>
            <a:lvl7pPr marL="1838420" indent="0">
              <a:buNone/>
              <a:defRPr sz="1181"/>
            </a:lvl7pPr>
            <a:lvl8pPr marL="2144838" indent="0">
              <a:buNone/>
              <a:defRPr sz="1181"/>
            </a:lvl8pPr>
            <a:lvl9pPr marL="2451247" indent="0">
              <a:buNone/>
              <a:defRPr sz="1181"/>
            </a:lvl9pPr>
          </a:lstStyle>
          <a:p>
            <a:pPr lvl="0"/>
            <a:r>
              <a:rPr lang="en-US"/>
              <a:t>Click to edit Master text styles</a:t>
            </a:r>
          </a:p>
        </p:txBody>
      </p:sp>
    </p:spTree>
    <p:extLst>
      <p:ext uri="{BB962C8B-B14F-4D97-AF65-F5344CB8AC3E}">
        <p14:creationId xmlns:p14="http://schemas.microsoft.com/office/powerpoint/2010/main" val="271771576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88356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14030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861239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96580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5365178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625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6466" indent="0">
              <a:buNone/>
              <a:defRPr sz="2363"/>
            </a:lvl2pPr>
            <a:lvl3pPr marL="612795" indent="0">
              <a:buNone/>
              <a:defRPr sz="2025"/>
            </a:lvl3pPr>
            <a:lvl4pPr marL="919254" indent="0">
              <a:buNone/>
              <a:defRPr sz="1688"/>
            </a:lvl4pPr>
            <a:lvl5pPr marL="1225630" indent="0">
              <a:buNone/>
              <a:defRPr sz="1688"/>
            </a:lvl5pPr>
            <a:lvl6pPr marL="1532055" indent="0">
              <a:buNone/>
              <a:defRPr sz="1688"/>
            </a:lvl6pPr>
            <a:lvl7pPr marL="1838420" indent="0">
              <a:buNone/>
              <a:defRPr sz="1688"/>
            </a:lvl7pPr>
            <a:lvl8pPr marL="2144838" indent="0">
              <a:buNone/>
              <a:defRPr sz="1688"/>
            </a:lvl8pPr>
            <a:lvl9pPr marL="2451247" indent="0">
              <a:buNone/>
              <a:defRPr sz="1688"/>
            </a:lvl9pPr>
          </a:lstStyle>
          <a:p>
            <a:pPr lvl="0"/>
            <a:endParaRPr lang="en-US" noProof="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261550489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470816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27523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147529395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78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8395" indent="0" algn="ctr">
              <a:buNone/>
              <a:defRPr/>
            </a:lvl2pPr>
            <a:lvl3pPr marL="616818" indent="0" algn="ctr">
              <a:buNone/>
              <a:defRPr/>
            </a:lvl3pPr>
            <a:lvl4pPr marL="925020" indent="0" algn="ctr">
              <a:buNone/>
              <a:defRPr/>
            </a:lvl4pPr>
            <a:lvl5pPr marL="1233416" indent="0" algn="ctr">
              <a:buNone/>
              <a:defRPr/>
            </a:lvl5pPr>
            <a:lvl6pPr marL="1541658" indent="0" algn="ctr">
              <a:buNone/>
              <a:defRPr/>
            </a:lvl6pPr>
            <a:lvl7pPr marL="1850070" indent="0" algn="ctr">
              <a:buNone/>
              <a:defRPr/>
            </a:lvl7pPr>
            <a:lvl8pPr marL="2158404" indent="0" algn="ctr">
              <a:buNone/>
              <a:defRPr/>
            </a:lvl8pPr>
            <a:lvl9pPr marL="2466755" indent="0" algn="ctr">
              <a:buNone/>
              <a:defRPr/>
            </a:lvl9pPr>
          </a:lstStyle>
          <a:p>
            <a:r>
              <a:rPr lang="en-US"/>
              <a:t>Click to edit Master subtitle style</a:t>
            </a:r>
          </a:p>
        </p:txBody>
      </p:sp>
    </p:spTree>
    <p:extLst>
      <p:ext uri="{BB962C8B-B14F-4D97-AF65-F5344CB8AC3E}">
        <p14:creationId xmlns:p14="http://schemas.microsoft.com/office/powerpoint/2010/main" val="26815960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11512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8395" indent="0">
              <a:buNone/>
              <a:defRPr sz="1519"/>
            </a:lvl2pPr>
            <a:lvl3pPr marL="616818" indent="0">
              <a:buNone/>
              <a:defRPr sz="1350"/>
            </a:lvl3pPr>
            <a:lvl4pPr marL="925020" indent="0">
              <a:buNone/>
              <a:defRPr sz="1181"/>
            </a:lvl4pPr>
            <a:lvl5pPr marL="1233416" indent="0">
              <a:buNone/>
              <a:defRPr sz="1181"/>
            </a:lvl5pPr>
            <a:lvl6pPr marL="1541658" indent="0">
              <a:buNone/>
              <a:defRPr sz="1181"/>
            </a:lvl6pPr>
            <a:lvl7pPr marL="1850070" indent="0">
              <a:buNone/>
              <a:defRPr sz="1181"/>
            </a:lvl7pPr>
            <a:lvl8pPr marL="2158404" indent="0">
              <a:buNone/>
              <a:defRPr sz="1181"/>
            </a:lvl8pPr>
            <a:lvl9pPr marL="2466755" indent="0">
              <a:buNone/>
              <a:defRPr sz="1181"/>
            </a:lvl9pPr>
          </a:lstStyle>
          <a:p>
            <a:pPr lvl="0"/>
            <a:r>
              <a:rPr lang="en-US"/>
              <a:t>Click to edit Master text styles</a:t>
            </a:r>
          </a:p>
        </p:txBody>
      </p:sp>
    </p:spTree>
    <p:extLst>
      <p:ext uri="{BB962C8B-B14F-4D97-AF65-F5344CB8AC3E}">
        <p14:creationId xmlns:p14="http://schemas.microsoft.com/office/powerpoint/2010/main" val="524059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10513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08876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67929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80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538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409847203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8395" indent="0">
              <a:buNone/>
              <a:defRPr sz="2363"/>
            </a:lvl2pPr>
            <a:lvl3pPr marL="616818" indent="0">
              <a:buNone/>
              <a:defRPr sz="2025"/>
            </a:lvl3pPr>
            <a:lvl4pPr marL="925020" indent="0">
              <a:buNone/>
              <a:defRPr sz="1688"/>
            </a:lvl4pPr>
            <a:lvl5pPr marL="1233416" indent="0">
              <a:buNone/>
              <a:defRPr sz="1688"/>
            </a:lvl5pPr>
            <a:lvl6pPr marL="1541658" indent="0">
              <a:buNone/>
              <a:defRPr sz="1688"/>
            </a:lvl6pPr>
            <a:lvl7pPr marL="1850070" indent="0">
              <a:buNone/>
              <a:defRPr sz="1688"/>
            </a:lvl7pPr>
            <a:lvl8pPr marL="2158404" indent="0">
              <a:buNone/>
              <a:defRPr sz="1688"/>
            </a:lvl8pPr>
            <a:lvl9pPr marL="2466755" indent="0">
              <a:buNone/>
              <a:defRPr sz="1688"/>
            </a:lvl9pPr>
          </a:lstStyle>
          <a:p>
            <a:pPr lvl="0"/>
            <a:endParaRPr lang="en-US" noProof="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203026977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58606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063777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244423183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763" indent="0" algn="ctr">
              <a:buNone/>
              <a:defRPr/>
            </a:lvl2pPr>
            <a:lvl3pPr marL="771525" indent="0" algn="ctr">
              <a:buNone/>
              <a:defRPr/>
            </a:lvl3pPr>
            <a:lvl4pPr marL="1157288" indent="0" algn="ctr">
              <a:buNone/>
              <a:defRPr/>
            </a:lvl4pPr>
            <a:lvl5pPr marL="1543050" indent="0" algn="ctr">
              <a:buNone/>
              <a:defRPr/>
            </a:lvl5pPr>
            <a:lvl6pPr marL="1928813" indent="0" algn="ctr">
              <a:buNone/>
              <a:defRPr/>
            </a:lvl6pPr>
            <a:lvl7pPr marL="2314575" indent="0" algn="ctr">
              <a:buNone/>
              <a:defRPr/>
            </a:lvl7pPr>
            <a:lvl8pPr marL="2700338" indent="0" algn="ctr">
              <a:buNone/>
              <a:defRPr/>
            </a:lvl8pPr>
            <a:lvl9pPr marL="3086100" indent="0" algn="ctr">
              <a:buNone/>
              <a:defRPr/>
            </a:lvl9pPr>
          </a:lstStyle>
          <a:p>
            <a:r>
              <a:rPr lang="en-US"/>
              <a:t>Click to edit Master subtitle style</a:t>
            </a:r>
          </a:p>
        </p:txBody>
      </p:sp>
    </p:spTree>
    <p:extLst>
      <p:ext uri="{BB962C8B-B14F-4D97-AF65-F5344CB8AC3E}">
        <p14:creationId xmlns:p14="http://schemas.microsoft.com/office/powerpoint/2010/main" val="28862038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642366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47"/>
            <a:ext cx="8743950" cy="1362075"/>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763" indent="0">
              <a:buNone/>
              <a:defRPr sz="1519"/>
            </a:lvl2pPr>
            <a:lvl3pPr marL="771525" indent="0">
              <a:buNone/>
              <a:defRPr sz="1350"/>
            </a:lvl3pPr>
            <a:lvl4pPr marL="1157288" indent="0">
              <a:buNone/>
              <a:defRPr sz="1181"/>
            </a:lvl4pPr>
            <a:lvl5pPr marL="1543050" indent="0">
              <a:buNone/>
              <a:defRPr sz="1181"/>
            </a:lvl5pPr>
            <a:lvl6pPr marL="1928813" indent="0">
              <a:buNone/>
              <a:defRPr sz="1181"/>
            </a:lvl6pPr>
            <a:lvl7pPr marL="2314575" indent="0">
              <a:buNone/>
              <a:defRPr sz="1181"/>
            </a:lvl7pPr>
            <a:lvl8pPr marL="2700338" indent="0">
              <a:buNone/>
              <a:defRPr sz="1181"/>
            </a:lvl8pPr>
            <a:lvl9pPr marL="3086100" indent="0">
              <a:buNone/>
              <a:defRPr sz="1181"/>
            </a:lvl9pPr>
          </a:lstStyle>
          <a:p>
            <a:pPr lvl="0"/>
            <a:r>
              <a:rPr lang="en-US"/>
              <a:t>Click to edit Master text styles</a:t>
            </a:r>
          </a:p>
        </p:txBody>
      </p:sp>
    </p:spTree>
    <p:extLst>
      <p:ext uri="{BB962C8B-B14F-4D97-AF65-F5344CB8AC3E}">
        <p14:creationId xmlns:p14="http://schemas.microsoft.com/office/powerpoint/2010/main" val="96556393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2"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2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592353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817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271552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113236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6625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49"/>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060"/>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216920028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9"/>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pPr lvl="0"/>
            <a:r>
              <a:rPr lang="en-US" noProof="0" dirty="0"/>
              <a:t>Click icon to add picture</a:t>
            </a:r>
          </a:p>
        </p:txBody>
      </p:sp>
      <p:sp>
        <p:nvSpPr>
          <p:cNvPr id="4" name="Text Placeholder 3"/>
          <p:cNvSpPr>
            <a:spLocks noGrp="1"/>
          </p:cNvSpPr>
          <p:nvPr>
            <p:ph type="body" sz="half" idx="2"/>
          </p:nvPr>
        </p:nvSpPr>
        <p:spPr>
          <a:xfrm>
            <a:off x="2016125" y="5367338"/>
            <a:ext cx="6172200" cy="8048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138771785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98762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09000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r>
              <a:rPr lang="en-US" noProof="0" dirty="0"/>
              <a:t>Click icon to add chart</a:t>
            </a:r>
          </a:p>
        </p:txBody>
      </p:sp>
    </p:spTree>
    <p:extLst>
      <p:ext uri="{BB962C8B-B14F-4D97-AF65-F5344CB8AC3E}">
        <p14:creationId xmlns:p14="http://schemas.microsoft.com/office/powerpoint/2010/main" val="77466444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1583439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76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112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703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866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141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6392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4078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151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545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85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5353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477" indent="0" algn="ctr">
              <a:buNone/>
              <a:defRPr/>
            </a:lvl2pPr>
            <a:lvl3pPr marL="770950" indent="0" algn="ctr">
              <a:buNone/>
              <a:defRPr/>
            </a:lvl3pPr>
            <a:lvl4pPr marL="1156422" indent="0" algn="ctr">
              <a:buNone/>
              <a:defRPr/>
            </a:lvl4pPr>
            <a:lvl5pPr marL="1541891" indent="0" algn="ctr">
              <a:buNone/>
              <a:defRPr/>
            </a:lvl5pPr>
            <a:lvl6pPr marL="1927366" indent="0" algn="ctr">
              <a:buNone/>
              <a:defRPr/>
            </a:lvl6pPr>
            <a:lvl7pPr marL="2312839" indent="0" algn="ctr">
              <a:buNone/>
              <a:defRPr/>
            </a:lvl7pPr>
            <a:lvl8pPr marL="2698311" indent="0" algn="ctr">
              <a:buNone/>
              <a:defRPr/>
            </a:lvl8pPr>
            <a:lvl9pPr marL="3083784" indent="0" algn="ctr">
              <a:buNone/>
              <a:defRPr/>
            </a:lvl9pPr>
          </a:lstStyle>
          <a:p>
            <a:r>
              <a:rPr lang="en-US"/>
              <a:t>Click to edit Master subtitle style</a:t>
            </a:r>
          </a:p>
        </p:txBody>
      </p:sp>
    </p:spTree>
    <p:extLst>
      <p:ext uri="{BB962C8B-B14F-4D97-AF65-F5344CB8AC3E}">
        <p14:creationId xmlns:p14="http://schemas.microsoft.com/office/powerpoint/2010/main" val="34062848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0142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98177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477" indent="0">
              <a:buNone/>
              <a:defRPr sz="1519"/>
            </a:lvl2pPr>
            <a:lvl3pPr marL="770950" indent="0">
              <a:buNone/>
              <a:defRPr sz="1350"/>
            </a:lvl3pPr>
            <a:lvl4pPr marL="1156422" indent="0">
              <a:buNone/>
              <a:defRPr sz="1181"/>
            </a:lvl4pPr>
            <a:lvl5pPr marL="1541891" indent="0">
              <a:buNone/>
              <a:defRPr sz="1181"/>
            </a:lvl5pPr>
            <a:lvl6pPr marL="1927366" indent="0">
              <a:buNone/>
              <a:defRPr sz="1181"/>
            </a:lvl6pPr>
            <a:lvl7pPr marL="2312839" indent="0">
              <a:buNone/>
              <a:defRPr sz="1181"/>
            </a:lvl7pPr>
            <a:lvl8pPr marL="2698311" indent="0">
              <a:buNone/>
              <a:defRPr sz="1181"/>
            </a:lvl8pPr>
            <a:lvl9pPr marL="3083784" indent="0">
              <a:buNone/>
              <a:defRPr sz="1181"/>
            </a:lvl9pPr>
          </a:lstStyle>
          <a:p>
            <a:pPr lvl="0"/>
            <a:r>
              <a:rPr lang="en-US"/>
              <a:t>Click to edit Master text styles</a:t>
            </a:r>
          </a:p>
        </p:txBody>
      </p:sp>
    </p:spTree>
    <p:extLst>
      <p:ext uri="{BB962C8B-B14F-4D97-AF65-F5344CB8AC3E}">
        <p14:creationId xmlns:p14="http://schemas.microsoft.com/office/powerpoint/2010/main" val="80543703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51"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7061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67783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411675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67374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4" y="27306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07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4" y="1435104"/>
            <a:ext cx="3384550" cy="46910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192165807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477" indent="0">
              <a:buNone/>
              <a:defRPr sz="2363"/>
            </a:lvl2pPr>
            <a:lvl3pPr marL="770950" indent="0">
              <a:buNone/>
              <a:defRPr sz="2025"/>
            </a:lvl3pPr>
            <a:lvl4pPr marL="1156422" indent="0">
              <a:buNone/>
              <a:defRPr sz="1688"/>
            </a:lvl4pPr>
            <a:lvl5pPr marL="1541891" indent="0">
              <a:buNone/>
              <a:defRPr sz="1688"/>
            </a:lvl5pPr>
            <a:lvl6pPr marL="1927366" indent="0">
              <a:buNone/>
              <a:defRPr sz="1688"/>
            </a:lvl6pPr>
            <a:lvl7pPr marL="2312839" indent="0">
              <a:buNone/>
              <a:defRPr sz="1688"/>
            </a:lvl7pPr>
            <a:lvl8pPr marL="2698311" indent="0">
              <a:buNone/>
              <a:defRPr sz="1688"/>
            </a:lvl8pPr>
            <a:lvl9pPr marL="3083784"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82"/>
            <a:ext cx="6172200" cy="8048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46710397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60399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09925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334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421153301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20565921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9947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0669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3173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0298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1939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9124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6181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821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1028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0089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8611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15055293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0401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3813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5043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657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441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4806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685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608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7340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7667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2248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1639595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6640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4138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6827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088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9643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24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11.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292591"/>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488AA-19C0-407C-9578-E833DBED4E34}" type="datetimeFigureOut">
              <a:rPr lang="en-US" smtClean="0"/>
              <a:t>12/21/2021</a:t>
            </a:fld>
            <a:endParaRPr lang="en-US"/>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44849-F3C4-4CD9-931D-54FA878AF23D}" type="slidenum">
              <a:rPr lang="en-US" smtClean="0"/>
              <a:t>‹#›</a:t>
            </a:fld>
            <a:endParaRPr lang="en-US"/>
          </a:p>
        </p:txBody>
      </p:sp>
    </p:spTree>
    <p:extLst>
      <p:ext uri="{BB962C8B-B14F-4D97-AF65-F5344CB8AC3E}">
        <p14:creationId xmlns:p14="http://schemas.microsoft.com/office/powerpoint/2010/main" val="885848666"/>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5551197"/>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0" r:id="rId13"/>
    <p:sldLayoutId id="2147484211" r:id="rId14"/>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763" algn="ctr" rtl="0" eaLnBrk="1" fontAlgn="base" hangingPunct="1">
        <a:spcBef>
          <a:spcPct val="0"/>
        </a:spcBef>
        <a:spcAft>
          <a:spcPct val="0"/>
        </a:spcAft>
        <a:defRPr sz="3544" b="1">
          <a:solidFill>
            <a:srgbClr val="FFFF00"/>
          </a:solidFill>
          <a:latin typeface="Times New Roman" pitchFamily="18" charset="0"/>
        </a:defRPr>
      </a:lvl6pPr>
      <a:lvl7pPr marL="771525" algn="ctr" rtl="0" eaLnBrk="1" fontAlgn="base" hangingPunct="1">
        <a:spcBef>
          <a:spcPct val="0"/>
        </a:spcBef>
        <a:spcAft>
          <a:spcPct val="0"/>
        </a:spcAft>
        <a:defRPr sz="3544" b="1">
          <a:solidFill>
            <a:srgbClr val="FFFF00"/>
          </a:solidFill>
          <a:latin typeface="Times New Roman" pitchFamily="18" charset="0"/>
        </a:defRPr>
      </a:lvl7pPr>
      <a:lvl8pPr marL="1157288" algn="ctr" rtl="0" eaLnBrk="1" fontAlgn="base" hangingPunct="1">
        <a:spcBef>
          <a:spcPct val="0"/>
        </a:spcBef>
        <a:spcAft>
          <a:spcPct val="0"/>
        </a:spcAft>
        <a:defRPr sz="3544" b="1">
          <a:solidFill>
            <a:srgbClr val="FFFF00"/>
          </a:solidFill>
          <a:latin typeface="Times New Roman" pitchFamily="18" charset="0"/>
        </a:defRPr>
      </a:lvl8pPr>
      <a:lvl9pPr marL="1543050" algn="ctr" rtl="0" eaLnBrk="1" fontAlgn="base" hangingPunct="1">
        <a:spcBef>
          <a:spcPct val="0"/>
        </a:spcBef>
        <a:spcAft>
          <a:spcPct val="0"/>
        </a:spcAft>
        <a:defRPr sz="3544" b="1">
          <a:solidFill>
            <a:srgbClr val="FFFF00"/>
          </a:solidFill>
          <a:latin typeface="Times New Roman" pitchFamily="18" charset="0"/>
        </a:defRPr>
      </a:lvl9pPr>
    </p:titleStyle>
    <p:bodyStyle>
      <a:lvl1pPr marL="289322" indent="-289322" algn="l" rtl="0" eaLnBrk="1" fontAlgn="base" hangingPunct="1">
        <a:spcBef>
          <a:spcPct val="20000"/>
        </a:spcBef>
        <a:spcAft>
          <a:spcPct val="0"/>
        </a:spcAft>
        <a:buChar char="•"/>
        <a:defRPr sz="2700">
          <a:solidFill>
            <a:schemeClr val="bg1"/>
          </a:solidFill>
          <a:latin typeface="+mn-lt"/>
          <a:ea typeface="+mn-ea"/>
          <a:cs typeface="+mn-cs"/>
        </a:defRPr>
      </a:lvl1pPr>
      <a:lvl2pPr marL="626865" indent="-241102" algn="l" rtl="0" eaLnBrk="1" fontAlgn="base" hangingPunct="1">
        <a:spcBef>
          <a:spcPct val="20000"/>
        </a:spcBef>
        <a:spcAft>
          <a:spcPct val="0"/>
        </a:spcAft>
        <a:buChar char="–"/>
        <a:defRPr sz="2363">
          <a:solidFill>
            <a:schemeClr val="bg1"/>
          </a:solidFill>
          <a:latin typeface="+mn-lt"/>
        </a:defRPr>
      </a:lvl2pPr>
      <a:lvl3pPr marL="964406" indent="-192881" algn="l" rtl="0" eaLnBrk="1" fontAlgn="base" hangingPunct="1">
        <a:spcBef>
          <a:spcPct val="20000"/>
        </a:spcBef>
        <a:spcAft>
          <a:spcPct val="0"/>
        </a:spcAft>
        <a:buChar char="•"/>
        <a:defRPr sz="2025">
          <a:solidFill>
            <a:schemeClr val="bg1"/>
          </a:solidFill>
          <a:latin typeface="+mn-lt"/>
        </a:defRPr>
      </a:lvl3pPr>
      <a:lvl4pPr marL="1350169" indent="-192881" algn="l" rtl="0" eaLnBrk="1" fontAlgn="base" hangingPunct="1">
        <a:spcBef>
          <a:spcPct val="20000"/>
        </a:spcBef>
        <a:spcAft>
          <a:spcPct val="0"/>
        </a:spcAft>
        <a:buChar char="–"/>
        <a:defRPr sz="1688">
          <a:solidFill>
            <a:schemeClr val="bg1"/>
          </a:solidFill>
          <a:latin typeface="+mn-lt"/>
        </a:defRPr>
      </a:lvl4pPr>
      <a:lvl5pPr marL="1735931" indent="-194221" algn="l" rtl="0" eaLnBrk="1" fontAlgn="base" hangingPunct="1">
        <a:spcBef>
          <a:spcPct val="20000"/>
        </a:spcBef>
        <a:spcAft>
          <a:spcPct val="0"/>
        </a:spcAft>
        <a:buChar char="»"/>
        <a:defRPr sz="1688">
          <a:solidFill>
            <a:schemeClr val="bg1"/>
          </a:solidFill>
          <a:latin typeface="+mn-lt"/>
        </a:defRPr>
      </a:lvl5pPr>
      <a:lvl6pPr marL="2121694" indent="-194221" algn="l" rtl="0" eaLnBrk="1" fontAlgn="base" hangingPunct="1">
        <a:spcBef>
          <a:spcPct val="20000"/>
        </a:spcBef>
        <a:spcAft>
          <a:spcPct val="0"/>
        </a:spcAft>
        <a:buChar char="»"/>
        <a:defRPr sz="1688">
          <a:solidFill>
            <a:schemeClr val="bg1"/>
          </a:solidFill>
          <a:latin typeface="+mn-lt"/>
        </a:defRPr>
      </a:lvl6pPr>
      <a:lvl7pPr marL="2507456" indent="-194221" algn="l" rtl="0" eaLnBrk="1" fontAlgn="base" hangingPunct="1">
        <a:spcBef>
          <a:spcPct val="20000"/>
        </a:spcBef>
        <a:spcAft>
          <a:spcPct val="0"/>
        </a:spcAft>
        <a:buChar char="»"/>
        <a:defRPr sz="1688">
          <a:solidFill>
            <a:schemeClr val="bg1"/>
          </a:solidFill>
          <a:latin typeface="+mn-lt"/>
        </a:defRPr>
      </a:lvl7pPr>
      <a:lvl8pPr marL="2893219" indent="-194221" algn="l" rtl="0" eaLnBrk="1" fontAlgn="base" hangingPunct="1">
        <a:spcBef>
          <a:spcPct val="20000"/>
        </a:spcBef>
        <a:spcAft>
          <a:spcPct val="0"/>
        </a:spcAft>
        <a:buChar char="»"/>
        <a:defRPr sz="1688">
          <a:solidFill>
            <a:schemeClr val="bg1"/>
          </a:solidFill>
          <a:latin typeface="+mn-lt"/>
        </a:defRPr>
      </a:lvl8pPr>
      <a:lvl9pPr marL="3278981" indent="-194221"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560385"/>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8688255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6466" algn="ctr" rtl="0" eaLnBrk="0" fontAlgn="base" hangingPunct="0">
        <a:spcBef>
          <a:spcPct val="0"/>
        </a:spcBef>
        <a:spcAft>
          <a:spcPct val="0"/>
        </a:spcAft>
        <a:defRPr sz="3544" b="1">
          <a:solidFill>
            <a:srgbClr val="FFFF00"/>
          </a:solidFill>
          <a:latin typeface="Times New Roman" pitchFamily="18" charset="0"/>
        </a:defRPr>
      </a:lvl6pPr>
      <a:lvl7pPr marL="612795" algn="ctr" rtl="0" eaLnBrk="0" fontAlgn="base" hangingPunct="0">
        <a:spcBef>
          <a:spcPct val="0"/>
        </a:spcBef>
        <a:spcAft>
          <a:spcPct val="0"/>
        </a:spcAft>
        <a:defRPr sz="3544" b="1">
          <a:solidFill>
            <a:srgbClr val="FFFF00"/>
          </a:solidFill>
          <a:latin typeface="Times New Roman" pitchFamily="18" charset="0"/>
        </a:defRPr>
      </a:lvl7pPr>
      <a:lvl8pPr marL="919254" algn="ctr" rtl="0" eaLnBrk="0" fontAlgn="base" hangingPunct="0">
        <a:spcBef>
          <a:spcPct val="0"/>
        </a:spcBef>
        <a:spcAft>
          <a:spcPct val="0"/>
        </a:spcAft>
        <a:defRPr sz="3544" b="1">
          <a:solidFill>
            <a:srgbClr val="FFFF00"/>
          </a:solidFill>
          <a:latin typeface="Times New Roman" pitchFamily="18" charset="0"/>
        </a:defRPr>
      </a:lvl8pPr>
      <a:lvl9pPr marL="1225630" algn="ctr" rtl="0" eaLnBrk="0" fontAlgn="base" hangingPunct="0">
        <a:spcBef>
          <a:spcPct val="0"/>
        </a:spcBef>
        <a:spcAft>
          <a:spcPct val="0"/>
        </a:spcAft>
        <a:defRPr sz="3544" b="1">
          <a:solidFill>
            <a:srgbClr val="FFFF00"/>
          </a:solidFill>
          <a:latin typeface="Times New Roman" pitchFamily="18" charset="0"/>
        </a:defRPr>
      </a:lvl9pPr>
    </p:titleStyle>
    <p:bodyStyle>
      <a:lvl1pPr marL="82612" indent="-82612" algn="l" rtl="0" eaLnBrk="0" fontAlgn="base" hangingPunct="0">
        <a:spcBef>
          <a:spcPct val="20000"/>
        </a:spcBef>
        <a:spcAft>
          <a:spcPct val="0"/>
        </a:spcAft>
        <a:buChar char="•"/>
        <a:defRPr sz="2700">
          <a:solidFill>
            <a:schemeClr val="bg1"/>
          </a:solidFill>
          <a:latin typeface="+mn-lt"/>
          <a:ea typeface="+mn-ea"/>
          <a:cs typeface="+mn-cs"/>
        </a:defRPr>
      </a:lvl1pPr>
      <a:lvl2pPr marL="385121" indent="-37331" algn="l" rtl="0" eaLnBrk="0" fontAlgn="base" hangingPunct="0">
        <a:spcBef>
          <a:spcPct val="20000"/>
        </a:spcBef>
        <a:spcAft>
          <a:spcPct val="0"/>
        </a:spcAft>
        <a:buChar char="–"/>
        <a:defRPr sz="2363">
          <a:solidFill>
            <a:schemeClr val="bg1"/>
          </a:solidFill>
          <a:latin typeface="+mn-lt"/>
        </a:defRPr>
      </a:lvl2pPr>
      <a:lvl3pPr marL="656929" indent="-6692" algn="l" rtl="0" eaLnBrk="0" fontAlgn="base" hangingPunct="0">
        <a:spcBef>
          <a:spcPct val="20000"/>
        </a:spcBef>
        <a:spcAft>
          <a:spcPct val="0"/>
        </a:spcAft>
        <a:buChar char="•"/>
        <a:defRPr sz="2025">
          <a:solidFill>
            <a:schemeClr val="bg1"/>
          </a:solidFill>
          <a:latin typeface="+mn-lt"/>
        </a:defRPr>
      </a:lvl3pPr>
      <a:lvl4pPr marL="980727" indent="-6692" algn="l" rtl="0" eaLnBrk="0" fontAlgn="base" hangingPunct="0">
        <a:spcBef>
          <a:spcPct val="20000"/>
        </a:spcBef>
        <a:spcAft>
          <a:spcPct val="0"/>
        </a:spcAft>
        <a:buChar char="–"/>
        <a:defRPr sz="1688">
          <a:solidFill>
            <a:schemeClr val="bg1"/>
          </a:solidFill>
          <a:latin typeface="+mn-lt"/>
        </a:defRPr>
      </a:lvl4pPr>
      <a:lvl5pPr marL="1280598" indent="-6692" algn="l" rtl="0" eaLnBrk="0" fontAlgn="base" hangingPunct="0">
        <a:spcBef>
          <a:spcPct val="20000"/>
        </a:spcBef>
        <a:spcAft>
          <a:spcPct val="0"/>
        </a:spcAft>
        <a:buChar char="»"/>
        <a:defRPr sz="1688">
          <a:solidFill>
            <a:schemeClr val="bg1"/>
          </a:solidFill>
          <a:latin typeface="+mn-lt"/>
        </a:defRPr>
      </a:lvl5pPr>
      <a:lvl6pPr marL="1685180" indent="-154423" algn="l" rtl="0" eaLnBrk="0" fontAlgn="base" hangingPunct="0">
        <a:spcBef>
          <a:spcPct val="20000"/>
        </a:spcBef>
        <a:spcAft>
          <a:spcPct val="0"/>
        </a:spcAft>
        <a:buChar char="»"/>
        <a:defRPr sz="1688">
          <a:solidFill>
            <a:schemeClr val="bg1"/>
          </a:solidFill>
          <a:latin typeface="+mn-lt"/>
        </a:defRPr>
      </a:lvl6pPr>
      <a:lvl7pPr marL="1991639" indent="-154423" algn="l" rtl="0" eaLnBrk="0" fontAlgn="base" hangingPunct="0">
        <a:spcBef>
          <a:spcPct val="20000"/>
        </a:spcBef>
        <a:spcAft>
          <a:spcPct val="0"/>
        </a:spcAft>
        <a:buChar char="»"/>
        <a:defRPr sz="1688">
          <a:solidFill>
            <a:schemeClr val="bg1"/>
          </a:solidFill>
          <a:latin typeface="+mn-lt"/>
        </a:defRPr>
      </a:lvl7pPr>
      <a:lvl8pPr marL="2298079" indent="-154423" algn="l" rtl="0" eaLnBrk="0" fontAlgn="base" hangingPunct="0">
        <a:spcBef>
          <a:spcPct val="20000"/>
        </a:spcBef>
        <a:spcAft>
          <a:spcPct val="0"/>
        </a:spcAft>
        <a:buChar char="»"/>
        <a:defRPr sz="1688">
          <a:solidFill>
            <a:schemeClr val="bg1"/>
          </a:solidFill>
          <a:latin typeface="+mn-lt"/>
        </a:defRPr>
      </a:lvl8pPr>
      <a:lvl9pPr marL="2604466" indent="-154423"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2795" rtl="0" eaLnBrk="1" latinLnBrk="0" hangingPunct="1">
        <a:defRPr sz="1519" kern="1200">
          <a:solidFill>
            <a:schemeClr val="tx1"/>
          </a:solidFill>
          <a:latin typeface="+mn-lt"/>
          <a:ea typeface="+mn-ea"/>
          <a:cs typeface="+mn-cs"/>
        </a:defRPr>
      </a:lvl1pPr>
      <a:lvl2pPr marL="306466" algn="l" defTabSz="612795" rtl="0" eaLnBrk="1" latinLnBrk="0" hangingPunct="1">
        <a:defRPr sz="1519" kern="1200">
          <a:solidFill>
            <a:schemeClr val="tx1"/>
          </a:solidFill>
          <a:latin typeface="+mn-lt"/>
          <a:ea typeface="+mn-ea"/>
          <a:cs typeface="+mn-cs"/>
        </a:defRPr>
      </a:lvl2pPr>
      <a:lvl3pPr marL="612795" algn="l" defTabSz="612795" rtl="0" eaLnBrk="1" latinLnBrk="0" hangingPunct="1">
        <a:defRPr sz="1519" kern="1200">
          <a:solidFill>
            <a:schemeClr val="tx1"/>
          </a:solidFill>
          <a:latin typeface="+mn-lt"/>
          <a:ea typeface="+mn-ea"/>
          <a:cs typeface="+mn-cs"/>
        </a:defRPr>
      </a:lvl3pPr>
      <a:lvl4pPr marL="919254" algn="l" defTabSz="612795" rtl="0" eaLnBrk="1" latinLnBrk="0" hangingPunct="1">
        <a:defRPr sz="1519" kern="1200">
          <a:solidFill>
            <a:schemeClr val="tx1"/>
          </a:solidFill>
          <a:latin typeface="+mn-lt"/>
          <a:ea typeface="+mn-ea"/>
          <a:cs typeface="+mn-cs"/>
        </a:defRPr>
      </a:lvl4pPr>
      <a:lvl5pPr marL="1225630" algn="l" defTabSz="612795" rtl="0" eaLnBrk="1" latinLnBrk="0" hangingPunct="1">
        <a:defRPr sz="1519" kern="1200">
          <a:solidFill>
            <a:schemeClr val="tx1"/>
          </a:solidFill>
          <a:latin typeface="+mn-lt"/>
          <a:ea typeface="+mn-ea"/>
          <a:cs typeface="+mn-cs"/>
        </a:defRPr>
      </a:lvl5pPr>
      <a:lvl6pPr marL="1532055" algn="l" defTabSz="612795" rtl="0" eaLnBrk="1" latinLnBrk="0" hangingPunct="1">
        <a:defRPr sz="1519" kern="1200">
          <a:solidFill>
            <a:schemeClr val="tx1"/>
          </a:solidFill>
          <a:latin typeface="+mn-lt"/>
          <a:ea typeface="+mn-ea"/>
          <a:cs typeface="+mn-cs"/>
        </a:defRPr>
      </a:lvl6pPr>
      <a:lvl7pPr marL="1838420" algn="l" defTabSz="612795" rtl="0" eaLnBrk="1" latinLnBrk="0" hangingPunct="1">
        <a:defRPr sz="1519" kern="1200">
          <a:solidFill>
            <a:schemeClr val="tx1"/>
          </a:solidFill>
          <a:latin typeface="+mn-lt"/>
          <a:ea typeface="+mn-ea"/>
          <a:cs typeface="+mn-cs"/>
        </a:defRPr>
      </a:lvl7pPr>
      <a:lvl8pPr marL="2144838" algn="l" defTabSz="612795" rtl="0" eaLnBrk="1" latinLnBrk="0" hangingPunct="1">
        <a:defRPr sz="1519" kern="1200">
          <a:solidFill>
            <a:schemeClr val="tx1"/>
          </a:solidFill>
          <a:latin typeface="+mn-lt"/>
          <a:ea typeface="+mn-ea"/>
          <a:cs typeface="+mn-cs"/>
        </a:defRPr>
      </a:lvl8pPr>
      <a:lvl9pPr marL="2451247" algn="l" defTabSz="612795"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ctr" anchorCtr="0" compatLnSpc="1">
            <a:prstTxWarp prst="textNoShape">
              <a:avLst/>
            </a:prstTxWarp>
          </a:bodyPr>
          <a:lstStyle/>
          <a:p>
            <a:pPr lvl="0"/>
            <a:endParaRPr lang="en-US" altLang="en-US"/>
          </a:p>
        </p:txBody>
      </p:sp>
      <p:sp>
        <p:nvSpPr>
          <p:cNvPr id="20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3410566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8395" algn="ctr" rtl="0" eaLnBrk="0" fontAlgn="base" hangingPunct="0">
        <a:spcBef>
          <a:spcPct val="0"/>
        </a:spcBef>
        <a:spcAft>
          <a:spcPct val="0"/>
        </a:spcAft>
        <a:defRPr sz="3544" b="1">
          <a:solidFill>
            <a:srgbClr val="FFFF00"/>
          </a:solidFill>
          <a:latin typeface="Times New Roman" pitchFamily="18" charset="0"/>
        </a:defRPr>
      </a:lvl6pPr>
      <a:lvl7pPr marL="616818" algn="ctr" rtl="0" eaLnBrk="0" fontAlgn="base" hangingPunct="0">
        <a:spcBef>
          <a:spcPct val="0"/>
        </a:spcBef>
        <a:spcAft>
          <a:spcPct val="0"/>
        </a:spcAft>
        <a:defRPr sz="3544" b="1">
          <a:solidFill>
            <a:srgbClr val="FFFF00"/>
          </a:solidFill>
          <a:latin typeface="Times New Roman" pitchFamily="18" charset="0"/>
        </a:defRPr>
      </a:lvl7pPr>
      <a:lvl8pPr marL="925020" algn="ctr" rtl="0" eaLnBrk="0" fontAlgn="base" hangingPunct="0">
        <a:spcBef>
          <a:spcPct val="0"/>
        </a:spcBef>
        <a:spcAft>
          <a:spcPct val="0"/>
        </a:spcAft>
        <a:defRPr sz="3544" b="1">
          <a:solidFill>
            <a:srgbClr val="FFFF00"/>
          </a:solidFill>
          <a:latin typeface="Times New Roman" pitchFamily="18" charset="0"/>
        </a:defRPr>
      </a:lvl8pPr>
      <a:lvl9pPr marL="1233416" algn="ctr" rtl="0" eaLnBrk="0" fontAlgn="base" hangingPunct="0">
        <a:spcBef>
          <a:spcPct val="0"/>
        </a:spcBef>
        <a:spcAft>
          <a:spcPct val="0"/>
        </a:spcAft>
        <a:defRPr sz="3544" b="1">
          <a:solidFill>
            <a:srgbClr val="FFFF00"/>
          </a:solidFill>
          <a:latin typeface="Times New Roman" pitchFamily="18" charset="0"/>
        </a:defRPr>
      </a:lvl9pPr>
    </p:titleStyle>
    <p:bodyStyle>
      <a:lvl1pPr marL="86622" indent="-86622" algn="l" rtl="0" eaLnBrk="0" fontAlgn="base" hangingPunct="0">
        <a:spcBef>
          <a:spcPct val="20000"/>
        </a:spcBef>
        <a:spcAft>
          <a:spcPct val="0"/>
        </a:spcAft>
        <a:buChar char="•"/>
        <a:defRPr sz="2700">
          <a:solidFill>
            <a:schemeClr val="bg1"/>
          </a:solidFill>
          <a:latin typeface="+mn-lt"/>
          <a:ea typeface="+mn-ea"/>
          <a:cs typeface="+mn-cs"/>
        </a:defRPr>
      </a:lvl1pPr>
      <a:lvl2pPr marL="390465" indent="-41306" algn="l" rtl="0" eaLnBrk="0" fontAlgn="base" hangingPunct="0">
        <a:spcBef>
          <a:spcPct val="20000"/>
        </a:spcBef>
        <a:spcAft>
          <a:spcPct val="0"/>
        </a:spcAft>
        <a:buChar char="–"/>
        <a:defRPr sz="2363">
          <a:solidFill>
            <a:schemeClr val="bg1"/>
          </a:solidFill>
          <a:latin typeface="+mn-lt"/>
        </a:defRPr>
      </a:lvl2pPr>
      <a:lvl3pPr marL="664935" indent="-6692" algn="l" rtl="0" eaLnBrk="0" fontAlgn="base" hangingPunct="0">
        <a:spcBef>
          <a:spcPct val="20000"/>
        </a:spcBef>
        <a:spcAft>
          <a:spcPct val="0"/>
        </a:spcAft>
        <a:buChar char="•"/>
        <a:defRPr sz="2025">
          <a:solidFill>
            <a:schemeClr val="bg1"/>
          </a:solidFill>
          <a:latin typeface="+mn-lt"/>
        </a:defRPr>
      </a:lvl3pPr>
      <a:lvl4pPr marL="990017" indent="-6692" algn="l" rtl="0" eaLnBrk="0" fontAlgn="base" hangingPunct="0">
        <a:spcBef>
          <a:spcPct val="20000"/>
        </a:spcBef>
        <a:spcAft>
          <a:spcPct val="0"/>
        </a:spcAft>
        <a:buChar char="–"/>
        <a:defRPr sz="1688">
          <a:solidFill>
            <a:schemeClr val="bg1"/>
          </a:solidFill>
          <a:latin typeface="+mn-lt"/>
        </a:defRPr>
      </a:lvl4pPr>
      <a:lvl5pPr marL="1291203" indent="-6692" algn="l" rtl="0" eaLnBrk="0" fontAlgn="base" hangingPunct="0">
        <a:spcBef>
          <a:spcPct val="20000"/>
        </a:spcBef>
        <a:spcAft>
          <a:spcPct val="0"/>
        </a:spcAft>
        <a:buChar char="»"/>
        <a:defRPr sz="1688">
          <a:solidFill>
            <a:schemeClr val="bg1"/>
          </a:solidFill>
          <a:latin typeface="+mn-lt"/>
        </a:defRPr>
      </a:lvl5pPr>
      <a:lvl6pPr marL="1695963" indent="-155394" algn="l" rtl="0" eaLnBrk="0" fontAlgn="base" hangingPunct="0">
        <a:spcBef>
          <a:spcPct val="20000"/>
        </a:spcBef>
        <a:spcAft>
          <a:spcPct val="0"/>
        </a:spcAft>
        <a:buChar char="»"/>
        <a:defRPr sz="1688">
          <a:solidFill>
            <a:schemeClr val="bg1"/>
          </a:solidFill>
          <a:latin typeface="+mn-lt"/>
        </a:defRPr>
      </a:lvl6pPr>
      <a:lvl7pPr marL="2004244" indent="-155394" algn="l" rtl="0" eaLnBrk="0" fontAlgn="base" hangingPunct="0">
        <a:spcBef>
          <a:spcPct val="20000"/>
        </a:spcBef>
        <a:spcAft>
          <a:spcPct val="0"/>
        </a:spcAft>
        <a:buChar char="»"/>
        <a:defRPr sz="1688">
          <a:solidFill>
            <a:schemeClr val="bg1"/>
          </a:solidFill>
          <a:latin typeface="+mn-lt"/>
        </a:defRPr>
      </a:lvl7pPr>
      <a:lvl8pPr marL="2312615" indent="-155394" algn="l" rtl="0" eaLnBrk="0" fontAlgn="base" hangingPunct="0">
        <a:spcBef>
          <a:spcPct val="20000"/>
        </a:spcBef>
        <a:spcAft>
          <a:spcPct val="0"/>
        </a:spcAft>
        <a:buChar char="»"/>
        <a:defRPr sz="1688">
          <a:solidFill>
            <a:schemeClr val="bg1"/>
          </a:solidFill>
          <a:latin typeface="+mn-lt"/>
        </a:defRPr>
      </a:lvl8pPr>
      <a:lvl9pPr marL="2620905" indent="-155394"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6818" rtl="0" eaLnBrk="1" latinLnBrk="0" hangingPunct="1">
        <a:defRPr sz="1519" kern="1200">
          <a:solidFill>
            <a:schemeClr val="tx1"/>
          </a:solidFill>
          <a:latin typeface="+mn-lt"/>
          <a:ea typeface="+mn-ea"/>
          <a:cs typeface="+mn-cs"/>
        </a:defRPr>
      </a:lvl1pPr>
      <a:lvl2pPr marL="308395" algn="l" defTabSz="616818" rtl="0" eaLnBrk="1" latinLnBrk="0" hangingPunct="1">
        <a:defRPr sz="1519" kern="1200">
          <a:solidFill>
            <a:schemeClr val="tx1"/>
          </a:solidFill>
          <a:latin typeface="+mn-lt"/>
          <a:ea typeface="+mn-ea"/>
          <a:cs typeface="+mn-cs"/>
        </a:defRPr>
      </a:lvl2pPr>
      <a:lvl3pPr marL="616818" algn="l" defTabSz="616818" rtl="0" eaLnBrk="1" latinLnBrk="0" hangingPunct="1">
        <a:defRPr sz="1519" kern="1200">
          <a:solidFill>
            <a:schemeClr val="tx1"/>
          </a:solidFill>
          <a:latin typeface="+mn-lt"/>
          <a:ea typeface="+mn-ea"/>
          <a:cs typeface="+mn-cs"/>
        </a:defRPr>
      </a:lvl3pPr>
      <a:lvl4pPr marL="925020" algn="l" defTabSz="616818" rtl="0" eaLnBrk="1" latinLnBrk="0" hangingPunct="1">
        <a:defRPr sz="1519" kern="1200">
          <a:solidFill>
            <a:schemeClr val="tx1"/>
          </a:solidFill>
          <a:latin typeface="+mn-lt"/>
          <a:ea typeface="+mn-ea"/>
          <a:cs typeface="+mn-cs"/>
        </a:defRPr>
      </a:lvl4pPr>
      <a:lvl5pPr marL="1233416" algn="l" defTabSz="616818" rtl="0" eaLnBrk="1" latinLnBrk="0" hangingPunct="1">
        <a:defRPr sz="1519" kern="1200">
          <a:solidFill>
            <a:schemeClr val="tx1"/>
          </a:solidFill>
          <a:latin typeface="+mn-lt"/>
          <a:ea typeface="+mn-ea"/>
          <a:cs typeface="+mn-cs"/>
        </a:defRPr>
      </a:lvl5pPr>
      <a:lvl6pPr marL="1541658" algn="l" defTabSz="616818" rtl="0" eaLnBrk="1" latinLnBrk="0" hangingPunct="1">
        <a:defRPr sz="1519" kern="1200">
          <a:solidFill>
            <a:schemeClr val="tx1"/>
          </a:solidFill>
          <a:latin typeface="+mn-lt"/>
          <a:ea typeface="+mn-ea"/>
          <a:cs typeface="+mn-cs"/>
        </a:defRPr>
      </a:lvl6pPr>
      <a:lvl7pPr marL="1850070" algn="l" defTabSz="616818" rtl="0" eaLnBrk="1" latinLnBrk="0" hangingPunct="1">
        <a:defRPr sz="1519" kern="1200">
          <a:solidFill>
            <a:schemeClr val="tx1"/>
          </a:solidFill>
          <a:latin typeface="+mn-lt"/>
          <a:ea typeface="+mn-ea"/>
          <a:cs typeface="+mn-cs"/>
        </a:defRPr>
      </a:lvl7pPr>
      <a:lvl8pPr marL="2158404" algn="l" defTabSz="616818" rtl="0" eaLnBrk="1" latinLnBrk="0" hangingPunct="1">
        <a:defRPr sz="1519" kern="1200">
          <a:solidFill>
            <a:schemeClr val="tx1"/>
          </a:solidFill>
          <a:latin typeface="+mn-lt"/>
          <a:ea typeface="+mn-ea"/>
          <a:cs typeface="+mn-cs"/>
        </a:defRPr>
      </a:lvl8pPr>
      <a:lvl9pPr marL="2466755" algn="l" defTabSz="616818" rtl="0" eaLnBrk="1" latinLnBrk="0" hangingPunct="1">
        <a:defRPr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ltLang="en-US"/>
          </a:p>
        </p:txBody>
      </p:sp>
      <p:sp>
        <p:nvSpPr>
          <p:cNvPr id="12291"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33964833"/>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85763" algn="ctr" rtl="0" eaLnBrk="1" fontAlgn="base" hangingPunct="1">
        <a:spcBef>
          <a:spcPct val="0"/>
        </a:spcBef>
        <a:spcAft>
          <a:spcPct val="0"/>
        </a:spcAft>
        <a:defRPr sz="3544" b="1">
          <a:solidFill>
            <a:srgbClr val="FFFF00"/>
          </a:solidFill>
          <a:latin typeface="Times New Roman" pitchFamily="18" charset="0"/>
        </a:defRPr>
      </a:lvl6pPr>
      <a:lvl7pPr marL="771525" algn="ctr" rtl="0" eaLnBrk="1" fontAlgn="base" hangingPunct="1">
        <a:spcBef>
          <a:spcPct val="0"/>
        </a:spcBef>
        <a:spcAft>
          <a:spcPct val="0"/>
        </a:spcAft>
        <a:defRPr sz="3544" b="1">
          <a:solidFill>
            <a:srgbClr val="FFFF00"/>
          </a:solidFill>
          <a:latin typeface="Times New Roman" pitchFamily="18" charset="0"/>
        </a:defRPr>
      </a:lvl7pPr>
      <a:lvl8pPr marL="1157288" algn="ctr" rtl="0" eaLnBrk="1" fontAlgn="base" hangingPunct="1">
        <a:spcBef>
          <a:spcPct val="0"/>
        </a:spcBef>
        <a:spcAft>
          <a:spcPct val="0"/>
        </a:spcAft>
        <a:defRPr sz="3544" b="1">
          <a:solidFill>
            <a:srgbClr val="FFFF00"/>
          </a:solidFill>
          <a:latin typeface="Times New Roman" pitchFamily="18" charset="0"/>
        </a:defRPr>
      </a:lvl8pPr>
      <a:lvl9pPr marL="1543050" algn="ctr" rtl="0" eaLnBrk="1" fontAlgn="base" hangingPunct="1">
        <a:spcBef>
          <a:spcPct val="0"/>
        </a:spcBef>
        <a:spcAft>
          <a:spcPct val="0"/>
        </a:spcAft>
        <a:defRPr sz="3544" b="1">
          <a:solidFill>
            <a:srgbClr val="FFFF00"/>
          </a:solidFill>
          <a:latin typeface="Times New Roman" pitchFamily="18" charset="0"/>
        </a:defRPr>
      </a:lvl9pPr>
    </p:titleStyle>
    <p:bodyStyle>
      <a:lvl1pPr marL="289322" indent="-289322" algn="l" rtl="0" eaLnBrk="0" fontAlgn="base" hangingPunct="0">
        <a:spcBef>
          <a:spcPct val="20000"/>
        </a:spcBef>
        <a:spcAft>
          <a:spcPct val="0"/>
        </a:spcAft>
        <a:buChar char="•"/>
        <a:defRPr sz="2700">
          <a:solidFill>
            <a:schemeClr val="bg1"/>
          </a:solidFill>
          <a:latin typeface="+mn-lt"/>
          <a:ea typeface="+mn-ea"/>
          <a:cs typeface="+mn-cs"/>
        </a:defRPr>
      </a:lvl1pPr>
      <a:lvl2pPr marL="626865" indent="-241102" algn="l" rtl="0" eaLnBrk="0" fontAlgn="base" hangingPunct="0">
        <a:spcBef>
          <a:spcPct val="20000"/>
        </a:spcBef>
        <a:spcAft>
          <a:spcPct val="0"/>
        </a:spcAft>
        <a:buChar char="–"/>
        <a:defRPr sz="2363">
          <a:solidFill>
            <a:schemeClr val="bg1"/>
          </a:solidFill>
          <a:latin typeface="+mn-lt"/>
        </a:defRPr>
      </a:lvl2pPr>
      <a:lvl3pPr marL="964406" indent="-192881" algn="l" rtl="0" eaLnBrk="0" fontAlgn="base" hangingPunct="0">
        <a:spcBef>
          <a:spcPct val="20000"/>
        </a:spcBef>
        <a:spcAft>
          <a:spcPct val="0"/>
        </a:spcAft>
        <a:buChar char="•"/>
        <a:defRPr sz="2025">
          <a:solidFill>
            <a:schemeClr val="bg1"/>
          </a:solidFill>
          <a:latin typeface="+mn-lt"/>
        </a:defRPr>
      </a:lvl3pPr>
      <a:lvl4pPr marL="1350169" indent="-192881" algn="l" rtl="0" eaLnBrk="0" fontAlgn="base" hangingPunct="0">
        <a:spcBef>
          <a:spcPct val="20000"/>
        </a:spcBef>
        <a:spcAft>
          <a:spcPct val="0"/>
        </a:spcAft>
        <a:buChar char="–"/>
        <a:defRPr sz="1688">
          <a:solidFill>
            <a:schemeClr val="bg1"/>
          </a:solidFill>
          <a:latin typeface="+mn-lt"/>
        </a:defRPr>
      </a:lvl4pPr>
      <a:lvl5pPr marL="1735931" indent="-194221" algn="l" rtl="0" eaLnBrk="0" fontAlgn="base" hangingPunct="0">
        <a:spcBef>
          <a:spcPct val="20000"/>
        </a:spcBef>
        <a:spcAft>
          <a:spcPct val="0"/>
        </a:spcAft>
        <a:buChar char="»"/>
        <a:defRPr sz="1688">
          <a:solidFill>
            <a:schemeClr val="bg1"/>
          </a:solidFill>
          <a:latin typeface="+mn-lt"/>
        </a:defRPr>
      </a:lvl5pPr>
      <a:lvl6pPr marL="2121694" indent="-194221" algn="l" rtl="0" eaLnBrk="1" fontAlgn="base" hangingPunct="1">
        <a:spcBef>
          <a:spcPct val="20000"/>
        </a:spcBef>
        <a:spcAft>
          <a:spcPct val="0"/>
        </a:spcAft>
        <a:buChar char="»"/>
        <a:defRPr sz="1688">
          <a:solidFill>
            <a:schemeClr val="bg1"/>
          </a:solidFill>
          <a:latin typeface="+mn-lt"/>
        </a:defRPr>
      </a:lvl6pPr>
      <a:lvl7pPr marL="2507456" indent="-194221" algn="l" rtl="0" eaLnBrk="1" fontAlgn="base" hangingPunct="1">
        <a:spcBef>
          <a:spcPct val="20000"/>
        </a:spcBef>
        <a:spcAft>
          <a:spcPct val="0"/>
        </a:spcAft>
        <a:buChar char="»"/>
        <a:defRPr sz="1688">
          <a:solidFill>
            <a:schemeClr val="bg1"/>
          </a:solidFill>
          <a:latin typeface="+mn-lt"/>
        </a:defRPr>
      </a:lvl7pPr>
      <a:lvl8pPr marL="2893219" indent="-194221" algn="l" rtl="0" eaLnBrk="1" fontAlgn="base" hangingPunct="1">
        <a:spcBef>
          <a:spcPct val="20000"/>
        </a:spcBef>
        <a:spcAft>
          <a:spcPct val="0"/>
        </a:spcAft>
        <a:buChar char="»"/>
        <a:defRPr sz="1688">
          <a:solidFill>
            <a:schemeClr val="bg1"/>
          </a:solidFill>
          <a:latin typeface="+mn-lt"/>
        </a:defRPr>
      </a:lvl8pPr>
      <a:lvl9pPr marL="3278981" indent="-194221"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13091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471921"/>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477" algn="ctr" rtl="0" eaLnBrk="1" fontAlgn="base" hangingPunct="1">
        <a:spcBef>
          <a:spcPct val="0"/>
        </a:spcBef>
        <a:spcAft>
          <a:spcPct val="0"/>
        </a:spcAft>
        <a:defRPr sz="3544" b="1">
          <a:solidFill>
            <a:srgbClr val="FFFF00"/>
          </a:solidFill>
          <a:latin typeface="Times New Roman" pitchFamily="18" charset="0"/>
        </a:defRPr>
      </a:lvl6pPr>
      <a:lvl7pPr marL="770950" algn="ctr" rtl="0" eaLnBrk="1" fontAlgn="base" hangingPunct="1">
        <a:spcBef>
          <a:spcPct val="0"/>
        </a:spcBef>
        <a:spcAft>
          <a:spcPct val="0"/>
        </a:spcAft>
        <a:defRPr sz="3544" b="1">
          <a:solidFill>
            <a:srgbClr val="FFFF00"/>
          </a:solidFill>
          <a:latin typeface="Times New Roman" pitchFamily="18" charset="0"/>
        </a:defRPr>
      </a:lvl7pPr>
      <a:lvl8pPr marL="1156422" algn="ctr" rtl="0" eaLnBrk="1" fontAlgn="base" hangingPunct="1">
        <a:spcBef>
          <a:spcPct val="0"/>
        </a:spcBef>
        <a:spcAft>
          <a:spcPct val="0"/>
        </a:spcAft>
        <a:defRPr sz="3544" b="1">
          <a:solidFill>
            <a:srgbClr val="FFFF00"/>
          </a:solidFill>
          <a:latin typeface="Times New Roman" pitchFamily="18" charset="0"/>
        </a:defRPr>
      </a:lvl8pPr>
      <a:lvl9pPr marL="1541891" algn="ctr" rtl="0" eaLnBrk="1" fontAlgn="base" hangingPunct="1">
        <a:spcBef>
          <a:spcPct val="0"/>
        </a:spcBef>
        <a:spcAft>
          <a:spcPct val="0"/>
        </a:spcAft>
        <a:defRPr sz="3544" b="1">
          <a:solidFill>
            <a:srgbClr val="FFFF00"/>
          </a:solidFill>
          <a:latin typeface="Times New Roman" pitchFamily="18" charset="0"/>
        </a:defRPr>
      </a:lvl9pPr>
    </p:titleStyle>
    <p:bodyStyle>
      <a:lvl1pPr marL="289106" indent="-289106" algn="l" rtl="0" eaLnBrk="1" fontAlgn="base" hangingPunct="1">
        <a:spcBef>
          <a:spcPct val="20000"/>
        </a:spcBef>
        <a:spcAft>
          <a:spcPct val="0"/>
        </a:spcAft>
        <a:buChar char="•"/>
        <a:defRPr sz="2700">
          <a:solidFill>
            <a:schemeClr val="bg1"/>
          </a:solidFill>
          <a:latin typeface="+mn-lt"/>
          <a:ea typeface="+mn-ea"/>
          <a:cs typeface="+mn-cs"/>
        </a:defRPr>
      </a:lvl1pPr>
      <a:lvl2pPr marL="626392" indent="-240919" algn="l" rtl="0" eaLnBrk="1" fontAlgn="base" hangingPunct="1">
        <a:spcBef>
          <a:spcPct val="20000"/>
        </a:spcBef>
        <a:spcAft>
          <a:spcPct val="0"/>
        </a:spcAft>
        <a:buChar char="–"/>
        <a:defRPr sz="2363">
          <a:solidFill>
            <a:schemeClr val="bg1"/>
          </a:solidFill>
          <a:latin typeface="+mn-lt"/>
        </a:defRPr>
      </a:lvl2pPr>
      <a:lvl3pPr marL="963683" indent="-192738" algn="l" rtl="0" eaLnBrk="1" fontAlgn="base" hangingPunct="1">
        <a:spcBef>
          <a:spcPct val="20000"/>
        </a:spcBef>
        <a:spcAft>
          <a:spcPct val="0"/>
        </a:spcAft>
        <a:buChar char="•"/>
        <a:defRPr sz="2025">
          <a:solidFill>
            <a:schemeClr val="bg1"/>
          </a:solidFill>
          <a:latin typeface="+mn-lt"/>
        </a:defRPr>
      </a:lvl3pPr>
      <a:lvl4pPr marL="1349157" indent="-192738" algn="l" rtl="0" eaLnBrk="1" fontAlgn="base" hangingPunct="1">
        <a:spcBef>
          <a:spcPct val="20000"/>
        </a:spcBef>
        <a:spcAft>
          <a:spcPct val="0"/>
        </a:spcAft>
        <a:buChar char="–"/>
        <a:defRPr sz="1688">
          <a:solidFill>
            <a:schemeClr val="bg1"/>
          </a:solidFill>
          <a:latin typeface="+mn-lt"/>
        </a:defRPr>
      </a:lvl4pPr>
      <a:lvl5pPr marL="1734627" indent="-194078" algn="l" rtl="0" eaLnBrk="1" fontAlgn="base" hangingPunct="1">
        <a:spcBef>
          <a:spcPct val="20000"/>
        </a:spcBef>
        <a:spcAft>
          <a:spcPct val="0"/>
        </a:spcAft>
        <a:buChar char="»"/>
        <a:defRPr sz="1688">
          <a:solidFill>
            <a:schemeClr val="bg1"/>
          </a:solidFill>
          <a:latin typeface="+mn-lt"/>
        </a:defRPr>
      </a:lvl5pPr>
      <a:lvl6pPr marL="2120101" indent="-194078" algn="l" rtl="0" eaLnBrk="1" fontAlgn="base" hangingPunct="1">
        <a:spcBef>
          <a:spcPct val="20000"/>
        </a:spcBef>
        <a:spcAft>
          <a:spcPct val="0"/>
        </a:spcAft>
        <a:buChar char="»"/>
        <a:defRPr sz="1688">
          <a:solidFill>
            <a:schemeClr val="bg1"/>
          </a:solidFill>
          <a:latin typeface="+mn-lt"/>
        </a:defRPr>
      </a:lvl6pPr>
      <a:lvl7pPr marL="2505575" indent="-194078" algn="l" rtl="0" eaLnBrk="1" fontAlgn="base" hangingPunct="1">
        <a:spcBef>
          <a:spcPct val="20000"/>
        </a:spcBef>
        <a:spcAft>
          <a:spcPct val="0"/>
        </a:spcAft>
        <a:buChar char="»"/>
        <a:defRPr sz="1688">
          <a:solidFill>
            <a:schemeClr val="bg1"/>
          </a:solidFill>
          <a:latin typeface="+mn-lt"/>
        </a:defRPr>
      </a:lvl7pPr>
      <a:lvl8pPr marL="2891041" indent="-194078" algn="l" rtl="0" eaLnBrk="1" fontAlgn="base" hangingPunct="1">
        <a:spcBef>
          <a:spcPct val="20000"/>
        </a:spcBef>
        <a:spcAft>
          <a:spcPct val="0"/>
        </a:spcAft>
        <a:buChar char="»"/>
        <a:defRPr sz="1688">
          <a:solidFill>
            <a:schemeClr val="bg1"/>
          </a:solidFill>
          <a:latin typeface="+mn-lt"/>
        </a:defRPr>
      </a:lvl8pPr>
      <a:lvl9pPr marL="3276516" indent="-194078"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0950" rtl="0" eaLnBrk="1" latinLnBrk="0" hangingPunct="1">
        <a:defRPr sz="1519" kern="1200">
          <a:solidFill>
            <a:schemeClr val="tx1"/>
          </a:solidFill>
          <a:latin typeface="+mn-lt"/>
          <a:ea typeface="+mn-ea"/>
          <a:cs typeface="+mn-cs"/>
        </a:defRPr>
      </a:lvl1pPr>
      <a:lvl2pPr marL="385477" algn="l" defTabSz="770950" rtl="0" eaLnBrk="1" latinLnBrk="0" hangingPunct="1">
        <a:defRPr sz="1519" kern="1200">
          <a:solidFill>
            <a:schemeClr val="tx1"/>
          </a:solidFill>
          <a:latin typeface="+mn-lt"/>
          <a:ea typeface="+mn-ea"/>
          <a:cs typeface="+mn-cs"/>
        </a:defRPr>
      </a:lvl2pPr>
      <a:lvl3pPr marL="770950" algn="l" defTabSz="770950" rtl="0" eaLnBrk="1" latinLnBrk="0" hangingPunct="1">
        <a:defRPr sz="1519" kern="1200">
          <a:solidFill>
            <a:schemeClr val="tx1"/>
          </a:solidFill>
          <a:latin typeface="+mn-lt"/>
          <a:ea typeface="+mn-ea"/>
          <a:cs typeface="+mn-cs"/>
        </a:defRPr>
      </a:lvl3pPr>
      <a:lvl4pPr marL="1156422" algn="l" defTabSz="770950" rtl="0" eaLnBrk="1" latinLnBrk="0" hangingPunct="1">
        <a:defRPr sz="1519" kern="1200">
          <a:solidFill>
            <a:schemeClr val="tx1"/>
          </a:solidFill>
          <a:latin typeface="+mn-lt"/>
          <a:ea typeface="+mn-ea"/>
          <a:cs typeface="+mn-cs"/>
        </a:defRPr>
      </a:lvl4pPr>
      <a:lvl5pPr marL="1541891" algn="l" defTabSz="770950" rtl="0" eaLnBrk="1" latinLnBrk="0" hangingPunct="1">
        <a:defRPr sz="1519" kern="1200">
          <a:solidFill>
            <a:schemeClr val="tx1"/>
          </a:solidFill>
          <a:latin typeface="+mn-lt"/>
          <a:ea typeface="+mn-ea"/>
          <a:cs typeface="+mn-cs"/>
        </a:defRPr>
      </a:lvl5pPr>
      <a:lvl6pPr marL="1927366" algn="l" defTabSz="770950" rtl="0" eaLnBrk="1" latinLnBrk="0" hangingPunct="1">
        <a:defRPr sz="1519" kern="1200">
          <a:solidFill>
            <a:schemeClr val="tx1"/>
          </a:solidFill>
          <a:latin typeface="+mn-lt"/>
          <a:ea typeface="+mn-ea"/>
          <a:cs typeface="+mn-cs"/>
        </a:defRPr>
      </a:lvl6pPr>
      <a:lvl7pPr marL="2312839" algn="l" defTabSz="770950" rtl="0" eaLnBrk="1" latinLnBrk="0" hangingPunct="1">
        <a:defRPr sz="1519" kern="1200">
          <a:solidFill>
            <a:schemeClr val="tx1"/>
          </a:solidFill>
          <a:latin typeface="+mn-lt"/>
          <a:ea typeface="+mn-ea"/>
          <a:cs typeface="+mn-cs"/>
        </a:defRPr>
      </a:lvl7pPr>
      <a:lvl8pPr marL="2698311" algn="l" defTabSz="770950" rtl="0" eaLnBrk="1" latinLnBrk="0" hangingPunct="1">
        <a:defRPr sz="1519" kern="1200">
          <a:solidFill>
            <a:schemeClr val="tx1"/>
          </a:solidFill>
          <a:latin typeface="+mn-lt"/>
          <a:ea typeface="+mn-ea"/>
          <a:cs typeface="+mn-cs"/>
        </a:defRPr>
      </a:lvl8pPr>
      <a:lvl9pPr marL="3083784" algn="l" defTabSz="770950" rtl="0" eaLnBrk="1" latinLnBrk="0" hangingPunct="1">
        <a:defRPr sz="151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172776"/>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971080"/>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456689"/>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0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29.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1.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93.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93.xml"/><Relationship Id="rId5" Type="http://schemas.openxmlformats.org/officeDocument/2006/relationships/image" Target="../media/image47.jpeg"/><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6.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3.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3.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93.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93.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4.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16.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2.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10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16.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04.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04.xml"/><Relationship Id="rId5" Type="http://schemas.openxmlformats.org/officeDocument/2006/relationships/image" Target="../media/image61.jpg"/><Relationship Id="rId4" Type="http://schemas.openxmlformats.org/officeDocument/2006/relationships/image" Target="../media/image6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04.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0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04.xml"/></Relationships>
</file>

<file path=ppt/slides/_rels/slide6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8" name="Picture 14" descr="Q:\CCC\1-KIM\1-WEBCASTS\E-BLASTS\ccclliv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904" t="29239" r="18461" b="20127"/>
          <a:stretch/>
        </p:blipFill>
        <p:spPr bwMode="auto">
          <a:xfrm>
            <a:off x="7516692" y="117788"/>
            <a:ext cx="2250785" cy="1128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1" y="2339055"/>
            <a:ext cx="8435788" cy="4518945"/>
          </a:xfrm>
          <a:prstGeom prst="rect">
            <a:avLst/>
          </a:prstGeom>
        </p:spPr>
      </p:pic>
      <p:pic>
        <p:nvPicPr>
          <p:cNvPr id="10" name="Picture 19" descr="C:\Users\kostik01\Desktop\unnamed (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151" y="100012"/>
            <a:ext cx="2131146" cy="11943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12143" y="404607"/>
            <a:ext cx="39407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mn-cs"/>
              </a:rPr>
              <a:t>www.ccclivecases.org</a:t>
            </a:r>
          </a:p>
        </p:txBody>
      </p:sp>
      <p:pic>
        <p:nvPicPr>
          <p:cNvPr id="12"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93133" y="1985997"/>
            <a:ext cx="1143000" cy="115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6"/>
          <a:stretch>
            <a:fillRect/>
          </a:stretch>
        </p:blipFill>
        <p:spPr>
          <a:xfrm>
            <a:off x="1" y="1406817"/>
            <a:ext cx="8435788" cy="961444"/>
          </a:xfrm>
          <a:prstGeom prst="rect">
            <a:avLst/>
          </a:prstGeom>
        </p:spPr>
      </p:pic>
      <p:pic>
        <p:nvPicPr>
          <p:cNvPr id="14" name="Picture 16" descr="C:\Users\kostik01\Desktop\sc.png"/>
          <p:cNvPicPr>
            <a:picLocks noChangeAspect="1" noChangeArrowheads="1"/>
          </p:cNvPicPr>
          <p:nvPr/>
        </p:nvPicPr>
        <p:blipFill rotWithShape="1">
          <a:blip r:embed="rId7">
            <a:extLst>
              <a:ext uri="{28A0092B-C50C-407E-A947-70E740481C1C}">
                <a14:useLocalDpi xmlns:a14="http://schemas.microsoft.com/office/drawing/2010/main" val="0"/>
              </a:ext>
            </a:extLst>
          </a:blip>
          <a:srcRect l="1" r="2856" b="15772"/>
          <a:stretch/>
        </p:blipFill>
        <p:spPr bwMode="auto">
          <a:xfrm>
            <a:off x="7342094" y="3888357"/>
            <a:ext cx="2985251" cy="112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978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6990" y="6491"/>
            <a:ext cx="400497" cy="3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5235" name="Straight Arrow Connector 29"/>
          <p:cNvCxnSpPr>
            <a:cxnSpLocks noChangeShapeType="1"/>
          </p:cNvCxnSpPr>
          <p:nvPr/>
        </p:nvCxnSpPr>
        <p:spPr bwMode="auto">
          <a:xfrm>
            <a:off x="9002465" y="4362599"/>
            <a:ext cx="0" cy="609451"/>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lgn="ctr">
                <a:solidFill>
                  <a:srgbClr val="000000"/>
                </a:solidFill>
                <a:round/>
                <a:headEnd type="triangle" w="med" len="sm"/>
                <a:tailEnd type="triangle" w="med" len="sm"/>
              </a14:hiddenLine>
            </a:ext>
          </a:extLst>
        </p:spPr>
      </p:cxnSp>
      <p:sp>
        <p:nvSpPr>
          <p:cNvPr id="95236" name="TextBox 3"/>
          <p:cNvSpPr txBox="1">
            <a:spLocks noChangeArrowheads="1"/>
          </p:cNvSpPr>
          <p:nvPr/>
        </p:nvSpPr>
        <p:spPr bwMode="auto">
          <a:xfrm>
            <a:off x="803672" y="13551"/>
            <a:ext cx="8038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771525"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AUC 2017: One-Vessel Disease</a:t>
            </a:r>
          </a:p>
        </p:txBody>
      </p:sp>
      <p:pic>
        <p:nvPicPr>
          <p:cNvPr id="9523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1" y="721437"/>
            <a:ext cx="10046664" cy="570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5486401" y="6497686"/>
            <a:ext cx="4791086" cy="343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301" tIns="33153" rIns="66301" bIns="33153">
            <a:spAutoFit/>
          </a:bodyPr>
          <a:lstStyle>
            <a:lvl1pPr defTabSz="792163" eaLnBrk="0" hangingPunct="0">
              <a:spcBef>
                <a:spcPct val="20000"/>
              </a:spcBef>
              <a:buChar char="•"/>
              <a:defRPr sz="3200">
                <a:solidFill>
                  <a:schemeClr val="bg1"/>
                </a:solidFill>
                <a:latin typeface="Times New Roman" pitchFamily="18" charset="0"/>
              </a:defRPr>
            </a:lvl1pPr>
            <a:lvl2pPr marL="739775" indent="-282575" defTabSz="792163" eaLnBrk="0" hangingPunct="0">
              <a:spcBef>
                <a:spcPct val="20000"/>
              </a:spcBef>
              <a:buChar char="–"/>
              <a:defRPr sz="2800">
                <a:solidFill>
                  <a:schemeClr val="bg1"/>
                </a:solidFill>
                <a:latin typeface="Times New Roman" pitchFamily="18" charset="0"/>
              </a:defRPr>
            </a:lvl2pPr>
            <a:lvl3pPr marL="1139825" indent="-225425" defTabSz="792163" eaLnBrk="0" hangingPunct="0">
              <a:spcBef>
                <a:spcPct val="20000"/>
              </a:spcBef>
              <a:buChar char="•"/>
              <a:defRPr sz="2400">
                <a:solidFill>
                  <a:schemeClr val="bg1"/>
                </a:solidFill>
                <a:latin typeface="Times New Roman" pitchFamily="18" charset="0"/>
              </a:defRPr>
            </a:lvl3pPr>
            <a:lvl4pPr marL="1597025" indent="-225425" defTabSz="792163" eaLnBrk="0" hangingPunct="0">
              <a:spcBef>
                <a:spcPct val="20000"/>
              </a:spcBef>
              <a:buChar char="–"/>
              <a:defRPr sz="2000">
                <a:solidFill>
                  <a:schemeClr val="bg1"/>
                </a:solidFill>
                <a:latin typeface="Times New Roman" pitchFamily="18" charset="0"/>
              </a:defRPr>
            </a:lvl4pPr>
            <a:lvl5pPr marL="2054225" indent="-227013" defTabSz="792163" eaLnBrk="0" hangingPunct="0">
              <a:spcBef>
                <a:spcPct val="20000"/>
              </a:spcBef>
              <a:buChar char="»"/>
              <a:defRPr sz="2000">
                <a:solidFill>
                  <a:schemeClr val="bg1"/>
                </a:solidFill>
                <a:latin typeface="Times New Roman" pitchFamily="18" charset="0"/>
              </a:defRPr>
            </a:lvl5pPr>
            <a:lvl6pPr marL="2511425" indent="-227013" defTabSz="79216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79216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79216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79216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668387"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Patel et al., J Am </a:t>
            </a:r>
            <a:r>
              <a:rPr kumimoji="0" lang="en-US" altLang="en-US" sz="1800"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Coll</a:t>
            </a:r>
            <a:r>
              <a:rPr kumimoji="0" lang="en-US" altLang="en-US" sz="18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altLang="en-US" sz="1800"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Cardiol</a:t>
            </a:r>
            <a:r>
              <a:rPr kumimoji="0" lang="en-US" altLang="en-US" sz="18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2017;69:2212</a:t>
            </a:r>
          </a:p>
        </p:txBody>
      </p:sp>
      <p:sp>
        <p:nvSpPr>
          <p:cNvPr id="8" name="Rectangle 7"/>
          <p:cNvSpPr>
            <a:spLocks noChangeArrowheads="1"/>
          </p:cNvSpPr>
          <p:nvPr/>
        </p:nvSpPr>
        <p:spPr bwMode="auto">
          <a:xfrm>
            <a:off x="8788860" y="3010465"/>
            <a:ext cx="615224" cy="327053"/>
          </a:xfrm>
          <a:prstGeom prst="rect">
            <a:avLst/>
          </a:prstGeom>
          <a:noFill/>
          <a:ln w="2857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6494" tIns="38214" rIns="76494" bIns="38214"/>
          <a:lstStyle>
            <a:lvl1pPr defTabSz="912813" eaLnBrk="0" hangingPunct="0">
              <a:spcBef>
                <a:spcPct val="20000"/>
              </a:spcBef>
              <a:buChar char="•"/>
              <a:defRPr sz="3200">
                <a:solidFill>
                  <a:schemeClr val="bg1"/>
                </a:solidFill>
                <a:latin typeface="Times New Roman" pitchFamily="18" charset="0"/>
              </a:defRPr>
            </a:lvl1pPr>
            <a:lvl2pPr marL="739775" indent="-282575" defTabSz="912813" eaLnBrk="0" hangingPunct="0">
              <a:spcBef>
                <a:spcPct val="20000"/>
              </a:spcBef>
              <a:buChar char="–"/>
              <a:defRPr sz="2800">
                <a:solidFill>
                  <a:schemeClr val="bg1"/>
                </a:solidFill>
                <a:latin typeface="Times New Roman" pitchFamily="18" charset="0"/>
              </a:defRPr>
            </a:lvl2pPr>
            <a:lvl3pPr marL="1139825" indent="-225425" defTabSz="912813" eaLnBrk="0" hangingPunct="0">
              <a:spcBef>
                <a:spcPct val="20000"/>
              </a:spcBef>
              <a:buChar char="•"/>
              <a:defRPr sz="2400">
                <a:solidFill>
                  <a:schemeClr val="bg1"/>
                </a:solidFill>
                <a:latin typeface="Times New Roman" pitchFamily="18" charset="0"/>
              </a:defRPr>
            </a:lvl3pPr>
            <a:lvl4pPr marL="1597025" indent="-225425" defTabSz="912813" eaLnBrk="0" hangingPunct="0">
              <a:spcBef>
                <a:spcPct val="20000"/>
              </a:spcBef>
              <a:buChar char="–"/>
              <a:defRPr sz="2000">
                <a:solidFill>
                  <a:schemeClr val="bg1"/>
                </a:solidFill>
                <a:latin typeface="Times New Roman" pitchFamily="18" charset="0"/>
              </a:defRPr>
            </a:lvl4pPr>
            <a:lvl5pPr marL="2054225" indent="-227013" defTabSz="912813" eaLnBrk="0" hangingPunct="0">
              <a:spcBef>
                <a:spcPct val="20000"/>
              </a:spcBef>
              <a:buChar char="»"/>
              <a:defRPr sz="2000">
                <a:solidFill>
                  <a:schemeClr val="bg1"/>
                </a:solidFill>
                <a:latin typeface="Times New Roman" pitchFamily="18" charset="0"/>
              </a:defRPr>
            </a:lvl5pPr>
            <a:lvl6pPr marL="2511425" indent="-227013" defTabSz="91281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91281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91281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91281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0186" rtl="0" eaLnBrk="0" fontAlgn="base" latinLnBrk="0" hangingPunct="0">
              <a:lnSpc>
                <a:spcPct val="100000"/>
              </a:lnSpc>
              <a:spcBef>
                <a:spcPct val="20000"/>
              </a:spcBef>
              <a:spcAft>
                <a:spcPct val="0"/>
              </a:spcAft>
              <a:buClrTx/>
              <a:buSzTx/>
              <a:buFontTx/>
              <a:buNone/>
              <a:tabLst/>
              <a:defRPr/>
            </a:pPr>
            <a:endParaRPr kumimoji="0" lang="en-US" altLang="en-US" sz="27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88124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83343" y="1612207"/>
            <a:ext cx="10203657" cy="433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rPr>
              <a:t> Key Interventional Trials from TCT 2021;    </a:t>
            </a:r>
          </a:p>
          <a:p>
            <a:pPr lvl="0" defTabSz="771525" fontAlgn="base">
              <a:spcBef>
                <a:spcPct val="0"/>
              </a:spcBef>
              <a:spcAft>
                <a:spcPct val="0"/>
              </a:spcAft>
              <a:buNone/>
              <a:defRPr/>
            </a:pP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rPr>
              <a:t>    FAME</a:t>
            </a:r>
            <a:r>
              <a:rPr lang="en-US" altLang="en-US" sz="3600" b="1" noProof="0" dirty="0">
                <a:solidFill>
                  <a:srgbClr val="FFFFFF"/>
                </a:solidFill>
                <a:latin typeface="Arial" pitchFamily="34" charset="0"/>
              </a:rPr>
              <a:t> </a:t>
            </a:r>
            <a:r>
              <a:rPr lang="en-US" altLang="en-US" sz="3600" b="1" dirty="0">
                <a:solidFill>
                  <a:srgbClr val="FFFFFF"/>
                </a:solidFill>
                <a:latin typeface="Arial" pitchFamily="34" charset="0"/>
              </a:rPr>
              <a:t>3 </a:t>
            </a: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rPr>
              <a:t>Trial, MASTER DAPT- MI </a:t>
            </a:r>
            <a:r>
              <a:rPr kumimoji="0" lang="en-US" altLang="en-US" sz="3600" b="1" i="0" u="none" strike="noStrike" kern="1200" cap="none" spc="0" normalizeH="0" baseline="0" noProof="0" dirty="0" err="1">
                <a:ln>
                  <a:noFill/>
                </a:ln>
                <a:solidFill>
                  <a:srgbClr val="FFFFFF"/>
                </a:solidFill>
                <a:effectLst/>
                <a:uLnTx/>
                <a:uFillTx/>
                <a:latin typeface="Arial" pitchFamily="34" charset="0"/>
                <a:ea typeface="+mn-ea"/>
                <a:cs typeface="+mn-cs"/>
              </a:rPr>
              <a:t>Substudy</a:t>
            </a: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rPr>
              <a:t>, </a:t>
            </a:r>
          </a:p>
          <a:p>
            <a:pPr lvl="0" defTabSz="771525" fontAlgn="base">
              <a:spcBef>
                <a:spcPct val="0"/>
              </a:spcBef>
              <a:spcAft>
                <a:spcPct val="0"/>
              </a:spcAft>
              <a:buNone/>
              <a:defRPr/>
            </a:pPr>
            <a:r>
              <a:rPr lang="en-US" altLang="en-US" sz="3600" b="1" dirty="0">
                <a:solidFill>
                  <a:srgbClr val="FFFFFF"/>
                </a:solidFill>
                <a:latin typeface="Arial" pitchFamily="34" charset="0"/>
              </a:rPr>
              <a:t>    </a:t>
            </a: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rPr>
              <a:t>SCB vs</a:t>
            </a:r>
            <a:r>
              <a:rPr lang="en-US" altLang="en-US" sz="3600" b="1" dirty="0">
                <a:solidFill>
                  <a:srgbClr val="FFFFFF"/>
                </a:solidFill>
                <a:latin typeface="Arial" pitchFamily="34" charset="0"/>
              </a:rPr>
              <a:t> </a:t>
            </a: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rPr>
              <a:t>PCB in DES ISR</a:t>
            </a:r>
            <a:r>
              <a:rPr lang="en-US" altLang="en-US" b="1" dirty="0">
                <a:solidFill>
                  <a:srgbClr val="FFFFFF"/>
                </a:solidFill>
                <a:latin typeface="Arial" pitchFamily="34" charset="0"/>
              </a:rPr>
              <a:t>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noProof="0" dirty="0">
                <a:ln>
                  <a:noFill/>
                </a:ln>
                <a:solidFill>
                  <a:srgbClr val="FFFFFF"/>
                </a:solidFill>
                <a:effectLst/>
                <a:uLnTx/>
                <a:uFillTx/>
                <a:latin typeface="Arial" pitchFamily="34" charset="0"/>
              </a:rPr>
              <a:t>     </a:t>
            </a:r>
            <a:r>
              <a:rPr kumimoji="0" lang="en-US" altLang="en-US" sz="2800" b="1" i="1" u="none" strike="noStrike" kern="1200" cap="none" spc="0" normalizeH="0" baseline="0" noProof="0" dirty="0">
                <a:ln>
                  <a:noFill/>
                </a:ln>
                <a:solidFill>
                  <a:srgbClr val="FFFFFF"/>
                </a:solidFill>
                <a:effectLst/>
                <a:uLnTx/>
                <a:uFillTx/>
                <a:latin typeface="Arial" pitchFamily="34" charset="0"/>
              </a:rPr>
              <a:t>        </a:t>
            </a:r>
            <a:endParaRPr kumimoji="0" lang="en-US" altLang="en-US" sz="2800" b="1" i="0" u="none" strike="noStrike" kern="1200" cap="none" spc="0" normalizeH="0" baseline="0" noProof="0" dirty="0">
              <a:ln>
                <a:noFill/>
              </a:ln>
              <a:solidFill>
                <a:srgbClr val="FFFFFF"/>
              </a:solidFill>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FF"/>
                </a:solidFill>
                <a:effectLst/>
                <a:uLnTx/>
                <a:uFillTx/>
                <a:latin typeface="Arial" pitchFamily="34" charset="0"/>
                <a:ea typeface="+mn-ea"/>
                <a:cs typeface="+mn-cs"/>
              </a:rPr>
              <a:t>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ea typeface="+mn-ea"/>
                <a:cs typeface="+mn-cs"/>
              </a:rPr>
              <a:t> New CA-AKI</a:t>
            </a:r>
            <a:r>
              <a:rPr lang="en-US" altLang="en-US" sz="3600" b="1" dirty="0">
                <a:solidFill>
                  <a:srgbClr val="FFFFFF"/>
                </a:solidFill>
                <a:latin typeface="Arial" pitchFamily="34" charset="0"/>
              </a:rPr>
              <a:t> Risk Score</a:t>
            </a: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rPr>
              <a:t>: </a:t>
            </a:r>
            <a:endParaRPr kumimoji="0" lang="en-US" altLang="en-US" sz="40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3000" b="1" i="1" u="none" strike="noStrike" kern="1200" cap="none" spc="0" normalizeH="0" baseline="0" noProof="0" dirty="0">
                <a:ln>
                  <a:noFill/>
                </a:ln>
                <a:solidFill>
                  <a:srgbClr val="FFFFFF"/>
                </a:solidFill>
                <a:effectLst/>
                <a:uLnTx/>
                <a:uFillTx/>
                <a:latin typeface="Arial" pitchFamily="34" charset="0"/>
              </a:rPr>
              <a:t>A</a:t>
            </a:r>
            <a:r>
              <a:rPr kumimoji="0" lang="en-US" altLang="en-US" sz="3000" b="1" i="1" u="none" strike="noStrike" kern="1200" cap="none" spc="0" normalizeH="0" noProof="0" dirty="0">
                <a:ln>
                  <a:noFill/>
                </a:ln>
                <a:solidFill>
                  <a:srgbClr val="FFFFFF"/>
                </a:solidFill>
                <a:effectLst/>
                <a:uLnTx/>
                <a:uFillTx/>
                <a:latin typeface="Arial" pitchFamily="34" charset="0"/>
              </a:rPr>
              <a:t> </a:t>
            </a:r>
            <a:r>
              <a:rPr kumimoji="0" lang="en-US" altLang="en-US" sz="3000" b="1" i="1" u="none" strike="noStrike" kern="1200" cap="none" spc="0" normalizeH="0" baseline="0" noProof="0" dirty="0">
                <a:ln>
                  <a:noFill/>
                </a:ln>
                <a:solidFill>
                  <a:srgbClr val="FFFFFF"/>
                </a:solidFill>
                <a:effectLst/>
                <a:uLnTx/>
                <a:uFillTx/>
                <a:latin typeface="Arial" pitchFamily="34" charset="0"/>
              </a:rPr>
              <a:t>Contemporary</a:t>
            </a:r>
            <a:r>
              <a:rPr kumimoji="0" lang="en-US" altLang="en-US" sz="3000" b="1" i="1" u="none" strike="noStrike" kern="1200" cap="none" spc="0" normalizeH="0" noProof="0" dirty="0">
                <a:ln>
                  <a:noFill/>
                </a:ln>
                <a:solidFill>
                  <a:srgbClr val="FFFFFF"/>
                </a:solidFill>
                <a:effectLst/>
                <a:uLnTx/>
                <a:uFillTx/>
                <a:latin typeface="Arial" pitchFamily="34" charset="0"/>
              </a:rPr>
              <a:t> simple risk score for prediction </a:t>
            </a:r>
          </a:p>
          <a:p>
            <a:pPr marL="0" marR="0" lvl="0" indent="0" algn="l" defTabSz="771525" rtl="0" eaLnBrk="0" fontAlgn="base" latinLnBrk="0" hangingPunct="0">
              <a:lnSpc>
                <a:spcPct val="100000"/>
              </a:lnSpc>
              <a:spcBef>
                <a:spcPct val="0"/>
              </a:spcBef>
              <a:spcAft>
                <a:spcPct val="0"/>
              </a:spcAft>
              <a:buClrTx/>
              <a:buSzTx/>
              <a:buFontTx/>
              <a:buNone/>
              <a:tabLst/>
              <a:defRPr/>
            </a:pPr>
            <a:r>
              <a:rPr lang="en-US" altLang="en-US" sz="3000" b="1" i="1" dirty="0">
                <a:solidFill>
                  <a:srgbClr val="FFFFFF"/>
                </a:solidFill>
                <a:latin typeface="Arial" pitchFamily="34" charset="0"/>
              </a:rPr>
              <a:t>     </a:t>
            </a:r>
            <a:r>
              <a:rPr kumimoji="0" lang="en-US" altLang="en-US" sz="3000" b="1" i="1" u="none" strike="noStrike" kern="1200" cap="none" spc="0" normalizeH="0" noProof="0" dirty="0">
                <a:ln>
                  <a:noFill/>
                </a:ln>
                <a:solidFill>
                  <a:srgbClr val="FFFFFF"/>
                </a:solidFill>
                <a:effectLst/>
                <a:uLnTx/>
                <a:uFillTx/>
                <a:latin typeface="Arial" pitchFamily="34" charset="0"/>
              </a:rPr>
              <a:t>of contrast associated acute kidney injury after PCI</a:t>
            </a:r>
            <a:endParaRPr kumimoji="0" lang="en-US" altLang="en-US" sz="3000" b="1" i="1" u="none" strike="noStrike" kern="1200" cap="none" spc="0" normalizeH="0" baseline="0" noProof="0" dirty="0">
              <a:ln>
                <a:noFill/>
              </a:ln>
              <a:solidFill>
                <a:srgbClr val="FFFFFF"/>
              </a:solidFill>
              <a:effectLst/>
              <a:uLnTx/>
              <a:uFillTx/>
              <a:latin typeface="Arial" pitchFamily="34" charset="0"/>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556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83343" y="1612207"/>
            <a:ext cx="10203657" cy="433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rPr>
              <a:t> Key Interventional Trials from TCT 2021;    </a:t>
            </a:r>
          </a:p>
          <a:p>
            <a:pPr lvl="0" defTabSz="771525" fontAlgn="base">
              <a:spcBef>
                <a:spcPct val="0"/>
              </a:spcBef>
              <a:spcAft>
                <a:spcPct val="0"/>
              </a:spcAft>
              <a:buNone/>
              <a:defRPr/>
            </a:pP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rPr>
              <a:t>    FAME</a:t>
            </a:r>
            <a:r>
              <a:rPr lang="en-US" altLang="en-US" sz="3600" b="1" noProof="0" dirty="0">
                <a:solidFill>
                  <a:srgbClr val="FFFFFF"/>
                </a:solidFill>
                <a:latin typeface="Arial" pitchFamily="34" charset="0"/>
              </a:rPr>
              <a:t> </a:t>
            </a:r>
            <a:r>
              <a:rPr lang="en-US" altLang="en-US" sz="3600" b="1" dirty="0">
                <a:solidFill>
                  <a:srgbClr val="FFFFFF"/>
                </a:solidFill>
                <a:latin typeface="Arial" pitchFamily="34" charset="0"/>
              </a:rPr>
              <a:t>3 </a:t>
            </a: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rPr>
              <a:t>Trial, MASTER DAPT- MI </a:t>
            </a:r>
            <a:r>
              <a:rPr kumimoji="0" lang="en-US" altLang="en-US" sz="3600" b="1" i="0" u="none" strike="noStrike" kern="1200" cap="none" spc="0" normalizeH="0" baseline="0" noProof="0" dirty="0" err="1">
                <a:ln>
                  <a:noFill/>
                </a:ln>
                <a:solidFill>
                  <a:srgbClr val="FFFFFF"/>
                </a:solidFill>
                <a:effectLst/>
                <a:uLnTx/>
                <a:uFillTx/>
                <a:latin typeface="Arial" pitchFamily="34" charset="0"/>
                <a:ea typeface="+mn-ea"/>
                <a:cs typeface="+mn-cs"/>
              </a:rPr>
              <a:t>Substudy</a:t>
            </a: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rPr>
              <a:t>, </a:t>
            </a:r>
          </a:p>
          <a:p>
            <a:pPr lvl="0" defTabSz="771525" fontAlgn="base">
              <a:spcBef>
                <a:spcPct val="0"/>
              </a:spcBef>
              <a:spcAft>
                <a:spcPct val="0"/>
              </a:spcAft>
              <a:buNone/>
              <a:defRPr/>
            </a:pPr>
            <a:r>
              <a:rPr lang="en-US" altLang="en-US" sz="3600" b="1" dirty="0">
                <a:solidFill>
                  <a:srgbClr val="FFFFFF"/>
                </a:solidFill>
                <a:latin typeface="Arial" pitchFamily="34" charset="0"/>
              </a:rPr>
              <a:t>    </a:t>
            </a: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rPr>
              <a:t>SCB vs</a:t>
            </a:r>
            <a:r>
              <a:rPr lang="en-US" altLang="en-US" sz="3600" b="1" dirty="0">
                <a:solidFill>
                  <a:srgbClr val="FFFFFF"/>
                </a:solidFill>
                <a:latin typeface="Arial" pitchFamily="34" charset="0"/>
              </a:rPr>
              <a:t> </a:t>
            </a: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rPr>
              <a:t>PCB in DES ISR</a:t>
            </a:r>
            <a:r>
              <a:rPr lang="en-US" altLang="en-US" b="1" dirty="0">
                <a:solidFill>
                  <a:srgbClr val="FFFFFF"/>
                </a:solidFill>
                <a:latin typeface="Arial" pitchFamily="34" charset="0"/>
              </a:rPr>
              <a:t>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noProof="0" dirty="0">
                <a:ln>
                  <a:noFill/>
                </a:ln>
                <a:solidFill>
                  <a:srgbClr val="FFFFFF"/>
                </a:solidFill>
                <a:effectLst/>
                <a:uLnTx/>
                <a:uFillTx/>
                <a:latin typeface="Arial" pitchFamily="34" charset="0"/>
              </a:rPr>
              <a:t>     </a:t>
            </a:r>
            <a:r>
              <a:rPr kumimoji="0" lang="en-US" altLang="en-US" sz="2800" b="1" i="1" u="none" strike="noStrike" kern="1200" cap="none" spc="0" normalizeH="0" baseline="0" noProof="0" dirty="0">
                <a:ln>
                  <a:noFill/>
                </a:ln>
                <a:solidFill>
                  <a:srgbClr val="FFFFFF"/>
                </a:solidFill>
                <a:effectLst/>
                <a:uLnTx/>
                <a:uFillTx/>
                <a:latin typeface="Arial" pitchFamily="34" charset="0"/>
              </a:rPr>
              <a:t>        </a:t>
            </a:r>
            <a:endParaRPr kumimoji="0" lang="en-US" altLang="en-US" sz="2800" b="1" i="0" u="none" strike="noStrike" kern="1200" cap="none" spc="0" normalizeH="0" baseline="0" noProof="0" dirty="0">
              <a:ln>
                <a:noFill/>
              </a:ln>
              <a:solidFill>
                <a:srgbClr val="FFFFFF"/>
              </a:solidFill>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chemeClr val="bg2"/>
                </a:solidFill>
                <a:effectLst/>
                <a:uLnTx/>
                <a:uFillTx/>
                <a:latin typeface="Arial" pitchFamily="34" charset="0"/>
                <a:ea typeface="+mn-ea"/>
                <a:cs typeface="+mn-cs"/>
              </a:rPr>
              <a:t>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4000" b="1" i="0" u="none" strike="noStrike" kern="1200" cap="none" spc="0" normalizeH="0" baseline="0" noProof="0" dirty="0">
                <a:ln>
                  <a:noFill/>
                </a:ln>
                <a:solidFill>
                  <a:schemeClr val="bg2"/>
                </a:solidFill>
                <a:effectLst/>
                <a:uLnTx/>
                <a:uFillTx/>
                <a:latin typeface="Arial" pitchFamily="34" charset="0"/>
                <a:ea typeface="+mn-ea"/>
                <a:cs typeface="+mn-cs"/>
              </a:rPr>
              <a:t> New CA-AKI</a:t>
            </a:r>
            <a:r>
              <a:rPr lang="en-US" altLang="en-US" sz="3600" b="1" dirty="0">
                <a:solidFill>
                  <a:schemeClr val="bg2"/>
                </a:solidFill>
                <a:latin typeface="Arial" pitchFamily="34" charset="0"/>
              </a:rPr>
              <a:t> Risk Score</a:t>
            </a:r>
            <a:r>
              <a:rPr kumimoji="0" lang="en-US" altLang="en-US" sz="3600" b="1" i="0" u="none" strike="noStrike" kern="1200" cap="none" spc="0" normalizeH="0" baseline="0" noProof="0" dirty="0">
                <a:ln>
                  <a:noFill/>
                </a:ln>
                <a:solidFill>
                  <a:schemeClr val="bg2"/>
                </a:solidFill>
                <a:effectLst/>
                <a:uLnTx/>
                <a:uFillTx/>
                <a:latin typeface="Arial" pitchFamily="34" charset="0"/>
                <a:ea typeface="+mn-ea"/>
                <a:cs typeface="+mn-cs"/>
              </a:rPr>
              <a:t>: </a:t>
            </a:r>
            <a:endParaRPr kumimoji="0" lang="en-US" altLang="en-US" sz="4000" b="1" i="0" u="none" strike="noStrike" kern="1200" cap="none" spc="0" normalizeH="0" baseline="0" noProof="0" dirty="0">
              <a:ln>
                <a:noFill/>
              </a:ln>
              <a:solidFill>
                <a:schemeClr val="bg2"/>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bg2"/>
                </a:solidFill>
                <a:effectLst/>
                <a:uLnTx/>
                <a:uFillTx/>
                <a:latin typeface="Arial" pitchFamily="34" charset="0"/>
                <a:ea typeface="+mn-ea"/>
                <a:cs typeface="+mn-cs"/>
              </a:rPr>
              <a:t>    </a:t>
            </a:r>
            <a:r>
              <a:rPr kumimoji="0" lang="en-US" altLang="en-US" sz="3000" b="1" i="1" u="none" strike="noStrike" kern="1200" cap="none" spc="0" normalizeH="0" baseline="0" noProof="0" dirty="0">
                <a:ln>
                  <a:noFill/>
                </a:ln>
                <a:solidFill>
                  <a:schemeClr val="bg2"/>
                </a:solidFill>
                <a:effectLst/>
                <a:uLnTx/>
                <a:uFillTx/>
                <a:latin typeface="Arial" pitchFamily="34" charset="0"/>
              </a:rPr>
              <a:t>A</a:t>
            </a:r>
            <a:r>
              <a:rPr kumimoji="0" lang="en-US" altLang="en-US" sz="3000" b="1" i="1" u="none" strike="noStrike" kern="1200" cap="none" spc="0" normalizeH="0" noProof="0" dirty="0">
                <a:ln>
                  <a:noFill/>
                </a:ln>
                <a:solidFill>
                  <a:schemeClr val="bg2"/>
                </a:solidFill>
                <a:effectLst/>
                <a:uLnTx/>
                <a:uFillTx/>
                <a:latin typeface="Arial" pitchFamily="34" charset="0"/>
              </a:rPr>
              <a:t> </a:t>
            </a:r>
            <a:r>
              <a:rPr kumimoji="0" lang="en-US" altLang="en-US" sz="3000" b="1" i="1" u="none" strike="noStrike" kern="1200" cap="none" spc="0" normalizeH="0" baseline="0" noProof="0" dirty="0">
                <a:ln>
                  <a:noFill/>
                </a:ln>
                <a:solidFill>
                  <a:schemeClr val="bg2"/>
                </a:solidFill>
                <a:effectLst/>
                <a:uLnTx/>
                <a:uFillTx/>
                <a:latin typeface="Arial" pitchFamily="34" charset="0"/>
              </a:rPr>
              <a:t>Contemporary</a:t>
            </a:r>
            <a:r>
              <a:rPr kumimoji="0" lang="en-US" altLang="en-US" sz="3000" b="1" i="1" u="none" strike="noStrike" kern="1200" cap="none" spc="0" normalizeH="0" noProof="0" dirty="0">
                <a:ln>
                  <a:noFill/>
                </a:ln>
                <a:solidFill>
                  <a:schemeClr val="bg2"/>
                </a:solidFill>
                <a:effectLst/>
                <a:uLnTx/>
                <a:uFillTx/>
                <a:latin typeface="Arial" pitchFamily="34" charset="0"/>
              </a:rPr>
              <a:t> simple risk score for prediction </a:t>
            </a:r>
          </a:p>
          <a:p>
            <a:pPr marL="0" marR="0" lvl="0" indent="0" algn="l" defTabSz="771525" rtl="0" eaLnBrk="0" fontAlgn="base" latinLnBrk="0" hangingPunct="0">
              <a:lnSpc>
                <a:spcPct val="100000"/>
              </a:lnSpc>
              <a:spcBef>
                <a:spcPct val="0"/>
              </a:spcBef>
              <a:spcAft>
                <a:spcPct val="0"/>
              </a:spcAft>
              <a:buClrTx/>
              <a:buSzTx/>
              <a:buFontTx/>
              <a:buNone/>
              <a:tabLst/>
              <a:defRPr/>
            </a:pPr>
            <a:r>
              <a:rPr lang="en-US" altLang="en-US" sz="3000" b="1" i="1" dirty="0">
                <a:solidFill>
                  <a:schemeClr val="bg2"/>
                </a:solidFill>
                <a:latin typeface="Arial" pitchFamily="34" charset="0"/>
              </a:rPr>
              <a:t>     </a:t>
            </a:r>
            <a:r>
              <a:rPr kumimoji="0" lang="en-US" altLang="en-US" sz="3000" b="1" i="1" u="none" strike="noStrike" kern="1200" cap="none" spc="0" normalizeH="0" noProof="0" dirty="0">
                <a:ln>
                  <a:noFill/>
                </a:ln>
                <a:solidFill>
                  <a:schemeClr val="bg2"/>
                </a:solidFill>
                <a:effectLst/>
                <a:uLnTx/>
                <a:uFillTx/>
                <a:latin typeface="Arial" pitchFamily="34" charset="0"/>
              </a:rPr>
              <a:t>of contrast associated acute kidney injury after PCI</a:t>
            </a:r>
            <a:endParaRPr kumimoji="0" lang="en-US" altLang="en-US" sz="3000" b="1" i="1" u="none" strike="noStrike" kern="1200" cap="none" spc="0" normalizeH="0" baseline="0" noProof="0" dirty="0">
              <a:ln>
                <a:noFill/>
              </a:ln>
              <a:solidFill>
                <a:schemeClr val="bg2"/>
              </a:solidFill>
              <a:effectLst/>
              <a:uLnTx/>
              <a:uFillTx/>
              <a:latin typeface="Arial" pitchFamily="34" charset="0"/>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307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2706"/>
            <a:ext cx="10287000" cy="6122894"/>
          </a:xfrm>
          <a:prstGeom prst="rect">
            <a:avLst/>
          </a:prstGeom>
        </p:spPr>
      </p:pic>
    </p:spTree>
    <p:extLst>
      <p:ext uri="{BB962C8B-B14F-4D97-AF65-F5344CB8AC3E}">
        <p14:creationId xmlns:p14="http://schemas.microsoft.com/office/powerpoint/2010/main" val="2654461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295275" y="5878015"/>
            <a:ext cx="629602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a:t>
            </a: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Serruys et al., N Engl J Med 2009;360:961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Stone et al., N Engl J Med 2010;362:1663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a:t>
            </a: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Tonino et al., N Engl J Med 2009;360:213</a:t>
            </a:r>
            <a:endParaRPr kumimoji="0" lang="en-US" sz="1600" b="1" i="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0" y="0"/>
            <a:ext cx="102870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FAME 3 Trial: Background</a:t>
            </a:r>
          </a:p>
        </p:txBody>
      </p:sp>
      <p:sp>
        <p:nvSpPr>
          <p:cNvPr id="4" name="TextBox 3"/>
          <p:cNvSpPr txBox="1"/>
          <p:nvPr/>
        </p:nvSpPr>
        <p:spPr>
          <a:xfrm>
            <a:off x="654424" y="1076160"/>
            <a:ext cx="8973670" cy="452431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Previous studies have demonstrated improved outcomes with CABG compared with PCI in patients with 3-vessel CAD.</a:t>
            </a:r>
            <a:r>
              <a:rPr kumimoji="0" lang="en-US" sz="32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However, most trials used BMS or 1</a:t>
            </a:r>
            <a:r>
              <a:rPr kumimoji="0" lang="en-US" sz="32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st</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generation DES.</a:t>
            </a:r>
            <a:r>
              <a:rPr kumimoji="0" lang="en-US" sz="32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addition, none of these studies measured fractional flow reserve (FFR) to guide PCI.</a:t>
            </a:r>
            <a:r>
              <a:rPr kumimoji="0" lang="en-US" sz="32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7808258" y="6498526"/>
            <a:ext cx="24787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Fearon W, TCT 2021</a:t>
            </a:r>
          </a:p>
        </p:txBody>
      </p:sp>
    </p:spTree>
    <p:extLst>
      <p:ext uri="{BB962C8B-B14F-4D97-AF65-F5344CB8AC3E}">
        <p14:creationId xmlns:p14="http://schemas.microsoft.com/office/powerpoint/2010/main" val="3093155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808258" y="6498526"/>
            <a:ext cx="24787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Fearon W, TCT 2021</a:t>
            </a:r>
          </a:p>
        </p:txBody>
      </p:sp>
      <p:sp>
        <p:nvSpPr>
          <p:cNvPr id="3" name="TextBox 2"/>
          <p:cNvSpPr txBox="1"/>
          <p:nvPr/>
        </p:nvSpPr>
        <p:spPr>
          <a:xfrm>
            <a:off x="0" y="0"/>
            <a:ext cx="102870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FAME 3 Trial: Study Design</a:t>
            </a:r>
          </a:p>
        </p:txBody>
      </p:sp>
      <p:sp>
        <p:nvSpPr>
          <p:cNvPr id="4" name="TextBox 3"/>
          <p:cNvSpPr txBox="1"/>
          <p:nvPr/>
        </p:nvSpPr>
        <p:spPr>
          <a:xfrm>
            <a:off x="609600" y="788892"/>
            <a:ext cx="9135035"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Investigator-initiated, multicenter, randomized, controlled study</a:t>
            </a:r>
          </a:p>
        </p:txBody>
      </p:sp>
      <p:sp>
        <p:nvSpPr>
          <p:cNvPr id="5" name="Rectangle 4"/>
          <p:cNvSpPr/>
          <p:nvPr/>
        </p:nvSpPr>
        <p:spPr>
          <a:xfrm>
            <a:off x="1515035" y="1519128"/>
            <a:ext cx="7288306" cy="887506"/>
          </a:xfrm>
          <a:prstGeom prst="rect">
            <a:avLst/>
          </a:prstGeom>
          <a:solidFill>
            <a:srgbClr val="EAF4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Comers with 3V-CAD (not involving Left Main)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Amenable to PCI or CABG by Heart Team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48 centers in Europe, North America, Australia and Asia </a:t>
            </a:r>
          </a:p>
        </p:txBody>
      </p:sp>
      <p:sp>
        <p:nvSpPr>
          <p:cNvPr id="6" name="Rectangle 5"/>
          <p:cNvSpPr/>
          <p:nvPr/>
        </p:nvSpPr>
        <p:spPr>
          <a:xfrm>
            <a:off x="864704" y="3056965"/>
            <a:ext cx="3994166" cy="10040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FFR-Guided PCI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Stent all lesions with FFR ≤0.80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(N=750)</a:t>
            </a:r>
          </a:p>
        </p:txBody>
      </p:sp>
      <p:sp>
        <p:nvSpPr>
          <p:cNvPr id="7" name="Rectangle 6"/>
          <p:cNvSpPr/>
          <p:nvPr/>
        </p:nvSpPr>
        <p:spPr>
          <a:xfrm>
            <a:off x="5302236" y="3056964"/>
            <a:ext cx="3994166" cy="1004047"/>
          </a:xfrm>
          <a:prstGeom prst="rect">
            <a:avLst/>
          </a:prstGeom>
          <a:solidFill>
            <a:srgbClr val="FFB7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CABG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Based on coronary angiogram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(N=750)</a:t>
            </a:r>
          </a:p>
        </p:txBody>
      </p:sp>
      <p:sp>
        <p:nvSpPr>
          <p:cNvPr id="8" name="Rectangle 7"/>
          <p:cNvSpPr/>
          <p:nvPr/>
        </p:nvSpPr>
        <p:spPr>
          <a:xfrm>
            <a:off x="745434" y="4846916"/>
            <a:ext cx="9273209" cy="1473202"/>
          </a:xfrm>
          <a:prstGeom prst="rect">
            <a:avLst/>
          </a:prstGeom>
          <a:solidFill>
            <a:srgbClr val="EAF4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Endpoint:</a:t>
            </a:r>
          </a:p>
          <a:p>
            <a:pPr marL="285750" marR="0" lvl="0" indent="-285750" algn="l" defTabSz="457200" rtl="0" eaLnBrk="1" fontAlgn="auto" latinLnBrk="0" hangingPunct="1">
              <a:lnSpc>
                <a:spcPct val="100000"/>
              </a:lnSpc>
              <a:spcBef>
                <a:spcPts val="0"/>
              </a:spcBef>
              <a:spcAft>
                <a:spcPts val="0"/>
              </a:spcAft>
              <a:buClr>
                <a:srgbClr val="C00000"/>
              </a:buClr>
              <a:buSzPct val="120000"/>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MACCE at 1 Year: all-cause death, MI, stroke or repeat revascularization</a:t>
            </a:r>
          </a:p>
          <a:p>
            <a:pPr marL="285750" marR="0" lvl="0" indent="-285750" algn="l" defTabSz="457200" rtl="0" eaLnBrk="1" fontAlgn="auto" latinLnBrk="0" hangingPunct="1">
              <a:lnSpc>
                <a:spcPct val="100000"/>
              </a:lnSpc>
              <a:spcBef>
                <a:spcPts val="0"/>
              </a:spcBef>
              <a:spcAft>
                <a:spcPts val="0"/>
              </a:spcAft>
              <a:buClr>
                <a:srgbClr val="C00000"/>
              </a:buClr>
              <a:buSzPct val="120000"/>
              <a:buFont typeface="Wingdings" panose="05000000000000000000" pitchFamily="2" charset="2"/>
              <a:buChar char="§"/>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C00000"/>
              </a:buClr>
              <a:buSzPct val="120000"/>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 Secondary Endpoints:</a:t>
            </a:r>
          </a:p>
          <a:p>
            <a:pPr marL="285750" marR="0" lvl="0" indent="-285750" algn="l" defTabSz="457200" rtl="0" eaLnBrk="1" fontAlgn="auto" latinLnBrk="0" hangingPunct="1">
              <a:lnSpc>
                <a:spcPct val="100000"/>
              </a:lnSpc>
              <a:spcBef>
                <a:spcPts val="0"/>
              </a:spcBef>
              <a:spcAft>
                <a:spcPts val="0"/>
              </a:spcAft>
              <a:buClr>
                <a:srgbClr val="C00000"/>
              </a:buClr>
              <a:buSzPct val="120000"/>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and 5-year follow-up for Death/MI/Stroke</a:t>
            </a:r>
          </a:p>
        </p:txBody>
      </p:sp>
      <p:cxnSp>
        <p:nvCxnSpPr>
          <p:cNvPr id="10" name="Straight Arrow Connector 9"/>
          <p:cNvCxnSpPr/>
          <p:nvPr/>
        </p:nvCxnSpPr>
        <p:spPr>
          <a:xfrm flipH="1">
            <a:off x="4708711" y="2432713"/>
            <a:ext cx="300318" cy="60063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143500" y="2409096"/>
            <a:ext cx="372038" cy="60063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967321" y="4061011"/>
            <a:ext cx="0" cy="78590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2"/>
          </p:cNvCxnSpPr>
          <p:nvPr/>
        </p:nvCxnSpPr>
        <p:spPr>
          <a:xfrm>
            <a:off x="7413814" y="4061011"/>
            <a:ext cx="0" cy="78590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114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808258" y="6498526"/>
            <a:ext cx="24787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Fearon W, TCT 2021</a:t>
            </a:r>
          </a:p>
        </p:txBody>
      </p:sp>
      <p:sp>
        <p:nvSpPr>
          <p:cNvPr id="3" name="TextBox 2"/>
          <p:cNvSpPr txBox="1"/>
          <p:nvPr/>
        </p:nvSpPr>
        <p:spPr>
          <a:xfrm>
            <a:off x="0" y="0"/>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FAME 3 Trial: Patient Eligibility</a:t>
            </a:r>
          </a:p>
        </p:txBody>
      </p:sp>
      <p:graphicFrame>
        <p:nvGraphicFramePr>
          <p:cNvPr id="5" name="Table 4"/>
          <p:cNvGraphicFramePr>
            <a:graphicFrameLocks noGrp="1"/>
          </p:cNvGraphicFramePr>
          <p:nvPr/>
        </p:nvGraphicFramePr>
        <p:xfrm>
          <a:off x="224118" y="1143000"/>
          <a:ext cx="9879106" cy="5051612"/>
        </p:xfrm>
        <a:graphic>
          <a:graphicData uri="http://schemas.openxmlformats.org/drawingml/2006/table">
            <a:tbl>
              <a:tblPr firstRow="1" bandRow="1">
                <a:tableStyleId>{16D9F66E-5EB9-4882-86FB-DCBF35E3C3E4}</a:tableStyleId>
              </a:tblPr>
              <a:tblGrid>
                <a:gridCol w="4939553">
                  <a:extLst>
                    <a:ext uri="{9D8B030D-6E8A-4147-A177-3AD203B41FA5}">
                      <a16:colId xmlns:a16="http://schemas.microsoft.com/office/drawing/2014/main" val="955276364"/>
                    </a:ext>
                  </a:extLst>
                </a:gridCol>
                <a:gridCol w="4939553">
                  <a:extLst>
                    <a:ext uri="{9D8B030D-6E8A-4147-A177-3AD203B41FA5}">
                      <a16:colId xmlns:a16="http://schemas.microsoft.com/office/drawing/2014/main" val="3495887935"/>
                    </a:ext>
                  </a:extLst>
                </a:gridCol>
              </a:tblGrid>
              <a:tr h="689674">
                <a:tc>
                  <a:txBody>
                    <a:bodyPr/>
                    <a:lstStyle/>
                    <a:p>
                      <a:r>
                        <a:rPr lang="en-US" sz="2800" dirty="0">
                          <a:solidFill>
                            <a:srgbClr val="FFC000"/>
                          </a:solidFill>
                          <a:latin typeface="Arial" panose="020B0604020202020204" pitchFamily="34" charset="0"/>
                          <a:cs typeface="Arial" panose="020B0604020202020204" pitchFamily="34" charset="0"/>
                        </a:rPr>
                        <a:t>Key Inclusion Criteria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a:solidFill>
                            <a:srgbClr val="FFC000"/>
                          </a:solidFill>
                          <a:latin typeface="Arial" panose="020B0604020202020204" pitchFamily="34" charset="0"/>
                          <a:cs typeface="Arial" panose="020B0604020202020204" pitchFamily="34" charset="0"/>
                        </a:rPr>
                        <a:t>Key Exclusion Criteria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6445789"/>
                  </a:ext>
                </a:extLst>
              </a:tr>
              <a:tr h="4361938">
                <a:tc>
                  <a:txBody>
                    <a:bodyPr/>
                    <a:lstStyle/>
                    <a:p>
                      <a:pPr marL="285750" indent="-285750">
                        <a:buClr>
                          <a:srgbClr val="C00000"/>
                        </a:buClr>
                        <a:buSzPct val="120000"/>
                        <a:buFont typeface="Wingdings" panose="05000000000000000000" pitchFamily="2" charset="2"/>
                        <a:buChar char="§"/>
                      </a:pPr>
                      <a:endParaRPr lang="en-US" sz="1200" b="1" dirty="0">
                        <a:solidFill>
                          <a:schemeClr val="bg1"/>
                        </a:solidFill>
                        <a:latin typeface="Arial" panose="020B0604020202020204" pitchFamily="34" charset="0"/>
                        <a:cs typeface="Arial" panose="020B0604020202020204" pitchFamily="34" charset="0"/>
                      </a:endParaRPr>
                    </a:p>
                    <a:p>
                      <a:pPr marL="285750" indent="-285750">
                        <a:buClr>
                          <a:srgbClr val="FFC000"/>
                        </a:buClr>
                        <a:buSzPct val="120000"/>
                        <a:buFont typeface="Wingdings" panose="05000000000000000000" pitchFamily="2" charset="2"/>
                        <a:buChar char="§"/>
                      </a:pPr>
                      <a:r>
                        <a:rPr lang="en-US" sz="2800" b="1" dirty="0">
                          <a:solidFill>
                            <a:schemeClr val="bg1"/>
                          </a:solidFill>
                          <a:latin typeface="Arial" panose="020B0604020202020204" pitchFamily="34" charset="0"/>
                          <a:cs typeface="Arial" panose="020B0604020202020204" pitchFamily="34" charset="0"/>
                        </a:rPr>
                        <a:t>Three vessel CAD:</a:t>
                      </a:r>
                    </a:p>
                    <a:p>
                      <a:pPr marL="573088" marR="0" lvl="0" indent="-285750" algn="l" defTabSz="914400" rtl="0" eaLnBrk="1" fontAlgn="auto" latinLnBrk="0" hangingPunct="1">
                        <a:lnSpc>
                          <a:spcPct val="100000"/>
                        </a:lnSpc>
                        <a:spcBef>
                          <a:spcPts val="0"/>
                        </a:spcBef>
                        <a:spcAft>
                          <a:spcPts val="0"/>
                        </a:spcAft>
                        <a:buClr>
                          <a:srgbClr val="FFC000"/>
                        </a:buClr>
                        <a:buSzPct val="60000"/>
                        <a:buFont typeface="Wingdings" panose="05000000000000000000" pitchFamily="2" charset="2"/>
                        <a:buChar char="q"/>
                        <a:tabLst>
                          <a:tab pos="627063" algn="l"/>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50% diameter stenosis in 3 major epicardial vessels (visual estimation, no Left Main </a:t>
                      </a:r>
                    </a:p>
                    <a:p>
                      <a:pPr marL="573088" marR="0" lvl="0" indent="-285750" algn="l" defTabSz="914400" rtl="0" eaLnBrk="1" fontAlgn="auto" latinLnBrk="0" hangingPunct="1">
                        <a:lnSpc>
                          <a:spcPct val="100000"/>
                        </a:lnSpc>
                        <a:spcBef>
                          <a:spcPts val="0"/>
                        </a:spcBef>
                        <a:spcAft>
                          <a:spcPts val="0"/>
                        </a:spcAft>
                        <a:buClr>
                          <a:srgbClr val="FFC000"/>
                        </a:buClr>
                        <a:buSzPct val="60000"/>
                        <a:buFont typeface="Wingdings" panose="05000000000000000000" pitchFamily="2" charset="2"/>
                        <a:buChar char="q"/>
                        <a:tabLst>
                          <a:tab pos="627063" algn="l"/>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Amenable to revascularization by both PCI and CABG (Heart Team)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Clr>
                          <a:srgbClr val="C00000"/>
                        </a:buClr>
                        <a:buSzPct val="120000"/>
                        <a:buFont typeface="Wingdings" panose="05000000000000000000" pitchFamily="2" charset="2"/>
                        <a:buChar char="§"/>
                      </a:pPr>
                      <a:endParaRPr lang="en-US" sz="1200" b="1" dirty="0">
                        <a:solidFill>
                          <a:schemeClr val="bg1"/>
                        </a:solidFill>
                        <a:latin typeface="Arial" panose="020B0604020202020204" pitchFamily="34" charset="0"/>
                        <a:cs typeface="Arial" panose="020B0604020202020204" pitchFamily="34" charset="0"/>
                      </a:endParaRPr>
                    </a:p>
                    <a:p>
                      <a:pPr marL="285750" indent="-285750">
                        <a:buClr>
                          <a:srgbClr val="FFC000"/>
                        </a:buClr>
                        <a:buSzPct val="120000"/>
                        <a:buFont typeface="Wingdings" panose="05000000000000000000" pitchFamily="2" charset="2"/>
                        <a:buChar char="§"/>
                      </a:pPr>
                      <a:r>
                        <a:rPr lang="en-US" sz="2800" b="1" dirty="0">
                          <a:solidFill>
                            <a:schemeClr val="bg1"/>
                          </a:solidFill>
                          <a:latin typeface="Arial" panose="020B0604020202020204" pitchFamily="34" charset="0"/>
                          <a:cs typeface="Arial" panose="020B0604020202020204" pitchFamily="34" charset="0"/>
                        </a:rPr>
                        <a:t>Cardiogenic shock</a:t>
                      </a:r>
                    </a:p>
                    <a:p>
                      <a:pPr marL="285750" indent="-285750">
                        <a:buClr>
                          <a:srgbClr val="FFC000"/>
                        </a:buClr>
                        <a:buSzPct val="120000"/>
                        <a:buFont typeface="Wingdings" panose="05000000000000000000" pitchFamily="2" charset="2"/>
                        <a:buChar char="§"/>
                      </a:pP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85750" indent="-285750">
                        <a:buClr>
                          <a:srgbClr val="FFC000"/>
                        </a:buClr>
                        <a:buSzPct val="120000"/>
                        <a:buFont typeface="Wingdings" panose="05000000000000000000" pitchFamily="2" charset="2"/>
                        <a:buChar cha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Recent STEMI (within 5 days)</a:t>
                      </a:r>
                    </a:p>
                    <a:p>
                      <a:pPr marL="285750" indent="-285750">
                        <a:buClr>
                          <a:srgbClr val="FFC000"/>
                        </a:buClr>
                        <a:buSzPct val="120000"/>
                        <a:buFont typeface="Wingdings" panose="05000000000000000000" pitchFamily="2" charset="2"/>
                        <a:buChar char="§"/>
                      </a:pP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85750" indent="-285750">
                        <a:buClr>
                          <a:srgbClr val="FFC000"/>
                        </a:buClr>
                        <a:buSzPct val="120000"/>
                        <a:buFont typeface="Wingdings" panose="05000000000000000000" pitchFamily="2" charset="2"/>
                        <a:buChar cha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LV ejection fraction &lt;30%</a:t>
                      </a:r>
                    </a:p>
                    <a:p>
                      <a:pPr marL="0" indent="0">
                        <a:buClr>
                          <a:srgbClr val="C00000"/>
                        </a:buClr>
                        <a:buSzPct val="120000"/>
                        <a:buFont typeface="Wingdings" panose="05000000000000000000" pitchFamily="2" charset="2"/>
                        <a:buNone/>
                      </a:pPr>
                      <a:endParaRPr lang="en-US" sz="2800" b="1" dirty="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5899660"/>
                  </a:ext>
                </a:extLst>
              </a:tr>
            </a:tbl>
          </a:graphicData>
        </a:graphic>
      </p:graphicFrame>
    </p:spTree>
    <p:extLst>
      <p:ext uri="{BB962C8B-B14F-4D97-AF65-F5344CB8AC3E}">
        <p14:creationId xmlns:p14="http://schemas.microsoft.com/office/powerpoint/2010/main" val="978139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808258" y="6498526"/>
            <a:ext cx="24787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Fearon W, TCT 2021</a:t>
            </a:r>
          </a:p>
        </p:txBody>
      </p:sp>
      <p:sp>
        <p:nvSpPr>
          <p:cNvPr id="3" name="TextBox 2"/>
          <p:cNvSpPr txBox="1"/>
          <p:nvPr/>
        </p:nvSpPr>
        <p:spPr>
          <a:xfrm>
            <a:off x="0" y="35860"/>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FAME 3 Trial: Patient Flowchart</a:t>
            </a:r>
          </a:p>
        </p:txBody>
      </p:sp>
      <p:sp>
        <p:nvSpPr>
          <p:cNvPr id="4" name="Rectangle 3"/>
          <p:cNvSpPr/>
          <p:nvPr/>
        </p:nvSpPr>
        <p:spPr>
          <a:xfrm>
            <a:off x="3166782" y="968024"/>
            <a:ext cx="3953435" cy="54684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1,500 Patients Enrolled</a:t>
            </a:r>
          </a:p>
        </p:txBody>
      </p:sp>
      <p:sp>
        <p:nvSpPr>
          <p:cNvPr id="5" name="Rectangle 4"/>
          <p:cNvSpPr/>
          <p:nvPr/>
        </p:nvSpPr>
        <p:spPr>
          <a:xfrm>
            <a:off x="636494" y="2026022"/>
            <a:ext cx="3998260" cy="13805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N=757 Randomized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rPr>
              <a:t>FFR-Guided PCI</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01738" marR="0" lvl="0" indent="-2333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underwent CABG</a:t>
            </a:r>
          </a:p>
          <a:p>
            <a:pPr marL="1201738" marR="0" lvl="0" indent="-2333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Withdrew</a:t>
            </a:r>
          </a:p>
        </p:txBody>
      </p:sp>
      <p:sp>
        <p:nvSpPr>
          <p:cNvPr id="6" name="Rectangle 5"/>
          <p:cNvSpPr/>
          <p:nvPr/>
        </p:nvSpPr>
        <p:spPr>
          <a:xfrm>
            <a:off x="5737410" y="2026022"/>
            <a:ext cx="3998260" cy="1380568"/>
          </a:xfrm>
          <a:prstGeom prst="rect">
            <a:avLst/>
          </a:prstGeom>
          <a:solidFill>
            <a:srgbClr val="FFE5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N=743 Randomized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CABG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01738" marR="0" lvl="0" indent="-2333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37 underwent PCI</a:t>
            </a:r>
          </a:p>
          <a:p>
            <a:pPr marL="1201738" marR="0" lvl="0" indent="-2333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 Withdrew</a:t>
            </a:r>
          </a:p>
        </p:txBody>
      </p:sp>
      <p:sp>
        <p:nvSpPr>
          <p:cNvPr id="7" name="Rectangle 6"/>
          <p:cNvSpPr/>
          <p:nvPr/>
        </p:nvSpPr>
        <p:spPr>
          <a:xfrm>
            <a:off x="636495" y="4607859"/>
            <a:ext cx="3998260" cy="13805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1 Year Follow-Up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n=757</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Included in ITT Analysis</a:t>
            </a:r>
          </a:p>
        </p:txBody>
      </p:sp>
      <p:sp>
        <p:nvSpPr>
          <p:cNvPr id="8" name="Rectangle 7"/>
          <p:cNvSpPr/>
          <p:nvPr/>
        </p:nvSpPr>
        <p:spPr>
          <a:xfrm>
            <a:off x="5746371" y="4607859"/>
            <a:ext cx="3989300" cy="1380568"/>
          </a:xfrm>
          <a:prstGeom prst="rect">
            <a:avLst/>
          </a:prstGeom>
          <a:solidFill>
            <a:srgbClr val="FFE5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 Year Follow-Up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n=743</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Included in ITT Analysis</a:t>
            </a:r>
          </a:p>
        </p:txBody>
      </p:sp>
      <p:sp>
        <p:nvSpPr>
          <p:cNvPr id="9" name="TextBox 8"/>
          <p:cNvSpPr txBox="1"/>
          <p:nvPr/>
        </p:nvSpPr>
        <p:spPr>
          <a:xfrm>
            <a:off x="224118" y="3822558"/>
            <a:ext cx="205291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Lost to follow-up</a:t>
            </a:r>
          </a:p>
        </p:txBody>
      </p:sp>
      <p:sp>
        <p:nvSpPr>
          <p:cNvPr id="10" name="TextBox 9"/>
          <p:cNvSpPr txBox="1"/>
          <p:nvPr/>
        </p:nvSpPr>
        <p:spPr>
          <a:xfrm>
            <a:off x="8157881" y="3813588"/>
            <a:ext cx="205291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Lost to follow-up</a:t>
            </a:r>
          </a:p>
        </p:txBody>
      </p:sp>
      <p:cxnSp>
        <p:nvCxnSpPr>
          <p:cNvPr id="12" name="Straight Arrow Connector 11"/>
          <p:cNvCxnSpPr>
            <a:stCxn id="4" idx="2"/>
          </p:cNvCxnSpPr>
          <p:nvPr/>
        </p:nvCxnSpPr>
        <p:spPr>
          <a:xfrm flipH="1">
            <a:off x="4643715" y="1514871"/>
            <a:ext cx="499785" cy="51115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2"/>
          </p:cNvCxnSpPr>
          <p:nvPr/>
        </p:nvCxnSpPr>
        <p:spPr>
          <a:xfrm>
            <a:off x="5143500" y="1514871"/>
            <a:ext cx="602871" cy="51115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2"/>
            <a:endCxn id="7" idx="0"/>
          </p:cNvCxnSpPr>
          <p:nvPr/>
        </p:nvCxnSpPr>
        <p:spPr>
          <a:xfrm>
            <a:off x="2635624" y="3406590"/>
            <a:ext cx="1" cy="120126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808258" y="3406590"/>
            <a:ext cx="0" cy="120126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9" idx="3"/>
          </p:cNvCxnSpPr>
          <p:nvPr/>
        </p:nvCxnSpPr>
        <p:spPr>
          <a:xfrm flipH="1">
            <a:off x="2277035" y="3989294"/>
            <a:ext cx="349622" cy="254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10" idx="1"/>
          </p:cNvCxnSpPr>
          <p:nvPr/>
        </p:nvCxnSpPr>
        <p:spPr>
          <a:xfrm flipV="1">
            <a:off x="7808258" y="3982865"/>
            <a:ext cx="349623" cy="642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70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808258" y="6498526"/>
            <a:ext cx="24787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Fearon W, TCT 2021</a:t>
            </a:r>
          </a:p>
        </p:txBody>
      </p:sp>
      <p:sp>
        <p:nvSpPr>
          <p:cNvPr id="3" name="TextBox 2"/>
          <p:cNvSpPr txBox="1"/>
          <p:nvPr/>
        </p:nvSpPr>
        <p:spPr>
          <a:xfrm>
            <a:off x="0" y="35860"/>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FAME 3 Trial: Procedural Characteristics</a:t>
            </a:r>
          </a:p>
        </p:txBody>
      </p:sp>
      <p:graphicFrame>
        <p:nvGraphicFramePr>
          <p:cNvPr id="4" name="Table 3"/>
          <p:cNvGraphicFramePr>
            <a:graphicFrameLocks noGrp="1"/>
          </p:cNvGraphicFramePr>
          <p:nvPr>
            <p:extLst>
              <p:ext uri="{D42A27DB-BD31-4B8C-83A1-F6EECF244321}">
                <p14:modId xmlns:p14="http://schemas.microsoft.com/office/powerpoint/2010/main" val="3624687605"/>
              </p:ext>
            </p:extLst>
          </p:nvPr>
        </p:nvGraphicFramePr>
        <p:xfrm>
          <a:off x="62754" y="1438227"/>
          <a:ext cx="4957482" cy="4678027"/>
        </p:xfrm>
        <a:graphic>
          <a:graphicData uri="http://schemas.openxmlformats.org/drawingml/2006/table">
            <a:tbl>
              <a:tblPr firstRow="1" bandRow="1">
                <a:tableStyleId>{8EC20E35-A176-4012-BC5E-935CFFF8708E}</a:tableStyleId>
              </a:tblPr>
              <a:tblGrid>
                <a:gridCol w="3119717">
                  <a:extLst>
                    <a:ext uri="{9D8B030D-6E8A-4147-A177-3AD203B41FA5}">
                      <a16:colId xmlns:a16="http://schemas.microsoft.com/office/drawing/2014/main" val="3030555021"/>
                    </a:ext>
                  </a:extLst>
                </a:gridCol>
                <a:gridCol w="1837765">
                  <a:extLst>
                    <a:ext uri="{9D8B030D-6E8A-4147-A177-3AD203B41FA5}">
                      <a16:colId xmlns:a16="http://schemas.microsoft.com/office/drawing/2014/main" val="101569772"/>
                    </a:ext>
                  </a:extLst>
                </a:gridCol>
              </a:tblGrid>
              <a:tr h="568141">
                <a:tc>
                  <a:txBody>
                    <a:bodyPr/>
                    <a:lstStyle/>
                    <a:p>
                      <a:r>
                        <a:rPr lang="en-US" sz="2000" b="1" dirty="0">
                          <a:solidFill>
                            <a:schemeClr val="bg1"/>
                          </a:solidFill>
                          <a:latin typeface="Arial" panose="020B0604020202020204" pitchFamily="34" charset="0"/>
                          <a:cs typeface="Arial" panose="020B0604020202020204" pitchFamily="34" charset="0"/>
                        </a:rPr>
                        <a:t>Variable</a:t>
                      </a:r>
                    </a:p>
                  </a:txBody>
                  <a:tcPr anchor="ctr">
                    <a:solidFill>
                      <a:schemeClr val="tx1">
                        <a:lumMod val="50000"/>
                        <a:lumOff val="50000"/>
                      </a:schemeClr>
                    </a:solidFill>
                  </a:tcPr>
                </a:tc>
                <a:tc>
                  <a:txBody>
                    <a:bodyPr/>
                    <a:lstStyle/>
                    <a:p>
                      <a:pPr algn="ctr"/>
                      <a:r>
                        <a:rPr lang="en-US" sz="2000" b="1" dirty="0">
                          <a:solidFill>
                            <a:schemeClr val="bg1"/>
                          </a:solidFill>
                          <a:latin typeface="Arial" panose="020B0604020202020204" pitchFamily="34" charset="0"/>
                          <a:cs typeface="Arial" panose="020B0604020202020204" pitchFamily="34" charset="0"/>
                        </a:rPr>
                        <a:t>PCI (n=757)</a:t>
                      </a:r>
                    </a:p>
                  </a:txBody>
                  <a:tcPr anchor="ctr">
                    <a:solidFill>
                      <a:srgbClr val="4B4BFF"/>
                    </a:solidFill>
                  </a:tcPr>
                </a:tc>
                <a:extLst>
                  <a:ext uri="{0D108BD9-81ED-4DB2-BD59-A6C34878D82A}">
                    <a16:rowId xmlns:a16="http://schemas.microsoft.com/office/drawing/2014/main" val="1872873334"/>
                  </a:ext>
                </a:extLst>
              </a:tr>
              <a:tr h="568141">
                <a:tc>
                  <a:txBody>
                    <a:bodyPr/>
                    <a:lstStyle/>
                    <a:p>
                      <a:r>
                        <a:rPr lang="en-US" sz="2000" b="1" dirty="0">
                          <a:solidFill>
                            <a:schemeClr val="tx1"/>
                          </a:solidFill>
                          <a:latin typeface="Arial" panose="020B0604020202020204" pitchFamily="34" charset="0"/>
                          <a:cs typeface="Arial" panose="020B0604020202020204" pitchFamily="34" charset="0"/>
                        </a:rPr>
                        <a:t>% Lesions FFR measured</a:t>
                      </a: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82%</a:t>
                      </a:r>
                    </a:p>
                  </a:txBody>
                  <a:tcPr anchor="ctr">
                    <a:solidFill>
                      <a:srgbClr val="DDDDFF"/>
                    </a:solidFill>
                  </a:tcPr>
                </a:tc>
                <a:extLst>
                  <a:ext uri="{0D108BD9-81ED-4DB2-BD59-A6C34878D82A}">
                    <a16:rowId xmlns:a16="http://schemas.microsoft.com/office/drawing/2014/main" val="985674251"/>
                  </a:ext>
                </a:extLst>
              </a:tr>
              <a:tr h="568141">
                <a:tc>
                  <a:txBody>
                    <a:bodyPr/>
                    <a:lstStyle/>
                    <a:p>
                      <a:r>
                        <a:rPr lang="en-US" sz="2000" b="1" dirty="0">
                          <a:solidFill>
                            <a:schemeClr val="tx1"/>
                          </a:solidFill>
                          <a:latin typeface="Arial" panose="020B0604020202020204" pitchFamily="34" charset="0"/>
                          <a:cs typeface="Arial" panose="020B0604020202020204" pitchFamily="34" charset="0"/>
                        </a:rPr>
                        <a:t>FFR &gt;0.80</a:t>
                      </a: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24%</a:t>
                      </a:r>
                    </a:p>
                  </a:txBody>
                  <a:tcPr anchor="ctr">
                    <a:solidFill>
                      <a:srgbClr val="DDDDFF"/>
                    </a:solidFill>
                  </a:tcPr>
                </a:tc>
                <a:extLst>
                  <a:ext uri="{0D108BD9-81ED-4DB2-BD59-A6C34878D82A}">
                    <a16:rowId xmlns:a16="http://schemas.microsoft.com/office/drawing/2014/main" val="914533071"/>
                  </a:ext>
                </a:extLst>
              </a:tr>
              <a:tr h="568141">
                <a:tc>
                  <a:txBody>
                    <a:bodyPr/>
                    <a:lstStyle/>
                    <a:p>
                      <a:r>
                        <a:rPr lang="en-US" sz="2000" b="1" dirty="0">
                          <a:solidFill>
                            <a:schemeClr val="tx1"/>
                          </a:solidFill>
                          <a:latin typeface="Arial" panose="020B0604020202020204" pitchFamily="34" charset="0"/>
                          <a:cs typeface="Arial" panose="020B0604020202020204" pitchFamily="34" charset="0"/>
                        </a:rPr>
                        <a:t>Staged procedure</a:t>
                      </a: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22%</a:t>
                      </a:r>
                    </a:p>
                  </a:txBody>
                  <a:tcPr anchor="ctr">
                    <a:solidFill>
                      <a:srgbClr val="DDDDFF"/>
                    </a:solidFill>
                  </a:tcPr>
                </a:tc>
                <a:extLst>
                  <a:ext uri="{0D108BD9-81ED-4DB2-BD59-A6C34878D82A}">
                    <a16:rowId xmlns:a16="http://schemas.microsoft.com/office/drawing/2014/main" val="1409916092"/>
                  </a:ext>
                </a:extLst>
              </a:tr>
              <a:tr h="568141">
                <a:tc>
                  <a:txBody>
                    <a:bodyPr/>
                    <a:lstStyle/>
                    <a:p>
                      <a:r>
                        <a:rPr lang="en-US" sz="2000" b="1" dirty="0">
                          <a:solidFill>
                            <a:schemeClr val="tx1"/>
                          </a:solidFill>
                          <a:latin typeface="Arial" panose="020B0604020202020204" pitchFamily="34" charset="0"/>
                          <a:cs typeface="Arial" panose="020B0604020202020204" pitchFamily="34" charset="0"/>
                        </a:rPr>
                        <a:t>Number of stents</a:t>
                      </a: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3.7 ± 1.9</a:t>
                      </a:r>
                    </a:p>
                  </a:txBody>
                  <a:tcPr anchor="ctr">
                    <a:solidFill>
                      <a:srgbClr val="DDDDFF"/>
                    </a:solidFill>
                  </a:tcPr>
                </a:tc>
                <a:extLst>
                  <a:ext uri="{0D108BD9-81ED-4DB2-BD59-A6C34878D82A}">
                    <a16:rowId xmlns:a16="http://schemas.microsoft.com/office/drawing/2014/main" val="2407605388"/>
                  </a:ext>
                </a:extLst>
              </a:tr>
              <a:tr h="568141">
                <a:tc>
                  <a:txBody>
                    <a:bodyPr/>
                    <a:lstStyle/>
                    <a:p>
                      <a:r>
                        <a:rPr lang="en-US" sz="2000" b="1" dirty="0">
                          <a:solidFill>
                            <a:schemeClr val="tx1"/>
                          </a:solidFill>
                          <a:latin typeface="Arial" panose="020B0604020202020204" pitchFamily="34" charset="0"/>
                          <a:cs typeface="Arial" panose="020B0604020202020204" pitchFamily="34" charset="0"/>
                        </a:rPr>
                        <a:t>Total stent length</a:t>
                      </a: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80 mm</a:t>
                      </a:r>
                    </a:p>
                  </a:txBody>
                  <a:tcPr anchor="ctr">
                    <a:solidFill>
                      <a:srgbClr val="DDDDFF"/>
                    </a:solidFill>
                  </a:tcPr>
                </a:tc>
                <a:extLst>
                  <a:ext uri="{0D108BD9-81ED-4DB2-BD59-A6C34878D82A}">
                    <a16:rowId xmlns:a16="http://schemas.microsoft.com/office/drawing/2014/main" val="3650839984"/>
                  </a:ext>
                </a:extLst>
              </a:tr>
              <a:tr h="568141">
                <a:tc>
                  <a:txBody>
                    <a:bodyPr/>
                    <a:lstStyle/>
                    <a:p>
                      <a:r>
                        <a:rPr lang="en-US" sz="2000" b="1" dirty="0">
                          <a:solidFill>
                            <a:schemeClr val="tx1"/>
                          </a:solidFill>
                          <a:latin typeface="Arial" panose="020B0604020202020204" pitchFamily="34" charset="0"/>
                          <a:cs typeface="Arial" panose="020B0604020202020204" pitchFamily="34" charset="0"/>
                        </a:rPr>
                        <a:t>Intravascular imaging</a:t>
                      </a: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12%</a:t>
                      </a:r>
                    </a:p>
                  </a:txBody>
                  <a:tcPr anchor="ctr">
                    <a:solidFill>
                      <a:srgbClr val="DDDDFF"/>
                    </a:solidFill>
                  </a:tcPr>
                </a:tc>
                <a:extLst>
                  <a:ext uri="{0D108BD9-81ED-4DB2-BD59-A6C34878D82A}">
                    <a16:rowId xmlns:a16="http://schemas.microsoft.com/office/drawing/2014/main" val="1668404545"/>
                  </a:ext>
                </a:extLst>
              </a:tr>
              <a:tr h="568141">
                <a:tc>
                  <a:txBody>
                    <a:bodyPr/>
                    <a:lstStyle/>
                    <a:p>
                      <a:r>
                        <a:rPr lang="en-US" sz="2000" b="1" dirty="0">
                          <a:solidFill>
                            <a:schemeClr val="tx1"/>
                          </a:solidFill>
                          <a:latin typeface="Arial" panose="020B0604020202020204" pitchFamily="34" charset="0"/>
                          <a:cs typeface="Arial" panose="020B0604020202020204" pitchFamily="34" charset="0"/>
                        </a:rPr>
                        <a:t>FFR measured after PCI</a:t>
                      </a: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60%</a:t>
                      </a:r>
                    </a:p>
                  </a:txBody>
                  <a:tcPr anchor="ctr">
                    <a:solidFill>
                      <a:srgbClr val="DDDDFF"/>
                    </a:solidFill>
                  </a:tcPr>
                </a:tc>
                <a:extLst>
                  <a:ext uri="{0D108BD9-81ED-4DB2-BD59-A6C34878D82A}">
                    <a16:rowId xmlns:a16="http://schemas.microsoft.com/office/drawing/2014/main" val="298663846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66686191"/>
              </p:ext>
            </p:extLst>
          </p:nvPr>
        </p:nvGraphicFramePr>
        <p:xfrm>
          <a:off x="5235389" y="1438227"/>
          <a:ext cx="4957482" cy="4678027"/>
        </p:xfrm>
        <a:graphic>
          <a:graphicData uri="http://schemas.openxmlformats.org/drawingml/2006/table">
            <a:tbl>
              <a:tblPr firstRow="1" bandRow="1">
                <a:tableStyleId>{8EC20E35-A176-4012-BC5E-935CFFF8708E}</a:tableStyleId>
              </a:tblPr>
              <a:tblGrid>
                <a:gridCol w="2976282">
                  <a:extLst>
                    <a:ext uri="{9D8B030D-6E8A-4147-A177-3AD203B41FA5}">
                      <a16:colId xmlns:a16="http://schemas.microsoft.com/office/drawing/2014/main" val="3030555021"/>
                    </a:ext>
                  </a:extLst>
                </a:gridCol>
                <a:gridCol w="1981200">
                  <a:extLst>
                    <a:ext uri="{9D8B030D-6E8A-4147-A177-3AD203B41FA5}">
                      <a16:colId xmlns:a16="http://schemas.microsoft.com/office/drawing/2014/main" val="926428545"/>
                    </a:ext>
                  </a:extLst>
                </a:gridCol>
              </a:tblGrid>
              <a:tr h="584675">
                <a:tc>
                  <a:txBody>
                    <a:bodyPr/>
                    <a:lstStyle/>
                    <a:p>
                      <a:r>
                        <a:rPr lang="en-US" sz="2000" b="1" dirty="0">
                          <a:solidFill>
                            <a:schemeClr val="bg1"/>
                          </a:solidFill>
                          <a:latin typeface="Arial" panose="020B0604020202020204" pitchFamily="34" charset="0"/>
                          <a:cs typeface="Arial" panose="020B0604020202020204" pitchFamily="34" charset="0"/>
                        </a:rPr>
                        <a:t>Variable</a:t>
                      </a:r>
                    </a:p>
                  </a:txBody>
                  <a:tcPr anchor="ctr">
                    <a:solidFill>
                      <a:schemeClr val="tx1">
                        <a:lumMod val="50000"/>
                        <a:lumOff val="50000"/>
                      </a:schemeClr>
                    </a:solidFill>
                  </a:tcPr>
                </a:tc>
                <a:tc>
                  <a:txBody>
                    <a:bodyPr/>
                    <a:lstStyle/>
                    <a:p>
                      <a:pPr algn="ctr"/>
                      <a:r>
                        <a:rPr lang="en-US" sz="2000" b="1" dirty="0">
                          <a:solidFill>
                            <a:schemeClr val="bg1"/>
                          </a:solidFill>
                          <a:latin typeface="Arial" panose="020B0604020202020204" pitchFamily="34" charset="0"/>
                          <a:cs typeface="Arial" panose="020B0604020202020204" pitchFamily="34" charset="0"/>
                        </a:rPr>
                        <a:t>CABG (n=743)</a:t>
                      </a:r>
                    </a:p>
                  </a:txBody>
                  <a:tcPr anchor="ctr">
                    <a:solidFill>
                      <a:srgbClr val="FF5D5D"/>
                    </a:solidFill>
                  </a:tcPr>
                </a:tc>
                <a:extLst>
                  <a:ext uri="{0D108BD9-81ED-4DB2-BD59-A6C34878D82A}">
                    <a16:rowId xmlns:a16="http://schemas.microsoft.com/office/drawing/2014/main" val="1872873334"/>
                  </a:ext>
                </a:extLst>
              </a:tr>
              <a:tr h="1009378">
                <a:tc>
                  <a:txBody>
                    <a:bodyPr/>
                    <a:lstStyle/>
                    <a:p>
                      <a:r>
                        <a:rPr lang="en-US" sz="2000" b="1" dirty="0">
                          <a:solidFill>
                            <a:schemeClr val="tx1"/>
                          </a:solidFill>
                          <a:latin typeface="Arial" panose="020B0604020202020204" pitchFamily="34" charset="0"/>
                          <a:cs typeface="Arial" panose="020B0604020202020204" pitchFamily="34" charset="0"/>
                        </a:rPr>
                        <a:t>FFR measured</a:t>
                      </a:r>
                      <a:r>
                        <a:rPr lang="en-US" sz="2000" b="1" baseline="0" dirty="0">
                          <a:solidFill>
                            <a:schemeClr val="tx1"/>
                          </a:solidFill>
                          <a:latin typeface="Arial" panose="020B0604020202020204" pitchFamily="34" charset="0"/>
                          <a:cs typeface="Arial" panose="020B0604020202020204" pitchFamily="34" charset="0"/>
                        </a:rPr>
                        <a:t> prior to CABG</a:t>
                      </a:r>
                      <a:endParaRPr lang="en-US" sz="2000" b="1" dirty="0">
                        <a:solidFill>
                          <a:schemeClr val="tx1"/>
                        </a:solidFill>
                        <a:latin typeface="Arial" panose="020B0604020202020204" pitchFamily="34" charset="0"/>
                        <a:cs typeface="Arial" panose="020B0604020202020204" pitchFamily="34" charset="0"/>
                      </a:endParaRP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10%</a:t>
                      </a:r>
                    </a:p>
                  </a:txBody>
                  <a:tcPr anchor="ctr">
                    <a:solidFill>
                      <a:srgbClr val="FFDDDD"/>
                    </a:solidFill>
                  </a:tcPr>
                </a:tc>
                <a:extLst>
                  <a:ext uri="{0D108BD9-81ED-4DB2-BD59-A6C34878D82A}">
                    <a16:rowId xmlns:a16="http://schemas.microsoft.com/office/drawing/2014/main" val="985674251"/>
                  </a:ext>
                </a:extLst>
              </a:tr>
              <a:tr h="1009378">
                <a:tc>
                  <a:txBody>
                    <a:bodyPr/>
                    <a:lstStyle/>
                    <a:p>
                      <a:r>
                        <a:rPr lang="en-US" sz="2000" b="1" dirty="0">
                          <a:solidFill>
                            <a:schemeClr val="tx1"/>
                          </a:solidFill>
                          <a:latin typeface="Arial" panose="020B0604020202020204" pitchFamily="34" charset="0"/>
                          <a:cs typeface="Arial" panose="020B0604020202020204" pitchFamily="34" charset="0"/>
                        </a:rPr>
                        <a:t>Number of distal anastomoses</a:t>
                      </a: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3.4 ± 1.0</a:t>
                      </a:r>
                    </a:p>
                  </a:txBody>
                  <a:tcPr anchor="ctr">
                    <a:solidFill>
                      <a:srgbClr val="FFDDDD"/>
                    </a:solidFill>
                  </a:tcPr>
                </a:tc>
                <a:extLst>
                  <a:ext uri="{0D108BD9-81ED-4DB2-BD59-A6C34878D82A}">
                    <a16:rowId xmlns:a16="http://schemas.microsoft.com/office/drawing/2014/main" val="914533071"/>
                  </a:ext>
                </a:extLst>
              </a:tr>
              <a:tr h="691532">
                <a:tc>
                  <a:txBody>
                    <a:bodyPr/>
                    <a:lstStyle/>
                    <a:p>
                      <a:r>
                        <a:rPr lang="en-US" sz="2000" b="1" dirty="0">
                          <a:solidFill>
                            <a:schemeClr val="tx1"/>
                          </a:solidFill>
                          <a:latin typeface="Arial" panose="020B0604020202020204" pitchFamily="34" charset="0"/>
                          <a:cs typeface="Arial" panose="020B0604020202020204" pitchFamily="34" charset="0"/>
                        </a:rPr>
                        <a:t>Multiple</a:t>
                      </a:r>
                      <a:r>
                        <a:rPr lang="en-US" sz="2000" b="1" baseline="0" dirty="0">
                          <a:solidFill>
                            <a:schemeClr val="tx1"/>
                          </a:solidFill>
                          <a:latin typeface="Arial" panose="020B0604020202020204" pitchFamily="34" charset="0"/>
                          <a:cs typeface="Arial" panose="020B0604020202020204" pitchFamily="34" charset="0"/>
                        </a:rPr>
                        <a:t> arterial grafts</a:t>
                      </a:r>
                      <a:endParaRPr lang="en-US" sz="2000" b="1" dirty="0">
                        <a:solidFill>
                          <a:schemeClr val="tx1"/>
                        </a:solidFill>
                        <a:latin typeface="Arial" panose="020B0604020202020204" pitchFamily="34" charset="0"/>
                        <a:cs typeface="Arial" panose="020B0604020202020204" pitchFamily="34" charset="0"/>
                      </a:endParaRP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25%</a:t>
                      </a:r>
                    </a:p>
                  </a:txBody>
                  <a:tcPr anchor="ctr">
                    <a:solidFill>
                      <a:srgbClr val="FFDDDD"/>
                    </a:solidFill>
                  </a:tcPr>
                </a:tc>
                <a:extLst>
                  <a:ext uri="{0D108BD9-81ED-4DB2-BD59-A6C34878D82A}">
                    <a16:rowId xmlns:a16="http://schemas.microsoft.com/office/drawing/2014/main" val="1409916092"/>
                  </a:ext>
                </a:extLst>
              </a:tr>
              <a:tr h="691532">
                <a:tc>
                  <a:txBody>
                    <a:bodyPr/>
                    <a:lstStyle/>
                    <a:p>
                      <a:r>
                        <a:rPr lang="en-US" sz="2000" b="1" dirty="0">
                          <a:solidFill>
                            <a:schemeClr val="tx1"/>
                          </a:solidFill>
                          <a:latin typeface="Arial" panose="020B0604020202020204" pitchFamily="34" charset="0"/>
                          <a:cs typeface="Arial" panose="020B0604020202020204" pitchFamily="34" charset="0"/>
                        </a:rPr>
                        <a:t>LIMA</a:t>
                      </a: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97%</a:t>
                      </a:r>
                    </a:p>
                  </a:txBody>
                  <a:tcPr anchor="ctr">
                    <a:solidFill>
                      <a:srgbClr val="FFDDDD"/>
                    </a:solidFill>
                  </a:tcPr>
                </a:tc>
                <a:extLst>
                  <a:ext uri="{0D108BD9-81ED-4DB2-BD59-A6C34878D82A}">
                    <a16:rowId xmlns:a16="http://schemas.microsoft.com/office/drawing/2014/main" val="2407605388"/>
                  </a:ext>
                </a:extLst>
              </a:tr>
              <a:tr h="691532">
                <a:tc>
                  <a:txBody>
                    <a:bodyPr/>
                    <a:lstStyle/>
                    <a:p>
                      <a:r>
                        <a:rPr lang="en-US" sz="2000" b="1" dirty="0">
                          <a:solidFill>
                            <a:schemeClr val="tx1"/>
                          </a:solidFill>
                          <a:latin typeface="Arial" panose="020B0604020202020204" pitchFamily="34" charset="0"/>
                          <a:cs typeface="Arial" panose="020B0604020202020204" pitchFamily="34" charset="0"/>
                        </a:rPr>
                        <a:t>Off-Pump</a:t>
                      </a:r>
                      <a:r>
                        <a:rPr lang="en-US" sz="2000" b="1" baseline="0" dirty="0">
                          <a:solidFill>
                            <a:schemeClr val="tx1"/>
                          </a:solidFill>
                          <a:latin typeface="Arial" panose="020B0604020202020204" pitchFamily="34" charset="0"/>
                          <a:cs typeface="Arial" panose="020B0604020202020204" pitchFamily="34" charset="0"/>
                        </a:rPr>
                        <a:t> surgery</a:t>
                      </a:r>
                      <a:endParaRPr lang="en-US" sz="2000" b="1" dirty="0">
                        <a:solidFill>
                          <a:schemeClr val="tx1"/>
                        </a:solidFill>
                        <a:latin typeface="Arial" panose="020B0604020202020204" pitchFamily="34" charset="0"/>
                        <a:cs typeface="Arial" panose="020B0604020202020204" pitchFamily="34" charset="0"/>
                      </a:endParaRP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24%</a:t>
                      </a:r>
                    </a:p>
                  </a:txBody>
                  <a:tcPr anchor="ctr">
                    <a:solidFill>
                      <a:srgbClr val="FFDDDD"/>
                    </a:solidFill>
                  </a:tcPr>
                </a:tc>
                <a:extLst>
                  <a:ext uri="{0D108BD9-81ED-4DB2-BD59-A6C34878D82A}">
                    <a16:rowId xmlns:a16="http://schemas.microsoft.com/office/drawing/2014/main" val="3650839984"/>
                  </a:ext>
                </a:extLst>
              </a:tr>
            </a:tbl>
          </a:graphicData>
        </a:graphic>
      </p:graphicFrame>
    </p:spTree>
    <p:extLst>
      <p:ext uri="{BB962C8B-B14F-4D97-AF65-F5344CB8AC3E}">
        <p14:creationId xmlns:p14="http://schemas.microsoft.com/office/powerpoint/2010/main" val="2697889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808258" y="6498526"/>
            <a:ext cx="24787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Fearon W, TCT 2021</a:t>
            </a:r>
          </a:p>
        </p:txBody>
      </p:sp>
      <p:sp>
        <p:nvSpPr>
          <p:cNvPr id="3" name="TextBox 2"/>
          <p:cNvSpPr txBox="1"/>
          <p:nvPr/>
        </p:nvSpPr>
        <p:spPr>
          <a:xfrm>
            <a:off x="0" y="35860"/>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FAME 3 Trial: Primary Endpoint</a:t>
            </a:r>
          </a:p>
        </p:txBody>
      </p:sp>
      <p:sp>
        <p:nvSpPr>
          <p:cNvPr id="4" name="TextBox 3"/>
          <p:cNvSpPr txBox="1"/>
          <p:nvPr/>
        </p:nvSpPr>
        <p:spPr>
          <a:xfrm>
            <a:off x="394451" y="808385"/>
            <a:ext cx="9511553" cy="4924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MACCE (Death, MI, Stroke or Repeat Revasc) at 1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013" y="1559242"/>
            <a:ext cx="9426972" cy="4939284"/>
          </a:xfrm>
          <a:prstGeom prst="rect">
            <a:avLst/>
          </a:prstGeom>
        </p:spPr>
      </p:pic>
    </p:spTree>
    <p:extLst>
      <p:ext uri="{BB962C8B-B14F-4D97-AF65-F5344CB8AC3E}">
        <p14:creationId xmlns:p14="http://schemas.microsoft.com/office/powerpoint/2010/main" val="636149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p:cNvSpPr txBox="1">
            <a:spLocks/>
          </p:cNvSpPr>
          <p:nvPr/>
        </p:nvSpPr>
        <p:spPr>
          <a:xfrm>
            <a:off x="0" y="103090"/>
            <a:ext cx="10287000" cy="1143000"/>
          </a:xfrm>
          <a:prstGeom prst="rect">
            <a:avLst/>
          </a:prstGeom>
        </p:spPr>
        <p:txBody>
          <a:bodyPr vert="horz" anchor="ct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Total Page Views per Month </a:t>
            </a:r>
            <a:b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br>
            <a:r>
              <a:rPr kumimoji="0" lang="en-US" sz="38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(Past 2 Years) </a:t>
            </a:r>
          </a:p>
        </p:txBody>
      </p:sp>
      <p:pic>
        <p:nvPicPr>
          <p:cNvPr id="6" name="Picture 5"/>
          <p:cNvPicPr>
            <a:picLocks noChangeAspect="1"/>
          </p:cNvPicPr>
          <p:nvPr/>
        </p:nvPicPr>
        <p:blipFill>
          <a:blip r:embed="rId2"/>
          <a:stretch>
            <a:fillRect/>
          </a:stretch>
        </p:blipFill>
        <p:spPr>
          <a:xfrm>
            <a:off x="71188" y="1308846"/>
            <a:ext cx="6786811" cy="534296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755" y="1411358"/>
            <a:ext cx="3307976" cy="4740964"/>
          </a:xfrm>
          <a:prstGeom prst="rect">
            <a:avLst/>
          </a:prstGeom>
        </p:spPr>
      </p:pic>
      <p:sp>
        <p:nvSpPr>
          <p:cNvPr id="3" name="Rectangle 2"/>
          <p:cNvSpPr/>
          <p:nvPr/>
        </p:nvSpPr>
        <p:spPr>
          <a:xfrm>
            <a:off x="9462053" y="2345636"/>
            <a:ext cx="516835" cy="288235"/>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485246" y="2706757"/>
            <a:ext cx="516835" cy="288235"/>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583561" y="1381543"/>
            <a:ext cx="1507144" cy="338554"/>
          </a:xfrm>
          <a:prstGeom prst="rect">
            <a:avLst/>
          </a:prstGeom>
          <a:noFill/>
        </p:spPr>
        <p:txBody>
          <a:bodyPr wrap="none" rtlCol="0">
            <a:spAutoFit/>
          </a:bodyPr>
          <a:lstStyle/>
          <a:p>
            <a:r>
              <a:rPr lang="en-US" sz="1600" b="1" dirty="0">
                <a:solidFill>
                  <a:srgbClr val="FF0000"/>
                </a:solidFill>
                <a:latin typeface="Arial" panose="020B0604020202020204" pitchFamily="34" charset="0"/>
                <a:cs typeface="Arial" panose="020B0604020202020204" pitchFamily="34" charset="0"/>
              </a:rPr>
              <a:t>168 countries</a:t>
            </a:r>
          </a:p>
        </p:txBody>
      </p:sp>
    </p:spTree>
    <p:extLst>
      <p:ext uri="{BB962C8B-B14F-4D97-AF65-F5344CB8AC3E}">
        <p14:creationId xmlns:p14="http://schemas.microsoft.com/office/powerpoint/2010/main" val="585940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808258" y="6498526"/>
            <a:ext cx="24787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Fearon W, TCT 2021</a:t>
            </a:r>
          </a:p>
        </p:txBody>
      </p:sp>
      <p:sp>
        <p:nvSpPr>
          <p:cNvPr id="3" name="TextBox 2"/>
          <p:cNvSpPr txBox="1"/>
          <p:nvPr/>
        </p:nvSpPr>
        <p:spPr>
          <a:xfrm>
            <a:off x="0" y="35860"/>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FAME 3 Trial: Clinical Outcomes at 1 Year</a:t>
            </a:r>
          </a:p>
        </p:txBody>
      </p:sp>
      <p:graphicFrame>
        <p:nvGraphicFramePr>
          <p:cNvPr id="7" name="Chart 6"/>
          <p:cNvGraphicFramePr/>
          <p:nvPr>
            <p:extLst>
              <p:ext uri="{D42A27DB-BD31-4B8C-83A1-F6EECF244321}">
                <p14:modId xmlns:p14="http://schemas.microsoft.com/office/powerpoint/2010/main" val="1523024872"/>
              </p:ext>
            </p:extLst>
          </p:nvPr>
        </p:nvGraphicFramePr>
        <p:xfrm>
          <a:off x="519952" y="990600"/>
          <a:ext cx="9557497" cy="53530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14300" y="2152650"/>
            <a:ext cx="461665" cy="3657600"/>
          </a:xfrm>
          <a:prstGeom prst="rect">
            <a:avLst/>
          </a:prstGeom>
          <a:noFill/>
        </p:spPr>
        <p:txBody>
          <a:bodyPr vert="vert270"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Events (%)</a:t>
            </a:r>
          </a:p>
        </p:txBody>
      </p:sp>
      <p:sp>
        <p:nvSpPr>
          <p:cNvPr id="9" name="TextBox 8"/>
          <p:cNvSpPr txBox="1"/>
          <p:nvPr/>
        </p:nvSpPr>
        <p:spPr>
          <a:xfrm>
            <a:off x="1028699" y="1771650"/>
            <a:ext cx="148590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HR 1.5 (1.1-2.2)</a:t>
            </a:r>
          </a:p>
        </p:txBody>
      </p:sp>
      <p:sp>
        <p:nvSpPr>
          <p:cNvPr id="10" name="TextBox 9"/>
          <p:cNvSpPr txBox="1"/>
          <p:nvPr/>
        </p:nvSpPr>
        <p:spPr>
          <a:xfrm>
            <a:off x="8557592" y="3019425"/>
            <a:ext cx="15198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HR 1.5 (0.9-2.3)</a:t>
            </a:r>
          </a:p>
        </p:txBody>
      </p:sp>
      <p:sp>
        <p:nvSpPr>
          <p:cNvPr id="11" name="TextBox 10"/>
          <p:cNvSpPr txBox="1"/>
          <p:nvPr/>
        </p:nvSpPr>
        <p:spPr>
          <a:xfrm>
            <a:off x="7391399" y="4831270"/>
            <a:ext cx="157369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HR 0.9 (0.3-2.4)</a:t>
            </a:r>
          </a:p>
        </p:txBody>
      </p:sp>
      <p:sp>
        <p:nvSpPr>
          <p:cNvPr id="12" name="TextBox 11"/>
          <p:cNvSpPr txBox="1"/>
          <p:nvPr/>
        </p:nvSpPr>
        <p:spPr>
          <a:xfrm>
            <a:off x="6143624" y="2351320"/>
            <a:ext cx="166463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HR 1.5 (0.9-2.5)</a:t>
            </a:r>
          </a:p>
        </p:txBody>
      </p:sp>
      <p:sp>
        <p:nvSpPr>
          <p:cNvPr id="13" name="TextBox 12"/>
          <p:cNvSpPr txBox="1"/>
          <p:nvPr/>
        </p:nvSpPr>
        <p:spPr>
          <a:xfrm>
            <a:off x="2326333" y="2628319"/>
            <a:ext cx="162944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HR 1.4 (0.9-2.1)</a:t>
            </a:r>
          </a:p>
        </p:txBody>
      </p:sp>
      <p:sp>
        <p:nvSpPr>
          <p:cNvPr id="14" name="TextBox 13"/>
          <p:cNvSpPr txBox="1"/>
          <p:nvPr/>
        </p:nvSpPr>
        <p:spPr>
          <a:xfrm>
            <a:off x="3600449" y="4553443"/>
            <a:ext cx="161759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HR 1.7 (0.7-4.3)</a:t>
            </a:r>
          </a:p>
        </p:txBody>
      </p:sp>
      <p:sp>
        <p:nvSpPr>
          <p:cNvPr id="15" name="TextBox 14"/>
          <p:cNvSpPr txBox="1"/>
          <p:nvPr/>
        </p:nvSpPr>
        <p:spPr>
          <a:xfrm>
            <a:off x="5838825" y="2742424"/>
            <a:ext cx="196943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Procedural MI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 vs 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Spontaneous MI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3.3% vs 2.3%</a:t>
            </a:r>
          </a:p>
        </p:txBody>
      </p:sp>
      <p:sp>
        <p:nvSpPr>
          <p:cNvPr id="16" name="TextBox 15"/>
          <p:cNvSpPr txBox="1"/>
          <p:nvPr/>
        </p:nvSpPr>
        <p:spPr>
          <a:xfrm>
            <a:off x="4657311" y="4994074"/>
            <a:ext cx="161759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HR 1.7 (0.7-4.3)</a:t>
            </a:r>
          </a:p>
        </p:txBody>
      </p:sp>
    </p:spTree>
    <p:extLst>
      <p:ext uri="{BB962C8B-B14F-4D97-AF65-F5344CB8AC3E}">
        <p14:creationId xmlns:p14="http://schemas.microsoft.com/office/powerpoint/2010/main" val="3623327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808258" y="6498526"/>
            <a:ext cx="24787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Fearon W, TCT 2021</a:t>
            </a:r>
          </a:p>
        </p:txBody>
      </p:sp>
      <p:sp>
        <p:nvSpPr>
          <p:cNvPr id="3" name="TextBox 2"/>
          <p:cNvSpPr txBox="1"/>
          <p:nvPr/>
        </p:nvSpPr>
        <p:spPr>
          <a:xfrm>
            <a:off x="0" y="35860"/>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FAME 3 Trial: Safety Endpoints</a:t>
            </a:r>
          </a:p>
        </p:txBody>
      </p:sp>
      <p:graphicFrame>
        <p:nvGraphicFramePr>
          <p:cNvPr id="4" name="Table 3"/>
          <p:cNvGraphicFramePr>
            <a:graphicFrameLocks noGrp="1"/>
          </p:cNvGraphicFramePr>
          <p:nvPr>
            <p:extLst>
              <p:ext uri="{D42A27DB-BD31-4B8C-83A1-F6EECF244321}">
                <p14:modId xmlns:p14="http://schemas.microsoft.com/office/powerpoint/2010/main" val="1075227666"/>
              </p:ext>
            </p:extLst>
          </p:nvPr>
        </p:nvGraphicFramePr>
        <p:xfrm>
          <a:off x="248478" y="995076"/>
          <a:ext cx="9686097" cy="5503449"/>
        </p:xfrm>
        <a:graphic>
          <a:graphicData uri="http://schemas.openxmlformats.org/drawingml/2006/table">
            <a:tbl>
              <a:tblPr firstRow="1" bandRow="1">
                <a:tableStyleId>{8EC20E35-A176-4012-BC5E-935CFFF8708E}</a:tableStyleId>
              </a:tblPr>
              <a:tblGrid>
                <a:gridCol w="4039586">
                  <a:extLst>
                    <a:ext uri="{9D8B030D-6E8A-4147-A177-3AD203B41FA5}">
                      <a16:colId xmlns:a16="http://schemas.microsoft.com/office/drawing/2014/main" val="3030555021"/>
                    </a:ext>
                  </a:extLst>
                </a:gridCol>
                <a:gridCol w="2203516">
                  <a:extLst>
                    <a:ext uri="{9D8B030D-6E8A-4147-A177-3AD203B41FA5}">
                      <a16:colId xmlns:a16="http://schemas.microsoft.com/office/drawing/2014/main" val="101569772"/>
                    </a:ext>
                  </a:extLst>
                </a:gridCol>
                <a:gridCol w="1898566">
                  <a:extLst>
                    <a:ext uri="{9D8B030D-6E8A-4147-A177-3AD203B41FA5}">
                      <a16:colId xmlns:a16="http://schemas.microsoft.com/office/drawing/2014/main" val="926428545"/>
                    </a:ext>
                  </a:extLst>
                </a:gridCol>
                <a:gridCol w="1544429">
                  <a:extLst>
                    <a:ext uri="{9D8B030D-6E8A-4147-A177-3AD203B41FA5}">
                      <a16:colId xmlns:a16="http://schemas.microsoft.com/office/drawing/2014/main" val="3411699068"/>
                    </a:ext>
                  </a:extLst>
                </a:gridCol>
              </a:tblGrid>
              <a:tr h="786207">
                <a:tc>
                  <a:txBody>
                    <a:bodyPr/>
                    <a:lstStyle/>
                    <a:p>
                      <a:r>
                        <a:rPr lang="en-US" sz="2000" b="1" dirty="0">
                          <a:solidFill>
                            <a:schemeClr val="bg1"/>
                          </a:solidFill>
                          <a:latin typeface="Arial" panose="020B0604020202020204" pitchFamily="34" charset="0"/>
                          <a:cs typeface="Arial" panose="020B0604020202020204" pitchFamily="34" charset="0"/>
                        </a:rPr>
                        <a:t>Endpoint</a:t>
                      </a:r>
                    </a:p>
                  </a:txBody>
                  <a:tcPr anchor="ctr">
                    <a:solidFill>
                      <a:schemeClr val="tx1">
                        <a:lumMod val="50000"/>
                        <a:lumOff val="50000"/>
                      </a:schemeClr>
                    </a:solidFill>
                  </a:tcPr>
                </a:tc>
                <a:tc>
                  <a:txBody>
                    <a:bodyPr/>
                    <a:lstStyle/>
                    <a:p>
                      <a:pPr algn="ctr"/>
                      <a:r>
                        <a:rPr lang="en-US" sz="2000" b="1" dirty="0">
                          <a:solidFill>
                            <a:schemeClr val="bg1"/>
                          </a:solidFill>
                          <a:latin typeface="Arial" panose="020B0604020202020204" pitchFamily="34" charset="0"/>
                          <a:cs typeface="Arial" panose="020B0604020202020204" pitchFamily="34" charset="0"/>
                        </a:rPr>
                        <a:t>PCI (n=757)</a:t>
                      </a:r>
                    </a:p>
                  </a:txBody>
                  <a:tcPr anchor="ctr">
                    <a:solidFill>
                      <a:srgbClr val="4B4BFF"/>
                    </a:solidFill>
                  </a:tcPr>
                </a:tc>
                <a:tc>
                  <a:txBody>
                    <a:bodyPr/>
                    <a:lstStyle/>
                    <a:p>
                      <a:pPr algn="ctr"/>
                      <a:r>
                        <a:rPr lang="en-US" sz="2000" b="1" dirty="0">
                          <a:solidFill>
                            <a:schemeClr val="bg1"/>
                          </a:solidFill>
                          <a:latin typeface="Arial" panose="020B0604020202020204" pitchFamily="34" charset="0"/>
                          <a:cs typeface="Arial" panose="020B0604020202020204" pitchFamily="34" charset="0"/>
                        </a:rPr>
                        <a:t>CABG (n=743)</a:t>
                      </a:r>
                    </a:p>
                  </a:txBody>
                  <a:tcPr anchor="ctr">
                    <a:solidFill>
                      <a:srgbClr val="FF5D5D"/>
                    </a:solidFill>
                  </a:tcPr>
                </a:tc>
                <a:tc>
                  <a:txBody>
                    <a:bodyPr/>
                    <a:lstStyle/>
                    <a:p>
                      <a:pPr algn="ctr"/>
                      <a:r>
                        <a:rPr lang="en-US" sz="2000" b="1" i="1" dirty="0">
                          <a:solidFill>
                            <a:schemeClr val="bg1"/>
                          </a:solidFill>
                          <a:latin typeface="Arial" panose="020B0604020202020204" pitchFamily="34" charset="0"/>
                          <a:cs typeface="Arial" panose="020B0604020202020204" pitchFamily="34" charset="0"/>
                        </a:rPr>
                        <a:t>P</a:t>
                      </a:r>
                      <a:r>
                        <a:rPr lang="en-US" sz="2000" b="1" i="0" dirty="0">
                          <a:solidFill>
                            <a:schemeClr val="bg1"/>
                          </a:solidFill>
                          <a:latin typeface="Arial" panose="020B0604020202020204" pitchFamily="34" charset="0"/>
                          <a:cs typeface="Arial" panose="020B0604020202020204" pitchFamily="34" charset="0"/>
                        </a:rPr>
                        <a:t> Value</a:t>
                      </a:r>
                      <a:endParaRPr lang="en-US" sz="2000" b="1" i="1" dirty="0">
                        <a:solidFill>
                          <a:schemeClr val="bg1"/>
                        </a:solidFill>
                        <a:latin typeface="Arial" panose="020B0604020202020204" pitchFamily="34" charset="0"/>
                        <a:cs typeface="Arial" panose="020B0604020202020204" pitchFamily="34" charset="0"/>
                      </a:endParaRPr>
                    </a:p>
                  </a:txBody>
                  <a:tcPr anchor="ctr">
                    <a:solidFill>
                      <a:srgbClr val="7F7F7F"/>
                    </a:solidFill>
                  </a:tcPr>
                </a:tc>
                <a:extLst>
                  <a:ext uri="{0D108BD9-81ED-4DB2-BD59-A6C34878D82A}">
                    <a16:rowId xmlns:a16="http://schemas.microsoft.com/office/drawing/2014/main" val="1872873334"/>
                  </a:ext>
                </a:extLst>
              </a:tr>
              <a:tr h="786207">
                <a:tc>
                  <a:txBody>
                    <a:bodyPr/>
                    <a:lstStyle/>
                    <a:p>
                      <a:r>
                        <a:rPr lang="en-US" sz="2000" b="1" dirty="0">
                          <a:solidFill>
                            <a:schemeClr val="tx1"/>
                          </a:solidFill>
                          <a:latin typeface="Arial" panose="020B0604020202020204" pitchFamily="34" charset="0"/>
                          <a:cs typeface="Arial" panose="020B0604020202020204" pitchFamily="34" charset="0"/>
                        </a:rPr>
                        <a:t>BARC Type 3-5 Bleeding</a:t>
                      </a: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1.6%</a:t>
                      </a:r>
                    </a:p>
                  </a:txBody>
                  <a:tcPr anchor="ctr">
                    <a:solidFill>
                      <a:srgbClr val="DDDD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3.8%</a:t>
                      </a:r>
                    </a:p>
                  </a:txBody>
                  <a:tcPr anchor="ctr">
                    <a:solidFill>
                      <a:srgbClr val="FFDDDD"/>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&lt;0.01</a:t>
                      </a:r>
                    </a:p>
                  </a:txBody>
                  <a:tcPr anchor="ctr">
                    <a:solidFill>
                      <a:srgbClr val="FFFFFF"/>
                    </a:solidFill>
                  </a:tcPr>
                </a:tc>
                <a:extLst>
                  <a:ext uri="{0D108BD9-81ED-4DB2-BD59-A6C34878D82A}">
                    <a16:rowId xmlns:a16="http://schemas.microsoft.com/office/drawing/2014/main" val="985674251"/>
                  </a:ext>
                </a:extLst>
              </a:tr>
              <a:tr h="786207">
                <a:tc>
                  <a:txBody>
                    <a:bodyPr/>
                    <a:lstStyle/>
                    <a:p>
                      <a:r>
                        <a:rPr lang="en-US" sz="2000" b="1" baseline="0" dirty="0">
                          <a:solidFill>
                            <a:schemeClr val="tx1"/>
                          </a:solidFill>
                          <a:latin typeface="Arial" panose="020B0604020202020204" pitchFamily="34" charset="0"/>
                          <a:cs typeface="Arial" panose="020B0604020202020204" pitchFamily="34" charset="0"/>
                        </a:rPr>
                        <a:t>Acute Kidney Injury</a:t>
                      </a:r>
                      <a:endParaRPr lang="en-US" sz="2000" b="1" dirty="0">
                        <a:solidFill>
                          <a:schemeClr val="tx1"/>
                        </a:solidFill>
                        <a:latin typeface="Arial" panose="020B0604020202020204" pitchFamily="34" charset="0"/>
                        <a:cs typeface="Arial" panose="020B0604020202020204" pitchFamily="34" charset="0"/>
                      </a:endParaRP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0.1%</a:t>
                      </a:r>
                    </a:p>
                  </a:txBody>
                  <a:tcPr anchor="ctr">
                    <a:solidFill>
                      <a:srgbClr val="DDDD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0.9%</a:t>
                      </a:r>
                    </a:p>
                  </a:txBody>
                  <a:tcPr anchor="ctr">
                    <a:solidFill>
                      <a:srgbClr val="FFDDDD"/>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&lt;0.04</a:t>
                      </a:r>
                    </a:p>
                  </a:txBody>
                  <a:tcPr anchor="ctr">
                    <a:solidFill>
                      <a:srgbClr val="FFFFFF"/>
                    </a:solidFill>
                  </a:tcPr>
                </a:tc>
                <a:extLst>
                  <a:ext uri="{0D108BD9-81ED-4DB2-BD59-A6C34878D82A}">
                    <a16:rowId xmlns:a16="http://schemas.microsoft.com/office/drawing/2014/main" val="914533071"/>
                  </a:ext>
                </a:extLst>
              </a:tr>
              <a:tr h="786207">
                <a:tc>
                  <a:txBody>
                    <a:bodyPr/>
                    <a:lstStyle/>
                    <a:p>
                      <a:r>
                        <a:rPr lang="en-US" sz="2000" b="1" dirty="0">
                          <a:solidFill>
                            <a:schemeClr val="tx1"/>
                          </a:solidFill>
                          <a:latin typeface="Arial" panose="020B0604020202020204" pitchFamily="34" charset="0"/>
                          <a:cs typeface="Arial" panose="020B0604020202020204" pitchFamily="34" charset="0"/>
                        </a:rPr>
                        <a:t>Atrial</a:t>
                      </a:r>
                      <a:r>
                        <a:rPr lang="en-US" sz="2000" b="1" baseline="0" dirty="0">
                          <a:solidFill>
                            <a:schemeClr val="tx1"/>
                          </a:solidFill>
                          <a:latin typeface="Arial" panose="020B0604020202020204" pitchFamily="34" charset="0"/>
                          <a:cs typeface="Arial" panose="020B0604020202020204" pitchFamily="34" charset="0"/>
                        </a:rPr>
                        <a:t> Fibrillation/Arrhythmia</a:t>
                      </a:r>
                      <a:endParaRPr lang="en-US" sz="2000" b="1" dirty="0">
                        <a:solidFill>
                          <a:schemeClr val="tx1"/>
                        </a:solidFill>
                        <a:latin typeface="Arial" panose="020B0604020202020204" pitchFamily="34" charset="0"/>
                        <a:cs typeface="Arial" panose="020B0604020202020204" pitchFamily="34" charset="0"/>
                      </a:endParaRP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2.4%</a:t>
                      </a:r>
                    </a:p>
                  </a:txBody>
                  <a:tcPr anchor="ctr">
                    <a:solidFill>
                      <a:srgbClr val="DDDD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14.1%</a:t>
                      </a:r>
                    </a:p>
                  </a:txBody>
                  <a:tcPr anchor="ctr">
                    <a:solidFill>
                      <a:srgbClr val="FFDDDD"/>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&lt;0.001</a:t>
                      </a:r>
                    </a:p>
                  </a:txBody>
                  <a:tcPr anchor="ctr">
                    <a:solidFill>
                      <a:srgbClr val="FFFFFF"/>
                    </a:solidFill>
                  </a:tcPr>
                </a:tc>
                <a:extLst>
                  <a:ext uri="{0D108BD9-81ED-4DB2-BD59-A6C34878D82A}">
                    <a16:rowId xmlns:a16="http://schemas.microsoft.com/office/drawing/2014/main" val="1409916092"/>
                  </a:ext>
                </a:extLst>
              </a:tr>
              <a:tr h="786207">
                <a:tc>
                  <a:txBody>
                    <a:bodyPr/>
                    <a:lstStyle/>
                    <a:p>
                      <a:r>
                        <a:rPr lang="en-US" sz="2000" b="1" dirty="0">
                          <a:solidFill>
                            <a:schemeClr val="tx1"/>
                          </a:solidFill>
                          <a:latin typeface="Arial" panose="020B0604020202020204" pitchFamily="34" charset="0"/>
                          <a:cs typeface="Arial" panose="020B0604020202020204" pitchFamily="34" charset="0"/>
                        </a:rPr>
                        <a:t>Definite</a:t>
                      </a:r>
                      <a:r>
                        <a:rPr lang="en-US" sz="2000" b="1" baseline="0" dirty="0">
                          <a:solidFill>
                            <a:schemeClr val="tx1"/>
                          </a:solidFill>
                          <a:latin typeface="Arial" panose="020B0604020202020204" pitchFamily="34" charset="0"/>
                          <a:cs typeface="Arial" panose="020B0604020202020204" pitchFamily="34" charset="0"/>
                        </a:rPr>
                        <a:t> Stent Thrombosis</a:t>
                      </a:r>
                      <a:endParaRPr lang="en-US" sz="2000" b="1" dirty="0">
                        <a:solidFill>
                          <a:schemeClr val="tx1"/>
                        </a:solidFill>
                        <a:latin typeface="Arial" panose="020B0604020202020204" pitchFamily="34" charset="0"/>
                        <a:cs typeface="Arial" panose="020B0604020202020204" pitchFamily="34" charset="0"/>
                      </a:endParaRP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0.8%</a:t>
                      </a:r>
                    </a:p>
                  </a:txBody>
                  <a:tcPr anchor="ctr">
                    <a:solidFill>
                      <a:srgbClr val="DDDD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N/A</a:t>
                      </a:r>
                    </a:p>
                  </a:txBody>
                  <a:tcPr anchor="ctr">
                    <a:solidFill>
                      <a:srgbClr val="FFDDDD"/>
                    </a:solidFill>
                  </a:tcPr>
                </a:tc>
                <a:tc>
                  <a:txBody>
                    <a:bodyPr/>
                    <a:lstStyle/>
                    <a:p>
                      <a:pPr algn="ctr"/>
                      <a:endParaRPr lang="en-US" sz="2000" b="1" dirty="0">
                        <a:solidFill>
                          <a:schemeClr val="tx1"/>
                        </a:solidFill>
                        <a:latin typeface="Arial" panose="020B0604020202020204" pitchFamily="34" charset="0"/>
                        <a:cs typeface="Arial" panose="020B0604020202020204" pitchFamily="34" charset="0"/>
                      </a:endParaRPr>
                    </a:p>
                  </a:txBody>
                  <a:tcPr anchor="ctr">
                    <a:solidFill>
                      <a:srgbClr val="FFFFFF"/>
                    </a:solidFill>
                  </a:tcPr>
                </a:tc>
                <a:extLst>
                  <a:ext uri="{0D108BD9-81ED-4DB2-BD59-A6C34878D82A}">
                    <a16:rowId xmlns:a16="http://schemas.microsoft.com/office/drawing/2014/main" val="2407605388"/>
                  </a:ext>
                </a:extLst>
              </a:tr>
              <a:tr h="786207">
                <a:tc>
                  <a:txBody>
                    <a:bodyPr/>
                    <a:lstStyle/>
                    <a:p>
                      <a:r>
                        <a:rPr lang="en-US" sz="2000" b="1" dirty="0">
                          <a:solidFill>
                            <a:schemeClr val="tx1"/>
                          </a:solidFill>
                          <a:latin typeface="Arial" panose="020B0604020202020204" pitchFamily="34" charset="0"/>
                          <a:cs typeface="Arial" panose="020B0604020202020204" pitchFamily="34" charset="0"/>
                        </a:rPr>
                        <a:t>Symptomatic Graft Occlusion</a:t>
                      </a: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N/A</a:t>
                      </a:r>
                    </a:p>
                  </a:txBody>
                  <a:tcPr anchor="ctr">
                    <a:solidFill>
                      <a:srgbClr val="DDDD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1.3%</a:t>
                      </a:r>
                    </a:p>
                  </a:txBody>
                  <a:tcPr anchor="ctr">
                    <a:solidFill>
                      <a:srgbClr val="FFDDDD"/>
                    </a:solidFill>
                  </a:tcPr>
                </a:tc>
                <a:tc>
                  <a:txBody>
                    <a:bodyPr/>
                    <a:lstStyle/>
                    <a:p>
                      <a:pPr algn="ctr"/>
                      <a:endParaRPr lang="en-US" sz="2000" b="1" dirty="0">
                        <a:solidFill>
                          <a:schemeClr val="tx1"/>
                        </a:solidFill>
                        <a:latin typeface="Arial" panose="020B0604020202020204" pitchFamily="34" charset="0"/>
                        <a:cs typeface="Arial" panose="020B0604020202020204" pitchFamily="34" charset="0"/>
                      </a:endParaRPr>
                    </a:p>
                  </a:txBody>
                  <a:tcPr anchor="ctr">
                    <a:solidFill>
                      <a:srgbClr val="FFFFFF"/>
                    </a:solidFill>
                  </a:tcPr>
                </a:tc>
                <a:extLst>
                  <a:ext uri="{0D108BD9-81ED-4DB2-BD59-A6C34878D82A}">
                    <a16:rowId xmlns:a16="http://schemas.microsoft.com/office/drawing/2014/main" val="3650839984"/>
                  </a:ext>
                </a:extLst>
              </a:tr>
              <a:tr h="786207">
                <a:tc>
                  <a:txBody>
                    <a:bodyPr/>
                    <a:lstStyle/>
                    <a:p>
                      <a:r>
                        <a:rPr lang="en-US" sz="2000" b="1" dirty="0">
                          <a:solidFill>
                            <a:schemeClr val="tx1"/>
                          </a:solidFill>
                          <a:latin typeface="Arial" panose="020B0604020202020204" pitchFamily="34" charset="0"/>
                          <a:cs typeface="Arial" panose="020B0604020202020204" pitchFamily="34" charset="0"/>
                        </a:rPr>
                        <a:t>Rehospitalization within 30D</a:t>
                      </a:r>
                    </a:p>
                  </a:txBody>
                  <a:tcPr anchor="ctr">
                    <a:solidFill>
                      <a:srgbClr val="FFFF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5.5%</a:t>
                      </a:r>
                    </a:p>
                  </a:txBody>
                  <a:tcPr anchor="ctr">
                    <a:solidFill>
                      <a:srgbClr val="DDDDFF"/>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10.2%</a:t>
                      </a:r>
                    </a:p>
                  </a:txBody>
                  <a:tcPr anchor="ctr">
                    <a:solidFill>
                      <a:srgbClr val="FFDDDD"/>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&lt;0.001</a:t>
                      </a:r>
                    </a:p>
                  </a:txBody>
                  <a:tcPr anchor="ctr">
                    <a:solidFill>
                      <a:srgbClr val="FFFFFF"/>
                    </a:solidFill>
                  </a:tcPr>
                </a:tc>
                <a:extLst>
                  <a:ext uri="{0D108BD9-81ED-4DB2-BD59-A6C34878D82A}">
                    <a16:rowId xmlns:a16="http://schemas.microsoft.com/office/drawing/2014/main" val="3298374623"/>
                  </a:ext>
                </a:extLst>
              </a:tr>
            </a:tbl>
          </a:graphicData>
        </a:graphic>
      </p:graphicFrame>
    </p:spTree>
    <p:extLst>
      <p:ext uri="{BB962C8B-B14F-4D97-AF65-F5344CB8AC3E}">
        <p14:creationId xmlns:p14="http://schemas.microsoft.com/office/powerpoint/2010/main" val="946814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808258" y="6498526"/>
            <a:ext cx="24787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Fearon W, TCT 2021</a:t>
            </a:r>
          </a:p>
        </p:txBody>
      </p:sp>
      <p:sp>
        <p:nvSpPr>
          <p:cNvPr id="3" name="TextBox 2"/>
          <p:cNvSpPr txBox="1"/>
          <p:nvPr/>
        </p:nvSpPr>
        <p:spPr>
          <a:xfrm>
            <a:off x="0" y="35860"/>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FAME 3 Trial: Subgroup Analysis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857250"/>
            <a:ext cx="10058400" cy="5572125"/>
          </a:xfrm>
          <a:prstGeom prst="rect">
            <a:avLst/>
          </a:prstGeom>
        </p:spPr>
      </p:pic>
      <p:sp>
        <p:nvSpPr>
          <p:cNvPr id="6" name="Rectangle 5"/>
          <p:cNvSpPr/>
          <p:nvPr/>
        </p:nvSpPr>
        <p:spPr>
          <a:xfrm>
            <a:off x="238125" y="5038165"/>
            <a:ext cx="9639300" cy="7715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466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808258" y="6498526"/>
            <a:ext cx="24787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Fearon W, TCT 2021</a:t>
            </a:r>
          </a:p>
        </p:txBody>
      </p:sp>
      <p:sp>
        <p:nvSpPr>
          <p:cNvPr id="3" name="TextBox 2"/>
          <p:cNvSpPr txBox="1"/>
          <p:nvPr/>
        </p:nvSpPr>
        <p:spPr>
          <a:xfrm>
            <a:off x="-29817" y="46189"/>
            <a:ext cx="10287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FAME 3 Trial: MACCE According to SYNTAX Score</a:t>
            </a:r>
          </a:p>
        </p:txBody>
      </p:sp>
      <p:sp>
        <p:nvSpPr>
          <p:cNvPr id="4" name="TextBox 3"/>
          <p:cNvSpPr txBox="1"/>
          <p:nvPr/>
        </p:nvSpPr>
        <p:spPr>
          <a:xfrm>
            <a:off x="152400" y="1310406"/>
            <a:ext cx="303007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Low (&lt;23)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SYNTAX Score</a:t>
            </a:r>
          </a:p>
        </p:txBody>
      </p:sp>
      <p:sp>
        <p:nvSpPr>
          <p:cNvPr id="5" name="TextBox 4"/>
          <p:cNvSpPr txBox="1"/>
          <p:nvPr/>
        </p:nvSpPr>
        <p:spPr>
          <a:xfrm>
            <a:off x="7117971" y="1292475"/>
            <a:ext cx="303007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(&gt;32)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SYNTAX Score</a:t>
            </a:r>
          </a:p>
        </p:txBody>
      </p:sp>
      <p:sp>
        <p:nvSpPr>
          <p:cNvPr id="6" name="TextBox 5"/>
          <p:cNvSpPr txBox="1"/>
          <p:nvPr/>
        </p:nvSpPr>
        <p:spPr>
          <a:xfrm>
            <a:off x="3774138" y="1310405"/>
            <a:ext cx="303007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Intermediate (23-32)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SYNTAX Score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165243"/>
            <a:ext cx="3226904" cy="419748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3044" y="2143734"/>
            <a:ext cx="3382670" cy="42073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1777" y="2152021"/>
            <a:ext cx="3106265" cy="4185896"/>
          </a:xfrm>
          <a:prstGeom prst="rect">
            <a:avLst/>
          </a:prstGeom>
        </p:spPr>
      </p:pic>
    </p:spTree>
    <p:extLst>
      <p:ext uri="{BB962C8B-B14F-4D97-AF65-F5344CB8AC3E}">
        <p14:creationId xmlns:p14="http://schemas.microsoft.com/office/powerpoint/2010/main" val="3695952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808258" y="6498526"/>
            <a:ext cx="24787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Fearon W, TCT 2021</a:t>
            </a:r>
          </a:p>
        </p:txBody>
      </p:sp>
      <p:sp>
        <p:nvSpPr>
          <p:cNvPr id="3" name="TextBox 2"/>
          <p:cNvSpPr txBox="1"/>
          <p:nvPr/>
        </p:nvSpPr>
        <p:spPr>
          <a:xfrm>
            <a:off x="-18662" y="52684"/>
            <a:ext cx="10287000" cy="6001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300" b="1" dirty="0">
                <a:solidFill>
                  <a:srgbClr val="FFFF00"/>
                </a:solidFill>
                <a:latin typeface="Arial" panose="020B0604020202020204" pitchFamily="34" charset="0"/>
                <a:cs typeface="Arial" panose="020B0604020202020204" pitchFamily="34" charset="0"/>
              </a:rPr>
              <a:t>Evolution of MACCE</a:t>
            </a:r>
            <a:r>
              <a:rPr kumimoji="0" lang="en-US" sz="33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FAME 3 and SYNTAX Trials</a:t>
            </a:r>
          </a:p>
        </p:txBody>
      </p:sp>
      <p:sp>
        <p:nvSpPr>
          <p:cNvPr id="4" name="TextBox 3"/>
          <p:cNvSpPr txBox="1"/>
          <p:nvPr/>
        </p:nvSpPr>
        <p:spPr>
          <a:xfrm>
            <a:off x="575982" y="779929"/>
            <a:ext cx="913503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MACCE (Death, MI, Stroke, or Repeat Revasc) at 1 Year</a:t>
            </a:r>
          </a:p>
        </p:txBody>
      </p:sp>
      <p:graphicFrame>
        <p:nvGraphicFramePr>
          <p:cNvPr id="7" name="Chart 6"/>
          <p:cNvGraphicFramePr/>
          <p:nvPr>
            <p:extLst>
              <p:ext uri="{D42A27DB-BD31-4B8C-83A1-F6EECF244321}">
                <p14:modId xmlns:p14="http://schemas.microsoft.com/office/powerpoint/2010/main" val="968994929"/>
              </p:ext>
            </p:extLst>
          </p:nvPr>
        </p:nvGraphicFramePr>
        <p:xfrm>
          <a:off x="575982" y="1653988"/>
          <a:ext cx="9291918"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75932" y="2228850"/>
            <a:ext cx="461665" cy="3629025"/>
          </a:xfrm>
          <a:prstGeom prst="rect">
            <a:avLst/>
          </a:prstGeom>
          <a:noFill/>
        </p:spPr>
        <p:txBody>
          <a:bodyPr vert="vert270"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MACCE (%)</a:t>
            </a:r>
          </a:p>
        </p:txBody>
      </p:sp>
      <p:sp>
        <p:nvSpPr>
          <p:cNvPr id="5" name="TextBox 4"/>
          <p:cNvSpPr txBox="1"/>
          <p:nvPr/>
        </p:nvSpPr>
        <p:spPr>
          <a:xfrm>
            <a:off x="2108718" y="6158197"/>
            <a:ext cx="6282315" cy="4247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          2008                                                 2020</a:t>
            </a:r>
          </a:p>
        </p:txBody>
      </p:sp>
      <p:cxnSp>
        <p:nvCxnSpPr>
          <p:cNvPr id="9" name="Straight Arrow Connector 8"/>
          <p:cNvCxnSpPr/>
          <p:nvPr/>
        </p:nvCxnSpPr>
        <p:spPr>
          <a:xfrm>
            <a:off x="2323322" y="2116878"/>
            <a:ext cx="6270171" cy="23524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264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7285"/>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Conclusions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FAME 3 Trial</a:t>
            </a:r>
            <a:endParaRPr kumimoji="0" lang="en-US" sz="36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9695" y="1233282"/>
            <a:ext cx="10396329" cy="550920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
                <a:srgbClr val="FFC000"/>
              </a:buClr>
              <a:buSzPct val="120000"/>
              <a:buFont typeface="Wingdings" panose="05000000000000000000" pitchFamily="2" charset="2"/>
              <a:buChar char="§"/>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patients with 3V-CAD, FFR-guided PCI with a current generation DES did not meet the criterion set for noninferiority in comparison with CABG in terms of death, MI, stroke or revascularization at one year.</a:t>
            </a:r>
          </a:p>
          <a:p>
            <a:pPr marL="342900" marR="0" lvl="0" indent="-342900" algn="l" defTabSz="457200" rtl="0" eaLnBrk="1" fontAlgn="auto" latinLnBrk="0" hangingPunct="1">
              <a:lnSpc>
                <a:spcPct val="100000"/>
              </a:lnSpc>
              <a:spcBef>
                <a:spcPts val="0"/>
              </a:spcBef>
              <a:spcAft>
                <a:spcPts val="0"/>
              </a:spcAft>
              <a:buClr>
                <a:srgbClr val="FFC000"/>
              </a:buClr>
              <a:buSzPct val="120000"/>
              <a:buFont typeface="Wingdings" panose="05000000000000000000" pitchFamily="2" charset="2"/>
              <a:buChar char="§"/>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685800" marR="0" lvl="0" indent="-342900" algn="l" defTabSz="457200" rtl="0" eaLnBrk="1" fontAlgn="auto" latinLnBrk="0" hangingPunct="1">
              <a:lnSpc>
                <a:spcPct val="100000"/>
              </a:lnSpc>
              <a:spcBef>
                <a:spcPts val="0"/>
              </a:spcBef>
              <a:spcAft>
                <a:spcPts val="0"/>
              </a:spcAft>
              <a:buClr>
                <a:srgbClr val="FFC000"/>
              </a:buClr>
              <a:buSzPct val="60000"/>
              <a:buFont typeface="Wingdings" panose="05000000000000000000" pitchFamily="2" charset="2"/>
              <a:buChar char="q"/>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One-year rate of death, MI or stroke was not significantly different between the two groups</a:t>
            </a:r>
          </a:p>
          <a:p>
            <a:pPr marL="685800" marR="0" lvl="0" indent="-342900" algn="l" defTabSz="457200" rtl="0" eaLnBrk="1" fontAlgn="auto" latinLnBrk="0" hangingPunct="1">
              <a:lnSpc>
                <a:spcPct val="100000"/>
              </a:lnSpc>
              <a:spcBef>
                <a:spcPts val="0"/>
              </a:spcBef>
              <a:spcAft>
                <a:spcPts val="0"/>
              </a:spcAft>
              <a:buClr>
                <a:srgbClr val="FFC000"/>
              </a:buClr>
              <a:buSzPct val="60000"/>
              <a:buFont typeface="Wingdings" panose="05000000000000000000" pitchFamily="2" charset="2"/>
              <a:buChar char="q"/>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685800" marR="0" lvl="0" indent="-342900" algn="l" defTabSz="457200" rtl="0" eaLnBrk="1" fontAlgn="auto" latinLnBrk="0" hangingPunct="1">
              <a:lnSpc>
                <a:spcPct val="100000"/>
              </a:lnSpc>
              <a:spcBef>
                <a:spcPts val="0"/>
              </a:spcBef>
              <a:spcAft>
                <a:spcPts val="0"/>
              </a:spcAft>
              <a:buClr>
                <a:srgbClr val="FFC000"/>
              </a:buClr>
              <a:buSzPct val="60000"/>
              <a:buFont typeface="Wingdings" panose="05000000000000000000" pitchFamily="2" charset="2"/>
              <a:buChar char="q"/>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FAME 3, MACCE rates for both FFR-guided PCI (10.6%) and CABG (6.9%) were lower than with CABG in the SYNTAX trial (12.4%)  </a:t>
            </a:r>
          </a:p>
          <a:p>
            <a:pPr marL="685800" marR="0" lvl="0" indent="-342900" algn="l" defTabSz="457200" rtl="0" eaLnBrk="1" fontAlgn="auto" latinLnBrk="0" hangingPunct="1">
              <a:lnSpc>
                <a:spcPct val="100000"/>
              </a:lnSpc>
              <a:spcBef>
                <a:spcPts val="0"/>
              </a:spcBef>
              <a:spcAft>
                <a:spcPts val="0"/>
              </a:spcAft>
              <a:buClr>
                <a:srgbClr val="FFC000"/>
              </a:buClr>
              <a:buSzPct val="60000"/>
              <a:buFont typeface="Wingdings" panose="05000000000000000000" pitchFamily="2" charset="2"/>
              <a:buChar char="q"/>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685800" marR="0" lvl="0" indent="-342900" algn="l" defTabSz="457200" rtl="0" eaLnBrk="1" fontAlgn="auto" latinLnBrk="0" hangingPunct="1">
              <a:lnSpc>
                <a:spcPct val="100000"/>
              </a:lnSpc>
              <a:spcBef>
                <a:spcPts val="0"/>
              </a:spcBef>
              <a:spcAft>
                <a:spcPts val="0"/>
              </a:spcAft>
              <a:buClr>
                <a:srgbClr val="FFC000"/>
              </a:buClr>
              <a:buSzPct val="60000"/>
              <a:buFont typeface="Wingdings" panose="05000000000000000000" pitchFamily="2" charset="2"/>
              <a:buChar char="q"/>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FFR-guided PCI with a current generation DES performed favorably in comparison with CABG in 3V-CAD patients with less complex disease according to the SYNTAX score</a:t>
            </a:r>
          </a:p>
          <a:p>
            <a:pPr marL="685800" marR="0" lvl="0" indent="-342900" algn="l" defTabSz="457200" rtl="0" eaLnBrk="1" fontAlgn="auto" latinLnBrk="0" hangingPunct="1">
              <a:lnSpc>
                <a:spcPct val="100000"/>
              </a:lnSpc>
              <a:spcBef>
                <a:spcPts val="0"/>
              </a:spcBef>
              <a:spcAft>
                <a:spcPts val="0"/>
              </a:spcAft>
              <a:buClr>
                <a:srgbClr val="FFC000"/>
              </a:buClr>
              <a:buSzPct val="60000"/>
              <a:buFont typeface="Wingdings" panose="05000000000000000000" pitchFamily="2" charset="2"/>
              <a:buChar char="q"/>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685800" marR="0" lvl="0" indent="-342900" algn="l" defTabSz="457200" rtl="0" eaLnBrk="1" fontAlgn="auto" latinLnBrk="0" hangingPunct="1">
              <a:lnSpc>
                <a:spcPct val="100000"/>
              </a:lnSpc>
              <a:spcBef>
                <a:spcPts val="0"/>
              </a:spcBef>
              <a:spcAft>
                <a:spcPts val="0"/>
              </a:spcAft>
              <a:buClr>
                <a:srgbClr val="FFC000"/>
              </a:buClr>
              <a:buSzPct val="60000"/>
              <a:buFont typeface="Wingdings" panose="05000000000000000000" pitchFamily="2" charset="2"/>
              <a:buChar char="q"/>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patients with more complex 3V-CAD, CABG remains the treatment of choice </a:t>
            </a:r>
          </a:p>
        </p:txBody>
      </p:sp>
    </p:spTree>
    <p:extLst>
      <p:ext uri="{BB962C8B-B14F-4D97-AF65-F5344CB8AC3E}">
        <p14:creationId xmlns:p14="http://schemas.microsoft.com/office/powerpoint/2010/main" val="2637377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6202"/>
            <a:ext cx="10287000" cy="6223186"/>
          </a:xfrm>
          <a:prstGeom prst="rect">
            <a:avLst/>
          </a:prstGeom>
        </p:spPr>
      </p:pic>
    </p:spTree>
    <p:extLst>
      <p:ext uri="{BB962C8B-B14F-4D97-AF65-F5344CB8AC3E}">
        <p14:creationId xmlns:p14="http://schemas.microsoft.com/office/powerpoint/2010/main" val="1495284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22728" y="952879"/>
            <a:ext cx="9646023" cy="4487382"/>
          </a:xfrm>
          <a:prstGeom prst="rect">
            <a:avLst/>
          </a:prstGeom>
          <a:noFill/>
          <a:ln w="9525">
            <a:noFill/>
            <a:miter lim="800000"/>
            <a:headEnd/>
            <a:tailEnd/>
          </a:ln>
        </p:spPr>
        <p:txBody>
          <a:bodyPr vert="horz" wrap="square" lIns="0" tIns="45720" rIns="0" bIns="45720" numCol="1" anchor="ctr" anchorCtr="0" compatLnSpc="1">
            <a:prstTxWarp prst="textNoShape">
              <a:avLst/>
            </a:prstTxWarp>
            <a:spAutoFit/>
          </a:bodyPr>
          <a:lstStyle>
            <a:lvl1pPr algn="ctr" rtl="0" eaLnBrk="0" fontAlgn="base" hangingPunct="0">
              <a:lnSpc>
                <a:spcPct val="85000"/>
              </a:lnSpc>
              <a:spcBef>
                <a:spcPct val="0"/>
              </a:spcBef>
              <a:spcAft>
                <a:spcPct val="0"/>
              </a:spcAft>
              <a:defRPr sz="30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charset="0"/>
              </a:defRPr>
            </a:lvl2pPr>
            <a:lvl3pPr algn="ctr" rtl="0" eaLnBrk="0" fontAlgn="base" hangingPunct="0">
              <a:spcBef>
                <a:spcPct val="0"/>
              </a:spcBef>
              <a:spcAft>
                <a:spcPct val="0"/>
              </a:spcAft>
              <a:defRPr sz="2700" b="1">
                <a:solidFill>
                  <a:schemeClr val="tx1"/>
                </a:solidFill>
                <a:latin typeface="Arial" charset="0"/>
              </a:defRPr>
            </a:lvl3pPr>
            <a:lvl4pPr algn="ctr" rtl="0" eaLnBrk="0" fontAlgn="base" hangingPunct="0">
              <a:spcBef>
                <a:spcPct val="0"/>
              </a:spcBef>
              <a:spcAft>
                <a:spcPct val="0"/>
              </a:spcAft>
              <a:defRPr sz="2700" b="1">
                <a:solidFill>
                  <a:schemeClr val="tx1"/>
                </a:solidFill>
                <a:latin typeface="Arial" charset="0"/>
              </a:defRPr>
            </a:lvl4pPr>
            <a:lvl5pPr algn="ctr" rtl="0" eaLnBrk="0" fontAlgn="base" hangingPunct="0">
              <a:spcBef>
                <a:spcPct val="0"/>
              </a:spcBef>
              <a:spcAft>
                <a:spcPct val="0"/>
              </a:spcAft>
              <a:defRPr sz="2700" b="1">
                <a:solidFill>
                  <a:schemeClr val="tx1"/>
                </a:solidFill>
                <a:latin typeface="Arial" charset="0"/>
              </a:defRPr>
            </a:lvl5pPr>
            <a:lvl6pPr marL="342900" algn="ctr" rtl="0" fontAlgn="base">
              <a:spcBef>
                <a:spcPct val="0"/>
              </a:spcBef>
              <a:spcAft>
                <a:spcPct val="0"/>
              </a:spcAft>
              <a:defRPr sz="2700" b="1">
                <a:solidFill>
                  <a:schemeClr val="tx1"/>
                </a:solidFill>
                <a:latin typeface="Arial" charset="0"/>
              </a:defRPr>
            </a:lvl6pPr>
            <a:lvl7pPr marL="685800" algn="ctr" rtl="0" fontAlgn="base">
              <a:spcBef>
                <a:spcPct val="0"/>
              </a:spcBef>
              <a:spcAft>
                <a:spcPct val="0"/>
              </a:spcAft>
              <a:defRPr sz="2700" b="1">
                <a:solidFill>
                  <a:schemeClr val="tx1"/>
                </a:solidFill>
                <a:latin typeface="Arial" charset="0"/>
              </a:defRPr>
            </a:lvl7pPr>
            <a:lvl8pPr marL="1028700" algn="ctr" rtl="0" fontAlgn="base">
              <a:spcBef>
                <a:spcPct val="0"/>
              </a:spcBef>
              <a:spcAft>
                <a:spcPct val="0"/>
              </a:spcAft>
              <a:defRPr sz="2700" b="1">
                <a:solidFill>
                  <a:schemeClr val="tx1"/>
                </a:solidFill>
                <a:latin typeface="Arial" charset="0"/>
              </a:defRPr>
            </a:lvl8pPr>
            <a:lvl9pPr marL="1371600" algn="ctr" rtl="0" fontAlgn="base">
              <a:spcBef>
                <a:spcPct val="0"/>
              </a:spcBef>
              <a:spcAft>
                <a:spcPct val="0"/>
              </a:spcAft>
              <a:defRPr sz="2700" b="1">
                <a:solidFill>
                  <a:schemeClr val="tx1"/>
                </a:solidFill>
                <a:latin typeface="Arial" charset="0"/>
              </a:defRPr>
            </a:lvl9p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nl-NL" sz="4000" b="1" i="0" u="none" strike="noStrike" kern="0" cap="none" spc="0" normalizeH="0" baseline="0" noProof="0" dirty="0">
                <a:ln>
                  <a:noFill/>
                </a:ln>
                <a:solidFill>
                  <a:srgbClr val="FFFF00"/>
                </a:solidFill>
                <a:effectLst/>
                <a:uLnTx/>
                <a:uFillTx/>
                <a:latin typeface="Arial"/>
                <a:ea typeface="+mj-ea"/>
                <a:cs typeface="+mj-cs"/>
              </a:rPr>
              <a:t>MASTER-DAPT MI Substudy</a:t>
            </a:r>
            <a:br>
              <a:rPr kumimoji="0" lang="nl-NL" sz="4000" b="1" i="0" u="none" strike="noStrike" kern="0" cap="none" spc="0" normalizeH="0" baseline="0" noProof="0" dirty="0">
                <a:ln>
                  <a:noFill/>
                </a:ln>
                <a:solidFill>
                  <a:srgbClr val="FFFF00"/>
                </a:solidFill>
                <a:effectLst/>
                <a:uLnTx/>
                <a:uFillTx/>
                <a:latin typeface="Arial"/>
                <a:ea typeface="+mj-ea"/>
                <a:cs typeface="+mj-cs"/>
              </a:rPr>
            </a:br>
            <a:r>
              <a:rPr kumimoji="0" lang="nl-NL" sz="4000" b="1" i="0" u="none" strike="noStrike" kern="0" cap="none" spc="0" normalizeH="0" baseline="0" noProof="0" dirty="0">
                <a:ln>
                  <a:noFill/>
                </a:ln>
                <a:solidFill>
                  <a:srgbClr val="FFFF00"/>
                </a:solidFill>
                <a:effectLst/>
                <a:uLnTx/>
                <a:uFillTx/>
                <a:latin typeface="Arial"/>
                <a:ea typeface="+mj-ea"/>
                <a:cs typeface="+mj-cs"/>
              </a:rPr>
              <a:t>A Randomized Trial of Abbreviated Antiplatelet Therapy in HBR Patients</a:t>
            </a:r>
          </a:p>
          <a:p>
            <a:pPr marL="0" marR="0" lvl="0" indent="0" algn="ctr" defTabSz="914400" rtl="0" eaLnBrk="0" fontAlgn="base" latinLnBrk="0" hangingPunct="0">
              <a:lnSpc>
                <a:spcPct val="85000"/>
              </a:lnSpc>
              <a:spcBef>
                <a:spcPct val="0"/>
              </a:spcBef>
              <a:spcAft>
                <a:spcPct val="0"/>
              </a:spcAft>
              <a:buClrTx/>
              <a:buSzTx/>
              <a:buFontTx/>
              <a:buNone/>
              <a:tabLst/>
              <a:defRPr/>
            </a:pPr>
            <a:endParaRPr lang="nl-NL" sz="3600" kern="0" dirty="0">
              <a:solidFill>
                <a:srgbClr val="FFFF00"/>
              </a:solidFill>
              <a:latin typeface="Arial"/>
            </a:endParaRPr>
          </a:p>
          <a:p>
            <a:pPr marL="0" marR="0" lvl="0" indent="0" algn="ctr" defTabSz="914400" rtl="0" eaLnBrk="0" fontAlgn="base" latinLnBrk="0" hangingPunct="0">
              <a:lnSpc>
                <a:spcPct val="85000"/>
              </a:lnSpc>
              <a:spcBef>
                <a:spcPct val="0"/>
              </a:spcBef>
              <a:spcAft>
                <a:spcPct val="0"/>
              </a:spcAft>
              <a:buClrTx/>
              <a:buSzTx/>
              <a:buFontTx/>
              <a:buNone/>
              <a:tabLst/>
              <a:defRPr/>
            </a:pPr>
            <a:r>
              <a:rPr kumimoji="0" lang="nl-NL" sz="3600" b="1" i="0" u="none" strike="noStrike" kern="0" cap="none" spc="0" normalizeH="0" baseline="0" noProof="0" dirty="0">
                <a:ln>
                  <a:noFill/>
                </a:ln>
                <a:solidFill>
                  <a:srgbClr val="FF0000"/>
                </a:solidFill>
                <a:effectLst/>
                <a:uLnTx/>
                <a:uFillTx/>
                <a:latin typeface="Arial"/>
                <a:ea typeface="+mj-ea"/>
                <a:cs typeface="+mj-cs"/>
              </a:rPr>
              <a:t>Substudy</a:t>
            </a:r>
            <a:br>
              <a:rPr kumimoji="0" lang="nl-NL" sz="3600" b="1" i="0" u="none" strike="noStrike" kern="0" cap="none" spc="0" normalizeH="0" baseline="0" noProof="0" dirty="0">
                <a:ln>
                  <a:noFill/>
                </a:ln>
                <a:solidFill>
                  <a:srgbClr val="FFFF00"/>
                </a:solidFill>
                <a:effectLst/>
                <a:uLnTx/>
                <a:uFillTx/>
                <a:latin typeface="Arial"/>
                <a:ea typeface="+mj-ea"/>
                <a:cs typeface="+mj-cs"/>
              </a:rPr>
            </a:br>
            <a:r>
              <a:rPr kumimoji="0" lang="nl-NL" sz="3600" b="1" i="0" u="none" strike="noStrike" kern="0" cap="none" spc="0" normalizeH="0" baseline="0" noProof="0" dirty="0">
                <a:ln>
                  <a:noFill/>
                </a:ln>
                <a:solidFill>
                  <a:srgbClr val="FFFF00"/>
                </a:solidFill>
                <a:effectLst/>
                <a:uLnTx/>
                <a:uFillTx/>
                <a:latin typeface="Arial"/>
                <a:ea typeface="+mj-ea"/>
                <a:cs typeface="+mj-cs"/>
              </a:rPr>
              <a:t> </a:t>
            </a:r>
            <a:br>
              <a:rPr kumimoji="0" lang="nl-NL" sz="3600" b="1" i="0" u="none" strike="noStrike" kern="0" cap="none" spc="0" normalizeH="0" baseline="0" noProof="0" dirty="0">
                <a:ln>
                  <a:noFill/>
                </a:ln>
                <a:solidFill>
                  <a:srgbClr val="FFFF00"/>
                </a:solidFill>
                <a:effectLst/>
                <a:uLnTx/>
                <a:uFillTx/>
                <a:latin typeface="Arial"/>
                <a:ea typeface="+mj-ea"/>
                <a:cs typeface="+mj-cs"/>
              </a:rPr>
            </a:br>
            <a:r>
              <a:rPr kumimoji="0" lang="nl-NL" sz="3600" b="1" i="1" u="none" strike="noStrike" kern="0" cap="none" spc="0" normalizeH="0" baseline="0" noProof="0" dirty="0">
                <a:ln>
                  <a:noFill/>
                </a:ln>
                <a:solidFill>
                  <a:srgbClr val="FFFF00"/>
                </a:solidFill>
                <a:effectLst/>
                <a:uLnTx/>
                <a:uFillTx/>
                <a:latin typeface="Arial"/>
                <a:ea typeface="+mj-ea"/>
                <a:cs typeface="+mj-cs"/>
              </a:rPr>
              <a:t>Outcomes in</a:t>
            </a:r>
            <a:r>
              <a:rPr kumimoji="0" lang="nl-NL" sz="3600" b="1" i="1" u="none" strike="noStrike" kern="0" cap="none" spc="0" normalizeH="0" noProof="0" dirty="0">
                <a:ln>
                  <a:noFill/>
                </a:ln>
                <a:solidFill>
                  <a:srgbClr val="FFFF00"/>
                </a:solidFill>
                <a:effectLst/>
                <a:uLnTx/>
                <a:uFillTx/>
                <a:latin typeface="Arial"/>
                <a:ea typeface="+mj-ea"/>
                <a:cs typeface="+mj-cs"/>
              </a:rPr>
              <a:t> </a:t>
            </a:r>
            <a:r>
              <a:rPr kumimoji="0" lang="nl-NL" sz="3600" b="1" i="1" u="none" strike="noStrike" kern="0" cap="none" spc="0" normalizeH="0" baseline="0" noProof="0" dirty="0">
                <a:ln>
                  <a:noFill/>
                </a:ln>
                <a:solidFill>
                  <a:srgbClr val="FFFF00"/>
                </a:solidFill>
                <a:effectLst/>
                <a:uLnTx/>
                <a:uFillTx/>
                <a:latin typeface="Arial"/>
                <a:ea typeface="+mj-ea"/>
                <a:cs typeface="+mj-cs"/>
              </a:rPr>
              <a:t>High Thrombotic and Ischemic Risk</a:t>
            </a:r>
          </a:p>
          <a:p>
            <a:pPr marL="0" marR="0" lvl="0" indent="0" algn="ctr" defTabSz="914400" rtl="0" eaLnBrk="0" fontAlgn="base" latinLnBrk="0" hangingPunct="0">
              <a:lnSpc>
                <a:spcPct val="85000"/>
              </a:lnSpc>
              <a:spcBef>
                <a:spcPct val="0"/>
              </a:spcBef>
              <a:spcAft>
                <a:spcPct val="0"/>
              </a:spcAft>
              <a:buClrTx/>
              <a:buSzTx/>
              <a:buFontTx/>
              <a:buNone/>
              <a:tabLst/>
              <a:defRPr/>
            </a:pPr>
            <a:r>
              <a:rPr lang="nl-NL" sz="3600" i="1" kern="0" dirty="0">
                <a:solidFill>
                  <a:srgbClr val="FFFF00"/>
                </a:solidFill>
                <a:latin typeface="Arial"/>
              </a:rPr>
              <a:t>(Prior MI or No Prior MI)</a:t>
            </a:r>
            <a:endParaRPr kumimoji="0" lang="nl-NL" sz="3600" b="1" i="1" u="none" strike="noStrike" kern="0" cap="none" spc="0" normalizeH="0" baseline="0" noProof="0" dirty="0">
              <a:ln>
                <a:noFill/>
              </a:ln>
              <a:solidFill>
                <a:srgbClr val="FFFF00"/>
              </a:solidFill>
              <a:effectLst/>
              <a:uLnTx/>
              <a:uFillTx/>
              <a:latin typeface="Arial"/>
              <a:ea typeface="+mj-ea"/>
              <a:cs typeface="+mj-cs"/>
            </a:endParaRPr>
          </a:p>
        </p:txBody>
      </p:sp>
    </p:spTree>
    <p:extLst>
      <p:ext uri="{BB962C8B-B14F-4D97-AF65-F5344CB8AC3E}">
        <p14:creationId xmlns:p14="http://schemas.microsoft.com/office/powerpoint/2010/main" val="2920424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0DD6-E216-B340-814A-4C2AC94ED810}"/>
              </a:ext>
            </a:extLst>
          </p:cNvPr>
          <p:cNvSpPr txBox="1">
            <a:spLocks/>
          </p:cNvSpPr>
          <p:nvPr/>
        </p:nvSpPr>
        <p:spPr bwMode="auto">
          <a:xfrm>
            <a:off x="0" y="13633"/>
            <a:ext cx="10287000" cy="685611"/>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charset="0"/>
              </a:defRPr>
            </a:lvl2pPr>
            <a:lvl3pPr algn="ctr" rtl="0" eaLnBrk="0" fontAlgn="base" hangingPunct="0">
              <a:spcBef>
                <a:spcPct val="0"/>
              </a:spcBef>
              <a:spcAft>
                <a:spcPct val="0"/>
              </a:spcAft>
              <a:defRPr sz="2700" b="1">
                <a:solidFill>
                  <a:schemeClr val="tx1"/>
                </a:solidFill>
                <a:latin typeface="Arial" charset="0"/>
              </a:defRPr>
            </a:lvl3pPr>
            <a:lvl4pPr algn="ctr" rtl="0" eaLnBrk="0" fontAlgn="base" hangingPunct="0">
              <a:spcBef>
                <a:spcPct val="0"/>
              </a:spcBef>
              <a:spcAft>
                <a:spcPct val="0"/>
              </a:spcAft>
              <a:defRPr sz="2700" b="1">
                <a:solidFill>
                  <a:schemeClr val="tx1"/>
                </a:solidFill>
                <a:latin typeface="Arial" charset="0"/>
              </a:defRPr>
            </a:lvl4pPr>
            <a:lvl5pPr algn="ctr" rtl="0" eaLnBrk="0" fontAlgn="base" hangingPunct="0">
              <a:spcBef>
                <a:spcPct val="0"/>
              </a:spcBef>
              <a:spcAft>
                <a:spcPct val="0"/>
              </a:spcAft>
              <a:defRPr sz="2700" b="1">
                <a:solidFill>
                  <a:schemeClr val="tx1"/>
                </a:solidFill>
                <a:latin typeface="Arial" charset="0"/>
              </a:defRPr>
            </a:lvl5pPr>
            <a:lvl6pPr marL="342900" algn="ctr" rtl="0" fontAlgn="base">
              <a:spcBef>
                <a:spcPct val="0"/>
              </a:spcBef>
              <a:spcAft>
                <a:spcPct val="0"/>
              </a:spcAft>
              <a:defRPr sz="2700" b="1">
                <a:solidFill>
                  <a:schemeClr val="tx1"/>
                </a:solidFill>
                <a:latin typeface="Arial" charset="0"/>
              </a:defRPr>
            </a:lvl6pPr>
            <a:lvl7pPr marL="685800" algn="ctr" rtl="0" fontAlgn="base">
              <a:spcBef>
                <a:spcPct val="0"/>
              </a:spcBef>
              <a:spcAft>
                <a:spcPct val="0"/>
              </a:spcAft>
              <a:defRPr sz="2700" b="1">
                <a:solidFill>
                  <a:schemeClr val="tx1"/>
                </a:solidFill>
                <a:latin typeface="Arial" charset="0"/>
              </a:defRPr>
            </a:lvl7pPr>
            <a:lvl8pPr marL="1028700" algn="ctr" rtl="0" fontAlgn="base">
              <a:spcBef>
                <a:spcPct val="0"/>
              </a:spcBef>
              <a:spcAft>
                <a:spcPct val="0"/>
              </a:spcAft>
              <a:defRPr sz="2700" b="1">
                <a:solidFill>
                  <a:schemeClr val="tx1"/>
                </a:solidFill>
                <a:latin typeface="Arial" charset="0"/>
              </a:defRPr>
            </a:lvl8pPr>
            <a:lvl9pPr marL="1371600" algn="ctr" rtl="0" fontAlgn="base">
              <a:spcBef>
                <a:spcPct val="0"/>
              </a:spcBef>
              <a:spcAft>
                <a:spcPct val="0"/>
              </a:spcAft>
              <a:defRPr sz="2700" b="1">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a:ea typeface="+mj-ea"/>
                <a:cs typeface="+mj-cs"/>
              </a:rPr>
              <a:t>MASTER-DAPT Trial Design</a:t>
            </a:r>
          </a:p>
        </p:txBody>
      </p:sp>
      <p:sp>
        <p:nvSpPr>
          <p:cNvPr id="3" name="TextBox 2"/>
          <p:cNvSpPr txBox="1"/>
          <p:nvPr/>
        </p:nvSpPr>
        <p:spPr>
          <a:xfrm>
            <a:off x="8104094" y="6506598"/>
            <a:ext cx="21829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Smits P, TCT 2021</a:t>
            </a:r>
          </a:p>
        </p:txBody>
      </p:sp>
      <p:sp>
        <p:nvSpPr>
          <p:cNvPr id="4" name="Rectangle 3">
            <a:extLst>
              <a:ext uri="{FF2B5EF4-FFF2-40B4-BE49-F238E27FC236}">
                <a16:creationId xmlns:a16="http://schemas.microsoft.com/office/drawing/2014/main" id="{2D9C425C-E8DD-5C4D-8457-A1E9EFAFAC0F}"/>
              </a:ext>
            </a:extLst>
          </p:cNvPr>
          <p:cNvSpPr>
            <a:spLocks noChangeArrowheads="1"/>
          </p:cNvSpPr>
          <p:nvPr/>
        </p:nvSpPr>
        <p:spPr bwMode="auto">
          <a:xfrm>
            <a:off x="896925" y="1173337"/>
            <a:ext cx="8513957" cy="615553"/>
          </a:xfrm>
          <a:prstGeom prst="rect">
            <a:avLst/>
          </a:prstGeom>
          <a:solidFill>
            <a:srgbClr val="006666"/>
          </a:solidFill>
          <a:scene3d>
            <a:camera prst="orthographicFront"/>
            <a:lightRig rig="threePt" dir="t"/>
          </a:scene3d>
          <a:sp3d>
            <a:bevel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Screened Population: </a:t>
            </a: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HBR pts, treated exclusively with </a:t>
            </a:r>
            <a:r>
              <a:rPr kumimoji="0" lang="en-US" sz="1600"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Ultimaster</a:t>
            </a: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stent, with no 			          restriction based on clinical presentation or PCI complexity</a:t>
            </a:r>
          </a:p>
        </p:txBody>
      </p:sp>
      <p:sp>
        <p:nvSpPr>
          <p:cNvPr id="8" name="TextBox 7">
            <a:extLst>
              <a:ext uri="{FF2B5EF4-FFF2-40B4-BE49-F238E27FC236}">
                <a16:creationId xmlns:a16="http://schemas.microsoft.com/office/drawing/2014/main" id="{6C0B3874-A9DA-5745-AAF6-758DC4134C1A}"/>
              </a:ext>
            </a:extLst>
          </p:cNvPr>
          <p:cNvSpPr txBox="1"/>
          <p:nvPr/>
        </p:nvSpPr>
        <p:spPr>
          <a:xfrm>
            <a:off x="3438299" y="2004147"/>
            <a:ext cx="3416320" cy="41549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30</a:t>
            </a: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(+14)  </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Days after index PCI</a:t>
            </a:r>
          </a:p>
        </p:txBody>
      </p:sp>
      <p:sp>
        <p:nvSpPr>
          <p:cNvPr id="9" name="TextBox 8">
            <a:extLst>
              <a:ext uri="{FF2B5EF4-FFF2-40B4-BE49-F238E27FC236}">
                <a16:creationId xmlns:a16="http://schemas.microsoft.com/office/drawing/2014/main" id="{0395DDA4-1C8D-AD42-B7EE-50C2DACF00AD}"/>
              </a:ext>
            </a:extLst>
          </p:cNvPr>
          <p:cNvSpPr txBox="1"/>
          <p:nvPr/>
        </p:nvSpPr>
        <p:spPr>
          <a:xfrm>
            <a:off x="1228071" y="4569410"/>
            <a:ext cx="3173602" cy="1084912"/>
          </a:xfrm>
          <a:prstGeom prst="rect">
            <a:avLst/>
          </a:prstGeom>
          <a:solidFill>
            <a:srgbClr val="006666"/>
          </a:solidFill>
          <a:scene3d>
            <a:camera prst="orthographicFront"/>
            <a:lightRig rig="threePt" dir="t"/>
          </a:scene3d>
          <a:sp3d>
            <a:bevelT/>
          </a:sp3d>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00" b="1" i="0" u="none" strike="noStrike" kern="0" cap="none" spc="0" normalizeH="0" baseline="0" noProof="0" dirty="0">
                <a:ln>
                  <a:noFill/>
                </a:ln>
                <a:solidFill>
                  <a:srgbClr val="FF3300"/>
                </a:solidFill>
                <a:effectLst/>
                <a:uLnTx/>
                <a:uFillTx/>
                <a:latin typeface="Arial Black" panose="020B0604020202020204" pitchFamily="34" charset="0"/>
                <a:ea typeface="+mn-ea"/>
                <a:cs typeface="Arial Black" panose="020B0604020202020204" pitchFamily="34" charset="0"/>
              </a:rPr>
              <a:t>Abbreviated DAPT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0" b="1" i="0" u="none" strike="noStrike" kern="0" cap="none" spc="0" normalizeH="0" baseline="0" noProof="0" dirty="0">
              <a:ln>
                <a:noFill/>
              </a:ln>
              <a:solidFill>
                <a:srgbClr val="1D384C">
                  <a:lumMod val="8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Immediate DAPT discontinuation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charset="0"/>
                <a:ea typeface="+mn-ea"/>
                <a:cs typeface="Arial" charset="0"/>
              </a:rPr>
              <a:t>followed by SAPT for 11 months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charset="0"/>
                <a:ea typeface="+mn-ea"/>
                <a:cs typeface="Arial" charset="0"/>
              </a:rPr>
              <a:t>or 5 months if OAC is indicated</a:t>
            </a:r>
          </a:p>
        </p:txBody>
      </p:sp>
      <p:sp>
        <p:nvSpPr>
          <p:cNvPr id="10" name="TextBox 9">
            <a:extLst>
              <a:ext uri="{FF2B5EF4-FFF2-40B4-BE49-F238E27FC236}">
                <a16:creationId xmlns:a16="http://schemas.microsoft.com/office/drawing/2014/main" id="{DB322B72-BCEE-CE48-A7D9-57B71E8488CF}"/>
              </a:ext>
            </a:extLst>
          </p:cNvPr>
          <p:cNvSpPr txBox="1"/>
          <p:nvPr/>
        </p:nvSpPr>
        <p:spPr>
          <a:xfrm>
            <a:off x="5431655" y="4558822"/>
            <a:ext cx="3523722" cy="1061829"/>
          </a:xfrm>
          <a:prstGeom prst="rect">
            <a:avLst/>
          </a:prstGeom>
          <a:solidFill>
            <a:srgbClr val="006666"/>
          </a:solidFill>
          <a:scene3d>
            <a:camera prst="orthographicFront"/>
            <a:lightRig rig="threePt" dir="t"/>
          </a:scene3d>
          <a:sp3d>
            <a:bevelT/>
          </a:sp3d>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00" b="1" i="0" u="none" strike="noStrike" kern="0" cap="none" spc="0" normalizeH="0" baseline="0" noProof="0" dirty="0">
                <a:ln>
                  <a:noFill/>
                </a:ln>
                <a:solidFill>
                  <a:srgbClr val="0000FF"/>
                </a:solidFill>
                <a:effectLst/>
                <a:uLnTx/>
                <a:uFillTx/>
                <a:latin typeface="Arial Black" panose="020B0604020202020204" pitchFamily="34" charset="0"/>
                <a:ea typeface="+mn-ea"/>
                <a:cs typeface="Arial Black" panose="020B0604020202020204" pitchFamily="34" charset="0"/>
              </a:rPr>
              <a:t>Non abbreviated DAPT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DAPT for </a:t>
            </a:r>
            <a:r>
              <a:rPr kumimoji="0" lang="en-IT"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 or 5 months in pts with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or without OAC indication, respectively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charset="0"/>
                <a:ea typeface="+mn-ea"/>
                <a:cs typeface="Arial" charset="0"/>
              </a:rPr>
              <a:t>followed by SAPT up to 11 months</a:t>
            </a:r>
          </a:p>
        </p:txBody>
      </p:sp>
      <p:sp>
        <p:nvSpPr>
          <p:cNvPr id="11" name="TextBox 10">
            <a:extLst>
              <a:ext uri="{FF2B5EF4-FFF2-40B4-BE49-F238E27FC236}">
                <a16:creationId xmlns:a16="http://schemas.microsoft.com/office/drawing/2014/main" id="{CB85AFFC-6E02-5D43-9E1A-A98645BC3C98}"/>
              </a:ext>
            </a:extLst>
          </p:cNvPr>
          <p:cNvSpPr txBox="1"/>
          <p:nvPr/>
        </p:nvSpPr>
        <p:spPr>
          <a:xfrm>
            <a:off x="7025477" y="3255024"/>
            <a:ext cx="2514747" cy="954107"/>
          </a:xfrm>
          <a:prstGeom prst="rect">
            <a:avLst/>
          </a:prstGeom>
          <a:solidFill>
            <a:srgbClr val="006666"/>
          </a:solidFill>
          <a:scene3d>
            <a:camera prst="orthographicFront"/>
            <a:lightRig rig="threePt" dir="t"/>
          </a:scene3d>
          <a:sp3d>
            <a:bevelT/>
          </a:sp3d>
        </p:spPr>
        <p:txBody>
          <a:bodyPr wrap="square" rtlCol="0">
            <a:spAutoFit/>
          </a:bodyPr>
          <a:lstStyle>
            <a:defPPr>
              <a:defRPr lang="en-US"/>
            </a:defPPr>
            <a:lvl1pPr algn="ctr">
              <a:defRPr sz="2000" b="0" i="0">
                <a:solidFill>
                  <a:schemeClr val="tx1"/>
                </a:solidFill>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Stratification for: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Site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Need for oral anticoagulation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Prior MI within 12 months</a:t>
            </a:r>
          </a:p>
        </p:txBody>
      </p:sp>
      <p:sp>
        <p:nvSpPr>
          <p:cNvPr id="12" name="TextBox 11">
            <a:extLst>
              <a:ext uri="{FF2B5EF4-FFF2-40B4-BE49-F238E27FC236}">
                <a16:creationId xmlns:a16="http://schemas.microsoft.com/office/drawing/2014/main" id="{EB4CFECE-33EB-8F49-89D3-BF7D7EE80E0B}"/>
              </a:ext>
            </a:extLst>
          </p:cNvPr>
          <p:cNvSpPr txBox="1"/>
          <p:nvPr/>
        </p:nvSpPr>
        <p:spPr>
          <a:xfrm>
            <a:off x="3316571" y="2405383"/>
            <a:ext cx="3659977"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Free from cardiac and cerebral ischemic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a:t>
            </a:r>
            <a:r>
              <a:rPr kumimoji="0" lang="en-US" sz="12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bleeding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further revascularization planned</a:t>
            </a:r>
          </a:p>
        </p:txBody>
      </p:sp>
      <p:sp>
        <p:nvSpPr>
          <p:cNvPr id="13" name="Tekstvak 20">
            <a:extLst>
              <a:ext uri="{FF2B5EF4-FFF2-40B4-BE49-F238E27FC236}">
                <a16:creationId xmlns:a16="http://schemas.microsoft.com/office/drawing/2014/main" id="{A3C3EF22-9FE9-ED44-9DFB-28A64C94DF58}"/>
              </a:ext>
            </a:extLst>
          </p:cNvPr>
          <p:cNvSpPr txBox="1"/>
          <p:nvPr/>
        </p:nvSpPr>
        <p:spPr>
          <a:xfrm>
            <a:off x="858732" y="3227636"/>
            <a:ext cx="2500514" cy="984885"/>
          </a:xfrm>
          <a:prstGeom prst="rect">
            <a:avLst/>
          </a:prstGeom>
          <a:solidFill>
            <a:srgbClr val="006666"/>
          </a:solidFill>
          <a:scene3d>
            <a:camera prst="orthographicFront"/>
            <a:lightRig rig="threePt" dir="t"/>
          </a:scene3d>
          <a:sp3d>
            <a:bevelT/>
          </a:sp3d>
        </p:spPr>
        <p:txBody>
          <a:bodyPr wrap="square" rtlCol="0">
            <a:spAutoFit/>
          </a:bodyPr>
          <a:lstStyle>
            <a:defPPr>
              <a:defRPr lang="en-US"/>
            </a:defPPr>
            <a:lvl1pPr algn="ctr">
              <a:defRPr sz="1400" i="0">
                <a:solidFill>
                  <a:schemeClr val="tx1"/>
                </a:solidFill>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3 co-primary endpoints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MACCE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BARC 2,3 or 5</a:t>
            </a:r>
          </a:p>
        </p:txBody>
      </p:sp>
      <p:grpSp>
        <p:nvGrpSpPr>
          <p:cNvPr id="15" name="Group 14"/>
          <p:cNvGrpSpPr/>
          <p:nvPr/>
        </p:nvGrpSpPr>
        <p:grpSpPr>
          <a:xfrm>
            <a:off x="3401344" y="3076382"/>
            <a:ext cx="3472646" cy="850389"/>
            <a:chOff x="3284802" y="3254551"/>
            <a:chExt cx="3472646" cy="850389"/>
          </a:xfrm>
        </p:grpSpPr>
        <p:grpSp>
          <p:nvGrpSpPr>
            <p:cNvPr id="5" name="Group 6">
              <a:extLst>
                <a:ext uri="{FF2B5EF4-FFF2-40B4-BE49-F238E27FC236}">
                  <a16:creationId xmlns:a16="http://schemas.microsoft.com/office/drawing/2014/main" id="{21F47837-DDF7-9942-9EB7-C2BD07BA1BAD}"/>
                </a:ext>
              </a:extLst>
            </p:cNvPr>
            <p:cNvGrpSpPr>
              <a:grpSpLocks/>
            </p:cNvGrpSpPr>
            <p:nvPr/>
          </p:nvGrpSpPr>
          <p:grpSpPr bwMode="auto">
            <a:xfrm>
              <a:off x="3284802" y="3392783"/>
              <a:ext cx="3472646" cy="712157"/>
              <a:chOff x="1042" y="3457"/>
              <a:chExt cx="1400" cy="348"/>
            </a:xfrm>
          </p:grpSpPr>
          <p:sp>
            <p:nvSpPr>
              <p:cNvPr id="6" name="Line 7">
                <a:extLst>
                  <a:ext uri="{FF2B5EF4-FFF2-40B4-BE49-F238E27FC236}">
                    <a16:creationId xmlns:a16="http://schemas.microsoft.com/office/drawing/2014/main" id="{E5DF1955-3D83-B14B-BB38-06CF2F2212E5}"/>
                  </a:ext>
                </a:extLst>
              </p:cNvPr>
              <p:cNvSpPr>
                <a:spLocks noChangeShapeType="1"/>
              </p:cNvSpPr>
              <p:nvPr/>
            </p:nvSpPr>
            <p:spPr bwMode="auto">
              <a:xfrm flipH="1">
                <a:off x="1042" y="3457"/>
                <a:ext cx="702" cy="336"/>
              </a:xfrm>
              <a:prstGeom prst="line">
                <a:avLst/>
              </a:prstGeom>
              <a:noFill/>
              <a:ln w="127000" cmpd="sng">
                <a:gradFill flip="none" rotWithShape="1">
                  <a:gsLst>
                    <a:gs pos="0">
                      <a:srgbClr val="000000"/>
                    </a:gs>
                    <a:gs pos="100000">
                      <a:prstClr val="white"/>
                    </a:gs>
                  </a:gsLst>
                  <a:path path="rect">
                    <a:fillToRect l="100000" t="100000"/>
                  </a:path>
                  <a:tileRect r="-100000" b="-100000"/>
                </a:gradFill>
                <a:round/>
                <a:headEnd/>
                <a:tailEnd type="triangle" w="med" len="med"/>
              </a:ln>
              <a:effectLst/>
              <a:scene3d>
                <a:camera prst="orthographicFront"/>
                <a:lightRig rig="threePt" dir="t"/>
              </a:scene3d>
              <a:sp3d>
                <a:bevelT/>
              </a:sp3d>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1" i="1"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 name="Line 8">
                <a:extLst>
                  <a:ext uri="{FF2B5EF4-FFF2-40B4-BE49-F238E27FC236}">
                    <a16:creationId xmlns:a16="http://schemas.microsoft.com/office/drawing/2014/main" id="{F9447AE3-5294-D649-87BE-1748DAB83FF2}"/>
                  </a:ext>
                </a:extLst>
              </p:cNvPr>
              <p:cNvSpPr>
                <a:spLocks noChangeShapeType="1"/>
              </p:cNvSpPr>
              <p:nvPr/>
            </p:nvSpPr>
            <p:spPr bwMode="auto">
              <a:xfrm>
                <a:off x="1740" y="3469"/>
                <a:ext cx="702" cy="336"/>
              </a:xfrm>
              <a:prstGeom prst="line">
                <a:avLst/>
              </a:prstGeom>
              <a:noFill/>
              <a:ln w="127000" cmpd="sng">
                <a:gradFill flip="none" rotWithShape="1">
                  <a:gsLst>
                    <a:gs pos="0">
                      <a:srgbClr val="000000"/>
                    </a:gs>
                    <a:gs pos="100000">
                      <a:prstClr val="white"/>
                    </a:gs>
                  </a:gsLst>
                  <a:path path="rect">
                    <a:fillToRect l="100000" t="100000"/>
                  </a:path>
                  <a:tileRect r="-100000" b="-100000"/>
                </a:gradFill>
                <a:round/>
                <a:headEnd/>
                <a:tailEnd type="triangle" w="med" len="med"/>
              </a:ln>
              <a:effectLst/>
              <a:scene3d>
                <a:camera prst="orthographicFront"/>
                <a:lightRig rig="threePt" dir="t"/>
              </a:scene3d>
              <a:sp3d>
                <a:bevelT/>
              </a:sp3d>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1" i="1"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grpSp>
        <p:pic>
          <p:nvPicPr>
            <p:cNvPr id="14" name="Picture 13">
              <a:extLst>
                <a:ext uri="{FF2B5EF4-FFF2-40B4-BE49-F238E27FC236}">
                  <a16:creationId xmlns:a16="http://schemas.microsoft.com/office/drawing/2014/main" id="{14207CCC-44E9-7648-8868-29854D13905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65653" y="3254551"/>
              <a:ext cx="301022" cy="301022"/>
            </a:xfrm>
            <a:prstGeom prst="rect">
              <a:avLst/>
            </a:prstGeom>
          </p:spPr>
        </p:pic>
      </p:grpSp>
    </p:spTree>
    <p:extLst>
      <p:ext uri="{BB962C8B-B14F-4D97-AF65-F5344CB8AC3E}">
        <p14:creationId xmlns:p14="http://schemas.microsoft.com/office/powerpoint/2010/main" val="2626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0DD6-E216-B340-814A-4C2AC94ED810}"/>
              </a:ext>
            </a:extLst>
          </p:cNvPr>
          <p:cNvSpPr txBox="1">
            <a:spLocks/>
          </p:cNvSpPr>
          <p:nvPr/>
        </p:nvSpPr>
        <p:spPr bwMode="auto">
          <a:xfrm>
            <a:off x="0" y="13633"/>
            <a:ext cx="10287000" cy="685611"/>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charset="0"/>
              </a:defRPr>
            </a:lvl2pPr>
            <a:lvl3pPr algn="ctr" rtl="0" eaLnBrk="0" fontAlgn="base" hangingPunct="0">
              <a:spcBef>
                <a:spcPct val="0"/>
              </a:spcBef>
              <a:spcAft>
                <a:spcPct val="0"/>
              </a:spcAft>
              <a:defRPr sz="2700" b="1">
                <a:solidFill>
                  <a:schemeClr val="tx1"/>
                </a:solidFill>
                <a:latin typeface="Arial" charset="0"/>
              </a:defRPr>
            </a:lvl3pPr>
            <a:lvl4pPr algn="ctr" rtl="0" eaLnBrk="0" fontAlgn="base" hangingPunct="0">
              <a:spcBef>
                <a:spcPct val="0"/>
              </a:spcBef>
              <a:spcAft>
                <a:spcPct val="0"/>
              </a:spcAft>
              <a:defRPr sz="2700" b="1">
                <a:solidFill>
                  <a:schemeClr val="tx1"/>
                </a:solidFill>
                <a:latin typeface="Arial" charset="0"/>
              </a:defRPr>
            </a:lvl4pPr>
            <a:lvl5pPr algn="ctr" rtl="0" eaLnBrk="0" fontAlgn="base" hangingPunct="0">
              <a:spcBef>
                <a:spcPct val="0"/>
              </a:spcBef>
              <a:spcAft>
                <a:spcPct val="0"/>
              </a:spcAft>
              <a:defRPr sz="2700" b="1">
                <a:solidFill>
                  <a:schemeClr val="tx1"/>
                </a:solidFill>
                <a:latin typeface="Arial" charset="0"/>
              </a:defRPr>
            </a:lvl5pPr>
            <a:lvl6pPr marL="342900" algn="ctr" rtl="0" fontAlgn="base">
              <a:spcBef>
                <a:spcPct val="0"/>
              </a:spcBef>
              <a:spcAft>
                <a:spcPct val="0"/>
              </a:spcAft>
              <a:defRPr sz="2700" b="1">
                <a:solidFill>
                  <a:schemeClr val="tx1"/>
                </a:solidFill>
                <a:latin typeface="Arial" charset="0"/>
              </a:defRPr>
            </a:lvl6pPr>
            <a:lvl7pPr marL="685800" algn="ctr" rtl="0" fontAlgn="base">
              <a:spcBef>
                <a:spcPct val="0"/>
              </a:spcBef>
              <a:spcAft>
                <a:spcPct val="0"/>
              </a:spcAft>
              <a:defRPr sz="2700" b="1">
                <a:solidFill>
                  <a:schemeClr val="tx1"/>
                </a:solidFill>
                <a:latin typeface="Arial" charset="0"/>
              </a:defRPr>
            </a:lvl7pPr>
            <a:lvl8pPr marL="1028700" algn="ctr" rtl="0" fontAlgn="base">
              <a:spcBef>
                <a:spcPct val="0"/>
              </a:spcBef>
              <a:spcAft>
                <a:spcPct val="0"/>
              </a:spcAft>
              <a:defRPr sz="2700" b="1">
                <a:solidFill>
                  <a:schemeClr val="tx1"/>
                </a:solidFill>
                <a:latin typeface="Arial" charset="0"/>
              </a:defRPr>
            </a:lvl8pPr>
            <a:lvl9pPr marL="1371600" algn="ctr" rtl="0" fontAlgn="base">
              <a:spcBef>
                <a:spcPct val="0"/>
              </a:spcBef>
              <a:spcAft>
                <a:spcPct val="0"/>
              </a:spcAft>
              <a:defRPr sz="2700" b="1">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uLnTx/>
                <a:uFillTx/>
                <a:latin typeface="Arial"/>
                <a:ea typeface="+mj-ea"/>
                <a:cs typeface="+mj-cs"/>
              </a:rPr>
              <a:t>MASTER-DAPT MI </a:t>
            </a:r>
            <a:r>
              <a:rPr kumimoji="0" lang="en-US" sz="4000" b="1" i="0" u="none" strike="noStrike" kern="0" cap="none" spc="0" normalizeH="0" baseline="0" noProof="0" dirty="0" err="1">
                <a:ln>
                  <a:noFill/>
                </a:ln>
                <a:solidFill>
                  <a:srgbClr val="FFFF00"/>
                </a:solidFill>
                <a:effectLst/>
                <a:uLnTx/>
                <a:uFillTx/>
                <a:latin typeface="Arial"/>
                <a:ea typeface="+mj-ea"/>
                <a:cs typeface="+mj-cs"/>
              </a:rPr>
              <a:t>Substudy</a:t>
            </a:r>
            <a:r>
              <a:rPr kumimoji="0" lang="en-US" sz="4000" b="1" i="0" u="none" strike="noStrike" kern="0" cap="none" spc="0" normalizeH="0" baseline="0" noProof="0" dirty="0">
                <a:ln>
                  <a:noFill/>
                </a:ln>
                <a:solidFill>
                  <a:srgbClr val="FFFF00"/>
                </a:solidFill>
                <a:effectLst/>
                <a:uLnTx/>
                <a:uFillTx/>
                <a:latin typeface="Arial"/>
                <a:ea typeface="+mj-ea"/>
                <a:cs typeface="+mj-cs"/>
              </a:rPr>
              <a:t>: Flow Chart</a:t>
            </a:r>
          </a:p>
        </p:txBody>
      </p:sp>
      <p:sp>
        <p:nvSpPr>
          <p:cNvPr id="3" name="TextBox 2"/>
          <p:cNvSpPr txBox="1"/>
          <p:nvPr/>
        </p:nvSpPr>
        <p:spPr>
          <a:xfrm>
            <a:off x="8104094" y="6506598"/>
            <a:ext cx="21829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Smits P, TCT 2021</a:t>
            </a:r>
          </a:p>
        </p:txBody>
      </p:sp>
      <p:grpSp>
        <p:nvGrpSpPr>
          <p:cNvPr id="41" name="Group 40"/>
          <p:cNvGrpSpPr/>
          <p:nvPr/>
        </p:nvGrpSpPr>
        <p:grpSpPr>
          <a:xfrm>
            <a:off x="206188" y="699245"/>
            <a:ext cx="9897035" cy="5576049"/>
            <a:chOff x="206188" y="699245"/>
            <a:chExt cx="9897035" cy="5576049"/>
          </a:xfrm>
        </p:grpSpPr>
        <p:grpSp>
          <p:nvGrpSpPr>
            <p:cNvPr id="4" name="Group 3"/>
            <p:cNvGrpSpPr/>
            <p:nvPr/>
          </p:nvGrpSpPr>
          <p:grpSpPr>
            <a:xfrm>
              <a:off x="206188" y="699245"/>
              <a:ext cx="9897035" cy="5576049"/>
              <a:chOff x="343299" y="46458"/>
              <a:chExt cx="8587071" cy="4362777"/>
            </a:xfrm>
          </p:grpSpPr>
          <p:cxnSp>
            <p:nvCxnSpPr>
              <p:cNvPr id="5" name="Straight Arrow Connector 153">
                <a:extLst>
                  <a:ext uri="{FF2B5EF4-FFF2-40B4-BE49-F238E27FC236}">
                    <a16:creationId xmlns:a16="http://schemas.microsoft.com/office/drawing/2014/main" id="{252E2CBD-A468-164E-8BD5-50939BB4CA08}"/>
                  </a:ext>
                </a:extLst>
              </p:cNvPr>
              <p:cNvCxnSpPr>
                <a:cxnSpLocks/>
              </p:cNvCxnSpPr>
              <p:nvPr/>
            </p:nvCxnSpPr>
            <p:spPr>
              <a:xfrm>
                <a:off x="6859878" y="1117376"/>
                <a:ext cx="0" cy="295618"/>
              </a:xfrm>
              <a:prstGeom prst="straightConnector1">
                <a:avLst/>
              </a:prstGeom>
              <a:noFill/>
              <a:ln w="25400" cap="flat" cmpd="sng" algn="ctr">
                <a:solidFill>
                  <a:schemeClr val="bg1"/>
                </a:solidFill>
                <a:prstDash val="solid"/>
                <a:tailEnd type="triangle"/>
              </a:ln>
              <a:effectLst/>
            </p:spPr>
          </p:cxnSp>
          <p:cxnSp>
            <p:nvCxnSpPr>
              <p:cNvPr id="6" name="Straight Arrow Connector 198">
                <a:extLst>
                  <a:ext uri="{FF2B5EF4-FFF2-40B4-BE49-F238E27FC236}">
                    <a16:creationId xmlns:a16="http://schemas.microsoft.com/office/drawing/2014/main" id="{DCC5935B-CF06-DB48-895A-B5A6D7679CFC}"/>
                  </a:ext>
                </a:extLst>
              </p:cNvPr>
              <p:cNvCxnSpPr>
                <a:cxnSpLocks/>
              </p:cNvCxnSpPr>
              <p:nvPr/>
            </p:nvCxnSpPr>
            <p:spPr>
              <a:xfrm>
                <a:off x="2463387" y="1117376"/>
                <a:ext cx="0" cy="295618"/>
              </a:xfrm>
              <a:prstGeom prst="straightConnector1">
                <a:avLst/>
              </a:prstGeom>
              <a:noFill/>
              <a:ln w="25400" cap="flat" cmpd="sng" algn="ctr">
                <a:solidFill>
                  <a:schemeClr val="bg1"/>
                </a:solidFill>
                <a:prstDash val="solid"/>
                <a:tailEnd type="triangle"/>
              </a:ln>
              <a:effectLst/>
            </p:spPr>
          </p:cxnSp>
          <p:cxnSp>
            <p:nvCxnSpPr>
              <p:cNvPr id="7" name="Straight Arrow Connector 38">
                <a:extLst>
                  <a:ext uri="{FF2B5EF4-FFF2-40B4-BE49-F238E27FC236}">
                    <a16:creationId xmlns:a16="http://schemas.microsoft.com/office/drawing/2014/main" id="{BB31A610-DC8D-8E49-8A5F-CFE12A18AEFB}"/>
                  </a:ext>
                </a:extLst>
              </p:cNvPr>
              <p:cNvCxnSpPr>
                <a:cxnSpLocks/>
              </p:cNvCxnSpPr>
              <p:nvPr/>
            </p:nvCxnSpPr>
            <p:spPr>
              <a:xfrm>
                <a:off x="1374749" y="2910316"/>
                <a:ext cx="0" cy="1012412"/>
              </a:xfrm>
              <a:prstGeom prst="straightConnector1">
                <a:avLst/>
              </a:prstGeom>
              <a:noFill/>
              <a:ln w="25400" cap="flat" cmpd="sng" algn="ctr">
                <a:solidFill>
                  <a:schemeClr val="bg1"/>
                </a:solidFill>
                <a:prstDash val="solid"/>
                <a:tailEnd type="triangle"/>
              </a:ln>
              <a:effectLst/>
            </p:spPr>
          </p:cxnSp>
          <p:cxnSp>
            <p:nvCxnSpPr>
              <p:cNvPr id="8" name="Straight Arrow Connector 53">
                <a:extLst>
                  <a:ext uri="{FF2B5EF4-FFF2-40B4-BE49-F238E27FC236}">
                    <a16:creationId xmlns:a16="http://schemas.microsoft.com/office/drawing/2014/main" id="{BD6F5C24-AAC8-4848-8489-6F9EB077E0A3}"/>
                  </a:ext>
                </a:extLst>
              </p:cNvPr>
              <p:cNvCxnSpPr>
                <a:cxnSpLocks/>
              </p:cNvCxnSpPr>
              <p:nvPr/>
            </p:nvCxnSpPr>
            <p:spPr>
              <a:xfrm>
                <a:off x="3597512" y="2932916"/>
                <a:ext cx="1016" cy="989812"/>
              </a:xfrm>
              <a:prstGeom prst="straightConnector1">
                <a:avLst/>
              </a:prstGeom>
              <a:noFill/>
              <a:ln w="25400" cap="flat" cmpd="sng" algn="ctr">
                <a:solidFill>
                  <a:schemeClr val="bg1"/>
                </a:solidFill>
                <a:prstDash val="solid"/>
                <a:tailEnd type="triangle"/>
              </a:ln>
              <a:effectLst/>
            </p:spPr>
          </p:cxnSp>
          <p:sp>
            <p:nvSpPr>
              <p:cNvPr id="9" name="Rectangle 18">
                <a:extLst>
                  <a:ext uri="{FF2B5EF4-FFF2-40B4-BE49-F238E27FC236}">
                    <a16:creationId xmlns:a16="http://schemas.microsoft.com/office/drawing/2014/main" id="{2A94D11B-3F85-584A-8829-5CE857AC49A5}"/>
                  </a:ext>
                </a:extLst>
              </p:cNvPr>
              <p:cNvSpPr>
                <a:spLocks noChangeArrowheads="1"/>
              </p:cNvSpPr>
              <p:nvPr/>
            </p:nvSpPr>
            <p:spPr bwMode="auto">
              <a:xfrm>
                <a:off x="529490" y="3944784"/>
                <a:ext cx="1568427" cy="464451"/>
              </a:xfrm>
              <a:prstGeom prst="rect">
                <a:avLst/>
              </a:prstGeom>
              <a:solidFill>
                <a:srgbClr val="FFFFFF"/>
              </a:solidFill>
              <a:ln w="9525">
                <a:solidFill>
                  <a:srgbClr val="000000"/>
                </a:solidFill>
                <a:miter lim="800000"/>
                <a:headEnd/>
                <a:tailEnd/>
              </a:ln>
            </p:spPr>
            <p:txBody>
              <a:bodyPr vert="horz" wrap="square" lIns="68580" tIns="68580" rIns="68580" bIns="68580" numCol="1" anchor="t"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Intention-to-treat</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n=914</a:t>
                </a:r>
                <a:br>
                  <a:rPr kumimoji="0" lang="en-CA" altLang="de-DE" sz="12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CA" altLang="de-DE" sz="12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CA" altLang="de-DE"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6EF7F9CB-FC67-6D44-A8AC-3EC8CB6DF28F}"/>
                  </a:ext>
                </a:extLst>
              </p:cNvPr>
              <p:cNvSpPr>
                <a:spLocks noChangeArrowheads="1"/>
              </p:cNvSpPr>
              <p:nvPr/>
            </p:nvSpPr>
            <p:spPr bwMode="auto">
              <a:xfrm>
                <a:off x="343299" y="2462945"/>
                <a:ext cx="1910219" cy="464450"/>
              </a:xfrm>
              <a:prstGeom prst="rect">
                <a:avLst/>
              </a:prstGeom>
              <a:solidFill>
                <a:schemeClr val="bg1"/>
              </a:solidFill>
              <a:ln w="9525">
                <a:solidFill>
                  <a:srgbClr val="000000"/>
                </a:solidFill>
                <a:miter lim="800000"/>
                <a:headEnd/>
                <a:tailEnd/>
              </a:ln>
            </p:spPr>
            <p:txBody>
              <a:bodyPr vert="horz" wrap="square" lIns="68580" tIns="68580" rIns="68580" bIns="68580" numCol="1" anchor="t" anchorCtr="0" compatLnSpc="1">
                <a:prstTxWarp prst="textNoShape">
                  <a:avLst/>
                </a:prstTxWarp>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400" b="1" i="0" u="none" strike="noStrike" kern="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Prior MI last 12 months </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400" b="1" i="0" u="none" strike="noStrike" kern="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(n=914)</a:t>
                </a:r>
                <a:endParaRPr kumimoji="0" lang="en-CA" altLang="de-DE" sz="800" b="1" i="0" u="none" strike="noStrike" kern="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CA" altLang="de-DE" sz="800" b="1" i="0" u="none" strike="noStrike" kern="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CA" altLang="de-DE" sz="75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CA" altLang="de-DE" sz="1350" b="1" i="0" u="none" strike="noStrike" kern="0" cap="none" spc="0" normalizeH="0" baseline="0" noProof="0" dirty="0">
                  <a:ln>
                    <a:noFill/>
                  </a:ln>
                  <a:solidFill>
                    <a:prstClr val="black"/>
                  </a:solidFill>
                  <a:effectLst/>
                  <a:uLnTx/>
                  <a:uFillTx/>
                  <a:latin typeface="Arial" panose="020B0604020202020204" pitchFamily="34" charset="0"/>
                  <a:ea typeface="+mn-ea"/>
                  <a:cs typeface="Arial" charset="0"/>
                </a:endParaRPr>
              </a:p>
            </p:txBody>
          </p:sp>
          <p:sp>
            <p:nvSpPr>
              <p:cNvPr id="11" name="Rectangle 6">
                <a:extLst>
                  <a:ext uri="{FF2B5EF4-FFF2-40B4-BE49-F238E27FC236}">
                    <a16:creationId xmlns:a16="http://schemas.microsoft.com/office/drawing/2014/main" id="{8388B923-9B2C-8847-AA2C-36366CD7CE1C}"/>
                  </a:ext>
                </a:extLst>
              </p:cNvPr>
              <p:cNvSpPr>
                <a:spLocks noChangeArrowheads="1"/>
              </p:cNvSpPr>
              <p:nvPr/>
            </p:nvSpPr>
            <p:spPr bwMode="auto">
              <a:xfrm>
                <a:off x="2497384" y="2462945"/>
                <a:ext cx="2061582" cy="464450"/>
              </a:xfrm>
              <a:prstGeom prst="rect">
                <a:avLst/>
              </a:prstGeom>
              <a:solidFill>
                <a:srgbClr val="FFFFFF"/>
              </a:solidFill>
              <a:ln w="9525">
                <a:solidFill>
                  <a:srgbClr val="000000"/>
                </a:solidFill>
                <a:miter lim="800000"/>
                <a:headEnd/>
                <a:tailEnd/>
              </a:ln>
            </p:spPr>
            <p:txBody>
              <a:bodyPr vert="horz" wrap="square" lIns="68580" tIns="68580" rIns="68580" bIns="68580" numCol="1" anchor="t" anchorCtr="0" compatLnSpc="1">
                <a:prstTxWarp prst="textNoShape">
                  <a:avLst/>
                </a:prstTxWarp>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400" b="1" i="0" u="none" strike="noStrike" kern="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No Prior MI last 12 months </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400" b="1" i="0" u="none" strike="noStrike" kern="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(n=1381)</a:t>
                </a:r>
              </a:p>
            </p:txBody>
          </p:sp>
          <p:sp>
            <p:nvSpPr>
              <p:cNvPr id="12" name="Rectangle 4">
                <a:extLst>
                  <a:ext uri="{FF2B5EF4-FFF2-40B4-BE49-F238E27FC236}">
                    <a16:creationId xmlns:a16="http://schemas.microsoft.com/office/drawing/2014/main" id="{EB248316-21F3-184B-A1C9-E9582DC150C5}"/>
                  </a:ext>
                </a:extLst>
              </p:cNvPr>
              <p:cNvSpPr>
                <a:spLocks noChangeArrowheads="1"/>
              </p:cNvSpPr>
              <p:nvPr/>
            </p:nvSpPr>
            <p:spPr bwMode="auto">
              <a:xfrm>
                <a:off x="3346508" y="46458"/>
                <a:ext cx="2397258" cy="691148"/>
              </a:xfrm>
              <a:prstGeom prst="rect">
                <a:avLst/>
              </a:prstGeom>
              <a:solidFill>
                <a:srgbClr val="FFFFFF"/>
              </a:solidFill>
              <a:ln w="9525">
                <a:solidFill>
                  <a:srgbClr val="000000"/>
                </a:solidFill>
                <a:miter lim="800000"/>
                <a:headEnd/>
                <a:tailEnd/>
              </a:ln>
            </p:spPr>
            <p:txBody>
              <a:bodyPr vert="horz" wrap="square" lIns="68580" tIns="68580" rIns="68580" bIns="68580" numCol="1" anchor="t"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6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Randomized at </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6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30 days post index PCI </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6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 = 4579)</a:t>
                </a:r>
                <a:endParaRPr kumimoji="0" lang="en-CA" altLang="de-DE" sz="1600" b="1" i="0" u="none" strike="noStrike" kern="0" cap="none" spc="0" normalizeH="0" baseline="0" noProof="0" dirty="0">
                  <a:ln>
                    <a:noFill/>
                  </a:ln>
                  <a:solidFill>
                    <a:prstClr val="black"/>
                  </a:solidFill>
                  <a:effectLst/>
                  <a:uLnTx/>
                  <a:uFillTx/>
                  <a:latin typeface="Arial" panose="020B0604020202020204" pitchFamily="34" charset="0"/>
                  <a:cs typeface="Arial" charset="0"/>
                </a:endParaRPr>
              </a:p>
            </p:txBody>
          </p:sp>
          <p:cxnSp>
            <p:nvCxnSpPr>
              <p:cNvPr id="13" name="Straight Arrow Connector 63">
                <a:extLst>
                  <a:ext uri="{FF2B5EF4-FFF2-40B4-BE49-F238E27FC236}">
                    <a16:creationId xmlns:a16="http://schemas.microsoft.com/office/drawing/2014/main" id="{D281E061-008C-5E4B-B31F-69D3C537B409}"/>
                  </a:ext>
                </a:extLst>
              </p:cNvPr>
              <p:cNvCxnSpPr>
                <a:cxnSpLocks/>
              </p:cNvCxnSpPr>
              <p:nvPr/>
            </p:nvCxnSpPr>
            <p:spPr>
              <a:xfrm>
                <a:off x="1382611" y="2211046"/>
                <a:ext cx="2214901" cy="0"/>
              </a:xfrm>
              <a:prstGeom prst="straightConnector1">
                <a:avLst/>
              </a:prstGeom>
              <a:noFill/>
              <a:ln w="25400" cap="flat" cmpd="sng" algn="ctr">
                <a:solidFill>
                  <a:schemeClr val="bg1"/>
                </a:solidFill>
                <a:prstDash val="solid"/>
                <a:tailEnd type="none"/>
              </a:ln>
              <a:effectLst/>
            </p:spPr>
          </p:cxnSp>
          <p:cxnSp>
            <p:nvCxnSpPr>
              <p:cNvPr id="14" name="Straight Arrow Connector 72">
                <a:extLst>
                  <a:ext uri="{FF2B5EF4-FFF2-40B4-BE49-F238E27FC236}">
                    <a16:creationId xmlns:a16="http://schemas.microsoft.com/office/drawing/2014/main" id="{CEE38931-3D22-874A-B0D8-CDEB956E26B7}"/>
                  </a:ext>
                </a:extLst>
              </p:cNvPr>
              <p:cNvCxnSpPr>
                <a:cxnSpLocks/>
              </p:cNvCxnSpPr>
              <p:nvPr/>
            </p:nvCxnSpPr>
            <p:spPr>
              <a:xfrm>
                <a:off x="3597512" y="2203930"/>
                <a:ext cx="0" cy="212124"/>
              </a:xfrm>
              <a:prstGeom prst="straightConnector1">
                <a:avLst/>
              </a:prstGeom>
              <a:noFill/>
              <a:ln w="25400" cap="flat" cmpd="sng" algn="ctr">
                <a:solidFill>
                  <a:schemeClr val="bg1"/>
                </a:solidFill>
                <a:prstDash val="solid"/>
                <a:tailEnd type="triangle"/>
              </a:ln>
              <a:effectLst/>
            </p:spPr>
          </p:cxnSp>
          <p:cxnSp>
            <p:nvCxnSpPr>
              <p:cNvPr id="15" name="Straight Arrow Connector 133">
                <a:extLst>
                  <a:ext uri="{FF2B5EF4-FFF2-40B4-BE49-F238E27FC236}">
                    <a16:creationId xmlns:a16="http://schemas.microsoft.com/office/drawing/2014/main" id="{7EB83801-1245-354D-9FF1-65E20C3CEB5F}"/>
                  </a:ext>
                </a:extLst>
              </p:cNvPr>
              <p:cNvCxnSpPr>
                <a:cxnSpLocks/>
              </p:cNvCxnSpPr>
              <p:nvPr/>
            </p:nvCxnSpPr>
            <p:spPr>
              <a:xfrm flipH="1">
                <a:off x="1377673" y="2201044"/>
                <a:ext cx="4938" cy="211881"/>
              </a:xfrm>
              <a:prstGeom prst="straightConnector1">
                <a:avLst/>
              </a:prstGeom>
              <a:noFill/>
              <a:ln w="25400" cap="flat" cmpd="sng" algn="ctr">
                <a:solidFill>
                  <a:schemeClr val="bg1"/>
                </a:solidFill>
                <a:prstDash val="solid"/>
                <a:tailEnd type="triangle"/>
              </a:ln>
              <a:effectLst/>
            </p:spPr>
          </p:cxnSp>
          <p:sp>
            <p:nvSpPr>
              <p:cNvPr id="16" name="Rectangle 18">
                <a:extLst>
                  <a:ext uri="{FF2B5EF4-FFF2-40B4-BE49-F238E27FC236}">
                    <a16:creationId xmlns:a16="http://schemas.microsoft.com/office/drawing/2014/main" id="{08529509-6A48-E64B-8BA4-ED1073550D15}"/>
                  </a:ext>
                </a:extLst>
              </p:cNvPr>
              <p:cNvSpPr>
                <a:spLocks noChangeArrowheads="1"/>
              </p:cNvSpPr>
              <p:nvPr/>
            </p:nvSpPr>
            <p:spPr bwMode="auto">
              <a:xfrm>
                <a:off x="2789908" y="3939058"/>
                <a:ext cx="1568425" cy="464450"/>
              </a:xfrm>
              <a:prstGeom prst="rect">
                <a:avLst/>
              </a:prstGeom>
              <a:solidFill>
                <a:srgbClr val="FFFFFF"/>
              </a:solidFill>
              <a:ln w="9525">
                <a:solidFill>
                  <a:srgbClr val="000000"/>
                </a:solidFill>
                <a:miter lim="800000"/>
                <a:headEnd/>
                <a:tailEnd/>
              </a:ln>
            </p:spPr>
            <p:txBody>
              <a:bodyPr vert="horz" wrap="square" lIns="68580" tIns="68580" rIns="68580" bIns="68580" numCol="1" anchor="t"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Intention-to-treat </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n=1381</a:t>
                </a:r>
                <a:br>
                  <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3">
                <a:extLst>
                  <a:ext uri="{FF2B5EF4-FFF2-40B4-BE49-F238E27FC236}">
                    <a16:creationId xmlns:a16="http://schemas.microsoft.com/office/drawing/2014/main" id="{4EB9A050-08B2-384B-8267-A072ECE528BF}"/>
                  </a:ext>
                </a:extLst>
              </p:cNvPr>
              <p:cNvSpPr>
                <a:spLocks noChangeArrowheads="1"/>
              </p:cNvSpPr>
              <p:nvPr/>
            </p:nvSpPr>
            <p:spPr bwMode="auto">
              <a:xfrm>
                <a:off x="2683820" y="3173138"/>
                <a:ext cx="1747034" cy="533546"/>
              </a:xfrm>
              <a:prstGeom prst="rect">
                <a:avLst/>
              </a:prstGeom>
              <a:solidFill>
                <a:srgbClr val="FFFFFF"/>
              </a:solidFill>
              <a:ln w="9525">
                <a:solidFill>
                  <a:srgbClr val="000000"/>
                </a:solidFill>
                <a:miter lim="800000"/>
                <a:headEnd/>
                <a:tailEnd/>
              </a:ln>
            </p:spPr>
            <p:txBody>
              <a:bodyPr vert="horz" wrap="square" lIns="68580" tIns="68580" rIns="68580" bIns="68580" numCol="1" anchor="t" anchorCtr="0" compatLnSpc="1">
                <a:prstTxWarp prst="textNoShape">
                  <a:avLst/>
                </a:prstTxWarp>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de-DE" sz="9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 lost to follow-up (n=1)</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9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Patient withdrew consent  (n=6)</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de-DE" sz="900" b="1"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Death (n=36)</a:t>
                </a:r>
                <a:endParaRPr kumimoji="0" lang="de-CH" altLang="de-DE" sz="900" b="1"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CA" altLang="de-DE" sz="9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8" name="Rectangle 4">
                <a:extLst>
                  <a:ext uri="{FF2B5EF4-FFF2-40B4-BE49-F238E27FC236}">
                    <a16:creationId xmlns:a16="http://schemas.microsoft.com/office/drawing/2014/main" id="{78E786B9-CE32-E643-8F04-EBE7E97A292B}"/>
                  </a:ext>
                </a:extLst>
              </p:cNvPr>
              <p:cNvSpPr>
                <a:spLocks noChangeArrowheads="1"/>
              </p:cNvSpPr>
              <p:nvPr/>
            </p:nvSpPr>
            <p:spPr bwMode="auto">
              <a:xfrm>
                <a:off x="1072106" y="1436005"/>
                <a:ext cx="2759243" cy="460824"/>
              </a:xfrm>
              <a:prstGeom prst="rect">
                <a:avLst/>
              </a:prstGeom>
              <a:solidFill>
                <a:srgbClr val="FF0000"/>
              </a:solidFill>
              <a:ln w="9525">
                <a:solidFill>
                  <a:srgbClr val="000000"/>
                </a:solidFill>
                <a:miter lim="800000"/>
                <a:headEnd/>
                <a:tailEnd/>
              </a:ln>
            </p:spPr>
            <p:txBody>
              <a:bodyPr vert="horz" wrap="square" lIns="68580" tIns="68580" rIns="68580" bIns="68580" numCol="1" anchor="t"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de-DE"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Allocated to abbreviated DAPT </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de-DE"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n=2295</a:t>
                </a:r>
              </a:p>
            </p:txBody>
          </p:sp>
          <p:sp>
            <p:nvSpPr>
              <p:cNvPr id="19" name="Rectangle 3">
                <a:extLst>
                  <a:ext uri="{FF2B5EF4-FFF2-40B4-BE49-F238E27FC236}">
                    <a16:creationId xmlns:a16="http://schemas.microsoft.com/office/drawing/2014/main" id="{1789A6EC-7F02-3140-BA79-3B28EE41C4FE}"/>
                  </a:ext>
                </a:extLst>
              </p:cNvPr>
              <p:cNvSpPr>
                <a:spLocks noChangeArrowheads="1"/>
              </p:cNvSpPr>
              <p:nvPr/>
            </p:nvSpPr>
            <p:spPr bwMode="auto">
              <a:xfrm>
                <a:off x="453391" y="3165300"/>
                <a:ext cx="1747034" cy="533546"/>
              </a:xfrm>
              <a:prstGeom prst="rect">
                <a:avLst/>
              </a:prstGeom>
              <a:solidFill>
                <a:srgbClr val="FFFFFF"/>
              </a:solidFill>
              <a:ln w="9525">
                <a:solidFill>
                  <a:srgbClr val="000000"/>
                </a:solidFill>
                <a:miter lim="800000"/>
                <a:headEnd/>
                <a:tailEnd/>
              </a:ln>
            </p:spPr>
            <p:txBody>
              <a:bodyPr vert="horz" wrap="square" lIns="68580" tIns="68580" rIns="68580" bIns="68580" numCol="1" anchor="t" anchorCtr="0" compatLnSpc="1">
                <a:prstTxWarp prst="textNoShape">
                  <a:avLst/>
                </a:prstTxWarp>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de-DE" sz="9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 lost to follow-up (n=1)</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9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Patient withdrew consent  (n=7)</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de-DE" sz="900" b="1"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Death (n=39)</a:t>
                </a:r>
                <a:endParaRPr kumimoji="0" lang="de-CH" altLang="de-DE" sz="900" b="1"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CA" altLang="de-DE" sz="9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20" name="Straight Arrow Connector 105">
                <a:extLst>
                  <a:ext uri="{FF2B5EF4-FFF2-40B4-BE49-F238E27FC236}">
                    <a16:creationId xmlns:a16="http://schemas.microsoft.com/office/drawing/2014/main" id="{17612B6A-DAE9-F643-AD1A-140ED424A7E6}"/>
                  </a:ext>
                </a:extLst>
              </p:cNvPr>
              <p:cNvCxnSpPr>
                <a:cxnSpLocks/>
              </p:cNvCxnSpPr>
              <p:nvPr/>
            </p:nvCxnSpPr>
            <p:spPr>
              <a:xfrm flipV="1">
                <a:off x="2450503" y="1117376"/>
                <a:ext cx="4421609" cy="7680"/>
              </a:xfrm>
              <a:prstGeom prst="straightConnector1">
                <a:avLst/>
              </a:prstGeom>
              <a:noFill/>
              <a:ln w="25400" cap="flat" cmpd="sng" algn="ctr">
                <a:solidFill>
                  <a:schemeClr val="bg1"/>
                </a:solidFill>
                <a:prstDash val="solid"/>
                <a:tailEnd type="none"/>
              </a:ln>
              <a:effectLst/>
            </p:spPr>
          </p:cxnSp>
          <p:cxnSp>
            <p:nvCxnSpPr>
              <p:cNvPr id="21" name="Straight Arrow Connector 132">
                <a:extLst>
                  <a:ext uri="{FF2B5EF4-FFF2-40B4-BE49-F238E27FC236}">
                    <a16:creationId xmlns:a16="http://schemas.microsoft.com/office/drawing/2014/main" id="{6911A332-4629-444C-B468-BE1A8D68869E}"/>
                  </a:ext>
                </a:extLst>
              </p:cNvPr>
              <p:cNvCxnSpPr>
                <a:cxnSpLocks/>
              </p:cNvCxnSpPr>
              <p:nvPr/>
            </p:nvCxnSpPr>
            <p:spPr>
              <a:xfrm>
                <a:off x="5807807" y="2910316"/>
                <a:ext cx="0" cy="1028713"/>
              </a:xfrm>
              <a:prstGeom prst="straightConnector1">
                <a:avLst/>
              </a:prstGeom>
              <a:noFill/>
              <a:ln w="25400" cap="flat" cmpd="sng" algn="ctr">
                <a:solidFill>
                  <a:schemeClr val="bg1"/>
                </a:solidFill>
                <a:prstDash val="solid"/>
                <a:tailEnd type="triangle"/>
              </a:ln>
              <a:effectLst/>
            </p:spPr>
          </p:cxnSp>
          <p:cxnSp>
            <p:nvCxnSpPr>
              <p:cNvPr id="22" name="Straight Arrow Connector 134">
                <a:extLst>
                  <a:ext uri="{FF2B5EF4-FFF2-40B4-BE49-F238E27FC236}">
                    <a16:creationId xmlns:a16="http://schemas.microsoft.com/office/drawing/2014/main" id="{50D23C17-C68A-D648-BC26-79642A6B531F}"/>
                  </a:ext>
                </a:extLst>
              </p:cNvPr>
              <p:cNvCxnSpPr>
                <a:cxnSpLocks/>
              </p:cNvCxnSpPr>
              <p:nvPr/>
            </p:nvCxnSpPr>
            <p:spPr>
              <a:xfrm>
                <a:off x="7931155" y="2910316"/>
                <a:ext cx="0" cy="1028713"/>
              </a:xfrm>
              <a:prstGeom prst="straightConnector1">
                <a:avLst/>
              </a:prstGeom>
              <a:noFill/>
              <a:ln w="25400" cap="flat" cmpd="sng" algn="ctr">
                <a:solidFill>
                  <a:schemeClr val="bg1"/>
                </a:solidFill>
                <a:prstDash val="solid"/>
                <a:tailEnd type="triangle"/>
              </a:ln>
              <a:effectLst/>
            </p:spPr>
          </p:cxnSp>
          <p:sp>
            <p:nvSpPr>
              <p:cNvPr id="23" name="Rectangle 18">
                <a:extLst>
                  <a:ext uri="{FF2B5EF4-FFF2-40B4-BE49-F238E27FC236}">
                    <a16:creationId xmlns:a16="http://schemas.microsoft.com/office/drawing/2014/main" id="{CA79CBCE-FB41-5A4C-B44C-6292E09FFABB}"/>
                  </a:ext>
                </a:extLst>
              </p:cNvPr>
              <p:cNvSpPr>
                <a:spLocks noChangeArrowheads="1"/>
              </p:cNvSpPr>
              <p:nvPr/>
            </p:nvSpPr>
            <p:spPr bwMode="auto">
              <a:xfrm>
                <a:off x="4979820" y="3944785"/>
                <a:ext cx="1568424" cy="458724"/>
              </a:xfrm>
              <a:prstGeom prst="rect">
                <a:avLst/>
              </a:prstGeom>
              <a:solidFill>
                <a:srgbClr val="FFFFFF"/>
              </a:solidFill>
              <a:ln w="9525">
                <a:solidFill>
                  <a:srgbClr val="000000"/>
                </a:solidFill>
                <a:miter lim="800000"/>
                <a:headEnd/>
                <a:tailEnd/>
              </a:ln>
            </p:spPr>
            <p:txBody>
              <a:bodyPr vert="horz" wrap="square" lIns="68580" tIns="68580" rIns="68580" bIns="68580" numCol="1" anchor="t"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Intention-to-treat </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n=866</a:t>
                </a:r>
                <a:br>
                  <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endPar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9">
                <a:extLst>
                  <a:ext uri="{FF2B5EF4-FFF2-40B4-BE49-F238E27FC236}">
                    <a16:creationId xmlns:a16="http://schemas.microsoft.com/office/drawing/2014/main" id="{CED794D8-7245-E94A-945B-5272227E7F2D}"/>
                  </a:ext>
                </a:extLst>
              </p:cNvPr>
              <p:cNvSpPr>
                <a:spLocks noChangeArrowheads="1"/>
              </p:cNvSpPr>
              <p:nvPr/>
            </p:nvSpPr>
            <p:spPr bwMode="auto">
              <a:xfrm>
                <a:off x="4875710" y="2467921"/>
                <a:ext cx="1910219" cy="459474"/>
              </a:xfrm>
              <a:prstGeom prst="rect">
                <a:avLst/>
              </a:prstGeom>
              <a:solidFill>
                <a:srgbClr val="FFFFFF"/>
              </a:solidFill>
              <a:ln w="9525">
                <a:solidFill>
                  <a:srgbClr val="000000"/>
                </a:solidFill>
                <a:miter lim="800000"/>
                <a:headEnd/>
                <a:tailEnd/>
              </a:ln>
            </p:spPr>
            <p:txBody>
              <a:bodyPr vert="horz" wrap="square" lIns="68580" tIns="68580" rIns="68580" bIns="68580" numCol="1" anchor="t" anchorCtr="0" compatLnSpc="1">
                <a:prstTxWarp prst="textNoShape">
                  <a:avLst/>
                </a:prstTxWarp>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400" b="1" i="0" u="none" strike="noStrike" kern="0" cap="none" spc="0" normalizeH="0" baseline="0" noProof="0" dirty="0">
                    <a:ln>
                      <a:noFill/>
                    </a:ln>
                    <a:solidFill>
                      <a:srgbClr val="00A1DA"/>
                    </a:solidFill>
                    <a:effectLst/>
                    <a:uLnTx/>
                    <a:uFillTx/>
                    <a:latin typeface="Arial" panose="020B0604020202020204" pitchFamily="34" charset="0"/>
                    <a:ea typeface="Calibri" panose="020F0502020204030204" pitchFamily="34" charset="0"/>
                    <a:cs typeface="Arial" panose="020B0604020202020204" pitchFamily="34" charset="0"/>
                  </a:rPr>
                  <a:t>Prior MI last 12 months </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400" b="1" i="0" u="none" strike="noStrike" kern="0" cap="none" spc="0" normalizeH="0" baseline="0" noProof="0" dirty="0">
                    <a:ln>
                      <a:noFill/>
                    </a:ln>
                    <a:solidFill>
                      <a:srgbClr val="00A1DA"/>
                    </a:solidFill>
                    <a:effectLst/>
                    <a:uLnTx/>
                    <a:uFillTx/>
                    <a:latin typeface="Arial" panose="020B0604020202020204" pitchFamily="34" charset="0"/>
                    <a:ea typeface="Calibri" panose="020F0502020204030204" pitchFamily="34" charset="0"/>
                    <a:cs typeface="Arial" panose="020B0604020202020204" pitchFamily="34" charset="0"/>
                  </a:rPr>
                  <a:t>(n=866)</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CA" altLang="de-DE" sz="75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CA" altLang="de-DE" sz="1350" b="1" i="0" u="none" strike="noStrike" kern="0" cap="none" spc="0" normalizeH="0" baseline="0" noProof="0" dirty="0">
                  <a:ln>
                    <a:noFill/>
                  </a:ln>
                  <a:solidFill>
                    <a:prstClr val="black"/>
                  </a:solidFill>
                  <a:effectLst/>
                  <a:uLnTx/>
                  <a:uFillTx/>
                  <a:latin typeface="Arial" panose="020B0604020202020204" pitchFamily="34" charset="0"/>
                  <a:ea typeface="+mn-ea"/>
                  <a:cs typeface="Arial" charset="0"/>
                </a:endParaRPr>
              </a:p>
            </p:txBody>
          </p:sp>
          <p:sp>
            <p:nvSpPr>
              <p:cNvPr id="25" name="Rectangle 6">
                <a:extLst>
                  <a:ext uri="{FF2B5EF4-FFF2-40B4-BE49-F238E27FC236}">
                    <a16:creationId xmlns:a16="http://schemas.microsoft.com/office/drawing/2014/main" id="{E34DC7F4-C852-FF40-BCBA-4175E4B507A8}"/>
                  </a:ext>
                </a:extLst>
              </p:cNvPr>
              <p:cNvSpPr>
                <a:spLocks noChangeArrowheads="1"/>
              </p:cNvSpPr>
              <p:nvPr/>
            </p:nvSpPr>
            <p:spPr bwMode="auto">
              <a:xfrm>
                <a:off x="6868792" y="2473090"/>
                <a:ext cx="2061578" cy="456494"/>
              </a:xfrm>
              <a:prstGeom prst="rect">
                <a:avLst/>
              </a:prstGeom>
              <a:solidFill>
                <a:srgbClr val="FFFFFF"/>
              </a:solidFill>
              <a:ln w="9525">
                <a:solidFill>
                  <a:srgbClr val="000000"/>
                </a:solidFill>
                <a:miter lim="800000"/>
                <a:headEnd/>
                <a:tailEnd/>
              </a:ln>
            </p:spPr>
            <p:txBody>
              <a:bodyPr vert="horz" wrap="square" lIns="68580" tIns="68580" rIns="68580" bIns="68580" numCol="1" anchor="t" anchorCtr="0" compatLnSpc="1">
                <a:prstTxWarp prst="textNoShape">
                  <a:avLst/>
                </a:prstTxWarp>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400" b="1" i="0" u="none" strike="noStrike" kern="0" cap="none" spc="0" normalizeH="0" baseline="0" noProof="0" dirty="0">
                    <a:ln>
                      <a:noFill/>
                    </a:ln>
                    <a:solidFill>
                      <a:srgbClr val="00A1DA"/>
                    </a:solidFill>
                    <a:effectLst/>
                    <a:uLnTx/>
                    <a:uFillTx/>
                    <a:latin typeface="Arial" panose="020B0604020202020204" pitchFamily="34" charset="0"/>
                    <a:ea typeface="Calibri" panose="020F0502020204030204" pitchFamily="34" charset="0"/>
                    <a:cs typeface="Arial" panose="020B0604020202020204" pitchFamily="34" charset="0"/>
                  </a:rPr>
                  <a:t>No Prior MI last 12 months </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400" b="1" i="0" u="none" strike="noStrike" kern="0" cap="none" spc="0" normalizeH="0" baseline="0" noProof="0" dirty="0">
                    <a:ln>
                      <a:noFill/>
                    </a:ln>
                    <a:solidFill>
                      <a:srgbClr val="00A1DA"/>
                    </a:solidFill>
                    <a:effectLst/>
                    <a:uLnTx/>
                    <a:uFillTx/>
                    <a:latin typeface="Arial" panose="020B0604020202020204" pitchFamily="34" charset="0"/>
                    <a:ea typeface="Calibri" panose="020F0502020204030204" pitchFamily="34" charset="0"/>
                    <a:cs typeface="Arial" panose="020B0604020202020204" pitchFamily="34" charset="0"/>
                  </a:rPr>
                  <a:t>(n=1418)</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charset="0"/>
                </a:endParaRPr>
              </a:p>
            </p:txBody>
          </p:sp>
          <p:cxnSp>
            <p:nvCxnSpPr>
              <p:cNvPr id="26" name="Straight Arrow Connector 139">
                <a:extLst>
                  <a:ext uri="{FF2B5EF4-FFF2-40B4-BE49-F238E27FC236}">
                    <a16:creationId xmlns:a16="http://schemas.microsoft.com/office/drawing/2014/main" id="{133E6881-0CA1-F54A-87F3-54D1AE42C2CE}"/>
                  </a:ext>
                </a:extLst>
              </p:cNvPr>
              <p:cNvCxnSpPr>
                <a:cxnSpLocks/>
              </p:cNvCxnSpPr>
              <p:nvPr/>
            </p:nvCxnSpPr>
            <p:spPr>
              <a:xfrm>
                <a:off x="5822400" y="2204346"/>
                <a:ext cx="2108755" cy="5948"/>
              </a:xfrm>
              <a:prstGeom prst="straightConnector1">
                <a:avLst/>
              </a:prstGeom>
              <a:noFill/>
              <a:ln w="25400" cap="flat" cmpd="sng" algn="ctr">
                <a:solidFill>
                  <a:schemeClr val="bg1"/>
                </a:solidFill>
                <a:prstDash val="solid"/>
                <a:tailEnd type="none"/>
              </a:ln>
              <a:effectLst/>
            </p:spPr>
          </p:cxnSp>
          <p:cxnSp>
            <p:nvCxnSpPr>
              <p:cNvPr id="27" name="Straight Arrow Connector 140">
                <a:extLst>
                  <a:ext uri="{FF2B5EF4-FFF2-40B4-BE49-F238E27FC236}">
                    <a16:creationId xmlns:a16="http://schemas.microsoft.com/office/drawing/2014/main" id="{A0E937F2-0FD2-3148-8B9E-140BEC505BF4}"/>
                  </a:ext>
                </a:extLst>
              </p:cNvPr>
              <p:cNvCxnSpPr>
                <a:cxnSpLocks/>
              </p:cNvCxnSpPr>
              <p:nvPr/>
            </p:nvCxnSpPr>
            <p:spPr>
              <a:xfrm>
                <a:off x="7931155" y="2195316"/>
                <a:ext cx="0" cy="228885"/>
              </a:xfrm>
              <a:prstGeom prst="straightConnector1">
                <a:avLst/>
              </a:prstGeom>
              <a:noFill/>
              <a:ln w="25400" cap="flat" cmpd="sng" algn="ctr">
                <a:solidFill>
                  <a:schemeClr val="bg1"/>
                </a:solidFill>
                <a:prstDash val="solid"/>
                <a:tailEnd type="triangle"/>
              </a:ln>
              <a:effectLst/>
            </p:spPr>
          </p:cxnSp>
          <p:cxnSp>
            <p:nvCxnSpPr>
              <p:cNvPr id="28" name="Straight Arrow Connector 141">
                <a:extLst>
                  <a:ext uri="{FF2B5EF4-FFF2-40B4-BE49-F238E27FC236}">
                    <a16:creationId xmlns:a16="http://schemas.microsoft.com/office/drawing/2014/main" id="{0BE4357F-D9F3-5445-A7DB-02BADAC59398}"/>
                  </a:ext>
                </a:extLst>
              </p:cNvPr>
              <p:cNvCxnSpPr>
                <a:cxnSpLocks/>
              </p:cNvCxnSpPr>
              <p:nvPr/>
            </p:nvCxnSpPr>
            <p:spPr>
              <a:xfrm>
                <a:off x="5830819" y="2201044"/>
                <a:ext cx="0" cy="223157"/>
              </a:xfrm>
              <a:prstGeom prst="straightConnector1">
                <a:avLst/>
              </a:prstGeom>
              <a:noFill/>
              <a:ln w="25400" cap="flat" cmpd="sng" algn="ctr">
                <a:solidFill>
                  <a:schemeClr val="bg1"/>
                </a:solidFill>
                <a:prstDash val="solid"/>
                <a:tailEnd type="triangle"/>
              </a:ln>
              <a:effectLst/>
            </p:spPr>
          </p:cxnSp>
          <p:sp>
            <p:nvSpPr>
              <p:cNvPr id="29" name="Rectangle 18">
                <a:extLst>
                  <a:ext uri="{FF2B5EF4-FFF2-40B4-BE49-F238E27FC236}">
                    <a16:creationId xmlns:a16="http://schemas.microsoft.com/office/drawing/2014/main" id="{2F0007DD-DB4F-6448-A109-8B608070AF3F}"/>
                  </a:ext>
                </a:extLst>
              </p:cNvPr>
              <p:cNvSpPr>
                <a:spLocks noChangeArrowheads="1"/>
              </p:cNvSpPr>
              <p:nvPr/>
            </p:nvSpPr>
            <p:spPr bwMode="auto">
              <a:xfrm>
                <a:off x="7115369" y="3939057"/>
                <a:ext cx="1568424" cy="464451"/>
              </a:xfrm>
              <a:prstGeom prst="rect">
                <a:avLst/>
              </a:prstGeom>
              <a:solidFill>
                <a:srgbClr val="FFFFFF"/>
              </a:solidFill>
              <a:ln w="9525">
                <a:solidFill>
                  <a:srgbClr val="000000"/>
                </a:solidFill>
                <a:miter lim="800000"/>
                <a:headEnd/>
                <a:tailEnd/>
              </a:ln>
            </p:spPr>
            <p:txBody>
              <a:bodyPr vert="horz" wrap="square" lIns="68580" tIns="68580" rIns="68580" bIns="68580" numCol="1" anchor="t"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Intention-to-treat </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n=1418</a:t>
                </a:r>
                <a:br>
                  <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endParaRPr kumimoji="0" lang="en-CA" altLang="de-DE"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3">
                <a:extLst>
                  <a:ext uri="{FF2B5EF4-FFF2-40B4-BE49-F238E27FC236}">
                    <a16:creationId xmlns:a16="http://schemas.microsoft.com/office/drawing/2014/main" id="{6DDBF4B7-85FC-0E4B-BD3F-E1A487829E5A}"/>
                  </a:ext>
                </a:extLst>
              </p:cNvPr>
              <p:cNvSpPr>
                <a:spLocks noChangeArrowheads="1"/>
              </p:cNvSpPr>
              <p:nvPr/>
            </p:nvSpPr>
            <p:spPr bwMode="auto">
              <a:xfrm>
                <a:off x="7027370" y="3163329"/>
                <a:ext cx="1747031" cy="533546"/>
              </a:xfrm>
              <a:prstGeom prst="rect">
                <a:avLst/>
              </a:prstGeom>
              <a:solidFill>
                <a:srgbClr val="FFFFFF"/>
              </a:solidFill>
              <a:ln w="9525">
                <a:solidFill>
                  <a:srgbClr val="000000"/>
                </a:solidFill>
                <a:miter lim="800000"/>
                <a:headEnd/>
                <a:tailEnd/>
              </a:ln>
            </p:spPr>
            <p:txBody>
              <a:bodyPr vert="horz" wrap="square" lIns="68580" tIns="68580" rIns="68580" bIns="68580" numCol="1" anchor="t" anchorCtr="0" compatLnSpc="1">
                <a:prstTxWarp prst="textNoShape">
                  <a:avLst/>
                </a:prstTxWarp>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de-DE" sz="9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 lost to follow-up (n=2)</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9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Patient withdrew consent  (n=6)</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9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Death (n=38)</a:t>
                </a:r>
              </a:p>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CA" altLang="de-DE" sz="9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1" name="Rectangle 3">
                <a:extLst>
                  <a:ext uri="{FF2B5EF4-FFF2-40B4-BE49-F238E27FC236}">
                    <a16:creationId xmlns:a16="http://schemas.microsoft.com/office/drawing/2014/main" id="{503FA906-EE75-6346-9F67-995170B99630}"/>
                  </a:ext>
                </a:extLst>
              </p:cNvPr>
              <p:cNvSpPr>
                <a:spLocks noChangeArrowheads="1"/>
              </p:cNvSpPr>
              <p:nvPr/>
            </p:nvSpPr>
            <p:spPr bwMode="auto">
              <a:xfrm>
                <a:off x="4897675" y="3150538"/>
                <a:ext cx="1747031" cy="533546"/>
              </a:xfrm>
              <a:prstGeom prst="rect">
                <a:avLst/>
              </a:prstGeom>
              <a:solidFill>
                <a:srgbClr val="FFFFFF"/>
              </a:solidFill>
              <a:ln w="9525">
                <a:solidFill>
                  <a:srgbClr val="000000"/>
                </a:solidFill>
                <a:miter lim="800000"/>
                <a:headEnd/>
                <a:tailEnd/>
              </a:ln>
            </p:spPr>
            <p:txBody>
              <a:bodyPr vert="horz" wrap="square" lIns="68580" tIns="68580" rIns="68580" bIns="68580" numCol="1" anchor="t" anchorCtr="0" compatLnSpc="1">
                <a:prstTxWarp prst="textNoShape">
                  <a:avLst/>
                </a:prstTxWarp>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de-DE" sz="9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 lost to follow-up (n=6)</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9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Patient withdrew consent  (n=3)</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CA" altLang="de-DE" sz="9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Death (n=43)</a:t>
                </a:r>
              </a:p>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CA" altLang="de-DE" sz="9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32" name="Rechte verbindingslijn 146">
                <a:extLst>
                  <a:ext uri="{FF2B5EF4-FFF2-40B4-BE49-F238E27FC236}">
                    <a16:creationId xmlns:a16="http://schemas.microsoft.com/office/drawing/2014/main" id="{10B173AF-90C2-7C4B-8D61-D15B62E00A99}"/>
                  </a:ext>
                </a:extLst>
              </p:cNvPr>
              <p:cNvCxnSpPr>
                <a:cxnSpLocks/>
              </p:cNvCxnSpPr>
              <p:nvPr/>
            </p:nvCxnSpPr>
            <p:spPr bwMode="auto">
              <a:xfrm>
                <a:off x="2451728" y="1889080"/>
                <a:ext cx="0" cy="311964"/>
              </a:xfrm>
              <a:prstGeom prst="line">
                <a:avLst/>
              </a:prstGeom>
              <a:noFill/>
              <a:ln w="254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cxnSp>
          <p:cxnSp>
            <p:nvCxnSpPr>
              <p:cNvPr id="33" name="Rechte verbindingslijn 163">
                <a:extLst>
                  <a:ext uri="{FF2B5EF4-FFF2-40B4-BE49-F238E27FC236}">
                    <a16:creationId xmlns:a16="http://schemas.microsoft.com/office/drawing/2014/main" id="{0D7DC860-FFBC-F641-A222-BBCE6D4D16CC}"/>
                  </a:ext>
                </a:extLst>
              </p:cNvPr>
              <p:cNvCxnSpPr>
                <a:cxnSpLocks/>
              </p:cNvCxnSpPr>
              <p:nvPr/>
            </p:nvCxnSpPr>
            <p:spPr bwMode="auto">
              <a:xfrm>
                <a:off x="6859878" y="1883352"/>
                <a:ext cx="0" cy="311964"/>
              </a:xfrm>
              <a:prstGeom prst="line">
                <a:avLst/>
              </a:prstGeom>
              <a:noFill/>
              <a:ln w="254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cxnSp>
          <p:sp>
            <p:nvSpPr>
              <p:cNvPr id="34" name="Rectangle 4">
                <a:extLst>
                  <a:ext uri="{FF2B5EF4-FFF2-40B4-BE49-F238E27FC236}">
                    <a16:creationId xmlns:a16="http://schemas.microsoft.com/office/drawing/2014/main" id="{52737E5A-4840-ED45-BD8C-E86B685FE3C9}"/>
                  </a:ext>
                </a:extLst>
              </p:cNvPr>
              <p:cNvSpPr>
                <a:spLocks noChangeArrowheads="1"/>
              </p:cNvSpPr>
              <p:nvPr/>
            </p:nvSpPr>
            <p:spPr bwMode="auto">
              <a:xfrm>
                <a:off x="5292637" y="1432379"/>
                <a:ext cx="3219406" cy="464450"/>
              </a:xfrm>
              <a:prstGeom prst="rect">
                <a:avLst/>
              </a:prstGeom>
              <a:solidFill>
                <a:srgbClr val="0070C0"/>
              </a:solidFill>
              <a:ln w="9525">
                <a:solidFill>
                  <a:srgbClr val="000000"/>
                </a:solidFill>
                <a:miter lim="800000"/>
                <a:headEnd/>
                <a:tailEnd/>
              </a:ln>
            </p:spPr>
            <p:txBody>
              <a:bodyPr vert="horz" wrap="square" lIns="68580" tIns="68580" rIns="68580" bIns="68580" numCol="1" anchor="t"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de-DE"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Allocated to non-abbreviated DAPT </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de-DE"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n=2284</a:t>
                </a:r>
              </a:p>
            </p:txBody>
          </p:sp>
        </p:grpSp>
        <p:cxnSp>
          <p:nvCxnSpPr>
            <p:cNvPr id="40" name="Straight Connector 39"/>
            <p:cNvCxnSpPr>
              <a:stCxn id="12" idx="2"/>
            </p:cNvCxnSpPr>
            <p:nvPr/>
          </p:nvCxnSpPr>
          <p:spPr>
            <a:xfrm>
              <a:off x="5143500" y="1582598"/>
              <a:ext cx="0" cy="4951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2631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9436" y="0"/>
            <a:ext cx="5441576" cy="6858000"/>
          </a:xfrm>
          <a:prstGeom prst="rect">
            <a:avLst/>
          </a:prstGeom>
        </p:spPr>
      </p:pic>
      <p:sp>
        <p:nvSpPr>
          <p:cNvPr id="3" name="Rectangle 2"/>
          <p:cNvSpPr/>
          <p:nvPr/>
        </p:nvSpPr>
        <p:spPr>
          <a:xfrm>
            <a:off x="5262466" y="1800810"/>
            <a:ext cx="2332652" cy="457199"/>
          </a:xfrm>
          <a:prstGeom prst="rect">
            <a:avLst/>
          </a:prstGeom>
          <a:no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115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0DD6-E216-B340-814A-4C2AC94ED810}"/>
              </a:ext>
            </a:extLst>
          </p:cNvPr>
          <p:cNvSpPr txBox="1">
            <a:spLocks/>
          </p:cNvSpPr>
          <p:nvPr/>
        </p:nvSpPr>
        <p:spPr bwMode="auto">
          <a:xfrm>
            <a:off x="0" y="13633"/>
            <a:ext cx="10287000" cy="685611"/>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charset="0"/>
              </a:defRPr>
            </a:lvl2pPr>
            <a:lvl3pPr algn="ctr" rtl="0" eaLnBrk="0" fontAlgn="base" hangingPunct="0">
              <a:spcBef>
                <a:spcPct val="0"/>
              </a:spcBef>
              <a:spcAft>
                <a:spcPct val="0"/>
              </a:spcAft>
              <a:defRPr sz="2700" b="1">
                <a:solidFill>
                  <a:schemeClr val="tx1"/>
                </a:solidFill>
                <a:latin typeface="Arial" charset="0"/>
              </a:defRPr>
            </a:lvl3pPr>
            <a:lvl4pPr algn="ctr" rtl="0" eaLnBrk="0" fontAlgn="base" hangingPunct="0">
              <a:spcBef>
                <a:spcPct val="0"/>
              </a:spcBef>
              <a:spcAft>
                <a:spcPct val="0"/>
              </a:spcAft>
              <a:defRPr sz="2700" b="1">
                <a:solidFill>
                  <a:schemeClr val="tx1"/>
                </a:solidFill>
                <a:latin typeface="Arial" charset="0"/>
              </a:defRPr>
            </a:lvl4pPr>
            <a:lvl5pPr algn="ctr" rtl="0" eaLnBrk="0" fontAlgn="base" hangingPunct="0">
              <a:spcBef>
                <a:spcPct val="0"/>
              </a:spcBef>
              <a:spcAft>
                <a:spcPct val="0"/>
              </a:spcAft>
              <a:defRPr sz="2700" b="1">
                <a:solidFill>
                  <a:schemeClr val="tx1"/>
                </a:solidFill>
                <a:latin typeface="Arial" charset="0"/>
              </a:defRPr>
            </a:lvl5pPr>
            <a:lvl6pPr marL="342900" algn="ctr" rtl="0" fontAlgn="base">
              <a:spcBef>
                <a:spcPct val="0"/>
              </a:spcBef>
              <a:spcAft>
                <a:spcPct val="0"/>
              </a:spcAft>
              <a:defRPr sz="2700" b="1">
                <a:solidFill>
                  <a:schemeClr val="tx1"/>
                </a:solidFill>
                <a:latin typeface="Arial" charset="0"/>
              </a:defRPr>
            </a:lvl6pPr>
            <a:lvl7pPr marL="685800" algn="ctr" rtl="0" fontAlgn="base">
              <a:spcBef>
                <a:spcPct val="0"/>
              </a:spcBef>
              <a:spcAft>
                <a:spcPct val="0"/>
              </a:spcAft>
              <a:defRPr sz="2700" b="1">
                <a:solidFill>
                  <a:schemeClr val="tx1"/>
                </a:solidFill>
                <a:latin typeface="Arial" charset="0"/>
              </a:defRPr>
            </a:lvl7pPr>
            <a:lvl8pPr marL="1028700" algn="ctr" rtl="0" fontAlgn="base">
              <a:spcBef>
                <a:spcPct val="0"/>
              </a:spcBef>
              <a:spcAft>
                <a:spcPct val="0"/>
              </a:spcAft>
              <a:defRPr sz="2700" b="1">
                <a:solidFill>
                  <a:schemeClr val="tx1"/>
                </a:solidFill>
                <a:latin typeface="Arial" charset="0"/>
              </a:defRPr>
            </a:lvl8pPr>
            <a:lvl9pPr marL="1371600" algn="ctr" rtl="0" fontAlgn="base">
              <a:spcBef>
                <a:spcPct val="0"/>
              </a:spcBef>
              <a:spcAft>
                <a:spcPct val="0"/>
              </a:spcAft>
              <a:defRPr sz="2700" b="1">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a:ea typeface="+mj-ea"/>
                <a:cs typeface="+mj-cs"/>
              </a:rPr>
              <a:t>MASTER-DAPT MI: Baseline Characteristics</a:t>
            </a:r>
          </a:p>
        </p:txBody>
      </p:sp>
      <p:sp>
        <p:nvSpPr>
          <p:cNvPr id="3" name="TextBox 2"/>
          <p:cNvSpPr txBox="1"/>
          <p:nvPr/>
        </p:nvSpPr>
        <p:spPr>
          <a:xfrm>
            <a:off x="8104094" y="6506598"/>
            <a:ext cx="21829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Smits P, TCT 2021</a:t>
            </a:r>
          </a:p>
        </p:txBody>
      </p:sp>
      <p:graphicFrame>
        <p:nvGraphicFramePr>
          <p:cNvPr id="4" name="Tabel 3">
            <a:extLst>
              <a:ext uri="{FF2B5EF4-FFF2-40B4-BE49-F238E27FC236}">
                <a16:creationId xmlns:a16="http://schemas.microsoft.com/office/drawing/2014/main" id="{23441C14-16D9-C147-A91E-82D761A0B9A8}"/>
              </a:ext>
            </a:extLst>
          </p:cNvPr>
          <p:cNvGraphicFramePr>
            <a:graphicFrameLocks noGrp="1"/>
          </p:cNvGraphicFramePr>
          <p:nvPr>
            <p:extLst>
              <p:ext uri="{D42A27DB-BD31-4B8C-83A1-F6EECF244321}">
                <p14:modId xmlns:p14="http://schemas.microsoft.com/office/powerpoint/2010/main" val="418126364"/>
              </p:ext>
            </p:extLst>
          </p:nvPr>
        </p:nvGraphicFramePr>
        <p:xfrm>
          <a:off x="111968" y="942751"/>
          <a:ext cx="10044403" cy="5601164"/>
        </p:xfrm>
        <a:graphic>
          <a:graphicData uri="http://schemas.openxmlformats.org/drawingml/2006/table">
            <a:tbl>
              <a:tblPr firstRow="1" firstCol="1" bandRow="1"/>
              <a:tblGrid>
                <a:gridCol w="3302355">
                  <a:extLst>
                    <a:ext uri="{9D8B030D-6E8A-4147-A177-3AD203B41FA5}">
                      <a16:colId xmlns:a16="http://schemas.microsoft.com/office/drawing/2014/main" val="3228820502"/>
                    </a:ext>
                  </a:extLst>
                </a:gridCol>
                <a:gridCol w="1590430">
                  <a:extLst>
                    <a:ext uri="{9D8B030D-6E8A-4147-A177-3AD203B41FA5}">
                      <a16:colId xmlns:a16="http://schemas.microsoft.com/office/drawing/2014/main" val="1426470883"/>
                    </a:ext>
                  </a:extLst>
                </a:gridCol>
                <a:gridCol w="1714130">
                  <a:extLst>
                    <a:ext uri="{9D8B030D-6E8A-4147-A177-3AD203B41FA5}">
                      <a16:colId xmlns:a16="http://schemas.microsoft.com/office/drawing/2014/main" val="2403802480"/>
                    </a:ext>
                  </a:extLst>
                </a:gridCol>
                <a:gridCol w="1714130">
                  <a:extLst>
                    <a:ext uri="{9D8B030D-6E8A-4147-A177-3AD203B41FA5}">
                      <a16:colId xmlns:a16="http://schemas.microsoft.com/office/drawing/2014/main" val="2224579135"/>
                    </a:ext>
                  </a:extLst>
                </a:gridCol>
                <a:gridCol w="1723358">
                  <a:extLst>
                    <a:ext uri="{9D8B030D-6E8A-4147-A177-3AD203B41FA5}">
                      <a16:colId xmlns:a16="http://schemas.microsoft.com/office/drawing/2014/main" val="3968890692"/>
                    </a:ext>
                  </a:extLst>
                </a:gridCol>
              </a:tblGrid>
              <a:tr h="759261">
                <a:tc row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00000"/>
                        </a:lnSpc>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   Mean (SD)  or  Number (%)</a:t>
                      </a:r>
                      <a:endParaRPr lang="nl-NL" sz="16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E4B"/>
                    </a:solidFill>
                  </a:tcPr>
                </a:tc>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00000"/>
                        </a:lnSpc>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Prior MI </a:t>
                      </a:r>
                    </a:p>
                    <a:p>
                      <a:pPr algn="ctr">
                        <a:lnSpc>
                          <a:spcPct val="100000"/>
                        </a:lnSpc>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(Acute or recent MI)</a:t>
                      </a:r>
                      <a:endParaRPr lang="nl-NL" sz="16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E4B"/>
                    </a:solidFill>
                  </a:tcPr>
                </a:tc>
                <a:tc hMerge="1">
                  <a:txBody>
                    <a:bodyPr/>
                    <a:lstStyle/>
                    <a:p>
                      <a:endParaRPr lang="en-GB"/>
                    </a:p>
                  </a:txBody>
                  <a:tcPr/>
                </a:tc>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00000"/>
                        </a:lnSpc>
                        <a:spcAft>
                          <a:spcPts val="0"/>
                        </a:spcAft>
                      </a:pPr>
                      <a:r>
                        <a:rPr lang="en-US" sz="1600" b="1" dirty="0">
                          <a:effectLst/>
                          <a:latin typeface="Arial" panose="020B0604020202020204" pitchFamily="34" charset="0"/>
                          <a:cs typeface="Arial" panose="020B0604020202020204" pitchFamily="34" charset="0"/>
                        </a:rPr>
                        <a:t>No prior MI</a:t>
                      </a:r>
                    </a:p>
                    <a:p>
                      <a:pPr algn="ctr">
                        <a:lnSpc>
                          <a:spcPct val="100000"/>
                        </a:lnSpc>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(No acute or recent MI)</a:t>
                      </a:r>
                      <a:endParaRPr lang="nl-NL" sz="16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E4B"/>
                    </a:solidFill>
                  </a:tcPr>
                </a:tc>
                <a:tc hMerge="1">
                  <a:txBody>
                    <a:bodyPr/>
                    <a:lstStyle/>
                    <a:p>
                      <a:endParaRPr lang="en-GB"/>
                    </a:p>
                  </a:txBody>
                  <a:tcPr/>
                </a:tc>
                <a:extLst>
                  <a:ext uri="{0D108BD9-81ED-4DB2-BD59-A6C34878D82A}">
                    <a16:rowId xmlns:a16="http://schemas.microsoft.com/office/drawing/2014/main" val="1977128842"/>
                  </a:ext>
                </a:extLst>
              </a:tr>
              <a:tr h="619743">
                <a:tc vMerge="1">
                  <a:txBody>
                    <a:bodyPr/>
                    <a:lstStyle/>
                    <a:p>
                      <a:endParaRPr lang="en-GB"/>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spcAft>
                          <a:spcPts val="0"/>
                        </a:spcAft>
                      </a:pPr>
                      <a:r>
                        <a:rPr lang="en-US" sz="1400" b="1" dirty="0">
                          <a:solidFill>
                            <a:schemeClr val="bg1"/>
                          </a:solidFill>
                          <a:effectLst/>
                          <a:latin typeface="Arial" panose="020B0604020202020204" pitchFamily="34" charset="0"/>
                          <a:cs typeface="Arial" panose="020B0604020202020204" pitchFamily="34" charset="0"/>
                        </a:rPr>
                        <a:t>Abbrev DAPT </a:t>
                      </a:r>
                    </a:p>
                    <a:p>
                      <a:pPr algn="ctr">
                        <a:lnSpc>
                          <a:spcPct val="100000"/>
                        </a:lnSpc>
                        <a:spcAft>
                          <a:spcPts val="0"/>
                        </a:spcAft>
                      </a:pPr>
                      <a:r>
                        <a:rPr lang="en-US" sz="1400" b="1" dirty="0">
                          <a:solidFill>
                            <a:schemeClr val="bg1"/>
                          </a:solidFill>
                          <a:effectLst/>
                          <a:latin typeface="Arial" panose="020B0604020202020204" pitchFamily="34" charset="0"/>
                          <a:cs typeface="Arial" panose="020B0604020202020204" pitchFamily="34" charset="0"/>
                        </a:rPr>
                        <a:t>(n=914)</a:t>
                      </a:r>
                      <a:endParaRPr lang="nl-NL"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381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spcAft>
                          <a:spcPts val="0"/>
                        </a:spcAft>
                      </a:pPr>
                      <a:r>
                        <a:rPr lang="en-US" sz="1400" b="1" dirty="0" err="1">
                          <a:solidFill>
                            <a:schemeClr val="bg1"/>
                          </a:solidFill>
                          <a:effectLst/>
                          <a:latin typeface="Arial" panose="020B0604020202020204" pitchFamily="34" charset="0"/>
                          <a:cs typeface="Arial" panose="020B0604020202020204" pitchFamily="34" charset="0"/>
                        </a:rPr>
                        <a:t>Nonabbrev</a:t>
                      </a:r>
                      <a:r>
                        <a:rPr lang="en-US" sz="1400" b="1" dirty="0">
                          <a:solidFill>
                            <a:schemeClr val="bg1"/>
                          </a:solidFill>
                          <a:effectLst/>
                          <a:latin typeface="Arial" panose="020B0604020202020204" pitchFamily="34" charset="0"/>
                          <a:cs typeface="Arial" panose="020B0604020202020204" pitchFamily="34" charset="0"/>
                        </a:rPr>
                        <a:t> DAPT (n=866)</a:t>
                      </a:r>
                      <a:endParaRPr lang="nl-NL"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spcAft>
                          <a:spcPts val="0"/>
                        </a:spcAft>
                      </a:pPr>
                      <a:r>
                        <a:rPr lang="en-US" sz="1400" b="1" dirty="0">
                          <a:solidFill>
                            <a:schemeClr val="bg1"/>
                          </a:solidFill>
                          <a:effectLst/>
                          <a:latin typeface="Arial" panose="020B0604020202020204" pitchFamily="34" charset="0"/>
                          <a:cs typeface="Arial" panose="020B0604020202020204" pitchFamily="34" charset="0"/>
                        </a:rPr>
                        <a:t>Abbrev DAPT</a:t>
                      </a:r>
                    </a:p>
                    <a:p>
                      <a:pPr algn="ctr">
                        <a:lnSpc>
                          <a:spcPct val="100000"/>
                        </a:lnSpc>
                        <a:spcAft>
                          <a:spcPts val="0"/>
                        </a:spcAft>
                      </a:pPr>
                      <a:r>
                        <a:rPr lang="en-US" sz="1400" b="1" dirty="0">
                          <a:solidFill>
                            <a:schemeClr val="bg1"/>
                          </a:solidFill>
                          <a:effectLst/>
                          <a:latin typeface="Arial" panose="020B0604020202020204" pitchFamily="34" charset="0"/>
                          <a:cs typeface="Arial" panose="020B0604020202020204" pitchFamily="34" charset="0"/>
                        </a:rPr>
                        <a:t> (n=1381)</a:t>
                      </a:r>
                      <a:endParaRPr lang="nl-NL"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ap="flat" cmpd="sng" algn="ctr">
                      <a:solidFill>
                        <a:srgbClr val="FFFFFF"/>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spcAft>
                          <a:spcPts val="0"/>
                        </a:spcAft>
                      </a:pPr>
                      <a:r>
                        <a:rPr lang="en-US" sz="1400" b="1" dirty="0" err="1">
                          <a:solidFill>
                            <a:schemeClr val="bg1"/>
                          </a:solidFill>
                          <a:effectLst/>
                          <a:latin typeface="Arial" panose="020B0604020202020204" pitchFamily="34" charset="0"/>
                          <a:cs typeface="Arial" panose="020B0604020202020204" pitchFamily="34" charset="0"/>
                        </a:rPr>
                        <a:t>Nonabbrev</a:t>
                      </a:r>
                      <a:r>
                        <a:rPr lang="en-US" sz="1400" b="1" dirty="0">
                          <a:solidFill>
                            <a:schemeClr val="bg1"/>
                          </a:solidFill>
                          <a:effectLst/>
                          <a:latin typeface="Arial" panose="020B0604020202020204" pitchFamily="34" charset="0"/>
                          <a:cs typeface="Arial" panose="020B0604020202020204" pitchFamily="34" charset="0"/>
                        </a:rPr>
                        <a:t> DAPT (n=1418)</a:t>
                      </a:r>
                      <a:endParaRPr lang="nl-NL"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730273599"/>
                  </a:ext>
                </a:extLst>
              </a:tr>
              <a:tr h="42221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200000"/>
                        </a:lnSpc>
                        <a:spcAft>
                          <a:spcPts val="0"/>
                        </a:spcAft>
                      </a:pPr>
                      <a:r>
                        <a:rPr lang="en-US" sz="1400" b="1" dirty="0">
                          <a:effectLst/>
                          <a:latin typeface="Arial" panose="020B0604020202020204" pitchFamily="34" charset="0"/>
                          <a:cs typeface="Arial" panose="020B0604020202020204" pitchFamily="34" charset="0"/>
                        </a:rPr>
                        <a:t>Age, years</a:t>
                      </a:r>
                      <a:endParaRPr lang="nl-NL" sz="14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E4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en-US" sz="1400" b="1" kern="1200" dirty="0">
                          <a:solidFill>
                            <a:schemeClr val="dk1"/>
                          </a:solidFill>
                          <a:effectLst/>
                          <a:latin typeface="Arial" panose="020B0604020202020204" pitchFamily="34" charset="0"/>
                          <a:ea typeface="+mn-ea"/>
                          <a:cs typeface="Arial" panose="020B0604020202020204" pitchFamily="34" charset="0"/>
                        </a:rPr>
                        <a:t>76.1 (9.9)</a:t>
                      </a:r>
                      <a:r>
                        <a:rPr lang="nl-NL" sz="1400" b="1" dirty="0">
                          <a:effectLst/>
                          <a:latin typeface="Arial" panose="020B0604020202020204" pitchFamily="34" charset="0"/>
                          <a:cs typeface="Arial" panose="020B0604020202020204" pitchFamily="34" charset="0"/>
                        </a:rPr>
                        <a:t> </a:t>
                      </a:r>
                      <a:endParaRPr lang="nl-NL" sz="14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en-US" sz="1400" b="1" kern="1200" dirty="0">
                          <a:solidFill>
                            <a:schemeClr val="dk1"/>
                          </a:solidFill>
                          <a:effectLst/>
                          <a:latin typeface="Arial" panose="020B0604020202020204" pitchFamily="34" charset="0"/>
                          <a:ea typeface="+mn-ea"/>
                          <a:cs typeface="Arial" panose="020B0604020202020204" pitchFamily="34" charset="0"/>
                        </a:rPr>
                        <a:t>76.1 (9.7)</a:t>
                      </a:r>
                      <a:r>
                        <a:rPr lang="nl-NL" sz="1400" b="1" dirty="0">
                          <a:effectLst/>
                          <a:latin typeface="Arial" panose="020B0604020202020204" pitchFamily="34" charset="0"/>
                          <a:cs typeface="Arial" panose="020B0604020202020204" pitchFamily="34" charset="0"/>
                        </a:rPr>
                        <a:t> </a:t>
                      </a:r>
                      <a:endParaRPr lang="nl-NL" sz="14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en-US" sz="1400" b="1" kern="1200" dirty="0">
                          <a:solidFill>
                            <a:schemeClr val="dk1"/>
                          </a:solidFill>
                          <a:effectLst/>
                          <a:latin typeface="Arial" panose="020B0604020202020204" pitchFamily="34" charset="0"/>
                          <a:ea typeface="+mn-ea"/>
                          <a:cs typeface="Arial" panose="020B0604020202020204" pitchFamily="34" charset="0"/>
                        </a:rPr>
                        <a:t>76.2 (7.9</a:t>
                      </a:r>
                      <a:r>
                        <a:rPr lang="nl-NL" sz="1400" b="1" kern="1200" dirty="0">
                          <a:solidFill>
                            <a:schemeClr val="dk1"/>
                          </a:solidFill>
                          <a:effectLst/>
                          <a:latin typeface="Arial" panose="020B0604020202020204" pitchFamily="34" charset="0"/>
                          <a:ea typeface="+mn-ea"/>
                          <a:cs typeface="Arial" panose="020B0604020202020204" pitchFamily="34" charset="0"/>
                        </a:rPr>
                        <a:t>)</a:t>
                      </a:r>
                      <a:endParaRPr lang="nl-NL" sz="14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en-US" sz="1400" b="1" kern="1200" dirty="0">
                          <a:solidFill>
                            <a:schemeClr val="dk1"/>
                          </a:solidFill>
                          <a:effectLst/>
                          <a:latin typeface="Arial" panose="020B0604020202020204" pitchFamily="34" charset="0"/>
                          <a:ea typeface="+mn-ea"/>
                          <a:cs typeface="Arial" panose="020B0604020202020204" pitchFamily="34" charset="0"/>
                        </a:rPr>
                        <a:t>75.9 (8.2)</a:t>
                      </a:r>
                      <a:r>
                        <a:rPr lang="nl-NL" sz="1400" b="1" dirty="0">
                          <a:effectLst/>
                          <a:latin typeface="Arial" panose="020B0604020202020204" pitchFamily="34" charset="0"/>
                          <a:cs typeface="Arial" panose="020B0604020202020204" pitchFamily="34" charset="0"/>
                        </a:rPr>
                        <a:t> </a:t>
                      </a:r>
                      <a:endParaRPr lang="nl-NL" sz="14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extLst>
                  <a:ext uri="{0D108BD9-81ED-4DB2-BD59-A6C34878D82A}">
                    <a16:rowId xmlns:a16="http://schemas.microsoft.com/office/drawing/2014/main" val="3466872589"/>
                  </a:ext>
                </a:extLst>
              </a:tr>
              <a:tr h="42221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200000"/>
                        </a:lnSpc>
                        <a:spcAft>
                          <a:spcPts val="0"/>
                        </a:spcAft>
                      </a:pPr>
                      <a:r>
                        <a:rPr lang="en-US" sz="1400" b="1" dirty="0">
                          <a:effectLst/>
                          <a:latin typeface="Arial" panose="020B0604020202020204" pitchFamily="34" charset="0"/>
                          <a:cs typeface="Arial" panose="020B0604020202020204" pitchFamily="34" charset="0"/>
                        </a:rPr>
                        <a:t>Male sex</a:t>
                      </a:r>
                      <a:endParaRPr lang="nl-NL" sz="14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E4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en-US" sz="1400" b="1" dirty="0">
                          <a:effectLst/>
                          <a:latin typeface="Arial" panose="020B0604020202020204" pitchFamily="34" charset="0"/>
                          <a:cs typeface="Arial" panose="020B0604020202020204" pitchFamily="34" charset="0"/>
                        </a:rPr>
                        <a:t>613 (67.1%)</a:t>
                      </a:r>
                      <a:endParaRPr lang="nl-NL" sz="14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en-US" sz="1400" b="1" dirty="0">
                          <a:effectLst/>
                          <a:latin typeface="Arial" panose="020B0604020202020204" pitchFamily="34" charset="0"/>
                          <a:cs typeface="Arial" panose="020B0604020202020204" pitchFamily="34" charset="0"/>
                        </a:rPr>
                        <a:t>577 (66.6%)</a:t>
                      </a:r>
                      <a:endParaRPr lang="nl-NL" sz="14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en-US" sz="1400" b="1" dirty="0">
                          <a:effectLst/>
                          <a:latin typeface="Arial" panose="020B0604020202020204" pitchFamily="34" charset="0"/>
                          <a:cs typeface="Arial" panose="020B0604020202020204" pitchFamily="34" charset="0"/>
                        </a:rPr>
                        <a:t>977 (70.7%)</a:t>
                      </a:r>
                      <a:endParaRPr lang="nl-NL" sz="14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en-US" sz="1400" b="1" dirty="0">
                          <a:effectLst/>
                          <a:latin typeface="Arial" panose="020B0604020202020204" pitchFamily="34" charset="0"/>
                          <a:cs typeface="Arial" panose="020B0604020202020204" pitchFamily="34" charset="0"/>
                        </a:rPr>
                        <a:t>1004 (70.8%)</a:t>
                      </a:r>
                      <a:endParaRPr lang="nl-NL" sz="14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extLst>
                  <a:ext uri="{0D108BD9-81ED-4DB2-BD59-A6C34878D82A}">
                    <a16:rowId xmlns:a16="http://schemas.microsoft.com/office/drawing/2014/main" val="1287712006"/>
                  </a:ext>
                </a:extLst>
              </a:tr>
              <a:tr h="42221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200000"/>
                        </a:lnSpc>
                        <a:spcAft>
                          <a:spcPts val="0"/>
                        </a:spcAft>
                      </a:pPr>
                      <a:r>
                        <a:rPr lang="en-US" sz="1400" b="1" dirty="0">
                          <a:effectLst/>
                          <a:latin typeface="Arial" panose="020B0604020202020204" pitchFamily="34" charset="0"/>
                          <a:cs typeface="Arial" panose="020B0604020202020204" pitchFamily="34" charset="0"/>
                        </a:rPr>
                        <a:t>Diabetes mellitus</a:t>
                      </a:r>
                      <a:endParaRPr lang="nl-NL" sz="14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E4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en-US" sz="1400" b="1" dirty="0">
                          <a:effectLst/>
                          <a:latin typeface="Arial" panose="020B0604020202020204" pitchFamily="34" charset="0"/>
                          <a:cs typeface="Arial" panose="020B0604020202020204" pitchFamily="34" charset="0"/>
                        </a:rPr>
                        <a:t>291 (31.8%)</a:t>
                      </a:r>
                      <a:endParaRPr lang="nl-NL" sz="14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en-US" sz="1400" b="1" dirty="0">
                          <a:effectLst/>
                          <a:latin typeface="Arial" panose="020B0604020202020204" pitchFamily="34" charset="0"/>
                          <a:cs typeface="Arial" panose="020B0604020202020204" pitchFamily="34" charset="0"/>
                        </a:rPr>
                        <a:t>316 (36.5%)</a:t>
                      </a:r>
                      <a:endParaRPr lang="nl-NL" sz="14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en-US" sz="1400" b="1" dirty="0">
                          <a:effectLst/>
                          <a:latin typeface="Arial" panose="020B0604020202020204" pitchFamily="34" charset="0"/>
                          <a:cs typeface="Arial" panose="020B0604020202020204" pitchFamily="34" charset="0"/>
                        </a:rPr>
                        <a:t>463 (33.5%)</a:t>
                      </a:r>
                      <a:endParaRPr lang="nl-NL" sz="14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en-US" sz="1400" b="1" dirty="0">
                          <a:effectLst/>
                          <a:latin typeface="Arial" panose="020B0604020202020204" pitchFamily="34" charset="0"/>
                          <a:cs typeface="Arial" panose="020B0604020202020204" pitchFamily="34" charset="0"/>
                        </a:rPr>
                        <a:t>468 (33.0%)</a:t>
                      </a:r>
                      <a:endParaRPr lang="nl-NL" sz="14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extLst>
                  <a:ext uri="{0D108BD9-81ED-4DB2-BD59-A6C34878D82A}">
                    <a16:rowId xmlns:a16="http://schemas.microsoft.com/office/drawing/2014/main" val="1110871728"/>
                  </a:ext>
                </a:extLst>
              </a:tr>
              <a:tr h="42221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Active </a:t>
                      </a:r>
                      <a:r>
                        <a:rPr lang="nl-NL" sz="1400" b="1" dirty="0" err="1">
                          <a:effectLst/>
                          <a:latin typeface="Arial" panose="020B0604020202020204" pitchFamily="34" charset="0"/>
                          <a:ea typeface="Calibri" panose="020F0502020204030204" pitchFamily="34" charset="0"/>
                          <a:cs typeface="Arial" panose="020B0604020202020204" pitchFamily="34" charset="0"/>
                        </a:rPr>
                        <a:t>smoker</a:t>
                      </a:r>
                      <a:endParaRPr lang="nl-NL" sz="14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E4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120 (13.1%)</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84 (9.7%)</a:t>
                      </a:r>
                    </a:p>
                  </a:txBody>
                  <a:tcPr marL="24665" marR="24665" marT="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110 (8.0%)</a:t>
                      </a:r>
                    </a:p>
                  </a:txBody>
                  <a:tcPr marL="24665" marR="24665"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100 (7.1%)</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extLst>
                  <a:ext uri="{0D108BD9-81ED-4DB2-BD59-A6C34878D82A}">
                    <a16:rowId xmlns:a16="http://schemas.microsoft.com/office/drawing/2014/main" val="4266615205"/>
                  </a:ext>
                </a:extLst>
              </a:tr>
              <a:tr h="42221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200000"/>
                        </a:lnSpc>
                        <a:spcAft>
                          <a:spcPts val="0"/>
                        </a:spcAft>
                      </a:pPr>
                      <a:r>
                        <a:rPr lang="nl-NL" sz="1400" b="1" dirty="0" err="1">
                          <a:effectLst/>
                          <a:latin typeface="Arial" panose="020B0604020202020204" pitchFamily="34" charset="0"/>
                          <a:ea typeface="Calibri" panose="020F0502020204030204" pitchFamily="34" charset="0"/>
                          <a:cs typeface="Arial" panose="020B0604020202020204" pitchFamily="34" charset="0"/>
                        </a:rPr>
                        <a:t>Previous</a:t>
                      </a:r>
                      <a:r>
                        <a:rPr lang="nl-NL" sz="1400" b="1" dirty="0">
                          <a:effectLst/>
                          <a:latin typeface="Arial" panose="020B0604020202020204" pitchFamily="34" charset="0"/>
                          <a:ea typeface="Calibri" panose="020F0502020204030204" pitchFamily="34" charset="0"/>
                          <a:cs typeface="Arial" panose="020B0604020202020204" pitchFamily="34" charset="0"/>
                        </a:rPr>
                        <a:t> MI (</a:t>
                      </a:r>
                      <a:r>
                        <a:rPr lang="nl-NL" sz="1400" b="1" dirty="0" err="1">
                          <a:effectLst/>
                          <a:latin typeface="Arial" panose="020B0604020202020204" pitchFamily="34" charset="0"/>
                          <a:ea typeface="Calibri" panose="020F0502020204030204" pitchFamily="34" charset="0"/>
                          <a:cs typeface="Arial" panose="020B0604020202020204" pitchFamily="34" charset="0"/>
                        </a:rPr>
                        <a:t>before</a:t>
                      </a:r>
                      <a:r>
                        <a:rPr lang="nl-NL" sz="1400" b="1" dirty="0">
                          <a:effectLst/>
                          <a:latin typeface="Arial" panose="020B0604020202020204" pitchFamily="34" charset="0"/>
                          <a:ea typeface="Calibri" panose="020F0502020204030204" pitchFamily="34" charset="0"/>
                          <a:cs typeface="Arial" panose="020B0604020202020204" pitchFamily="34" charset="0"/>
                        </a:rPr>
                        <a:t> first PCI)</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E4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219 (24.0%)</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195 (22.5%)</a:t>
                      </a:r>
                    </a:p>
                  </a:txBody>
                  <a:tcPr marL="24665" marR="24665" marT="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215 (15.6%)</a:t>
                      </a:r>
                    </a:p>
                  </a:txBody>
                  <a:tcPr marL="24665" marR="24665"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235 (16.6%)</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extLst>
                  <a:ext uri="{0D108BD9-81ED-4DB2-BD59-A6C34878D82A}">
                    <a16:rowId xmlns:a16="http://schemas.microsoft.com/office/drawing/2014/main" val="1008331923"/>
                  </a:ext>
                </a:extLst>
              </a:tr>
              <a:tr h="42221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200000"/>
                        </a:lnSpc>
                        <a:spcAft>
                          <a:spcPts val="0"/>
                        </a:spcAft>
                      </a:pPr>
                      <a:r>
                        <a:rPr lang="nl-NL" sz="1400" b="1" dirty="0" err="1">
                          <a:effectLst/>
                          <a:latin typeface="Arial" panose="020B0604020202020204" pitchFamily="34" charset="0"/>
                          <a:ea typeface="Calibri" panose="020F0502020204030204" pitchFamily="34" charset="0"/>
                          <a:cs typeface="Arial" panose="020B0604020202020204" pitchFamily="34" charset="0"/>
                        </a:rPr>
                        <a:t>Previous</a:t>
                      </a:r>
                      <a:r>
                        <a:rPr lang="nl-NL" sz="1400" b="1" dirty="0">
                          <a:effectLst/>
                          <a:latin typeface="Arial" panose="020B0604020202020204" pitchFamily="34" charset="0"/>
                          <a:ea typeface="Calibri" panose="020F0502020204030204" pitchFamily="34" charset="0"/>
                          <a:cs typeface="Arial" panose="020B0604020202020204" pitchFamily="34" charset="0"/>
                        </a:rPr>
                        <a:t> PCI (</a:t>
                      </a:r>
                      <a:r>
                        <a:rPr lang="nl-NL" sz="1400" b="1" dirty="0" err="1">
                          <a:effectLst/>
                          <a:latin typeface="Arial" panose="020B0604020202020204" pitchFamily="34" charset="0"/>
                          <a:ea typeface="Calibri" panose="020F0502020204030204" pitchFamily="34" charset="0"/>
                          <a:cs typeface="Arial" panose="020B0604020202020204" pitchFamily="34" charset="0"/>
                        </a:rPr>
                        <a:t>before</a:t>
                      </a:r>
                      <a:r>
                        <a:rPr lang="nl-NL" sz="1400" b="1" dirty="0">
                          <a:effectLst/>
                          <a:latin typeface="Arial" panose="020B0604020202020204" pitchFamily="34" charset="0"/>
                          <a:ea typeface="Calibri" panose="020F0502020204030204" pitchFamily="34" charset="0"/>
                          <a:cs typeface="Arial" panose="020B0604020202020204" pitchFamily="34" charset="0"/>
                        </a:rPr>
                        <a:t> first PCI)</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E4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185 (20.2%)</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172 (19.9%)</a:t>
                      </a:r>
                    </a:p>
                  </a:txBody>
                  <a:tcPr marL="24665" marR="24665" marT="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409 (29.6%)</a:t>
                      </a:r>
                    </a:p>
                  </a:txBody>
                  <a:tcPr marL="24665" marR="24665"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422 (29.8%)</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extLst>
                  <a:ext uri="{0D108BD9-81ED-4DB2-BD59-A6C34878D82A}">
                    <a16:rowId xmlns:a16="http://schemas.microsoft.com/office/drawing/2014/main" val="1880536735"/>
                  </a:ext>
                </a:extLst>
              </a:tr>
              <a:tr h="42221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200000"/>
                        </a:lnSpc>
                        <a:spcAft>
                          <a:spcPts val="0"/>
                        </a:spcAft>
                      </a:pPr>
                      <a:r>
                        <a:rPr lang="nl-NL" sz="1400" b="1" dirty="0" err="1">
                          <a:effectLst/>
                          <a:latin typeface="Arial" panose="020B0604020202020204" pitchFamily="34" charset="0"/>
                          <a:ea typeface="Calibri" panose="020F0502020204030204" pitchFamily="34" charset="0"/>
                          <a:cs typeface="Arial" panose="020B0604020202020204" pitchFamily="34" charset="0"/>
                        </a:rPr>
                        <a:t>Previous</a:t>
                      </a:r>
                      <a:r>
                        <a:rPr lang="nl-NL" sz="1400" b="1" dirty="0">
                          <a:effectLst/>
                          <a:latin typeface="Arial" panose="020B0604020202020204" pitchFamily="34" charset="0"/>
                          <a:ea typeface="Calibri" panose="020F0502020204030204" pitchFamily="34" charset="0"/>
                          <a:cs typeface="Arial" panose="020B0604020202020204" pitchFamily="34" charset="0"/>
                        </a:rPr>
                        <a:t> CVA</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E4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105 (11.5%)</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108 (12.5%)</a:t>
                      </a:r>
                    </a:p>
                  </a:txBody>
                  <a:tcPr marL="24665" marR="24665" marT="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163 (11.8%)</a:t>
                      </a:r>
                    </a:p>
                  </a:txBody>
                  <a:tcPr marL="24665" marR="24665"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194 (13.7%)</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extLst>
                  <a:ext uri="{0D108BD9-81ED-4DB2-BD59-A6C34878D82A}">
                    <a16:rowId xmlns:a16="http://schemas.microsoft.com/office/drawing/2014/main" val="1781952530"/>
                  </a:ext>
                </a:extLst>
              </a:tr>
              <a:tr h="42221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200000"/>
                        </a:lnSpc>
                        <a:spcAft>
                          <a:spcPts val="0"/>
                        </a:spcAft>
                      </a:pPr>
                      <a:r>
                        <a:rPr lang="nl-NL" sz="1400" b="1" dirty="0" err="1">
                          <a:effectLst/>
                          <a:latin typeface="Arial" panose="020B0604020202020204" pitchFamily="34" charset="0"/>
                          <a:ea typeface="Calibri" panose="020F0502020204030204" pitchFamily="34" charset="0"/>
                          <a:cs typeface="Arial" panose="020B0604020202020204" pitchFamily="34" charset="0"/>
                        </a:rPr>
                        <a:t>Chronic</a:t>
                      </a:r>
                      <a:r>
                        <a:rPr lang="nl-NL" sz="1400" b="1" dirty="0">
                          <a:effectLst/>
                          <a:latin typeface="Arial" panose="020B0604020202020204" pitchFamily="34" charset="0"/>
                          <a:ea typeface="Calibri" panose="020F0502020204030204" pitchFamily="34" charset="0"/>
                          <a:cs typeface="Arial" panose="020B0604020202020204" pitchFamily="34" charset="0"/>
                        </a:rPr>
                        <a:t> </a:t>
                      </a:r>
                      <a:r>
                        <a:rPr lang="nl-NL" sz="1400" b="1" dirty="0" err="1">
                          <a:effectLst/>
                          <a:latin typeface="Arial" panose="020B0604020202020204" pitchFamily="34" charset="0"/>
                          <a:ea typeface="Calibri" panose="020F0502020204030204" pitchFamily="34" charset="0"/>
                          <a:cs typeface="Arial" panose="020B0604020202020204" pitchFamily="34" charset="0"/>
                        </a:rPr>
                        <a:t>renal</a:t>
                      </a:r>
                      <a:r>
                        <a:rPr lang="nl-NL" sz="1400" b="1" dirty="0">
                          <a:effectLst/>
                          <a:latin typeface="Arial" panose="020B0604020202020204" pitchFamily="34" charset="0"/>
                          <a:ea typeface="Calibri" panose="020F0502020204030204" pitchFamily="34" charset="0"/>
                          <a:cs typeface="Arial" panose="020B0604020202020204" pitchFamily="34" charset="0"/>
                        </a:rPr>
                        <a:t> failure*</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E4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198 (21.7%)</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199 (23.0%)</a:t>
                      </a:r>
                    </a:p>
                  </a:txBody>
                  <a:tcPr marL="24665" marR="24665" marT="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220 (15.9%)</a:t>
                      </a:r>
                    </a:p>
                  </a:txBody>
                  <a:tcPr marL="24665" marR="24665"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259 (18.3%)</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extLst>
                  <a:ext uri="{0D108BD9-81ED-4DB2-BD59-A6C34878D82A}">
                    <a16:rowId xmlns:a16="http://schemas.microsoft.com/office/drawing/2014/main" val="3665337080"/>
                  </a:ext>
                </a:extLst>
              </a:tr>
              <a:tr h="42221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Oral </a:t>
                      </a:r>
                      <a:r>
                        <a:rPr lang="nl-NL" sz="1400" b="1" dirty="0" err="1">
                          <a:effectLst/>
                          <a:latin typeface="Arial" panose="020B0604020202020204" pitchFamily="34" charset="0"/>
                          <a:ea typeface="Calibri" panose="020F0502020204030204" pitchFamily="34" charset="0"/>
                          <a:cs typeface="Arial" panose="020B0604020202020204" pitchFamily="34" charset="0"/>
                        </a:rPr>
                        <a:t>anticoagulant</a:t>
                      </a:r>
                      <a:r>
                        <a:rPr lang="nl-NL" sz="1400" b="1" dirty="0">
                          <a:effectLst/>
                          <a:latin typeface="Arial" panose="020B0604020202020204" pitchFamily="34" charset="0"/>
                          <a:ea typeface="Calibri" panose="020F0502020204030204" pitchFamily="34" charset="0"/>
                          <a:cs typeface="Arial" panose="020B0604020202020204" pitchFamily="34" charset="0"/>
                        </a:rPr>
                        <a:t> </a:t>
                      </a:r>
                      <a:r>
                        <a:rPr lang="nl-NL" sz="1400" b="1" dirty="0" err="1">
                          <a:effectLst/>
                          <a:latin typeface="Arial" panose="020B0604020202020204" pitchFamily="34" charset="0"/>
                          <a:ea typeface="Calibri" panose="020F0502020204030204" pitchFamily="34" charset="0"/>
                          <a:cs typeface="Arial" panose="020B0604020202020204" pitchFamily="34" charset="0"/>
                        </a:rPr>
                        <a:t>indication</a:t>
                      </a:r>
                      <a:endParaRPr lang="nl-NL" sz="1400" b="1" dirty="0">
                        <a:effectLst/>
                        <a:latin typeface="Arial" panose="020B0604020202020204" pitchFamily="34" charset="0"/>
                        <a:ea typeface="Calibri" panose="020F0502020204030204" pitchFamily="34" charset="0"/>
                        <a:cs typeface="Arial" panose="020B0604020202020204" pitchFamily="34" charset="0"/>
                      </a:endParaRP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E4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291 (31.8%)</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253 (29.2%)</a:t>
                      </a:r>
                    </a:p>
                  </a:txBody>
                  <a:tcPr marL="24665" marR="24665" marT="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557 (40.3%)</a:t>
                      </a:r>
                    </a:p>
                  </a:txBody>
                  <a:tcPr marL="24665" marR="24665"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565 (39.8%)</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extLst>
                  <a:ext uri="{0D108BD9-81ED-4DB2-BD59-A6C34878D82A}">
                    <a16:rowId xmlns:a16="http://schemas.microsoft.com/office/drawing/2014/main" val="3845372559"/>
                  </a:ext>
                </a:extLst>
              </a:tr>
              <a:tr h="42221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200000"/>
                        </a:lnSpc>
                        <a:spcAft>
                          <a:spcPts val="0"/>
                        </a:spcAft>
                      </a:pPr>
                      <a:r>
                        <a:rPr lang="nl-NL" sz="1400" b="1" dirty="0" err="1">
                          <a:effectLst/>
                          <a:latin typeface="Arial" panose="020B0604020202020204" pitchFamily="34" charset="0"/>
                          <a:ea typeface="Calibri" panose="020F0502020204030204" pitchFamily="34" charset="0"/>
                          <a:cs typeface="Arial" panose="020B0604020202020204" pitchFamily="34" charset="0"/>
                        </a:rPr>
                        <a:t>Precise</a:t>
                      </a:r>
                      <a:r>
                        <a:rPr lang="nl-NL" sz="1400" b="1" dirty="0">
                          <a:effectLst/>
                          <a:latin typeface="Arial" panose="020B0604020202020204" pitchFamily="34" charset="0"/>
                          <a:ea typeface="Calibri" panose="020F0502020204030204" pitchFamily="34" charset="0"/>
                          <a:cs typeface="Arial" panose="020B0604020202020204" pitchFamily="34" charset="0"/>
                        </a:rPr>
                        <a:t> DAPT score </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E4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29.0 (11.9)</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29.2 (12.1)</a:t>
                      </a:r>
                    </a:p>
                  </a:txBody>
                  <a:tcPr marL="24665" marR="24665" marT="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25.4 (10.0)</a:t>
                      </a:r>
                    </a:p>
                  </a:txBody>
                  <a:tcPr marL="24665" marR="24665"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2937">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200000"/>
                        </a:lnSpc>
                        <a:spcAft>
                          <a:spcPts val="0"/>
                        </a:spcAft>
                      </a:pPr>
                      <a:r>
                        <a:rPr lang="nl-NL" sz="1400" b="1" dirty="0">
                          <a:effectLst/>
                          <a:latin typeface="Arial" panose="020B0604020202020204" pitchFamily="34" charset="0"/>
                          <a:ea typeface="Calibri" panose="020F0502020204030204" pitchFamily="34" charset="0"/>
                          <a:cs typeface="Arial" panose="020B0604020202020204" pitchFamily="34" charset="0"/>
                        </a:rPr>
                        <a:t>25.2 (10.1)</a:t>
                      </a:r>
                    </a:p>
                  </a:txBody>
                  <a:tcPr marL="24665" marR="2466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9FF">
                        <a:lumMod val="20000"/>
                        <a:lumOff val="80000"/>
                      </a:srgbClr>
                    </a:solidFill>
                  </a:tcPr>
                </a:tc>
                <a:extLst>
                  <a:ext uri="{0D108BD9-81ED-4DB2-BD59-A6C34878D82A}">
                    <a16:rowId xmlns:a16="http://schemas.microsoft.com/office/drawing/2014/main" val="1690638212"/>
                  </a:ext>
                </a:extLst>
              </a:tr>
            </a:tbl>
          </a:graphicData>
        </a:graphic>
      </p:graphicFrame>
      <p:sp>
        <p:nvSpPr>
          <p:cNvPr id="5" name="TextBox 4">
            <a:extLst>
              <a:ext uri="{FF2B5EF4-FFF2-40B4-BE49-F238E27FC236}">
                <a16:creationId xmlns:a16="http://schemas.microsoft.com/office/drawing/2014/main" id="{0FF71FDF-C0EF-47D6-8BF8-895A1498AEE8}"/>
              </a:ext>
            </a:extLst>
          </p:cNvPr>
          <p:cNvSpPr txBox="1"/>
          <p:nvPr/>
        </p:nvSpPr>
        <p:spPr>
          <a:xfrm>
            <a:off x="2451562" y="2318776"/>
            <a:ext cx="4607169" cy="707886"/>
          </a:xfrm>
          <a:prstGeom prst="rect">
            <a:avLst/>
          </a:prstGeom>
          <a:solidFill>
            <a:srgbClr val="1D384C"/>
          </a:solidFill>
          <a:scene3d>
            <a:camera prst="orthographicFront"/>
            <a:lightRig rig="threePt" dir="t"/>
          </a:scene3d>
          <a:sp3d>
            <a:bevel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mn-ea"/>
                <a:cs typeface="Arial" charset="0"/>
              </a:rPr>
              <a:t>ACUTE MI at baseline PCI     = 95%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mn-ea"/>
                <a:cs typeface="Arial" charset="0"/>
              </a:rPr>
              <a:t>History of MI (within 12 </a:t>
            </a:r>
            <a:r>
              <a:rPr kumimoji="0" lang="en-US" sz="2000" b="1" i="0" u="none" strike="noStrike" kern="1200" cap="none" spc="0" normalizeH="0" baseline="0" noProof="0" dirty="0" err="1">
                <a:ln>
                  <a:noFill/>
                </a:ln>
                <a:solidFill>
                  <a:srgbClr val="FFFFFF"/>
                </a:solidFill>
                <a:effectLst/>
                <a:uLnTx/>
                <a:uFillTx/>
                <a:latin typeface="Arial" charset="0"/>
                <a:ea typeface="+mn-ea"/>
                <a:cs typeface="Arial" charset="0"/>
              </a:rPr>
              <a:t>mo</a:t>
            </a:r>
            <a:r>
              <a:rPr kumimoji="0" lang="en-US" sz="2000" b="1" i="0" u="none" strike="noStrike" kern="1200" cap="none" spc="0" normalizeH="0" baseline="0" noProof="0" dirty="0">
                <a:ln>
                  <a:noFill/>
                </a:ln>
                <a:solidFill>
                  <a:srgbClr val="FFFFFF"/>
                </a:solidFill>
                <a:effectLst/>
                <a:uLnTx/>
                <a:uFillTx/>
                <a:latin typeface="Arial" charset="0"/>
                <a:ea typeface="+mn-ea"/>
                <a:cs typeface="Arial" charset="0"/>
              </a:rPr>
              <a:t>)  =   5%</a:t>
            </a:r>
            <a:endParaRPr kumimoji="0" lang="en-BE" sz="2000" b="1" i="0" u="none" strike="noStrike" kern="1200" cap="none" spc="0" normalizeH="0" baseline="0" noProof="0" dirty="0" err="1">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363527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0DD6-E216-B340-814A-4C2AC94ED810}"/>
              </a:ext>
            </a:extLst>
          </p:cNvPr>
          <p:cNvSpPr txBox="1">
            <a:spLocks/>
          </p:cNvSpPr>
          <p:nvPr/>
        </p:nvSpPr>
        <p:spPr bwMode="auto">
          <a:xfrm>
            <a:off x="0" y="13633"/>
            <a:ext cx="10287000" cy="992193"/>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charset="0"/>
              </a:defRPr>
            </a:lvl2pPr>
            <a:lvl3pPr algn="ctr" rtl="0" eaLnBrk="0" fontAlgn="base" hangingPunct="0">
              <a:spcBef>
                <a:spcPct val="0"/>
              </a:spcBef>
              <a:spcAft>
                <a:spcPct val="0"/>
              </a:spcAft>
              <a:defRPr sz="2700" b="1">
                <a:solidFill>
                  <a:schemeClr val="tx1"/>
                </a:solidFill>
                <a:latin typeface="Arial" charset="0"/>
              </a:defRPr>
            </a:lvl3pPr>
            <a:lvl4pPr algn="ctr" rtl="0" eaLnBrk="0" fontAlgn="base" hangingPunct="0">
              <a:spcBef>
                <a:spcPct val="0"/>
              </a:spcBef>
              <a:spcAft>
                <a:spcPct val="0"/>
              </a:spcAft>
              <a:defRPr sz="2700" b="1">
                <a:solidFill>
                  <a:schemeClr val="tx1"/>
                </a:solidFill>
                <a:latin typeface="Arial" charset="0"/>
              </a:defRPr>
            </a:lvl4pPr>
            <a:lvl5pPr algn="ctr" rtl="0" eaLnBrk="0" fontAlgn="base" hangingPunct="0">
              <a:spcBef>
                <a:spcPct val="0"/>
              </a:spcBef>
              <a:spcAft>
                <a:spcPct val="0"/>
              </a:spcAft>
              <a:defRPr sz="2700" b="1">
                <a:solidFill>
                  <a:schemeClr val="tx1"/>
                </a:solidFill>
                <a:latin typeface="Arial" charset="0"/>
              </a:defRPr>
            </a:lvl5pPr>
            <a:lvl6pPr marL="342900" algn="ctr" rtl="0" fontAlgn="base">
              <a:spcBef>
                <a:spcPct val="0"/>
              </a:spcBef>
              <a:spcAft>
                <a:spcPct val="0"/>
              </a:spcAft>
              <a:defRPr sz="2700" b="1">
                <a:solidFill>
                  <a:schemeClr val="tx1"/>
                </a:solidFill>
                <a:latin typeface="Arial" charset="0"/>
              </a:defRPr>
            </a:lvl6pPr>
            <a:lvl7pPr marL="685800" algn="ctr" rtl="0" fontAlgn="base">
              <a:spcBef>
                <a:spcPct val="0"/>
              </a:spcBef>
              <a:spcAft>
                <a:spcPct val="0"/>
              </a:spcAft>
              <a:defRPr sz="2700" b="1">
                <a:solidFill>
                  <a:schemeClr val="tx1"/>
                </a:solidFill>
                <a:latin typeface="Arial" charset="0"/>
              </a:defRPr>
            </a:lvl7pPr>
            <a:lvl8pPr marL="1028700" algn="ctr" rtl="0" fontAlgn="base">
              <a:spcBef>
                <a:spcPct val="0"/>
              </a:spcBef>
              <a:spcAft>
                <a:spcPct val="0"/>
              </a:spcAft>
              <a:defRPr sz="2700" b="1">
                <a:solidFill>
                  <a:schemeClr val="tx1"/>
                </a:solidFill>
                <a:latin typeface="Arial" charset="0"/>
              </a:defRPr>
            </a:lvl8pPr>
            <a:lvl9pPr marL="1371600" algn="ctr" rtl="0" fontAlgn="base">
              <a:spcBef>
                <a:spcPct val="0"/>
              </a:spcBef>
              <a:spcAft>
                <a:spcPct val="0"/>
              </a:spcAft>
              <a:defRPr sz="2700" b="1">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a:ea typeface="+mj-ea"/>
                <a:cs typeface="+mj-cs"/>
              </a:rPr>
              <a:t>MASTER-DAPT MI: NACE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Arial"/>
                <a:ea typeface="+mj-ea"/>
                <a:cs typeface="+mj-cs"/>
              </a:rPr>
              <a:t>All-cause death, MI, Stroke and BARC 3 or 5 Bleeding</a:t>
            </a:r>
          </a:p>
        </p:txBody>
      </p:sp>
      <p:sp>
        <p:nvSpPr>
          <p:cNvPr id="3" name="TextBox 2"/>
          <p:cNvSpPr txBox="1"/>
          <p:nvPr/>
        </p:nvSpPr>
        <p:spPr>
          <a:xfrm>
            <a:off x="8104094" y="6506598"/>
            <a:ext cx="21829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Smits P, TCT 2021</a:t>
            </a:r>
          </a:p>
        </p:txBody>
      </p:sp>
      <p:pic>
        <p:nvPicPr>
          <p:cNvPr id="4" name="Afbeelding 3">
            <a:extLst>
              <a:ext uri="{FF2B5EF4-FFF2-40B4-BE49-F238E27FC236}">
                <a16:creationId xmlns:a16="http://schemas.microsoft.com/office/drawing/2014/main" id="{FD602F5C-EF8F-B641-9A42-2E5C8923F7B8}"/>
              </a:ext>
            </a:extLst>
          </p:cNvPr>
          <p:cNvPicPr>
            <a:picLocks noChangeAspect="1"/>
          </p:cNvPicPr>
          <p:nvPr/>
        </p:nvPicPr>
        <p:blipFill>
          <a:blip r:embed="rId2">
            <a:lum bright="-20000"/>
            <a:extLst>
              <a:ext uri="{28A0092B-C50C-407E-A947-70E740481C1C}">
                <a14:useLocalDpi xmlns:a14="http://schemas.microsoft.com/office/drawing/2010/main" val="0"/>
              </a:ext>
            </a:extLst>
          </a:blip>
          <a:stretch>
            <a:fillRect/>
          </a:stretch>
        </p:blipFill>
        <p:spPr>
          <a:xfrm>
            <a:off x="367553" y="1201271"/>
            <a:ext cx="9610165" cy="5109882"/>
          </a:xfrm>
          <a:prstGeom prst="rect">
            <a:avLst/>
          </a:prstGeom>
          <a:solidFill>
            <a:schemeClr val="bg1"/>
          </a:solidFill>
        </p:spPr>
      </p:pic>
    </p:spTree>
    <p:extLst>
      <p:ext uri="{BB962C8B-B14F-4D97-AF65-F5344CB8AC3E}">
        <p14:creationId xmlns:p14="http://schemas.microsoft.com/office/powerpoint/2010/main" val="1080141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0DD6-E216-B340-814A-4C2AC94ED810}"/>
              </a:ext>
            </a:extLst>
          </p:cNvPr>
          <p:cNvSpPr txBox="1">
            <a:spLocks/>
          </p:cNvSpPr>
          <p:nvPr/>
        </p:nvSpPr>
        <p:spPr bwMode="auto">
          <a:xfrm>
            <a:off x="0" y="13633"/>
            <a:ext cx="10287000" cy="992193"/>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charset="0"/>
              </a:defRPr>
            </a:lvl2pPr>
            <a:lvl3pPr algn="ctr" rtl="0" eaLnBrk="0" fontAlgn="base" hangingPunct="0">
              <a:spcBef>
                <a:spcPct val="0"/>
              </a:spcBef>
              <a:spcAft>
                <a:spcPct val="0"/>
              </a:spcAft>
              <a:defRPr sz="2700" b="1">
                <a:solidFill>
                  <a:schemeClr val="tx1"/>
                </a:solidFill>
                <a:latin typeface="Arial" charset="0"/>
              </a:defRPr>
            </a:lvl3pPr>
            <a:lvl4pPr algn="ctr" rtl="0" eaLnBrk="0" fontAlgn="base" hangingPunct="0">
              <a:spcBef>
                <a:spcPct val="0"/>
              </a:spcBef>
              <a:spcAft>
                <a:spcPct val="0"/>
              </a:spcAft>
              <a:defRPr sz="2700" b="1">
                <a:solidFill>
                  <a:schemeClr val="tx1"/>
                </a:solidFill>
                <a:latin typeface="Arial" charset="0"/>
              </a:defRPr>
            </a:lvl4pPr>
            <a:lvl5pPr algn="ctr" rtl="0" eaLnBrk="0" fontAlgn="base" hangingPunct="0">
              <a:spcBef>
                <a:spcPct val="0"/>
              </a:spcBef>
              <a:spcAft>
                <a:spcPct val="0"/>
              </a:spcAft>
              <a:defRPr sz="2700" b="1">
                <a:solidFill>
                  <a:schemeClr val="tx1"/>
                </a:solidFill>
                <a:latin typeface="Arial" charset="0"/>
              </a:defRPr>
            </a:lvl5pPr>
            <a:lvl6pPr marL="342900" algn="ctr" rtl="0" fontAlgn="base">
              <a:spcBef>
                <a:spcPct val="0"/>
              </a:spcBef>
              <a:spcAft>
                <a:spcPct val="0"/>
              </a:spcAft>
              <a:defRPr sz="2700" b="1">
                <a:solidFill>
                  <a:schemeClr val="tx1"/>
                </a:solidFill>
                <a:latin typeface="Arial" charset="0"/>
              </a:defRPr>
            </a:lvl6pPr>
            <a:lvl7pPr marL="685800" algn="ctr" rtl="0" fontAlgn="base">
              <a:spcBef>
                <a:spcPct val="0"/>
              </a:spcBef>
              <a:spcAft>
                <a:spcPct val="0"/>
              </a:spcAft>
              <a:defRPr sz="2700" b="1">
                <a:solidFill>
                  <a:schemeClr val="tx1"/>
                </a:solidFill>
                <a:latin typeface="Arial" charset="0"/>
              </a:defRPr>
            </a:lvl7pPr>
            <a:lvl8pPr marL="1028700" algn="ctr" rtl="0" fontAlgn="base">
              <a:spcBef>
                <a:spcPct val="0"/>
              </a:spcBef>
              <a:spcAft>
                <a:spcPct val="0"/>
              </a:spcAft>
              <a:defRPr sz="2700" b="1">
                <a:solidFill>
                  <a:schemeClr val="tx1"/>
                </a:solidFill>
                <a:latin typeface="Arial" charset="0"/>
              </a:defRPr>
            </a:lvl8pPr>
            <a:lvl9pPr marL="1371600" algn="ctr" rtl="0" fontAlgn="base">
              <a:spcBef>
                <a:spcPct val="0"/>
              </a:spcBef>
              <a:spcAft>
                <a:spcPct val="0"/>
              </a:spcAft>
              <a:defRPr sz="2700" b="1">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a:ea typeface="+mj-ea"/>
                <a:cs typeface="+mj-cs"/>
              </a:rPr>
              <a:t>MASTER-DAPT MI: MACCE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Arial"/>
                <a:ea typeface="+mj-ea"/>
                <a:cs typeface="+mj-cs"/>
              </a:rPr>
              <a:t>All-cause death, MI, Stroke</a:t>
            </a:r>
          </a:p>
        </p:txBody>
      </p:sp>
      <p:sp>
        <p:nvSpPr>
          <p:cNvPr id="3" name="TextBox 2"/>
          <p:cNvSpPr txBox="1"/>
          <p:nvPr/>
        </p:nvSpPr>
        <p:spPr>
          <a:xfrm>
            <a:off x="8104094" y="6506598"/>
            <a:ext cx="21829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Smits P, TCT 2021</a:t>
            </a:r>
          </a:p>
        </p:txBody>
      </p:sp>
      <p:pic>
        <p:nvPicPr>
          <p:cNvPr id="4" name="Afbeelding 4">
            <a:extLst>
              <a:ext uri="{FF2B5EF4-FFF2-40B4-BE49-F238E27FC236}">
                <a16:creationId xmlns:a16="http://schemas.microsoft.com/office/drawing/2014/main" id="{95127861-D833-C343-90B7-B6C7BAD75FB1}"/>
              </a:ext>
            </a:extLst>
          </p:cNvPr>
          <p:cNvPicPr>
            <a:picLocks noChangeAspect="1"/>
          </p:cNvPicPr>
          <p:nvPr/>
        </p:nvPicPr>
        <p:blipFill>
          <a:blip r:embed="rId2">
            <a:lum bright="-20000"/>
            <a:extLst>
              <a:ext uri="{28A0092B-C50C-407E-A947-70E740481C1C}">
                <a14:useLocalDpi xmlns:a14="http://schemas.microsoft.com/office/drawing/2010/main" val="0"/>
              </a:ext>
            </a:extLst>
          </a:blip>
          <a:stretch>
            <a:fillRect/>
          </a:stretch>
        </p:blipFill>
        <p:spPr>
          <a:xfrm>
            <a:off x="484094" y="1120587"/>
            <a:ext cx="9350187" cy="5244353"/>
          </a:xfrm>
          <a:prstGeom prst="rect">
            <a:avLst/>
          </a:prstGeom>
          <a:solidFill>
            <a:schemeClr val="bg1"/>
          </a:solidFill>
        </p:spPr>
      </p:pic>
    </p:spTree>
    <p:extLst>
      <p:ext uri="{BB962C8B-B14F-4D97-AF65-F5344CB8AC3E}">
        <p14:creationId xmlns:p14="http://schemas.microsoft.com/office/powerpoint/2010/main" val="3466149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0DD6-E216-B340-814A-4C2AC94ED810}"/>
              </a:ext>
            </a:extLst>
          </p:cNvPr>
          <p:cNvSpPr txBox="1">
            <a:spLocks/>
          </p:cNvSpPr>
          <p:nvPr/>
        </p:nvSpPr>
        <p:spPr bwMode="auto">
          <a:xfrm>
            <a:off x="0" y="13633"/>
            <a:ext cx="10287000" cy="992193"/>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charset="0"/>
              </a:defRPr>
            </a:lvl2pPr>
            <a:lvl3pPr algn="ctr" rtl="0" eaLnBrk="0" fontAlgn="base" hangingPunct="0">
              <a:spcBef>
                <a:spcPct val="0"/>
              </a:spcBef>
              <a:spcAft>
                <a:spcPct val="0"/>
              </a:spcAft>
              <a:defRPr sz="2700" b="1">
                <a:solidFill>
                  <a:schemeClr val="tx1"/>
                </a:solidFill>
                <a:latin typeface="Arial" charset="0"/>
              </a:defRPr>
            </a:lvl3pPr>
            <a:lvl4pPr algn="ctr" rtl="0" eaLnBrk="0" fontAlgn="base" hangingPunct="0">
              <a:spcBef>
                <a:spcPct val="0"/>
              </a:spcBef>
              <a:spcAft>
                <a:spcPct val="0"/>
              </a:spcAft>
              <a:defRPr sz="2700" b="1">
                <a:solidFill>
                  <a:schemeClr val="tx1"/>
                </a:solidFill>
                <a:latin typeface="Arial" charset="0"/>
              </a:defRPr>
            </a:lvl4pPr>
            <a:lvl5pPr algn="ctr" rtl="0" eaLnBrk="0" fontAlgn="base" hangingPunct="0">
              <a:spcBef>
                <a:spcPct val="0"/>
              </a:spcBef>
              <a:spcAft>
                <a:spcPct val="0"/>
              </a:spcAft>
              <a:defRPr sz="2700" b="1">
                <a:solidFill>
                  <a:schemeClr val="tx1"/>
                </a:solidFill>
                <a:latin typeface="Arial" charset="0"/>
              </a:defRPr>
            </a:lvl5pPr>
            <a:lvl6pPr marL="342900" algn="ctr" rtl="0" fontAlgn="base">
              <a:spcBef>
                <a:spcPct val="0"/>
              </a:spcBef>
              <a:spcAft>
                <a:spcPct val="0"/>
              </a:spcAft>
              <a:defRPr sz="2700" b="1">
                <a:solidFill>
                  <a:schemeClr val="tx1"/>
                </a:solidFill>
                <a:latin typeface="Arial" charset="0"/>
              </a:defRPr>
            </a:lvl6pPr>
            <a:lvl7pPr marL="685800" algn="ctr" rtl="0" fontAlgn="base">
              <a:spcBef>
                <a:spcPct val="0"/>
              </a:spcBef>
              <a:spcAft>
                <a:spcPct val="0"/>
              </a:spcAft>
              <a:defRPr sz="2700" b="1">
                <a:solidFill>
                  <a:schemeClr val="tx1"/>
                </a:solidFill>
                <a:latin typeface="Arial" charset="0"/>
              </a:defRPr>
            </a:lvl7pPr>
            <a:lvl8pPr marL="1028700" algn="ctr" rtl="0" fontAlgn="base">
              <a:spcBef>
                <a:spcPct val="0"/>
              </a:spcBef>
              <a:spcAft>
                <a:spcPct val="0"/>
              </a:spcAft>
              <a:defRPr sz="2700" b="1">
                <a:solidFill>
                  <a:schemeClr val="tx1"/>
                </a:solidFill>
                <a:latin typeface="Arial" charset="0"/>
              </a:defRPr>
            </a:lvl8pPr>
            <a:lvl9pPr marL="1371600" algn="ctr" rtl="0" fontAlgn="base">
              <a:spcBef>
                <a:spcPct val="0"/>
              </a:spcBef>
              <a:spcAft>
                <a:spcPct val="0"/>
              </a:spcAft>
              <a:defRPr sz="2700" b="1">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Arial"/>
                <a:ea typeface="+mj-ea"/>
                <a:cs typeface="+mj-cs"/>
              </a:rPr>
              <a:t>MASTER-DAPT: Clinically Relevant Non-Major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Arial"/>
                <a:ea typeface="+mj-ea"/>
                <a:cs typeface="+mj-cs"/>
              </a:rPr>
              <a:t>or Major Bleeding (BARC 2, 3 or 5 Bleeding)</a:t>
            </a:r>
          </a:p>
        </p:txBody>
      </p:sp>
      <p:sp>
        <p:nvSpPr>
          <p:cNvPr id="3" name="TextBox 2"/>
          <p:cNvSpPr txBox="1"/>
          <p:nvPr/>
        </p:nvSpPr>
        <p:spPr>
          <a:xfrm>
            <a:off x="8104094" y="6506598"/>
            <a:ext cx="21829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Smits P, TCT 2021</a:t>
            </a:r>
          </a:p>
        </p:txBody>
      </p:sp>
      <p:pic>
        <p:nvPicPr>
          <p:cNvPr id="4" name="Afbeelding 3">
            <a:extLst>
              <a:ext uri="{FF2B5EF4-FFF2-40B4-BE49-F238E27FC236}">
                <a16:creationId xmlns:a16="http://schemas.microsoft.com/office/drawing/2014/main" id="{4008E1BA-BC9A-A04A-BBFF-3A987CABD1FF}"/>
              </a:ext>
            </a:extLst>
          </p:cNvPr>
          <p:cNvPicPr>
            <a:picLocks noChangeAspect="1"/>
          </p:cNvPicPr>
          <p:nvPr/>
        </p:nvPicPr>
        <p:blipFill>
          <a:blip r:embed="rId2">
            <a:lum bright="-20000" contrast="20000"/>
            <a:extLst>
              <a:ext uri="{28A0092B-C50C-407E-A947-70E740481C1C}">
                <a14:useLocalDpi xmlns:a14="http://schemas.microsoft.com/office/drawing/2010/main" val="0"/>
              </a:ext>
            </a:extLst>
          </a:blip>
          <a:stretch>
            <a:fillRect/>
          </a:stretch>
        </p:blipFill>
        <p:spPr>
          <a:xfrm>
            <a:off x="256289" y="1252069"/>
            <a:ext cx="9793145" cy="5094942"/>
          </a:xfrm>
          <a:prstGeom prst="rect">
            <a:avLst/>
          </a:prstGeom>
          <a:solidFill>
            <a:schemeClr val="bg1"/>
          </a:solidFill>
        </p:spPr>
      </p:pic>
    </p:spTree>
    <p:extLst>
      <p:ext uri="{BB962C8B-B14F-4D97-AF65-F5344CB8AC3E}">
        <p14:creationId xmlns:p14="http://schemas.microsoft.com/office/powerpoint/2010/main" val="628701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0DD6-E216-B340-814A-4C2AC94ED810}"/>
              </a:ext>
            </a:extLst>
          </p:cNvPr>
          <p:cNvSpPr txBox="1">
            <a:spLocks/>
          </p:cNvSpPr>
          <p:nvPr/>
        </p:nvSpPr>
        <p:spPr bwMode="auto">
          <a:xfrm>
            <a:off x="0" y="61258"/>
            <a:ext cx="10287000" cy="710267"/>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charset="0"/>
              </a:defRPr>
            </a:lvl2pPr>
            <a:lvl3pPr algn="ctr" rtl="0" eaLnBrk="0" fontAlgn="base" hangingPunct="0">
              <a:spcBef>
                <a:spcPct val="0"/>
              </a:spcBef>
              <a:spcAft>
                <a:spcPct val="0"/>
              </a:spcAft>
              <a:defRPr sz="2700" b="1">
                <a:solidFill>
                  <a:schemeClr val="tx1"/>
                </a:solidFill>
                <a:latin typeface="Arial" charset="0"/>
              </a:defRPr>
            </a:lvl3pPr>
            <a:lvl4pPr algn="ctr" rtl="0" eaLnBrk="0" fontAlgn="base" hangingPunct="0">
              <a:spcBef>
                <a:spcPct val="0"/>
              </a:spcBef>
              <a:spcAft>
                <a:spcPct val="0"/>
              </a:spcAft>
              <a:defRPr sz="2700" b="1">
                <a:solidFill>
                  <a:schemeClr val="tx1"/>
                </a:solidFill>
                <a:latin typeface="Arial" charset="0"/>
              </a:defRPr>
            </a:lvl4pPr>
            <a:lvl5pPr algn="ctr" rtl="0" eaLnBrk="0" fontAlgn="base" hangingPunct="0">
              <a:spcBef>
                <a:spcPct val="0"/>
              </a:spcBef>
              <a:spcAft>
                <a:spcPct val="0"/>
              </a:spcAft>
              <a:defRPr sz="2700" b="1">
                <a:solidFill>
                  <a:schemeClr val="tx1"/>
                </a:solidFill>
                <a:latin typeface="Arial" charset="0"/>
              </a:defRPr>
            </a:lvl5pPr>
            <a:lvl6pPr marL="342900" algn="ctr" rtl="0" fontAlgn="base">
              <a:spcBef>
                <a:spcPct val="0"/>
              </a:spcBef>
              <a:spcAft>
                <a:spcPct val="0"/>
              </a:spcAft>
              <a:defRPr sz="2700" b="1">
                <a:solidFill>
                  <a:schemeClr val="tx1"/>
                </a:solidFill>
                <a:latin typeface="Arial" charset="0"/>
              </a:defRPr>
            </a:lvl6pPr>
            <a:lvl7pPr marL="685800" algn="ctr" rtl="0" fontAlgn="base">
              <a:spcBef>
                <a:spcPct val="0"/>
              </a:spcBef>
              <a:spcAft>
                <a:spcPct val="0"/>
              </a:spcAft>
              <a:defRPr sz="2700" b="1">
                <a:solidFill>
                  <a:schemeClr val="tx1"/>
                </a:solidFill>
                <a:latin typeface="Arial" charset="0"/>
              </a:defRPr>
            </a:lvl7pPr>
            <a:lvl8pPr marL="1028700" algn="ctr" rtl="0" fontAlgn="base">
              <a:spcBef>
                <a:spcPct val="0"/>
              </a:spcBef>
              <a:spcAft>
                <a:spcPct val="0"/>
              </a:spcAft>
              <a:defRPr sz="2700" b="1">
                <a:solidFill>
                  <a:schemeClr val="tx1"/>
                </a:solidFill>
                <a:latin typeface="Arial" charset="0"/>
              </a:defRPr>
            </a:lvl8pPr>
            <a:lvl9pPr marL="1371600" algn="ctr" rtl="0" fontAlgn="base">
              <a:spcBef>
                <a:spcPct val="0"/>
              </a:spcBef>
              <a:spcAft>
                <a:spcPct val="0"/>
              </a:spcAft>
              <a:defRPr sz="2700" b="1">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uLnTx/>
                <a:uFillTx/>
                <a:latin typeface="Arial"/>
                <a:ea typeface="+mj-ea"/>
                <a:cs typeface="+mj-cs"/>
              </a:rPr>
              <a:t>MASTER-DAPT MI Outcomes at 1 Year</a:t>
            </a:r>
          </a:p>
        </p:txBody>
      </p:sp>
      <p:sp>
        <p:nvSpPr>
          <p:cNvPr id="3" name="TextBox 2"/>
          <p:cNvSpPr txBox="1"/>
          <p:nvPr/>
        </p:nvSpPr>
        <p:spPr>
          <a:xfrm>
            <a:off x="8104094" y="6506598"/>
            <a:ext cx="21829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Smits P, TCT 2021</a:t>
            </a:r>
          </a:p>
        </p:txBody>
      </p:sp>
      <p:graphicFrame>
        <p:nvGraphicFramePr>
          <p:cNvPr id="4" name="Grafiek 8">
            <a:extLst>
              <a:ext uri="{FF2B5EF4-FFF2-40B4-BE49-F238E27FC236}">
                <a16:creationId xmlns:a16="http://schemas.microsoft.com/office/drawing/2014/main" id="{AC7C5FAA-0C41-A641-A8D5-CD5B423F4245}"/>
              </a:ext>
            </a:extLst>
          </p:cNvPr>
          <p:cNvGraphicFramePr>
            <a:graphicFrameLocks/>
          </p:cNvGraphicFramePr>
          <p:nvPr>
            <p:extLst>
              <p:ext uri="{D42A27DB-BD31-4B8C-83A1-F6EECF244321}">
                <p14:modId xmlns:p14="http://schemas.microsoft.com/office/powerpoint/2010/main" val="44515888"/>
              </p:ext>
            </p:extLst>
          </p:nvPr>
        </p:nvGraphicFramePr>
        <p:xfrm>
          <a:off x="179294" y="993914"/>
          <a:ext cx="4858871" cy="54068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iek 9">
            <a:extLst>
              <a:ext uri="{FF2B5EF4-FFF2-40B4-BE49-F238E27FC236}">
                <a16:creationId xmlns:a16="http://schemas.microsoft.com/office/drawing/2014/main" id="{A45B2695-8583-1C48-80CC-3FC23FFA6F28}"/>
              </a:ext>
            </a:extLst>
          </p:cNvPr>
          <p:cNvGraphicFramePr>
            <a:graphicFrameLocks/>
          </p:cNvGraphicFramePr>
          <p:nvPr>
            <p:extLst>
              <p:ext uri="{D42A27DB-BD31-4B8C-83A1-F6EECF244321}">
                <p14:modId xmlns:p14="http://schemas.microsoft.com/office/powerpoint/2010/main" val="1981135112"/>
              </p:ext>
            </p:extLst>
          </p:nvPr>
        </p:nvGraphicFramePr>
        <p:xfrm>
          <a:off x="5286002" y="993915"/>
          <a:ext cx="4853079" cy="54068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8805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0496A-1725-1B42-A089-0B15DBDE2FA9}"/>
              </a:ext>
            </a:extLst>
          </p:cNvPr>
          <p:cNvSpPr txBox="1">
            <a:spLocks/>
          </p:cNvSpPr>
          <p:nvPr/>
        </p:nvSpPr>
        <p:spPr bwMode="auto">
          <a:xfrm>
            <a:off x="0" y="40480"/>
            <a:ext cx="10287000" cy="797719"/>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charset="0"/>
              </a:defRPr>
            </a:lvl2pPr>
            <a:lvl3pPr algn="ctr" rtl="0" eaLnBrk="0" fontAlgn="base" hangingPunct="0">
              <a:spcBef>
                <a:spcPct val="0"/>
              </a:spcBef>
              <a:spcAft>
                <a:spcPct val="0"/>
              </a:spcAft>
              <a:defRPr sz="2700" b="1">
                <a:solidFill>
                  <a:schemeClr val="tx1"/>
                </a:solidFill>
                <a:latin typeface="Arial" charset="0"/>
              </a:defRPr>
            </a:lvl3pPr>
            <a:lvl4pPr algn="ctr" rtl="0" eaLnBrk="0" fontAlgn="base" hangingPunct="0">
              <a:spcBef>
                <a:spcPct val="0"/>
              </a:spcBef>
              <a:spcAft>
                <a:spcPct val="0"/>
              </a:spcAft>
              <a:defRPr sz="2700" b="1">
                <a:solidFill>
                  <a:schemeClr val="tx1"/>
                </a:solidFill>
                <a:latin typeface="Arial" charset="0"/>
              </a:defRPr>
            </a:lvl4pPr>
            <a:lvl5pPr algn="ctr" rtl="0" eaLnBrk="0" fontAlgn="base" hangingPunct="0">
              <a:spcBef>
                <a:spcPct val="0"/>
              </a:spcBef>
              <a:spcAft>
                <a:spcPct val="0"/>
              </a:spcAft>
              <a:defRPr sz="2700" b="1">
                <a:solidFill>
                  <a:schemeClr val="tx1"/>
                </a:solidFill>
                <a:latin typeface="Arial" charset="0"/>
              </a:defRPr>
            </a:lvl5pPr>
            <a:lvl6pPr marL="342900" algn="ctr" rtl="0" fontAlgn="base">
              <a:spcBef>
                <a:spcPct val="0"/>
              </a:spcBef>
              <a:spcAft>
                <a:spcPct val="0"/>
              </a:spcAft>
              <a:defRPr sz="2700" b="1">
                <a:solidFill>
                  <a:schemeClr val="tx1"/>
                </a:solidFill>
                <a:latin typeface="Arial" charset="0"/>
              </a:defRPr>
            </a:lvl6pPr>
            <a:lvl7pPr marL="685800" algn="ctr" rtl="0" fontAlgn="base">
              <a:spcBef>
                <a:spcPct val="0"/>
              </a:spcBef>
              <a:spcAft>
                <a:spcPct val="0"/>
              </a:spcAft>
              <a:defRPr sz="2700" b="1">
                <a:solidFill>
                  <a:schemeClr val="tx1"/>
                </a:solidFill>
                <a:latin typeface="Arial" charset="0"/>
              </a:defRPr>
            </a:lvl7pPr>
            <a:lvl8pPr marL="1028700" algn="ctr" rtl="0" fontAlgn="base">
              <a:spcBef>
                <a:spcPct val="0"/>
              </a:spcBef>
              <a:spcAft>
                <a:spcPct val="0"/>
              </a:spcAft>
              <a:defRPr sz="2700" b="1">
                <a:solidFill>
                  <a:schemeClr val="tx1"/>
                </a:solidFill>
                <a:latin typeface="Arial" charset="0"/>
              </a:defRPr>
            </a:lvl8pPr>
            <a:lvl9pPr marL="1371600" algn="ctr" rtl="0" fontAlgn="base">
              <a:spcBef>
                <a:spcPct val="0"/>
              </a:spcBef>
              <a:spcAft>
                <a:spcPct val="0"/>
              </a:spcAft>
              <a:defRPr sz="2700" b="1">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400" b="1" i="0" u="none" strike="noStrike" kern="0" cap="none" spc="0" normalizeH="0" baseline="0" noProof="0">
                <a:ln>
                  <a:noFill/>
                </a:ln>
                <a:solidFill>
                  <a:srgbClr val="FFFF00"/>
                </a:solidFill>
                <a:effectLst/>
                <a:uLnTx/>
                <a:uFillTx/>
                <a:latin typeface="Arial"/>
                <a:ea typeface="+mj-ea"/>
                <a:cs typeface="+mj-cs"/>
              </a:rPr>
              <a:t>Conclusions</a:t>
            </a:r>
            <a:endParaRPr kumimoji="0" lang="en-GB" sz="4400" b="1" i="0" u="none" strike="noStrike" kern="0" cap="none" spc="0" normalizeH="0" baseline="0" noProof="0" dirty="0">
              <a:ln>
                <a:noFill/>
              </a:ln>
              <a:solidFill>
                <a:srgbClr val="FFFF00"/>
              </a:solidFill>
              <a:effectLst/>
              <a:uLnTx/>
              <a:uFillTx/>
              <a:latin typeface="Arial"/>
              <a:ea typeface="+mj-ea"/>
              <a:cs typeface="+mj-cs"/>
            </a:endParaRPr>
          </a:p>
        </p:txBody>
      </p:sp>
      <p:sp>
        <p:nvSpPr>
          <p:cNvPr id="3" name="Tijdelijke aanduiding voor inhoud 3">
            <a:extLst>
              <a:ext uri="{FF2B5EF4-FFF2-40B4-BE49-F238E27FC236}">
                <a16:creationId xmlns:a16="http://schemas.microsoft.com/office/drawing/2014/main" id="{80744B93-D6FA-BC4B-A97E-5AC442025366}"/>
              </a:ext>
            </a:extLst>
          </p:cNvPr>
          <p:cNvSpPr txBox="1">
            <a:spLocks/>
          </p:cNvSpPr>
          <p:nvPr/>
        </p:nvSpPr>
        <p:spPr bwMode="auto">
          <a:xfrm>
            <a:off x="161925" y="818428"/>
            <a:ext cx="9972675" cy="51935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213" indent="-214313" algn="l" rtl="0" eaLnBrk="0" fontAlgn="base" hangingPunct="0">
              <a:spcBef>
                <a:spcPct val="30000"/>
              </a:spcBef>
              <a:spcAft>
                <a:spcPct val="0"/>
              </a:spcAft>
              <a:buClr>
                <a:schemeClr val="accent2"/>
              </a:buClr>
              <a:buSzPct val="70000"/>
              <a:buFont typeface="Wingdings 2"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a:lstStyle>
          <a:p>
            <a:pPr marL="0" marR="0" lvl="0" indent="0" algn="l" defTabSz="914400" rtl="0" eaLnBrk="0" fontAlgn="base" latinLnBrk="0" hangingPunct="0">
              <a:lnSpc>
                <a:spcPct val="100000"/>
              </a:lnSpc>
              <a:spcBef>
                <a:spcPct val="30000"/>
              </a:spcBef>
              <a:spcAft>
                <a:spcPct val="0"/>
              </a:spcAft>
              <a:buClr>
                <a:srgbClr val="6699FF"/>
              </a:buClr>
              <a:buSzPct val="110000"/>
              <a:buFontTx/>
              <a:buNone/>
              <a:tabLst/>
              <a:defRPr/>
            </a:pPr>
            <a:r>
              <a:rPr kumimoji="0" lang="en-GB" sz="2500" b="1" i="0" u="none" strike="noStrike" kern="0" cap="none" spc="0" normalizeH="0" baseline="0" noProof="0" dirty="0">
                <a:ln>
                  <a:noFill/>
                </a:ln>
                <a:solidFill>
                  <a:prstClr val="white"/>
                </a:solidFill>
                <a:effectLst/>
                <a:uLnTx/>
                <a:uFillTx/>
                <a:latin typeface="Arial"/>
                <a:ea typeface="+mn-ea"/>
                <a:cs typeface="+mn-cs"/>
              </a:rPr>
              <a:t>In this pre-defined and stratified MASTER-DAPT subgroup analysis in high bleeding risk patients presenting with acute or recent myocardial infarction, we found that at 1 year follow-up:</a:t>
            </a:r>
          </a:p>
          <a:p>
            <a:pPr marL="0" marR="0" lvl="0" indent="0" algn="l" defTabSz="914400" rtl="0" eaLnBrk="0" fontAlgn="base" latinLnBrk="0" hangingPunct="0">
              <a:lnSpc>
                <a:spcPct val="30000"/>
              </a:lnSpc>
              <a:spcBef>
                <a:spcPct val="30000"/>
              </a:spcBef>
              <a:spcAft>
                <a:spcPct val="0"/>
              </a:spcAft>
              <a:buClr>
                <a:srgbClr val="6699FF"/>
              </a:buClr>
              <a:buSzPct val="110000"/>
              <a:buFontTx/>
              <a:buNone/>
              <a:tabLst/>
              <a:defRPr/>
            </a:pPr>
            <a:endParaRPr kumimoji="0" lang="en-GB" sz="2500" b="1" i="0" u="none" strike="noStrike" kern="0" cap="none" spc="0" normalizeH="0" baseline="0" noProof="0" dirty="0">
              <a:ln>
                <a:noFill/>
              </a:ln>
              <a:solidFill>
                <a:prstClr val="white"/>
              </a:solidFill>
              <a:effectLst/>
              <a:uLnTx/>
              <a:uFillTx/>
              <a:latin typeface="Arial"/>
              <a:ea typeface="+mn-ea"/>
              <a:cs typeface="+mn-cs"/>
            </a:endParaRPr>
          </a:p>
          <a:p>
            <a:pPr marL="557213" marR="0" lvl="1" indent="-214313" algn="l" defTabSz="914400" rtl="0" eaLnBrk="0" fontAlgn="base" latinLnBrk="0" hangingPunct="0">
              <a:lnSpc>
                <a:spcPct val="100000"/>
              </a:lnSpc>
              <a:spcBef>
                <a:spcPct val="30000"/>
              </a:spcBef>
              <a:spcAft>
                <a:spcPct val="0"/>
              </a:spcAft>
              <a:buClr>
                <a:srgbClr val="FFC000"/>
              </a:buClr>
              <a:buSzPct val="200000"/>
              <a:buFont typeface="Arial" panose="020B0604020202020204" pitchFamily="34" charset="0"/>
              <a:buChar char="•"/>
              <a:tabLst/>
              <a:defRPr/>
            </a:pPr>
            <a:r>
              <a:rPr kumimoji="0" lang="en-GB" sz="2500" b="1" i="0" u="none" strike="noStrike" kern="0" cap="none" spc="0" normalizeH="0" baseline="0" noProof="0" dirty="0">
                <a:ln>
                  <a:noFill/>
                </a:ln>
                <a:solidFill>
                  <a:prstClr val="white"/>
                </a:solidFill>
                <a:effectLst/>
                <a:uLnTx/>
                <a:uFillTx/>
                <a:latin typeface="Arial"/>
                <a:ea typeface="+mn-ea"/>
                <a:cs typeface="+mn-cs"/>
              </a:rPr>
              <a:t>NACE and MACCE rates did not differ between an abbreviated (median 34 days) and a non-abbreviated (median 193 days) DAPT strategy</a:t>
            </a:r>
          </a:p>
          <a:p>
            <a:pPr marL="300038" marR="0" lvl="1" indent="0" algn="l" defTabSz="914400" rtl="0" eaLnBrk="0" fontAlgn="base" latinLnBrk="0" hangingPunct="0">
              <a:lnSpc>
                <a:spcPct val="100000"/>
              </a:lnSpc>
              <a:spcBef>
                <a:spcPct val="30000"/>
              </a:spcBef>
              <a:spcAft>
                <a:spcPct val="0"/>
              </a:spcAft>
              <a:buClr>
                <a:srgbClr val="6699FF"/>
              </a:buClr>
              <a:buSzPct val="70000"/>
              <a:buFont typeface="Wingdings 2" pitchFamily="18" charset="2"/>
              <a:buNone/>
              <a:tabLst/>
              <a:defRPr/>
            </a:pPr>
            <a:r>
              <a:rPr kumimoji="0" lang="en-GB" sz="2500" b="0" i="1" u="none" strike="noStrike" kern="0" cap="none" spc="0" normalizeH="0" baseline="0" noProof="0" dirty="0">
                <a:ln>
                  <a:noFill/>
                </a:ln>
                <a:solidFill>
                  <a:prstClr val="white"/>
                </a:solidFill>
                <a:effectLst/>
                <a:uLnTx/>
                <a:uFillTx/>
                <a:latin typeface="Arial"/>
                <a:ea typeface="+mn-ea"/>
                <a:cs typeface="+mn-cs"/>
              </a:rPr>
              <a:t>	</a:t>
            </a:r>
            <a:r>
              <a:rPr kumimoji="0" lang="en-GB" sz="2500" b="1" i="1" u="none" strike="noStrike" kern="0" cap="none" spc="0" normalizeH="0" baseline="0" noProof="0" dirty="0">
                <a:ln>
                  <a:noFill/>
                </a:ln>
                <a:solidFill>
                  <a:prstClr val="white"/>
                </a:solidFill>
                <a:effectLst/>
                <a:uLnTx/>
                <a:uFillTx/>
                <a:latin typeface="Arial"/>
                <a:ea typeface="+mn-ea"/>
                <a:cs typeface="+mn-cs"/>
              </a:rPr>
              <a:t>There was </a:t>
            </a:r>
            <a:r>
              <a:rPr kumimoji="0" lang="en-GB" sz="2500" b="1" i="1" u="none" strike="noStrike" kern="0" cap="none" spc="0" normalizeH="0" baseline="0" noProof="0" dirty="0">
                <a:ln>
                  <a:noFill/>
                </a:ln>
                <a:solidFill>
                  <a:srgbClr val="FFC000"/>
                </a:solidFill>
                <a:effectLst/>
                <a:uLnTx/>
                <a:uFillTx/>
                <a:latin typeface="Arial"/>
                <a:ea typeface="+mn-ea"/>
                <a:cs typeface="+mn-cs"/>
              </a:rPr>
              <a:t>NO signal </a:t>
            </a:r>
            <a:r>
              <a:rPr kumimoji="0" lang="en-GB" sz="2500" b="1" i="1" u="none" strike="noStrike" kern="0" cap="none" spc="0" normalizeH="0" baseline="0" noProof="0" dirty="0">
                <a:ln>
                  <a:noFill/>
                </a:ln>
                <a:solidFill>
                  <a:prstClr val="white"/>
                </a:solidFill>
                <a:effectLst/>
                <a:uLnTx/>
                <a:uFillTx/>
                <a:latin typeface="Arial"/>
                <a:ea typeface="+mn-ea"/>
                <a:cs typeface="+mn-cs"/>
              </a:rPr>
              <a:t>towards increased ischemic risk in the abbreviated 	DAPT population presenting with MI</a:t>
            </a:r>
          </a:p>
          <a:p>
            <a:pPr marL="300038" marR="0" lvl="1" indent="0" algn="l" defTabSz="914400" rtl="0" eaLnBrk="0" fontAlgn="base" latinLnBrk="0" hangingPunct="0">
              <a:lnSpc>
                <a:spcPct val="30000"/>
              </a:lnSpc>
              <a:spcBef>
                <a:spcPct val="30000"/>
              </a:spcBef>
              <a:spcAft>
                <a:spcPct val="0"/>
              </a:spcAft>
              <a:buClr>
                <a:srgbClr val="6699FF"/>
              </a:buClr>
              <a:buSzPct val="70000"/>
              <a:buFont typeface="Wingdings 2" pitchFamily="18" charset="2"/>
              <a:buNone/>
              <a:tabLst/>
              <a:defRPr/>
            </a:pPr>
            <a:endParaRPr kumimoji="0" lang="en-GB" sz="2500" b="0" i="1" u="none" strike="noStrike" kern="0" cap="none" spc="0" normalizeH="0" baseline="0" noProof="0" dirty="0">
              <a:ln>
                <a:noFill/>
              </a:ln>
              <a:solidFill>
                <a:prstClr val="white"/>
              </a:solidFill>
              <a:effectLst/>
              <a:uLnTx/>
              <a:uFillTx/>
              <a:latin typeface="Arial"/>
              <a:ea typeface="+mn-ea"/>
              <a:cs typeface="+mn-cs"/>
            </a:endParaRPr>
          </a:p>
          <a:p>
            <a:pPr marL="557213" marR="0" lvl="1" indent="-214313" algn="l" defTabSz="914400" rtl="0" eaLnBrk="0" fontAlgn="base" latinLnBrk="0" hangingPunct="0">
              <a:lnSpc>
                <a:spcPct val="100000"/>
              </a:lnSpc>
              <a:spcBef>
                <a:spcPct val="30000"/>
              </a:spcBef>
              <a:spcAft>
                <a:spcPct val="0"/>
              </a:spcAft>
              <a:buClr>
                <a:srgbClr val="FFC000"/>
              </a:buClr>
              <a:buSzPct val="200000"/>
              <a:buFont typeface="Arial" panose="020B0604020202020204" pitchFamily="34" charset="0"/>
              <a:buChar char="•"/>
              <a:tabLst/>
              <a:defRPr/>
            </a:pPr>
            <a:r>
              <a:rPr kumimoji="0" lang="en-GB" sz="2500" b="1" i="0" u="none" strike="noStrike" kern="0" cap="none" spc="0" normalizeH="0" baseline="0" noProof="0" dirty="0">
                <a:ln>
                  <a:noFill/>
                </a:ln>
                <a:solidFill>
                  <a:prstClr val="white"/>
                </a:solidFill>
                <a:effectLst/>
                <a:uLnTx/>
                <a:uFillTx/>
                <a:latin typeface="Arial"/>
                <a:ea typeface="+mn-ea"/>
                <a:cs typeface="+mn-cs"/>
              </a:rPr>
              <a:t>An abbreviated APT strategy significantly reduced clinically relevant bleeding risk in these bi-risk patients</a:t>
            </a:r>
          </a:p>
          <a:p>
            <a:pPr marL="342900" marR="0" lvl="1" indent="0" algn="l" defTabSz="914400" rtl="0" eaLnBrk="0" fontAlgn="base" latinLnBrk="0" hangingPunct="0">
              <a:lnSpc>
                <a:spcPct val="30000"/>
              </a:lnSpc>
              <a:spcBef>
                <a:spcPct val="30000"/>
              </a:spcBef>
              <a:spcAft>
                <a:spcPct val="0"/>
              </a:spcAft>
              <a:buClr>
                <a:srgbClr val="6699FF"/>
              </a:buClr>
              <a:buSzPct val="200000"/>
              <a:buFont typeface="Wingdings 2" pitchFamily="18" charset="2"/>
              <a:buNone/>
              <a:tabLst/>
              <a:defRPr/>
            </a:pPr>
            <a:endParaRPr kumimoji="0" lang="en-GB" sz="2500" b="1" i="0" u="none" strike="noStrike" kern="0" cap="none" spc="0" normalizeH="0" baseline="0" noProof="0" dirty="0">
              <a:ln>
                <a:noFill/>
              </a:ln>
              <a:solidFill>
                <a:prstClr val="white"/>
              </a:solidFill>
              <a:effectLst/>
              <a:uLnTx/>
              <a:uFillTx/>
              <a:latin typeface="Arial"/>
              <a:ea typeface="+mn-ea"/>
              <a:cs typeface="+mn-cs"/>
            </a:endParaRPr>
          </a:p>
          <a:p>
            <a:pPr marL="557213" marR="0" lvl="1" indent="-214313" algn="l" defTabSz="914400" rtl="0" eaLnBrk="0" fontAlgn="base" latinLnBrk="0" hangingPunct="0">
              <a:lnSpc>
                <a:spcPct val="100000"/>
              </a:lnSpc>
              <a:spcBef>
                <a:spcPct val="30000"/>
              </a:spcBef>
              <a:spcAft>
                <a:spcPct val="0"/>
              </a:spcAft>
              <a:buClr>
                <a:srgbClr val="FFC000"/>
              </a:buClr>
              <a:buSzPct val="200000"/>
              <a:buFont typeface="Arial" panose="020B0604020202020204" pitchFamily="34" charset="0"/>
              <a:buChar char="•"/>
              <a:tabLst/>
              <a:defRPr/>
            </a:pPr>
            <a:r>
              <a:rPr kumimoji="0" lang="en-GB" sz="2500" b="1" i="0" u="none" strike="noStrike" kern="0" cap="none" spc="0" normalizeH="0" baseline="0" noProof="0" dirty="0">
                <a:ln>
                  <a:noFill/>
                </a:ln>
                <a:solidFill>
                  <a:prstClr val="white"/>
                </a:solidFill>
                <a:effectLst/>
                <a:uLnTx/>
                <a:uFillTx/>
                <a:latin typeface="Arial"/>
                <a:ea typeface="+mn-ea"/>
                <a:cs typeface="+mn-cs"/>
              </a:rPr>
              <a:t>The abbreviated APT effect was consistent between patients with or without (recent) acute myocardial infarction </a:t>
            </a:r>
          </a:p>
        </p:txBody>
      </p:sp>
    </p:spTree>
    <p:extLst>
      <p:ext uri="{BB962C8B-B14F-4D97-AF65-F5344CB8AC3E}">
        <p14:creationId xmlns:p14="http://schemas.microsoft.com/office/powerpoint/2010/main" val="1529979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259978" y="1060681"/>
            <a:ext cx="9771529" cy="452431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One-year Outcomes of Two Parallel Randomized Trials of </a:t>
            </a:r>
            <a:r>
              <a:rPr kumimoji="0" lang="en-US" sz="48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Sirolimus</a:t>
            </a:r>
            <a:r>
              <a:rPr kumimoji="0" lang="en-US" sz="4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-Coated versus Paclitaxel-Coated Balloons in Coronary In-Stent Restenosis Lesions</a:t>
            </a:r>
            <a:endPar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586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29811"/>
            <a:ext cx="10287000"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Sirolimus</a:t>
            </a: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vs Paclitaxel</a:t>
            </a:r>
            <a:endParaRPr kumimoji="0" lang="en-US" sz="36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TextBox 2"/>
          <p:cNvSpPr txBox="1"/>
          <p:nvPr/>
        </p:nvSpPr>
        <p:spPr>
          <a:xfrm>
            <a:off x="7700682" y="6488668"/>
            <a:ext cx="25863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Schelleer</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B, TCT 2021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66" y="2626663"/>
            <a:ext cx="3088242" cy="861520"/>
          </a:xfrm>
          <a:prstGeom prst="rect">
            <a:avLst/>
          </a:prstGeom>
        </p:spPr>
      </p:pic>
      <p:sp>
        <p:nvSpPr>
          <p:cNvPr id="5" name="TextBox 4"/>
          <p:cNvSpPr txBox="1"/>
          <p:nvPr/>
        </p:nvSpPr>
        <p:spPr>
          <a:xfrm>
            <a:off x="67464" y="1663189"/>
            <a:ext cx="291531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Blockade of cell-cycle progression during mitosis by binding to and stabilizing microtubules</a:t>
            </a:r>
          </a:p>
        </p:txBody>
      </p:sp>
      <p:sp>
        <p:nvSpPr>
          <p:cNvPr id="6" name="TextBox 5"/>
          <p:cNvSpPr txBox="1"/>
          <p:nvPr/>
        </p:nvSpPr>
        <p:spPr>
          <a:xfrm>
            <a:off x="0" y="3488183"/>
            <a:ext cx="284359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Snyder et al., PNAS 2001;98:5312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3218" y="2936620"/>
            <a:ext cx="2271027" cy="3068502"/>
          </a:xfrm>
          <a:prstGeom prst="rect">
            <a:avLst/>
          </a:prstGeom>
        </p:spPr>
      </p:pic>
      <p:sp>
        <p:nvSpPr>
          <p:cNvPr id="8" name="TextBox 7"/>
          <p:cNvSpPr txBox="1"/>
          <p:nvPr/>
        </p:nvSpPr>
        <p:spPr>
          <a:xfrm>
            <a:off x="7953218" y="2169232"/>
            <a:ext cx="2271027"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Game of TOR – The Target of Rapamycin Rules Four Kingdoms</a:t>
            </a:r>
          </a:p>
        </p:txBody>
      </p:sp>
      <p:sp>
        <p:nvSpPr>
          <p:cNvPr id="9" name="TextBox 8"/>
          <p:cNvSpPr txBox="1"/>
          <p:nvPr/>
        </p:nvSpPr>
        <p:spPr>
          <a:xfrm>
            <a:off x="7998043" y="6005122"/>
            <a:ext cx="2127589"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Manning B, N Engl J Med 2017;377:1297</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0852" y="2097746"/>
            <a:ext cx="4635787" cy="3770535"/>
          </a:xfrm>
          <a:prstGeom prst="rect">
            <a:avLst/>
          </a:prstGeom>
        </p:spPr>
      </p:pic>
      <p:sp>
        <p:nvSpPr>
          <p:cNvPr id="11" name="TextBox 10"/>
          <p:cNvSpPr txBox="1"/>
          <p:nvPr/>
        </p:nvSpPr>
        <p:spPr>
          <a:xfrm>
            <a:off x="3135308" y="5868281"/>
            <a:ext cx="357925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Wellesby</a:t>
            </a:r>
            <a:r>
              <a:rPr kumimoji="0" lang="en-US" sz="12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2006;47:708</a:t>
            </a:r>
          </a:p>
        </p:txBody>
      </p:sp>
      <p:sp>
        <p:nvSpPr>
          <p:cNvPr id="12" name="TextBox 11"/>
          <p:cNvSpPr txBox="1"/>
          <p:nvPr/>
        </p:nvSpPr>
        <p:spPr>
          <a:xfrm>
            <a:off x="3230852" y="1329664"/>
            <a:ext cx="4767191"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Cell Cycle and Its Regulatory Mechanisms that are Relevant for the Inhibitory Effect Imposed by </a:t>
            </a: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Sirolimus</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Paclitaxel</a:t>
            </a:r>
          </a:p>
        </p:txBody>
      </p:sp>
      <p:sp>
        <p:nvSpPr>
          <p:cNvPr id="14" name="Rectangle 13"/>
          <p:cNvSpPr/>
          <p:nvPr/>
        </p:nvSpPr>
        <p:spPr>
          <a:xfrm>
            <a:off x="0" y="598909"/>
            <a:ext cx="10224245"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Randomized Trials of </a:t>
            </a:r>
            <a:r>
              <a:rPr kumimoji="0" lang="en-US" sz="1600" b="1" i="1"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Sirolimus</a:t>
            </a:r>
            <a:r>
              <a:rPr kumimoji="0" lang="en-US" sz="16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-Coated and Paclitaxel-Coated Balloons in Coronary ISR Lesions</a:t>
            </a:r>
            <a:endPar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328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grpSp>
        <p:nvGrpSpPr>
          <p:cNvPr id="5" name="Group 4"/>
          <p:cNvGrpSpPr/>
          <p:nvPr/>
        </p:nvGrpSpPr>
        <p:grpSpPr>
          <a:xfrm>
            <a:off x="1004047" y="0"/>
            <a:ext cx="8534400" cy="2788023"/>
            <a:chOff x="1497105" y="1"/>
            <a:chExt cx="7306235" cy="253701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105" y="1"/>
              <a:ext cx="7306235" cy="2537012"/>
            </a:xfrm>
            <a:prstGeom prst="rect">
              <a:avLst/>
            </a:prstGeom>
          </p:spPr>
        </p:pic>
        <p:sp>
          <p:nvSpPr>
            <p:cNvPr id="4" name="Rectangle 3"/>
            <p:cNvSpPr/>
            <p:nvPr/>
          </p:nvSpPr>
          <p:spPr>
            <a:xfrm>
              <a:off x="5925359" y="712259"/>
              <a:ext cx="2877981" cy="21005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Circulation: Cardiovascular Interventions. 2016;9:e003543</a:t>
              </a: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TextBox 5"/>
          <p:cNvSpPr txBox="1"/>
          <p:nvPr/>
        </p:nvSpPr>
        <p:spPr>
          <a:xfrm>
            <a:off x="0" y="2932075"/>
            <a:ext cx="381740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Sirolimus</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Coatings Studied in the Different Experiments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6696" y="3469341"/>
            <a:ext cx="6290304" cy="3209364"/>
          </a:xfrm>
          <a:prstGeom prst="rect">
            <a:avLst/>
          </a:prstGeom>
        </p:spPr>
      </p:pic>
      <p:sp>
        <p:nvSpPr>
          <p:cNvPr id="8" name="TextBox 7"/>
          <p:cNvSpPr txBox="1"/>
          <p:nvPr/>
        </p:nvSpPr>
        <p:spPr>
          <a:xfrm>
            <a:off x="3817403" y="2812848"/>
            <a:ext cx="646959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Selection of </a:t>
            </a:r>
            <a:r>
              <a:rPr kumimoji="0" lang="en-US"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Preferrred</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Coating: </a:t>
            </a:r>
            <a:r>
              <a:rPr kumimoji="0" lang="en-US"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Sirolimus</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Content of 3.5x20 mm on </a:t>
            </a:r>
            <a:r>
              <a:rPr kumimoji="0" lang="en-US"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Sirolimus</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-Coated Balloon Catheters Before and After Use in </a:t>
            </a:r>
            <a:r>
              <a:rPr kumimoji="0" lang="en-US"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Pocine</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Coronary Arteries, Drug Content of Treated Vessel Segments 10 mins Post Balloon </a:t>
            </a:r>
            <a:r>
              <a:rPr kumimoji="0" lang="en-US"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Infaltion</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1 Month Later</a:t>
            </a:r>
          </a:p>
        </p:txBody>
      </p:sp>
      <p:grpSp>
        <p:nvGrpSpPr>
          <p:cNvPr id="10" name="Group 9"/>
          <p:cNvGrpSpPr/>
          <p:nvPr/>
        </p:nvGrpSpPr>
        <p:grpSpPr>
          <a:xfrm>
            <a:off x="62753" y="3469341"/>
            <a:ext cx="3754650" cy="3209364"/>
            <a:chOff x="62753" y="3469341"/>
            <a:chExt cx="3754650" cy="3209364"/>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3" y="3469341"/>
              <a:ext cx="3754650" cy="320936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176" y="5561912"/>
              <a:ext cx="2196353" cy="364181"/>
            </a:xfrm>
            <a:prstGeom prst="rect">
              <a:avLst/>
            </a:prstGeom>
          </p:spPr>
        </p:pic>
      </p:grpSp>
      <p:sp>
        <p:nvSpPr>
          <p:cNvPr id="11" name="Rectangle 10"/>
          <p:cNvSpPr/>
          <p:nvPr/>
        </p:nvSpPr>
        <p:spPr>
          <a:xfrm>
            <a:off x="8595591" y="3469341"/>
            <a:ext cx="851647" cy="32093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130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29811"/>
            <a:ext cx="10287000"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Study Design </a:t>
            </a:r>
            <a:endParaRPr kumimoji="0" lang="en-US" sz="36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TextBox 2"/>
          <p:cNvSpPr txBox="1"/>
          <p:nvPr/>
        </p:nvSpPr>
        <p:spPr>
          <a:xfrm>
            <a:off x="7700682" y="6488668"/>
            <a:ext cx="25863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Schelleer</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B, TCT 2021</a:t>
            </a:r>
          </a:p>
        </p:txBody>
      </p:sp>
      <p:sp>
        <p:nvSpPr>
          <p:cNvPr id="4" name="TextBox 3"/>
          <p:cNvSpPr txBox="1"/>
          <p:nvPr/>
        </p:nvSpPr>
        <p:spPr>
          <a:xfrm>
            <a:off x="178320" y="984821"/>
            <a:ext cx="9941859" cy="563231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Multicenter, randomized prospective, controlled, non-inferiority trial</a:t>
            </a: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Five centers in Malaysia and 5 centers in Germany/Switzerland</a:t>
            </a: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Two in parallel conducted trials using an identical study protocol; combined analysis pre-specified</a:t>
            </a: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PCI in coronary DES-ISR</a:t>
            </a: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Comparison of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SeQuent</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SCB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sirolimus</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4 µg/mm</a:t>
            </a:r>
            <a:r>
              <a:rPr kumimoji="0" lang="en-US" sz="2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with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SeQuent</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Please Neo (paclitaxel 3 µm/mm</a:t>
            </a:r>
            <a:r>
              <a:rPr kumimoji="0" lang="en-US" sz="2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Primary Endpoint: angiographic late lumen loss at 6 months (blinded core lab)</a:t>
            </a: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Non-inferiority margin of </a:t>
            </a:r>
            <a:r>
              <a:rPr kumimoji="0" lang="el-G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δ</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0.35 mm to test the difference in SCB and PCB</a:t>
            </a: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Mixed model with repeated measures with study group (SCB vs PCB) as independent variable and country (Malaysia vs Germany/Switzerland)</a:t>
            </a:r>
          </a:p>
        </p:txBody>
      </p:sp>
      <p:sp>
        <p:nvSpPr>
          <p:cNvPr id="5" name="Rectangle 4"/>
          <p:cNvSpPr/>
          <p:nvPr/>
        </p:nvSpPr>
        <p:spPr>
          <a:xfrm>
            <a:off x="0" y="661664"/>
            <a:ext cx="10224245"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Randomized Trials of </a:t>
            </a:r>
            <a:r>
              <a:rPr kumimoji="0" lang="en-US" sz="1600" b="1" i="1"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Sirolimus</a:t>
            </a:r>
            <a:r>
              <a:rPr kumimoji="0" lang="en-US" sz="16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-Coated and Paclitaxel-Coated Balloons in Coronary ISR Lesions</a:t>
            </a:r>
            <a:endPar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976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ECFC-4DA6-44F2-8FFA-0A489EF65ED1}"/>
              </a:ext>
            </a:extLst>
          </p:cNvPr>
          <p:cNvSpPr>
            <a:spLocks noGrp="1"/>
          </p:cNvSpPr>
          <p:nvPr>
            <p:ph type="title"/>
          </p:nvPr>
        </p:nvSpPr>
        <p:spPr>
          <a:xfrm>
            <a:off x="388189" y="678612"/>
            <a:ext cx="4641011" cy="1143000"/>
          </a:xfrm>
        </p:spPr>
        <p:txBody>
          <a:bodyPr/>
          <a:lstStyle/>
          <a:p>
            <a:r>
              <a:rPr lang="en-US" sz="3600" i="1" dirty="0">
                <a:latin typeface="Arial" panose="020B0604020202020204" pitchFamily="34" charset="0"/>
                <a:cs typeface="Arial" panose="020B0604020202020204" pitchFamily="34" charset="0"/>
              </a:rPr>
              <a:t>Diagnosis</a:t>
            </a:r>
          </a:p>
        </p:txBody>
      </p:sp>
      <p:pic>
        <p:nvPicPr>
          <p:cNvPr id="5" name="Picture 4">
            <a:extLst>
              <a:ext uri="{FF2B5EF4-FFF2-40B4-BE49-F238E27FC236}">
                <a16:creationId xmlns:a16="http://schemas.microsoft.com/office/drawing/2014/main" id="{0E83E076-828A-4734-8354-B59881846429}"/>
              </a:ext>
            </a:extLst>
          </p:cNvPr>
          <p:cNvPicPr>
            <a:picLocks noChangeAspect="1"/>
          </p:cNvPicPr>
          <p:nvPr/>
        </p:nvPicPr>
        <p:blipFill>
          <a:blip r:embed="rId2"/>
          <a:stretch>
            <a:fillRect/>
          </a:stretch>
        </p:blipFill>
        <p:spPr>
          <a:xfrm>
            <a:off x="94892" y="1690777"/>
            <a:ext cx="5253486" cy="4528868"/>
          </a:xfrm>
          <a:prstGeom prst="rect">
            <a:avLst/>
          </a:prstGeom>
        </p:spPr>
      </p:pic>
      <p:sp>
        <p:nvSpPr>
          <p:cNvPr id="8" name="TextBox 7">
            <a:extLst>
              <a:ext uri="{FF2B5EF4-FFF2-40B4-BE49-F238E27FC236}">
                <a16:creationId xmlns:a16="http://schemas.microsoft.com/office/drawing/2014/main" id="{75F2C9EB-FF31-4C72-A4E5-3D120B94BE9A}"/>
              </a:ext>
            </a:extLst>
          </p:cNvPr>
          <p:cNvSpPr txBox="1"/>
          <p:nvPr/>
        </p:nvSpPr>
        <p:spPr>
          <a:xfrm>
            <a:off x="928140" y="6344524"/>
            <a:ext cx="74943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Sternheim</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D, Power D, Sharma S, et al. JACC 2021:78;2196-2212</a:t>
            </a:r>
          </a:p>
        </p:txBody>
      </p:sp>
      <p:sp>
        <p:nvSpPr>
          <p:cNvPr id="9" name="Title 1">
            <a:extLst>
              <a:ext uri="{FF2B5EF4-FFF2-40B4-BE49-F238E27FC236}">
                <a16:creationId xmlns:a16="http://schemas.microsoft.com/office/drawing/2014/main" id="{BBD872D8-5DE8-436D-9F0E-7771DB6E76D8}"/>
              </a:ext>
            </a:extLst>
          </p:cNvPr>
          <p:cNvSpPr txBox="1">
            <a:spLocks/>
          </p:cNvSpPr>
          <p:nvPr/>
        </p:nvSpPr>
        <p:spPr bwMode="auto">
          <a:xfrm>
            <a:off x="4972581" y="635480"/>
            <a:ext cx="495642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763" algn="ctr" rtl="0" eaLnBrk="1" fontAlgn="base" hangingPunct="1">
              <a:spcBef>
                <a:spcPct val="0"/>
              </a:spcBef>
              <a:spcAft>
                <a:spcPct val="0"/>
              </a:spcAft>
              <a:defRPr sz="3544" b="1">
                <a:solidFill>
                  <a:srgbClr val="FFFF00"/>
                </a:solidFill>
                <a:latin typeface="Times New Roman" pitchFamily="18" charset="0"/>
              </a:defRPr>
            </a:lvl6pPr>
            <a:lvl7pPr marL="771525" algn="ctr" rtl="0" eaLnBrk="1" fontAlgn="base" hangingPunct="1">
              <a:spcBef>
                <a:spcPct val="0"/>
              </a:spcBef>
              <a:spcAft>
                <a:spcPct val="0"/>
              </a:spcAft>
              <a:defRPr sz="3544" b="1">
                <a:solidFill>
                  <a:srgbClr val="FFFF00"/>
                </a:solidFill>
                <a:latin typeface="Times New Roman" pitchFamily="18" charset="0"/>
              </a:defRPr>
            </a:lvl7pPr>
            <a:lvl8pPr marL="1157288" algn="ctr" rtl="0" eaLnBrk="1" fontAlgn="base" hangingPunct="1">
              <a:spcBef>
                <a:spcPct val="0"/>
              </a:spcBef>
              <a:spcAft>
                <a:spcPct val="0"/>
              </a:spcAft>
              <a:defRPr sz="3544" b="1">
                <a:solidFill>
                  <a:srgbClr val="FFFF00"/>
                </a:solidFill>
                <a:latin typeface="Times New Roman" pitchFamily="18" charset="0"/>
              </a:defRPr>
            </a:lvl8pPr>
            <a:lvl9pPr marL="1543050" algn="ctr" rtl="0" eaLnBrk="1" fontAlgn="base" hangingPunct="1">
              <a:spcBef>
                <a:spcPct val="0"/>
              </a:spcBef>
              <a:spcAft>
                <a:spcPct val="0"/>
              </a:spcAft>
              <a:defRPr sz="3544" b="1">
                <a:solidFill>
                  <a:srgbClr val="FFFF00"/>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Treatment</a:t>
            </a:r>
            <a:endParaRPr kumimoji="0" lang="en-US" sz="3200" b="1" i="1"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p:txBody>
      </p:sp>
      <p:pic>
        <p:nvPicPr>
          <p:cNvPr id="10" name="Picture 9">
            <a:extLst>
              <a:ext uri="{FF2B5EF4-FFF2-40B4-BE49-F238E27FC236}">
                <a16:creationId xmlns:a16="http://schemas.microsoft.com/office/drawing/2014/main" id="{20721371-7170-4BC8-AA7D-9BA05F653611}"/>
              </a:ext>
            </a:extLst>
          </p:cNvPr>
          <p:cNvPicPr>
            <a:picLocks noChangeAspect="1"/>
          </p:cNvPicPr>
          <p:nvPr/>
        </p:nvPicPr>
        <p:blipFill>
          <a:blip r:embed="rId3"/>
          <a:stretch>
            <a:fillRect/>
          </a:stretch>
        </p:blipFill>
        <p:spPr>
          <a:xfrm>
            <a:off x="5512279" y="1690777"/>
            <a:ext cx="4727266" cy="4520931"/>
          </a:xfrm>
          <a:prstGeom prst="rect">
            <a:avLst/>
          </a:prstGeom>
        </p:spPr>
      </p:pic>
      <p:sp>
        <p:nvSpPr>
          <p:cNvPr id="11" name="Title 1">
            <a:extLst>
              <a:ext uri="{FF2B5EF4-FFF2-40B4-BE49-F238E27FC236}">
                <a16:creationId xmlns:a16="http://schemas.microsoft.com/office/drawing/2014/main" id="{A18BECFC-4DA6-44F2-8FFA-0A489EF65ED1}"/>
              </a:ext>
            </a:extLst>
          </p:cNvPr>
          <p:cNvSpPr txBox="1">
            <a:spLocks/>
          </p:cNvSpPr>
          <p:nvPr/>
        </p:nvSpPr>
        <p:spPr bwMode="auto">
          <a:xfrm>
            <a:off x="1992113" y="37386"/>
            <a:ext cx="6256148" cy="730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763" algn="ctr" rtl="0" eaLnBrk="1" fontAlgn="base" hangingPunct="1">
              <a:spcBef>
                <a:spcPct val="0"/>
              </a:spcBef>
              <a:spcAft>
                <a:spcPct val="0"/>
              </a:spcAft>
              <a:defRPr sz="3544" b="1">
                <a:solidFill>
                  <a:srgbClr val="FFFF00"/>
                </a:solidFill>
                <a:latin typeface="Times New Roman" pitchFamily="18" charset="0"/>
              </a:defRPr>
            </a:lvl6pPr>
            <a:lvl7pPr marL="771525" algn="ctr" rtl="0" eaLnBrk="1" fontAlgn="base" hangingPunct="1">
              <a:spcBef>
                <a:spcPct val="0"/>
              </a:spcBef>
              <a:spcAft>
                <a:spcPct val="0"/>
              </a:spcAft>
              <a:defRPr sz="3544" b="1">
                <a:solidFill>
                  <a:srgbClr val="FFFF00"/>
                </a:solidFill>
                <a:latin typeface="Times New Roman" pitchFamily="18" charset="0"/>
              </a:defRPr>
            </a:lvl7pPr>
            <a:lvl8pPr marL="1157288" algn="ctr" rtl="0" eaLnBrk="1" fontAlgn="base" hangingPunct="1">
              <a:spcBef>
                <a:spcPct val="0"/>
              </a:spcBef>
              <a:spcAft>
                <a:spcPct val="0"/>
              </a:spcAft>
              <a:defRPr sz="3544" b="1">
                <a:solidFill>
                  <a:srgbClr val="FFFF00"/>
                </a:solidFill>
                <a:latin typeface="Times New Roman" pitchFamily="18" charset="0"/>
              </a:defRPr>
            </a:lvl8pPr>
            <a:lvl9pPr marL="1543050" algn="ctr" rtl="0" eaLnBrk="1" fontAlgn="base" hangingPunct="1">
              <a:spcBef>
                <a:spcPct val="0"/>
              </a:spcBef>
              <a:spcAft>
                <a:spcPct val="0"/>
              </a:spcAft>
              <a:defRPr sz="3544" b="1">
                <a:solidFill>
                  <a:srgbClr val="FFFF00"/>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Myocardial Bridging</a:t>
            </a:r>
          </a:p>
        </p:txBody>
      </p:sp>
      <p:pic>
        <p:nvPicPr>
          <p:cNvPr id="1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952" y="0"/>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3636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29811"/>
            <a:ext cx="10287000"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Major Inclusion/Exclusion Criteria</a:t>
            </a:r>
            <a:endParaRPr kumimoji="0" lang="en-US" sz="36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TextBox 2"/>
          <p:cNvSpPr txBox="1"/>
          <p:nvPr/>
        </p:nvSpPr>
        <p:spPr>
          <a:xfrm>
            <a:off x="7700682" y="6488668"/>
            <a:ext cx="25863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Schelleer</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B, TCT 2021</a:t>
            </a:r>
          </a:p>
        </p:txBody>
      </p:sp>
      <p:sp>
        <p:nvSpPr>
          <p:cNvPr id="4" name="TextBox 3"/>
          <p:cNvSpPr txBox="1"/>
          <p:nvPr/>
        </p:nvSpPr>
        <p:spPr>
          <a:xfrm>
            <a:off x="208723" y="1311185"/>
            <a:ext cx="10078278" cy="489364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Inclusion Criteria</a:t>
            </a:r>
          </a:p>
          <a:p>
            <a:pPr marL="742950" marR="0" lvl="1" indent="-285750" algn="l" defTabSz="457200" rtl="0" eaLnBrk="1" fontAlgn="auto" latinLnBrk="0" hangingPunct="1">
              <a:lnSpc>
                <a:spcPct val="100000"/>
              </a:lnSpc>
              <a:spcBef>
                <a:spcPts val="0"/>
              </a:spcBef>
              <a:spcAft>
                <a:spcPts val="0"/>
              </a:spcAft>
              <a:buClr>
                <a:srgbClr val="FFC000"/>
              </a:buClr>
              <a:buSzPct val="70000"/>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&gt;18 years of age</a:t>
            </a:r>
          </a:p>
          <a:p>
            <a:pPr marL="742950" marR="0" lvl="1" indent="-285750" algn="l" defTabSz="457200" rtl="0" eaLnBrk="1" fontAlgn="auto" latinLnBrk="0" hangingPunct="1">
              <a:lnSpc>
                <a:spcPct val="100000"/>
              </a:lnSpc>
              <a:spcBef>
                <a:spcPts val="0"/>
              </a:spcBef>
              <a:spcAft>
                <a:spcPts val="0"/>
              </a:spcAft>
              <a:buClr>
                <a:srgbClr val="FFC000"/>
              </a:buClr>
              <a:buSzPct val="70000"/>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Clinical evidence of stable or unstable angina or a positive functional study</a:t>
            </a:r>
          </a:p>
          <a:p>
            <a:pPr marL="742950" marR="0" lvl="1" indent="-285750" algn="l" defTabSz="457200" rtl="0" eaLnBrk="1" fontAlgn="auto" latinLnBrk="0" hangingPunct="1">
              <a:lnSpc>
                <a:spcPct val="100000"/>
              </a:lnSpc>
              <a:spcBef>
                <a:spcPts val="0"/>
              </a:spcBef>
              <a:spcAft>
                <a:spcPts val="0"/>
              </a:spcAft>
              <a:buClr>
                <a:srgbClr val="FFC000"/>
              </a:buClr>
              <a:buSzPct val="70000"/>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Up to two ISR lesions in a coronary artery treated before with drug eluting stents</a:t>
            </a:r>
          </a:p>
          <a:p>
            <a:pPr marL="742950" marR="0" lvl="1" indent="-28575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7338" marR="0" lvl="1" indent="-287338"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Exclusion Criteria</a:t>
            </a:r>
          </a:p>
          <a:p>
            <a:pPr marL="744538" marR="0" lvl="2" indent="-287338" algn="l" defTabSz="457200" rtl="0" eaLnBrk="1" fontAlgn="auto" latinLnBrk="0" hangingPunct="1">
              <a:lnSpc>
                <a:spcPct val="100000"/>
              </a:lnSpc>
              <a:spcBef>
                <a:spcPts val="0"/>
              </a:spcBef>
              <a:spcAft>
                <a:spcPts val="0"/>
              </a:spcAft>
              <a:buClr>
                <a:srgbClr val="FFC000"/>
              </a:buClr>
              <a:buSzPct val="75000"/>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STEMI within the past 72 hours</a:t>
            </a:r>
          </a:p>
          <a:p>
            <a:pPr marL="744538" marR="0" lvl="2" indent="-287338" algn="l" defTabSz="457200" rtl="0" eaLnBrk="1" fontAlgn="auto" latinLnBrk="0" hangingPunct="1">
              <a:lnSpc>
                <a:spcPct val="100000"/>
              </a:lnSpc>
              <a:spcBef>
                <a:spcPts val="0"/>
              </a:spcBef>
              <a:spcAft>
                <a:spcPts val="0"/>
              </a:spcAft>
              <a:buClr>
                <a:srgbClr val="FFC000"/>
              </a:buClr>
              <a:buSzPct val="75000"/>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Chronic renal insufficiency with serum creatinine &gt;2.0 mg/DL</a:t>
            </a:r>
          </a:p>
          <a:p>
            <a:pPr marL="744538" marR="0" lvl="2" indent="-287338" algn="l" defTabSz="457200" rtl="0" eaLnBrk="1" fontAlgn="auto" latinLnBrk="0" hangingPunct="1">
              <a:lnSpc>
                <a:spcPct val="100000"/>
              </a:lnSpc>
              <a:spcBef>
                <a:spcPts val="0"/>
              </a:spcBef>
              <a:spcAft>
                <a:spcPts val="0"/>
              </a:spcAft>
              <a:buClr>
                <a:srgbClr val="FFC000"/>
              </a:buClr>
              <a:buSzPct val="75000"/>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Intolerance and/or allergy to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sirolimus</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paclitaxel matrix</a:t>
            </a:r>
          </a:p>
          <a:p>
            <a:pPr marL="744538" marR="0" lvl="2" indent="-287338" algn="l" defTabSz="457200" rtl="0" eaLnBrk="1" fontAlgn="auto" latinLnBrk="0" hangingPunct="1">
              <a:lnSpc>
                <a:spcPct val="100000"/>
              </a:lnSpc>
              <a:spcBef>
                <a:spcPts val="0"/>
              </a:spcBef>
              <a:spcAft>
                <a:spcPts val="0"/>
              </a:spcAft>
              <a:buClr>
                <a:srgbClr val="FFC000"/>
              </a:buClr>
              <a:buSzPct val="75000"/>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LVEF of &lt;30%</a:t>
            </a:r>
          </a:p>
          <a:p>
            <a:pPr marL="744538" marR="0" lvl="2" indent="-287338" algn="l" defTabSz="457200" rtl="0" eaLnBrk="1" fontAlgn="auto" latinLnBrk="0" hangingPunct="1">
              <a:lnSpc>
                <a:spcPct val="100000"/>
              </a:lnSpc>
              <a:spcBef>
                <a:spcPts val="0"/>
              </a:spcBef>
              <a:spcAft>
                <a:spcPts val="0"/>
              </a:spcAft>
              <a:buClr>
                <a:srgbClr val="FFC000"/>
              </a:buClr>
              <a:buSzPct val="75000"/>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Lesion length &gt;35 mm, reference vessel diameter &lt;2.5 mm</a:t>
            </a:r>
          </a:p>
        </p:txBody>
      </p:sp>
      <p:sp>
        <p:nvSpPr>
          <p:cNvPr id="5" name="Rectangle 4"/>
          <p:cNvSpPr/>
          <p:nvPr/>
        </p:nvSpPr>
        <p:spPr>
          <a:xfrm>
            <a:off x="0" y="598909"/>
            <a:ext cx="10287000"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Randomized Trials of </a:t>
            </a:r>
            <a:r>
              <a:rPr kumimoji="0" lang="en-US" sz="1600" b="1" i="1"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Sirolimus</a:t>
            </a:r>
            <a:r>
              <a:rPr kumimoji="0" lang="en-US" sz="16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-Coated and Paclitaxel-Coated Balloons in Coronary ISR Lesions</a:t>
            </a:r>
            <a:endPar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000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29811"/>
            <a:ext cx="10287000"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Study Flowchart and Baseline Data</a:t>
            </a:r>
            <a:endParaRPr kumimoji="0" lang="en-US" sz="36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TextBox 2"/>
          <p:cNvSpPr txBox="1"/>
          <p:nvPr/>
        </p:nvSpPr>
        <p:spPr>
          <a:xfrm>
            <a:off x="7700682" y="6488668"/>
            <a:ext cx="25863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Schelleer</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B, TCT 2021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4731"/>
            <a:ext cx="10287000" cy="5240031"/>
          </a:xfrm>
          <a:prstGeom prst="rect">
            <a:avLst/>
          </a:prstGeom>
        </p:spPr>
      </p:pic>
      <p:sp>
        <p:nvSpPr>
          <p:cNvPr id="5" name="Rectangle 4"/>
          <p:cNvSpPr/>
          <p:nvPr/>
        </p:nvSpPr>
        <p:spPr>
          <a:xfrm>
            <a:off x="0" y="598909"/>
            <a:ext cx="10224245"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Randomized Trials of </a:t>
            </a:r>
            <a:r>
              <a:rPr kumimoji="0" lang="en-US" sz="1600" b="1" i="1"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Sirolimus</a:t>
            </a:r>
            <a:r>
              <a:rPr kumimoji="0" lang="en-US" sz="16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-Coated and Paclitaxel-Coated Balloons in Coronary ISR Lesions</a:t>
            </a:r>
            <a:endPar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938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29811"/>
            <a:ext cx="10287000"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Procedural Data</a:t>
            </a:r>
            <a:endParaRPr kumimoji="0" lang="en-US" sz="36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TextBox 2"/>
          <p:cNvSpPr txBox="1"/>
          <p:nvPr/>
        </p:nvSpPr>
        <p:spPr>
          <a:xfrm>
            <a:off x="7700682" y="6488668"/>
            <a:ext cx="25863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Schelleer</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B, TCT 2021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7834"/>
            <a:ext cx="10287000" cy="5369860"/>
          </a:xfrm>
          <a:prstGeom prst="rect">
            <a:avLst/>
          </a:prstGeom>
        </p:spPr>
      </p:pic>
      <p:sp>
        <p:nvSpPr>
          <p:cNvPr id="5" name="Rectangle 4"/>
          <p:cNvSpPr/>
          <p:nvPr/>
        </p:nvSpPr>
        <p:spPr>
          <a:xfrm>
            <a:off x="0" y="598909"/>
            <a:ext cx="10287000" cy="35394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Randomized Trials of </a:t>
            </a:r>
            <a:r>
              <a:rPr kumimoji="0" lang="en-US" sz="1700" b="1" i="1"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Sirolimus</a:t>
            </a:r>
            <a:r>
              <a:rPr kumimoji="0" lang="en-US" sz="17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-Coated and Paclitaxel-Coated Balloons in Coronary ISR Lesions</a:t>
            </a:r>
            <a:endParaRPr kumimoji="0" lang="en-US" sz="17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65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0" y="29811"/>
            <a:ext cx="10287000"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Quantitative Coronary Angiography</a:t>
            </a:r>
            <a:endParaRPr kumimoji="0" lang="en-US" sz="36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4" name="TextBox 3"/>
          <p:cNvSpPr txBox="1"/>
          <p:nvPr/>
        </p:nvSpPr>
        <p:spPr>
          <a:xfrm>
            <a:off x="7700682" y="6488668"/>
            <a:ext cx="25863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Schelleer</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B, TCT 2021</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5" y="1138518"/>
            <a:ext cx="10287000" cy="5278430"/>
          </a:xfrm>
          <a:prstGeom prst="rect">
            <a:avLst/>
          </a:prstGeom>
        </p:spPr>
      </p:pic>
      <p:sp>
        <p:nvSpPr>
          <p:cNvPr id="6" name="Rectangle 5"/>
          <p:cNvSpPr/>
          <p:nvPr/>
        </p:nvSpPr>
        <p:spPr>
          <a:xfrm>
            <a:off x="0" y="706489"/>
            <a:ext cx="10287000"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Randomized Trials of </a:t>
            </a:r>
            <a:r>
              <a:rPr kumimoji="0" lang="en-US" sz="1600" b="1" i="1"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Sirolimus</a:t>
            </a:r>
            <a:r>
              <a:rPr kumimoji="0" lang="en-US" sz="16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-Coated and Paclitaxel-Coated Balloons in Coronary ISR Lesions</a:t>
            </a:r>
            <a:endPar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43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29811"/>
            <a:ext cx="10287000"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Primary Endpoint (Non-Inferiority Late Lumen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Loss at 6 Months)</a:t>
            </a:r>
            <a:endPar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TextBox 2"/>
          <p:cNvSpPr txBox="1"/>
          <p:nvPr/>
        </p:nvSpPr>
        <p:spPr>
          <a:xfrm>
            <a:off x="7700682" y="6488668"/>
            <a:ext cx="25863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Schelleer</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B, TCT 2021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9860"/>
            <a:ext cx="10287000" cy="4712888"/>
          </a:xfrm>
          <a:prstGeom prst="rect">
            <a:avLst/>
          </a:prstGeom>
        </p:spPr>
      </p:pic>
      <p:sp>
        <p:nvSpPr>
          <p:cNvPr id="5" name="Rectangle 4"/>
          <p:cNvSpPr/>
          <p:nvPr/>
        </p:nvSpPr>
        <p:spPr>
          <a:xfrm>
            <a:off x="0" y="1029220"/>
            <a:ext cx="10224245"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Randomized Trials of </a:t>
            </a:r>
            <a:r>
              <a:rPr kumimoji="0" lang="en-US" sz="1600" b="1" i="1"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Sirolimus</a:t>
            </a:r>
            <a:r>
              <a:rPr kumimoji="0" lang="en-US" sz="16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-Coated and Paclitaxel-Coated Balloons in Coronary ISR Lesions</a:t>
            </a:r>
            <a:endPar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593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29811"/>
            <a:ext cx="10287000"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Clinical Outcomes</a:t>
            </a:r>
            <a:endPar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TextBox 2"/>
          <p:cNvSpPr txBox="1"/>
          <p:nvPr/>
        </p:nvSpPr>
        <p:spPr>
          <a:xfrm>
            <a:off x="7700682" y="6488668"/>
            <a:ext cx="25863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Schelleer</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B, TCT 2021</a:t>
            </a:r>
          </a:p>
        </p:txBody>
      </p:sp>
      <p:sp>
        <p:nvSpPr>
          <p:cNvPr id="4" name="Rectangle 3"/>
          <p:cNvSpPr/>
          <p:nvPr/>
        </p:nvSpPr>
        <p:spPr>
          <a:xfrm>
            <a:off x="0" y="598909"/>
            <a:ext cx="10287000"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Randomized Trials of </a:t>
            </a:r>
            <a:r>
              <a:rPr kumimoji="0" lang="en-US" sz="1600" b="1" i="1"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Sirolimus</a:t>
            </a:r>
            <a:r>
              <a:rPr kumimoji="0" lang="en-US" sz="16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-Coated and Paclitaxel-Coated Balloons in Coronary ISR Lesions</a:t>
            </a:r>
            <a:endPar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3308288169"/>
              </p:ext>
            </p:extLst>
          </p:nvPr>
        </p:nvGraphicFramePr>
        <p:xfrm>
          <a:off x="208428" y="1076432"/>
          <a:ext cx="9870144" cy="5345670"/>
        </p:xfrm>
        <a:graphic>
          <a:graphicData uri="http://schemas.openxmlformats.org/drawingml/2006/table">
            <a:tbl>
              <a:tblPr firstRow="1" bandRow="1">
                <a:tableStyleId>{5C22544A-7EE6-4342-B048-85BDC9FD1C3A}</a:tableStyleId>
              </a:tblPr>
              <a:tblGrid>
                <a:gridCol w="2429434">
                  <a:extLst>
                    <a:ext uri="{9D8B030D-6E8A-4147-A177-3AD203B41FA5}">
                      <a16:colId xmlns:a16="http://schemas.microsoft.com/office/drawing/2014/main" val="970147714"/>
                    </a:ext>
                  </a:extLst>
                </a:gridCol>
                <a:gridCol w="1183341">
                  <a:extLst>
                    <a:ext uri="{9D8B030D-6E8A-4147-A177-3AD203B41FA5}">
                      <a16:colId xmlns:a16="http://schemas.microsoft.com/office/drawing/2014/main" val="579131380"/>
                    </a:ext>
                  </a:extLst>
                </a:gridCol>
                <a:gridCol w="1308847">
                  <a:extLst>
                    <a:ext uri="{9D8B030D-6E8A-4147-A177-3AD203B41FA5}">
                      <a16:colId xmlns:a16="http://schemas.microsoft.com/office/drawing/2014/main" val="1995717297"/>
                    </a:ext>
                  </a:extLst>
                </a:gridCol>
                <a:gridCol w="950259">
                  <a:extLst>
                    <a:ext uri="{9D8B030D-6E8A-4147-A177-3AD203B41FA5}">
                      <a16:colId xmlns:a16="http://schemas.microsoft.com/office/drawing/2014/main" val="324061387"/>
                    </a:ext>
                  </a:extLst>
                </a:gridCol>
                <a:gridCol w="1138517">
                  <a:extLst>
                    <a:ext uri="{9D8B030D-6E8A-4147-A177-3AD203B41FA5}">
                      <a16:colId xmlns:a16="http://schemas.microsoft.com/office/drawing/2014/main" val="4047581794"/>
                    </a:ext>
                  </a:extLst>
                </a:gridCol>
                <a:gridCol w="1030942">
                  <a:extLst>
                    <a:ext uri="{9D8B030D-6E8A-4147-A177-3AD203B41FA5}">
                      <a16:colId xmlns:a16="http://schemas.microsoft.com/office/drawing/2014/main" val="873417808"/>
                    </a:ext>
                  </a:extLst>
                </a:gridCol>
                <a:gridCol w="860611">
                  <a:extLst>
                    <a:ext uri="{9D8B030D-6E8A-4147-A177-3AD203B41FA5}">
                      <a16:colId xmlns:a16="http://schemas.microsoft.com/office/drawing/2014/main" val="4147166315"/>
                    </a:ext>
                  </a:extLst>
                </a:gridCol>
                <a:gridCol w="968193">
                  <a:extLst>
                    <a:ext uri="{9D8B030D-6E8A-4147-A177-3AD203B41FA5}">
                      <a16:colId xmlns:a16="http://schemas.microsoft.com/office/drawing/2014/main" val="308875034"/>
                    </a:ext>
                  </a:extLst>
                </a:gridCol>
              </a:tblGrid>
              <a:tr h="636597">
                <a:tc>
                  <a:txBody>
                    <a:bodyPr/>
                    <a:lstStyle/>
                    <a:p>
                      <a:endParaRPr lang="en-US" sz="1600" dirty="0">
                        <a:solidFill>
                          <a:schemeClr val="bg1"/>
                        </a:solidFill>
                        <a:latin typeface="Arial" panose="020B0604020202020204" pitchFamily="34" charset="0"/>
                        <a:cs typeface="Arial" panose="020B0604020202020204" pitchFamily="34" charset="0"/>
                      </a:endParaRPr>
                    </a:p>
                  </a:txBody>
                  <a:tcPr anchor="ctr"/>
                </a:tc>
                <a:tc gridSpan="3">
                  <a:txBody>
                    <a:bodyPr/>
                    <a:lstStyle/>
                    <a:p>
                      <a:pPr algn="ctr"/>
                      <a:r>
                        <a:rPr lang="en-US" sz="1600" dirty="0">
                          <a:solidFill>
                            <a:schemeClr val="bg1"/>
                          </a:solidFill>
                          <a:latin typeface="Arial" panose="020B0604020202020204" pitchFamily="34" charset="0"/>
                          <a:cs typeface="Arial" panose="020B0604020202020204" pitchFamily="34" charset="0"/>
                        </a:rPr>
                        <a:t>SCB</a:t>
                      </a:r>
                    </a:p>
                  </a:txBody>
                  <a:tcPr anchor="ctr"/>
                </a:tc>
                <a:tc hMerge="1">
                  <a:txBody>
                    <a:bodyPr/>
                    <a:lstStyle/>
                    <a:p>
                      <a:endParaRPr lang="en-US" sz="1400" dirty="0">
                        <a:solidFill>
                          <a:schemeClr val="bg1"/>
                        </a:solidFill>
                        <a:latin typeface="Arial" panose="020B0604020202020204" pitchFamily="34" charset="0"/>
                        <a:cs typeface="Arial" panose="020B0604020202020204" pitchFamily="34" charset="0"/>
                      </a:endParaRPr>
                    </a:p>
                  </a:txBody>
                  <a:tcPr anchor="ctr"/>
                </a:tc>
                <a:tc hMerge="1">
                  <a:txBody>
                    <a:bodyPr/>
                    <a:lstStyle/>
                    <a:p>
                      <a:endParaRPr lang="en-US" sz="1400" dirty="0">
                        <a:solidFill>
                          <a:schemeClr val="bg1"/>
                        </a:solidFill>
                        <a:latin typeface="Arial" panose="020B0604020202020204" pitchFamily="34" charset="0"/>
                        <a:cs typeface="Arial" panose="020B0604020202020204" pitchFamily="34" charset="0"/>
                      </a:endParaRPr>
                    </a:p>
                  </a:txBody>
                  <a:tcPr anchor="ctr"/>
                </a:tc>
                <a:tc gridSpan="3">
                  <a:txBody>
                    <a:bodyPr/>
                    <a:lstStyle/>
                    <a:p>
                      <a:pPr algn="ctr"/>
                      <a:r>
                        <a:rPr lang="en-US" sz="1600" dirty="0">
                          <a:solidFill>
                            <a:schemeClr val="bg1"/>
                          </a:solidFill>
                          <a:latin typeface="Arial" panose="020B0604020202020204" pitchFamily="34" charset="0"/>
                          <a:cs typeface="Arial" panose="020B0604020202020204" pitchFamily="34" charset="0"/>
                        </a:rPr>
                        <a:t>PCB</a:t>
                      </a:r>
                    </a:p>
                  </a:txBody>
                  <a:tcPr anchor="ctr"/>
                </a:tc>
                <a:tc hMerge="1">
                  <a:txBody>
                    <a:bodyPr/>
                    <a:lstStyle/>
                    <a:p>
                      <a:endParaRPr lang="en-US" sz="1400" dirty="0">
                        <a:solidFill>
                          <a:schemeClr val="bg1"/>
                        </a:solidFill>
                        <a:latin typeface="Arial" panose="020B0604020202020204" pitchFamily="34" charset="0"/>
                        <a:cs typeface="Arial" panose="020B0604020202020204" pitchFamily="34" charset="0"/>
                      </a:endParaRPr>
                    </a:p>
                  </a:txBody>
                  <a:tcPr anchor="ctr"/>
                </a:tc>
                <a:tc hMerge="1">
                  <a:txBody>
                    <a:bodyPr/>
                    <a:lstStyle/>
                    <a:p>
                      <a:endParaRPr lang="en-US" sz="1400" dirty="0">
                        <a:solidFill>
                          <a:schemeClr val="bg1"/>
                        </a:solidFill>
                        <a:latin typeface="Arial" panose="020B0604020202020204" pitchFamily="34" charset="0"/>
                        <a:cs typeface="Arial" panose="020B0604020202020204" pitchFamily="34" charset="0"/>
                      </a:endParaRPr>
                    </a:p>
                  </a:txBody>
                  <a:tcPr anchor="ctr"/>
                </a:tc>
                <a:tc>
                  <a:txBody>
                    <a:bodyPr/>
                    <a:lstStyle/>
                    <a:p>
                      <a:endParaRPr lang="en-US" sz="1600" dirty="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10047136"/>
                  </a:ext>
                </a:extLst>
              </a:tr>
              <a:tr h="889491">
                <a:tc>
                  <a:txBody>
                    <a:bodyPr/>
                    <a:lstStyle/>
                    <a:p>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Malaysia</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DE/SUI</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Total</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Malaysia</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DE/SUI</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Total</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P SCB vs PCB</a:t>
                      </a:r>
                    </a:p>
                  </a:txBody>
                  <a:tcPr anchor="ctr"/>
                </a:tc>
                <a:extLst>
                  <a:ext uri="{0D108BD9-81ED-4DB2-BD59-A6C34878D82A}">
                    <a16:rowId xmlns:a16="http://schemas.microsoft.com/office/drawing/2014/main" val="1589923633"/>
                  </a:ext>
                </a:extLst>
              </a:tr>
              <a:tr h="636597">
                <a:tc>
                  <a:txBody>
                    <a:bodyPr/>
                    <a:lstStyle/>
                    <a:p>
                      <a:r>
                        <a:rPr lang="en-US" sz="1600" b="1" dirty="0">
                          <a:solidFill>
                            <a:schemeClr val="tx1"/>
                          </a:solidFill>
                          <a:latin typeface="Arial" panose="020B0604020202020204" pitchFamily="34" charset="0"/>
                          <a:cs typeface="Arial" panose="020B0604020202020204" pitchFamily="34" charset="0"/>
                        </a:rPr>
                        <a:t>Number of pts</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25</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25</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50</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25</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26</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51</a:t>
                      </a:r>
                    </a:p>
                  </a:txBody>
                  <a:tcPr anchor="ctr"/>
                </a:tc>
                <a:tc>
                  <a:txBody>
                    <a:bodyPr/>
                    <a:lstStyle/>
                    <a:p>
                      <a:pPr algn="ctr"/>
                      <a:endParaRPr lang="en-US"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07797890"/>
                  </a:ext>
                </a:extLst>
              </a:tr>
              <a:tr h="636597">
                <a:tc>
                  <a:txBody>
                    <a:bodyPr/>
                    <a:lstStyle/>
                    <a:p>
                      <a:r>
                        <a:rPr lang="en-US" sz="1800" b="1" dirty="0">
                          <a:solidFill>
                            <a:srgbClr val="FF0066"/>
                          </a:solidFill>
                          <a:latin typeface="Arial" panose="020B0604020202020204" pitchFamily="34" charset="0"/>
                          <a:cs typeface="Arial" panose="020B0604020202020204" pitchFamily="34" charset="0"/>
                        </a:rPr>
                        <a:t>TLR (%)</a:t>
                      </a:r>
                    </a:p>
                  </a:txBody>
                  <a:tcPr anchor="ctr"/>
                </a:tc>
                <a:tc>
                  <a:txBody>
                    <a:bodyPr/>
                    <a:lstStyle/>
                    <a:p>
                      <a:pPr algn="ctr"/>
                      <a:r>
                        <a:rPr lang="en-US" sz="1800" b="1" dirty="0">
                          <a:solidFill>
                            <a:srgbClr val="FF0066"/>
                          </a:solidFill>
                          <a:latin typeface="Arial" panose="020B0604020202020204" pitchFamily="34" charset="0"/>
                          <a:cs typeface="Arial" panose="020B0604020202020204" pitchFamily="34" charset="0"/>
                        </a:rPr>
                        <a:t>3 (12)</a:t>
                      </a:r>
                    </a:p>
                  </a:txBody>
                  <a:tcPr anchor="ctr"/>
                </a:tc>
                <a:tc>
                  <a:txBody>
                    <a:bodyPr/>
                    <a:lstStyle/>
                    <a:p>
                      <a:pPr algn="ctr"/>
                      <a:r>
                        <a:rPr lang="en-US" sz="1800" b="1" dirty="0">
                          <a:solidFill>
                            <a:srgbClr val="FF0066"/>
                          </a:solidFill>
                          <a:latin typeface="Arial" panose="020B0604020202020204" pitchFamily="34" charset="0"/>
                          <a:cs typeface="Arial" panose="020B0604020202020204" pitchFamily="34" charset="0"/>
                        </a:rPr>
                        <a:t>5 (20)</a:t>
                      </a:r>
                    </a:p>
                  </a:txBody>
                  <a:tcPr anchor="ctr"/>
                </a:tc>
                <a:tc>
                  <a:txBody>
                    <a:bodyPr/>
                    <a:lstStyle/>
                    <a:p>
                      <a:pPr algn="ctr"/>
                      <a:r>
                        <a:rPr lang="en-US" sz="1800" b="1" dirty="0">
                          <a:solidFill>
                            <a:srgbClr val="FF0066"/>
                          </a:solidFill>
                          <a:latin typeface="Arial" panose="020B0604020202020204" pitchFamily="34" charset="0"/>
                          <a:cs typeface="Arial" panose="020B0604020202020204" pitchFamily="34" charset="0"/>
                        </a:rPr>
                        <a:t>8 (16)</a:t>
                      </a:r>
                    </a:p>
                  </a:txBody>
                  <a:tcPr anchor="ctr"/>
                </a:tc>
                <a:tc>
                  <a:txBody>
                    <a:bodyPr/>
                    <a:lstStyle/>
                    <a:p>
                      <a:pPr algn="ctr"/>
                      <a:r>
                        <a:rPr lang="en-US" sz="1800" b="1" dirty="0">
                          <a:solidFill>
                            <a:srgbClr val="FF0066"/>
                          </a:solidFill>
                          <a:latin typeface="Arial" panose="020B0604020202020204" pitchFamily="34" charset="0"/>
                          <a:cs typeface="Arial" panose="020B0604020202020204" pitchFamily="34" charset="0"/>
                        </a:rPr>
                        <a:t>4 (16)</a:t>
                      </a:r>
                    </a:p>
                  </a:txBody>
                  <a:tcPr anchor="ctr"/>
                </a:tc>
                <a:tc>
                  <a:txBody>
                    <a:bodyPr/>
                    <a:lstStyle/>
                    <a:p>
                      <a:pPr algn="ctr"/>
                      <a:r>
                        <a:rPr lang="en-US" sz="1800" b="1" dirty="0">
                          <a:solidFill>
                            <a:srgbClr val="FF0066"/>
                          </a:solidFill>
                          <a:latin typeface="Arial" panose="020B0604020202020204" pitchFamily="34" charset="0"/>
                          <a:cs typeface="Arial" panose="020B0604020202020204" pitchFamily="34" charset="0"/>
                        </a:rPr>
                        <a:t>1 (4)</a:t>
                      </a:r>
                    </a:p>
                  </a:txBody>
                  <a:tcPr anchor="ctr"/>
                </a:tc>
                <a:tc>
                  <a:txBody>
                    <a:bodyPr/>
                    <a:lstStyle/>
                    <a:p>
                      <a:pPr algn="ctr"/>
                      <a:r>
                        <a:rPr lang="en-US" sz="1800" b="1" dirty="0">
                          <a:solidFill>
                            <a:srgbClr val="FF0066"/>
                          </a:solidFill>
                          <a:latin typeface="Arial" panose="020B0604020202020204" pitchFamily="34" charset="0"/>
                          <a:cs typeface="Arial" panose="020B0604020202020204" pitchFamily="34" charset="0"/>
                        </a:rPr>
                        <a:t>5 (10)</a:t>
                      </a:r>
                    </a:p>
                  </a:txBody>
                  <a:tcPr anchor="ctr"/>
                </a:tc>
                <a:tc>
                  <a:txBody>
                    <a:bodyPr/>
                    <a:lstStyle/>
                    <a:p>
                      <a:pPr algn="ctr"/>
                      <a:r>
                        <a:rPr lang="en-US" sz="1800" b="1" dirty="0">
                          <a:solidFill>
                            <a:srgbClr val="FF0066"/>
                          </a:solidFill>
                          <a:latin typeface="Arial" panose="020B0604020202020204" pitchFamily="34" charset="0"/>
                          <a:cs typeface="Arial" panose="020B0604020202020204" pitchFamily="34" charset="0"/>
                        </a:rPr>
                        <a:t>0.39</a:t>
                      </a:r>
                    </a:p>
                  </a:txBody>
                  <a:tcPr anchor="ctr"/>
                </a:tc>
                <a:extLst>
                  <a:ext uri="{0D108BD9-81ED-4DB2-BD59-A6C34878D82A}">
                    <a16:rowId xmlns:a16="http://schemas.microsoft.com/office/drawing/2014/main" val="2662553228"/>
                  </a:ext>
                </a:extLst>
              </a:tr>
              <a:tr h="636597">
                <a:tc>
                  <a:txBody>
                    <a:bodyPr/>
                    <a:lstStyle/>
                    <a:p>
                      <a:r>
                        <a:rPr lang="en-US" sz="1600" b="1" dirty="0">
                          <a:solidFill>
                            <a:schemeClr val="tx1"/>
                          </a:solidFill>
                          <a:latin typeface="Arial" panose="020B0604020202020204" pitchFamily="34" charset="0"/>
                          <a:cs typeface="Arial" panose="020B0604020202020204" pitchFamily="34" charset="0"/>
                        </a:rPr>
                        <a:t>Stent thrombosis</a:t>
                      </a:r>
                      <a:r>
                        <a:rPr lang="en-US" sz="1600" b="1" baseline="0" dirty="0">
                          <a:solidFill>
                            <a:schemeClr val="tx1"/>
                          </a:solidFill>
                          <a:latin typeface="Arial" panose="020B0604020202020204" pitchFamily="34" charset="0"/>
                          <a:cs typeface="Arial" panose="020B0604020202020204" pitchFamily="34" charset="0"/>
                        </a:rPr>
                        <a:t> (%)</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0</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0</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0</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1 (4)</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0</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1 (2)</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1.00</a:t>
                      </a:r>
                    </a:p>
                  </a:txBody>
                  <a:tcPr anchor="ctr"/>
                </a:tc>
                <a:extLst>
                  <a:ext uri="{0D108BD9-81ED-4DB2-BD59-A6C34878D82A}">
                    <a16:rowId xmlns:a16="http://schemas.microsoft.com/office/drawing/2014/main" val="640151479"/>
                  </a:ext>
                </a:extLst>
              </a:tr>
              <a:tr h="636597">
                <a:tc>
                  <a:txBody>
                    <a:bodyPr/>
                    <a:lstStyle/>
                    <a:p>
                      <a:r>
                        <a:rPr lang="en-US" sz="1600" b="1" dirty="0">
                          <a:solidFill>
                            <a:schemeClr val="tx1"/>
                          </a:solidFill>
                          <a:latin typeface="Arial" panose="020B0604020202020204" pitchFamily="34" charset="0"/>
                          <a:cs typeface="Arial" panose="020B0604020202020204" pitchFamily="34" charset="0"/>
                        </a:rPr>
                        <a:t>Death (%)</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0</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1 (4)</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1 (2)</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0</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1 (4)</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1 (2)</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1.00</a:t>
                      </a:r>
                    </a:p>
                  </a:txBody>
                  <a:tcPr anchor="ctr"/>
                </a:tc>
                <a:extLst>
                  <a:ext uri="{0D108BD9-81ED-4DB2-BD59-A6C34878D82A}">
                    <a16:rowId xmlns:a16="http://schemas.microsoft.com/office/drawing/2014/main" val="3985856909"/>
                  </a:ext>
                </a:extLst>
              </a:tr>
              <a:tr h="636597">
                <a:tc>
                  <a:txBody>
                    <a:bodyPr/>
                    <a:lstStyle/>
                    <a:p>
                      <a:r>
                        <a:rPr lang="en-US" sz="1600" b="1" dirty="0">
                          <a:solidFill>
                            <a:schemeClr val="tx1"/>
                          </a:solidFill>
                          <a:latin typeface="Arial" panose="020B0604020202020204" pitchFamily="34" charset="0"/>
                          <a:cs typeface="Arial" panose="020B0604020202020204" pitchFamily="34" charset="0"/>
                        </a:rPr>
                        <a:t>MI (%)</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0</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0</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0</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0</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1 (4)</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1 (2)</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1.00</a:t>
                      </a:r>
                    </a:p>
                  </a:txBody>
                  <a:tcPr anchor="ctr"/>
                </a:tc>
                <a:extLst>
                  <a:ext uri="{0D108BD9-81ED-4DB2-BD59-A6C34878D82A}">
                    <a16:rowId xmlns:a16="http://schemas.microsoft.com/office/drawing/2014/main" val="824066362"/>
                  </a:ext>
                </a:extLst>
              </a:tr>
              <a:tr h="636597">
                <a:tc>
                  <a:txBody>
                    <a:bodyPr/>
                    <a:lstStyle/>
                    <a:p>
                      <a:r>
                        <a:rPr lang="en-US" sz="1800" b="1" dirty="0">
                          <a:solidFill>
                            <a:srgbClr val="FF0066"/>
                          </a:solidFill>
                          <a:latin typeface="Arial" panose="020B0604020202020204" pitchFamily="34" charset="0"/>
                          <a:cs typeface="Arial" panose="020B0604020202020204" pitchFamily="34" charset="0"/>
                        </a:rPr>
                        <a:t>MACE (%)</a:t>
                      </a:r>
                    </a:p>
                  </a:txBody>
                  <a:tcPr anchor="ctr"/>
                </a:tc>
                <a:tc>
                  <a:txBody>
                    <a:bodyPr/>
                    <a:lstStyle/>
                    <a:p>
                      <a:pPr algn="ctr"/>
                      <a:r>
                        <a:rPr lang="en-US" sz="1800" b="1" dirty="0">
                          <a:solidFill>
                            <a:srgbClr val="FF0066"/>
                          </a:solidFill>
                          <a:latin typeface="Arial" panose="020B0604020202020204" pitchFamily="34" charset="0"/>
                          <a:cs typeface="Arial" panose="020B0604020202020204" pitchFamily="34" charset="0"/>
                        </a:rPr>
                        <a:t>3 (12)</a:t>
                      </a:r>
                    </a:p>
                  </a:txBody>
                  <a:tcPr anchor="ctr"/>
                </a:tc>
                <a:tc>
                  <a:txBody>
                    <a:bodyPr/>
                    <a:lstStyle/>
                    <a:p>
                      <a:pPr algn="ctr"/>
                      <a:r>
                        <a:rPr lang="en-US" sz="1800" b="1" dirty="0">
                          <a:solidFill>
                            <a:srgbClr val="FF0066"/>
                          </a:solidFill>
                          <a:latin typeface="Arial" panose="020B0604020202020204" pitchFamily="34" charset="0"/>
                          <a:cs typeface="Arial" panose="020B0604020202020204" pitchFamily="34" charset="0"/>
                        </a:rPr>
                        <a:t>6 (24)</a:t>
                      </a:r>
                    </a:p>
                  </a:txBody>
                  <a:tcPr anchor="ctr"/>
                </a:tc>
                <a:tc>
                  <a:txBody>
                    <a:bodyPr/>
                    <a:lstStyle/>
                    <a:p>
                      <a:pPr algn="ctr"/>
                      <a:r>
                        <a:rPr lang="en-US" sz="1800" b="1" dirty="0">
                          <a:solidFill>
                            <a:srgbClr val="FF0066"/>
                          </a:solidFill>
                          <a:latin typeface="Arial" panose="020B0604020202020204" pitchFamily="34" charset="0"/>
                          <a:cs typeface="Arial" panose="020B0604020202020204" pitchFamily="34" charset="0"/>
                        </a:rPr>
                        <a:t>9 (18)</a:t>
                      </a:r>
                    </a:p>
                  </a:txBody>
                  <a:tcPr anchor="ctr"/>
                </a:tc>
                <a:tc>
                  <a:txBody>
                    <a:bodyPr/>
                    <a:lstStyle/>
                    <a:p>
                      <a:pPr algn="ctr"/>
                      <a:r>
                        <a:rPr lang="en-US" sz="1800" b="1" dirty="0">
                          <a:solidFill>
                            <a:srgbClr val="FF0066"/>
                          </a:solidFill>
                          <a:latin typeface="Arial" panose="020B0604020202020204" pitchFamily="34" charset="0"/>
                          <a:cs typeface="Arial" panose="020B0604020202020204" pitchFamily="34" charset="0"/>
                        </a:rPr>
                        <a:t>4</a:t>
                      </a:r>
                      <a:r>
                        <a:rPr lang="en-US" sz="1800" b="1" baseline="0" dirty="0">
                          <a:solidFill>
                            <a:srgbClr val="FF0066"/>
                          </a:solidFill>
                          <a:latin typeface="Arial" panose="020B0604020202020204" pitchFamily="34" charset="0"/>
                          <a:cs typeface="Arial" panose="020B0604020202020204" pitchFamily="34" charset="0"/>
                        </a:rPr>
                        <a:t> (16)</a:t>
                      </a:r>
                      <a:endParaRPr lang="en-US" sz="1800" b="1" dirty="0">
                        <a:solidFill>
                          <a:srgbClr val="FF0066"/>
                        </a:solidFill>
                        <a:latin typeface="Arial" panose="020B0604020202020204" pitchFamily="34" charset="0"/>
                        <a:cs typeface="Arial" panose="020B0604020202020204" pitchFamily="34" charset="0"/>
                      </a:endParaRPr>
                    </a:p>
                  </a:txBody>
                  <a:tcPr anchor="ctr"/>
                </a:tc>
                <a:tc>
                  <a:txBody>
                    <a:bodyPr/>
                    <a:lstStyle/>
                    <a:p>
                      <a:pPr algn="ctr"/>
                      <a:r>
                        <a:rPr lang="en-US" sz="1800" b="1" dirty="0">
                          <a:solidFill>
                            <a:srgbClr val="FF0066"/>
                          </a:solidFill>
                          <a:latin typeface="Arial" panose="020B0604020202020204" pitchFamily="34" charset="0"/>
                          <a:cs typeface="Arial" panose="020B0604020202020204" pitchFamily="34" charset="0"/>
                        </a:rPr>
                        <a:t>3 (12)</a:t>
                      </a:r>
                    </a:p>
                  </a:txBody>
                  <a:tcPr anchor="ctr"/>
                </a:tc>
                <a:tc>
                  <a:txBody>
                    <a:bodyPr/>
                    <a:lstStyle/>
                    <a:p>
                      <a:pPr algn="ctr"/>
                      <a:r>
                        <a:rPr lang="en-US" sz="1800" b="1" dirty="0">
                          <a:solidFill>
                            <a:srgbClr val="FF0066"/>
                          </a:solidFill>
                          <a:latin typeface="Arial" panose="020B0604020202020204" pitchFamily="34" charset="0"/>
                          <a:cs typeface="Arial" panose="020B0604020202020204" pitchFamily="34" charset="0"/>
                        </a:rPr>
                        <a:t>7 (14)</a:t>
                      </a:r>
                    </a:p>
                  </a:txBody>
                  <a:tcPr anchor="ctr"/>
                </a:tc>
                <a:tc>
                  <a:txBody>
                    <a:bodyPr/>
                    <a:lstStyle/>
                    <a:p>
                      <a:pPr algn="ctr"/>
                      <a:r>
                        <a:rPr lang="en-US" sz="1800" b="1" dirty="0">
                          <a:solidFill>
                            <a:srgbClr val="FF0066"/>
                          </a:solidFill>
                          <a:latin typeface="Arial" panose="020B0604020202020204" pitchFamily="34" charset="0"/>
                          <a:cs typeface="Arial" panose="020B0604020202020204" pitchFamily="34" charset="0"/>
                        </a:rPr>
                        <a:t>0.60</a:t>
                      </a:r>
                    </a:p>
                  </a:txBody>
                  <a:tcPr anchor="ctr"/>
                </a:tc>
                <a:extLst>
                  <a:ext uri="{0D108BD9-81ED-4DB2-BD59-A6C34878D82A}">
                    <a16:rowId xmlns:a16="http://schemas.microsoft.com/office/drawing/2014/main" val="1427744142"/>
                  </a:ext>
                </a:extLst>
              </a:tr>
            </a:tbl>
          </a:graphicData>
        </a:graphic>
      </p:graphicFrame>
    </p:spTree>
    <p:extLst>
      <p:ext uri="{BB962C8B-B14F-4D97-AF65-F5344CB8AC3E}">
        <p14:creationId xmlns:p14="http://schemas.microsoft.com/office/powerpoint/2010/main" val="3391149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29811"/>
            <a:ext cx="10287000"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Drug-Coated Balloons for Coronary Artery Disease</a:t>
            </a:r>
            <a:endParaRPr kumimoji="0" lang="en-US" sz="30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TextBox 2"/>
          <p:cNvSpPr txBox="1"/>
          <p:nvPr/>
        </p:nvSpPr>
        <p:spPr>
          <a:xfrm>
            <a:off x="4858871" y="6488668"/>
            <a:ext cx="54281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Jeger</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2020;13:1391</a:t>
            </a:r>
          </a:p>
        </p:txBody>
      </p:sp>
      <p:sp>
        <p:nvSpPr>
          <p:cNvPr id="4" name="Rectangle 3"/>
          <p:cNvSpPr/>
          <p:nvPr/>
        </p:nvSpPr>
        <p:spPr>
          <a:xfrm>
            <a:off x="0" y="536154"/>
            <a:ext cx="10287000" cy="43088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Third Report of the International DCB Consensus Group</a:t>
            </a:r>
            <a:endPar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600635" y="959221"/>
            <a:ext cx="909917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DCB-Only Strategy for PCI in Coronary Artery Disease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624" y="1488135"/>
            <a:ext cx="8077200" cy="493059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5630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83343" y="1612207"/>
            <a:ext cx="10203657" cy="433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600" b="1" i="0" u="none" strike="noStrike" kern="1200" cap="none" spc="0" normalizeH="0" baseline="0" noProof="0" dirty="0">
                <a:ln>
                  <a:noFill/>
                </a:ln>
                <a:solidFill>
                  <a:srgbClr val="808080"/>
                </a:solidFill>
                <a:effectLst/>
                <a:uLnTx/>
                <a:uFillTx/>
                <a:latin typeface="Arial" pitchFamily="34" charset="0"/>
                <a:ea typeface="+mn-ea"/>
                <a:cs typeface="+mn-cs"/>
              </a:rPr>
              <a:t> Key Interventional Trials from TCT 2021;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808080"/>
                </a:solidFill>
                <a:effectLst/>
                <a:uLnTx/>
                <a:uFillTx/>
                <a:latin typeface="Arial" pitchFamily="34" charset="0"/>
                <a:ea typeface="+mn-ea"/>
                <a:cs typeface="+mn-cs"/>
              </a:rPr>
              <a:t>    FAME 3 Trial, MASTER DAPT- MI </a:t>
            </a:r>
            <a:r>
              <a:rPr kumimoji="0" lang="en-US" altLang="en-US" sz="3600" b="1" i="0" u="none" strike="noStrike" kern="1200" cap="none" spc="0" normalizeH="0" baseline="0" noProof="0" dirty="0" err="1">
                <a:ln>
                  <a:noFill/>
                </a:ln>
                <a:solidFill>
                  <a:srgbClr val="808080"/>
                </a:solidFill>
                <a:effectLst/>
                <a:uLnTx/>
                <a:uFillTx/>
                <a:latin typeface="Arial" pitchFamily="34" charset="0"/>
                <a:ea typeface="+mn-ea"/>
                <a:cs typeface="+mn-cs"/>
              </a:rPr>
              <a:t>Substudy</a:t>
            </a:r>
            <a:r>
              <a:rPr kumimoji="0" lang="en-US" altLang="en-US" sz="3600" b="1" i="0" u="none" strike="noStrike" kern="1200" cap="none" spc="0" normalizeH="0" baseline="0" noProof="0" dirty="0">
                <a:ln>
                  <a:noFill/>
                </a:ln>
                <a:solidFill>
                  <a:srgbClr val="808080"/>
                </a:solidFill>
                <a:effectLst/>
                <a:uLnTx/>
                <a:uFillTx/>
                <a:latin typeface="Arial" pitchFamily="34" charset="0"/>
                <a:ea typeface="+mn-ea"/>
                <a:cs typeface="+mn-cs"/>
              </a:rPr>
              <a:t>,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808080"/>
                </a:solidFill>
                <a:effectLst/>
                <a:uLnTx/>
                <a:uFillTx/>
                <a:latin typeface="Arial" pitchFamily="34" charset="0"/>
                <a:ea typeface="+mn-ea"/>
                <a:cs typeface="+mn-cs"/>
              </a:rPr>
              <a:t>    SCB vs PCB in DES ISR</a:t>
            </a:r>
            <a:r>
              <a:rPr kumimoji="0" lang="en-US" altLang="en-US" sz="3200" b="1" i="0" u="none" strike="noStrike" kern="1200" cap="none" spc="0" normalizeH="0" baseline="0" noProof="0" dirty="0">
                <a:ln>
                  <a:noFill/>
                </a:ln>
                <a:solidFill>
                  <a:srgbClr val="808080"/>
                </a:solidFill>
                <a:effectLst/>
                <a:uLnTx/>
                <a:uFillTx/>
                <a:latin typeface="Arial" pitchFamily="34" charset="0"/>
                <a:ea typeface="+mn-ea"/>
                <a:cs typeface="+mn-cs"/>
              </a:rPr>
              <a:t>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2800" b="1" i="1" u="none" strike="noStrike" kern="1200" cap="none" spc="0" normalizeH="0" baseline="0" noProof="0" dirty="0">
                <a:ln>
                  <a:noFill/>
                </a:ln>
                <a:solidFill>
                  <a:srgbClr val="FFFFFF"/>
                </a:solidFill>
                <a:effectLst/>
                <a:uLnTx/>
                <a:uFillTx/>
                <a:latin typeface="Arial" pitchFamily="34" charset="0"/>
                <a:ea typeface="+mn-ea"/>
                <a:cs typeface="+mn-cs"/>
              </a:rPr>
              <a:t>        </a:t>
            </a:r>
            <a:endPar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FF"/>
                </a:solidFill>
                <a:effectLst/>
                <a:uLnTx/>
                <a:uFillTx/>
                <a:latin typeface="Arial" pitchFamily="34" charset="0"/>
                <a:ea typeface="+mn-ea"/>
                <a:cs typeface="+mn-cs"/>
              </a:rPr>
              <a:t>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ea typeface="+mn-ea"/>
                <a:cs typeface="+mn-cs"/>
              </a:rPr>
              <a:t> New CA-AKI</a:t>
            </a: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rPr>
              <a:t> Risk Score: </a:t>
            </a:r>
            <a:endParaRPr kumimoji="0" lang="en-US" altLang="en-US" sz="40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3000" b="1" i="1" u="none" strike="noStrike" kern="1200" cap="none" spc="0" normalizeH="0" baseline="0" noProof="0" dirty="0">
                <a:ln>
                  <a:noFill/>
                </a:ln>
                <a:solidFill>
                  <a:srgbClr val="FFFFFF"/>
                </a:solidFill>
                <a:effectLst/>
                <a:uLnTx/>
                <a:uFillTx/>
                <a:latin typeface="Arial" pitchFamily="34" charset="0"/>
                <a:ea typeface="+mn-ea"/>
                <a:cs typeface="+mn-cs"/>
              </a:rPr>
              <a:t>A Contemporary simple risk score for prediction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solidFill>
                  <a:srgbClr val="FFFFFF"/>
                </a:solidFill>
                <a:effectLst/>
                <a:uLnTx/>
                <a:uFillTx/>
                <a:latin typeface="Arial" pitchFamily="34" charset="0"/>
                <a:ea typeface="+mn-ea"/>
                <a:cs typeface="+mn-cs"/>
              </a:rPr>
              <a:t>     of contrast associated acute kidney injury after PCI</a:t>
            </a: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330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grpSp>
        <p:nvGrpSpPr>
          <p:cNvPr id="9" name="Group 8"/>
          <p:cNvGrpSpPr/>
          <p:nvPr/>
        </p:nvGrpSpPr>
        <p:grpSpPr>
          <a:xfrm>
            <a:off x="0" y="681319"/>
            <a:ext cx="10287001" cy="5450540"/>
            <a:chOff x="0" y="681319"/>
            <a:chExt cx="10287001" cy="5450540"/>
          </a:xfrm>
        </p:grpSpPr>
        <p:grpSp>
          <p:nvGrpSpPr>
            <p:cNvPr id="6" name="Group 5"/>
            <p:cNvGrpSpPr/>
            <p:nvPr/>
          </p:nvGrpSpPr>
          <p:grpSpPr>
            <a:xfrm>
              <a:off x="0" y="681319"/>
              <a:ext cx="10287001" cy="5450540"/>
              <a:chOff x="-1" y="1477208"/>
              <a:chExt cx="10287001" cy="4457427"/>
            </a:xfrm>
          </p:grpSpPr>
          <p:sp>
            <p:nvSpPr>
              <p:cNvPr id="3" name="Rectangle 2">
                <a:extLst>
                  <a:ext uri="{FF2B5EF4-FFF2-40B4-BE49-F238E27FC236}">
                    <a16:creationId xmlns:a16="http://schemas.microsoft.com/office/drawing/2014/main" id="{F73DED2D-AEA8-384A-BB2F-24E5781474D4}"/>
                  </a:ext>
                </a:extLst>
              </p:cNvPr>
              <p:cNvSpPr/>
              <p:nvPr/>
            </p:nvSpPr>
            <p:spPr>
              <a:xfrm>
                <a:off x="-1" y="1477208"/>
                <a:ext cx="10286250" cy="681380"/>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1DBB6FF-66A5-5643-89DC-0D00FE74E24D}"/>
                  </a:ext>
                </a:extLst>
              </p:cNvPr>
              <p:cNvPicPr>
                <a:picLocks noChangeAspect="1"/>
              </p:cNvPicPr>
              <p:nvPr/>
            </p:nvPicPr>
            <p:blipFill>
              <a:blip r:embed="rId2"/>
              <a:stretch>
                <a:fillRect/>
              </a:stretch>
            </p:blipFill>
            <p:spPr>
              <a:xfrm>
                <a:off x="0" y="1808662"/>
                <a:ext cx="10287000" cy="4125973"/>
              </a:xfrm>
              <a:prstGeom prst="rect">
                <a:avLst/>
              </a:prstGeom>
            </p:spPr>
          </p:pic>
          <p:pic>
            <p:nvPicPr>
              <p:cNvPr id="5" name="Picture 2">
                <a:extLst>
                  <a:ext uri="{FF2B5EF4-FFF2-40B4-BE49-F238E27FC236}">
                    <a16:creationId xmlns:a16="http://schemas.microsoft.com/office/drawing/2014/main" id="{AA3FBC7B-2836-E143-A4A0-3BB21FD9D78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817" b="39612"/>
              <a:stretch/>
            </p:blipFill>
            <p:spPr bwMode="auto">
              <a:xfrm>
                <a:off x="3375545" y="1535187"/>
                <a:ext cx="2392909" cy="27347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8359905" y="895656"/>
              <a:ext cx="1891287"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C00000"/>
                  </a:solidFill>
                  <a:effectLst/>
                  <a:uLnTx/>
                  <a:uFillTx/>
                  <a:latin typeface="Calibri" panose="020F0502020204030204"/>
                  <a:ea typeface="+mn-ea"/>
                  <a:cs typeface="+mn-cs"/>
                </a:rPr>
                <a:t>Lancet 2021; 398: 1974–83</a:t>
              </a:r>
            </a:p>
          </p:txBody>
        </p:sp>
      </p:grpSp>
    </p:spTree>
    <p:extLst>
      <p:ext uri="{BB962C8B-B14F-4D97-AF65-F5344CB8AC3E}">
        <p14:creationId xmlns:p14="http://schemas.microsoft.com/office/powerpoint/2010/main" val="1732030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C9D52-DA55-8A40-B732-7AF71E98CA2A}"/>
              </a:ext>
            </a:extLst>
          </p:cNvPr>
          <p:cNvSpPr txBox="1">
            <a:spLocks/>
          </p:cNvSpPr>
          <p:nvPr/>
        </p:nvSpPr>
        <p:spPr>
          <a:xfrm>
            <a:off x="0" y="145828"/>
            <a:ext cx="10287000" cy="922084"/>
          </a:xfrm>
          <a:prstGeom prst="rect">
            <a:avLst/>
          </a:prstGeom>
        </p:spPr>
        <p:txBody>
          <a:bodyPr vert="horz" lIns="91440" tIns="45720" rIns="91440" bIns="45720" rtlCol="0" anchor="ctr">
            <a:normAutofit/>
          </a:bodyPr>
          <a:lstStyle>
            <a:lvl1pPr algn="l" defTabSz="685800" rtl="0" eaLnBrk="1" latinLnBrk="0" hangingPunct="1">
              <a:lnSpc>
                <a:spcPts val="3000"/>
              </a:lnSpc>
              <a:spcBef>
                <a:spcPct val="0"/>
              </a:spcBef>
              <a:buNone/>
              <a:defRPr sz="3000" b="1" i="0" kern="1200">
                <a:solidFill>
                  <a:schemeClr val="accent4"/>
                </a:solidFill>
                <a:latin typeface="Lub Dub Bold" panose="020B0603030403020204" pitchFamily="34" charset="77"/>
                <a:ea typeface="+mj-ea"/>
                <a:cs typeface="+mj-cs"/>
              </a:defRPr>
            </a:lvl1pPr>
          </a:lstStyle>
          <a:p>
            <a:pPr marL="0" marR="0" lvl="0" indent="0" algn="ctr" defTabSz="685800" rtl="0" eaLnBrk="1" fontAlgn="auto" latinLnBrk="0" hangingPunct="1">
              <a:lnSpc>
                <a:spcPts val="3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BACKGROUND</a:t>
            </a:r>
            <a:b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b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Mechanisms of CA-AKI</a:t>
            </a:r>
            <a:endParaRPr kumimoji="0" lang="en-US" sz="48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44DF3B7E-FD06-934F-A557-C20FCBC43D5E}"/>
              </a:ext>
            </a:extLst>
          </p:cNvPr>
          <p:cNvSpPr/>
          <p:nvPr/>
        </p:nvSpPr>
        <p:spPr>
          <a:xfrm>
            <a:off x="97787" y="1383583"/>
            <a:ext cx="4743153" cy="4524315"/>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Ischemic injury</a:t>
            </a: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contrast agents induces intra-renal vasoconstriction, mediated by endothelin, nitric oxide, and prostaglandin and in turn to reduced glomerular blood flow and reduced oxygen delivery to the metabolically active parts of the nephron.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Increased blood viscosity</a:t>
            </a: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further reduction of the microcirculatory flow and changes in blood osmolality cause impairment of erythrocytes  plasticity and increase the risk of microvascular thrombosis.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 AKI is associated with:</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With significant increase in mortality.</a:t>
            </a:r>
            <a:r>
              <a:rPr kumimoji="0" lang="en-US" sz="1600" b="1"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Prolonged hospitalizations and additional costs.</a:t>
            </a:r>
            <a:r>
              <a:rPr kumimoji="0" lang="en-US" sz="1600" b="1"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3344" y="1141016"/>
            <a:ext cx="5155026" cy="5197194"/>
          </a:xfrm>
          <a:prstGeom prst="rect">
            <a:avLst/>
          </a:prstGeom>
        </p:spPr>
      </p:pic>
      <p:sp>
        <p:nvSpPr>
          <p:cNvPr id="5" name="CasellaDiTesto 7">
            <a:extLst>
              <a:ext uri="{FF2B5EF4-FFF2-40B4-BE49-F238E27FC236}">
                <a16:creationId xmlns:a16="http://schemas.microsoft.com/office/drawing/2014/main" id="{2CCC987E-27B2-4A72-9762-9DA1096D2B8F}"/>
              </a:ext>
            </a:extLst>
          </p:cNvPr>
          <p:cNvSpPr txBox="1"/>
          <p:nvPr/>
        </p:nvSpPr>
        <p:spPr>
          <a:xfrm>
            <a:off x="26894" y="5490959"/>
            <a:ext cx="4814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it-IT" sz="14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Valle et al., Circ Cardiovasc Interv 2017;10:e004439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it-IT" sz="14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Aubry et al., BMC Nephrol 2016;17:167</a:t>
            </a:r>
          </a:p>
        </p:txBody>
      </p:sp>
      <p:sp>
        <p:nvSpPr>
          <p:cNvPr id="6" name="Rectangle 5">
            <a:extLst>
              <a:ext uri="{FF2B5EF4-FFF2-40B4-BE49-F238E27FC236}">
                <a16:creationId xmlns:a16="http://schemas.microsoft.com/office/drawing/2014/main" id="{D0088DB8-8F56-DE43-B798-816BBC6862FC}"/>
              </a:ext>
            </a:extLst>
          </p:cNvPr>
          <p:cNvSpPr/>
          <p:nvPr/>
        </p:nvSpPr>
        <p:spPr>
          <a:xfrm>
            <a:off x="5504329" y="6518022"/>
            <a:ext cx="47826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Mehran et al., N Engl J Med 2019:381:1296</a:t>
            </a:r>
            <a:endParaRPr kumimoji="0" lang="en-US" sz="1800" b="0" i="1"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91237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803672" y="1017057"/>
            <a:ext cx="8358188" cy="964406"/>
          </a:xfrm>
        </p:spPr>
        <p:txBody>
          <a:bodyPr/>
          <a:lstStyle/>
          <a:p>
            <a:r>
              <a:rPr lang="en-US" altLang="en-US" sz="2025" i="1" dirty="0">
                <a:solidFill>
                  <a:srgbClr val="00FFFF"/>
                </a:solidFill>
                <a:latin typeface="Arial Black" panose="020B0A04020102020204" pitchFamily="34" charset="0"/>
                <a:cs typeface="Arial" panose="020B0604020202020204" pitchFamily="34" charset="0"/>
              </a:rPr>
              <a:t>50,219</a:t>
            </a:r>
            <a:r>
              <a:rPr lang="en-US" altLang="en-US" sz="2025" i="1" dirty="0">
                <a:solidFill>
                  <a:srgbClr val="00FFFF"/>
                </a:solidFill>
                <a:latin typeface="Arial" panose="020B0604020202020204" pitchFamily="34" charset="0"/>
                <a:cs typeface="Arial" panose="020B0604020202020204" pitchFamily="34" charset="0"/>
              </a:rPr>
              <a:t> unique downloads and counting!</a:t>
            </a:r>
            <a:br>
              <a:rPr lang="en-US" altLang="en-US" sz="2025" i="1" dirty="0">
                <a:solidFill>
                  <a:srgbClr val="00FFFF"/>
                </a:solidFill>
                <a:latin typeface="Arial" panose="020B0604020202020204" pitchFamily="34" charset="0"/>
                <a:cs typeface="Arial" panose="020B0604020202020204" pitchFamily="34" charset="0"/>
              </a:rPr>
            </a:br>
            <a:r>
              <a:rPr lang="en-US" altLang="en-US" sz="1350" i="1" dirty="0">
                <a:solidFill>
                  <a:srgbClr val="00FFFF"/>
                </a:solidFill>
                <a:latin typeface="Arial" panose="020B0604020202020204" pitchFamily="34" charset="0"/>
                <a:cs typeface="Arial" panose="020B0604020202020204" pitchFamily="34" charset="0"/>
              </a:rPr>
              <a:t> (Up 14,000 in 2021)</a:t>
            </a:r>
          </a:p>
        </p:txBody>
      </p:sp>
      <p:pic>
        <p:nvPicPr>
          <p:cNvPr id="9" name="Picture 8">
            <a:extLst>
              <a:ext uri="{FF2B5EF4-FFF2-40B4-BE49-F238E27FC236}">
                <a16:creationId xmlns:a16="http://schemas.microsoft.com/office/drawing/2014/main" id="{4C43790F-6D45-0445-B1FC-C09F75F554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1195" y="2890637"/>
            <a:ext cx="1543050"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Picture 12">
            <a:extLst>
              <a:ext uri="{FF2B5EF4-FFF2-40B4-BE49-F238E27FC236}">
                <a16:creationId xmlns:a16="http://schemas.microsoft.com/office/drawing/2014/main" id="{4E2ACF66-9E25-4D4F-B167-442A99F8F0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 r="667"/>
          <a:stretch/>
        </p:blipFill>
        <p:spPr>
          <a:xfrm>
            <a:off x="8296219" y="2890637"/>
            <a:ext cx="1543050"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103" name="Title 1"/>
          <p:cNvSpPr txBox="1">
            <a:spLocks/>
          </p:cNvSpPr>
          <p:nvPr/>
        </p:nvSpPr>
        <p:spPr bwMode="auto">
          <a:xfrm>
            <a:off x="619691" y="4598507"/>
            <a:ext cx="1241673"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519" b="1" dirty="0">
                <a:solidFill>
                  <a:srgbClr val="FFFFFF"/>
                </a:solidFill>
                <a:latin typeface="Arial" panose="020B0604020202020204" pitchFamily="34" charset="0"/>
                <a:cs typeface="Arial" panose="020B0604020202020204" pitchFamily="34" charset="0"/>
              </a:rPr>
              <a:t>BifurcAID</a:t>
            </a:r>
          </a:p>
        </p:txBody>
      </p:sp>
      <p:sp>
        <p:nvSpPr>
          <p:cNvPr id="4104" name="Title 1"/>
          <p:cNvSpPr txBox="1">
            <a:spLocks/>
          </p:cNvSpPr>
          <p:nvPr/>
        </p:nvSpPr>
        <p:spPr bwMode="auto">
          <a:xfrm>
            <a:off x="2580678" y="4587913"/>
            <a:ext cx="1241673"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519" b="1" dirty="0">
                <a:solidFill>
                  <a:srgbClr val="FFFFFF"/>
                </a:solidFill>
                <a:latin typeface="Arial" panose="020B0604020202020204" pitchFamily="34" charset="0"/>
                <a:cs typeface="Arial" panose="020B0604020202020204" pitchFamily="34" charset="0"/>
              </a:rPr>
              <a:t>OCTAID</a:t>
            </a:r>
          </a:p>
        </p:txBody>
      </p:sp>
      <p:sp>
        <p:nvSpPr>
          <p:cNvPr id="4105" name="Title 1"/>
          <p:cNvSpPr txBox="1">
            <a:spLocks/>
          </p:cNvSpPr>
          <p:nvPr/>
        </p:nvSpPr>
        <p:spPr bwMode="auto">
          <a:xfrm>
            <a:off x="6280315" y="4598507"/>
            <a:ext cx="1492151"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519" b="1" dirty="0" err="1">
                <a:solidFill>
                  <a:srgbClr val="FFFFFF"/>
                </a:solidFill>
                <a:latin typeface="Arial" panose="020B0604020202020204" pitchFamily="34" charset="0"/>
                <a:cs typeface="Arial" panose="020B0604020202020204" pitchFamily="34" charset="0"/>
              </a:rPr>
              <a:t>TranseptAID</a:t>
            </a:r>
            <a:endParaRPr lang="en-US" altLang="en-US" sz="1519" b="1" dirty="0">
              <a:solidFill>
                <a:srgbClr val="FFFFFF"/>
              </a:solidFill>
              <a:latin typeface="Arial" panose="020B0604020202020204" pitchFamily="34" charset="0"/>
              <a:cs typeface="Arial" panose="020B0604020202020204" pitchFamily="34" charset="0"/>
            </a:endParaRPr>
          </a:p>
        </p:txBody>
      </p:sp>
      <p:sp>
        <p:nvSpPr>
          <p:cNvPr id="4106" name="Title 1"/>
          <p:cNvSpPr txBox="1">
            <a:spLocks/>
          </p:cNvSpPr>
          <p:nvPr/>
        </p:nvSpPr>
        <p:spPr bwMode="auto">
          <a:xfrm>
            <a:off x="4390698" y="4587913"/>
            <a:ext cx="1555106"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519" b="1" dirty="0" err="1">
                <a:solidFill>
                  <a:srgbClr val="FFFFFF"/>
                </a:solidFill>
                <a:latin typeface="Arial" panose="020B0604020202020204" pitchFamily="34" charset="0"/>
                <a:cs typeface="Arial" panose="020B0604020202020204" pitchFamily="34" charset="0"/>
              </a:rPr>
              <a:t>TAVRcathAID</a:t>
            </a:r>
            <a:endParaRPr lang="en-US" altLang="en-US" sz="1519" b="1" dirty="0">
              <a:solidFill>
                <a:srgbClr val="FFFFFF"/>
              </a:solidFill>
              <a:latin typeface="Arial" panose="020B0604020202020204" pitchFamily="34" charset="0"/>
              <a:cs typeface="Arial" panose="020B0604020202020204" pitchFamily="34" charset="0"/>
            </a:endParaRPr>
          </a:p>
        </p:txBody>
      </p:sp>
      <p:sp>
        <p:nvSpPr>
          <p:cNvPr id="4107" name="Title 1"/>
          <p:cNvSpPr txBox="1">
            <a:spLocks/>
          </p:cNvSpPr>
          <p:nvPr/>
        </p:nvSpPr>
        <p:spPr bwMode="auto">
          <a:xfrm>
            <a:off x="8313190" y="4598507"/>
            <a:ext cx="1492151"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519" b="1" dirty="0" err="1">
                <a:solidFill>
                  <a:srgbClr val="FFFFFF"/>
                </a:solidFill>
                <a:latin typeface="Arial" panose="020B0604020202020204" pitchFamily="34" charset="0"/>
                <a:cs typeface="Arial" panose="020B0604020202020204" pitchFamily="34" charset="0"/>
              </a:rPr>
              <a:t>CalcificAID</a:t>
            </a:r>
            <a:endParaRPr lang="en-US" altLang="en-US" sz="1519" b="1" dirty="0">
              <a:solidFill>
                <a:srgbClr val="FFFFFF"/>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31146" y="2890637"/>
            <a:ext cx="1543050"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109" name="Text Box 2"/>
          <p:cNvSpPr txBox="1">
            <a:spLocks noChangeArrowheads="1"/>
          </p:cNvSpPr>
          <p:nvPr/>
        </p:nvSpPr>
        <p:spPr bwMode="auto">
          <a:xfrm>
            <a:off x="667666" y="1907721"/>
            <a:ext cx="1237356" cy="108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iOS ★ 5/5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11,906 downloads</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Android ★ 4.96/5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9,072 downloads</a:t>
            </a:r>
          </a:p>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sept 2017</a:t>
            </a:r>
          </a:p>
          <a:p>
            <a:pPr defTabSz="1028784">
              <a:lnSpc>
                <a:spcPct val="107000"/>
              </a:lnSpc>
              <a:spcAft>
                <a:spcPts val="675"/>
              </a:spcAft>
            </a:pPr>
            <a:r>
              <a:rPr lang="en-US" altLang="en-US" sz="900" b="1" dirty="0">
                <a:solidFill>
                  <a:srgbClr val="FFFFFF"/>
                </a:solidFill>
                <a:latin typeface="Arial" panose="020B0604020202020204" pitchFamily="34" charset="0"/>
                <a:ea typeface="Calibri" panose="020F0502020204030204" pitchFamily="34" charset="0"/>
                <a:cs typeface="Arial" panose="020B0604020202020204" pitchFamily="34" charset="0"/>
              </a:rPr>
              <a:t> </a:t>
            </a:r>
          </a:p>
        </p:txBody>
      </p:sp>
      <p:sp>
        <p:nvSpPr>
          <p:cNvPr id="4110" name="Text Box 2"/>
          <p:cNvSpPr txBox="1">
            <a:spLocks noChangeArrowheads="1"/>
          </p:cNvSpPr>
          <p:nvPr/>
        </p:nvSpPr>
        <p:spPr bwMode="auto">
          <a:xfrm>
            <a:off x="2616728" y="1907719"/>
            <a:ext cx="1630115" cy="109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iOS ★ 4.6/5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7,620 downloads</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Android ★ 4.29/5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5,821 downloads</a:t>
            </a:r>
          </a:p>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June 2018</a:t>
            </a:r>
          </a:p>
          <a:p>
            <a:pPr defTabSz="1028784">
              <a:lnSpc>
                <a:spcPct val="107000"/>
              </a:lnSpc>
              <a:spcAft>
                <a:spcPts val="675"/>
              </a:spcAft>
            </a:pPr>
            <a:r>
              <a:rPr lang="en-US" altLang="en-US" sz="900" b="1" dirty="0">
                <a:solidFill>
                  <a:srgbClr val="FFFFFF"/>
                </a:solidFill>
                <a:latin typeface="Arial" panose="020B0604020202020204" pitchFamily="34" charset="0"/>
                <a:ea typeface="Calibri" panose="020F0502020204030204" pitchFamily="34" charset="0"/>
                <a:cs typeface="Arial" panose="020B0604020202020204" pitchFamily="34" charset="0"/>
              </a:rPr>
              <a:t> </a:t>
            </a:r>
          </a:p>
        </p:txBody>
      </p:sp>
      <p:sp>
        <p:nvSpPr>
          <p:cNvPr id="4111" name="Text Box 2"/>
          <p:cNvSpPr txBox="1">
            <a:spLocks noChangeArrowheads="1"/>
          </p:cNvSpPr>
          <p:nvPr/>
        </p:nvSpPr>
        <p:spPr bwMode="auto">
          <a:xfrm>
            <a:off x="6532740" y="1907721"/>
            <a:ext cx="1540371" cy="96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iOS ★ 4.67/5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1,954 downloads</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Android ★ 4.6/5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884 downloads</a:t>
            </a:r>
          </a:p>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Sept 2018</a:t>
            </a:r>
          </a:p>
          <a:p>
            <a:pPr defTabSz="1028784">
              <a:lnSpc>
                <a:spcPct val="107000"/>
              </a:lnSpc>
              <a:spcAft>
                <a:spcPts val="675"/>
              </a:spcAft>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
        <p:nvSpPr>
          <p:cNvPr id="4112" name="Text Box 2"/>
          <p:cNvSpPr txBox="1">
            <a:spLocks noChangeArrowheads="1"/>
          </p:cNvSpPr>
          <p:nvPr/>
        </p:nvSpPr>
        <p:spPr bwMode="auto">
          <a:xfrm>
            <a:off x="4560153" y="1907723"/>
            <a:ext cx="1362224" cy="96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iOS ★ 5/5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4,050 downloads</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Android ★ 5/5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1,362 downloads</a:t>
            </a:r>
          </a:p>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March 2019</a:t>
            </a:r>
          </a:p>
          <a:p>
            <a:pPr defTabSz="1028784">
              <a:lnSpc>
                <a:spcPct val="107000"/>
              </a:lnSpc>
              <a:spcAft>
                <a:spcPts val="675"/>
              </a:spcAft>
            </a:pPr>
            <a:r>
              <a:rPr lang="en-US" altLang="en-US" sz="900" b="1" dirty="0">
                <a:solidFill>
                  <a:srgbClr val="FFFFFF"/>
                </a:solidFill>
                <a:latin typeface="Arial" panose="020B0604020202020204" pitchFamily="34" charset="0"/>
                <a:ea typeface="Calibri" panose="020F0502020204030204" pitchFamily="34" charset="0"/>
                <a:cs typeface="Arial" panose="020B0604020202020204" pitchFamily="34" charset="0"/>
              </a:rPr>
              <a:t> </a:t>
            </a:r>
          </a:p>
        </p:txBody>
      </p:sp>
      <p:sp>
        <p:nvSpPr>
          <p:cNvPr id="4113" name="Text Box 2"/>
          <p:cNvSpPr txBox="1">
            <a:spLocks noChangeArrowheads="1"/>
          </p:cNvSpPr>
          <p:nvPr/>
        </p:nvSpPr>
        <p:spPr bwMode="auto">
          <a:xfrm>
            <a:off x="8487764" y="1907721"/>
            <a:ext cx="1317576" cy="96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iOS ★ 4.86/5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1,773 downloads</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Android ★ 5/5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1,792 downloads</a:t>
            </a:r>
            <a:endParaRPr lang="en-US" altLang="en-US" sz="1125"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June 2019</a:t>
            </a:r>
          </a:p>
        </p:txBody>
      </p:sp>
      <p:sp>
        <p:nvSpPr>
          <p:cNvPr id="4114" name="Rectangle 2"/>
          <p:cNvSpPr>
            <a:spLocks noChangeArrowheads="1"/>
          </p:cNvSpPr>
          <p:nvPr/>
        </p:nvSpPr>
        <p:spPr bwMode="auto">
          <a:xfrm>
            <a:off x="1101761" y="626717"/>
            <a:ext cx="8172005" cy="6148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ctr" defTabSz="1028784">
              <a:buNone/>
            </a:pPr>
            <a:r>
              <a:rPr lang="en-US" altLang="en-US" sz="3600" dirty="0">
                <a:solidFill>
                  <a:srgbClr val="FFFF00"/>
                </a:solidFill>
                <a:latin typeface="Arial" panose="020B0604020202020204" pitchFamily="34" charset="0"/>
                <a:cs typeface="Arial" panose="020B0604020202020204" pitchFamily="34" charset="0"/>
                <a:sym typeface="Symbol" panose="05050102010706020507" pitchFamily="18" charset="2"/>
              </a:rPr>
              <a:t>Cath Lab Apps </a:t>
            </a:r>
            <a:r>
              <a:rPr lang="en-US" altLang="en-US" sz="3600" dirty="0">
                <a:solidFill>
                  <a:srgbClr val="FFFF00"/>
                </a:solidFill>
                <a:latin typeface="Arial" panose="020B0604020202020204" pitchFamily="34" charset="0"/>
              </a:rPr>
              <a:t>CardiologyApps.com</a:t>
            </a:r>
          </a:p>
        </p:txBody>
      </p:sp>
      <p:pic>
        <p:nvPicPr>
          <p:cNvPr id="4118" name="Picture 29" descr="Get it on Google Pla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02756" y="5201998"/>
            <a:ext cx="2396349" cy="92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TextBox 2"/>
          <p:cNvSpPr txBox="1">
            <a:spLocks noChangeArrowheads="1"/>
          </p:cNvSpPr>
          <p:nvPr/>
        </p:nvSpPr>
        <p:spPr bwMode="auto">
          <a:xfrm>
            <a:off x="2861049" y="5985583"/>
            <a:ext cx="1946784" cy="3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028784"/>
            <a:r>
              <a:rPr lang="en-US" altLang="en-US" sz="759" dirty="0">
                <a:solidFill>
                  <a:schemeClr val="bg1">
                    <a:lumMod val="75000"/>
                  </a:schemeClr>
                </a:solidFill>
                <a:latin typeface="Arial" panose="020B0604020202020204" pitchFamily="34" charset="0"/>
                <a:cs typeface="Arial" panose="020B0604020202020204" pitchFamily="34" charset="0"/>
              </a:rPr>
              <a:t>Apple</a:t>
            </a:r>
            <a:r>
              <a:rPr lang="en-US" altLang="en-US" sz="759" baseline="30000" dirty="0">
                <a:solidFill>
                  <a:schemeClr val="bg1">
                    <a:lumMod val="75000"/>
                  </a:schemeClr>
                </a:solidFill>
                <a:latin typeface="Arial" panose="020B0604020202020204" pitchFamily="34" charset="0"/>
                <a:cs typeface="Arial" panose="020B0604020202020204" pitchFamily="34" charset="0"/>
              </a:rPr>
              <a:t> ®</a:t>
            </a:r>
            <a:r>
              <a:rPr lang="en-US" altLang="en-US" sz="759" dirty="0">
                <a:solidFill>
                  <a:schemeClr val="bg1">
                    <a:lumMod val="75000"/>
                  </a:schemeClr>
                </a:solidFill>
                <a:latin typeface="Arial" panose="020B0604020202020204" pitchFamily="34" charset="0"/>
                <a:cs typeface="Arial" panose="020B0604020202020204" pitchFamily="34" charset="0"/>
              </a:rPr>
              <a:t> and App Store</a:t>
            </a:r>
            <a:r>
              <a:rPr lang="en-US" altLang="en-US" sz="759" baseline="30000" dirty="0">
                <a:solidFill>
                  <a:schemeClr val="bg1">
                    <a:lumMod val="75000"/>
                  </a:schemeClr>
                </a:solidFill>
                <a:latin typeface="Arial" panose="020B0604020202020204" pitchFamily="34" charset="0"/>
                <a:cs typeface="Arial" panose="020B0604020202020204" pitchFamily="34" charset="0"/>
              </a:rPr>
              <a:t>®</a:t>
            </a:r>
            <a:r>
              <a:rPr lang="en-US" altLang="en-US" sz="759" dirty="0">
                <a:solidFill>
                  <a:schemeClr val="bg1">
                    <a:lumMod val="75000"/>
                  </a:schemeClr>
                </a:solidFill>
                <a:latin typeface="Arial" panose="020B0604020202020204" pitchFamily="34" charset="0"/>
                <a:cs typeface="Arial" panose="020B0604020202020204" pitchFamily="34" charset="0"/>
              </a:rPr>
              <a:t> are registered trademarks of Apple Inc.</a:t>
            </a:r>
          </a:p>
        </p:txBody>
      </p:sp>
      <p:sp>
        <p:nvSpPr>
          <p:cNvPr id="2" name="Rounded Rectangle 1"/>
          <p:cNvSpPr/>
          <p:nvPr/>
        </p:nvSpPr>
        <p:spPr bwMode="auto">
          <a:xfrm>
            <a:off x="9713714" y="584944"/>
            <a:ext cx="535781" cy="752773"/>
          </a:xfrm>
          <a:prstGeom prst="roundRect">
            <a:avLst/>
          </a:prstGeom>
          <a:solidFill>
            <a:schemeClr val="bg1"/>
          </a:solidFill>
          <a:ln w="15875" cap="flat" cmpd="sng" algn="ctr">
            <a:solidFill>
              <a:schemeClr val="bg1"/>
            </a:solidFill>
            <a:prstDash val="solid"/>
            <a:round/>
            <a:headEnd type="none" w="med" len="med"/>
            <a:tailEnd type="none" w="med" len="med"/>
          </a:ln>
          <a:effec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sp>
        <p:nvSpPr>
          <p:cNvPr id="4120" name="TextBox 5"/>
          <p:cNvSpPr txBox="1">
            <a:spLocks noChangeArrowheads="1"/>
          </p:cNvSpPr>
          <p:nvPr/>
        </p:nvSpPr>
        <p:spPr bwMode="auto">
          <a:xfrm>
            <a:off x="302271" y="5280924"/>
            <a:ext cx="221887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028784"/>
            <a:r>
              <a:rPr lang="en-US" altLang="en-US" sz="2025" dirty="0">
                <a:solidFill>
                  <a:srgbClr val="FFFFFF"/>
                </a:solidFill>
                <a:latin typeface="Arial" panose="020B0604020202020204" pitchFamily="34" charset="0"/>
                <a:cs typeface="Arial" panose="020B0604020202020204" pitchFamily="34" charset="0"/>
              </a:rPr>
              <a:t>Download Apps</a:t>
            </a:r>
          </a:p>
          <a:p>
            <a:pPr defTabSz="1028784"/>
            <a:r>
              <a:rPr lang="en-US" altLang="en-US" sz="2025" dirty="0">
                <a:solidFill>
                  <a:srgbClr val="FFFFFF"/>
                </a:solidFill>
                <a:latin typeface="Arial" panose="020B0604020202020204" pitchFamily="34" charset="0"/>
                <a:cs typeface="Arial" panose="020B0604020202020204" pitchFamily="34" charset="0"/>
              </a:rPr>
              <a:t>For Free on Both:</a:t>
            </a:r>
            <a:endParaRPr lang="en-US" altLang="en-US" sz="2025" dirty="0">
              <a:solidFill>
                <a:srgbClr val="000000"/>
              </a:solidFill>
              <a:latin typeface="Arial" panose="020B0604020202020204" pitchFamily="34" charset="0"/>
              <a:cs typeface="Arial" panose="020B0604020202020204" pitchFamily="34" charset="0"/>
            </a:endParaRPr>
          </a:p>
        </p:txBody>
      </p:sp>
      <p:pic>
        <p:nvPicPr>
          <p:cNvPr id="4121" name="Picture 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93830" y="5350798"/>
            <a:ext cx="1881222" cy="62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p:cNvPicPr>
            <a:picLocks noGrp="1" noChangeAspect="1"/>
          </p:cNvPicPr>
          <p:nvPr>
            <p:ph idx="1"/>
          </p:nvPr>
        </p:nvPicPr>
        <p:blipFill rotWithShape="1">
          <a:blip r:embed="rId8" cstate="screen">
            <a:extLst>
              <a:ext uri="{28A0092B-C50C-407E-A947-70E740481C1C}">
                <a14:useLocalDpi xmlns:a14="http://schemas.microsoft.com/office/drawing/2010/main"/>
              </a:ext>
            </a:extLst>
          </a:blip>
          <a:srcRect/>
          <a:stretch/>
        </p:blipFill>
        <p:spPr>
          <a:xfrm>
            <a:off x="476121" y="2890637"/>
            <a:ext cx="1543050"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8" name="Picture 27" descr="Mt Sinai Heart – Cardiac Vascular News">
            <a:extLst>
              <a:ext uri="{FF2B5EF4-FFF2-40B4-BE49-F238E27FC236}">
                <a16:creationId xmlns:a16="http://schemas.microsoft.com/office/drawing/2014/main" id="{920F33E7-6F74-445F-B3FB-0DEA9481D95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767836" y="644434"/>
            <a:ext cx="433982" cy="6462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5"/>
          <p:cNvSpPr txBox="1">
            <a:spLocks noChangeArrowheads="1"/>
          </p:cNvSpPr>
          <p:nvPr/>
        </p:nvSpPr>
        <p:spPr bwMode="auto">
          <a:xfrm>
            <a:off x="7369689" y="5335251"/>
            <a:ext cx="2769604" cy="61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028784"/>
            <a:r>
              <a:rPr lang="en-US" altLang="en-US" sz="1688" dirty="0" err="1">
                <a:solidFill>
                  <a:srgbClr val="FFFFFF"/>
                </a:solidFill>
                <a:latin typeface="Arial" panose="020B0604020202020204" pitchFamily="34" charset="0"/>
                <a:cs typeface="Arial" panose="020B0604020202020204" pitchFamily="34" charset="0"/>
              </a:rPr>
              <a:t>WebApps</a:t>
            </a:r>
            <a:r>
              <a:rPr lang="en-US" altLang="en-US" sz="1688" dirty="0">
                <a:solidFill>
                  <a:srgbClr val="FFFFFF"/>
                </a:solidFill>
                <a:latin typeface="Arial" panose="020B0604020202020204" pitchFamily="34" charset="0"/>
                <a:cs typeface="Arial" panose="020B0604020202020204" pitchFamily="34" charset="0"/>
              </a:rPr>
              <a:t> available free on</a:t>
            </a:r>
          </a:p>
          <a:p>
            <a:pPr defTabSz="1028784"/>
            <a:r>
              <a:rPr lang="en-US" altLang="en-US" sz="1688" dirty="0">
                <a:solidFill>
                  <a:srgbClr val="FFFF00"/>
                </a:solidFill>
                <a:latin typeface="Arial" panose="020B0604020202020204" pitchFamily="34" charset="0"/>
                <a:cs typeface="Arial" panose="020B0604020202020204" pitchFamily="34" charset="0"/>
              </a:rPr>
              <a:t>www.CardiologyApps.com</a:t>
            </a:r>
          </a:p>
        </p:txBody>
      </p:sp>
      <p:sp>
        <p:nvSpPr>
          <p:cNvPr id="35" name="Title 1"/>
          <p:cNvSpPr txBox="1">
            <a:spLocks/>
          </p:cNvSpPr>
          <p:nvPr/>
        </p:nvSpPr>
        <p:spPr bwMode="auto">
          <a:xfrm>
            <a:off x="2770327" y="4874265"/>
            <a:ext cx="977471"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defTabSz="1028784">
              <a:lnSpc>
                <a:spcPct val="90000"/>
              </a:lnSpc>
            </a:pPr>
            <a:r>
              <a:rPr lang="en-US" altLang="en-US" sz="900" b="1" dirty="0">
                <a:solidFill>
                  <a:srgbClr val="FFFFFF"/>
                </a:solidFill>
                <a:latin typeface="Arial" panose="020B0604020202020204" pitchFamily="34" charset="0"/>
                <a:cs typeface="Arial" panose="020B0604020202020204" pitchFamily="34" charset="0"/>
              </a:rPr>
              <a:t>*Also available</a:t>
            </a:r>
          </a:p>
          <a:p>
            <a:pPr defTabSz="1028784">
              <a:lnSpc>
                <a:spcPct val="90000"/>
              </a:lnSpc>
            </a:pPr>
            <a:r>
              <a:rPr lang="en-US" altLang="en-US" sz="900" b="1" dirty="0">
                <a:solidFill>
                  <a:srgbClr val="FFFFFF"/>
                </a:solidFill>
                <a:latin typeface="Arial" panose="020B0604020202020204" pitchFamily="34" charset="0"/>
                <a:cs typeface="Arial" panose="020B0604020202020204" pitchFamily="34" charset="0"/>
              </a:rPr>
              <a:t> as </a:t>
            </a:r>
            <a:r>
              <a:rPr lang="en-US" altLang="en-US" sz="900" b="1" dirty="0" err="1">
                <a:solidFill>
                  <a:srgbClr val="FFFFFF"/>
                </a:solidFill>
                <a:latin typeface="Arial" panose="020B0604020202020204" pitchFamily="34" charset="0"/>
                <a:cs typeface="Arial" panose="020B0604020202020204" pitchFamily="34" charset="0"/>
              </a:rPr>
              <a:t>WebApp</a:t>
            </a:r>
            <a:endParaRPr lang="en-US" altLang="en-US" sz="900" b="1" dirty="0">
              <a:solidFill>
                <a:srgbClr val="FFFFFF"/>
              </a:solidFill>
              <a:latin typeface="Arial" panose="020B0604020202020204" pitchFamily="34" charset="0"/>
              <a:cs typeface="Arial" panose="020B0604020202020204" pitchFamily="34" charset="0"/>
            </a:endParaRPr>
          </a:p>
        </p:txBody>
      </p:sp>
      <p:sp>
        <p:nvSpPr>
          <p:cNvPr id="32" name="Title 1"/>
          <p:cNvSpPr txBox="1">
            <a:spLocks/>
          </p:cNvSpPr>
          <p:nvPr/>
        </p:nvSpPr>
        <p:spPr bwMode="auto">
          <a:xfrm>
            <a:off x="4699027" y="4874265"/>
            <a:ext cx="977471"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defTabSz="1028784">
              <a:lnSpc>
                <a:spcPct val="90000"/>
              </a:lnSpc>
            </a:pPr>
            <a:r>
              <a:rPr lang="en-US" altLang="en-US" sz="900" b="1" dirty="0">
                <a:solidFill>
                  <a:srgbClr val="FFFFFF"/>
                </a:solidFill>
                <a:latin typeface="Arial" panose="020B0604020202020204" pitchFamily="34" charset="0"/>
                <a:cs typeface="Arial" panose="020B0604020202020204" pitchFamily="34" charset="0"/>
              </a:rPr>
              <a:t>*Also available</a:t>
            </a:r>
          </a:p>
          <a:p>
            <a:pPr defTabSz="1028784">
              <a:lnSpc>
                <a:spcPct val="90000"/>
              </a:lnSpc>
            </a:pPr>
            <a:r>
              <a:rPr lang="en-US" altLang="en-US" sz="900" b="1" dirty="0">
                <a:solidFill>
                  <a:srgbClr val="FFFFFF"/>
                </a:solidFill>
                <a:latin typeface="Arial" panose="020B0604020202020204" pitchFamily="34" charset="0"/>
                <a:cs typeface="Arial" panose="020B0604020202020204" pitchFamily="34" charset="0"/>
              </a:rPr>
              <a:t> as </a:t>
            </a:r>
            <a:r>
              <a:rPr lang="en-US" altLang="en-US" sz="900" b="1" dirty="0" err="1">
                <a:solidFill>
                  <a:srgbClr val="FFFFFF"/>
                </a:solidFill>
                <a:latin typeface="Arial" panose="020B0604020202020204" pitchFamily="34" charset="0"/>
                <a:cs typeface="Arial" panose="020B0604020202020204" pitchFamily="34" charset="0"/>
              </a:rPr>
              <a:t>WebApp</a:t>
            </a:r>
            <a:endParaRPr lang="en-US" altLang="en-US" sz="900" b="1" dirty="0">
              <a:solidFill>
                <a:srgbClr val="FFFFF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386170" y="2890637"/>
            <a:ext cx="1543050"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p:cNvSpPr txBox="1"/>
          <p:nvPr/>
        </p:nvSpPr>
        <p:spPr>
          <a:xfrm>
            <a:off x="155261" y="714469"/>
            <a:ext cx="1188293" cy="637482"/>
          </a:xfrm>
          <a:prstGeom prst="rect">
            <a:avLst/>
          </a:prstGeom>
          <a:noFill/>
        </p:spPr>
        <p:txBody>
          <a:bodyPr wrap="square" rtlCol="0">
            <a:spAutoFit/>
          </a:bodyPr>
          <a:lstStyle/>
          <a:p>
            <a:pPr algn="ctr"/>
            <a:r>
              <a:rPr lang="en-US" sz="1181" i="1" dirty="0">
                <a:solidFill>
                  <a:srgbClr val="FFFF00"/>
                </a:solidFill>
                <a:latin typeface="Arial" panose="020B0604020202020204" pitchFamily="34" charset="0"/>
                <a:cs typeface="Arial" panose="020B0604020202020204" pitchFamily="34" charset="0"/>
              </a:rPr>
              <a:t>Data Updated on Nov 21 2021*</a:t>
            </a:r>
            <a:endParaRPr lang="en-US" sz="1125" i="1" dirty="0">
              <a:solidFill>
                <a:srgbClr val="FFFF00"/>
              </a:solidFill>
              <a:latin typeface="Arial" panose="020B0604020202020204" pitchFamily="34" charset="0"/>
              <a:cs typeface="Arial" panose="020B0604020202020204" pitchFamily="34" charset="0"/>
            </a:endParaRPr>
          </a:p>
        </p:txBody>
      </p:sp>
      <p:sp>
        <p:nvSpPr>
          <p:cNvPr id="37" name="Title 1"/>
          <p:cNvSpPr txBox="1">
            <a:spLocks/>
          </p:cNvSpPr>
          <p:nvPr/>
        </p:nvSpPr>
        <p:spPr bwMode="auto">
          <a:xfrm>
            <a:off x="4577716" y="4331629"/>
            <a:ext cx="1555106"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defTabSz="1028784">
              <a:lnSpc>
                <a:spcPct val="90000"/>
              </a:lnSpc>
            </a:pPr>
            <a:r>
              <a:rPr lang="en-US" altLang="en-US" sz="900" b="1" dirty="0">
                <a:solidFill>
                  <a:srgbClr val="FFFF00"/>
                </a:solidFill>
                <a:latin typeface="Arial" panose="020B0604020202020204" pitchFamily="34" charset="0"/>
                <a:cs typeface="Arial" panose="020B0604020202020204" pitchFamily="34" charset="0"/>
              </a:rPr>
              <a:t>Large Update Q1 21</a:t>
            </a:r>
          </a:p>
        </p:txBody>
      </p:sp>
      <p:sp>
        <p:nvSpPr>
          <p:cNvPr id="38" name="Title 1"/>
          <p:cNvSpPr txBox="1">
            <a:spLocks/>
          </p:cNvSpPr>
          <p:nvPr/>
        </p:nvSpPr>
        <p:spPr bwMode="auto">
          <a:xfrm>
            <a:off x="2616728" y="4331629"/>
            <a:ext cx="1555106"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defTabSz="1028784">
              <a:lnSpc>
                <a:spcPct val="90000"/>
              </a:lnSpc>
            </a:pPr>
            <a:r>
              <a:rPr lang="en-US" altLang="en-US" sz="900" b="1" dirty="0">
                <a:solidFill>
                  <a:srgbClr val="FFFF00"/>
                </a:solidFill>
                <a:latin typeface="Arial" panose="020B0604020202020204" pitchFamily="34" charset="0"/>
                <a:cs typeface="Arial" panose="020B0604020202020204" pitchFamily="34" charset="0"/>
              </a:rPr>
              <a:t>Large Update Q3 19</a:t>
            </a:r>
          </a:p>
        </p:txBody>
      </p:sp>
    </p:spTree>
    <p:extLst>
      <p:ext uri="{BB962C8B-B14F-4D97-AF65-F5344CB8AC3E}">
        <p14:creationId xmlns:p14="http://schemas.microsoft.com/office/powerpoint/2010/main" val="345653243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7257-75DC-9545-8CE5-4208CB14AA9A}"/>
              </a:ext>
            </a:extLst>
          </p:cNvPr>
          <p:cNvSpPr txBox="1">
            <a:spLocks/>
          </p:cNvSpPr>
          <p:nvPr/>
        </p:nvSpPr>
        <p:spPr>
          <a:xfrm>
            <a:off x="0" y="79379"/>
            <a:ext cx="10287000" cy="642463"/>
          </a:xfrm>
          <a:prstGeom prst="rect">
            <a:avLst/>
          </a:prstGeom>
        </p:spPr>
        <p:txBody>
          <a:bodyPr vert="horz" lIns="91440" tIns="45720" rIns="91440" bIns="45720" rtlCol="0" anchor="ctr">
            <a:normAutofit/>
          </a:bodyPr>
          <a:lstStyle>
            <a:lvl1pPr algn="l" defTabSz="685800" rtl="0" eaLnBrk="1" latinLnBrk="0" hangingPunct="1">
              <a:lnSpc>
                <a:spcPts val="4000"/>
              </a:lnSpc>
              <a:spcBef>
                <a:spcPct val="0"/>
              </a:spcBef>
              <a:buNone/>
              <a:defRPr sz="4000" b="1" i="0" kern="1200">
                <a:solidFill>
                  <a:schemeClr val="bg1"/>
                </a:solidFill>
                <a:latin typeface="Lub Dub Heavy" panose="020B0603030403020204" pitchFamily="34" charset="77"/>
                <a:ea typeface="+mj-ea"/>
                <a:cs typeface="+mj-cs"/>
              </a:defRPr>
            </a:lvl1pPr>
          </a:lstStyle>
          <a:p>
            <a:pPr marL="0" marR="0" lvl="0" indent="0" algn="ctr" defTabSz="685800" rtl="0" eaLnBrk="1" fontAlgn="auto" latinLnBrk="0" hangingPunct="1">
              <a:lnSpc>
                <a:spcPts val="4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BACKGROUND</a:t>
            </a:r>
          </a:p>
        </p:txBody>
      </p:sp>
      <p:sp>
        <p:nvSpPr>
          <p:cNvPr id="3" name="Content Placeholder 2">
            <a:extLst>
              <a:ext uri="{FF2B5EF4-FFF2-40B4-BE49-F238E27FC236}">
                <a16:creationId xmlns:a16="http://schemas.microsoft.com/office/drawing/2014/main" id="{446D69E4-8CC6-8B4C-BECB-39A6FB64EB37}"/>
              </a:ext>
            </a:extLst>
          </p:cNvPr>
          <p:cNvSpPr txBox="1">
            <a:spLocks/>
          </p:cNvSpPr>
          <p:nvPr/>
        </p:nvSpPr>
        <p:spPr>
          <a:xfrm>
            <a:off x="57347" y="1172013"/>
            <a:ext cx="9125451" cy="3757504"/>
          </a:xfrm>
          <a:prstGeom prst="rect">
            <a:avLst/>
          </a:prstGeom>
        </p:spPr>
        <p:txBody>
          <a:bodyPr vert="horz" lIns="91440" tIns="45720" rIns="91440" bIns="45720" rtlCol="0">
            <a:normAutofit fontScale="92500" lnSpcReduction="20000"/>
          </a:bodyPr>
          <a:lstStyle>
            <a:lvl1pPr marL="0" indent="0" algn="l" defTabSz="685800" rtl="0" eaLnBrk="1" latinLnBrk="0" hangingPunct="1">
              <a:lnSpc>
                <a:spcPct val="90000"/>
              </a:lnSpc>
              <a:spcBef>
                <a:spcPts val="750"/>
              </a:spcBef>
              <a:buFontTx/>
              <a:buNone/>
              <a:defRPr sz="1200" kern="1200">
                <a:solidFill>
                  <a:schemeClr val="tx1"/>
                </a:solidFill>
                <a:latin typeface="Lub Dub Medium" panose="020B0603030403020204" pitchFamily="34" charset="77"/>
                <a:ea typeface="+mn-ea"/>
                <a:cs typeface="+mn-cs"/>
              </a:defRPr>
            </a:lvl1pPr>
            <a:lvl2pPr marL="342900" indent="0" algn="l" defTabSz="685800" rtl="0" eaLnBrk="1" latinLnBrk="0" hangingPunct="1">
              <a:lnSpc>
                <a:spcPct val="90000"/>
              </a:lnSpc>
              <a:spcBef>
                <a:spcPts val="375"/>
              </a:spcBef>
              <a:buFontTx/>
              <a:buNone/>
              <a:defRPr sz="1200" kern="1200">
                <a:solidFill>
                  <a:schemeClr val="tx1"/>
                </a:solidFill>
                <a:latin typeface="Lub Dub Medium" panose="020B0603030403020204" pitchFamily="34" charset="77"/>
                <a:ea typeface="+mn-ea"/>
                <a:cs typeface="+mn-cs"/>
              </a:defRPr>
            </a:lvl2pPr>
            <a:lvl3pPr marL="685800" indent="0" algn="l" defTabSz="685800" rtl="0" eaLnBrk="1" latinLnBrk="0" hangingPunct="1">
              <a:lnSpc>
                <a:spcPct val="90000"/>
              </a:lnSpc>
              <a:spcBef>
                <a:spcPts val="375"/>
              </a:spcBef>
              <a:buFontTx/>
              <a:buNone/>
              <a:defRPr sz="1200" kern="1200">
                <a:solidFill>
                  <a:schemeClr val="tx1"/>
                </a:solidFill>
                <a:latin typeface="Lub Dub Medium" panose="020B0603030403020204" pitchFamily="34" charset="77"/>
                <a:ea typeface="+mn-ea"/>
                <a:cs typeface="+mn-cs"/>
              </a:defRPr>
            </a:lvl3pPr>
            <a:lvl4pPr marL="1028700" indent="0" algn="l" defTabSz="685800" rtl="0" eaLnBrk="1" latinLnBrk="0" hangingPunct="1">
              <a:lnSpc>
                <a:spcPct val="90000"/>
              </a:lnSpc>
              <a:spcBef>
                <a:spcPts val="375"/>
              </a:spcBef>
              <a:buFontTx/>
              <a:buNone/>
              <a:defRPr sz="1200" kern="1200">
                <a:solidFill>
                  <a:schemeClr val="tx1"/>
                </a:solidFill>
                <a:latin typeface="Lub Dub Medium" panose="020B0603030403020204" pitchFamily="34" charset="77"/>
                <a:ea typeface="+mn-ea"/>
                <a:cs typeface="+mn-cs"/>
              </a:defRPr>
            </a:lvl4pPr>
            <a:lvl5pPr marL="1371600" indent="0" algn="l" defTabSz="685800" rtl="0" eaLnBrk="1" latinLnBrk="0" hangingPunct="1">
              <a:lnSpc>
                <a:spcPct val="90000"/>
              </a:lnSpc>
              <a:spcBef>
                <a:spcPts val="375"/>
              </a:spcBef>
              <a:buFontTx/>
              <a:buNone/>
              <a:defRPr sz="1200" kern="1200">
                <a:solidFill>
                  <a:schemeClr val="tx1"/>
                </a:solidFill>
                <a:latin typeface="Lub Dub Medium" panose="020B0603030403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just" defTabSz="685800" rtl="0" eaLnBrk="1" fontAlgn="auto" latinLnBrk="0" hangingPunct="1">
              <a:lnSpc>
                <a:spcPct val="150000"/>
              </a:lnSpc>
              <a:spcBef>
                <a:spcPts val="750"/>
              </a:spcBef>
              <a:spcAft>
                <a:spcPts val="0"/>
              </a:spcAft>
              <a:buClr>
                <a:srgbClr val="FFC000"/>
              </a:buClr>
              <a:buSzTx/>
              <a:buFont typeface="Wingdings" pitchFamily="2" charset="2"/>
              <a:buChar char="Ø"/>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Mehran CA-AKI risk score was developed in 2004,</a:t>
            </a:r>
            <a:r>
              <a:rPr kumimoji="0" lang="en-US" sz="2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externally validated in different settings.</a:t>
            </a:r>
            <a:r>
              <a:rPr kumimoji="0" lang="en-US" sz="2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2,3</a:t>
            </a:r>
          </a:p>
          <a:p>
            <a:pPr marL="285750" marR="0" lvl="0" indent="-285750" algn="just" defTabSz="685800" rtl="0" eaLnBrk="1" fontAlgn="auto" latinLnBrk="0" hangingPunct="1">
              <a:lnSpc>
                <a:spcPct val="150000"/>
              </a:lnSpc>
              <a:spcBef>
                <a:spcPts val="750"/>
              </a:spcBef>
              <a:spcAft>
                <a:spcPts val="0"/>
              </a:spcAft>
              <a:buClr>
                <a:srgbClr val="FFC000"/>
              </a:buClr>
              <a:buSzTx/>
              <a:buFont typeface="Wingdings" pitchFamily="2" charset="2"/>
              <a:buChar char="Ø"/>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Remarkable advancements in proper recognition and preventive measures:</a:t>
            </a:r>
            <a:r>
              <a:rPr kumimoji="0" lang="en-US" sz="22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800100" marR="0" lvl="1" indent="-342900" algn="just" defTabSz="685800" rtl="0" eaLnBrk="1" fontAlgn="auto" latinLnBrk="0" hangingPunct="1">
              <a:lnSpc>
                <a:spcPct val="150000"/>
              </a:lnSpc>
              <a:spcBef>
                <a:spcPts val="375"/>
              </a:spcBef>
              <a:spcAft>
                <a:spcPts val="0"/>
              </a:spcAft>
              <a:buClrTx/>
              <a:buSzTx/>
              <a:buFont typeface="Wingdings" pitchFamily="2" charset="2"/>
              <a:buChar char="§"/>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Updated and more specific definition</a:t>
            </a:r>
            <a:r>
              <a:rPr kumimoji="0" lang="en-US" sz="17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5</a:t>
            </a:r>
          </a:p>
          <a:p>
            <a:pPr marL="800100" marR="0" lvl="1" indent="-342900" algn="just" defTabSz="685800" rtl="0" eaLnBrk="1" fontAlgn="auto" latinLnBrk="0" hangingPunct="1">
              <a:lnSpc>
                <a:spcPct val="150000"/>
              </a:lnSpc>
              <a:spcBef>
                <a:spcPts val="375"/>
              </a:spcBef>
              <a:spcAft>
                <a:spcPts val="0"/>
              </a:spcAft>
              <a:buClrTx/>
              <a:buSzTx/>
              <a:buFont typeface="Wingdings" pitchFamily="2" charset="2"/>
              <a:buChar char="§"/>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Low- or </a:t>
            </a:r>
            <a:r>
              <a:rPr kumimoji="0" lang="en-US" sz="17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iso</a:t>
            </a: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-osmolality contrast agents</a:t>
            </a:r>
          </a:p>
          <a:p>
            <a:pPr marL="800100" marR="0" lvl="1" indent="-342900" algn="just" defTabSz="685800" rtl="0" eaLnBrk="1" fontAlgn="auto" latinLnBrk="0" hangingPunct="1">
              <a:lnSpc>
                <a:spcPct val="150000"/>
              </a:lnSpc>
              <a:spcBef>
                <a:spcPts val="375"/>
              </a:spcBef>
              <a:spcAft>
                <a:spcPts val="0"/>
              </a:spcAft>
              <a:buClrTx/>
              <a:buSzTx/>
              <a:buFont typeface="Wingdings" pitchFamily="2" charset="2"/>
              <a:buChar char="§"/>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Intravascular volume expansion</a:t>
            </a:r>
          </a:p>
          <a:p>
            <a:pPr marL="800100" marR="0" lvl="1" indent="-342900" algn="just" defTabSz="685800" rtl="0" eaLnBrk="1" fontAlgn="auto" latinLnBrk="0" hangingPunct="1">
              <a:lnSpc>
                <a:spcPct val="150000"/>
              </a:lnSpc>
              <a:spcBef>
                <a:spcPts val="375"/>
              </a:spcBef>
              <a:spcAft>
                <a:spcPts val="0"/>
              </a:spcAft>
              <a:buClrTx/>
              <a:buSzTx/>
              <a:buFont typeface="Wingdings" pitchFamily="2" charset="2"/>
              <a:buChar char="§"/>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Interruption of nephrotoxic medications</a:t>
            </a:r>
          </a:p>
          <a:p>
            <a:pPr marL="800100" marR="0" lvl="1" indent="-342900" algn="just" defTabSz="685800" rtl="0" eaLnBrk="1" fontAlgn="auto" latinLnBrk="0" hangingPunct="1">
              <a:lnSpc>
                <a:spcPct val="150000"/>
              </a:lnSpc>
              <a:spcBef>
                <a:spcPts val="375"/>
              </a:spcBef>
              <a:spcAft>
                <a:spcPts val="0"/>
              </a:spcAft>
              <a:buClrTx/>
              <a:buSzTx/>
              <a:buFont typeface="Wingdings" pitchFamily="2" charset="2"/>
              <a:buChar char="§"/>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Judicious use of contrast volume</a:t>
            </a:r>
            <a:endParaRPr kumimoji="0" lang="en-US" sz="3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just" defTabSz="685800" rtl="0" eaLnBrk="1" fontAlgn="auto" latinLnBrk="0" hangingPunct="1">
              <a:lnSpc>
                <a:spcPct val="150000"/>
              </a:lnSpc>
              <a:spcBef>
                <a:spcPts val="750"/>
              </a:spcBef>
              <a:spcAft>
                <a:spcPts val="0"/>
              </a:spcAft>
              <a:buClrTx/>
              <a:buSzTx/>
              <a:buFont typeface="Wingdings" pitchFamily="2" charset="2"/>
              <a:buChar char="Ø"/>
              <a:tabLst/>
              <a:defRPr/>
            </a:pPr>
            <a:endParaRPr kumimoji="0" lang="en-US" sz="2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CasellaDiTesto 6">
            <a:extLst>
              <a:ext uri="{FF2B5EF4-FFF2-40B4-BE49-F238E27FC236}">
                <a16:creationId xmlns:a16="http://schemas.microsoft.com/office/drawing/2014/main" id="{D5AEAF2C-17A6-4E6B-9CF3-AA28691031EF}"/>
              </a:ext>
            </a:extLst>
          </p:cNvPr>
          <p:cNvSpPr txBox="1"/>
          <p:nvPr/>
        </p:nvSpPr>
        <p:spPr>
          <a:xfrm>
            <a:off x="57347" y="5612778"/>
            <a:ext cx="4728524"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it-IT" sz="14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Mehran et al., J Am Coll Cardiol 2004;44:1393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it-IT" sz="14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Zhou et al., </a:t>
            </a:r>
            <a:r>
              <a:rPr kumimoji="0" lang="en-US" sz="14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Sci Rep 2018;8:9769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it-IT" sz="14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Narula et. Al, </a:t>
            </a:r>
            <a:r>
              <a:rPr kumimoji="0" lang="en-US" sz="14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Eur Heart J 2014;35:1533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4</a:t>
            </a:r>
            <a:r>
              <a:rPr kumimoji="0" lang="it-IT" sz="14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Seeliger et al., </a:t>
            </a:r>
            <a:r>
              <a:rPr kumimoji="0" lang="en-US" sz="14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Eur Heart J 2012;33:2007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en-US" sz="14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Levin et al., Kidney Int Suppl 2013;3:1</a:t>
            </a:r>
            <a:endParaRPr kumimoji="0" lang="it-IT" sz="14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8347" y="2736789"/>
            <a:ext cx="5118065" cy="3655045"/>
          </a:xfrm>
          <a:prstGeom prst="rect">
            <a:avLst/>
          </a:prstGeom>
        </p:spPr>
      </p:pic>
      <p:sp>
        <p:nvSpPr>
          <p:cNvPr id="11" name="Rectangle 10"/>
          <p:cNvSpPr/>
          <p:nvPr/>
        </p:nvSpPr>
        <p:spPr>
          <a:xfrm>
            <a:off x="2411506" y="663384"/>
            <a:ext cx="5459506"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CA-AKI Risk Score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643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86D97-421E-EE45-B42D-62801A712EB2}"/>
              </a:ext>
            </a:extLst>
          </p:cNvPr>
          <p:cNvSpPr txBox="1">
            <a:spLocks/>
          </p:cNvSpPr>
          <p:nvPr/>
        </p:nvSpPr>
        <p:spPr>
          <a:xfrm>
            <a:off x="0" y="98609"/>
            <a:ext cx="10287000" cy="690285"/>
          </a:xfrm>
          <a:prstGeom prst="rect">
            <a:avLst/>
          </a:prstGeom>
        </p:spPr>
        <p:txBody>
          <a:bodyPr vert="horz" lIns="91440" tIns="45720" rIns="91440" bIns="45720" rtlCol="0" anchor="ctr">
            <a:noAutofit/>
          </a:bodyPr>
          <a:lstStyle>
            <a:lvl1pPr algn="l" defTabSz="685800" rtl="0" eaLnBrk="1" latinLnBrk="0" hangingPunct="1">
              <a:lnSpc>
                <a:spcPts val="4000"/>
              </a:lnSpc>
              <a:spcBef>
                <a:spcPct val="0"/>
              </a:spcBef>
              <a:buNone/>
              <a:defRPr sz="4000" b="1" i="0" kern="1200">
                <a:solidFill>
                  <a:schemeClr val="bg1"/>
                </a:solidFill>
                <a:latin typeface="Lub Dub Heavy" panose="020B0603030403020204" pitchFamily="34" charset="77"/>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Study Population</a:t>
            </a:r>
          </a:p>
        </p:txBody>
      </p:sp>
      <p:sp>
        <p:nvSpPr>
          <p:cNvPr id="4" name="Content Placeholder 2">
            <a:extLst>
              <a:ext uri="{FF2B5EF4-FFF2-40B4-BE49-F238E27FC236}">
                <a16:creationId xmlns:a16="http://schemas.microsoft.com/office/drawing/2014/main" id="{CC80F2F5-22ED-4B40-BEA3-B98B18BFDEE2}"/>
              </a:ext>
            </a:extLst>
          </p:cNvPr>
          <p:cNvSpPr txBox="1">
            <a:spLocks/>
          </p:cNvSpPr>
          <p:nvPr/>
        </p:nvSpPr>
        <p:spPr>
          <a:xfrm>
            <a:off x="116540" y="2870894"/>
            <a:ext cx="4867835" cy="1611678"/>
          </a:xfrm>
          <a:prstGeom prst="rect">
            <a:avLst/>
          </a:prstGeom>
          <a:ln w="28575">
            <a:noFill/>
          </a:ln>
        </p:spPr>
        <p:txBody>
          <a:bodyPr vert="horz" lIns="91440" tIns="45720" rIns="91440" bIns="45720" rtlCol="0">
            <a:noAutofit/>
          </a:bodyPr>
          <a:lstStyle>
            <a:lvl1pPr marL="0" indent="0" algn="l" defTabSz="685800" rtl="0" eaLnBrk="1" latinLnBrk="0" hangingPunct="1">
              <a:lnSpc>
                <a:spcPct val="90000"/>
              </a:lnSpc>
              <a:spcBef>
                <a:spcPts val="750"/>
              </a:spcBef>
              <a:buFontTx/>
              <a:buNone/>
              <a:defRPr sz="1200" kern="1200">
                <a:solidFill>
                  <a:schemeClr val="tx1"/>
                </a:solidFill>
                <a:latin typeface="Lub Dub Medium" panose="020B0603030403020204" pitchFamily="34" charset="77"/>
                <a:ea typeface="+mn-ea"/>
                <a:cs typeface="+mn-cs"/>
              </a:defRPr>
            </a:lvl1pPr>
            <a:lvl2pPr marL="342900" indent="0" algn="l" defTabSz="685800" rtl="0" eaLnBrk="1" latinLnBrk="0" hangingPunct="1">
              <a:lnSpc>
                <a:spcPct val="90000"/>
              </a:lnSpc>
              <a:spcBef>
                <a:spcPts val="375"/>
              </a:spcBef>
              <a:buFontTx/>
              <a:buNone/>
              <a:defRPr sz="1200" kern="1200">
                <a:solidFill>
                  <a:schemeClr val="tx1"/>
                </a:solidFill>
                <a:latin typeface="Lub Dub Medium" panose="020B0603030403020204" pitchFamily="34" charset="77"/>
                <a:ea typeface="+mn-ea"/>
                <a:cs typeface="+mn-cs"/>
              </a:defRPr>
            </a:lvl2pPr>
            <a:lvl3pPr marL="685800" indent="0" algn="l" defTabSz="685800" rtl="0" eaLnBrk="1" latinLnBrk="0" hangingPunct="1">
              <a:lnSpc>
                <a:spcPct val="90000"/>
              </a:lnSpc>
              <a:spcBef>
                <a:spcPts val="375"/>
              </a:spcBef>
              <a:buFontTx/>
              <a:buNone/>
              <a:defRPr sz="1200" kern="1200">
                <a:solidFill>
                  <a:schemeClr val="tx1"/>
                </a:solidFill>
                <a:latin typeface="Lub Dub Medium" panose="020B0603030403020204" pitchFamily="34" charset="77"/>
                <a:ea typeface="+mn-ea"/>
                <a:cs typeface="+mn-cs"/>
              </a:defRPr>
            </a:lvl3pPr>
            <a:lvl4pPr marL="1028700" indent="0" algn="l" defTabSz="685800" rtl="0" eaLnBrk="1" latinLnBrk="0" hangingPunct="1">
              <a:lnSpc>
                <a:spcPct val="90000"/>
              </a:lnSpc>
              <a:spcBef>
                <a:spcPts val="375"/>
              </a:spcBef>
              <a:buFontTx/>
              <a:buNone/>
              <a:defRPr sz="1200" kern="1200">
                <a:solidFill>
                  <a:schemeClr val="tx1"/>
                </a:solidFill>
                <a:latin typeface="Lub Dub Medium" panose="020B0603030403020204" pitchFamily="34" charset="77"/>
                <a:ea typeface="+mn-ea"/>
                <a:cs typeface="+mn-cs"/>
              </a:defRPr>
            </a:lvl4pPr>
            <a:lvl5pPr marL="1371600" indent="0" algn="l" defTabSz="685800" rtl="0" eaLnBrk="1" latinLnBrk="0" hangingPunct="1">
              <a:lnSpc>
                <a:spcPct val="90000"/>
              </a:lnSpc>
              <a:spcBef>
                <a:spcPts val="375"/>
              </a:spcBef>
              <a:buFontTx/>
              <a:buNone/>
              <a:defRPr sz="1200" kern="1200">
                <a:solidFill>
                  <a:schemeClr val="tx1"/>
                </a:solidFill>
                <a:latin typeface="Lub Dub Medium" panose="020B0603030403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marR="0" lvl="0" indent="-285750" algn="l" defTabSz="685800" rtl="0" eaLnBrk="1" fontAlgn="auto" latinLnBrk="0" hangingPunct="1">
              <a:lnSpc>
                <a:spcPct val="90000"/>
              </a:lnSpc>
              <a:spcBef>
                <a:spcPts val="750"/>
              </a:spcBef>
              <a:spcAft>
                <a:spcPts val="0"/>
              </a:spcAft>
              <a:buClr>
                <a:srgbClr val="FFC000"/>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PCI between 2012 and 2020 at MSH.</a:t>
            </a:r>
          </a:p>
          <a:p>
            <a:pPr marL="285750" marR="0" lvl="0" indent="-285750" algn="l" defTabSz="685800" rtl="0" eaLnBrk="1" fontAlgn="auto" latinLnBrk="0" hangingPunct="1">
              <a:lnSpc>
                <a:spcPct val="90000"/>
              </a:lnSpc>
              <a:spcBef>
                <a:spcPts val="750"/>
              </a:spcBef>
              <a:spcAft>
                <a:spcPts val="0"/>
              </a:spcAft>
              <a:buClr>
                <a:srgbClr val="FFC000"/>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Available serum creatinine both pre-procedure and within 48 hours after PCI.</a:t>
            </a:r>
          </a:p>
        </p:txBody>
      </p:sp>
      <p:sp>
        <p:nvSpPr>
          <p:cNvPr id="5" name="Text Placeholder 4">
            <a:extLst>
              <a:ext uri="{FF2B5EF4-FFF2-40B4-BE49-F238E27FC236}">
                <a16:creationId xmlns:a16="http://schemas.microsoft.com/office/drawing/2014/main" id="{7FCBE18A-F80A-4B0A-83D7-228A858FA5AE}"/>
              </a:ext>
            </a:extLst>
          </p:cNvPr>
          <p:cNvSpPr txBox="1">
            <a:spLocks/>
          </p:cNvSpPr>
          <p:nvPr/>
        </p:nvSpPr>
        <p:spPr>
          <a:xfrm>
            <a:off x="197222" y="2132870"/>
            <a:ext cx="4742328" cy="458982"/>
          </a:xfrm>
          <a:prstGeom prst="rect">
            <a:avLst/>
          </a:prstGeom>
          <a:solidFill>
            <a:srgbClr val="00B050"/>
          </a:solidFill>
        </p:spPr>
        <p:txBody>
          <a:bodyPr vert="horz" lIns="91440" tIns="45720" rIns="91440" bIns="45720" rtlCol="0" anchor="ctr">
            <a:noAutofit/>
          </a:bodyPr>
          <a:lstStyle>
            <a:lvl1pPr marL="0" indent="0" algn="r" defTabSz="685800" rtl="0" eaLnBrk="1" latinLnBrk="0" hangingPunct="1">
              <a:lnSpc>
                <a:spcPct val="90000"/>
              </a:lnSpc>
              <a:spcBef>
                <a:spcPts val="750"/>
              </a:spcBef>
              <a:buFontTx/>
              <a:buNone/>
              <a:defRPr sz="800" kern="1200">
                <a:solidFill>
                  <a:schemeClr val="bg1"/>
                </a:solidFill>
                <a:latin typeface="Lub Dub Medium" panose="020B0603030403020204" pitchFamily="34" charset="77"/>
                <a:ea typeface="+mn-ea"/>
                <a:cs typeface="+mn-cs"/>
              </a:defRPr>
            </a:lvl1pPr>
            <a:lvl2pPr marL="342900" indent="0" algn="l" defTabSz="685800" rtl="0" eaLnBrk="1" latinLnBrk="0" hangingPunct="1">
              <a:lnSpc>
                <a:spcPct val="90000"/>
              </a:lnSpc>
              <a:spcBef>
                <a:spcPts val="375"/>
              </a:spcBef>
              <a:buFontTx/>
              <a:buNone/>
              <a:defRPr sz="1200" kern="1200">
                <a:solidFill>
                  <a:schemeClr val="tx1"/>
                </a:solidFill>
                <a:latin typeface="Lub Dub Medium" panose="020B0603030403020204" pitchFamily="34" charset="77"/>
                <a:ea typeface="+mn-ea"/>
                <a:cs typeface="+mn-cs"/>
              </a:defRPr>
            </a:lvl2pPr>
            <a:lvl3pPr marL="685800" indent="0" algn="l" defTabSz="685800" rtl="0" eaLnBrk="1" latinLnBrk="0" hangingPunct="1">
              <a:lnSpc>
                <a:spcPct val="90000"/>
              </a:lnSpc>
              <a:spcBef>
                <a:spcPts val="375"/>
              </a:spcBef>
              <a:buFontTx/>
              <a:buNone/>
              <a:defRPr sz="1200" kern="1200">
                <a:solidFill>
                  <a:schemeClr val="tx1"/>
                </a:solidFill>
                <a:latin typeface="Lub Dub Medium" panose="020B0603030403020204" pitchFamily="34" charset="77"/>
                <a:ea typeface="+mn-ea"/>
                <a:cs typeface="+mn-cs"/>
              </a:defRPr>
            </a:lvl3pPr>
            <a:lvl4pPr marL="1028700" indent="0" algn="l" defTabSz="685800" rtl="0" eaLnBrk="1" latinLnBrk="0" hangingPunct="1">
              <a:lnSpc>
                <a:spcPct val="90000"/>
              </a:lnSpc>
              <a:spcBef>
                <a:spcPts val="375"/>
              </a:spcBef>
              <a:buFontTx/>
              <a:buNone/>
              <a:defRPr sz="1200" kern="1200">
                <a:solidFill>
                  <a:schemeClr val="tx1"/>
                </a:solidFill>
                <a:latin typeface="Lub Dub Medium" panose="020B0603030403020204" pitchFamily="34" charset="77"/>
                <a:ea typeface="+mn-ea"/>
                <a:cs typeface="+mn-cs"/>
              </a:defRPr>
            </a:lvl4pPr>
            <a:lvl5pPr marL="1371600" indent="0" algn="l" defTabSz="685800" rtl="0" eaLnBrk="1" latinLnBrk="0" hangingPunct="1">
              <a:lnSpc>
                <a:spcPct val="90000"/>
              </a:lnSpc>
              <a:spcBef>
                <a:spcPts val="375"/>
              </a:spcBef>
              <a:buFontTx/>
              <a:buNone/>
              <a:defRPr sz="1200" kern="1200">
                <a:solidFill>
                  <a:schemeClr val="tx1"/>
                </a:solidFill>
                <a:latin typeface="Lub Dub Medium" panose="020B0603030403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Inclusion Criteria</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6" name="Text Placeholder 5">
            <a:extLst>
              <a:ext uri="{FF2B5EF4-FFF2-40B4-BE49-F238E27FC236}">
                <a16:creationId xmlns:a16="http://schemas.microsoft.com/office/drawing/2014/main" id="{C9259904-9B1E-4013-9AFE-A9AC95BC6737}"/>
              </a:ext>
            </a:extLst>
          </p:cNvPr>
          <p:cNvSpPr txBox="1">
            <a:spLocks/>
          </p:cNvSpPr>
          <p:nvPr/>
        </p:nvSpPr>
        <p:spPr>
          <a:xfrm>
            <a:off x="5356186" y="2132870"/>
            <a:ext cx="4711182" cy="468608"/>
          </a:xfrm>
          <a:prstGeom prst="rect">
            <a:avLst/>
          </a:prstGeom>
          <a:solidFill>
            <a:srgbClr val="C00000"/>
          </a:solidFill>
        </p:spPr>
        <p:txBody>
          <a:bodyPr vert="horz" lIns="91440" tIns="45720" rIns="91440" bIns="45720" rtlCol="0" anchor="ctr"/>
          <a:lstStyle>
            <a:defPPr>
              <a:defRPr lang="en-US"/>
            </a:defPPr>
            <a:lvl1pPr marL="0" algn="l" defTabSz="457200" rtl="0" eaLnBrk="1" latinLnBrk="0" hangingPunct="1">
              <a:defRPr sz="800" kern="1200">
                <a:solidFill>
                  <a:schemeClr val="bg1"/>
                </a:solidFill>
                <a:latin typeface="Lub Dub Medium" panose="020B0603030403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Exclusion Criteria</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7" name="Content Placeholder 2">
            <a:extLst>
              <a:ext uri="{FF2B5EF4-FFF2-40B4-BE49-F238E27FC236}">
                <a16:creationId xmlns:a16="http://schemas.microsoft.com/office/drawing/2014/main" id="{5DCCD3C6-0F0D-4ABC-9102-2229005F8DFC}"/>
              </a:ext>
            </a:extLst>
          </p:cNvPr>
          <p:cNvSpPr txBox="1">
            <a:spLocks/>
          </p:cNvSpPr>
          <p:nvPr/>
        </p:nvSpPr>
        <p:spPr>
          <a:xfrm>
            <a:off x="5257571" y="2862237"/>
            <a:ext cx="4630500" cy="1158178"/>
          </a:xfrm>
          <a:prstGeom prst="rect">
            <a:avLst/>
          </a:prstGeom>
          <a:noFill/>
          <a:ln w="28575">
            <a:noFill/>
          </a:ln>
        </p:spPr>
        <p:txBody>
          <a:bodyPr vert="horz" lIns="91440" tIns="45720" rIns="91440" bIns="45720" rtlCol="0">
            <a:noAutofit/>
          </a:bodyPr>
          <a:lstStyle>
            <a:lvl1pPr marL="0" indent="0" algn="l" defTabSz="685800" rtl="0" eaLnBrk="1" latinLnBrk="0" hangingPunct="1">
              <a:lnSpc>
                <a:spcPct val="90000"/>
              </a:lnSpc>
              <a:spcBef>
                <a:spcPts val="750"/>
              </a:spcBef>
              <a:buFontTx/>
              <a:buNone/>
              <a:defRPr sz="1200" kern="1200">
                <a:solidFill>
                  <a:schemeClr val="tx1"/>
                </a:solidFill>
                <a:latin typeface="Lub Dub Medium" panose="020B0603030403020204" pitchFamily="34" charset="77"/>
                <a:ea typeface="+mn-ea"/>
                <a:cs typeface="+mn-cs"/>
              </a:defRPr>
            </a:lvl1pPr>
            <a:lvl2pPr marL="342900" indent="0" algn="l" defTabSz="685800" rtl="0" eaLnBrk="1" latinLnBrk="0" hangingPunct="1">
              <a:lnSpc>
                <a:spcPct val="90000"/>
              </a:lnSpc>
              <a:spcBef>
                <a:spcPts val="375"/>
              </a:spcBef>
              <a:buFontTx/>
              <a:buNone/>
              <a:defRPr sz="1200" kern="1200">
                <a:solidFill>
                  <a:schemeClr val="tx1"/>
                </a:solidFill>
                <a:latin typeface="Lub Dub Medium" panose="020B0603030403020204" pitchFamily="34" charset="77"/>
                <a:ea typeface="+mn-ea"/>
                <a:cs typeface="+mn-cs"/>
              </a:defRPr>
            </a:lvl2pPr>
            <a:lvl3pPr marL="685800" indent="0" algn="l" defTabSz="685800" rtl="0" eaLnBrk="1" latinLnBrk="0" hangingPunct="1">
              <a:lnSpc>
                <a:spcPct val="90000"/>
              </a:lnSpc>
              <a:spcBef>
                <a:spcPts val="375"/>
              </a:spcBef>
              <a:buFontTx/>
              <a:buNone/>
              <a:defRPr sz="1200" kern="1200">
                <a:solidFill>
                  <a:schemeClr val="tx1"/>
                </a:solidFill>
                <a:latin typeface="Lub Dub Medium" panose="020B0603030403020204" pitchFamily="34" charset="77"/>
                <a:ea typeface="+mn-ea"/>
                <a:cs typeface="+mn-cs"/>
              </a:defRPr>
            </a:lvl3pPr>
            <a:lvl4pPr marL="1028700" indent="0" algn="l" defTabSz="685800" rtl="0" eaLnBrk="1" latinLnBrk="0" hangingPunct="1">
              <a:lnSpc>
                <a:spcPct val="90000"/>
              </a:lnSpc>
              <a:spcBef>
                <a:spcPts val="375"/>
              </a:spcBef>
              <a:buFontTx/>
              <a:buNone/>
              <a:defRPr sz="1200" kern="1200">
                <a:solidFill>
                  <a:schemeClr val="tx1"/>
                </a:solidFill>
                <a:latin typeface="Lub Dub Medium" panose="020B0603030403020204" pitchFamily="34" charset="77"/>
                <a:ea typeface="+mn-ea"/>
                <a:cs typeface="+mn-cs"/>
              </a:defRPr>
            </a:lvl4pPr>
            <a:lvl5pPr marL="1371600" indent="0" algn="l" defTabSz="685800" rtl="0" eaLnBrk="1" latinLnBrk="0" hangingPunct="1">
              <a:lnSpc>
                <a:spcPct val="90000"/>
              </a:lnSpc>
              <a:spcBef>
                <a:spcPts val="375"/>
              </a:spcBef>
              <a:buFontTx/>
              <a:buNone/>
              <a:defRPr sz="1200" kern="1200">
                <a:solidFill>
                  <a:schemeClr val="tx1"/>
                </a:solidFill>
                <a:latin typeface="Lub Dub Medium" panose="020B0603030403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marR="0" lvl="0" indent="-285750" algn="l" defTabSz="685800" rtl="0" eaLnBrk="1" fontAlgn="auto" latinLnBrk="0" hangingPunct="1">
              <a:lnSpc>
                <a:spcPct val="90000"/>
              </a:lnSpc>
              <a:spcBef>
                <a:spcPts val="750"/>
              </a:spcBef>
              <a:spcAft>
                <a:spcPts val="0"/>
              </a:spcAft>
              <a:buClr>
                <a:srgbClr val="FFC000"/>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Pre-PCI end-stage renal disease requiring dialysis.</a:t>
            </a:r>
          </a:p>
          <a:p>
            <a:pPr marL="285750" marR="0" lvl="0" indent="-285750" algn="l" defTabSz="685800" rtl="0" eaLnBrk="1" fontAlgn="auto" latinLnBrk="0" hangingPunct="1">
              <a:lnSpc>
                <a:spcPct val="90000"/>
              </a:lnSpc>
              <a:spcBef>
                <a:spcPts val="750"/>
              </a:spcBef>
              <a:spcAft>
                <a:spcPts val="0"/>
              </a:spcAft>
              <a:buClr>
                <a:srgbClr val="FFC000"/>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Multiple procedures.</a:t>
            </a:r>
          </a:p>
          <a:p>
            <a:pPr marL="0" marR="0" lvl="0" indent="0" algn="l" defTabSz="685800" rtl="0" eaLnBrk="1" fontAlgn="auto" latinLnBrk="0" hangingPunct="1">
              <a:lnSpc>
                <a:spcPct val="90000"/>
              </a:lnSpc>
              <a:spcBef>
                <a:spcPts val="75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2411506" y="797859"/>
            <a:ext cx="5459506"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CA-AKI Risk Score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6107160" y="6488668"/>
            <a:ext cx="43897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Mehran et al., Lancet 2021;398:1974</a:t>
            </a:r>
          </a:p>
        </p:txBody>
      </p:sp>
    </p:spTree>
    <p:extLst>
      <p:ext uri="{BB962C8B-B14F-4D97-AF65-F5344CB8AC3E}">
        <p14:creationId xmlns:p14="http://schemas.microsoft.com/office/powerpoint/2010/main" val="1105540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08D7257-75DC-9545-8CE5-4208CB14AA9A}"/>
              </a:ext>
            </a:extLst>
          </p:cNvPr>
          <p:cNvSpPr txBox="1">
            <a:spLocks/>
          </p:cNvSpPr>
          <p:nvPr/>
        </p:nvSpPr>
        <p:spPr>
          <a:xfrm>
            <a:off x="17008" y="63293"/>
            <a:ext cx="10269991" cy="558552"/>
          </a:xfrm>
          <a:prstGeom prst="rect">
            <a:avLst/>
          </a:prstGeom>
        </p:spPr>
        <p:txBody>
          <a:bodyPr vert="horz" lIns="91440" tIns="45720" rIns="91440" bIns="45720" rtlCol="0" anchor="t">
            <a:noAutofit/>
          </a:bodyPr>
          <a:lstStyle>
            <a:lvl1pPr algn="l" defTabSz="685800" rtl="0" eaLnBrk="1" latinLnBrk="0" hangingPunct="1">
              <a:lnSpc>
                <a:spcPts val="4000"/>
              </a:lnSpc>
              <a:spcBef>
                <a:spcPct val="0"/>
              </a:spcBef>
              <a:buNone/>
              <a:defRPr sz="4000" b="1" i="0" kern="1200">
                <a:solidFill>
                  <a:schemeClr val="bg1"/>
                </a:solidFill>
                <a:latin typeface="Lub Dub Heavy" panose="020B0603030403020204" pitchFamily="34" charset="77"/>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it-IT" sz="40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CA-AKI Definition and Study Endpoints</a:t>
            </a:r>
            <a:endParaRPr kumimoji="0" lang="en-US" sz="5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6858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p:txBody>
      </p:sp>
      <p:sp>
        <p:nvSpPr>
          <p:cNvPr id="8" name="CasellaDiTesto 17">
            <a:extLst>
              <a:ext uri="{FF2B5EF4-FFF2-40B4-BE49-F238E27FC236}">
                <a16:creationId xmlns:a16="http://schemas.microsoft.com/office/drawing/2014/main" id="{6D7F4E47-CCDA-4453-B587-77CFDF3A5F75}"/>
              </a:ext>
            </a:extLst>
          </p:cNvPr>
          <p:cNvSpPr txBox="1"/>
          <p:nvPr/>
        </p:nvSpPr>
        <p:spPr>
          <a:xfrm>
            <a:off x="101396" y="1204175"/>
            <a:ext cx="998389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sng"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Modified KDIGO/AKIN definition</a:t>
            </a: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increase by </a:t>
            </a:r>
            <a:r>
              <a:rPr kumimoji="0" lang="en-US" sz="240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≥50% or ≥0.3mg/dl within 48 hours </a:t>
            </a: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after PCI compared to pre-PCI serum creatinine</a:t>
            </a:r>
          </a:p>
        </p:txBody>
      </p:sp>
      <p:sp>
        <p:nvSpPr>
          <p:cNvPr id="9" name="Rettangolo arrotondato 1">
            <a:extLst>
              <a:ext uri="{FF2B5EF4-FFF2-40B4-BE49-F238E27FC236}">
                <a16:creationId xmlns:a16="http://schemas.microsoft.com/office/drawing/2014/main" id="{4A62AD10-FF14-412B-9E78-E8CEAAF3512C}"/>
              </a:ext>
            </a:extLst>
          </p:cNvPr>
          <p:cNvSpPr/>
          <p:nvPr/>
        </p:nvSpPr>
        <p:spPr>
          <a:xfrm>
            <a:off x="806822" y="2527226"/>
            <a:ext cx="8668837" cy="879090"/>
          </a:xfrm>
          <a:prstGeom prst="roundRect">
            <a:avLst/>
          </a:prstGeom>
          <a:solidFill>
            <a:srgbClr val="990000"/>
          </a:solidFill>
          <a:ln w="6350" cap="flat" cmpd="sng" algn="ctr">
            <a:solidFill>
              <a:srgbClr val="C00000"/>
            </a:solidFill>
            <a:prstDash val="solid"/>
            <a:miter lim="800000"/>
          </a:ln>
          <a:effectLst/>
          <a:scene3d>
            <a:camera prst="orthographicFront"/>
            <a:lightRig rig="threePt" dir="t"/>
          </a:scene3d>
          <a:sp3d>
            <a:bevelT/>
          </a:sp3d>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sng"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Primary Endpoint:</a:t>
            </a:r>
            <a:endParaRPr kumimoji="0" lang="it-IT"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1" u="sng"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it-IT" sz="200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Contrast-associated kidney injury up to 48 hours post PCI.</a:t>
            </a:r>
            <a:endParaRPr kumimoji="0" lang="it-IT" sz="2000" b="1" i="1" u="sng"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ttangolo arrotondato 1">
            <a:extLst>
              <a:ext uri="{FF2B5EF4-FFF2-40B4-BE49-F238E27FC236}">
                <a16:creationId xmlns:a16="http://schemas.microsoft.com/office/drawing/2014/main" id="{6145288C-5D12-406C-9CE8-482C453FC25A}"/>
              </a:ext>
            </a:extLst>
          </p:cNvPr>
          <p:cNvSpPr/>
          <p:nvPr/>
        </p:nvSpPr>
        <p:spPr>
          <a:xfrm>
            <a:off x="806822" y="3730269"/>
            <a:ext cx="8668837" cy="879090"/>
          </a:xfrm>
          <a:prstGeom prst="roundRect">
            <a:avLst/>
          </a:prstGeom>
          <a:solidFill>
            <a:srgbClr val="FFFFFF">
              <a:lumMod val="50000"/>
            </a:srgbClr>
          </a:solidFill>
          <a:ln w="6350" cap="flat" cmpd="sng" algn="ctr">
            <a:solidFill>
              <a:srgbClr val="C2C2C2"/>
            </a:solidFill>
            <a:prstDash val="solid"/>
            <a:miter lim="800000"/>
          </a:ln>
          <a:effectLst/>
          <a:scene3d>
            <a:camera prst="orthographicFront"/>
            <a:lightRig rig="threePt" dir="t"/>
          </a:scene3d>
          <a:sp3d>
            <a:bevelT/>
          </a:sp3d>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Secondary Endpoint: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it-IT" sz="2000" b="1" i="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All-cause mortality in patients with and without CA-AKI at 1 year</a:t>
            </a:r>
            <a:endParaRPr kumimoji="0" lang="it-IT" sz="20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1E85693F-DE55-479D-A377-2635874F4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7129" y="997361"/>
            <a:ext cx="7176897" cy="5172782"/>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5988424" y="6488668"/>
            <a:ext cx="429857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Levin et al., Kidney Int Suppl 2013;3:1</a:t>
            </a:r>
          </a:p>
        </p:txBody>
      </p:sp>
    </p:spTree>
    <p:extLst>
      <p:ext uri="{BB962C8B-B14F-4D97-AF65-F5344CB8AC3E}">
        <p14:creationId xmlns:p14="http://schemas.microsoft.com/office/powerpoint/2010/main" val="266811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7257-75DC-9545-8CE5-4208CB14AA9A}"/>
              </a:ext>
            </a:extLst>
          </p:cNvPr>
          <p:cNvSpPr txBox="1">
            <a:spLocks/>
          </p:cNvSpPr>
          <p:nvPr/>
        </p:nvSpPr>
        <p:spPr>
          <a:xfrm>
            <a:off x="6059" y="80686"/>
            <a:ext cx="10287667" cy="860611"/>
          </a:xfrm>
          <a:prstGeom prst="rect">
            <a:avLst/>
          </a:prstGeom>
        </p:spPr>
        <p:txBody>
          <a:bodyPr vert="horz" lIns="91440" tIns="45720" rIns="91440" bIns="45720" rtlCol="0" anchor="ctr">
            <a:noAutofit/>
          </a:bodyPr>
          <a:lstStyle>
            <a:lvl1pPr algn="l" defTabSz="685800" rtl="0" eaLnBrk="1" latinLnBrk="0" hangingPunct="1">
              <a:lnSpc>
                <a:spcPts val="4000"/>
              </a:lnSpc>
              <a:spcBef>
                <a:spcPct val="0"/>
              </a:spcBef>
              <a:buNone/>
              <a:defRPr sz="4000" b="1" i="0" kern="1200">
                <a:solidFill>
                  <a:schemeClr val="bg1"/>
                </a:solidFill>
                <a:latin typeface="Lub Dub Heavy" panose="020B0603030403020204" pitchFamily="34" charset="77"/>
                <a:ea typeface="+mj-ea"/>
                <a:cs typeface="+mj-cs"/>
              </a:defRPr>
            </a:lvl1pPr>
          </a:lstStyle>
          <a:p>
            <a:pPr marL="0" marR="0" lvl="0" indent="0" algn="ctr" defTabSz="685800" rtl="0" eaLnBrk="1" fontAlgn="auto" latinLnBrk="0" hangingPunct="1">
              <a:lnSpc>
                <a:spcPts val="4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Study Design</a:t>
            </a:r>
          </a:p>
        </p:txBody>
      </p:sp>
      <p:sp>
        <p:nvSpPr>
          <p:cNvPr id="3" name="CasellaDiTesto 17">
            <a:extLst>
              <a:ext uri="{FF2B5EF4-FFF2-40B4-BE49-F238E27FC236}">
                <a16:creationId xmlns:a16="http://schemas.microsoft.com/office/drawing/2014/main" id="{578DB4F4-29F9-4DF6-BBC5-C45B7D97EC2C}"/>
              </a:ext>
            </a:extLst>
          </p:cNvPr>
          <p:cNvSpPr txBox="1"/>
          <p:nvPr/>
        </p:nvSpPr>
        <p:spPr>
          <a:xfrm>
            <a:off x="609601" y="1443715"/>
            <a:ext cx="9081248" cy="5078313"/>
          </a:xfrm>
          <a:prstGeom prst="rect">
            <a:avLst/>
          </a:prstGeom>
          <a:noFill/>
        </p:spPr>
        <p:txBody>
          <a:bodyPr wrap="square" rtlCol="0">
            <a:spAutoFit/>
          </a:bodyPr>
          <a:lstStyle/>
          <a:p>
            <a:pPr marL="342900" marR="0" lvl="0" indent="-342900" algn="just" defTabSz="685800" rtl="0" eaLnBrk="1" fontAlgn="auto" latinLnBrk="0" hangingPunct="1">
              <a:lnSpc>
                <a:spcPct val="100000"/>
              </a:lnSpc>
              <a:spcBef>
                <a:spcPct val="0"/>
              </a:spcBef>
              <a:spcAft>
                <a:spcPts val="0"/>
              </a:spcAft>
              <a:buClr>
                <a:srgbClr val="FFC000"/>
              </a:buClr>
              <a:buSzTx/>
              <a:buFont typeface="Wingdings" pitchFamily="2" charset="2"/>
              <a:buChar char="v"/>
              <a:tabLst/>
              <a:defRPr/>
            </a:pPr>
            <a:r>
              <a:rPr kumimoji="0" lang="en-US" sz="28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Derivation Cohort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patients undergoing PCI between 2012 and 2017 at a single tertiary care center (Mount Sinai Hospital).</a:t>
            </a:r>
          </a:p>
          <a:p>
            <a:pPr marL="342900" marR="0" lvl="0" indent="-342900" algn="l" defTabSz="685800" rtl="0" eaLnBrk="1" fontAlgn="auto" latinLnBrk="0" hangingPunct="1">
              <a:lnSpc>
                <a:spcPct val="100000"/>
              </a:lnSpc>
              <a:spcBef>
                <a:spcPct val="0"/>
              </a:spcBef>
              <a:spcAft>
                <a:spcPts val="0"/>
              </a:spcAft>
              <a:buClr>
                <a:srgbClr val="FFC000"/>
              </a:buClr>
              <a:buSzTx/>
              <a:buFont typeface="Wingdings" pitchFamily="2" charset="2"/>
              <a:buChar char="v"/>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just" defTabSz="685800" rtl="0" eaLnBrk="1" fontAlgn="auto" latinLnBrk="0" hangingPunct="1">
              <a:lnSpc>
                <a:spcPct val="100000"/>
              </a:lnSpc>
              <a:spcBef>
                <a:spcPct val="0"/>
              </a:spcBef>
              <a:spcAft>
                <a:spcPts val="0"/>
              </a:spcAft>
              <a:buClr>
                <a:srgbClr val="FFC000"/>
              </a:buClr>
              <a:buSzTx/>
              <a:buFont typeface="Wingdings" pitchFamily="2" charset="2"/>
              <a:buChar char="v"/>
              <a:tabLst/>
              <a:defRPr/>
            </a:pPr>
            <a:r>
              <a:rPr kumimoji="0" lang="en-US" sz="28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Validation Cohort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patients undergoing PCI between 2018 and 2020 at a single tertiary care center (Mount Sinai Hospital).</a:t>
            </a:r>
          </a:p>
          <a:p>
            <a:pPr marL="342900" marR="0" lvl="0" indent="-342900" algn="l" defTabSz="685800" rtl="0" eaLnBrk="1" fontAlgn="auto" latinLnBrk="0" hangingPunct="1">
              <a:lnSpc>
                <a:spcPct val="100000"/>
              </a:lnSpc>
              <a:spcBef>
                <a:spcPct val="0"/>
              </a:spcBef>
              <a:spcAft>
                <a:spcPts val="0"/>
              </a:spcAft>
              <a:buClrTx/>
              <a:buSzTx/>
              <a:buFont typeface="Wingdings" pitchFamily="2" charset="2"/>
              <a:buChar char="v"/>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800100" marR="0" lvl="1" indent="-342900" algn="l" defTabSz="685800" rtl="0" eaLnBrk="1" fontAlgn="auto" latinLnBrk="0" hangingPunct="1">
              <a:lnSpc>
                <a:spcPts val="4000"/>
              </a:lnSpc>
              <a:spcBef>
                <a:spcPct val="0"/>
              </a:spcBef>
              <a:spcAft>
                <a:spcPts val="0"/>
              </a:spcAft>
              <a:buClr>
                <a:srgbClr val="FFC000"/>
              </a:buClr>
              <a:buSzTx/>
              <a:buFont typeface="Courier New" panose="02070309020205020404" pitchFamily="49" charset="0"/>
              <a:buChar char="o"/>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Model 1: only preprocedural variables</a:t>
            </a:r>
          </a:p>
          <a:p>
            <a:pPr marL="800100" marR="0" lvl="1" indent="-342900" algn="l" defTabSz="685800" rtl="0" eaLnBrk="1" fontAlgn="auto" latinLnBrk="0" hangingPunct="1">
              <a:lnSpc>
                <a:spcPts val="4000"/>
              </a:lnSpc>
              <a:spcBef>
                <a:spcPct val="0"/>
              </a:spcBef>
              <a:spcAft>
                <a:spcPts val="0"/>
              </a:spcAft>
              <a:buClr>
                <a:srgbClr val="FFC000"/>
              </a:buClr>
              <a:buSzTx/>
              <a:buFont typeface="Courier New" panose="02070309020205020404" pitchFamily="49" charset="0"/>
              <a:buChar char="o"/>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Model 2: pre- and periprocedural variables</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457200" marR="0" lvl="1" indent="0" algn="l" defTabSz="685800" rtl="0" eaLnBrk="1" fontAlgn="auto" latinLnBrk="0" hangingPunct="1">
              <a:lnSpc>
                <a:spcPts val="4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2411506" y="797859"/>
            <a:ext cx="5459506"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CA-AKI Risk Score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6107160" y="6488668"/>
            <a:ext cx="43897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Mehran et al., Lancet 2021;398:1974</a:t>
            </a:r>
          </a:p>
        </p:txBody>
      </p:sp>
    </p:spTree>
    <p:extLst>
      <p:ext uri="{BB962C8B-B14F-4D97-AF65-F5344CB8AC3E}">
        <p14:creationId xmlns:p14="http://schemas.microsoft.com/office/powerpoint/2010/main" val="36011769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7257-75DC-9545-8CE5-4208CB14AA9A}"/>
              </a:ext>
            </a:extLst>
          </p:cNvPr>
          <p:cNvSpPr txBox="1">
            <a:spLocks/>
          </p:cNvSpPr>
          <p:nvPr/>
        </p:nvSpPr>
        <p:spPr>
          <a:xfrm>
            <a:off x="6059" y="80686"/>
            <a:ext cx="10287667" cy="860611"/>
          </a:xfrm>
          <a:prstGeom prst="rect">
            <a:avLst/>
          </a:prstGeom>
        </p:spPr>
        <p:txBody>
          <a:bodyPr vert="horz" lIns="91440" tIns="45720" rIns="91440" bIns="45720" rtlCol="0" anchor="ctr">
            <a:noAutofit/>
          </a:bodyPr>
          <a:lstStyle>
            <a:lvl1pPr algn="l" defTabSz="685800" rtl="0" eaLnBrk="1" latinLnBrk="0" hangingPunct="1">
              <a:lnSpc>
                <a:spcPts val="4000"/>
              </a:lnSpc>
              <a:spcBef>
                <a:spcPct val="0"/>
              </a:spcBef>
              <a:buNone/>
              <a:defRPr sz="4000" b="1" i="0" kern="1200">
                <a:solidFill>
                  <a:schemeClr val="bg1"/>
                </a:solidFill>
                <a:latin typeface="Lub Dub Heavy" panose="020B0603030403020204" pitchFamily="34" charset="77"/>
                <a:ea typeface="+mj-ea"/>
                <a:cs typeface="+mj-cs"/>
              </a:defRPr>
            </a:lvl1pPr>
          </a:lstStyle>
          <a:p>
            <a:pPr marL="0" marR="0" lvl="0" indent="0" algn="ctr" defTabSz="685800" rtl="0" eaLnBrk="1" fontAlgn="auto" latinLnBrk="0" hangingPunct="1">
              <a:lnSpc>
                <a:spcPts val="4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Statistical Analysis</a:t>
            </a:r>
          </a:p>
        </p:txBody>
      </p:sp>
      <p:sp>
        <p:nvSpPr>
          <p:cNvPr id="4" name="Rectangle 3"/>
          <p:cNvSpPr/>
          <p:nvPr/>
        </p:nvSpPr>
        <p:spPr>
          <a:xfrm>
            <a:off x="2429436" y="726139"/>
            <a:ext cx="5459506"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CA-AKI Risk Score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asellaDiTesto 27">
            <a:extLst>
              <a:ext uri="{FF2B5EF4-FFF2-40B4-BE49-F238E27FC236}">
                <a16:creationId xmlns:a16="http://schemas.microsoft.com/office/drawing/2014/main" id="{069833B0-505A-4EB9-8537-29E8CA871B59}"/>
              </a:ext>
            </a:extLst>
          </p:cNvPr>
          <p:cNvSpPr txBox="1"/>
          <p:nvPr/>
        </p:nvSpPr>
        <p:spPr>
          <a:xfrm>
            <a:off x="304133" y="1410355"/>
            <a:ext cx="9503255" cy="5262979"/>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Independent predictors of CA-AKI derived from </a:t>
            </a:r>
            <a:r>
              <a:rPr kumimoji="0" lang="en-US" sz="240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multivariable logistic regression analysis.</a:t>
            </a:r>
          </a:p>
          <a:p>
            <a:pPr marL="342900" marR="0" lvl="0" indent="-34290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endPar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Weighted integer risk score derived by summing the point values assigned to each variable </a:t>
            </a:r>
            <a:r>
              <a:rPr kumimoji="0" lang="en-US" sz="240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based on its OR </a:t>
            </a: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the model:</a:t>
            </a:r>
          </a:p>
          <a:p>
            <a:pPr marL="800100" marR="0" lvl="1" indent="-342900" algn="l" defTabSz="914400" rtl="0" eaLnBrk="1" fontAlgn="auto" latinLnBrk="0" hangingPunct="1">
              <a:lnSpc>
                <a:spcPct val="100000"/>
              </a:lnSpc>
              <a:spcBef>
                <a:spcPts val="0"/>
              </a:spcBef>
              <a:spcAft>
                <a:spcPts val="0"/>
              </a:spcAft>
              <a:buClr>
                <a:srgbClr val="FFC000"/>
              </a:buClr>
              <a:buSzTx/>
              <a:buFont typeface="Wingdings" pitchFamily="2" charset="2"/>
              <a:buChar char="§"/>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 1 to &lt;1.5 = 1 point</a:t>
            </a:r>
          </a:p>
          <a:p>
            <a:pPr marL="800100" marR="0" lvl="1" indent="-342900" algn="l" defTabSz="914400" rtl="0" eaLnBrk="1" fontAlgn="auto" latinLnBrk="0" hangingPunct="1">
              <a:lnSpc>
                <a:spcPct val="100000"/>
              </a:lnSpc>
              <a:spcBef>
                <a:spcPts val="0"/>
              </a:spcBef>
              <a:spcAft>
                <a:spcPts val="0"/>
              </a:spcAft>
              <a:buClr>
                <a:srgbClr val="FFC000"/>
              </a:buClr>
              <a:buSzTx/>
              <a:buFont typeface="Wingdings" pitchFamily="2" charset="2"/>
              <a:buChar char="§"/>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 1.5 to &lt;2 = 2 points</a:t>
            </a:r>
          </a:p>
          <a:p>
            <a:pPr marL="800100" marR="0" lvl="1" indent="-342900" algn="l" defTabSz="914400" rtl="0" eaLnBrk="1" fontAlgn="auto" latinLnBrk="0" hangingPunct="1">
              <a:lnSpc>
                <a:spcPct val="100000"/>
              </a:lnSpc>
              <a:spcBef>
                <a:spcPts val="0"/>
              </a:spcBef>
              <a:spcAft>
                <a:spcPts val="0"/>
              </a:spcAft>
              <a:buClr>
                <a:srgbClr val="FFC000"/>
              </a:buClr>
              <a:buSzTx/>
              <a:buFont typeface="Wingdings" pitchFamily="2" charset="2"/>
              <a:buChar char="§"/>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 2 to &lt;4 = 4 points</a:t>
            </a:r>
          </a:p>
          <a:p>
            <a:pPr marL="800100" marR="0" lvl="1" indent="-342900" algn="l" defTabSz="914400" rtl="0" eaLnBrk="1" fontAlgn="auto" latinLnBrk="0" hangingPunct="1">
              <a:lnSpc>
                <a:spcPct val="100000"/>
              </a:lnSpc>
              <a:spcBef>
                <a:spcPts val="0"/>
              </a:spcBef>
              <a:spcAft>
                <a:spcPts val="0"/>
              </a:spcAft>
              <a:buClr>
                <a:srgbClr val="FFC000"/>
              </a:buClr>
              <a:buSzTx/>
              <a:buFont typeface="Wingdings" pitchFamily="2" charset="2"/>
              <a:buChar char="§"/>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 &gt;6 = 8 points</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FFC000"/>
              </a:buClr>
              <a:buSzTx/>
              <a:buFont typeface="Wingdings" pitchFamily="2" charset="2"/>
              <a:buChar char="Ø"/>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Multivariable Cox regression and 30-day landmark analysis to evaluate the association of CA-AKI with 1-year mortality. </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6107160" y="6488668"/>
            <a:ext cx="43897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Mehran et al., Lancet 2021;398:1974</a:t>
            </a:r>
          </a:p>
        </p:txBody>
      </p:sp>
    </p:spTree>
    <p:extLst>
      <p:ext uri="{BB962C8B-B14F-4D97-AF65-F5344CB8AC3E}">
        <p14:creationId xmlns:p14="http://schemas.microsoft.com/office/powerpoint/2010/main" val="1146621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7257-75DC-9545-8CE5-4208CB14AA9A}"/>
              </a:ext>
            </a:extLst>
          </p:cNvPr>
          <p:cNvSpPr txBox="1">
            <a:spLocks/>
          </p:cNvSpPr>
          <p:nvPr/>
        </p:nvSpPr>
        <p:spPr>
          <a:xfrm>
            <a:off x="6059" y="80686"/>
            <a:ext cx="10287667" cy="860611"/>
          </a:xfrm>
          <a:prstGeom prst="rect">
            <a:avLst/>
          </a:prstGeom>
        </p:spPr>
        <p:txBody>
          <a:bodyPr vert="horz" lIns="91440" tIns="45720" rIns="91440" bIns="45720" rtlCol="0" anchor="ctr">
            <a:noAutofit/>
          </a:bodyPr>
          <a:lstStyle>
            <a:lvl1pPr algn="l" defTabSz="685800" rtl="0" eaLnBrk="1" latinLnBrk="0" hangingPunct="1">
              <a:lnSpc>
                <a:spcPts val="4000"/>
              </a:lnSpc>
              <a:spcBef>
                <a:spcPct val="0"/>
              </a:spcBef>
              <a:buNone/>
              <a:defRPr sz="4000" b="1" i="0" kern="1200">
                <a:solidFill>
                  <a:schemeClr val="bg1"/>
                </a:solidFill>
                <a:latin typeface="Lub Dub Heavy" panose="020B0603030403020204" pitchFamily="34" charset="77"/>
                <a:ea typeface="+mj-ea"/>
                <a:cs typeface="+mj-cs"/>
              </a:defRPr>
            </a:lvl1pPr>
          </a:lstStyle>
          <a:p>
            <a:pPr marL="0" marR="0" lvl="0" indent="0" algn="ctr" defTabSz="685800" rtl="0" eaLnBrk="1" fontAlgn="auto" latinLnBrk="0" hangingPunct="1">
              <a:lnSpc>
                <a:spcPts val="4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Study Flow Diagram</a:t>
            </a:r>
          </a:p>
        </p:txBody>
      </p:sp>
      <p:sp>
        <p:nvSpPr>
          <p:cNvPr id="4" name="Rectangle 3"/>
          <p:cNvSpPr/>
          <p:nvPr/>
        </p:nvSpPr>
        <p:spPr>
          <a:xfrm>
            <a:off x="2429436" y="726139"/>
            <a:ext cx="5459506"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CA-AKI Risk Score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311C48CD-0EE6-4E75-A71B-466ECDD77516}"/>
              </a:ext>
            </a:extLst>
          </p:cNvPr>
          <p:cNvGrpSpPr>
            <a:grpSpLocks noChangeAspect="1"/>
          </p:cNvGrpSpPr>
          <p:nvPr/>
        </p:nvGrpSpPr>
        <p:grpSpPr bwMode="auto">
          <a:xfrm>
            <a:off x="72059" y="1503175"/>
            <a:ext cx="9882622" cy="4677431"/>
            <a:chOff x="710" y="660"/>
            <a:chExt cx="4214" cy="1679"/>
          </a:xfrm>
        </p:grpSpPr>
        <p:sp>
          <p:nvSpPr>
            <p:cNvPr id="6" name="Freeform 6">
              <a:extLst>
                <a:ext uri="{FF2B5EF4-FFF2-40B4-BE49-F238E27FC236}">
                  <a16:creationId xmlns:a16="http://schemas.microsoft.com/office/drawing/2014/main" id="{821373A7-B924-40C9-8284-67AF9378D8D1}"/>
                </a:ext>
              </a:extLst>
            </p:cNvPr>
            <p:cNvSpPr>
              <a:spLocks/>
            </p:cNvSpPr>
            <p:nvPr/>
          </p:nvSpPr>
          <p:spPr bwMode="auto">
            <a:xfrm>
              <a:off x="1093" y="660"/>
              <a:ext cx="1850" cy="247"/>
            </a:xfrm>
            <a:custGeom>
              <a:avLst/>
              <a:gdLst>
                <a:gd name="T0" fmla="*/ 0 w 13120"/>
                <a:gd name="T1" fmla="*/ 274 h 1643"/>
                <a:gd name="T2" fmla="*/ 274 w 13120"/>
                <a:gd name="T3" fmla="*/ 0 h 1643"/>
                <a:gd name="T4" fmla="*/ 12846 w 13120"/>
                <a:gd name="T5" fmla="*/ 0 h 1643"/>
                <a:gd name="T6" fmla="*/ 13120 w 13120"/>
                <a:gd name="T7" fmla="*/ 274 h 1643"/>
                <a:gd name="T8" fmla="*/ 13120 w 13120"/>
                <a:gd name="T9" fmla="*/ 1369 h 1643"/>
                <a:gd name="T10" fmla="*/ 12846 w 13120"/>
                <a:gd name="T11" fmla="*/ 1643 h 1643"/>
                <a:gd name="T12" fmla="*/ 274 w 13120"/>
                <a:gd name="T13" fmla="*/ 1643 h 1643"/>
                <a:gd name="T14" fmla="*/ 0 w 13120"/>
                <a:gd name="T15" fmla="*/ 1369 h 1643"/>
                <a:gd name="T16" fmla="*/ 0 w 13120"/>
                <a:gd name="T17" fmla="*/ 274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20" h="1643">
                  <a:moveTo>
                    <a:pt x="0" y="274"/>
                  </a:moveTo>
                  <a:cubicBezTo>
                    <a:pt x="0" y="123"/>
                    <a:pt x="123" y="0"/>
                    <a:pt x="274" y="0"/>
                  </a:cubicBezTo>
                  <a:lnTo>
                    <a:pt x="12846" y="0"/>
                  </a:lnTo>
                  <a:cubicBezTo>
                    <a:pt x="12998" y="0"/>
                    <a:pt x="13120" y="123"/>
                    <a:pt x="13120" y="274"/>
                  </a:cubicBezTo>
                  <a:lnTo>
                    <a:pt x="13120" y="1369"/>
                  </a:lnTo>
                  <a:cubicBezTo>
                    <a:pt x="13120" y="1521"/>
                    <a:pt x="12998" y="1643"/>
                    <a:pt x="12846" y="1643"/>
                  </a:cubicBezTo>
                  <a:lnTo>
                    <a:pt x="274" y="1643"/>
                  </a:lnTo>
                  <a:cubicBezTo>
                    <a:pt x="123" y="1643"/>
                    <a:pt x="0" y="1521"/>
                    <a:pt x="0" y="1369"/>
                  </a:cubicBezTo>
                  <a:lnTo>
                    <a:pt x="0" y="274"/>
                  </a:lnTo>
                  <a:close/>
                </a:path>
              </a:pathLst>
            </a:custGeom>
            <a:solidFill>
              <a:srgbClr val="000000">
                <a:lumMod val="50000"/>
                <a:lumOff val="50000"/>
              </a:srgbClr>
            </a:solidFill>
            <a:ln w="22225" cap="flat">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32,378 procedures performed between 2012 and 2020</a:t>
              </a:r>
            </a:p>
          </p:txBody>
        </p:sp>
        <p:sp>
          <p:nvSpPr>
            <p:cNvPr id="12" name="Freeform 12">
              <a:extLst>
                <a:ext uri="{FF2B5EF4-FFF2-40B4-BE49-F238E27FC236}">
                  <a16:creationId xmlns:a16="http://schemas.microsoft.com/office/drawing/2014/main" id="{60289A8D-E803-48DD-B215-218AA1E76ADB}"/>
                </a:ext>
              </a:extLst>
            </p:cNvPr>
            <p:cNvSpPr>
              <a:spLocks/>
            </p:cNvSpPr>
            <p:nvPr/>
          </p:nvSpPr>
          <p:spPr bwMode="auto">
            <a:xfrm>
              <a:off x="836" y="2108"/>
              <a:ext cx="2386" cy="231"/>
            </a:xfrm>
            <a:custGeom>
              <a:avLst/>
              <a:gdLst>
                <a:gd name="T0" fmla="*/ 0 w 17974"/>
                <a:gd name="T1" fmla="*/ 292 h 1753"/>
                <a:gd name="T2" fmla="*/ 292 w 17974"/>
                <a:gd name="T3" fmla="*/ 0 h 1753"/>
                <a:gd name="T4" fmla="*/ 17682 w 17974"/>
                <a:gd name="T5" fmla="*/ 0 h 1753"/>
                <a:gd name="T6" fmla="*/ 17974 w 17974"/>
                <a:gd name="T7" fmla="*/ 292 h 1753"/>
                <a:gd name="T8" fmla="*/ 17974 w 17974"/>
                <a:gd name="T9" fmla="*/ 1461 h 1753"/>
                <a:gd name="T10" fmla="*/ 17682 w 17974"/>
                <a:gd name="T11" fmla="*/ 1753 h 1753"/>
                <a:gd name="T12" fmla="*/ 292 w 17974"/>
                <a:gd name="T13" fmla="*/ 1753 h 1753"/>
                <a:gd name="T14" fmla="*/ 0 w 17974"/>
                <a:gd name="T15" fmla="*/ 1461 h 1753"/>
                <a:gd name="T16" fmla="*/ 0 w 17974"/>
                <a:gd name="T17" fmla="*/ 292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74" h="1753">
                  <a:moveTo>
                    <a:pt x="0" y="292"/>
                  </a:moveTo>
                  <a:cubicBezTo>
                    <a:pt x="0" y="131"/>
                    <a:pt x="131" y="0"/>
                    <a:pt x="292" y="0"/>
                  </a:cubicBezTo>
                  <a:lnTo>
                    <a:pt x="17682" y="0"/>
                  </a:lnTo>
                  <a:cubicBezTo>
                    <a:pt x="17843" y="0"/>
                    <a:pt x="17974" y="131"/>
                    <a:pt x="17974" y="292"/>
                  </a:cubicBezTo>
                  <a:lnTo>
                    <a:pt x="17974" y="1461"/>
                  </a:lnTo>
                  <a:cubicBezTo>
                    <a:pt x="17974" y="1622"/>
                    <a:pt x="17843" y="1753"/>
                    <a:pt x="17682" y="1753"/>
                  </a:cubicBezTo>
                  <a:lnTo>
                    <a:pt x="292" y="1753"/>
                  </a:lnTo>
                  <a:cubicBezTo>
                    <a:pt x="131" y="1753"/>
                    <a:pt x="0" y="1622"/>
                    <a:pt x="0" y="1461"/>
                  </a:cubicBezTo>
                  <a:lnTo>
                    <a:pt x="0" y="292"/>
                  </a:lnTo>
                  <a:close/>
                </a:path>
              </a:pathLst>
            </a:custGeom>
            <a:solidFill>
              <a:srgbClr val="000000">
                <a:lumMod val="50000"/>
                <a:lumOff val="50000"/>
              </a:srgbClr>
            </a:solidFill>
            <a:ln w="22225" cap="flat">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14,952 </a:t>
              </a:r>
              <a:r>
                <a:rPr kumimoji="0" lang="en-US" sz="13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patients included in the analysis to evaluate the association between CA-AKI occurrence and 1-year mortality</a:t>
              </a:r>
            </a:p>
          </p:txBody>
        </p:sp>
        <p:sp>
          <p:nvSpPr>
            <p:cNvPr id="13" name="Rectangle 13">
              <a:extLst>
                <a:ext uri="{FF2B5EF4-FFF2-40B4-BE49-F238E27FC236}">
                  <a16:creationId xmlns:a16="http://schemas.microsoft.com/office/drawing/2014/main" id="{EE89B152-A24B-49FD-BD8F-D22043A93DB2}"/>
                </a:ext>
              </a:extLst>
            </p:cNvPr>
            <p:cNvSpPr>
              <a:spLocks noChangeArrowheads="1"/>
            </p:cNvSpPr>
            <p:nvPr/>
          </p:nvSpPr>
          <p:spPr bwMode="auto">
            <a:xfrm>
              <a:off x="932" y="2138"/>
              <a:ext cx="0"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Rectangle 18">
              <a:extLst>
                <a:ext uri="{FF2B5EF4-FFF2-40B4-BE49-F238E27FC236}">
                  <a16:creationId xmlns:a16="http://schemas.microsoft.com/office/drawing/2014/main" id="{799BA0DD-4F63-475B-BA3E-B6D1F77D8933}"/>
                </a:ext>
              </a:extLst>
            </p:cNvPr>
            <p:cNvSpPr>
              <a:spLocks noChangeArrowheads="1"/>
            </p:cNvSpPr>
            <p:nvPr/>
          </p:nvSpPr>
          <p:spPr bwMode="auto">
            <a:xfrm>
              <a:off x="2218" y="2138"/>
              <a:ext cx="0"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Freeform 32">
              <a:extLst>
                <a:ext uri="{FF2B5EF4-FFF2-40B4-BE49-F238E27FC236}">
                  <a16:creationId xmlns:a16="http://schemas.microsoft.com/office/drawing/2014/main" id="{4BCDE820-FB6D-4AB7-887C-E15593E5A0A5}"/>
                </a:ext>
              </a:extLst>
            </p:cNvPr>
            <p:cNvSpPr>
              <a:spLocks/>
            </p:cNvSpPr>
            <p:nvPr/>
          </p:nvSpPr>
          <p:spPr bwMode="auto">
            <a:xfrm>
              <a:off x="3504" y="844"/>
              <a:ext cx="1420" cy="699"/>
            </a:xfrm>
            <a:custGeom>
              <a:avLst/>
              <a:gdLst>
                <a:gd name="T0" fmla="*/ 0 w 10789"/>
                <a:gd name="T1" fmla="*/ 886 h 5313"/>
                <a:gd name="T2" fmla="*/ 886 w 10789"/>
                <a:gd name="T3" fmla="*/ 0 h 5313"/>
                <a:gd name="T4" fmla="*/ 9903 w 10789"/>
                <a:gd name="T5" fmla="*/ 0 h 5313"/>
                <a:gd name="T6" fmla="*/ 10789 w 10789"/>
                <a:gd name="T7" fmla="*/ 886 h 5313"/>
                <a:gd name="T8" fmla="*/ 10789 w 10789"/>
                <a:gd name="T9" fmla="*/ 4428 h 5313"/>
                <a:gd name="T10" fmla="*/ 9903 w 10789"/>
                <a:gd name="T11" fmla="*/ 5313 h 5313"/>
                <a:gd name="T12" fmla="*/ 886 w 10789"/>
                <a:gd name="T13" fmla="*/ 5313 h 5313"/>
                <a:gd name="T14" fmla="*/ 0 w 10789"/>
                <a:gd name="T15" fmla="*/ 4428 h 5313"/>
                <a:gd name="T16" fmla="*/ 0 w 10789"/>
                <a:gd name="T17" fmla="*/ 886 h 5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89" h="5313">
                  <a:moveTo>
                    <a:pt x="0" y="886"/>
                  </a:moveTo>
                  <a:cubicBezTo>
                    <a:pt x="0" y="397"/>
                    <a:pt x="397" y="0"/>
                    <a:pt x="886" y="0"/>
                  </a:cubicBezTo>
                  <a:lnTo>
                    <a:pt x="9903" y="0"/>
                  </a:lnTo>
                  <a:cubicBezTo>
                    <a:pt x="10392" y="0"/>
                    <a:pt x="10789" y="397"/>
                    <a:pt x="10789" y="886"/>
                  </a:cubicBezTo>
                  <a:lnTo>
                    <a:pt x="10789" y="4428"/>
                  </a:lnTo>
                  <a:cubicBezTo>
                    <a:pt x="10789" y="4917"/>
                    <a:pt x="10392" y="5313"/>
                    <a:pt x="9903" y="5313"/>
                  </a:cubicBezTo>
                  <a:lnTo>
                    <a:pt x="886" y="5313"/>
                  </a:lnTo>
                  <a:cubicBezTo>
                    <a:pt x="397" y="5313"/>
                    <a:pt x="0" y="4917"/>
                    <a:pt x="0" y="4428"/>
                  </a:cubicBezTo>
                  <a:lnTo>
                    <a:pt x="0" y="886"/>
                  </a:lnTo>
                  <a:close/>
                </a:path>
              </a:pathLst>
            </a:custGeom>
            <a:solidFill>
              <a:srgbClr val="990000"/>
            </a:solidFill>
            <a:ln w="22225" cap="flat">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12,156 procedures included</a:t>
              </a:r>
            </a:p>
            <a:p>
              <a:pPr marL="457200" marR="0" lvl="1" indent="-169863"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2,604 lack of baseline or post procedure creatinine value</a:t>
              </a:r>
            </a:p>
            <a:p>
              <a:pPr marL="457200" marR="0" lvl="1" indent="-169863"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1,328 on chronic dialysis or lack of data about chronic dialysis</a:t>
              </a:r>
            </a:p>
            <a:p>
              <a:pPr marL="457200" marR="0" lvl="1" indent="-169863"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8,224 patients with multiple procedures</a:t>
              </a:r>
            </a:p>
          </p:txBody>
        </p:sp>
        <p:sp>
          <p:nvSpPr>
            <p:cNvPr id="59" name="Freeform 61">
              <a:extLst>
                <a:ext uri="{FF2B5EF4-FFF2-40B4-BE49-F238E27FC236}">
                  <a16:creationId xmlns:a16="http://schemas.microsoft.com/office/drawing/2014/main" id="{A0E4BAF0-5C7F-4CFA-A0ED-B09F2C6EB68B}"/>
                </a:ext>
              </a:extLst>
            </p:cNvPr>
            <p:cNvSpPr>
              <a:spLocks/>
            </p:cNvSpPr>
            <p:nvPr/>
          </p:nvSpPr>
          <p:spPr bwMode="auto">
            <a:xfrm>
              <a:off x="710" y="1403"/>
              <a:ext cx="2492" cy="345"/>
            </a:xfrm>
            <a:custGeom>
              <a:avLst/>
              <a:gdLst>
                <a:gd name="T0" fmla="*/ 0 w 17974"/>
                <a:gd name="T1" fmla="*/ 327 h 1966"/>
                <a:gd name="T2" fmla="*/ 328 w 17974"/>
                <a:gd name="T3" fmla="*/ 0 h 1966"/>
                <a:gd name="T4" fmla="*/ 17646 w 17974"/>
                <a:gd name="T5" fmla="*/ 0 h 1966"/>
                <a:gd name="T6" fmla="*/ 17974 w 17974"/>
                <a:gd name="T7" fmla="*/ 327 h 1966"/>
                <a:gd name="T8" fmla="*/ 17974 w 17974"/>
                <a:gd name="T9" fmla="*/ 1638 h 1966"/>
                <a:gd name="T10" fmla="*/ 17646 w 17974"/>
                <a:gd name="T11" fmla="*/ 1966 h 1966"/>
                <a:gd name="T12" fmla="*/ 328 w 17974"/>
                <a:gd name="T13" fmla="*/ 1966 h 1966"/>
                <a:gd name="T14" fmla="*/ 0 w 17974"/>
                <a:gd name="T15" fmla="*/ 1638 h 1966"/>
                <a:gd name="T16" fmla="*/ 0 w 17974"/>
                <a:gd name="T17" fmla="*/ 327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74" h="1966">
                  <a:moveTo>
                    <a:pt x="0" y="327"/>
                  </a:moveTo>
                  <a:cubicBezTo>
                    <a:pt x="0" y="147"/>
                    <a:pt x="147" y="0"/>
                    <a:pt x="328" y="0"/>
                  </a:cubicBezTo>
                  <a:lnTo>
                    <a:pt x="17646" y="0"/>
                  </a:lnTo>
                  <a:cubicBezTo>
                    <a:pt x="17827" y="0"/>
                    <a:pt x="17974" y="147"/>
                    <a:pt x="17974" y="327"/>
                  </a:cubicBezTo>
                  <a:lnTo>
                    <a:pt x="17974" y="1638"/>
                  </a:lnTo>
                  <a:cubicBezTo>
                    <a:pt x="17974" y="1819"/>
                    <a:pt x="17827" y="1966"/>
                    <a:pt x="17646" y="1966"/>
                  </a:cubicBezTo>
                  <a:lnTo>
                    <a:pt x="328" y="1966"/>
                  </a:lnTo>
                  <a:cubicBezTo>
                    <a:pt x="147" y="1966"/>
                    <a:pt x="0" y="1819"/>
                    <a:pt x="0" y="1638"/>
                  </a:cubicBezTo>
                  <a:lnTo>
                    <a:pt x="0" y="327"/>
                  </a:lnTo>
                  <a:close/>
                </a:path>
              </a:pathLst>
            </a:custGeom>
            <a:solidFill>
              <a:srgbClr val="000000">
                <a:lumMod val="50000"/>
                <a:lumOff val="50000"/>
              </a:srgbClr>
            </a:solidFill>
            <a:ln w="22225" cap="flat">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20,222 patients treated between 2012 and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14,616 patients included for CA-AKI risk score development (2012-2017)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5,606 patients included for CA-AKI risk score validation (2018-2020)     </a:t>
              </a:r>
            </a:p>
          </p:txBody>
        </p:sp>
        <p:sp>
          <p:nvSpPr>
            <p:cNvPr id="70" name="Rectangle 73">
              <a:extLst>
                <a:ext uri="{FF2B5EF4-FFF2-40B4-BE49-F238E27FC236}">
                  <a16:creationId xmlns:a16="http://schemas.microsoft.com/office/drawing/2014/main" id="{EC2306DA-5EBE-4182-BCFE-63AD9CB614D7}"/>
                </a:ext>
              </a:extLst>
            </p:cNvPr>
            <p:cNvSpPr>
              <a:spLocks noChangeArrowheads="1"/>
            </p:cNvSpPr>
            <p:nvPr/>
          </p:nvSpPr>
          <p:spPr bwMode="auto">
            <a:xfrm>
              <a:off x="1887" y="1540"/>
              <a:ext cx="0"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4" name="Rectangle 77">
              <a:extLst>
                <a:ext uri="{FF2B5EF4-FFF2-40B4-BE49-F238E27FC236}">
                  <a16:creationId xmlns:a16="http://schemas.microsoft.com/office/drawing/2014/main" id="{1CF717EF-55D3-4D6C-8F18-7500C6BC47FE}"/>
                </a:ext>
              </a:extLst>
            </p:cNvPr>
            <p:cNvSpPr>
              <a:spLocks noChangeArrowheads="1"/>
            </p:cNvSpPr>
            <p:nvPr/>
          </p:nvSpPr>
          <p:spPr bwMode="auto">
            <a:xfrm>
              <a:off x="2985" y="1540"/>
              <a:ext cx="0"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0" name="Rectangle 83">
              <a:extLst>
                <a:ext uri="{FF2B5EF4-FFF2-40B4-BE49-F238E27FC236}">
                  <a16:creationId xmlns:a16="http://schemas.microsoft.com/office/drawing/2014/main" id="{4033517D-AF06-430B-8861-8FB17A28D6DD}"/>
                </a:ext>
              </a:extLst>
            </p:cNvPr>
            <p:cNvSpPr>
              <a:spLocks noChangeArrowheads="1"/>
            </p:cNvSpPr>
            <p:nvPr/>
          </p:nvSpPr>
          <p:spPr bwMode="auto">
            <a:xfrm>
              <a:off x="1931" y="1635"/>
              <a:ext cx="0"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4" name="Rectangle 87">
              <a:extLst>
                <a:ext uri="{FF2B5EF4-FFF2-40B4-BE49-F238E27FC236}">
                  <a16:creationId xmlns:a16="http://schemas.microsoft.com/office/drawing/2014/main" id="{EAC0C5D6-919B-4A66-89D6-F1D623B7E9FC}"/>
                </a:ext>
              </a:extLst>
            </p:cNvPr>
            <p:cNvSpPr>
              <a:spLocks noChangeArrowheads="1"/>
            </p:cNvSpPr>
            <p:nvPr/>
          </p:nvSpPr>
          <p:spPr bwMode="auto">
            <a:xfrm>
              <a:off x="2937" y="1639"/>
              <a:ext cx="0"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6" name="Freeform 89">
              <a:extLst>
                <a:ext uri="{FF2B5EF4-FFF2-40B4-BE49-F238E27FC236}">
                  <a16:creationId xmlns:a16="http://schemas.microsoft.com/office/drawing/2014/main" id="{8FA793F3-61C3-4F6A-B44A-4FFF4BCEE881}"/>
                </a:ext>
              </a:extLst>
            </p:cNvPr>
            <p:cNvSpPr>
              <a:spLocks noEditPoints="1"/>
            </p:cNvSpPr>
            <p:nvPr/>
          </p:nvSpPr>
          <p:spPr bwMode="auto">
            <a:xfrm>
              <a:off x="1994" y="1748"/>
              <a:ext cx="39" cy="367"/>
            </a:xfrm>
            <a:custGeom>
              <a:avLst/>
              <a:gdLst>
                <a:gd name="T0" fmla="*/ 18 w 39"/>
                <a:gd name="T1" fmla="*/ 0 h 367"/>
                <a:gd name="T2" fmla="*/ 13 w 39"/>
                <a:gd name="T3" fmla="*/ 334 h 367"/>
                <a:gd name="T4" fmla="*/ 26 w 39"/>
                <a:gd name="T5" fmla="*/ 335 h 367"/>
                <a:gd name="T6" fmla="*/ 32 w 39"/>
                <a:gd name="T7" fmla="*/ 0 h 367"/>
                <a:gd name="T8" fmla="*/ 18 w 39"/>
                <a:gd name="T9" fmla="*/ 0 h 367"/>
                <a:gd name="T10" fmla="*/ 0 w 39"/>
                <a:gd name="T11" fmla="*/ 328 h 367"/>
                <a:gd name="T12" fmla="*/ 19 w 39"/>
                <a:gd name="T13" fmla="*/ 367 h 367"/>
                <a:gd name="T14" fmla="*/ 39 w 39"/>
                <a:gd name="T15" fmla="*/ 328 h 367"/>
                <a:gd name="T16" fmla="*/ 0 w 39"/>
                <a:gd name="T17" fmla="*/ 328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67">
                  <a:moveTo>
                    <a:pt x="18" y="0"/>
                  </a:moveTo>
                  <a:lnTo>
                    <a:pt x="13" y="334"/>
                  </a:lnTo>
                  <a:lnTo>
                    <a:pt x="26" y="335"/>
                  </a:lnTo>
                  <a:lnTo>
                    <a:pt x="32" y="0"/>
                  </a:lnTo>
                  <a:lnTo>
                    <a:pt x="18" y="0"/>
                  </a:lnTo>
                  <a:close/>
                  <a:moveTo>
                    <a:pt x="0" y="328"/>
                  </a:moveTo>
                  <a:lnTo>
                    <a:pt x="19" y="367"/>
                  </a:lnTo>
                  <a:lnTo>
                    <a:pt x="39" y="328"/>
                  </a:lnTo>
                  <a:lnTo>
                    <a:pt x="0" y="328"/>
                  </a:lnTo>
                  <a:close/>
                </a:path>
              </a:pathLst>
            </a:custGeom>
            <a:solidFill>
              <a:schemeClr val="bg1"/>
            </a:solidFill>
            <a:ln w="1588"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7" name="Freeform 90">
              <a:extLst>
                <a:ext uri="{FF2B5EF4-FFF2-40B4-BE49-F238E27FC236}">
                  <a16:creationId xmlns:a16="http://schemas.microsoft.com/office/drawing/2014/main" id="{CB0A42CC-53B1-4655-A739-6D5E1E0637FD}"/>
                </a:ext>
              </a:extLst>
            </p:cNvPr>
            <p:cNvSpPr>
              <a:spLocks noEditPoints="1"/>
            </p:cNvSpPr>
            <p:nvPr/>
          </p:nvSpPr>
          <p:spPr bwMode="auto">
            <a:xfrm>
              <a:off x="1998" y="907"/>
              <a:ext cx="40" cy="485"/>
            </a:xfrm>
            <a:custGeom>
              <a:avLst/>
              <a:gdLst>
                <a:gd name="T0" fmla="*/ 27 w 40"/>
                <a:gd name="T1" fmla="*/ 0 h 580"/>
                <a:gd name="T2" fmla="*/ 27 w 40"/>
                <a:gd name="T3" fmla="*/ 547 h 580"/>
                <a:gd name="T4" fmla="*/ 13 w 40"/>
                <a:gd name="T5" fmla="*/ 547 h 580"/>
                <a:gd name="T6" fmla="*/ 13 w 40"/>
                <a:gd name="T7" fmla="*/ 0 h 580"/>
                <a:gd name="T8" fmla="*/ 27 w 40"/>
                <a:gd name="T9" fmla="*/ 0 h 580"/>
                <a:gd name="T10" fmla="*/ 40 w 40"/>
                <a:gd name="T11" fmla="*/ 540 h 580"/>
                <a:gd name="T12" fmla="*/ 20 w 40"/>
                <a:gd name="T13" fmla="*/ 580 h 580"/>
                <a:gd name="T14" fmla="*/ 0 w 40"/>
                <a:gd name="T15" fmla="*/ 540 h 580"/>
                <a:gd name="T16" fmla="*/ 40 w 40"/>
                <a:gd name="T17" fmla="*/ 54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80">
                  <a:moveTo>
                    <a:pt x="27" y="0"/>
                  </a:moveTo>
                  <a:lnTo>
                    <a:pt x="27" y="547"/>
                  </a:lnTo>
                  <a:lnTo>
                    <a:pt x="13" y="547"/>
                  </a:lnTo>
                  <a:lnTo>
                    <a:pt x="13" y="0"/>
                  </a:lnTo>
                  <a:lnTo>
                    <a:pt x="27" y="0"/>
                  </a:lnTo>
                  <a:close/>
                  <a:moveTo>
                    <a:pt x="40" y="540"/>
                  </a:moveTo>
                  <a:lnTo>
                    <a:pt x="20" y="580"/>
                  </a:lnTo>
                  <a:lnTo>
                    <a:pt x="0" y="540"/>
                  </a:lnTo>
                  <a:lnTo>
                    <a:pt x="40" y="540"/>
                  </a:lnTo>
                  <a:close/>
                </a:path>
              </a:pathLst>
            </a:custGeom>
            <a:solidFill>
              <a:schemeClr val="bg1"/>
            </a:solidFill>
            <a:ln w="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8" name="Freeform 91">
              <a:extLst>
                <a:ext uri="{FF2B5EF4-FFF2-40B4-BE49-F238E27FC236}">
                  <a16:creationId xmlns:a16="http://schemas.microsoft.com/office/drawing/2014/main" id="{FCBAE213-CD3C-4ADF-97FC-36381445024D}"/>
                </a:ext>
              </a:extLst>
            </p:cNvPr>
            <p:cNvSpPr>
              <a:spLocks noEditPoints="1"/>
            </p:cNvSpPr>
            <p:nvPr/>
          </p:nvSpPr>
          <p:spPr bwMode="auto">
            <a:xfrm>
              <a:off x="2013" y="1164"/>
              <a:ext cx="1491" cy="40"/>
            </a:xfrm>
            <a:custGeom>
              <a:avLst/>
              <a:gdLst>
                <a:gd name="T0" fmla="*/ 0 w 1491"/>
                <a:gd name="T1" fmla="*/ 13 h 40"/>
                <a:gd name="T2" fmla="*/ 1458 w 1491"/>
                <a:gd name="T3" fmla="*/ 13 h 40"/>
                <a:gd name="T4" fmla="*/ 1458 w 1491"/>
                <a:gd name="T5" fmla="*/ 27 h 40"/>
                <a:gd name="T6" fmla="*/ 0 w 1491"/>
                <a:gd name="T7" fmla="*/ 27 h 40"/>
                <a:gd name="T8" fmla="*/ 0 w 1491"/>
                <a:gd name="T9" fmla="*/ 13 h 40"/>
                <a:gd name="T10" fmla="*/ 1452 w 1491"/>
                <a:gd name="T11" fmla="*/ 0 h 40"/>
                <a:gd name="T12" fmla="*/ 1491 w 1491"/>
                <a:gd name="T13" fmla="*/ 20 h 40"/>
                <a:gd name="T14" fmla="*/ 1452 w 1491"/>
                <a:gd name="T15" fmla="*/ 40 h 40"/>
                <a:gd name="T16" fmla="*/ 1452 w 149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1" h="40">
                  <a:moveTo>
                    <a:pt x="0" y="13"/>
                  </a:moveTo>
                  <a:lnTo>
                    <a:pt x="1458" y="13"/>
                  </a:lnTo>
                  <a:lnTo>
                    <a:pt x="1458" y="27"/>
                  </a:lnTo>
                  <a:lnTo>
                    <a:pt x="0" y="27"/>
                  </a:lnTo>
                  <a:lnTo>
                    <a:pt x="0" y="13"/>
                  </a:lnTo>
                  <a:close/>
                  <a:moveTo>
                    <a:pt x="1452" y="0"/>
                  </a:moveTo>
                  <a:lnTo>
                    <a:pt x="1491" y="20"/>
                  </a:lnTo>
                  <a:lnTo>
                    <a:pt x="1452" y="40"/>
                  </a:lnTo>
                  <a:lnTo>
                    <a:pt x="1452" y="0"/>
                  </a:lnTo>
                  <a:close/>
                </a:path>
              </a:pathLst>
            </a:custGeom>
            <a:solidFill>
              <a:schemeClr val="bg1"/>
            </a:solidFill>
            <a:ln w="1588"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9" name="Freeform 92">
              <a:extLst>
                <a:ext uri="{FF2B5EF4-FFF2-40B4-BE49-F238E27FC236}">
                  <a16:creationId xmlns:a16="http://schemas.microsoft.com/office/drawing/2014/main" id="{3A3F131E-E493-4A84-BE4D-E33252EDB6DA}"/>
                </a:ext>
              </a:extLst>
            </p:cNvPr>
            <p:cNvSpPr>
              <a:spLocks/>
            </p:cNvSpPr>
            <p:nvPr/>
          </p:nvSpPr>
          <p:spPr bwMode="auto">
            <a:xfrm>
              <a:off x="3504" y="1586"/>
              <a:ext cx="1420" cy="700"/>
            </a:xfrm>
            <a:custGeom>
              <a:avLst/>
              <a:gdLst>
                <a:gd name="T0" fmla="*/ 0 w 10789"/>
                <a:gd name="T1" fmla="*/ 885 h 5312"/>
                <a:gd name="T2" fmla="*/ 886 w 10789"/>
                <a:gd name="T3" fmla="*/ 0 h 5312"/>
                <a:gd name="T4" fmla="*/ 9903 w 10789"/>
                <a:gd name="T5" fmla="*/ 0 h 5312"/>
                <a:gd name="T6" fmla="*/ 10789 w 10789"/>
                <a:gd name="T7" fmla="*/ 885 h 5312"/>
                <a:gd name="T8" fmla="*/ 10789 w 10789"/>
                <a:gd name="T9" fmla="*/ 4427 h 5312"/>
                <a:gd name="T10" fmla="*/ 9903 w 10789"/>
                <a:gd name="T11" fmla="*/ 5312 h 5312"/>
                <a:gd name="T12" fmla="*/ 886 w 10789"/>
                <a:gd name="T13" fmla="*/ 5312 h 5312"/>
                <a:gd name="T14" fmla="*/ 0 w 10789"/>
                <a:gd name="T15" fmla="*/ 4427 h 5312"/>
                <a:gd name="T16" fmla="*/ 0 w 10789"/>
                <a:gd name="T17" fmla="*/ 885 h 5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89" h="5312">
                  <a:moveTo>
                    <a:pt x="0" y="885"/>
                  </a:moveTo>
                  <a:cubicBezTo>
                    <a:pt x="0" y="396"/>
                    <a:pt x="397" y="0"/>
                    <a:pt x="886" y="0"/>
                  </a:cubicBezTo>
                  <a:lnTo>
                    <a:pt x="9903" y="0"/>
                  </a:lnTo>
                  <a:cubicBezTo>
                    <a:pt x="10392" y="0"/>
                    <a:pt x="10789" y="396"/>
                    <a:pt x="10789" y="885"/>
                  </a:cubicBezTo>
                  <a:lnTo>
                    <a:pt x="10789" y="4427"/>
                  </a:lnTo>
                  <a:cubicBezTo>
                    <a:pt x="10789" y="4916"/>
                    <a:pt x="10392" y="5312"/>
                    <a:pt x="9903" y="5312"/>
                  </a:cubicBezTo>
                  <a:lnTo>
                    <a:pt x="886" y="5312"/>
                  </a:lnTo>
                  <a:cubicBezTo>
                    <a:pt x="397" y="5312"/>
                    <a:pt x="0" y="4916"/>
                    <a:pt x="0" y="4427"/>
                  </a:cubicBezTo>
                  <a:lnTo>
                    <a:pt x="0" y="885"/>
                  </a:lnTo>
                  <a:close/>
                </a:path>
              </a:pathLst>
            </a:custGeom>
            <a:solidFill>
              <a:srgbClr val="990000"/>
            </a:solidFill>
            <a:ln w="22225" cap="flat">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5,270 procedures excluded</a:t>
              </a:r>
            </a:p>
            <a:p>
              <a:pPr marL="457200" marR="0" lvl="1" indent="-169863"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903 treated less than 1 year before data extraction</a:t>
              </a:r>
            </a:p>
            <a:p>
              <a:pPr marL="457200" marR="0" lvl="1" indent="-169863"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4,342 with less than 2 days of follow-up</a:t>
              </a:r>
            </a:p>
            <a:p>
              <a:pPr marL="457200" marR="0" lvl="1" indent="-169863"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11 died within 2 days after PCI</a:t>
              </a:r>
            </a:p>
            <a:p>
              <a:pPr marL="457200" marR="0" lvl="1" indent="-169863"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14 with unknown date of death</a:t>
              </a:r>
            </a:p>
          </p:txBody>
        </p:sp>
        <p:sp>
          <p:nvSpPr>
            <p:cNvPr id="124" name="Freeform 130">
              <a:extLst>
                <a:ext uri="{FF2B5EF4-FFF2-40B4-BE49-F238E27FC236}">
                  <a16:creationId xmlns:a16="http://schemas.microsoft.com/office/drawing/2014/main" id="{63CA5C61-A64A-4CE8-A521-65C4B179BBED}"/>
                </a:ext>
              </a:extLst>
            </p:cNvPr>
            <p:cNvSpPr>
              <a:spLocks noEditPoints="1"/>
            </p:cNvSpPr>
            <p:nvPr/>
          </p:nvSpPr>
          <p:spPr bwMode="auto">
            <a:xfrm>
              <a:off x="2013" y="1907"/>
              <a:ext cx="1491" cy="40"/>
            </a:xfrm>
            <a:custGeom>
              <a:avLst/>
              <a:gdLst>
                <a:gd name="T0" fmla="*/ 0 w 1491"/>
                <a:gd name="T1" fmla="*/ 13 h 40"/>
                <a:gd name="T2" fmla="*/ 1458 w 1491"/>
                <a:gd name="T3" fmla="*/ 13 h 40"/>
                <a:gd name="T4" fmla="*/ 1458 w 1491"/>
                <a:gd name="T5" fmla="*/ 26 h 40"/>
                <a:gd name="T6" fmla="*/ 0 w 1491"/>
                <a:gd name="T7" fmla="*/ 26 h 40"/>
                <a:gd name="T8" fmla="*/ 0 w 1491"/>
                <a:gd name="T9" fmla="*/ 13 h 40"/>
                <a:gd name="T10" fmla="*/ 1452 w 1491"/>
                <a:gd name="T11" fmla="*/ 0 h 40"/>
                <a:gd name="T12" fmla="*/ 1491 w 1491"/>
                <a:gd name="T13" fmla="*/ 20 h 40"/>
                <a:gd name="T14" fmla="*/ 1452 w 1491"/>
                <a:gd name="T15" fmla="*/ 40 h 40"/>
                <a:gd name="T16" fmla="*/ 1452 w 149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1" h="40">
                  <a:moveTo>
                    <a:pt x="0" y="13"/>
                  </a:moveTo>
                  <a:lnTo>
                    <a:pt x="1458" y="13"/>
                  </a:lnTo>
                  <a:lnTo>
                    <a:pt x="1458" y="26"/>
                  </a:lnTo>
                  <a:lnTo>
                    <a:pt x="0" y="26"/>
                  </a:lnTo>
                  <a:lnTo>
                    <a:pt x="0" y="13"/>
                  </a:lnTo>
                  <a:close/>
                  <a:moveTo>
                    <a:pt x="1452" y="0"/>
                  </a:moveTo>
                  <a:lnTo>
                    <a:pt x="1491" y="20"/>
                  </a:lnTo>
                  <a:lnTo>
                    <a:pt x="1452" y="40"/>
                  </a:lnTo>
                  <a:lnTo>
                    <a:pt x="1452" y="0"/>
                  </a:lnTo>
                  <a:close/>
                </a:path>
              </a:pathLst>
            </a:custGeom>
            <a:solidFill>
              <a:schemeClr val="bg1"/>
            </a:solidFill>
            <a:ln w="1588"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2" name="TextBox 21"/>
          <p:cNvSpPr txBox="1"/>
          <p:nvPr/>
        </p:nvSpPr>
        <p:spPr>
          <a:xfrm>
            <a:off x="6107160" y="6488668"/>
            <a:ext cx="43897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Mehran et al., Lancet 2021;398:1974</a:t>
            </a:r>
          </a:p>
        </p:txBody>
      </p:sp>
    </p:spTree>
    <p:extLst>
      <p:ext uri="{BB962C8B-B14F-4D97-AF65-F5344CB8AC3E}">
        <p14:creationId xmlns:p14="http://schemas.microsoft.com/office/powerpoint/2010/main" val="11021385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7257-75DC-9545-8CE5-4208CB14AA9A}"/>
              </a:ext>
            </a:extLst>
          </p:cNvPr>
          <p:cNvSpPr txBox="1">
            <a:spLocks/>
          </p:cNvSpPr>
          <p:nvPr/>
        </p:nvSpPr>
        <p:spPr>
          <a:xfrm>
            <a:off x="6059" y="1"/>
            <a:ext cx="10287667" cy="860611"/>
          </a:xfrm>
          <a:prstGeom prst="rect">
            <a:avLst/>
          </a:prstGeom>
        </p:spPr>
        <p:txBody>
          <a:bodyPr vert="horz" lIns="91440" tIns="45720" rIns="91440" bIns="45720" rtlCol="0" anchor="ctr">
            <a:noAutofit/>
          </a:bodyPr>
          <a:lstStyle>
            <a:lvl1pPr algn="l" defTabSz="685800" rtl="0" eaLnBrk="1" latinLnBrk="0" hangingPunct="1">
              <a:lnSpc>
                <a:spcPts val="4000"/>
              </a:lnSpc>
              <a:spcBef>
                <a:spcPct val="0"/>
              </a:spcBef>
              <a:buNone/>
              <a:defRPr sz="4000" b="1" i="0" kern="1200">
                <a:solidFill>
                  <a:schemeClr val="bg1"/>
                </a:solidFill>
                <a:latin typeface="Lub Dub Heavy" panose="020B0603030403020204" pitchFamily="34" charset="77"/>
                <a:ea typeface="+mj-ea"/>
                <a:cs typeface="+mj-cs"/>
              </a:defRPr>
            </a:lvl1pPr>
          </a:lstStyle>
          <a:p>
            <a:pPr marL="0" marR="0" lvl="0" indent="0" algn="ctr" defTabSz="685800" rtl="0" eaLnBrk="1" fontAlgn="auto" latinLnBrk="0" hangingPunct="1">
              <a:lnSpc>
                <a:spcPts val="4000"/>
              </a:lnSpc>
              <a:spcBef>
                <a:spcPct val="0"/>
              </a:spcBef>
              <a:spcAft>
                <a:spcPts val="0"/>
              </a:spcAft>
              <a:buClrTx/>
              <a:buSzTx/>
              <a:buFontTx/>
              <a:buNone/>
              <a:tabLst/>
              <a:defRPr/>
            </a:pPr>
            <a:r>
              <a:rPr kumimoji="0" lang="en-US" sz="46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CA-AKI Study Population</a:t>
            </a:r>
          </a:p>
        </p:txBody>
      </p:sp>
      <p:graphicFrame>
        <p:nvGraphicFramePr>
          <p:cNvPr id="4" name="Tabella 7">
            <a:extLst>
              <a:ext uri="{FF2B5EF4-FFF2-40B4-BE49-F238E27FC236}">
                <a16:creationId xmlns:a16="http://schemas.microsoft.com/office/drawing/2014/main" id="{819761AD-36BF-4F5D-AB47-B1A132FDD160}"/>
              </a:ext>
            </a:extLst>
          </p:cNvPr>
          <p:cNvGraphicFramePr>
            <a:graphicFrameLocks noGrp="1"/>
          </p:cNvGraphicFramePr>
          <p:nvPr/>
        </p:nvGraphicFramePr>
        <p:xfrm>
          <a:off x="322727" y="753042"/>
          <a:ext cx="9663954" cy="5447343"/>
        </p:xfrm>
        <a:graphic>
          <a:graphicData uri="http://schemas.openxmlformats.org/drawingml/2006/table">
            <a:tbl>
              <a:tblPr firstRow="1" firstCol="1" bandRow="1">
                <a:tableStyleId>{7DF18680-E054-41AD-8BC1-D1AEF772440D}</a:tableStyleId>
              </a:tblPr>
              <a:tblGrid>
                <a:gridCol w="4099460">
                  <a:extLst>
                    <a:ext uri="{9D8B030D-6E8A-4147-A177-3AD203B41FA5}">
                      <a16:colId xmlns:a16="http://schemas.microsoft.com/office/drawing/2014/main" val="3203930248"/>
                    </a:ext>
                  </a:extLst>
                </a:gridCol>
                <a:gridCol w="2782247">
                  <a:extLst>
                    <a:ext uri="{9D8B030D-6E8A-4147-A177-3AD203B41FA5}">
                      <a16:colId xmlns:a16="http://schemas.microsoft.com/office/drawing/2014/main" val="3990041259"/>
                    </a:ext>
                  </a:extLst>
                </a:gridCol>
                <a:gridCol w="2782247">
                  <a:extLst>
                    <a:ext uri="{9D8B030D-6E8A-4147-A177-3AD203B41FA5}">
                      <a16:colId xmlns:a16="http://schemas.microsoft.com/office/drawing/2014/main" val="981784026"/>
                    </a:ext>
                  </a:extLst>
                </a:gridCol>
              </a:tblGrid>
              <a:tr h="66289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800"/>
                        </a:spcAft>
                      </a:pPr>
                      <a:r>
                        <a:rPr lang="it-IT" sz="1400" b="1" dirty="0" err="1">
                          <a:effectLst/>
                          <a:latin typeface="Arial" panose="020B0604020202020204" pitchFamily="34" charset="0"/>
                          <a:cs typeface="Arial" panose="020B0604020202020204" pitchFamily="34" charset="0"/>
                        </a:rPr>
                        <a:t>Variable</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Development Set</a:t>
                      </a:r>
                      <a:br>
                        <a:rPr lang="en-US" sz="1400" b="1" dirty="0">
                          <a:effectLst/>
                          <a:latin typeface="Arial" panose="020B0604020202020204" pitchFamily="34" charset="0"/>
                          <a:cs typeface="Arial" panose="020B0604020202020204" pitchFamily="34" charset="0"/>
                        </a:rPr>
                      </a:br>
                      <a:r>
                        <a:rPr lang="it-IT" sz="1400" b="1" dirty="0" err="1">
                          <a:effectLst/>
                          <a:latin typeface="Arial" panose="020B0604020202020204" pitchFamily="34" charset="0"/>
                          <a:cs typeface="Arial" panose="020B0604020202020204" pitchFamily="34" charset="0"/>
                        </a:rPr>
                        <a:t>n</a:t>
                      </a:r>
                      <a:r>
                        <a:rPr lang="it-IT" sz="1400" b="1" dirty="0">
                          <a:effectLst/>
                          <a:latin typeface="Arial" panose="020B0604020202020204" pitchFamily="34" charset="0"/>
                          <a:cs typeface="Arial" panose="020B0604020202020204" pitchFamily="34" charset="0"/>
                        </a:rPr>
                        <a:t>=14,616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800"/>
                        </a:spcAft>
                      </a:pPr>
                      <a:r>
                        <a:rPr lang="it-IT" sz="1400" b="1" dirty="0" err="1">
                          <a:effectLst/>
                          <a:latin typeface="Arial" panose="020B0604020202020204" pitchFamily="34" charset="0"/>
                          <a:cs typeface="Arial" panose="020B0604020202020204" pitchFamily="34" charset="0"/>
                        </a:rPr>
                        <a:t>Validation</a:t>
                      </a:r>
                      <a:r>
                        <a:rPr lang="it-IT" sz="1400" b="1" dirty="0">
                          <a:effectLst/>
                          <a:latin typeface="Arial" panose="020B0604020202020204" pitchFamily="34" charset="0"/>
                          <a:cs typeface="Arial" panose="020B0604020202020204" pitchFamily="34" charset="0"/>
                        </a:rPr>
                        <a:t> Set</a:t>
                      </a:r>
                      <a:br>
                        <a:rPr lang="it-IT" sz="1400" b="1" dirty="0">
                          <a:effectLst/>
                          <a:latin typeface="Arial" panose="020B0604020202020204" pitchFamily="34" charset="0"/>
                          <a:cs typeface="Arial" panose="020B0604020202020204" pitchFamily="34" charset="0"/>
                        </a:rPr>
                      </a:br>
                      <a:r>
                        <a:rPr lang="it-IT" sz="1400" b="1" dirty="0" err="1">
                          <a:effectLst/>
                          <a:latin typeface="Arial" panose="020B0604020202020204" pitchFamily="34" charset="0"/>
                          <a:cs typeface="Arial" panose="020B0604020202020204" pitchFamily="34" charset="0"/>
                        </a:rPr>
                        <a:t>n</a:t>
                      </a:r>
                      <a:r>
                        <a:rPr lang="it-IT" sz="1400" b="1" dirty="0">
                          <a:effectLst/>
                          <a:latin typeface="Arial" panose="020B0604020202020204" pitchFamily="34" charset="0"/>
                          <a:cs typeface="Arial" panose="020B0604020202020204" pitchFamily="34" charset="0"/>
                        </a:rPr>
                        <a:t>=5,606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extLst>
                  <a:ext uri="{0D108BD9-81ED-4DB2-BD59-A6C34878D82A}">
                    <a16:rowId xmlns:a16="http://schemas.microsoft.com/office/drawing/2014/main" val="1401978552"/>
                  </a:ext>
                </a:extLst>
              </a:tr>
              <a:tr h="318963">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it-IT" sz="1400" b="1" dirty="0" err="1">
                          <a:effectLst/>
                          <a:latin typeface="Arial" panose="020B0604020202020204" pitchFamily="34" charset="0"/>
                          <a:cs typeface="Arial" panose="020B0604020202020204" pitchFamily="34" charset="0"/>
                        </a:rPr>
                        <a:t>Demographics</a:t>
                      </a:r>
                      <a:endParaRPr lang="it-IT" sz="1400" b="1" dirty="0">
                        <a:effectLst/>
                        <a:latin typeface="Arial" panose="020B0604020202020204" pitchFamily="34" charset="0"/>
                        <a:cs typeface="Arial" panose="020B0604020202020204" pitchFamily="34" charset="0"/>
                      </a:endParaRPr>
                    </a:p>
                  </a:txBody>
                  <a:tcPr marL="36100" marR="36100" marT="0" marB="0" anchor="ctr"/>
                </a:tc>
                <a:tc hMerge="1">
                  <a:txBody>
                    <a:bodyPr/>
                    <a:lstStyle/>
                    <a:p>
                      <a:pPr>
                        <a:lnSpc>
                          <a:spcPct val="107000"/>
                        </a:lnSpc>
                        <a:spcAft>
                          <a:spcPts val="800"/>
                        </a:spcAft>
                      </a:pPr>
                      <a:r>
                        <a:rPr lang="it-IT" sz="8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100" marR="36100" marT="0" marB="0" anchor="b">
                    <a:solidFill>
                      <a:schemeClr val="accent2"/>
                    </a:solidFill>
                  </a:tcPr>
                </a:tc>
                <a:tc hMerge="1">
                  <a:txBody>
                    <a:bodyPr/>
                    <a:lstStyle/>
                    <a:p>
                      <a:pPr>
                        <a:lnSpc>
                          <a:spcPct val="107000"/>
                        </a:lnSpc>
                        <a:spcAft>
                          <a:spcPts val="800"/>
                        </a:spcAft>
                      </a:pPr>
                      <a:r>
                        <a:rPr lang="it-IT" sz="8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100" marR="36100" marT="0" marB="0" anchor="b">
                    <a:solidFill>
                      <a:schemeClr val="accent2"/>
                    </a:solidFill>
                  </a:tcPr>
                </a:tc>
                <a:extLst>
                  <a:ext uri="{0D108BD9-81ED-4DB2-BD59-A6C34878D82A}">
                    <a16:rowId xmlns:a16="http://schemas.microsoft.com/office/drawing/2014/main" val="1720149614"/>
                  </a:ext>
                </a:extLst>
              </a:tr>
              <a:tr h="318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it-IT" sz="1400" b="1" dirty="0">
                          <a:effectLst/>
                          <a:latin typeface="Arial" panose="020B0604020202020204" pitchFamily="34" charset="0"/>
                          <a:cs typeface="Arial" panose="020B0604020202020204" pitchFamily="34" charset="0"/>
                        </a:rPr>
                        <a:t>  Age (</a:t>
                      </a:r>
                      <a:r>
                        <a:rPr lang="it-IT" sz="1400" b="1" dirty="0" err="1">
                          <a:effectLst/>
                          <a:latin typeface="Arial" panose="020B0604020202020204" pitchFamily="34" charset="0"/>
                          <a:cs typeface="Arial" panose="020B0604020202020204" pitchFamily="34" charset="0"/>
                        </a:rPr>
                        <a:t>years</a:t>
                      </a:r>
                      <a:r>
                        <a:rPr lang="it-IT" sz="1400" b="1" dirty="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66.2 (11.6%)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67.0 (11.3%)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extLst>
                  <a:ext uri="{0D108BD9-81ED-4DB2-BD59-A6C34878D82A}">
                    <a16:rowId xmlns:a16="http://schemas.microsoft.com/office/drawing/2014/main" val="367444309"/>
                  </a:ext>
                </a:extLst>
              </a:tr>
              <a:tr h="318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it-IT" sz="1400" b="1" dirty="0">
                          <a:effectLst/>
                          <a:latin typeface="Arial" panose="020B0604020202020204" pitchFamily="34" charset="0"/>
                          <a:cs typeface="Arial" panose="020B0604020202020204" pitchFamily="34" charset="0"/>
                        </a:rPr>
                        <a:t>  </a:t>
                      </a:r>
                      <a:r>
                        <a:rPr lang="it-IT" sz="1400" b="1" dirty="0" err="1">
                          <a:effectLst/>
                          <a:latin typeface="Arial" panose="020B0604020202020204" pitchFamily="34" charset="0"/>
                          <a:cs typeface="Arial" panose="020B0604020202020204" pitchFamily="34" charset="0"/>
                        </a:rPr>
                        <a:t>Female</a:t>
                      </a:r>
                      <a:r>
                        <a:rPr lang="it-IT" sz="1400" b="1" dirty="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4268 (29.2%)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1481 (26.4%)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extLst>
                  <a:ext uri="{0D108BD9-81ED-4DB2-BD59-A6C34878D82A}">
                    <a16:rowId xmlns:a16="http://schemas.microsoft.com/office/drawing/2014/main" val="1836986001"/>
                  </a:ext>
                </a:extLst>
              </a:tr>
              <a:tr h="318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it-IT" sz="1400" b="1" dirty="0">
                          <a:effectLst/>
                          <a:latin typeface="Arial" panose="020B0604020202020204" pitchFamily="34" charset="0"/>
                          <a:cs typeface="Arial" panose="020B0604020202020204" pitchFamily="34" charset="0"/>
                        </a:rPr>
                        <a:t>  Non-</a:t>
                      </a:r>
                      <a:r>
                        <a:rPr lang="it-IT" sz="1400" b="1" dirty="0" err="1">
                          <a:effectLst/>
                          <a:latin typeface="Arial" panose="020B0604020202020204" pitchFamily="34" charset="0"/>
                          <a:cs typeface="Arial" panose="020B0604020202020204" pitchFamily="34" charset="0"/>
                        </a:rPr>
                        <a:t>white</a:t>
                      </a:r>
                      <a:r>
                        <a:rPr lang="it-IT" sz="1400" b="1" dirty="0">
                          <a:effectLst/>
                          <a:latin typeface="Arial" panose="020B0604020202020204" pitchFamily="34" charset="0"/>
                          <a:cs typeface="Arial" panose="020B0604020202020204" pitchFamily="34" charset="0"/>
                        </a:rPr>
                        <a:t> ethnicity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8014 (54.9%)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1261 (34.2%)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extLst>
                  <a:ext uri="{0D108BD9-81ED-4DB2-BD59-A6C34878D82A}">
                    <a16:rowId xmlns:a16="http://schemas.microsoft.com/office/drawing/2014/main" val="1738471908"/>
                  </a:ext>
                </a:extLst>
              </a:tr>
              <a:tr h="318963">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it-IT" sz="1400" b="1" dirty="0" err="1">
                          <a:effectLst/>
                          <a:latin typeface="Arial" panose="020B0604020202020204" pitchFamily="34" charset="0"/>
                          <a:cs typeface="Arial" panose="020B0604020202020204" pitchFamily="34" charset="0"/>
                        </a:rPr>
                        <a:t>Clinical</a:t>
                      </a:r>
                      <a:r>
                        <a:rPr lang="it-IT" sz="1400" b="1" dirty="0">
                          <a:effectLst/>
                          <a:latin typeface="Arial" panose="020B0604020202020204" pitchFamily="34" charset="0"/>
                          <a:cs typeface="Arial" panose="020B0604020202020204" pitchFamily="34" charset="0"/>
                        </a:rPr>
                        <a:t> </a:t>
                      </a:r>
                      <a:r>
                        <a:rPr lang="it-IT" sz="1400" b="1" dirty="0" err="1">
                          <a:effectLst/>
                          <a:latin typeface="Arial" panose="020B0604020202020204" pitchFamily="34" charset="0"/>
                          <a:cs typeface="Arial" panose="020B0604020202020204" pitchFamily="34" charset="0"/>
                        </a:rPr>
                        <a:t>features</a:t>
                      </a:r>
                      <a:endParaRPr lang="it-IT" sz="1400" b="1" dirty="0">
                        <a:effectLst/>
                        <a:latin typeface="Arial" panose="020B0604020202020204" pitchFamily="34" charset="0"/>
                        <a:cs typeface="Arial" panose="020B0604020202020204" pitchFamily="34" charset="0"/>
                      </a:endParaRPr>
                    </a:p>
                  </a:txBody>
                  <a:tcPr marL="36100" marR="36100" marT="0" marB="0" anchor="ctr"/>
                </a:tc>
                <a:tc hMerge="1">
                  <a:txBody>
                    <a:bodyPr/>
                    <a:lstStyle/>
                    <a:p>
                      <a:pPr>
                        <a:lnSpc>
                          <a:spcPct val="107000"/>
                        </a:lnSpc>
                        <a:spcAft>
                          <a:spcPts val="800"/>
                        </a:spcAft>
                      </a:pPr>
                      <a:r>
                        <a:rPr lang="it-IT" sz="8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100" marR="36100" marT="0" marB="0" anchor="b"/>
                </a:tc>
                <a:tc hMerge="1">
                  <a:txBody>
                    <a:bodyPr/>
                    <a:lstStyle/>
                    <a:p>
                      <a:pPr>
                        <a:lnSpc>
                          <a:spcPct val="107000"/>
                        </a:lnSpc>
                        <a:spcAft>
                          <a:spcPts val="800"/>
                        </a:spcAft>
                      </a:pPr>
                      <a:r>
                        <a:rPr lang="it-IT" sz="8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100" marR="36100" marT="0" marB="0" anchor="b"/>
                </a:tc>
                <a:extLst>
                  <a:ext uri="{0D108BD9-81ED-4DB2-BD59-A6C34878D82A}">
                    <a16:rowId xmlns:a16="http://schemas.microsoft.com/office/drawing/2014/main" val="4176058121"/>
                  </a:ext>
                </a:extLst>
              </a:tr>
              <a:tr h="318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it-IT" sz="1400" b="1" dirty="0">
                          <a:effectLst/>
                          <a:latin typeface="Arial" panose="020B0604020202020204" pitchFamily="34" charset="0"/>
                          <a:cs typeface="Arial" panose="020B0604020202020204" pitchFamily="34" charset="0"/>
                        </a:rPr>
                        <a:t>  </a:t>
                      </a:r>
                      <a:r>
                        <a:rPr lang="it-IT" sz="1400" b="1" dirty="0" err="1">
                          <a:effectLst/>
                          <a:latin typeface="Arial" panose="020B0604020202020204" pitchFamily="34" charset="0"/>
                          <a:cs typeface="Arial" panose="020B0604020202020204" pitchFamily="34" charset="0"/>
                        </a:rPr>
                        <a:t>Diabetes</a:t>
                      </a:r>
                      <a:r>
                        <a:rPr lang="it-IT" sz="1400" b="1" dirty="0">
                          <a:effectLst/>
                          <a:latin typeface="Arial" panose="020B0604020202020204" pitchFamily="34" charset="0"/>
                          <a:cs typeface="Arial" panose="020B0604020202020204" pitchFamily="34" charset="0"/>
                        </a:rPr>
                        <a:t> </a:t>
                      </a:r>
                      <a:r>
                        <a:rPr lang="it-IT" sz="1400" b="1" dirty="0" err="1">
                          <a:effectLst/>
                          <a:latin typeface="Arial" panose="020B0604020202020204" pitchFamily="34" charset="0"/>
                          <a:cs typeface="Arial" panose="020B0604020202020204" pitchFamily="34" charset="0"/>
                        </a:rPr>
                        <a:t>mellitus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7000"/>
                        </a:lnSpc>
                        <a:spcAft>
                          <a:spcPts val="800"/>
                        </a:spcAft>
                      </a:pPr>
                      <a:r>
                        <a:rPr lang="it-IT"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7000"/>
                        </a:lnSpc>
                        <a:spcAft>
                          <a:spcPts val="800"/>
                        </a:spcAft>
                      </a:pPr>
                      <a:r>
                        <a:rPr lang="it-IT"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extLst>
                  <a:ext uri="{0D108BD9-81ED-4DB2-BD59-A6C34878D82A}">
                    <a16:rowId xmlns:a16="http://schemas.microsoft.com/office/drawing/2014/main" val="94329612"/>
                  </a:ext>
                </a:extLst>
              </a:tr>
              <a:tr h="318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254000">
                        <a:lnSpc>
                          <a:spcPct val="107000"/>
                        </a:lnSpc>
                        <a:spcAft>
                          <a:spcPts val="800"/>
                        </a:spcAft>
                      </a:pPr>
                      <a:r>
                        <a:rPr lang="it-IT" sz="1400" b="1" dirty="0">
                          <a:effectLst/>
                          <a:latin typeface="Arial" panose="020B0604020202020204" pitchFamily="34" charset="0"/>
                          <a:cs typeface="Arial" panose="020B0604020202020204" pitchFamily="34" charset="0"/>
                        </a:rPr>
                        <a:t>Overall</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6967 (47.7%)</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2573 (45.9%)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extLst>
                  <a:ext uri="{0D108BD9-81ED-4DB2-BD59-A6C34878D82A}">
                    <a16:rowId xmlns:a16="http://schemas.microsoft.com/office/drawing/2014/main" val="3535163889"/>
                  </a:ext>
                </a:extLst>
              </a:tr>
              <a:tr h="318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254000">
                        <a:lnSpc>
                          <a:spcPct val="107000"/>
                        </a:lnSpc>
                        <a:spcAft>
                          <a:spcPts val="800"/>
                        </a:spcAft>
                      </a:pPr>
                      <a:r>
                        <a:rPr lang="it-IT" sz="1400" b="1" dirty="0">
                          <a:effectLst/>
                          <a:latin typeface="Arial" panose="020B0604020202020204" pitchFamily="34" charset="0"/>
                          <a:cs typeface="Arial" panose="020B0604020202020204" pitchFamily="34" charset="0"/>
                        </a:rPr>
                        <a:t>Non-</a:t>
                      </a:r>
                      <a:r>
                        <a:rPr lang="it-IT" sz="1400" b="1" dirty="0" err="1">
                          <a:effectLst/>
                          <a:latin typeface="Arial" panose="020B0604020202020204" pitchFamily="34" charset="0"/>
                          <a:cs typeface="Arial" panose="020B0604020202020204" pitchFamily="34" charset="0"/>
                        </a:rPr>
                        <a:t>insulin</a:t>
                      </a:r>
                      <a:r>
                        <a:rPr lang="it-IT" sz="1400" b="1" dirty="0">
                          <a:effectLst/>
                          <a:latin typeface="Arial" panose="020B0604020202020204" pitchFamily="34" charset="0"/>
                          <a:cs typeface="Arial" panose="020B0604020202020204" pitchFamily="34" charset="0"/>
                        </a:rPr>
                        <a:t>-</a:t>
                      </a:r>
                      <a:r>
                        <a:rPr lang="it-IT" sz="1400" b="1" dirty="0" err="1">
                          <a:effectLst/>
                          <a:latin typeface="Arial" panose="020B0604020202020204" pitchFamily="34" charset="0"/>
                          <a:cs typeface="Arial" panose="020B0604020202020204" pitchFamily="34" charset="0"/>
                        </a:rPr>
                        <a:t>treated</a:t>
                      </a:r>
                      <a:r>
                        <a:rPr lang="it-IT" sz="1400" b="1" dirty="0">
                          <a:effectLst/>
                          <a:latin typeface="Arial" panose="020B0604020202020204" pitchFamily="34" charset="0"/>
                          <a:cs typeface="Arial" panose="020B0604020202020204" pitchFamily="34" charset="0"/>
                        </a:rPr>
                        <a:t> </a:t>
                      </a:r>
                      <a:r>
                        <a:rPr lang="it-IT" sz="1400" b="1" dirty="0" err="1">
                          <a:effectLst/>
                          <a:latin typeface="Arial" panose="020B0604020202020204" pitchFamily="34" charset="0"/>
                          <a:cs typeface="Arial" panose="020B0604020202020204" pitchFamily="34" charset="0"/>
                        </a:rPr>
                        <a:t>diabetes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4668 (31.9%)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1631 (29.1%)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extLst>
                  <a:ext uri="{0D108BD9-81ED-4DB2-BD59-A6C34878D82A}">
                    <a16:rowId xmlns:a16="http://schemas.microsoft.com/office/drawing/2014/main" val="1449351861"/>
                  </a:ext>
                </a:extLst>
              </a:tr>
              <a:tr h="318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254000">
                        <a:lnSpc>
                          <a:spcPct val="107000"/>
                        </a:lnSpc>
                        <a:spcAft>
                          <a:spcPts val="800"/>
                        </a:spcAft>
                      </a:pPr>
                      <a:r>
                        <a:rPr lang="it-IT" sz="1400" b="1" dirty="0" err="1">
                          <a:effectLst/>
                          <a:latin typeface="Arial" panose="020B0604020202020204" pitchFamily="34" charset="0"/>
                          <a:cs typeface="Arial" panose="020B0604020202020204" pitchFamily="34" charset="0"/>
                        </a:rPr>
                        <a:t>Insulin-treated</a:t>
                      </a:r>
                      <a:r>
                        <a:rPr lang="it-IT" sz="1400" b="1" dirty="0">
                          <a:effectLst/>
                          <a:latin typeface="Arial" panose="020B0604020202020204" pitchFamily="34" charset="0"/>
                          <a:cs typeface="Arial" panose="020B0604020202020204" pitchFamily="34" charset="0"/>
                        </a:rPr>
                        <a:t> </a:t>
                      </a:r>
                      <a:r>
                        <a:rPr lang="it-IT" sz="1400" b="1" dirty="0" err="1">
                          <a:effectLst/>
                          <a:latin typeface="Arial" panose="020B0604020202020204" pitchFamily="34" charset="0"/>
                          <a:cs typeface="Arial" panose="020B0604020202020204" pitchFamily="34" charset="0"/>
                        </a:rPr>
                        <a:t>diabetes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2299 (15.7%)</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942 (16.8%)</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extLst>
                  <a:ext uri="{0D108BD9-81ED-4DB2-BD59-A6C34878D82A}">
                    <a16:rowId xmlns:a16="http://schemas.microsoft.com/office/drawing/2014/main" val="255624657"/>
                  </a:ext>
                </a:extLst>
              </a:tr>
              <a:tr h="318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  Anemia</a:t>
                      </a:r>
                      <a:endParaRPr lang="en-US" sz="1400" b="1" dirty="0">
                        <a:effectLst/>
                        <a:latin typeface="Arial" panose="020B0604020202020204" pitchFamily="34" charset="0"/>
                        <a:ea typeface="+mn-ea"/>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685800" rtl="0" eaLnBrk="1" latinLnBrk="0" hangingPunct="1">
                        <a:lnSpc>
                          <a:spcPct val="107000"/>
                        </a:lnSpc>
                        <a:spcAft>
                          <a:spcPts val="800"/>
                        </a:spcAft>
                      </a:pPr>
                      <a:r>
                        <a:rPr lang="en-US" sz="1400" b="1" kern="1200" dirty="0">
                          <a:effectLst/>
                          <a:latin typeface="Arial" panose="020B0604020202020204" pitchFamily="34" charset="0"/>
                          <a:cs typeface="Arial" panose="020B0604020202020204" pitchFamily="34" charset="0"/>
                        </a:rPr>
                        <a:t>5826 (40.1%)</a:t>
                      </a:r>
                      <a:endParaRPr lang="en-US" sz="1400" b="1" kern="1200" dirty="0">
                        <a:solidFill>
                          <a:schemeClr val="dk1"/>
                        </a:solidFill>
                        <a:effectLst/>
                        <a:latin typeface="Arial" panose="020B0604020202020204" pitchFamily="34" charset="0"/>
                        <a:ea typeface="+mn-ea"/>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US" sz="1400" b="1" kern="1200" dirty="0">
                          <a:effectLst/>
                          <a:latin typeface="Arial" panose="020B0604020202020204" pitchFamily="34" charset="0"/>
                          <a:cs typeface="Arial" panose="020B0604020202020204" pitchFamily="34" charset="0"/>
                        </a:rPr>
                        <a:t>2300 (35.4%)</a:t>
                      </a:r>
                      <a:endParaRPr lang="en-US" sz="1400" b="1" kern="1200" dirty="0">
                        <a:solidFill>
                          <a:schemeClr val="dk1"/>
                        </a:solidFill>
                        <a:effectLst/>
                        <a:latin typeface="Arial" panose="020B0604020202020204" pitchFamily="34" charset="0"/>
                        <a:ea typeface="+mn-ea"/>
                        <a:cs typeface="Arial" panose="020B0604020202020204" pitchFamily="34" charset="0"/>
                      </a:endParaRPr>
                    </a:p>
                  </a:txBody>
                  <a:tcPr marL="36100" marR="36100" marT="0" marB="0" anchor="ctr"/>
                </a:tc>
                <a:extLst>
                  <a:ext uri="{0D108BD9-81ED-4DB2-BD59-A6C34878D82A}">
                    <a16:rowId xmlns:a16="http://schemas.microsoft.com/office/drawing/2014/main" val="2974004827"/>
                  </a:ext>
                </a:extLst>
              </a:tr>
              <a:tr h="318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  Hypertension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US" sz="1400" b="1" kern="1200" dirty="0">
                          <a:effectLst/>
                          <a:latin typeface="Arial" panose="020B0604020202020204" pitchFamily="34" charset="0"/>
                          <a:cs typeface="Arial" panose="020B0604020202020204" pitchFamily="34" charset="0"/>
                        </a:rPr>
                        <a:t>13449 (92.0%)</a:t>
                      </a:r>
                      <a:endParaRPr lang="en-US" sz="1400" b="1" kern="1200" dirty="0">
                        <a:solidFill>
                          <a:schemeClr val="dk1"/>
                        </a:solidFill>
                        <a:effectLst/>
                        <a:latin typeface="Arial" panose="020B0604020202020204" pitchFamily="34" charset="0"/>
                        <a:ea typeface="+mn-ea"/>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US" sz="1400" b="1" kern="1200" dirty="0">
                          <a:effectLst/>
                          <a:latin typeface="Arial" panose="020B0604020202020204" pitchFamily="34" charset="0"/>
                          <a:cs typeface="Arial" panose="020B0604020202020204" pitchFamily="34" charset="0"/>
                        </a:rPr>
                        <a:t> 6229 (90.8%)</a:t>
                      </a:r>
                      <a:endParaRPr lang="en-US" sz="1400" b="1" kern="1200" dirty="0">
                        <a:solidFill>
                          <a:schemeClr val="dk1"/>
                        </a:solidFill>
                        <a:effectLst/>
                        <a:latin typeface="Arial" panose="020B0604020202020204" pitchFamily="34" charset="0"/>
                        <a:ea typeface="+mn-ea"/>
                        <a:cs typeface="Arial" panose="020B0604020202020204" pitchFamily="34" charset="0"/>
                      </a:endParaRPr>
                    </a:p>
                  </a:txBody>
                  <a:tcPr marL="36100" marR="36100" marT="0" marB="0" anchor="ctr"/>
                </a:tc>
                <a:extLst>
                  <a:ext uri="{0D108BD9-81ED-4DB2-BD59-A6C34878D82A}">
                    <a16:rowId xmlns:a16="http://schemas.microsoft.com/office/drawing/2014/main" val="3121524344"/>
                  </a:ext>
                </a:extLst>
              </a:tr>
              <a:tr h="318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it-IT" sz="1400" b="1" dirty="0">
                          <a:effectLst/>
                          <a:latin typeface="Arial" panose="020B0604020202020204" pitchFamily="34" charset="0"/>
                          <a:cs typeface="Arial" panose="020B0604020202020204" pitchFamily="34" charset="0"/>
                        </a:rPr>
                        <a:t>  LVEF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kern="1200" dirty="0">
                          <a:effectLst/>
                          <a:latin typeface="Arial" panose="020B0604020202020204" pitchFamily="34" charset="0"/>
                          <a:cs typeface="Arial" panose="020B0604020202020204" pitchFamily="34" charset="0"/>
                        </a:rPr>
                        <a:t>53.9 (10.9%)</a:t>
                      </a:r>
                      <a:endParaRPr lang="en-US" sz="1400" b="1" kern="1200" dirty="0">
                        <a:solidFill>
                          <a:schemeClr val="dk1"/>
                        </a:solidFill>
                        <a:effectLst/>
                        <a:latin typeface="Arial" panose="020B0604020202020204" pitchFamily="34" charset="0"/>
                        <a:ea typeface="+mn-ea"/>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kern="1200" dirty="0">
                          <a:effectLst/>
                          <a:latin typeface="Arial" panose="020B0604020202020204" pitchFamily="34" charset="0"/>
                          <a:cs typeface="Arial" panose="020B0604020202020204" pitchFamily="34" charset="0"/>
                        </a:rPr>
                        <a:t>55.0 (11.4%)</a:t>
                      </a:r>
                      <a:endParaRPr lang="en-US" sz="1400" b="1" kern="1200" dirty="0">
                        <a:solidFill>
                          <a:schemeClr val="dk1"/>
                        </a:solidFill>
                        <a:effectLst/>
                        <a:latin typeface="Arial" panose="020B0604020202020204" pitchFamily="34" charset="0"/>
                        <a:ea typeface="+mn-ea"/>
                        <a:cs typeface="Arial" panose="020B0604020202020204" pitchFamily="34" charset="0"/>
                      </a:endParaRPr>
                    </a:p>
                  </a:txBody>
                  <a:tcPr marL="36100" marR="36100" marT="0" marB="0" anchor="ctr"/>
                </a:tc>
                <a:extLst>
                  <a:ext uri="{0D108BD9-81ED-4DB2-BD59-A6C34878D82A}">
                    <a16:rowId xmlns:a16="http://schemas.microsoft.com/office/drawing/2014/main" val="447396247"/>
                  </a:ext>
                </a:extLst>
              </a:tr>
              <a:tr h="318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it-IT" sz="1400" b="1" dirty="0">
                          <a:effectLst/>
                          <a:latin typeface="Arial" panose="020B0604020202020204" pitchFamily="34" charset="0"/>
                          <a:cs typeface="Arial" panose="020B0604020202020204" pitchFamily="34" charset="0"/>
                        </a:rPr>
                        <a:t>  </a:t>
                      </a:r>
                      <a:r>
                        <a:rPr lang="it-IT" sz="1400" b="1" dirty="0" err="1">
                          <a:effectLst/>
                          <a:latin typeface="Arial" panose="020B0604020202020204" pitchFamily="34" charset="0"/>
                          <a:cs typeface="Arial" panose="020B0604020202020204" pitchFamily="34" charset="0"/>
                        </a:rPr>
                        <a:t>Chronic</a:t>
                      </a:r>
                      <a:r>
                        <a:rPr lang="it-IT" sz="1400" b="1" dirty="0">
                          <a:effectLst/>
                          <a:latin typeface="Arial" panose="020B0604020202020204" pitchFamily="34" charset="0"/>
                          <a:cs typeface="Arial" panose="020B0604020202020204" pitchFamily="34" charset="0"/>
                        </a:rPr>
                        <a:t> </a:t>
                      </a:r>
                      <a:r>
                        <a:rPr lang="it-IT" sz="1400" b="1" dirty="0" err="1">
                          <a:effectLst/>
                          <a:latin typeface="Arial" panose="020B0604020202020204" pitchFamily="34" charset="0"/>
                          <a:cs typeface="Arial" panose="020B0604020202020204" pitchFamily="34" charset="0"/>
                        </a:rPr>
                        <a:t>kidney</a:t>
                      </a:r>
                      <a:r>
                        <a:rPr lang="it-IT" sz="1400" b="1" dirty="0">
                          <a:effectLst/>
                          <a:latin typeface="Arial" panose="020B0604020202020204" pitchFamily="34" charset="0"/>
                          <a:cs typeface="Arial" panose="020B0604020202020204" pitchFamily="34" charset="0"/>
                        </a:rPr>
                        <a:t> </a:t>
                      </a:r>
                      <a:r>
                        <a:rPr lang="it-IT" sz="1400" b="1" dirty="0" err="1">
                          <a:effectLst/>
                          <a:latin typeface="Arial" panose="020B0604020202020204" pitchFamily="34" charset="0"/>
                          <a:cs typeface="Arial" panose="020B0604020202020204" pitchFamily="34" charset="0"/>
                        </a:rPr>
                        <a:t>disease</a:t>
                      </a:r>
                      <a:r>
                        <a:rPr lang="it-IT" sz="1400" b="1" dirty="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4123 (28.2%)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1806 (32.2%)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extLst>
                  <a:ext uri="{0D108BD9-81ED-4DB2-BD59-A6C34878D82A}">
                    <a16:rowId xmlns:a16="http://schemas.microsoft.com/office/drawing/2014/main" val="1734507911"/>
                  </a:ext>
                </a:extLst>
              </a:tr>
              <a:tr h="318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it-IT" sz="1400" b="1" dirty="0">
                          <a:effectLst/>
                          <a:latin typeface="Arial" panose="020B0604020202020204" pitchFamily="34" charset="0"/>
                          <a:cs typeface="Arial" panose="020B0604020202020204" pitchFamily="34" charset="0"/>
                        </a:rPr>
                        <a:t>  CHF on </a:t>
                      </a:r>
                      <a:r>
                        <a:rPr lang="it-IT" sz="1400" b="1" dirty="0" err="1">
                          <a:effectLst/>
                          <a:latin typeface="Arial" panose="020B0604020202020204" pitchFamily="34" charset="0"/>
                          <a:cs typeface="Arial" panose="020B0604020202020204" pitchFamily="34" charset="0"/>
                        </a:rPr>
                        <a:t>presentation</a:t>
                      </a:r>
                      <a:r>
                        <a:rPr lang="it-IT" sz="1400" b="1" dirty="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1221 (8.4%)</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754 (13.4%)</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extLst>
                  <a:ext uri="{0D108BD9-81ED-4DB2-BD59-A6C34878D82A}">
                    <a16:rowId xmlns:a16="http://schemas.microsoft.com/office/drawing/2014/main" val="2712171311"/>
                  </a:ext>
                </a:extLst>
              </a:tr>
              <a:tr h="318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it-IT" sz="1400" b="1" dirty="0">
                          <a:effectLst/>
                          <a:latin typeface="Arial" panose="020B0604020202020204" pitchFamily="34" charset="0"/>
                          <a:cs typeface="Arial" panose="020B0604020202020204" pitchFamily="34" charset="0"/>
                        </a:rPr>
                        <a:t>  STEMI</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466 (3.2%)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it-IT" sz="1400" b="1" dirty="0">
                          <a:effectLst/>
                          <a:latin typeface="Arial" panose="020B0604020202020204" pitchFamily="34" charset="0"/>
                          <a:cs typeface="Arial" panose="020B0604020202020204" pitchFamily="34" charset="0"/>
                        </a:rPr>
                        <a:t>209 (3.7%)</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6100" marR="36100" marT="0" marB="0" anchor="ctr"/>
                </a:tc>
                <a:extLst>
                  <a:ext uri="{0D108BD9-81ED-4DB2-BD59-A6C34878D82A}">
                    <a16:rowId xmlns:a16="http://schemas.microsoft.com/office/drawing/2014/main" val="1477040224"/>
                  </a:ext>
                </a:extLst>
              </a:tr>
            </a:tbl>
          </a:graphicData>
        </a:graphic>
      </p:graphicFrame>
      <p:sp>
        <p:nvSpPr>
          <p:cNvPr id="5" name="CasellaDiTesto 8">
            <a:extLst>
              <a:ext uri="{FF2B5EF4-FFF2-40B4-BE49-F238E27FC236}">
                <a16:creationId xmlns:a16="http://schemas.microsoft.com/office/drawing/2014/main" id="{01FAEAF3-FA19-4A3B-8EBD-45DABE9631DF}"/>
              </a:ext>
            </a:extLst>
          </p:cNvPr>
          <p:cNvSpPr txBox="1"/>
          <p:nvPr/>
        </p:nvSpPr>
        <p:spPr>
          <a:xfrm>
            <a:off x="268937" y="6191413"/>
            <a:ext cx="9717744" cy="40011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000" b="1" i="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*p&lt;0.001, no significant differences for the other variables. C</a:t>
            </a:r>
            <a:r>
              <a:rPr kumimoji="0" lang="en-US" sz="10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hronic kidney disease defined as glomerular filtration rate &lt;60 mL/min/1.73 m</a:t>
            </a:r>
            <a:r>
              <a:rPr kumimoji="0" lang="en-US" sz="1000" b="1" i="1"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2</a:t>
            </a:r>
            <a:r>
              <a:rPr kumimoji="0" lang="en-US" sz="10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LVEF: left ventricular ejection fraction - assessed by echocardiography; CHF: congestive heart failure.</a:t>
            </a:r>
            <a:endParaRPr kumimoji="0" lang="en-US" sz="1000" b="1" i="1"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6107160" y="6488668"/>
            <a:ext cx="43897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Mehran et al., Lancet 2021;398:1974</a:t>
            </a:r>
          </a:p>
        </p:txBody>
      </p:sp>
    </p:spTree>
    <p:extLst>
      <p:ext uri="{BB962C8B-B14F-4D97-AF65-F5344CB8AC3E}">
        <p14:creationId xmlns:p14="http://schemas.microsoft.com/office/powerpoint/2010/main" val="27420778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7257-75DC-9545-8CE5-4208CB14AA9A}"/>
              </a:ext>
            </a:extLst>
          </p:cNvPr>
          <p:cNvSpPr txBox="1">
            <a:spLocks/>
          </p:cNvSpPr>
          <p:nvPr/>
        </p:nvSpPr>
        <p:spPr>
          <a:xfrm>
            <a:off x="6059" y="-35859"/>
            <a:ext cx="10287667" cy="860611"/>
          </a:xfrm>
          <a:prstGeom prst="rect">
            <a:avLst/>
          </a:prstGeom>
        </p:spPr>
        <p:txBody>
          <a:bodyPr vert="horz" lIns="91440" tIns="45720" rIns="91440" bIns="45720" rtlCol="0" anchor="ctr">
            <a:noAutofit/>
          </a:bodyPr>
          <a:lstStyle>
            <a:lvl1pPr algn="l" defTabSz="685800" rtl="0" eaLnBrk="1" latinLnBrk="0" hangingPunct="1">
              <a:lnSpc>
                <a:spcPts val="4000"/>
              </a:lnSpc>
              <a:spcBef>
                <a:spcPct val="0"/>
              </a:spcBef>
              <a:buNone/>
              <a:defRPr sz="4000" b="1" i="0" kern="1200">
                <a:solidFill>
                  <a:schemeClr val="bg1"/>
                </a:solidFill>
                <a:latin typeface="Lub Dub Heavy" panose="020B0603030403020204" pitchFamily="34" charset="77"/>
                <a:ea typeface="+mj-ea"/>
                <a:cs typeface="+mj-cs"/>
              </a:defRPr>
            </a:lvl1pPr>
          </a:lstStyle>
          <a:p>
            <a:pPr marL="0" marR="0" lvl="0" indent="0" algn="ctr" defTabSz="685800" rtl="0" eaLnBrk="1" fontAlgn="auto" latinLnBrk="0" hangingPunct="1">
              <a:lnSpc>
                <a:spcPts val="4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Incidence of CA-AKI</a:t>
            </a:r>
          </a:p>
        </p:txBody>
      </p:sp>
      <p:sp>
        <p:nvSpPr>
          <p:cNvPr id="3" name="CasellaDiTesto 6">
            <a:extLst>
              <a:ext uri="{FF2B5EF4-FFF2-40B4-BE49-F238E27FC236}">
                <a16:creationId xmlns:a16="http://schemas.microsoft.com/office/drawing/2014/main" id="{DF419B14-6DC5-9A45-9669-FF33878DA6A1}"/>
              </a:ext>
            </a:extLst>
          </p:cNvPr>
          <p:cNvSpPr txBox="1"/>
          <p:nvPr/>
        </p:nvSpPr>
        <p:spPr>
          <a:xfrm>
            <a:off x="986118" y="6212466"/>
            <a:ext cx="93008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en-US" sz="1800" b="1" i="1"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Mehta et al., Crit Care 2007; 11: R31; </a:t>
            </a:r>
            <a:r>
              <a:rPr kumimoji="0" lang="it-IT" sz="1800" b="1" i="1" u="none" strike="noStrike" kern="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it-IT" sz="1800" b="1" i="1"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Mehran et al., J Am Coll Cardiol 2004;44:1393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it-IT" sz="1800" b="1" i="1" u="none" strike="noStrike" kern="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Narula et. al.; </a:t>
            </a:r>
            <a:r>
              <a:rPr kumimoji="0" lang="en-US" sz="1800" b="1" i="1" u="none" strike="noStrike" kern="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Eur Heart J 2014;35:1533; </a:t>
            </a:r>
            <a:r>
              <a:rPr kumimoji="0" lang="en-US" sz="1800" b="1" i="1" u="none" strike="noStrike" kern="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4</a:t>
            </a:r>
            <a:r>
              <a:rPr kumimoji="0" lang="en-US" sz="1800" b="1" i="1" u="none" strike="noStrike" kern="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Levin et al., Kidney Int Suppl 2013;3:1</a:t>
            </a:r>
          </a:p>
        </p:txBody>
      </p:sp>
      <p:graphicFrame>
        <p:nvGraphicFramePr>
          <p:cNvPr id="4" name="Tabella 1">
            <a:extLst>
              <a:ext uri="{FF2B5EF4-FFF2-40B4-BE49-F238E27FC236}">
                <a16:creationId xmlns:a16="http://schemas.microsoft.com/office/drawing/2014/main" id="{65FED0CD-D082-483B-85C6-67D1FCBB0EC8}"/>
              </a:ext>
            </a:extLst>
          </p:cNvPr>
          <p:cNvGraphicFramePr>
            <a:graphicFrameLocks noGrp="1"/>
          </p:cNvGraphicFramePr>
          <p:nvPr/>
        </p:nvGraphicFramePr>
        <p:xfrm>
          <a:off x="295835" y="735100"/>
          <a:ext cx="9708778" cy="5450470"/>
        </p:xfrm>
        <a:graphic>
          <a:graphicData uri="http://schemas.openxmlformats.org/drawingml/2006/table">
            <a:tbl>
              <a:tblPr firstRow="1" firstCol="1" bandRow="1">
                <a:tableStyleId>{7DF18680-E054-41AD-8BC1-D1AEF772440D}</a:tableStyleId>
              </a:tblPr>
              <a:tblGrid>
                <a:gridCol w="1648901">
                  <a:extLst>
                    <a:ext uri="{9D8B030D-6E8A-4147-A177-3AD203B41FA5}">
                      <a16:colId xmlns:a16="http://schemas.microsoft.com/office/drawing/2014/main" val="238028299"/>
                    </a:ext>
                  </a:extLst>
                </a:gridCol>
                <a:gridCol w="1346562">
                  <a:extLst>
                    <a:ext uri="{9D8B030D-6E8A-4147-A177-3AD203B41FA5}">
                      <a16:colId xmlns:a16="http://schemas.microsoft.com/office/drawing/2014/main" val="2124127433"/>
                    </a:ext>
                  </a:extLst>
                </a:gridCol>
                <a:gridCol w="1693088">
                  <a:extLst>
                    <a:ext uri="{9D8B030D-6E8A-4147-A177-3AD203B41FA5}">
                      <a16:colId xmlns:a16="http://schemas.microsoft.com/office/drawing/2014/main" val="199542591"/>
                    </a:ext>
                  </a:extLst>
                </a:gridCol>
                <a:gridCol w="1408192">
                  <a:extLst>
                    <a:ext uri="{9D8B030D-6E8A-4147-A177-3AD203B41FA5}">
                      <a16:colId xmlns:a16="http://schemas.microsoft.com/office/drawing/2014/main" val="2712992009"/>
                    </a:ext>
                  </a:extLst>
                </a:gridCol>
                <a:gridCol w="1834955">
                  <a:extLst>
                    <a:ext uri="{9D8B030D-6E8A-4147-A177-3AD203B41FA5}">
                      <a16:colId xmlns:a16="http://schemas.microsoft.com/office/drawing/2014/main" val="3167521396"/>
                    </a:ext>
                  </a:extLst>
                </a:gridCol>
                <a:gridCol w="1777080">
                  <a:extLst>
                    <a:ext uri="{9D8B030D-6E8A-4147-A177-3AD203B41FA5}">
                      <a16:colId xmlns:a16="http://schemas.microsoft.com/office/drawing/2014/main" val="2945975519"/>
                    </a:ext>
                  </a:extLst>
                </a:gridCol>
              </a:tblGrid>
              <a:tr h="54504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600" b="1" dirty="0">
                          <a:effectLst/>
                          <a:latin typeface="Arial" panose="020B0604020202020204" pitchFamily="34" charset="0"/>
                          <a:cs typeface="Arial" panose="020B0604020202020204" pitchFamily="34" charset="0"/>
                        </a:rPr>
                        <a:t>Year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n (total)</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AKIN</a:t>
                      </a:r>
                      <a:r>
                        <a:rPr lang="en-GB" sz="1600" b="1" baseline="30000" dirty="0">
                          <a:effectLst/>
                          <a:latin typeface="Arial" panose="020B0604020202020204" pitchFamily="34" charset="0"/>
                          <a:cs typeface="Arial" panose="020B0604020202020204" pitchFamily="34" charset="0"/>
                        </a:rPr>
                        <a:t>1</a:t>
                      </a:r>
                      <a:r>
                        <a:rPr lang="en-GB" sz="1600" b="1" dirty="0">
                          <a:effectLst/>
                          <a:latin typeface="Arial" panose="020B0604020202020204" pitchFamily="34" charset="0"/>
                          <a:cs typeface="Arial" panose="020B0604020202020204" pitchFamily="34" charset="0"/>
                        </a:rPr>
                        <a:t>, n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AKI</a:t>
                      </a:r>
                      <a:r>
                        <a:rPr lang="en-GB" sz="1600" b="1" baseline="30000" dirty="0">
                          <a:effectLst/>
                          <a:latin typeface="Arial" panose="020B0604020202020204" pitchFamily="34" charset="0"/>
                          <a:cs typeface="Arial" panose="020B0604020202020204" pitchFamily="34" charset="0"/>
                        </a:rPr>
                        <a:t>2</a:t>
                      </a:r>
                      <a:r>
                        <a:rPr lang="en-GB" sz="1600" b="1" dirty="0">
                          <a:effectLst/>
                          <a:latin typeface="Arial" panose="020B0604020202020204" pitchFamily="34" charset="0"/>
                          <a:cs typeface="Arial" panose="020B0604020202020204" pitchFamily="34" charset="0"/>
                        </a:rPr>
                        <a:t>, n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RIFLE</a:t>
                      </a:r>
                      <a:r>
                        <a:rPr lang="en-GB" sz="1600" b="1" baseline="30000" dirty="0">
                          <a:effectLst/>
                          <a:latin typeface="Arial" panose="020B0604020202020204" pitchFamily="34" charset="0"/>
                          <a:cs typeface="Arial" panose="020B0604020202020204" pitchFamily="34" charset="0"/>
                        </a:rPr>
                        <a:t>3</a:t>
                      </a:r>
                      <a:r>
                        <a:rPr lang="en-GB" sz="1600" b="1" dirty="0">
                          <a:effectLst/>
                          <a:latin typeface="Arial" panose="020B0604020202020204" pitchFamily="34" charset="0"/>
                          <a:cs typeface="Arial" panose="020B0604020202020204" pitchFamily="34" charset="0"/>
                        </a:rPr>
                        <a:t>, n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KDIGO</a:t>
                      </a:r>
                      <a:r>
                        <a:rPr lang="en-GB" sz="1600" b="1" baseline="30000" dirty="0">
                          <a:effectLst/>
                          <a:latin typeface="Arial" panose="020B0604020202020204" pitchFamily="34" charset="0"/>
                          <a:cs typeface="Arial" panose="020B0604020202020204" pitchFamily="34" charset="0"/>
                        </a:rPr>
                        <a:t>4</a:t>
                      </a:r>
                      <a:r>
                        <a:rPr lang="en-GB" sz="1600" b="1" dirty="0">
                          <a:effectLst/>
                          <a:latin typeface="Arial" panose="020B0604020202020204" pitchFamily="34" charset="0"/>
                          <a:cs typeface="Arial" panose="020B0604020202020204" pitchFamily="34" charset="0"/>
                        </a:rPr>
                        <a:t>, n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29004253"/>
                  </a:ext>
                </a:extLst>
              </a:tr>
              <a:tr h="54504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600" b="1">
                          <a:effectLst/>
                          <a:latin typeface="Arial" panose="020B0604020202020204" pitchFamily="34" charset="0"/>
                          <a:cs typeface="Arial" panose="020B0604020202020204" pitchFamily="34" charset="0"/>
                        </a:rPr>
                        <a:t>2012</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2943</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128 (4.4)</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246 (8.4)</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46 (1.6)</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128 (4.4)</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36662108"/>
                  </a:ext>
                </a:extLst>
              </a:tr>
              <a:tr h="54504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600" b="1">
                          <a:effectLst/>
                          <a:latin typeface="Arial" panose="020B0604020202020204" pitchFamily="34" charset="0"/>
                          <a:cs typeface="Arial" panose="020B0604020202020204" pitchFamily="34" charset="0"/>
                        </a:rPr>
                        <a:t>2013</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a:effectLst/>
                          <a:latin typeface="Arial" panose="020B0604020202020204" pitchFamily="34" charset="0"/>
                          <a:cs typeface="Arial" panose="020B0604020202020204" pitchFamily="34" charset="0"/>
                        </a:rPr>
                        <a:t>3006</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152 (5.1)</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266 (8.9)</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63 (2.1)</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152 (5.1)</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00162090"/>
                  </a:ext>
                </a:extLst>
              </a:tr>
              <a:tr h="54504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600" b="1">
                          <a:effectLst/>
                          <a:latin typeface="Arial" panose="020B0604020202020204" pitchFamily="34" charset="0"/>
                          <a:cs typeface="Arial" panose="020B0604020202020204" pitchFamily="34" charset="0"/>
                        </a:rPr>
                        <a:t>2014</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a:effectLst/>
                          <a:latin typeface="Arial" panose="020B0604020202020204" pitchFamily="34" charset="0"/>
                          <a:cs typeface="Arial" panose="020B0604020202020204" pitchFamily="34" charset="0"/>
                        </a:rPr>
                        <a:t>2405 </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118 (4.9)</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192 (8.0)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31 (1.3)</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118 (4.9)</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61941961"/>
                  </a:ext>
                </a:extLst>
              </a:tr>
              <a:tr h="54504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600" b="1" dirty="0">
                          <a:effectLst/>
                          <a:latin typeface="Arial" panose="020B0604020202020204" pitchFamily="34" charset="0"/>
                          <a:cs typeface="Arial" panose="020B0604020202020204" pitchFamily="34" charset="0"/>
                        </a:rPr>
                        <a:t>2015</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2198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120 (5.5)</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198 (9.0)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42 (1.9)</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120 (5.5)</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04217844"/>
                  </a:ext>
                </a:extLst>
              </a:tr>
              <a:tr h="54504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600" b="1">
                          <a:effectLst/>
                          <a:latin typeface="Arial" panose="020B0604020202020204" pitchFamily="34" charset="0"/>
                          <a:cs typeface="Arial" panose="020B0604020202020204" pitchFamily="34" charset="0"/>
                        </a:rPr>
                        <a:t>2016</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a:effectLst/>
                          <a:latin typeface="Arial" panose="020B0604020202020204" pitchFamily="34" charset="0"/>
                          <a:cs typeface="Arial" panose="020B0604020202020204" pitchFamily="34" charset="0"/>
                        </a:rPr>
                        <a:t>2110 </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107 (5.1)</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180 (8.5)</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46 (2.2)</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107 (5.1)</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10624582"/>
                  </a:ext>
                </a:extLst>
              </a:tr>
              <a:tr h="54504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600" b="1">
                          <a:effectLst/>
                          <a:latin typeface="Arial" panose="020B0604020202020204" pitchFamily="34" charset="0"/>
                          <a:cs typeface="Arial" panose="020B0604020202020204" pitchFamily="34" charset="0"/>
                        </a:rPr>
                        <a:t>2017</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a:effectLst/>
                          <a:latin typeface="Arial" panose="020B0604020202020204" pitchFamily="34" charset="0"/>
                          <a:cs typeface="Arial" panose="020B0604020202020204" pitchFamily="34" charset="0"/>
                        </a:rPr>
                        <a:t>1963</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85 (4.3)</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147 (7.5)</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25 (1.3)</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85 (4.3)</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12125844"/>
                  </a:ext>
                </a:extLst>
              </a:tr>
              <a:tr h="54504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600" b="1">
                          <a:effectLst/>
                          <a:latin typeface="Arial" panose="020B0604020202020204" pitchFamily="34" charset="0"/>
                          <a:cs typeface="Arial" panose="020B0604020202020204" pitchFamily="34" charset="0"/>
                        </a:rPr>
                        <a:t>2018</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a:effectLst/>
                          <a:latin typeface="Arial" panose="020B0604020202020204" pitchFamily="34" charset="0"/>
                          <a:cs typeface="Arial" panose="020B0604020202020204" pitchFamily="34" charset="0"/>
                        </a:rPr>
                        <a:t>1974</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68 (3.4)</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116 (5.9)</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22 (1.1)</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68 (3.4)</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94056410"/>
                  </a:ext>
                </a:extLst>
              </a:tr>
              <a:tr h="54504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600" b="1">
                          <a:effectLst/>
                          <a:latin typeface="Arial" panose="020B0604020202020204" pitchFamily="34" charset="0"/>
                          <a:cs typeface="Arial" panose="020B0604020202020204" pitchFamily="34" charset="0"/>
                        </a:rPr>
                        <a:t>2019</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a:effectLst/>
                          <a:latin typeface="Arial" panose="020B0604020202020204" pitchFamily="34" charset="0"/>
                          <a:cs typeface="Arial" panose="020B0604020202020204" pitchFamily="34" charset="0"/>
                        </a:rPr>
                        <a:t>2128</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33 (1.6)</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46 (2.2)</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17 (0.8)</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33 (1.6)</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67666693"/>
                  </a:ext>
                </a:extLst>
              </a:tr>
              <a:tr h="54504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600" b="1">
                          <a:effectLst/>
                          <a:latin typeface="Arial" panose="020B0604020202020204" pitchFamily="34" charset="0"/>
                          <a:cs typeface="Arial" panose="020B0604020202020204" pitchFamily="34" charset="0"/>
                        </a:rPr>
                        <a:t>2020</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a:effectLst/>
                          <a:latin typeface="Arial" panose="020B0604020202020204" pitchFamily="34" charset="0"/>
                          <a:cs typeface="Arial" panose="020B0604020202020204" pitchFamily="34" charset="0"/>
                        </a:rPr>
                        <a:t>1504</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49 (3.3)</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54 (3.6)</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20 (1.3)</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600" b="1" dirty="0">
                          <a:effectLst/>
                          <a:latin typeface="Arial" panose="020B0604020202020204" pitchFamily="34" charset="0"/>
                          <a:cs typeface="Arial" panose="020B0604020202020204" pitchFamily="34" charset="0"/>
                        </a:rPr>
                        <a:t>49 (3.3)</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22731174"/>
                  </a:ext>
                </a:extLst>
              </a:tr>
            </a:tbl>
          </a:graphicData>
        </a:graphic>
      </p:graphicFrame>
      <p:sp>
        <p:nvSpPr>
          <p:cNvPr id="5" name="Rettangolo 6">
            <a:extLst>
              <a:ext uri="{FF2B5EF4-FFF2-40B4-BE49-F238E27FC236}">
                <a16:creationId xmlns:a16="http://schemas.microsoft.com/office/drawing/2014/main" id="{8F785036-F032-4DBF-9042-B0543CA6C33A}"/>
              </a:ext>
            </a:extLst>
          </p:cNvPr>
          <p:cNvSpPr/>
          <p:nvPr/>
        </p:nvSpPr>
        <p:spPr>
          <a:xfrm>
            <a:off x="3286563" y="726138"/>
            <a:ext cx="1697813" cy="5450467"/>
          </a:xfrm>
          <a:prstGeom prst="rect">
            <a:avLst/>
          </a:prstGeom>
          <a:solidFill>
            <a:schemeClr val="accent2">
              <a:alpha val="13000"/>
            </a:schemeClr>
          </a:solidFill>
          <a:ln w="28575"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7" name="Straight Arrow Connector 6"/>
          <p:cNvCxnSpPr/>
          <p:nvPr/>
        </p:nvCxnSpPr>
        <p:spPr>
          <a:xfrm flipH="1">
            <a:off x="4674637" y="1436919"/>
            <a:ext cx="18661" cy="4562669"/>
          </a:xfrm>
          <a:prstGeom prst="straightConnector1">
            <a:avLst/>
          </a:prstGeom>
          <a:ln>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89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7257-75DC-9545-8CE5-4208CB14AA9A}"/>
              </a:ext>
            </a:extLst>
          </p:cNvPr>
          <p:cNvSpPr txBox="1">
            <a:spLocks/>
          </p:cNvSpPr>
          <p:nvPr/>
        </p:nvSpPr>
        <p:spPr>
          <a:xfrm>
            <a:off x="6059" y="1"/>
            <a:ext cx="10287667" cy="1111623"/>
          </a:xfrm>
          <a:prstGeom prst="rect">
            <a:avLst/>
          </a:prstGeom>
        </p:spPr>
        <p:txBody>
          <a:bodyPr vert="horz" lIns="91440" tIns="45720" rIns="91440" bIns="45720" rtlCol="0" anchor="ctr">
            <a:noAutofit/>
          </a:bodyPr>
          <a:lstStyle>
            <a:lvl1pPr algn="l" defTabSz="685800" rtl="0" eaLnBrk="1" latinLnBrk="0" hangingPunct="1">
              <a:lnSpc>
                <a:spcPts val="4000"/>
              </a:lnSpc>
              <a:spcBef>
                <a:spcPct val="0"/>
              </a:spcBef>
              <a:buNone/>
              <a:defRPr sz="4000" b="1" i="0" kern="1200">
                <a:solidFill>
                  <a:schemeClr val="bg1"/>
                </a:solidFill>
                <a:latin typeface="Lub Dub Heavy" panose="020B0603030403020204" pitchFamily="34" charset="77"/>
                <a:ea typeface="+mj-ea"/>
                <a:cs typeface="+mj-cs"/>
              </a:defRPr>
            </a:lvl1pPr>
          </a:lstStyle>
          <a:p>
            <a:pPr marL="0" marR="0" lvl="0" indent="0" algn="ctr" defTabSz="685800" rtl="0" eaLnBrk="1" fontAlgn="auto" latinLnBrk="0" hangingPunct="1">
              <a:lnSpc>
                <a:spcPts val="4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CA-AKI Risk Score Development – Model 1 (Periprocedural)</a:t>
            </a:r>
          </a:p>
        </p:txBody>
      </p:sp>
      <p:graphicFrame>
        <p:nvGraphicFramePr>
          <p:cNvPr id="4" name="Tabella 1">
            <a:extLst>
              <a:ext uri="{FF2B5EF4-FFF2-40B4-BE49-F238E27FC236}">
                <a16:creationId xmlns:a16="http://schemas.microsoft.com/office/drawing/2014/main" id="{1D301950-FB9F-46FA-A260-9E90D103D184}"/>
              </a:ext>
            </a:extLst>
          </p:cNvPr>
          <p:cNvGraphicFramePr>
            <a:graphicFrameLocks noGrp="1"/>
          </p:cNvGraphicFramePr>
          <p:nvPr>
            <p:extLst>
              <p:ext uri="{D42A27DB-BD31-4B8C-83A1-F6EECF244321}">
                <p14:modId xmlns:p14="http://schemas.microsoft.com/office/powerpoint/2010/main" val="32984133"/>
              </p:ext>
            </p:extLst>
          </p:nvPr>
        </p:nvGraphicFramePr>
        <p:xfrm>
          <a:off x="167951" y="1165450"/>
          <a:ext cx="9693225" cy="5323213"/>
        </p:xfrm>
        <a:graphic>
          <a:graphicData uri="http://schemas.openxmlformats.org/drawingml/2006/table">
            <a:tbl>
              <a:tblPr firstRow="1" firstCol="1" bandRow="1">
                <a:tableStyleId>{7DF18680-E054-41AD-8BC1-D1AEF772440D}</a:tableStyleId>
              </a:tblPr>
              <a:tblGrid>
                <a:gridCol w="3882365">
                  <a:extLst>
                    <a:ext uri="{9D8B030D-6E8A-4147-A177-3AD203B41FA5}">
                      <a16:colId xmlns:a16="http://schemas.microsoft.com/office/drawing/2014/main" val="3947536291"/>
                    </a:ext>
                  </a:extLst>
                </a:gridCol>
                <a:gridCol w="1623996">
                  <a:extLst>
                    <a:ext uri="{9D8B030D-6E8A-4147-A177-3AD203B41FA5}">
                      <a16:colId xmlns:a16="http://schemas.microsoft.com/office/drawing/2014/main" val="213981199"/>
                    </a:ext>
                  </a:extLst>
                </a:gridCol>
                <a:gridCol w="2042684">
                  <a:extLst>
                    <a:ext uri="{9D8B030D-6E8A-4147-A177-3AD203B41FA5}">
                      <a16:colId xmlns:a16="http://schemas.microsoft.com/office/drawing/2014/main" val="3852482643"/>
                    </a:ext>
                  </a:extLst>
                </a:gridCol>
                <a:gridCol w="1091121">
                  <a:extLst>
                    <a:ext uri="{9D8B030D-6E8A-4147-A177-3AD203B41FA5}">
                      <a16:colId xmlns:a16="http://schemas.microsoft.com/office/drawing/2014/main" val="3490956052"/>
                    </a:ext>
                  </a:extLst>
                </a:gridCol>
                <a:gridCol w="1053059">
                  <a:extLst>
                    <a:ext uri="{9D8B030D-6E8A-4147-A177-3AD203B41FA5}">
                      <a16:colId xmlns:a16="http://schemas.microsoft.com/office/drawing/2014/main" val="1287334928"/>
                    </a:ext>
                  </a:extLst>
                </a:gridCol>
              </a:tblGrid>
              <a:tr h="35341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a:lnSpc>
                          <a:spcPct val="107000"/>
                        </a:lnSpc>
                        <a:spcAft>
                          <a:spcPts val="800"/>
                        </a:spcAft>
                      </a:pPr>
                      <a:r>
                        <a:rPr lang="en-GB" sz="1400" b="1" dirty="0">
                          <a:effectLst/>
                          <a:latin typeface="Arial" panose="020B0604020202020204" pitchFamily="34" charset="0"/>
                          <a:cs typeface="Arial" panose="020B0604020202020204" pitchFamily="34" charset="0"/>
                        </a:rPr>
                        <a:t>Variable</a:t>
                      </a:r>
                      <a:endPar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Integer Score</a:t>
                      </a:r>
                      <a:endPar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OR (95% CI)</a:t>
                      </a:r>
                      <a:endPar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χ</a:t>
                      </a:r>
                      <a:r>
                        <a:rPr lang="en-GB" sz="1400" b="1" baseline="30000" dirty="0">
                          <a:effectLst/>
                          <a:latin typeface="Arial" panose="020B0604020202020204" pitchFamily="34" charset="0"/>
                          <a:cs typeface="Arial" panose="020B0604020202020204" pitchFamily="34" charset="0"/>
                        </a:rPr>
                        <a:t>2</a:t>
                      </a:r>
                      <a:endPar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800"/>
                        </a:spcAft>
                      </a:pPr>
                      <a:r>
                        <a:rPr lang="en-GB" sz="1400" b="1" i="1" dirty="0">
                          <a:effectLst/>
                          <a:latin typeface="Arial" panose="020B0604020202020204" pitchFamily="34" charset="0"/>
                          <a:cs typeface="Arial" panose="020B0604020202020204" pitchFamily="34" charset="0"/>
                        </a:rPr>
                        <a:t>P</a:t>
                      </a:r>
                      <a:r>
                        <a:rPr lang="en-GB" sz="1400" b="1" dirty="0">
                          <a:effectLst/>
                          <a:latin typeface="Arial" panose="020B0604020202020204" pitchFamily="34" charset="0"/>
                          <a:cs typeface="Arial" panose="020B0604020202020204" pitchFamily="34" charset="0"/>
                        </a:rPr>
                        <a:t> value</a:t>
                      </a:r>
                      <a:endPar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730579780"/>
                  </a:ext>
                </a:extLst>
              </a:tr>
              <a:tr h="25619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400" b="1" dirty="0">
                          <a:effectLst/>
                          <a:latin typeface="Arial" panose="020B0604020202020204" pitchFamily="34" charset="0"/>
                          <a:cs typeface="Arial" panose="020B0604020202020204" pitchFamily="34" charset="0"/>
                        </a:rPr>
                        <a:t>Presentation</a:t>
                      </a:r>
                      <a:endParaRPr lang="en-US" sz="1400" b="1" i="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a:effectLst/>
                          <a:latin typeface="Arial" panose="020B0604020202020204" pitchFamily="34" charset="0"/>
                          <a:cs typeface="Arial" panose="020B0604020202020204" pitchFamily="34" charset="0"/>
                        </a:rPr>
                        <a:t> </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203.0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&lt;0.001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2463944460"/>
                  </a:ext>
                </a:extLst>
              </a:tr>
              <a:tr h="277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1400" b="1" dirty="0">
                          <a:effectLst/>
                          <a:latin typeface="Arial" panose="020B0604020202020204" pitchFamily="34" charset="0"/>
                          <a:cs typeface="Arial" panose="020B0604020202020204" pitchFamily="34" charset="0"/>
                        </a:rPr>
                        <a:t>Asymptomatic or stable angina</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Reference group</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a:effectLst/>
                          <a:latin typeface="Arial" panose="020B0604020202020204" pitchFamily="34" charset="0"/>
                          <a:cs typeface="Arial" panose="020B0604020202020204" pitchFamily="34" charset="0"/>
                        </a:rPr>
                        <a:t> </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1643263468"/>
                  </a:ext>
                </a:extLst>
              </a:tr>
              <a:tr h="277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1400" b="1" dirty="0">
                          <a:effectLst/>
                          <a:latin typeface="Arial" panose="020B0604020202020204" pitchFamily="34" charset="0"/>
                          <a:cs typeface="Arial" panose="020B0604020202020204" pitchFamily="34" charset="0"/>
                        </a:rPr>
                        <a:t>Unstable angina</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1.73 (1.43, 2.09)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a:effectLst/>
                          <a:latin typeface="Arial" panose="020B0604020202020204" pitchFamily="34" charset="0"/>
                          <a:cs typeface="Arial" panose="020B0604020202020204" pitchFamily="34" charset="0"/>
                        </a:rPr>
                        <a:t> </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3353215836"/>
                  </a:ext>
                </a:extLst>
              </a:tr>
              <a:tr h="277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1400" b="1" dirty="0">
                          <a:effectLst/>
                          <a:latin typeface="Arial" panose="020B0604020202020204" pitchFamily="34" charset="0"/>
                          <a:cs typeface="Arial" panose="020B0604020202020204" pitchFamily="34" charset="0"/>
                        </a:rPr>
                        <a:t>NSTEMI</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4</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2.98 (2.37, 3.75)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4043967048"/>
                  </a:ext>
                </a:extLst>
              </a:tr>
              <a:tr h="277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1400" b="1" dirty="0">
                          <a:effectLst/>
                          <a:latin typeface="Arial" panose="020B0604020202020204" pitchFamily="34" charset="0"/>
                          <a:cs typeface="Arial" panose="020B0604020202020204" pitchFamily="34" charset="0"/>
                        </a:rPr>
                        <a:t>STEMI</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8</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7.83 (5.89, 10.41)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a:effectLst/>
                          <a:latin typeface="Arial" panose="020B0604020202020204" pitchFamily="34" charset="0"/>
                          <a:cs typeface="Arial" panose="020B0604020202020204" pitchFamily="34" charset="0"/>
                        </a:rPr>
                        <a:t> </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3459881984"/>
                  </a:ext>
                </a:extLst>
              </a:tr>
              <a:tr h="277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400" b="1" dirty="0">
                          <a:effectLst/>
                          <a:latin typeface="Arial" panose="020B0604020202020204" pitchFamily="34" charset="0"/>
                          <a:cs typeface="Arial" panose="020B0604020202020204" pitchFamily="34" charset="0"/>
                        </a:rPr>
                        <a:t>eGFR (ml/min 1.73m</a:t>
                      </a:r>
                      <a:r>
                        <a:rPr lang="en-GB" sz="1400" b="1" baseline="30000" dirty="0">
                          <a:effectLst/>
                          <a:latin typeface="Arial" panose="020B0604020202020204" pitchFamily="34" charset="0"/>
                          <a:cs typeface="Arial" panose="020B0604020202020204" pitchFamily="34" charset="0"/>
                        </a:rPr>
                        <a:t>2</a:t>
                      </a:r>
                      <a:r>
                        <a:rPr lang="en-GB" sz="1400" b="1" dirty="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43.7</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&lt;0.001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36708418"/>
                  </a:ext>
                </a:extLst>
              </a:tr>
              <a:tr h="277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US" sz="1400" b="1" kern="1200" dirty="0">
                          <a:effectLst/>
                          <a:latin typeface="Arial" panose="020B0604020202020204" pitchFamily="34" charset="0"/>
                          <a:cs typeface="Arial" panose="020B0604020202020204" pitchFamily="34" charset="0"/>
                        </a:rPr>
                        <a:t>≥</a:t>
                      </a:r>
                      <a:r>
                        <a:rPr lang="en-GB" sz="1400" b="1" kern="1200" dirty="0">
                          <a:effectLst/>
                          <a:latin typeface="Arial" panose="020B0604020202020204" pitchFamily="34" charset="0"/>
                          <a:cs typeface="Arial" panose="020B0604020202020204" pitchFamily="34" charset="0"/>
                        </a:rPr>
                        <a:t>60</a:t>
                      </a:r>
                      <a:endParaRPr lang="en-US" sz="1400" b="1" kern="1200" dirty="0">
                        <a:solidFill>
                          <a:schemeClr val="lt1"/>
                        </a:solidFill>
                        <a:effectLst/>
                        <a:latin typeface="Arial" panose="020B0604020202020204" pitchFamily="34" charset="0"/>
                        <a:ea typeface="+mn-ea"/>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Reference group</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a:effectLst/>
                          <a:latin typeface="Arial" panose="020B0604020202020204" pitchFamily="34" charset="0"/>
                          <a:cs typeface="Arial" panose="020B0604020202020204" pitchFamily="34" charset="0"/>
                        </a:rPr>
                        <a:t> </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4214370963"/>
                  </a:ext>
                </a:extLst>
              </a:tr>
              <a:tr h="277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1400" b="1" dirty="0">
                          <a:effectLst/>
                          <a:latin typeface="Arial" panose="020B0604020202020204" pitchFamily="34" charset="0"/>
                          <a:cs typeface="Arial" panose="020B0604020202020204" pitchFamily="34" charset="0"/>
                        </a:rPr>
                        <a:t>30 to 60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1.21 (1.00, 1.46)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a:effectLst/>
                          <a:latin typeface="Arial" panose="020B0604020202020204" pitchFamily="34" charset="0"/>
                          <a:cs typeface="Arial" panose="020B0604020202020204" pitchFamily="34" charset="0"/>
                        </a:rPr>
                        <a:t> </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a:effectLst/>
                          <a:latin typeface="Arial" panose="020B0604020202020204" pitchFamily="34" charset="0"/>
                          <a:cs typeface="Arial" panose="020B0604020202020204" pitchFamily="34" charset="0"/>
                        </a:rPr>
                        <a:t> </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1983156347"/>
                  </a:ext>
                </a:extLst>
              </a:tr>
              <a:tr h="277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1400" b="1" dirty="0">
                          <a:effectLst/>
                          <a:latin typeface="Arial" panose="020B0604020202020204" pitchFamily="34" charset="0"/>
                          <a:cs typeface="Arial" panose="020B0604020202020204" pitchFamily="34" charset="0"/>
                        </a:rPr>
                        <a:t>&lt;30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4</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2.96 (2.19, 4.00)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2608144911"/>
                  </a:ext>
                </a:extLst>
              </a:tr>
              <a:tr h="277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400" b="1" dirty="0">
                          <a:effectLst/>
                          <a:latin typeface="Arial" panose="020B0604020202020204" pitchFamily="34" charset="0"/>
                          <a:cs typeface="Arial" panose="020B0604020202020204" pitchFamily="34" charset="0"/>
                        </a:rPr>
                        <a:t>LVEF&lt;40%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1.68 (1.35, 2.08)</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22.6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&lt;0.001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2360293787"/>
                  </a:ext>
                </a:extLst>
              </a:tr>
              <a:tr h="277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400" b="1" dirty="0">
                          <a:effectLst/>
                          <a:latin typeface="Arial" panose="020B0604020202020204" pitchFamily="34" charset="0"/>
                          <a:cs typeface="Arial" panose="020B0604020202020204" pitchFamily="34" charset="0"/>
                        </a:rPr>
                        <a:t>Diabetes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14.7</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&lt;0.001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979096554"/>
                  </a:ext>
                </a:extLst>
              </a:tr>
              <a:tr h="277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1400" b="1" dirty="0">
                          <a:effectLst/>
                          <a:latin typeface="Arial" panose="020B0604020202020204" pitchFamily="34" charset="0"/>
                          <a:cs typeface="Arial" panose="020B0604020202020204" pitchFamily="34" charset="0"/>
                        </a:rPr>
                        <a:t>No diabetes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a:effectLst/>
                          <a:latin typeface="Arial" panose="020B0604020202020204" pitchFamily="34" charset="0"/>
                          <a:cs typeface="Arial" panose="020B0604020202020204" pitchFamily="34" charset="0"/>
                        </a:rPr>
                        <a:t>Reference group</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3384652104"/>
                  </a:ext>
                </a:extLst>
              </a:tr>
              <a:tr h="277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1400" b="1" dirty="0">
                          <a:effectLst/>
                          <a:latin typeface="Arial" panose="020B0604020202020204" pitchFamily="34" charset="0"/>
                          <a:cs typeface="Arial" panose="020B0604020202020204" pitchFamily="34" charset="0"/>
                        </a:rPr>
                        <a:t>Non-insulin-treated</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1.16 (0.95, 1.42)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4116056885"/>
                  </a:ext>
                </a:extLst>
              </a:tr>
              <a:tr h="277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1400" b="1" dirty="0">
                          <a:effectLst/>
                          <a:latin typeface="Arial" panose="020B0604020202020204" pitchFamily="34" charset="0"/>
                          <a:cs typeface="Arial" panose="020B0604020202020204" pitchFamily="34" charset="0"/>
                        </a:rPr>
                        <a:t>Insulin-treated</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1.61 (1.27, 2.04)</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1136846949"/>
                  </a:ext>
                </a:extLst>
              </a:tr>
              <a:tr h="277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400" b="1" dirty="0">
                          <a:effectLst/>
                          <a:latin typeface="Arial" panose="020B0604020202020204" pitchFamily="34" charset="0"/>
                          <a:cs typeface="Arial" panose="020B0604020202020204" pitchFamily="34" charset="0"/>
                        </a:rPr>
                        <a:t>Haemoglobin &lt;11g/dL</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1.46 (1.19, 1.79)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14.3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&lt;0.001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168816289"/>
                  </a:ext>
                </a:extLst>
              </a:tr>
              <a:tr h="277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400" b="1" dirty="0">
                          <a:effectLst/>
                          <a:latin typeface="Arial" panose="020B0604020202020204" pitchFamily="34" charset="0"/>
                          <a:cs typeface="Arial" panose="020B0604020202020204" pitchFamily="34" charset="0"/>
                        </a:rPr>
                        <a:t>Basal glucose ≥150mg/dL</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1.33 (1.09, 1.61)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11.1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0.005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2858797735"/>
                  </a:ext>
                </a:extLst>
              </a:tr>
              <a:tr h="277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400" b="1" dirty="0">
                          <a:effectLst/>
                          <a:latin typeface="Arial" panose="020B0604020202020204" pitchFamily="34" charset="0"/>
                          <a:cs typeface="Arial" panose="020B0604020202020204" pitchFamily="34" charset="0"/>
                        </a:rPr>
                        <a:t>CHF on presentation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1.47 (1.16, 1.85)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9.7</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0.001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2722205276"/>
                  </a:ext>
                </a:extLst>
              </a:tr>
              <a:tr h="277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1400" b="1" dirty="0">
                          <a:effectLst/>
                          <a:latin typeface="Arial" panose="020B0604020202020204" pitchFamily="34" charset="0"/>
                          <a:cs typeface="Arial" panose="020B0604020202020204" pitchFamily="34" charset="0"/>
                        </a:rPr>
                        <a:t>Age &gt;75yr</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1.26 (1.05, 1.52)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6.0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1400" b="1" dirty="0">
                          <a:effectLst/>
                          <a:latin typeface="Arial" panose="020B0604020202020204" pitchFamily="34" charset="0"/>
                          <a:cs typeface="Arial" panose="020B0604020202020204" pitchFamily="34" charset="0"/>
                        </a:rPr>
                        <a:t>0.014</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2155516216"/>
                  </a:ext>
                </a:extLst>
              </a:tr>
            </a:tbl>
          </a:graphicData>
        </a:graphic>
      </p:graphicFrame>
      <p:sp>
        <p:nvSpPr>
          <p:cNvPr id="6" name="TextBox 5"/>
          <p:cNvSpPr txBox="1"/>
          <p:nvPr/>
        </p:nvSpPr>
        <p:spPr>
          <a:xfrm>
            <a:off x="6107160" y="6488668"/>
            <a:ext cx="43897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Mehran et al., Lancet 2021;398:1974</a:t>
            </a:r>
          </a:p>
        </p:txBody>
      </p:sp>
    </p:spTree>
    <p:extLst>
      <p:ext uri="{BB962C8B-B14F-4D97-AF65-F5344CB8AC3E}">
        <p14:creationId xmlns:p14="http://schemas.microsoft.com/office/powerpoint/2010/main" val="20421882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7257-75DC-9545-8CE5-4208CB14AA9A}"/>
              </a:ext>
            </a:extLst>
          </p:cNvPr>
          <p:cNvSpPr txBox="1">
            <a:spLocks/>
          </p:cNvSpPr>
          <p:nvPr/>
        </p:nvSpPr>
        <p:spPr>
          <a:xfrm>
            <a:off x="6059" y="1"/>
            <a:ext cx="10287667" cy="1111623"/>
          </a:xfrm>
          <a:prstGeom prst="rect">
            <a:avLst/>
          </a:prstGeom>
        </p:spPr>
        <p:txBody>
          <a:bodyPr vert="horz" lIns="91440" tIns="45720" rIns="91440" bIns="45720" rtlCol="0" anchor="ctr">
            <a:noAutofit/>
          </a:bodyPr>
          <a:lstStyle>
            <a:lvl1pPr algn="l" defTabSz="685800" rtl="0" eaLnBrk="1" latinLnBrk="0" hangingPunct="1">
              <a:lnSpc>
                <a:spcPts val="4000"/>
              </a:lnSpc>
              <a:spcBef>
                <a:spcPct val="0"/>
              </a:spcBef>
              <a:buNone/>
              <a:defRPr sz="4000" b="1" i="0" kern="1200">
                <a:solidFill>
                  <a:schemeClr val="bg1"/>
                </a:solidFill>
                <a:latin typeface="Lub Dub Heavy" panose="020B0603030403020204" pitchFamily="34" charset="77"/>
                <a:ea typeface="+mj-ea"/>
                <a:cs typeface="+mj-cs"/>
              </a:defRPr>
            </a:lvl1pPr>
          </a:lstStyle>
          <a:p>
            <a:pPr marL="0" marR="0" lvl="0" indent="0" algn="ctr" defTabSz="685800" rtl="0" eaLnBrk="1" fontAlgn="auto" latinLnBrk="0" hangingPunct="1">
              <a:lnSpc>
                <a:spcPts val="4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CA-AKI Risk Score Development – Model 2 </a:t>
            </a:r>
          </a:p>
          <a:p>
            <a:pPr marL="0" marR="0" lvl="0" indent="0" algn="ctr" defTabSz="685800" rtl="0" eaLnBrk="1" fontAlgn="auto" latinLnBrk="0" hangingPunct="1">
              <a:lnSpc>
                <a:spcPts val="4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(Pre- and Periprocedural)</a:t>
            </a:r>
          </a:p>
        </p:txBody>
      </p:sp>
      <p:sp>
        <p:nvSpPr>
          <p:cNvPr id="4" name="CasellaDiTesto 9">
            <a:extLst>
              <a:ext uri="{FF2B5EF4-FFF2-40B4-BE49-F238E27FC236}">
                <a16:creationId xmlns:a16="http://schemas.microsoft.com/office/drawing/2014/main" id="{590AA09B-F789-4FC3-8DD6-A51A902547F1}"/>
              </a:ext>
            </a:extLst>
          </p:cNvPr>
          <p:cNvSpPr txBox="1"/>
          <p:nvPr/>
        </p:nvSpPr>
        <p:spPr>
          <a:xfrm>
            <a:off x="199842" y="6157973"/>
            <a:ext cx="829265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3000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000" b="1" i="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Drop in hemoglobin value of &gt;3 g/dl compared to pre-procedure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3000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000" b="1" i="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Multivessel disease, no. of lesions &gt;2, high coronary lesion complexity, chronic total occlusion, lesion length &gt; 30 mm or bifurcation.</a:t>
            </a:r>
          </a:p>
        </p:txBody>
      </p:sp>
      <p:graphicFrame>
        <p:nvGraphicFramePr>
          <p:cNvPr id="5" name="Tabella 1">
            <a:extLst>
              <a:ext uri="{FF2B5EF4-FFF2-40B4-BE49-F238E27FC236}">
                <a16:creationId xmlns:a16="http://schemas.microsoft.com/office/drawing/2014/main" id="{98BE413D-C0D0-A54F-8045-8CC0E05FF09A}"/>
              </a:ext>
            </a:extLst>
          </p:cNvPr>
          <p:cNvGraphicFramePr>
            <a:graphicFrameLocks noGrp="1"/>
          </p:cNvGraphicFramePr>
          <p:nvPr/>
        </p:nvGraphicFramePr>
        <p:xfrm>
          <a:off x="144081" y="1203781"/>
          <a:ext cx="4894081" cy="4766711"/>
        </p:xfrm>
        <a:graphic>
          <a:graphicData uri="http://schemas.openxmlformats.org/drawingml/2006/table">
            <a:tbl>
              <a:tblPr firstRow="1" firstCol="1" bandRow="1">
                <a:tableStyleId>{7DF18680-E054-41AD-8BC1-D1AEF772440D}</a:tableStyleId>
              </a:tblPr>
              <a:tblGrid>
                <a:gridCol w="2097094">
                  <a:extLst>
                    <a:ext uri="{9D8B030D-6E8A-4147-A177-3AD203B41FA5}">
                      <a16:colId xmlns:a16="http://schemas.microsoft.com/office/drawing/2014/main" val="3947536291"/>
                    </a:ext>
                  </a:extLst>
                </a:gridCol>
                <a:gridCol w="683051">
                  <a:extLst>
                    <a:ext uri="{9D8B030D-6E8A-4147-A177-3AD203B41FA5}">
                      <a16:colId xmlns:a16="http://schemas.microsoft.com/office/drawing/2014/main" val="213981199"/>
                    </a:ext>
                  </a:extLst>
                </a:gridCol>
                <a:gridCol w="1161282">
                  <a:extLst>
                    <a:ext uri="{9D8B030D-6E8A-4147-A177-3AD203B41FA5}">
                      <a16:colId xmlns:a16="http://schemas.microsoft.com/office/drawing/2014/main" val="3852482643"/>
                    </a:ext>
                  </a:extLst>
                </a:gridCol>
                <a:gridCol w="420967">
                  <a:extLst>
                    <a:ext uri="{9D8B030D-6E8A-4147-A177-3AD203B41FA5}">
                      <a16:colId xmlns:a16="http://schemas.microsoft.com/office/drawing/2014/main" val="3490956052"/>
                    </a:ext>
                  </a:extLst>
                </a:gridCol>
                <a:gridCol w="531687">
                  <a:extLst>
                    <a:ext uri="{9D8B030D-6E8A-4147-A177-3AD203B41FA5}">
                      <a16:colId xmlns:a16="http://schemas.microsoft.com/office/drawing/2014/main" val="1287334928"/>
                    </a:ext>
                  </a:extLst>
                </a:gridCol>
              </a:tblGrid>
              <a:tr h="4167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endParaRPr lang="en-US" sz="9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800"/>
                        </a:spcAft>
                      </a:pPr>
                      <a:r>
                        <a:rPr lang="en-US" sz="900" b="1" dirty="0">
                          <a:effectLst/>
                          <a:latin typeface="Arial" panose="020B0604020202020204" pitchFamily="34" charset="0"/>
                          <a:cs typeface="Arial" panose="020B0604020202020204" pitchFamily="34" charset="0"/>
                        </a:rPr>
                        <a:t>Pre-procedural</a:t>
                      </a:r>
                      <a:endParaRPr lang="en-US" sz="9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hMerge="1">
                  <a:txBody>
                    <a:bodyPr/>
                    <a:lstStyle/>
                    <a:p>
                      <a:pPr algn="ctr">
                        <a:lnSpc>
                          <a:spcPct val="107000"/>
                        </a:lnSpc>
                        <a:spcAft>
                          <a:spcPts val="800"/>
                        </a:spcAft>
                      </a:pP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48" marR="56048" marT="0" marB="0">
                    <a:solidFill>
                      <a:schemeClr val="accent2"/>
                    </a:solidFill>
                  </a:tcPr>
                </a:tc>
                <a:tc hMerge="1">
                  <a:txBody>
                    <a:bodyPr/>
                    <a:lstStyle/>
                    <a:p>
                      <a:pPr algn="ctr">
                        <a:lnSpc>
                          <a:spcPct val="107000"/>
                        </a:lnSpc>
                        <a:spcAft>
                          <a:spcPts val="800"/>
                        </a:spcAft>
                      </a:pP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48" marR="56048" marT="0" marB="0">
                    <a:solidFill>
                      <a:schemeClr val="accent2"/>
                    </a:solidFill>
                  </a:tcPr>
                </a:tc>
                <a:tc hMerge="1">
                  <a:txBody>
                    <a:bodyPr/>
                    <a:lstStyle/>
                    <a:p>
                      <a:pPr algn="ctr">
                        <a:lnSpc>
                          <a:spcPct val="107000"/>
                        </a:lnSpc>
                        <a:spcAft>
                          <a:spcPts val="800"/>
                        </a:spcAft>
                      </a:pP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48" marR="56048" marT="0" marB="0">
                    <a:solidFill>
                      <a:schemeClr val="accent2"/>
                    </a:solidFill>
                  </a:tcPr>
                </a:tc>
                <a:extLst>
                  <a:ext uri="{0D108BD9-81ED-4DB2-BD59-A6C34878D82A}">
                    <a16:rowId xmlns:a16="http://schemas.microsoft.com/office/drawing/2014/main" val="3668218827"/>
                  </a:ext>
                </a:extLst>
              </a:tr>
              <a:tr h="36274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900" b="1" dirty="0">
                          <a:effectLst/>
                          <a:latin typeface="Arial" panose="020B0604020202020204" pitchFamily="34" charset="0"/>
                          <a:cs typeface="Arial" panose="020B0604020202020204" pitchFamily="34" charset="0"/>
                        </a:rPr>
                        <a:t>Variable</a:t>
                      </a:r>
                      <a:endParaRPr lang="en-US" sz="9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Integer Score</a:t>
                      </a:r>
                      <a:endParaRPr lang="en-US" sz="9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OR (95% CI)</a:t>
                      </a:r>
                      <a:endParaRPr lang="en-US" sz="9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χ</a:t>
                      </a:r>
                      <a:r>
                        <a:rPr lang="en-GB" sz="900" b="1" baseline="30000" dirty="0">
                          <a:effectLst/>
                          <a:latin typeface="Arial" panose="020B0604020202020204" pitchFamily="34" charset="0"/>
                          <a:cs typeface="Arial" panose="020B0604020202020204" pitchFamily="34" charset="0"/>
                        </a:rPr>
                        <a:t>2</a:t>
                      </a:r>
                      <a:endParaRPr lang="en-US" sz="9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p-value</a:t>
                      </a:r>
                      <a:endParaRPr lang="en-US" sz="9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730579780"/>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900" b="1" dirty="0">
                          <a:effectLst/>
                          <a:latin typeface="Arial" panose="020B0604020202020204" pitchFamily="34" charset="0"/>
                          <a:cs typeface="Arial" panose="020B0604020202020204" pitchFamily="34" charset="0"/>
                        </a:rPr>
                        <a:t>Presentation</a:t>
                      </a:r>
                      <a:endParaRPr lang="en-US" sz="900" b="1" i="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 </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203.0</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&lt;0.001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2463944460"/>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900" b="1" dirty="0">
                          <a:effectLst/>
                          <a:latin typeface="Arial" panose="020B0604020202020204" pitchFamily="34" charset="0"/>
                          <a:cs typeface="Arial" panose="020B0604020202020204" pitchFamily="34" charset="0"/>
                        </a:rPr>
                        <a:t>Asymptomatic or stable angina</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0</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Reference group</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 </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 </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1643263468"/>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900" b="1" dirty="0">
                          <a:effectLst/>
                          <a:latin typeface="Arial" panose="020B0604020202020204" pitchFamily="34" charset="0"/>
                          <a:cs typeface="Arial" panose="020B0604020202020204" pitchFamily="34" charset="0"/>
                        </a:rPr>
                        <a:t>Unstable angina</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2</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1.76 (1.45, 2.12)</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 </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 </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3353215836"/>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900" b="1" dirty="0">
                          <a:effectLst/>
                          <a:latin typeface="Arial" panose="020B0604020202020204" pitchFamily="34" charset="0"/>
                          <a:cs typeface="Arial" panose="020B0604020202020204" pitchFamily="34" charset="0"/>
                        </a:rPr>
                        <a:t>NSTEMI</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4</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3.04 (2.41, 3.83)</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 </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 </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4043967048"/>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900" b="1" dirty="0">
                          <a:effectLst/>
                          <a:latin typeface="Arial" panose="020B0604020202020204" pitchFamily="34" charset="0"/>
                          <a:cs typeface="Arial" panose="020B0604020202020204" pitchFamily="34" charset="0"/>
                        </a:rPr>
                        <a:t>STEMI</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8</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7.76 (5.79, 10.38)</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 </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3459881984"/>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900" b="1" dirty="0">
                          <a:effectLst/>
                          <a:latin typeface="Arial" panose="020B0604020202020204" pitchFamily="34" charset="0"/>
                          <a:cs typeface="Arial" panose="020B0604020202020204" pitchFamily="34" charset="0"/>
                        </a:rPr>
                        <a:t>eGFR (ml/min 1.73m</a:t>
                      </a:r>
                      <a:r>
                        <a:rPr lang="en-GB" sz="900" b="1" baseline="30000" dirty="0">
                          <a:effectLst/>
                          <a:latin typeface="Arial" panose="020B0604020202020204" pitchFamily="34" charset="0"/>
                          <a:cs typeface="Arial" panose="020B0604020202020204" pitchFamily="34" charset="0"/>
                        </a:rPr>
                        <a:t>2</a:t>
                      </a:r>
                      <a:r>
                        <a:rPr lang="en-GB" sz="900" b="1" dirty="0">
                          <a:effectLst/>
                          <a:latin typeface="Arial" panose="020B0604020202020204" pitchFamily="34" charset="0"/>
                          <a:cs typeface="Arial" panose="020B0604020202020204" pitchFamily="34" charset="0"/>
                        </a:rPr>
                        <a:t>)</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43.7</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&lt;0.001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36708418"/>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US" sz="900" b="1" kern="1200" dirty="0">
                          <a:effectLst/>
                          <a:latin typeface="Arial" panose="020B0604020202020204" pitchFamily="34" charset="0"/>
                          <a:cs typeface="Arial" panose="020B0604020202020204" pitchFamily="34" charset="0"/>
                        </a:rPr>
                        <a:t>≥</a:t>
                      </a:r>
                      <a:r>
                        <a:rPr lang="en-GB" sz="900" b="1" kern="1200" dirty="0">
                          <a:effectLst/>
                          <a:latin typeface="Arial" panose="020B0604020202020204" pitchFamily="34" charset="0"/>
                          <a:cs typeface="Arial" panose="020B0604020202020204" pitchFamily="34" charset="0"/>
                        </a:rPr>
                        <a:t>60</a:t>
                      </a:r>
                      <a:endParaRPr lang="en-US" sz="900" b="1" kern="1200" dirty="0">
                        <a:solidFill>
                          <a:schemeClr val="lt1"/>
                        </a:solidFill>
                        <a:effectLst/>
                        <a:latin typeface="Arial" panose="020B0604020202020204" pitchFamily="34" charset="0"/>
                        <a:ea typeface="+mn-ea"/>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0</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Reference group</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 </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 </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4214370963"/>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900" b="1" dirty="0">
                          <a:effectLst/>
                          <a:latin typeface="Arial" panose="020B0604020202020204" pitchFamily="34" charset="0"/>
                          <a:cs typeface="Arial" panose="020B0604020202020204" pitchFamily="34" charset="0"/>
                        </a:rPr>
                        <a:t>30 to 60</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1.24 (1.03, 1.51)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 </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 </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1983156347"/>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900" b="1" dirty="0">
                          <a:effectLst/>
                          <a:latin typeface="Arial" panose="020B0604020202020204" pitchFamily="34" charset="0"/>
                          <a:cs typeface="Arial" panose="020B0604020202020204" pitchFamily="34" charset="0"/>
                        </a:rPr>
                        <a:t>&lt;30</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4</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3.45 (2.51, 4.73)</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 </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 </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2608144911"/>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900" b="1" dirty="0">
                          <a:effectLst/>
                          <a:latin typeface="Arial" panose="020B0604020202020204" pitchFamily="34" charset="0"/>
                          <a:cs typeface="Arial" panose="020B0604020202020204" pitchFamily="34" charset="0"/>
                        </a:rPr>
                        <a:t>LVEF&lt;40%</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2</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1.59 (1.28, 1.98)</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22.6</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&lt;0.001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2360293787"/>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900" b="1" dirty="0">
                          <a:effectLst/>
                          <a:latin typeface="Arial" panose="020B0604020202020204" pitchFamily="34" charset="0"/>
                          <a:cs typeface="Arial" panose="020B0604020202020204" pitchFamily="34" charset="0"/>
                        </a:rPr>
                        <a:t>Diabetes</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14.7</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&lt;0.001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979096554"/>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900" b="1" dirty="0">
                          <a:effectLst/>
                          <a:latin typeface="Arial" panose="020B0604020202020204" pitchFamily="34" charset="0"/>
                          <a:cs typeface="Arial" panose="020B0604020202020204" pitchFamily="34" charset="0"/>
                        </a:rPr>
                        <a:t>No diabetes</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US" sz="900" b="1" dirty="0">
                          <a:effectLst/>
                          <a:latin typeface="Arial" panose="020B0604020202020204" pitchFamily="34" charset="0"/>
                          <a:cs typeface="Arial" panose="020B0604020202020204" pitchFamily="34" charset="0"/>
                        </a:rPr>
                        <a:t>0</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Reference group</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 </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3384652104"/>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900" b="1" dirty="0">
                          <a:effectLst/>
                          <a:latin typeface="Arial" panose="020B0604020202020204" pitchFamily="34" charset="0"/>
                          <a:cs typeface="Arial" panose="020B0604020202020204" pitchFamily="34" charset="0"/>
                        </a:rPr>
                        <a:t>Non-insulin-treated</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1.15 (0.94, 1.42)</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 </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4116056885"/>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900" b="1" dirty="0">
                          <a:effectLst/>
                          <a:latin typeface="Arial" panose="020B0604020202020204" pitchFamily="34" charset="0"/>
                          <a:cs typeface="Arial" panose="020B0604020202020204" pitchFamily="34" charset="0"/>
                        </a:rPr>
                        <a:t>Insulin-treated</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2</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1.64 (1.29, 2.07)</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 </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1136846949"/>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900" b="1" dirty="0">
                          <a:effectLst/>
                          <a:latin typeface="Arial" panose="020B0604020202020204" pitchFamily="34" charset="0"/>
                          <a:cs typeface="Arial" panose="020B0604020202020204" pitchFamily="34" charset="0"/>
                        </a:rPr>
                        <a:t>Haemoglobin &lt;11g/dL</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1.53 (1.25, 1.87)</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14.3</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&lt;0.001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168816289"/>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900" b="1" dirty="0">
                          <a:effectLst/>
                          <a:latin typeface="Arial" panose="020B0604020202020204" pitchFamily="34" charset="0"/>
                          <a:cs typeface="Arial" panose="020B0604020202020204" pitchFamily="34" charset="0"/>
                        </a:rPr>
                        <a:t>Basal glucose ≥150mg/dL</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1.31 (1.07, 1.60)</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11.1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0.008</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2858797735"/>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900" b="1" dirty="0">
                          <a:effectLst/>
                          <a:latin typeface="Arial" panose="020B0604020202020204" pitchFamily="34" charset="0"/>
                          <a:cs typeface="Arial" panose="020B0604020202020204" pitchFamily="34" charset="0"/>
                        </a:rPr>
                        <a:t>CHF on presentation</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1.45 (1.15, 1.83)</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9.7</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0.002</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2722205276"/>
                  </a:ext>
                </a:extLst>
              </a:tr>
              <a:tr h="2215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900" b="1" dirty="0">
                          <a:effectLst/>
                          <a:latin typeface="Arial" panose="020B0604020202020204" pitchFamily="34" charset="0"/>
                          <a:cs typeface="Arial" panose="020B0604020202020204" pitchFamily="34" charset="0"/>
                        </a:rPr>
                        <a:t>Age &gt;75yr</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1.26 (1.04, 1.52)</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6.0</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0.017</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56048" marR="56048" marT="0" marB="0" anchor="ctr"/>
                </a:tc>
                <a:extLst>
                  <a:ext uri="{0D108BD9-81ED-4DB2-BD59-A6C34878D82A}">
                    <a16:rowId xmlns:a16="http://schemas.microsoft.com/office/drawing/2014/main" val="2155516216"/>
                  </a:ext>
                </a:extLst>
              </a:tr>
            </a:tbl>
          </a:graphicData>
        </a:graphic>
      </p:graphicFrame>
      <p:graphicFrame>
        <p:nvGraphicFramePr>
          <p:cNvPr id="6" name="Tabella 6">
            <a:extLst>
              <a:ext uri="{FF2B5EF4-FFF2-40B4-BE49-F238E27FC236}">
                <a16:creationId xmlns:a16="http://schemas.microsoft.com/office/drawing/2014/main" id="{C9B841FE-07F5-466F-85D1-C9DCAF7CF38D}"/>
              </a:ext>
            </a:extLst>
          </p:cNvPr>
          <p:cNvGraphicFramePr>
            <a:graphicFrameLocks noGrp="1"/>
          </p:cNvGraphicFramePr>
          <p:nvPr/>
        </p:nvGraphicFramePr>
        <p:xfrm>
          <a:off x="5301506" y="1203782"/>
          <a:ext cx="4801717" cy="4766710"/>
        </p:xfrm>
        <a:graphic>
          <a:graphicData uri="http://schemas.openxmlformats.org/drawingml/2006/table">
            <a:tbl>
              <a:tblPr firstRow="1" firstCol="1" bandRow="1">
                <a:tableStyleId>{7DF18680-E054-41AD-8BC1-D1AEF772440D}</a:tableStyleId>
              </a:tblPr>
              <a:tblGrid>
                <a:gridCol w="1924047">
                  <a:extLst>
                    <a:ext uri="{9D8B030D-6E8A-4147-A177-3AD203B41FA5}">
                      <a16:colId xmlns:a16="http://schemas.microsoft.com/office/drawing/2014/main" val="340997447"/>
                    </a:ext>
                  </a:extLst>
                </a:gridCol>
                <a:gridCol w="748261">
                  <a:extLst>
                    <a:ext uri="{9D8B030D-6E8A-4147-A177-3AD203B41FA5}">
                      <a16:colId xmlns:a16="http://schemas.microsoft.com/office/drawing/2014/main" val="3698230315"/>
                    </a:ext>
                  </a:extLst>
                </a:gridCol>
                <a:gridCol w="1036686">
                  <a:extLst>
                    <a:ext uri="{9D8B030D-6E8A-4147-A177-3AD203B41FA5}">
                      <a16:colId xmlns:a16="http://schemas.microsoft.com/office/drawing/2014/main" val="3274403670"/>
                    </a:ext>
                  </a:extLst>
                </a:gridCol>
                <a:gridCol w="448297">
                  <a:extLst>
                    <a:ext uri="{9D8B030D-6E8A-4147-A177-3AD203B41FA5}">
                      <a16:colId xmlns:a16="http://schemas.microsoft.com/office/drawing/2014/main" val="1796540242"/>
                    </a:ext>
                  </a:extLst>
                </a:gridCol>
                <a:gridCol w="644426">
                  <a:extLst>
                    <a:ext uri="{9D8B030D-6E8A-4147-A177-3AD203B41FA5}">
                      <a16:colId xmlns:a16="http://schemas.microsoft.com/office/drawing/2014/main" val="3932622899"/>
                    </a:ext>
                  </a:extLst>
                </a:gridCol>
              </a:tblGrid>
              <a:tr h="39440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64768" marR="64768" marT="0" marB="0" anchor="ctr"/>
                </a:tc>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800"/>
                        </a:spcAft>
                      </a:pPr>
                      <a:r>
                        <a:rPr lang="en-US" sz="900" b="1" dirty="0">
                          <a:effectLst/>
                          <a:latin typeface="Arial" panose="020B0604020202020204" pitchFamily="34" charset="0"/>
                          <a:cs typeface="Arial" panose="020B0604020202020204" pitchFamily="34" charset="0"/>
                        </a:rPr>
                        <a:t>Periprocedural</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64768" marR="64768" marT="0" marB="0" anchor="ctr"/>
                </a:tc>
                <a:tc hMerge="1">
                  <a:txBody>
                    <a:bodyPr/>
                    <a:lstStyle/>
                    <a:p>
                      <a:pPr algn="ctr">
                        <a:lnSpc>
                          <a:spcPct val="107000"/>
                        </a:lnSpc>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768" marR="64768" marT="0" marB="0" anchor="ctr">
                    <a:solidFill>
                      <a:schemeClr val="accent2"/>
                    </a:solidFill>
                  </a:tcPr>
                </a:tc>
                <a:tc hMerge="1">
                  <a:txBody>
                    <a:bodyPr/>
                    <a:lstStyle/>
                    <a:p>
                      <a:pPr algn="ctr">
                        <a:lnSpc>
                          <a:spcPct val="107000"/>
                        </a:lnSpc>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768" marR="64768" marT="0" marB="0" anchor="ctr">
                    <a:solidFill>
                      <a:schemeClr val="accent2"/>
                    </a:solidFill>
                  </a:tcPr>
                </a:tc>
                <a:tc hMerge="1">
                  <a:txBody>
                    <a:bodyPr/>
                    <a:lstStyle/>
                    <a:p>
                      <a:pPr algn="ctr">
                        <a:lnSpc>
                          <a:spcPct val="107000"/>
                        </a:lnSpc>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768" marR="64768" marT="0" marB="0" anchor="ctr">
                    <a:solidFill>
                      <a:schemeClr val="accent2"/>
                    </a:solidFill>
                  </a:tcPr>
                </a:tc>
                <a:extLst>
                  <a:ext uri="{0D108BD9-81ED-4DB2-BD59-A6C34878D82A}">
                    <a16:rowId xmlns:a16="http://schemas.microsoft.com/office/drawing/2014/main" val="1806297833"/>
                  </a:ext>
                </a:extLst>
              </a:tr>
              <a:tr h="51812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900" b="1" dirty="0">
                          <a:effectLst/>
                          <a:latin typeface="Arial" panose="020B0604020202020204" pitchFamily="34" charset="0"/>
                          <a:cs typeface="Arial" panose="020B0604020202020204" pitchFamily="34" charset="0"/>
                        </a:rPr>
                        <a:t>Periprocedural variables</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64768" marR="6476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Integer Score</a:t>
                      </a:r>
                      <a:endParaRPr lang="en-US" sz="9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768" marR="6476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OR (95% CI)</a:t>
                      </a:r>
                      <a:endParaRPr lang="en-US" sz="9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768" marR="6476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χ</a:t>
                      </a:r>
                      <a:r>
                        <a:rPr lang="en-GB" sz="900" b="1" baseline="30000" dirty="0">
                          <a:effectLst/>
                          <a:latin typeface="Arial" panose="020B0604020202020204" pitchFamily="34" charset="0"/>
                          <a:cs typeface="Arial" panose="020B0604020202020204" pitchFamily="34" charset="0"/>
                        </a:rPr>
                        <a:t>2</a:t>
                      </a:r>
                      <a:endParaRPr lang="en-US" sz="9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768" marR="64768"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p-value</a:t>
                      </a:r>
                      <a:endParaRPr lang="en-US" sz="9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768" marR="64768" marT="0" marB="0" anchor="ctr"/>
                </a:tc>
                <a:extLst>
                  <a:ext uri="{0D108BD9-81ED-4DB2-BD59-A6C34878D82A}">
                    <a16:rowId xmlns:a16="http://schemas.microsoft.com/office/drawing/2014/main" val="4229574007"/>
                  </a:ext>
                </a:extLst>
              </a:tr>
              <a:tr h="46664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900" b="1" dirty="0">
                          <a:effectLst/>
                          <a:latin typeface="Arial" panose="020B0604020202020204" pitchFamily="34" charset="0"/>
                          <a:cs typeface="Arial" panose="020B0604020202020204" pitchFamily="34" charset="0"/>
                        </a:rPr>
                        <a:t>Contrast volume (per 100 ml)</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a:effectLst/>
                          <a:latin typeface="Arial" panose="020B0604020202020204" pitchFamily="34" charset="0"/>
                          <a:cs typeface="Arial" panose="020B0604020202020204" pitchFamily="34" charset="0"/>
                        </a:rPr>
                        <a:t>28.3</a:t>
                      </a:r>
                      <a:endParaRPr lang="en-US" sz="900" b="1">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&lt;0.001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extLst>
                  <a:ext uri="{0D108BD9-81ED-4DB2-BD59-A6C34878D82A}">
                    <a16:rowId xmlns:a16="http://schemas.microsoft.com/office/drawing/2014/main" val="3132945083"/>
                  </a:ext>
                </a:extLst>
              </a:tr>
              <a:tr h="51740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900" b="1" dirty="0">
                          <a:effectLst/>
                          <a:latin typeface="Arial" panose="020B0604020202020204" pitchFamily="34" charset="0"/>
                          <a:cs typeface="Arial" panose="020B0604020202020204" pitchFamily="34" charset="0"/>
                        </a:rPr>
                        <a:t>&lt;100</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0</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Reference group</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extLst>
                  <a:ext uri="{0D108BD9-81ED-4DB2-BD59-A6C34878D82A}">
                    <a16:rowId xmlns:a16="http://schemas.microsoft.com/office/drawing/2014/main" val="334901029"/>
                  </a:ext>
                </a:extLst>
              </a:tr>
              <a:tr h="46664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900" b="1" dirty="0">
                          <a:effectLst/>
                          <a:latin typeface="Arial" panose="020B0604020202020204" pitchFamily="34" charset="0"/>
                          <a:cs typeface="Arial" panose="020B0604020202020204" pitchFamily="34" charset="0"/>
                        </a:rPr>
                        <a:t>100-200</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1.24 (0.99, 1.57)</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extLst>
                  <a:ext uri="{0D108BD9-81ED-4DB2-BD59-A6C34878D82A}">
                    <a16:rowId xmlns:a16="http://schemas.microsoft.com/office/drawing/2014/main" val="864563688"/>
                  </a:ext>
                </a:extLst>
              </a:tr>
              <a:tr h="46664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900" b="1" dirty="0">
                          <a:effectLst/>
                          <a:latin typeface="Arial" panose="020B0604020202020204" pitchFamily="34" charset="0"/>
                          <a:cs typeface="Arial" panose="020B0604020202020204" pitchFamily="34" charset="0"/>
                        </a:rPr>
                        <a:t>200-300</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2</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1.78 (1.35, 2.36)</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extLst>
                  <a:ext uri="{0D108BD9-81ED-4DB2-BD59-A6C34878D82A}">
                    <a16:rowId xmlns:a16="http://schemas.microsoft.com/office/drawing/2014/main" val="2909650370"/>
                  </a:ext>
                </a:extLst>
              </a:tr>
              <a:tr h="46664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180340">
                        <a:lnSpc>
                          <a:spcPct val="107000"/>
                        </a:lnSpc>
                        <a:spcAft>
                          <a:spcPts val="800"/>
                        </a:spcAft>
                      </a:pPr>
                      <a:r>
                        <a:rPr lang="en-GB" sz="900" b="1" dirty="0">
                          <a:effectLst/>
                          <a:latin typeface="Arial" panose="020B0604020202020204" pitchFamily="34" charset="0"/>
                          <a:cs typeface="Arial" panose="020B0604020202020204" pitchFamily="34" charset="0"/>
                        </a:rPr>
                        <a:t>&gt;300</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4</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2.61 (1.70, 4.01)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 </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extLst>
                  <a:ext uri="{0D108BD9-81ED-4DB2-BD59-A6C34878D82A}">
                    <a16:rowId xmlns:a16="http://schemas.microsoft.com/office/drawing/2014/main" val="797544942"/>
                  </a:ext>
                </a:extLst>
              </a:tr>
              <a:tr h="46664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900" b="1" dirty="0">
                          <a:effectLst/>
                          <a:latin typeface="Arial" panose="020B0604020202020204" pitchFamily="34" charset="0"/>
                          <a:cs typeface="Arial" panose="020B0604020202020204" pitchFamily="34" charset="0"/>
                        </a:rPr>
                        <a:t>Periprocedural bleed</a:t>
                      </a:r>
                      <a:r>
                        <a:rPr lang="en-GB" sz="900" b="1" baseline="30000" dirty="0">
                          <a:effectLst/>
                          <a:latin typeface="Arial" panose="020B0604020202020204" pitchFamily="34" charset="0"/>
                          <a:cs typeface="Arial" panose="020B0604020202020204" pitchFamily="34" charset="0"/>
                        </a:rPr>
                        <a:t>☥</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4</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3.63 (2.31, 5.72)</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25.3</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&lt;0.001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extLst>
                  <a:ext uri="{0D108BD9-81ED-4DB2-BD59-A6C34878D82A}">
                    <a16:rowId xmlns:a16="http://schemas.microsoft.com/office/drawing/2014/main" val="393696423"/>
                  </a:ext>
                </a:extLst>
              </a:tr>
              <a:tr h="53692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900" b="1" dirty="0">
                          <a:effectLst/>
                          <a:latin typeface="Arial" panose="020B0604020202020204" pitchFamily="34" charset="0"/>
                          <a:cs typeface="Arial" panose="020B0604020202020204" pitchFamily="34" charset="0"/>
                        </a:rPr>
                        <a:t>Slow flow-no flow/ TIMI &lt;3 post procedure</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2</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1.68 (1.22, 2.31)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9.3</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0.001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extLst>
                  <a:ext uri="{0D108BD9-81ED-4DB2-BD59-A6C34878D82A}">
                    <a16:rowId xmlns:a16="http://schemas.microsoft.com/office/drawing/2014/main" val="3499969117"/>
                  </a:ext>
                </a:extLst>
              </a:tr>
              <a:tr h="46664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07000"/>
                        </a:lnSpc>
                        <a:spcAft>
                          <a:spcPts val="800"/>
                        </a:spcAft>
                      </a:pPr>
                      <a:r>
                        <a:rPr lang="en-GB" sz="900" b="1" dirty="0">
                          <a:effectLst/>
                          <a:latin typeface="Arial" panose="020B0604020202020204" pitchFamily="34" charset="0"/>
                          <a:cs typeface="Arial" panose="020B0604020202020204" pitchFamily="34" charset="0"/>
                        </a:rPr>
                        <a:t>Complex anatomy</a:t>
                      </a:r>
                      <a:r>
                        <a:rPr lang="en-GB" sz="900" b="1" baseline="30000" dirty="0">
                          <a:effectLst/>
                          <a:latin typeface="Arial" panose="020B0604020202020204" pitchFamily="34" charset="0"/>
                          <a:cs typeface="Arial" panose="020B0604020202020204" pitchFamily="34" charset="0"/>
                        </a:rPr>
                        <a:t>℥</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1.49 (1.05, 2.11)</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5.6</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800"/>
                        </a:spcAft>
                      </a:pPr>
                      <a:r>
                        <a:rPr lang="en-GB" sz="900" b="1" dirty="0">
                          <a:effectLst/>
                          <a:latin typeface="Arial" panose="020B0604020202020204" pitchFamily="34" charset="0"/>
                          <a:cs typeface="Arial" panose="020B0604020202020204" pitchFamily="34" charset="0"/>
                        </a:rPr>
                        <a:t>0.025</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marL="79250" marR="79250" marT="0" marB="0" anchor="ctr"/>
                </a:tc>
                <a:extLst>
                  <a:ext uri="{0D108BD9-81ED-4DB2-BD59-A6C34878D82A}">
                    <a16:rowId xmlns:a16="http://schemas.microsoft.com/office/drawing/2014/main" val="1918734487"/>
                  </a:ext>
                </a:extLst>
              </a:tr>
            </a:tbl>
          </a:graphicData>
        </a:graphic>
      </p:graphicFrame>
      <p:sp>
        <p:nvSpPr>
          <p:cNvPr id="8" name="TextBox 7"/>
          <p:cNvSpPr txBox="1"/>
          <p:nvPr/>
        </p:nvSpPr>
        <p:spPr>
          <a:xfrm>
            <a:off x="6107160" y="6488668"/>
            <a:ext cx="43897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Mehran et al., Lancet 2021;398:1974</a:t>
            </a:r>
          </a:p>
        </p:txBody>
      </p:sp>
    </p:spTree>
    <p:extLst>
      <p:ext uri="{BB962C8B-B14F-4D97-AF65-F5344CB8AC3E}">
        <p14:creationId xmlns:p14="http://schemas.microsoft.com/office/powerpoint/2010/main" val="2776923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990" t="-5886" r="-15945" b="-5886"/>
          <a:stretch/>
        </p:blipFill>
        <p:spPr>
          <a:xfrm>
            <a:off x="5155345" y="2953652"/>
            <a:ext cx="1543050"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098" name="Title 1"/>
          <p:cNvSpPr>
            <a:spLocks noGrp="1"/>
          </p:cNvSpPr>
          <p:nvPr>
            <p:ph type="title"/>
          </p:nvPr>
        </p:nvSpPr>
        <p:spPr>
          <a:xfrm>
            <a:off x="803672" y="1017057"/>
            <a:ext cx="8358188" cy="964406"/>
          </a:xfrm>
        </p:spPr>
        <p:txBody>
          <a:bodyPr/>
          <a:lstStyle/>
          <a:p>
            <a:r>
              <a:rPr lang="en-US" altLang="en-US" sz="2025" i="1" dirty="0">
                <a:solidFill>
                  <a:srgbClr val="00FFFF"/>
                </a:solidFill>
                <a:latin typeface="Arial Black" panose="020B0A04020102020204" pitchFamily="34" charset="0"/>
                <a:cs typeface="Arial" panose="020B0604020202020204" pitchFamily="34" charset="0"/>
              </a:rPr>
              <a:t>50,219</a:t>
            </a:r>
            <a:r>
              <a:rPr lang="en-US" altLang="en-US" sz="2025" i="1" dirty="0">
                <a:solidFill>
                  <a:srgbClr val="00FFFF"/>
                </a:solidFill>
                <a:latin typeface="Arial" panose="020B0604020202020204" pitchFamily="34" charset="0"/>
                <a:cs typeface="Arial" panose="020B0604020202020204" pitchFamily="34" charset="0"/>
              </a:rPr>
              <a:t> unique downloads and counting!</a:t>
            </a:r>
            <a:br>
              <a:rPr lang="en-US" altLang="en-US" sz="2025" i="1" dirty="0">
                <a:solidFill>
                  <a:srgbClr val="00FFFF"/>
                </a:solidFill>
                <a:latin typeface="Arial" panose="020B0604020202020204" pitchFamily="34" charset="0"/>
                <a:cs typeface="Arial" panose="020B0604020202020204" pitchFamily="34" charset="0"/>
              </a:rPr>
            </a:br>
            <a:r>
              <a:rPr lang="en-US" altLang="en-US" sz="1350" i="1" dirty="0">
                <a:solidFill>
                  <a:srgbClr val="00FFFF"/>
                </a:solidFill>
                <a:latin typeface="Arial" panose="020B0604020202020204" pitchFamily="34" charset="0"/>
                <a:cs typeface="Arial" panose="020B0604020202020204" pitchFamily="34" charset="0"/>
              </a:rPr>
              <a:t> (Up 14,000 in 2021)</a:t>
            </a:r>
            <a:endParaRPr lang="en-US" altLang="en-US" sz="2025" i="1" dirty="0">
              <a:solidFill>
                <a:srgbClr val="00FFFF"/>
              </a:solidFill>
              <a:latin typeface="Arial" panose="020B0604020202020204" pitchFamily="34" charset="0"/>
              <a:cs typeface="Arial" panose="020B0604020202020204" pitchFamily="34" charset="0"/>
            </a:endParaRPr>
          </a:p>
        </p:txBody>
      </p:sp>
      <p:sp>
        <p:nvSpPr>
          <p:cNvPr id="4114" name="Rectangle 2"/>
          <p:cNvSpPr>
            <a:spLocks noChangeArrowheads="1"/>
          </p:cNvSpPr>
          <p:nvPr/>
        </p:nvSpPr>
        <p:spPr bwMode="auto">
          <a:xfrm>
            <a:off x="1101761" y="626717"/>
            <a:ext cx="8172005" cy="6148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ctr" defTabSz="1028784">
              <a:buNone/>
            </a:pPr>
            <a:r>
              <a:rPr lang="en-US" altLang="en-US" sz="3600" dirty="0">
                <a:solidFill>
                  <a:srgbClr val="FFFF00"/>
                </a:solidFill>
                <a:latin typeface="Arial" panose="020B0604020202020204" pitchFamily="34" charset="0"/>
                <a:cs typeface="Arial" panose="020B0604020202020204" pitchFamily="34" charset="0"/>
                <a:sym typeface="Symbol" panose="05050102010706020507" pitchFamily="18" charset="2"/>
              </a:rPr>
              <a:t>Cath Lab Apps </a:t>
            </a:r>
            <a:r>
              <a:rPr lang="en-US" altLang="en-US" sz="3600" dirty="0">
                <a:solidFill>
                  <a:srgbClr val="FFFF00"/>
                </a:solidFill>
                <a:latin typeface="Arial" panose="020B0604020202020204" pitchFamily="34" charset="0"/>
              </a:rPr>
              <a:t>CardiologyApps.com</a:t>
            </a:r>
          </a:p>
        </p:txBody>
      </p:sp>
      <p:sp>
        <p:nvSpPr>
          <p:cNvPr id="4116" name="Title 1"/>
          <p:cNvSpPr txBox="1">
            <a:spLocks/>
          </p:cNvSpPr>
          <p:nvPr/>
        </p:nvSpPr>
        <p:spPr bwMode="auto">
          <a:xfrm>
            <a:off x="947119" y="4598507"/>
            <a:ext cx="1534273"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519" b="1" dirty="0" err="1">
                <a:solidFill>
                  <a:srgbClr val="FFFFFF"/>
                </a:solidFill>
                <a:latin typeface="Arial" panose="020B0604020202020204" pitchFamily="34" charset="0"/>
                <a:cs typeface="Arial" panose="020B0604020202020204" pitchFamily="34" charset="0"/>
              </a:rPr>
              <a:t>ComplicAID</a:t>
            </a:r>
            <a:endParaRPr lang="en-US" altLang="en-US" sz="1519" b="1" dirty="0">
              <a:solidFill>
                <a:srgbClr val="FFFFFF"/>
              </a:solidFill>
              <a:latin typeface="Arial" panose="020B0604020202020204" pitchFamily="34" charset="0"/>
              <a:cs typeface="Arial" panose="020B0604020202020204" pitchFamily="34" charset="0"/>
            </a:endParaRPr>
          </a:p>
        </p:txBody>
      </p:sp>
      <p:pic>
        <p:nvPicPr>
          <p:cNvPr id="4118" name="Picture 29" descr="Get it on Google Pla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2756" y="5201998"/>
            <a:ext cx="2396349" cy="92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TextBox 2"/>
          <p:cNvSpPr txBox="1">
            <a:spLocks noChangeArrowheads="1"/>
          </p:cNvSpPr>
          <p:nvPr/>
        </p:nvSpPr>
        <p:spPr bwMode="auto">
          <a:xfrm>
            <a:off x="2861049" y="5985583"/>
            <a:ext cx="1946784" cy="3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028784"/>
            <a:r>
              <a:rPr lang="en-US" altLang="en-US" sz="759" dirty="0">
                <a:solidFill>
                  <a:schemeClr val="bg1">
                    <a:lumMod val="75000"/>
                  </a:schemeClr>
                </a:solidFill>
                <a:latin typeface="Arial" panose="020B0604020202020204" pitchFamily="34" charset="0"/>
                <a:cs typeface="Arial" panose="020B0604020202020204" pitchFamily="34" charset="0"/>
              </a:rPr>
              <a:t>Apple</a:t>
            </a:r>
            <a:r>
              <a:rPr lang="en-US" altLang="en-US" sz="759" baseline="30000" dirty="0">
                <a:solidFill>
                  <a:schemeClr val="bg1">
                    <a:lumMod val="75000"/>
                  </a:schemeClr>
                </a:solidFill>
                <a:latin typeface="Arial" panose="020B0604020202020204" pitchFamily="34" charset="0"/>
                <a:cs typeface="Arial" panose="020B0604020202020204" pitchFamily="34" charset="0"/>
              </a:rPr>
              <a:t> ®</a:t>
            </a:r>
            <a:r>
              <a:rPr lang="en-US" altLang="en-US" sz="759" dirty="0">
                <a:solidFill>
                  <a:schemeClr val="bg1">
                    <a:lumMod val="75000"/>
                  </a:schemeClr>
                </a:solidFill>
                <a:latin typeface="Arial" panose="020B0604020202020204" pitchFamily="34" charset="0"/>
                <a:cs typeface="Arial" panose="020B0604020202020204" pitchFamily="34" charset="0"/>
              </a:rPr>
              <a:t> and App Store</a:t>
            </a:r>
            <a:r>
              <a:rPr lang="en-US" altLang="en-US" sz="759" baseline="30000" dirty="0">
                <a:solidFill>
                  <a:schemeClr val="bg1">
                    <a:lumMod val="75000"/>
                  </a:schemeClr>
                </a:solidFill>
                <a:latin typeface="Arial" panose="020B0604020202020204" pitchFamily="34" charset="0"/>
                <a:cs typeface="Arial" panose="020B0604020202020204" pitchFamily="34" charset="0"/>
              </a:rPr>
              <a:t>®</a:t>
            </a:r>
            <a:r>
              <a:rPr lang="en-US" altLang="en-US" sz="759" dirty="0">
                <a:solidFill>
                  <a:schemeClr val="bg1">
                    <a:lumMod val="75000"/>
                  </a:schemeClr>
                </a:solidFill>
                <a:latin typeface="Arial" panose="020B0604020202020204" pitchFamily="34" charset="0"/>
                <a:cs typeface="Arial" panose="020B0604020202020204" pitchFamily="34" charset="0"/>
              </a:rPr>
              <a:t> are registered trademarks of Apple Inc.</a:t>
            </a:r>
          </a:p>
        </p:txBody>
      </p:sp>
      <p:sp>
        <p:nvSpPr>
          <p:cNvPr id="4120" name="TextBox 5"/>
          <p:cNvSpPr txBox="1">
            <a:spLocks noChangeArrowheads="1"/>
          </p:cNvSpPr>
          <p:nvPr/>
        </p:nvSpPr>
        <p:spPr bwMode="auto">
          <a:xfrm>
            <a:off x="302271" y="5280924"/>
            <a:ext cx="221887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028784"/>
            <a:r>
              <a:rPr lang="en-US" altLang="en-US" sz="2025" dirty="0">
                <a:solidFill>
                  <a:srgbClr val="FFFFFF"/>
                </a:solidFill>
                <a:latin typeface="Arial" panose="020B0604020202020204" pitchFamily="34" charset="0"/>
                <a:cs typeface="Arial" panose="020B0604020202020204" pitchFamily="34" charset="0"/>
              </a:rPr>
              <a:t>Download Apps</a:t>
            </a:r>
          </a:p>
          <a:p>
            <a:pPr defTabSz="1028784"/>
            <a:r>
              <a:rPr lang="en-US" altLang="en-US" sz="2025" dirty="0">
                <a:solidFill>
                  <a:srgbClr val="FFFFFF"/>
                </a:solidFill>
                <a:latin typeface="Arial" panose="020B0604020202020204" pitchFamily="34" charset="0"/>
                <a:cs typeface="Arial" panose="020B0604020202020204" pitchFamily="34" charset="0"/>
              </a:rPr>
              <a:t>For Free on Both:</a:t>
            </a:r>
            <a:endParaRPr lang="en-US" altLang="en-US" sz="2025" dirty="0">
              <a:solidFill>
                <a:srgbClr val="000000"/>
              </a:solidFill>
              <a:latin typeface="Arial" panose="020B0604020202020204" pitchFamily="34" charset="0"/>
              <a:cs typeface="Arial" panose="020B0604020202020204" pitchFamily="34" charset="0"/>
            </a:endParaRPr>
          </a:p>
        </p:txBody>
      </p:sp>
      <p:pic>
        <p:nvPicPr>
          <p:cNvPr id="4121"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93830" y="5350798"/>
            <a:ext cx="1881222" cy="62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ardiology Apps"/>
          <p:cNvPicPr>
            <a:picLocks noChangeAspect="1" noChangeArrowheads="1"/>
          </p:cNvPicPr>
          <p:nvPr/>
        </p:nvPicPr>
        <p:blipFill rotWithShape="1">
          <a:blip r:embed="rId6">
            <a:extLst>
              <a:ext uri="{28A0092B-C50C-407E-A947-70E740481C1C}">
                <a14:useLocalDpi xmlns:a14="http://schemas.microsoft.com/office/drawing/2010/main"/>
              </a:ext>
            </a:extLst>
          </a:blip>
          <a:srcRect l="14692" r="-2927"/>
          <a:stretch/>
        </p:blipFill>
        <p:spPr bwMode="auto">
          <a:xfrm>
            <a:off x="921922" y="2953652"/>
            <a:ext cx="1543050"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0" name="Text Box 2"/>
          <p:cNvSpPr txBox="1">
            <a:spLocks noChangeArrowheads="1"/>
          </p:cNvSpPr>
          <p:nvPr/>
        </p:nvSpPr>
        <p:spPr bwMode="auto">
          <a:xfrm>
            <a:off x="1101761" y="2635387"/>
            <a:ext cx="1317576" cy="25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August 2020</a:t>
            </a:r>
          </a:p>
        </p:txBody>
      </p:sp>
      <p:sp>
        <p:nvSpPr>
          <p:cNvPr id="31" name="Text Box 2"/>
          <p:cNvSpPr txBox="1">
            <a:spLocks noChangeArrowheads="1"/>
          </p:cNvSpPr>
          <p:nvPr/>
        </p:nvSpPr>
        <p:spPr bwMode="auto">
          <a:xfrm>
            <a:off x="1101761" y="1907721"/>
            <a:ext cx="1473465" cy="96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err="1">
                <a:solidFill>
                  <a:srgbClr val="FFFFFF"/>
                </a:solidFill>
                <a:latin typeface="Arial" panose="020B0604020202020204" pitchFamily="34" charset="0"/>
                <a:ea typeface="Calibri" panose="020F0502020204030204" pitchFamily="34" charset="0"/>
                <a:cs typeface="Arial" panose="020B0604020202020204" pitchFamily="34" charset="0"/>
              </a:rPr>
              <a:t>WebApp</a:t>
            </a: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 Only*</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23,028 page views</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www.cardiologyapps.com/ComplicAID</a:t>
            </a:r>
          </a:p>
          <a:p>
            <a:pPr defTabSz="1028784">
              <a:lnSpc>
                <a:spcPct val="107000"/>
              </a:lnSpc>
            </a:pPr>
            <a:endParaRPr lang="en-US" altLang="en-US" sz="1238" b="1" dirty="0">
              <a:solidFill>
                <a:srgbClr val="FFFFFF"/>
              </a:solidFill>
              <a:latin typeface="Arial" panose="020B0604020202020204" pitchFamily="34" charset="0"/>
              <a:ea typeface="Calibri" panose="020F0502020204030204" pitchFamily="34" charset="0"/>
              <a:cs typeface="Arial" panose="020B0604020202020204" pitchFamily="34" charset="0"/>
            </a:endParaRPr>
          </a:p>
          <a:p>
            <a:pPr defTabSz="1028784">
              <a:lnSpc>
                <a:spcPct val="107000"/>
              </a:lnSpc>
            </a:pPr>
            <a:endPar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sp>
        <p:nvSpPr>
          <p:cNvPr id="34" name="TextBox 5"/>
          <p:cNvSpPr txBox="1">
            <a:spLocks noChangeArrowheads="1"/>
          </p:cNvSpPr>
          <p:nvPr/>
        </p:nvSpPr>
        <p:spPr bwMode="auto">
          <a:xfrm>
            <a:off x="7369689" y="5335251"/>
            <a:ext cx="2769604" cy="61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028784"/>
            <a:r>
              <a:rPr lang="en-US" altLang="en-US" sz="1688" dirty="0" err="1">
                <a:solidFill>
                  <a:srgbClr val="FFFFFF"/>
                </a:solidFill>
                <a:latin typeface="Arial" panose="020B0604020202020204" pitchFamily="34" charset="0"/>
                <a:cs typeface="Arial" panose="020B0604020202020204" pitchFamily="34" charset="0"/>
              </a:rPr>
              <a:t>WebApps</a:t>
            </a:r>
            <a:r>
              <a:rPr lang="en-US" altLang="en-US" sz="1688" dirty="0">
                <a:solidFill>
                  <a:srgbClr val="FFFFFF"/>
                </a:solidFill>
                <a:latin typeface="Arial" panose="020B0604020202020204" pitchFamily="34" charset="0"/>
                <a:cs typeface="Arial" panose="020B0604020202020204" pitchFamily="34" charset="0"/>
              </a:rPr>
              <a:t> available free on</a:t>
            </a:r>
          </a:p>
          <a:p>
            <a:pPr defTabSz="1028784"/>
            <a:r>
              <a:rPr lang="en-US" altLang="en-US" sz="1688" dirty="0">
                <a:solidFill>
                  <a:srgbClr val="FFFF00"/>
                </a:solidFill>
                <a:latin typeface="Arial" panose="020B0604020202020204" pitchFamily="34" charset="0"/>
                <a:cs typeface="Arial" panose="020B0604020202020204" pitchFamily="34" charset="0"/>
              </a:rPr>
              <a:t>www.CardiologyApps.com</a:t>
            </a: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056727" y="2953652"/>
            <a:ext cx="1543050"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6" name="Title 1"/>
          <p:cNvSpPr txBox="1">
            <a:spLocks/>
          </p:cNvSpPr>
          <p:nvPr/>
        </p:nvSpPr>
        <p:spPr bwMode="auto">
          <a:xfrm>
            <a:off x="3087162" y="4598507"/>
            <a:ext cx="1534273"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519" b="1" dirty="0">
                <a:solidFill>
                  <a:srgbClr val="FFFFFF"/>
                </a:solidFill>
                <a:latin typeface="Arial" panose="020B0604020202020204" pitchFamily="34" charset="0"/>
                <a:cs typeface="Arial" panose="020B0604020202020204" pitchFamily="34" charset="0"/>
              </a:rPr>
              <a:t>BifurcAID 3D</a:t>
            </a:r>
          </a:p>
        </p:txBody>
      </p:sp>
      <p:sp>
        <p:nvSpPr>
          <p:cNvPr id="39" name="Text Box 2"/>
          <p:cNvSpPr txBox="1">
            <a:spLocks noChangeArrowheads="1"/>
          </p:cNvSpPr>
          <p:nvPr/>
        </p:nvSpPr>
        <p:spPr bwMode="auto">
          <a:xfrm>
            <a:off x="3293054" y="1905630"/>
            <a:ext cx="1317576" cy="96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iOS ★ 5/5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1,723 downloads</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Android ★ 5/5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946 downloads</a:t>
            </a:r>
            <a:endParaRPr lang="en-US" altLang="en-US" sz="1125"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June 2021</a:t>
            </a:r>
          </a:p>
        </p:txBody>
      </p:sp>
      <p:sp>
        <p:nvSpPr>
          <p:cNvPr id="41" name="Text Box 2"/>
          <p:cNvSpPr txBox="1">
            <a:spLocks noChangeArrowheads="1"/>
          </p:cNvSpPr>
          <p:nvPr/>
        </p:nvSpPr>
        <p:spPr bwMode="auto">
          <a:xfrm>
            <a:off x="5209487" y="1905630"/>
            <a:ext cx="1434765" cy="96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Clinical Care Application For Heart Attack patient transfers </a:t>
            </a:r>
            <a:r>
              <a:rPr lang="en-US" altLang="en-US" sz="844" b="1" dirty="0">
                <a:solidFill>
                  <a:srgbClr val="FFFFFF"/>
                </a:solidFill>
                <a:latin typeface="Arial" panose="020B0604020202020204" pitchFamily="34" charset="0"/>
                <a:ea typeface="Calibri" panose="020F0502020204030204" pitchFamily="34" charset="0"/>
                <a:cs typeface="Arial" panose="020B0604020202020204" pitchFamily="34" charset="0"/>
              </a:rPr>
              <a:t>412 downloads</a:t>
            </a:r>
            <a:endParaRPr lang="en-US" altLang="en-US" sz="844"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Aug 2020</a:t>
            </a:r>
          </a:p>
        </p:txBody>
      </p:sp>
      <p:sp>
        <p:nvSpPr>
          <p:cNvPr id="42" name="Title 1"/>
          <p:cNvSpPr txBox="1">
            <a:spLocks/>
          </p:cNvSpPr>
          <p:nvPr/>
        </p:nvSpPr>
        <p:spPr bwMode="auto">
          <a:xfrm>
            <a:off x="3407332" y="4874265"/>
            <a:ext cx="977471"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defTabSz="1028784">
              <a:lnSpc>
                <a:spcPct val="90000"/>
              </a:lnSpc>
            </a:pPr>
            <a:r>
              <a:rPr lang="en-US" altLang="en-US" sz="900" b="1" dirty="0">
                <a:solidFill>
                  <a:srgbClr val="FFFFFF"/>
                </a:solidFill>
                <a:latin typeface="Arial" panose="020B0604020202020204" pitchFamily="34" charset="0"/>
                <a:cs typeface="Arial" panose="020B0604020202020204" pitchFamily="34" charset="0"/>
              </a:rPr>
              <a:t>*Also available</a:t>
            </a:r>
          </a:p>
          <a:p>
            <a:pPr defTabSz="1028784">
              <a:lnSpc>
                <a:spcPct val="90000"/>
              </a:lnSpc>
            </a:pPr>
            <a:r>
              <a:rPr lang="en-US" altLang="en-US" sz="900" b="1" dirty="0">
                <a:solidFill>
                  <a:srgbClr val="FFFFFF"/>
                </a:solidFill>
                <a:latin typeface="Arial" panose="020B0604020202020204" pitchFamily="34" charset="0"/>
                <a:cs typeface="Arial" panose="020B0604020202020204" pitchFamily="34" charset="0"/>
              </a:rPr>
              <a:t> as </a:t>
            </a:r>
            <a:r>
              <a:rPr lang="en-US" altLang="en-US" sz="900" b="1" dirty="0" err="1">
                <a:solidFill>
                  <a:srgbClr val="FFFFFF"/>
                </a:solidFill>
                <a:latin typeface="Arial" panose="020B0604020202020204" pitchFamily="34" charset="0"/>
                <a:cs typeface="Arial" panose="020B0604020202020204" pitchFamily="34" charset="0"/>
              </a:rPr>
              <a:t>WebApp</a:t>
            </a:r>
            <a:endParaRPr lang="en-US" altLang="en-US" sz="900" b="1" dirty="0">
              <a:solidFill>
                <a:srgbClr val="FFFFFF"/>
              </a:solidFill>
              <a:latin typeface="Arial" panose="020B0604020202020204" pitchFamily="34" charset="0"/>
              <a:cs typeface="Arial" panose="020B0604020202020204" pitchFamily="34" charset="0"/>
            </a:endParaRPr>
          </a:p>
        </p:txBody>
      </p:sp>
      <p:sp>
        <p:nvSpPr>
          <p:cNvPr id="43" name="Title 1"/>
          <p:cNvSpPr txBox="1">
            <a:spLocks/>
          </p:cNvSpPr>
          <p:nvPr/>
        </p:nvSpPr>
        <p:spPr bwMode="auto">
          <a:xfrm>
            <a:off x="5180253" y="4598507"/>
            <a:ext cx="1655454"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519" b="1" dirty="0">
                <a:solidFill>
                  <a:srgbClr val="FFFFFF"/>
                </a:solidFill>
                <a:latin typeface="Arial" panose="020B0604020202020204" pitchFamily="34" charset="0"/>
                <a:cs typeface="Arial" panose="020B0604020202020204" pitchFamily="34" charset="0"/>
              </a:rPr>
              <a:t>STEMIcathAID</a:t>
            </a:r>
          </a:p>
        </p:txBody>
      </p:sp>
      <p:pic>
        <p:nvPicPr>
          <p:cNvPr id="44" name="Picture 43">
            <a:extLst>
              <a:ext uri="{FF2B5EF4-FFF2-40B4-BE49-F238E27FC236}">
                <a16:creationId xmlns:a16="http://schemas.microsoft.com/office/drawing/2014/main" id="{71A96994-243C-4159-A50D-06430CD7F6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130" t="-2759" r="-33345" b="-3557"/>
          <a:stretch/>
        </p:blipFill>
        <p:spPr>
          <a:xfrm>
            <a:off x="7373221" y="2952366"/>
            <a:ext cx="1543053"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6" name="Title 1">
            <a:extLst>
              <a:ext uri="{FF2B5EF4-FFF2-40B4-BE49-F238E27FC236}">
                <a16:creationId xmlns:a16="http://schemas.microsoft.com/office/drawing/2014/main" id="{E56542E2-3ED7-4B3F-AA67-B335B3D73E14}"/>
              </a:ext>
            </a:extLst>
          </p:cNvPr>
          <p:cNvSpPr txBox="1">
            <a:spLocks/>
          </p:cNvSpPr>
          <p:nvPr/>
        </p:nvSpPr>
        <p:spPr bwMode="auto">
          <a:xfrm>
            <a:off x="7421995" y="4598507"/>
            <a:ext cx="1534273"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algn="ctr" defTabSz="1028784">
              <a:lnSpc>
                <a:spcPct val="90000"/>
              </a:lnSpc>
            </a:pPr>
            <a:r>
              <a:rPr lang="en-US" altLang="en-US" sz="1519" b="1" dirty="0" err="1">
                <a:solidFill>
                  <a:srgbClr val="FFFFFF"/>
                </a:solidFill>
                <a:latin typeface="Arial" panose="020B0604020202020204" pitchFamily="34" charset="0"/>
                <a:cs typeface="Arial" panose="020B0604020202020204" pitchFamily="34" charset="0"/>
              </a:rPr>
              <a:t>GuidewireAID</a:t>
            </a:r>
            <a:endParaRPr lang="en-US" altLang="en-US" sz="1519" b="1" dirty="0">
              <a:solidFill>
                <a:srgbClr val="FFFFFF"/>
              </a:solidFill>
              <a:latin typeface="Arial" panose="020B0604020202020204" pitchFamily="34" charset="0"/>
              <a:cs typeface="Arial" panose="020B0604020202020204" pitchFamily="34" charset="0"/>
            </a:endParaRPr>
          </a:p>
        </p:txBody>
      </p:sp>
      <p:sp>
        <p:nvSpPr>
          <p:cNvPr id="47" name="Title 1">
            <a:extLst>
              <a:ext uri="{FF2B5EF4-FFF2-40B4-BE49-F238E27FC236}">
                <a16:creationId xmlns:a16="http://schemas.microsoft.com/office/drawing/2014/main" id="{2D90135F-7954-4CDA-BA1B-8341055448AD}"/>
              </a:ext>
            </a:extLst>
          </p:cNvPr>
          <p:cNvSpPr txBox="1">
            <a:spLocks/>
          </p:cNvSpPr>
          <p:nvPr/>
        </p:nvSpPr>
        <p:spPr bwMode="auto">
          <a:xfrm>
            <a:off x="7682862" y="4874265"/>
            <a:ext cx="977471"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98" tIns="32549" rIns="65098" bIns="32549" anchor="ctr"/>
          <a:lstStyle/>
          <a:p>
            <a:pPr defTabSz="1028784">
              <a:lnSpc>
                <a:spcPct val="90000"/>
              </a:lnSpc>
            </a:pPr>
            <a:r>
              <a:rPr lang="en-US" altLang="en-US" sz="900" b="1" dirty="0">
                <a:solidFill>
                  <a:srgbClr val="FFFFFF"/>
                </a:solidFill>
                <a:latin typeface="Arial" panose="020B0604020202020204" pitchFamily="34" charset="0"/>
                <a:cs typeface="Arial" panose="020B0604020202020204" pitchFamily="34" charset="0"/>
              </a:rPr>
              <a:t>*Also available</a:t>
            </a:r>
          </a:p>
          <a:p>
            <a:pPr defTabSz="1028784">
              <a:lnSpc>
                <a:spcPct val="90000"/>
              </a:lnSpc>
            </a:pPr>
            <a:r>
              <a:rPr lang="en-US" altLang="en-US" sz="900" b="1" dirty="0">
                <a:solidFill>
                  <a:srgbClr val="FFFFFF"/>
                </a:solidFill>
                <a:latin typeface="Arial" panose="020B0604020202020204" pitchFamily="34" charset="0"/>
                <a:cs typeface="Arial" panose="020B0604020202020204" pitchFamily="34" charset="0"/>
              </a:rPr>
              <a:t> as </a:t>
            </a:r>
            <a:r>
              <a:rPr lang="en-US" altLang="en-US" sz="900" b="1" dirty="0" err="1">
                <a:solidFill>
                  <a:srgbClr val="FFFFFF"/>
                </a:solidFill>
                <a:latin typeface="Arial" panose="020B0604020202020204" pitchFamily="34" charset="0"/>
                <a:cs typeface="Arial" panose="020B0604020202020204" pitchFamily="34" charset="0"/>
              </a:rPr>
              <a:t>WebApp</a:t>
            </a:r>
            <a:endParaRPr lang="en-US" altLang="en-US" sz="900" b="1" dirty="0">
              <a:solidFill>
                <a:srgbClr val="FFFFFF"/>
              </a:solidFill>
              <a:latin typeface="Arial" panose="020B0604020202020204" pitchFamily="34" charset="0"/>
              <a:cs typeface="Arial" panose="020B0604020202020204" pitchFamily="34" charset="0"/>
            </a:endParaRPr>
          </a:p>
        </p:txBody>
      </p:sp>
      <p:sp>
        <p:nvSpPr>
          <p:cNvPr id="29" name="TextBox 28"/>
          <p:cNvSpPr txBox="1"/>
          <p:nvPr/>
        </p:nvSpPr>
        <p:spPr>
          <a:xfrm>
            <a:off x="155261" y="714469"/>
            <a:ext cx="1188293" cy="637482"/>
          </a:xfrm>
          <a:prstGeom prst="rect">
            <a:avLst/>
          </a:prstGeom>
          <a:noFill/>
        </p:spPr>
        <p:txBody>
          <a:bodyPr wrap="square" rtlCol="0">
            <a:spAutoFit/>
          </a:bodyPr>
          <a:lstStyle/>
          <a:p>
            <a:pPr algn="ctr"/>
            <a:r>
              <a:rPr lang="en-US" sz="1181" i="1" dirty="0">
                <a:solidFill>
                  <a:srgbClr val="FFFF00"/>
                </a:solidFill>
                <a:latin typeface="Arial" panose="020B0604020202020204" pitchFamily="34" charset="0"/>
                <a:cs typeface="Arial" panose="020B0604020202020204" pitchFamily="34" charset="0"/>
              </a:rPr>
              <a:t>Data Updated on Nov 21 2021*</a:t>
            </a:r>
            <a:endParaRPr lang="en-US" sz="1125" i="1" dirty="0">
              <a:solidFill>
                <a:srgbClr val="FFFF00"/>
              </a:solidFill>
              <a:latin typeface="Arial" panose="020B0604020202020204" pitchFamily="34" charset="0"/>
              <a:cs typeface="Arial" panose="020B0604020202020204" pitchFamily="34" charset="0"/>
            </a:endParaRPr>
          </a:p>
        </p:txBody>
      </p:sp>
      <p:sp>
        <p:nvSpPr>
          <p:cNvPr id="32" name="Rounded Rectangle 31"/>
          <p:cNvSpPr/>
          <p:nvPr/>
        </p:nvSpPr>
        <p:spPr bwMode="auto">
          <a:xfrm>
            <a:off x="9713714" y="584944"/>
            <a:ext cx="535781" cy="752773"/>
          </a:xfrm>
          <a:prstGeom prst="roundRect">
            <a:avLst/>
          </a:prstGeom>
          <a:solidFill>
            <a:schemeClr val="bg1"/>
          </a:solidFill>
          <a:ln w="15875" cap="flat" cmpd="sng" algn="ctr">
            <a:solidFill>
              <a:schemeClr val="bg1"/>
            </a:solidFill>
            <a:prstDash val="solid"/>
            <a:round/>
            <a:headEnd type="none" w="med" len="med"/>
            <a:tailEnd type="none" w="med" len="med"/>
          </a:ln>
          <a:effectLst/>
        </p:spPr>
        <p:txBody>
          <a:bodyPr vert="horz" wrap="square" lIns="77153" tIns="38576" rIns="77153" bIns="38576" numCol="1" rtlCol="0" anchor="t" anchorCtr="0" compatLnSpc="1">
            <a:prstTxWarp prst="textNoShape">
              <a:avLst/>
            </a:prstTxWarp>
          </a:bodyPr>
          <a:lstStyle/>
          <a:p>
            <a:pPr algn="ctr" defTabSz="771571" eaLnBrk="0" fontAlgn="base" hangingPunct="0">
              <a:spcBef>
                <a:spcPct val="20000"/>
              </a:spcBef>
              <a:spcAft>
                <a:spcPct val="0"/>
              </a:spcAft>
            </a:pPr>
            <a:endParaRPr lang="en-US" sz="3375" b="1">
              <a:solidFill>
                <a:schemeClr val="bg1"/>
              </a:solidFill>
              <a:latin typeface="Times New Roman" pitchFamily="18" charset="0"/>
            </a:endParaRPr>
          </a:p>
        </p:txBody>
      </p:sp>
      <p:pic>
        <p:nvPicPr>
          <p:cNvPr id="33" name="Picture 32" descr="Mt Sinai Heart – Cardiac Vascular News">
            <a:extLst>
              <a:ext uri="{FF2B5EF4-FFF2-40B4-BE49-F238E27FC236}">
                <a16:creationId xmlns:a16="http://schemas.microsoft.com/office/drawing/2014/main" id="{920F33E7-6F74-445F-B3FB-0DEA9481D95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767836" y="644434"/>
            <a:ext cx="433982" cy="646255"/>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2"/>
          <p:cNvSpPr txBox="1">
            <a:spLocks noChangeArrowheads="1"/>
          </p:cNvSpPr>
          <p:nvPr/>
        </p:nvSpPr>
        <p:spPr bwMode="auto">
          <a:xfrm>
            <a:off x="7616809" y="1905630"/>
            <a:ext cx="1317576" cy="96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iOS ★ 5/5</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723 downloads</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Android ★ N/A</a:t>
            </a:r>
          </a:p>
          <a:p>
            <a:pPr defTabSz="1028784">
              <a:lnSpc>
                <a:spcPct val="107000"/>
              </a:lnSpc>
            </a:pPr>
            <a:r>
              <a:rPr lang="en-US" altLang="en-US" sz="1125" b="1" dirty="0">
                <a:solidFill>
                  <a:srgbClr val="FFFFFF"/>
                </a:solidFill>
                <a:latin typeface="Arial" panose="020B0604020202020204" pitchFamily="34" charset="0"/>
                <a:ea typeface="Calibri" panose="020F0502020204030204" pitchFamily="34" charset="0"/>
                <a:cs typeface="Arial" panose="020B0604020202020204" pitchFamily="34" charset="0"/>
              </a:rPr>
              <a:t>181 downloads</a:t>
            </a:r>
            <a:endParaRPr lang="en-US" altLang="en-US" sz="1125"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1028784">
              <a:lnSpc>
                <a:spcPct val="107000"/>
              </a:lnSpc>
            </a:pPr>
            <a:r>
              <a:rPr lang="en-US" altLang="en-US" sz="900" b="1" dirty="0">
                <a:solidFill>
                  <a:srgbClr val="FFFF00"/>
                </a:solidFill>
                <a:latin typeface="Arial" panose="020B0604020202020204" pitchFamily="34" charset="0"/>
                <a:ea typeface="Calibri" panose="020F0502020204030204" pitchFamily="34" charset="0"/>
                <a:cs typeface="Arial" panose="020B0604020202020204" pitchFamily="34" charset="0"/>
              </a:rPr>
              <a:t>Released Nov 2021</a:t>
            </a:r>
          </a:p>
        </p:txBody>
      </p:sp>
    </p:spTree>
    <p:extLst>
      <p:ext uri="{BB962C8B-B14F-4D97-AF65-F5344CB8AC3E}">
        <p14:creationId xmlns:p14="http://schemas.microsoft.com/office/powerpoint/2010/main" val="202790317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7257-75DC-9545-8CE5-4208CB14AA9A}"/>
              </a:ext>
            </a:extLst>
          </p:cNvPr>
          <p:cNvSpPr txBox="1">
            <a:spLocks/>
          </p:cNvSpPr>
          <p:nvPr/>
        </p:nvSpPr>
        <p:spPr>
          <a:xfrm>
            <a:off x="-667" y="17937"/>
            <a:ext cx="10287667" cy="986118"/>
          </a:xfrm>
          <a:prstGeom prst="rect">
            <a:avLst/>
          </a:prstGeom>
        </p:spPr>
        <p:txBody>
          <a:bodyPr vert="horz" lIns="91440" tIns="45720" rIns="91440" bIns="45720" rtlCol="0" anchor="ctr">
            <a:noAutofit/>
          </a:bodyPr>
          <a:lstStyle>
            <a:lvl1pPr algn="l" defTabSz="685800" rtl="0" eaLnBrk="1" latinLnBrk="0" hangingPunct="1">
              <a:lnSpc>
                <a:spcPts val="4000"/>
              </a:lnSpc>
              <a:spcBef>
                <a:spcPct val="0"/>
              </a:spcBef>
              <a:buNone/>
              <a:defRPr sz="4000" b="1" i="0" kern="1200">
                <a:solidFill>
                  <a:schemeClr val="bg1"/>
                </a:solidFill>
                <a:latin typeface="Lub Dub Heavy" panose="020B0603030403020204" pitchFamily="34" charset="77"/>
                <a:ea typeface="+mj-ea"/>
                <a:cs typeface="+mj-cs"/>
              </a:defRPr>
            </a:lvl1pPr>
          </a:lstStyle>
          <a:p>
            <a:pPr marL="0" marR="0" lvl="0" indent="0" algn="ctr" defTabSz="685800" rtl="0" eaLnBrk="1" fontAlgn="auto" latinLnBrk="0" hangingPunct="1">
              <a:lnSpc>
                <a:spcPts val="4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CA-AKI Risk Contrast-Associated AKI in the Derivation Cohort According to Risk Score Values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76" y="2133599"/>
            <a:ext cx="4966448" cy="4043081"/>
          </a:xfrm>
          <a:prstGeom prst="rect">
            <a:avLst/>
          </a:prstGeom>
        </p:spPr>
      </p:pic>
      <p:sp>
        <p:nvSpPr>
          <p:cNvPr id="8" name="TextBox 7"/>
          <p:cNvSpPr txBox="1"/>
          <p:nvPr/>
        </p:nvSpPr>
        <p:spPr>
          <a:xfrm>
            <a:off x="107576" y="1335741"/>
            <a:ext cx="496644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Model 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Only pre-procedural variables</a:t>
            </a:r>
          </a:p>
        </p:txBody>
      </p:sp>
      <p:sp>
        <p:nvSpPr>
          <p:cNvPr id="9" name="TextBox 8"/>
          <p:cNvSpPr txBox="1"/>
          <p:nvPr/>
        </p:nvSpPr>
        <p:spPr>
          <a:xfrm>
            <a:off x="5244348" y="1335740"/>
            <a:ext cx="496644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Model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 and periprocedural variables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348" y="2133600"/>
            <a:ext cx="4966448" cy="4043081"/>
          </a:xfrm>
          <a:prstGeom prst="rect">
            <a:avLst/>
          </a:prstGeom>
        </p:spPr>
      </p:pic>
      <p:sp>
        <p:nvSpPr>
          <p:cNvPr id="11" name="TextBox 10"/>
          <p:cNvSpPr txBox="1"/>
          <p:nvPr/>
        </p:nvSpPr>
        <p:spPr>
          <a:xfrm>
            <a:off x="6107160" y="6488668"/>
            <a:ext cx="43897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Mehran et al., Lancet 2021;398:1974</a:t>
            </a:r>
          </a:p>
        </p:txBody>
      </p:sp>
    </p:spTree>
    <p:extLst>
      <p:ext uri="{BB962C8B-B14F-4D97-AF65-F5344CB8AC3E}">
        <p14:creationId xmlns:p14="http://schemas.microsoft.com/office/powerpoint/2010/main" val="10475042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7257-75DC-9545-8CE5-4208CB14AA9A}"/>
              </a:ext>
            </a:extLst>
          </p:cNvPr>
          <p:cNvSpPr txBox="1">
            <a:spLocks/>
          </p:cNvSpPr>
          <p:nvPr/>
        </p:nvSpPr>
        <p:spPr>
          <a:xfrm>
            <a:off x="-667" y="44832"/>
            <a:ext cx="10287667" cy="986118"/>
          </a:xfrm>
          <a:prstGeom prst="rect">
            <a:avLst/>
          </a:prstGeom>
        </p:spPr>
        <p:txBody>
          <a:bodyPr vert="horz" lIns="91440" tIns="45720" rIns="91440" bIns="45720" rtlCol="0" anchor="ctr">
            <a:noAutofit/>
          </a:bodyPr>
          <a:lstStyle>
            <a:lvl1pPr algn="l" defTabSz="685800" rtl="0" eaLnBrk="1" latinLnBrk="0" hangingPunct="1">
              <a:lnSpc>
                <a:spcPts val="4000"/>
              </a:lnSpc>
              <a:spcBef>
                <a:spcPct val="0"/>
              </a:spcBef>
              <a:buNone/>
              <a:defRPr sz="4000" b="1" i="0" kern="1200">
                <a:solidFill>
                  <a:schemeClr val="bg1"/>
                </a:solidFill>
                <a:latin typeface="Lub Dub Heavy" panose="020B0603030403020204" pitchFamily="34" charset="77"/>
                <a:ea typeface="+mj-ea"/>
                <a:cs typeface="+mj-cs"/>
              </a:defRPr>
            </a:lvl1pPr>
          </a:lstStyle>
          <a:p>
            <a:pPr marL="0" marR="0" lvl="0" indent="0" algn="ctr" defTabSz="685800" rtl="0" eaLnBrk="1" fontAlgn="auto" latinLnBrk="0" hangingPunct="1">
              <a:lnSpc>
                <a:spcPts val="4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CA-AKI Risk Score Performance and Validation</a:t>
            </a:r>
          </a:p>
        </p:txBody>
      </p:sp>
      <p:sp>
        <p:nvSpPr>
          <p:cNvPr id="7" name="TextBox 6"/>
          <p:cNvSpPr txBox="1"/>
          <p:nvPr/>
        </p:nvSpPr>
        <p:spPr>
          <a:xfrm>
            <a:off x="4679576" y="6488668"/>
            <a:ext cx="56074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Mehran, Kini, Sharma et al., Lancet 2021;398:1974</a:t>
            </a:r>
          </a:p>
        </p:txBody>
      </p:sp>
      <p:sp>
        <p:nvSpPr>
          <p:cNvPr id="10" name="TextBox 9"/>
          <p:cNvSpPr txBox="1"/>
          <p:nvPr/>
        </p:nvSpPr>
        <p:spPr>
          <a:xfrm>
            <a:off x="107576" y="1335741"/>
            <a:ext cx="496644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Model 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Only pre-procedural variables</a:t>
            </a:r>
          </a:p>
        </p:txBody>
      </p:sp>
      <p:grpSp>
        <p:nvGrpSpPr>
          <p:cNvPr id="29" name="Group 28"/>
          <p:cNvGrpSpPr/>
          <p:nvPr/>
        </p:nvGrpSpPr>
        <p:grpSpPr>
          <a:xfrm>
            <a:off x="107576" y="1335740"/>
            <a:ext cx="10103220" cy="4706466"/>
            <a:chOff x="107576" y="1335740"/>
            <a:chExt cx="10103220" cy="4706466"/>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76" y="1999124"/>
              <a:ext cx="4966448" cy="404308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348" y="1999125"/>
              <a:ext cx="4966448" cy="4043081"/>
            </a:xfrm>
            <a:prstGeom prst="rect">
              <a:avLst/>
            </a:prstGeom>
          </p:spPr>
        </p:pic>
        <p:sp>
          <p:nvSpPr>
            <p:cNvPr id="11" name="TextBox 10"/>
            <p:cNvSpPr txBox="1"/>
            <p:nvPr/>
          </p:nvSpPr>
          <p:spPr>
            <a:xfrm>
              <a:off x="5244348" y="1335740"/>
              <a:ext cx="496644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Model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 and periprocedural variables</a:t>
              </a:r>
            </a:p>
          </p:txBody>
        </p:sp>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16" y="1358116"/>
            <a:ext cx="10123900" cy="4682785"/>
          </a:xfrm>
          <a:prstGeom prst="rect">
            <a:avLst/>
          </a:prstGeom>
        </p:spPr>
      </p:pic>
      <p:sp>
        <p:nvSpPr>
          <p:cNvPr id="21" name="TextBox 20"/>
          <p:cNvSpPr txBox="1"/>
          <p:nvPr/>
        </p:nvSpPr>
        <p:spPr>
          <a:xfrm>
            <a:off x="7552944" y="2912541"/>
            <a:ext cx="1362858" cy="276999"/>
          </a:xfrm>
          <a:prstGeom prst="rect">
            <a:avLst/>
          </a:prstGeom>
          <a:noFill/>
          <a:ln>
            <a:solidFill>
              <a:srgbClr val="C0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c-statistic: 0.74</a:t>
            </a:r>
          </a:p>
        </p:txBody>
      </p:sp>
      <p:sp>
        <p:nvSpPr>
          <p:cNvPr id="25" name="TextBox 24"/>
          <p:cNvSpPr txBox="1"/>
          <p:nvPr/>
        </p:nvSpPr>
        <p:spPr>
          <a:xfrm>
            <a:off x="2511552" y="2912540"/>
            <a:ext cx="1362858" cy="276999"/>
          </a:xfrm>
          <a:prstGeom prst="rect">
            <a:avLst/>
          </a:prstGeom>
          <a:noFill/>
          <a:ln>
            <a:solidFill>
              <a:srgbClr val="C0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c-statistic: 0.74</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16" y="1364988"/>
            <a:ext cx="10124556" cy="4686229"/>
          </a:xfrm>
          <a:prstGeom prst="rect">
            <a:avLst/>
          </a:prstGeom>
        </p:spPr>
      </p:pic>
      <p:sp>
        <p:nvSpPr>
          <p:cNvPr id="27" name="TextBox 26"/>
          <p:cNvSpPr txBox="1"/>
          <p:nvPr/>
        </p:nvSpPr>
        <p:spPr>
          <a:xfrm>
            <a:off x="7749356" y="2986821"/>
            <a:ext cx="1356762" cy="276999"/>
          </a:xfrm>
          <a:prstGeom prst="rect">
            <a:avLst/>
          </a:prstGeom>
          <a:noFill/>
          <a:ln>
            <a:solidFill>
              <a:srgbClr val="C0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c-statistic: 0.86</a:t>
            </a:r>
          </a:p>
        </p:txBody>
      </p:sp>
      <p:sp>
        <p:nvSpPr>
          <p:cNvPr id="28" name="TextBox 27"/>
          <p:cNvSpPr txBox="1"/>
          <p:nvPr/>
        </p:nvSpPr>
        <p:spPr>
          <a:xfrm>
            <a:off x="2307336" y="2930074"/>
            <a:ext cx="1356762" cy="276999"/>
          </a:xfrm>
          <a:prstGeom prst="rect">
            <a:avLst/>
          </a:prstGeom>
          <a:noFill/>
          <a:ln>
            <a:solidFill>
              <a:srgbClr val="C0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c-statistic: 0.84</a:t>
            </a:r>
          </a:p>
        </p:txBody>
      </p:sp>
    </p:spTree>
    <p:extLst>
      <p:ext uri="{BB962C8B-B14F-4D97-AF65-F5344CB8AC3E}">
        <p14:creationId xmlns:p14="http://schemas.microsoft.com/office/powerpoint/2010/main" val="13281702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7" grpId="0" animBg="1"/>
      <p:bldP spid="2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7257-75DC-9545-8CE5-4208CB14AA9A}"/>
              </a:ext>
            </a:extLst>
          </p:cNvPr>
          <p:cNvSpPr txBox="1">
            <a:spLocks/>
          </p:cNvSpPr>
          <p:nvPr/>
        </p:nvSpPr>
        <p:spPr>
          <a:xfrm>
            <a:off x="6059" y="2"/>
            <a:ext cx="10287667" cy="797858"/>
          </a:xfrm>
          <a:prstGeom prst="rect">
            <a:avLst/>
          </a:prstGeom>
        </p:spPr>
        <p:txBody>
          <a:bodyPr vert="horz" lIns="91440" tIns="45720" rIns="91440" bIns="45720" rtlCol="0" anchor="ctr">
            <a:noAutofit/>
          </a:bodyPr>
          <a:lstStyle>
            <a:lvl1pPr algn="l" defTabSz="685800" rtl="0" eaLnBrk="1" latinLnBrk="0" hangingPunct="1">
              <a:lnSpc>
                <a:spcPts val="4000"/>
              </a:lnSpc>
              <a:spcBef>
                <a:spcPct val="0"/>
              </a:spcBef>
              <a:buNone/>
              <a:defRPr sz="4000" b="1" i="0" kern="1200">
                <a:solidFill>
                  <a:schemeClr val="bg1"/>
                </a:solidFill>
                <a:latin typeface="Lub Dub Heavy" panose="020B0603030403020204" pitchFamily="34" charset="77"/>
                <a:ea typeface="+mj-ea"/>
                <a:cs typeface="+mj-cs"/>
              </a:defRPr>
            </a:lvl1pPr>
          </a:lstStyle>
          <a:p>
            <a:pPr marL="0" marR="0" lvl="0" indent="0" algn="ctr" defTabSz="685800" rtl="0" eaLnBrk="1" fontAlgn="auto" latinLnBrk="0" hangingPunct="1">
              <a:lnSpc>
                <a:spcPts val="4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CA-AKI and Mortality</a:t>
            </a:r>
          </a:p>
        </p:txBody>
      </p:sp>
      <p:sp>
        <p:nvSpPr>
          <p:cNvPr id="4" name="Rectangle 3">
            <a:extLst>
              <a:ext uri="{FF2B5EF4-FFF2-40B4-BE49-F238E27FC236}">
                <a16:creationId xmlns:a16="http://schemas.microsoft.com/office/drawing/2014/main" id="{33F021F3-E32A-2E4F-AECA-DF90CCF8E6A8}"/>
              </a:ext>
            </a:extLst>
          </p:cNvPr>
          <p:cNvSpPr/>
          <p:nvPr/>
        </p:nvSpPr>
        <p:spPr>
          <a:xfrm>
            <a:off x="410099" y="5261606"/>
            <a:ext cx="9477972" cy="11695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*Adjusted for congestive heart failure at presentation, hemoglobin, need for mechanical circulatory support, atrial fibrillation, age, neoplastic disease, peripheral artery disease, diabetes, previous myocardial infarction, previous cerebrovascular events, peak of creatinine kinase-myocardial band before percutaneous coronary intervention, in-hospital bleeding, procedural myocardial infarction, presentation, leukemia, SYNTAX score, and chronic obstructive pulmonary disease. </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5" name="Table 13">
            <a:extLst>
              <a:ext uri="{FF2B5EF4-FFF2-40B4-BE49-F238E27FC236}">
                <a16:creationId xmlns:a16="http://schemas.microsoft.com/office/drawing/2014/main" id="{D28D184D-D4C2-934D-8371-AA456B9295BB}"/>
              </a:ext>
            </a:extLst>
          </p:cNvPr>
          <p:cNvGraphicFramePr>
            <a:graphicFrameLocks noGrp="1"/>
          </p:cNvGraphicFramePr>
          <p:nvPr/>
        </p:nvGraphicFramePr>
        <p:xfrm>
          <a:off x="410101" y="896471"/>
          <a:ext cx="9558651" cy="4267199"/>
        </p:xfrm>
        <a:graphic>
          <a:graphicData uri="http://schemas.openxmlformats.org/drawingml/2006/table">
            <a:tbl>
              <a:tblPr firstRow="1" bandRow="1">
                <a:tableStyleId>{74C1A8A3-306A-4EB7-A6B1-4F7E0EB9C5D6}</a:tableStyleId>
              </a:tblPr>
              <a:tblGrid>
                <a:gridCol w="2127215">
                  <a:extLst>
                    <a:ext uri="{9D8B030D-6E8A-4147-A177-3AD203B41FA5}">
                      <a16:colId xmlns:a16="http://schemas.microsoft.com/office/drawing/2014/main" val="1781852184"/>
                    </a:ext>
                  </a:extLst>
                </a:gridCol>
                <a:gridCol w="1857859">
                  <a:extLst>
                    <a:ext uri="{9D8B030D-6E8A-4147-A177-3AD203B41FA5}">
                      <a16:colId xmlns:a16="http://schemas.microsoft.com/office/drawing/2014/main" val="2182052936"/>
                    </a:ext>
                  </a:extLst>
                </a:gridCol>
                <a:gridCol w="1857859">
                  <a:extLst>
                    <a:ext uri="{9D8B030D-6E8A-4147-A177-3AD203B41FA5}">
                      <a16:colId xmlns:a16="http://schemas.microsoft.com/office/drawing/2014/main" val="1719906274"/>
                    </a:ext>
                  </a:extLst>
                </a:gridCol>
                <a:gridCol w="1857859">
                  <a:extLst>
                    <a:ext uri="{9D8B030D-6E8A-4147-A177-3AD203B41FA5}">
                      <a16:colId xmlns:a16="http://schemas.microsoft.com/office/drawing/2014/main" val="682190917"/>
                    </a:ext>
                  </a:extLst>
                </a:gridCol>
                <a:gridCol w="1857859">
                  <a:extLst>
                    <a:ext uri="{9D8B030D-6E8A-4147-A177-3AD203B41FA5}">
                      <a16:colId xmlns:a16="http://schemas.microsoft.com/office/drawing/2014/main" val="2509317809"/>
                    </a:ext>
                  </a:extLst>
                </a:gridCol>
              </a:tblGrid>
              <a:tr h="7021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b="1" dirty="0">
                        <a:latin typeface="Arial" panose="020B0604020202020204" pitchFamily="34" charset="0"/>
                        <a:cs typeface="Arial" panose="020B0604020202020204" pitchFamily="34" charset="0"/>
                      </a:endParaRPr>
                    </a:p>
                  </a:txBody>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b="1" dirty="0">
                          <a:latin typeface="Arial" panose="020B0604020202020204" pitchFamily="34" charset="0"/>
                          <a:cs typeface="Arial" panose="020B0604020202020204" pitchFamily="34" charset="0"/>
                        </a:rPr>
                        <a:t>Unadjusted</a:t>
                      </a:r>
                    </a:p>
                  </a:txBody>
                  <a:tcPr anchor="ctr"/>
                </a:tc>
                <a:tc hMerge="1">
                  <a:txBody>
                    <a:bodyPr/>
                    <a:lstStyle/>
                    <a:p>
                      <a:endParaRPr lang="en-US" dirty="0"/>
                    </a:p>
                  </a:txBody>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b="1" dirty="0">
                          <a:latin typeface="Arial" panose="020B0604020202020204" pitchFamily="34" charset="0"/>
                          <a:cs typeface="Arial" panose="020B0604020202020204" pitchFamily="34" charset="0"/>
                        </a:rPr>
                        <a:t>Adjusted*</a:t>
                      </a:r>
                    </a:p>
                  </a:txBody>
                  <a:tcPr anchor="ctr"/>
                </a:tc>
                <a:tc hMerge="1">
                  <a:txBody>
                    <a:bodyPr/>
                    <a:lstStyle/>
                    <a:p>
                      <a:endParaRPr lang="en-US" dirty="0"/>
                    </a:p>
                  </a:txBody>
                  <a:tcPr/>
                </a:tc>
                <a:extLst>
                  <a:ext uri="{0D108BD9-81ED-4DB2-BD59-A6C34878D82A}">
                    <a16:rowId xmlns:a16="http://schemas.microsoft.com/office/drawing/2014/main" val="1127493066"/>
                  </a:ext>
                </a:extLst>
              </a:tr>
              <a:tr h="64818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b="1" dirty="0">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latin typeface="Arial" panose="020B0604020202020204" pitchFamily="34" charset="0"/>
                          <a:cs typeface="Arial" panose="020B0604020202020204" pitchFamily="34" charset="0"/>
                        </a:rPr>
                        <a:t>HR (95% CI)</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latin typeface="Arial" panose="020B0604020202020204" pitchFamily="34" charset="0"/>
                          <a:cs typeface="Arial" panose="020B0604020202020204" pitchFamily="34" charset="0"/>
                        </a:rPr>
                        <a:t>p-value</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latin typeface="Arial" panose="020B0604020202020204" pitchFamily="34" charset="0"/>
                          <a:cs typeface="Arial" panose="020B0604020202020204" pitchFamily="34" charset="0"/>
                        </a:rPr>
                        <a:t>HR (95% CI)</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latin typeface="Arial" panose="020B0604020202020204" pitchFamily="34" charset="0"/>
                          <a:cs typeface="Arial" panose="020B0604020202020204" pitchFamily="34" charset="0"/>
                        </a:rPr>
                        <a:t>p-value</a:t>
                      </a:r>
                    </a:p>
                  </a:txBody>
                  <a:tcPr anchor="ctr"/>
                </a:tc>
                <a:extLst>
                  <a:ext uri="{0D108BD9-81ED-4DB2-BD59-A6C34878D82A}">
                    <a16:rowId xmlns:a16="http://schemas.microsoft.com/office/drawing/2014/main" val="2237730251"/>
                  </a:ext>
                </a:extLst>
              </a:tr>
              <a:tr h="64818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b="1" dirty="0">
                          <a:latin typeface="Arial" panose="020B0604020202020204" pitchFamily="34" charset="0"/>
                          <a:cs typeface="Arial" panose="020B0604020202020204" pitchFamily="34" charset="0"/>
                        </a:rPr>
                        <a:t>Death at 1 year</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latin typeface="Arial" panose="020B0604020202020204" pitchFamily="34" charset="0"/>
                          <a:cs typeface="Arial" panose="020B0604020202020204" pitchFamily="34" charset="0"/>
                        </a:rPr>
                        <a:t>5.11 (3.91-6.68)</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latin typeface="Arial" panose="020B0604020202020204" pitchFamily="34" charset="0"/>
                          <a:cs typeface="Arial" panose="020B0604020202020204" pitchFamily="34" charset="0"/>
                        </a:rPr>
                        <a:t>&lt;0.0001</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latin typeface="Arial" panose="020B0604020202020204" pitchFamily="34" charset="0"/>
                          <a:cs typeface="Arial" panose="020B0604020202020204" pitchFamily="34" charset="0"/>
                        </a:rPr>
                        <a:t>1.76 (1.31-2.36)</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latin typeface="Arial" panose="020B0604020202020204" pitchFamily="34" charset="0"/>
                          <a:cs typeface="Arial" panose="020B0604020202020204" pitchFamily="34" charset="0"/>
                        </a:rPr>
                        <a:t>0.0002</a:t>
                      </a:r>
                    </a:p>
                  </a:txBody>
                  <a:tcPr anchor="ctr"/>
                </a:tc>
                <a:extLst>
                  <a:ext uri="{0D108BD9-81ED-4DB2-BD59-A6C34878D82A}">
                    <a16:rowId xmlns:a16="http://schemas.microsoft.com/office/drawing/2014/main" val="1328462034"/>
                  </a:ext>
                </a:extLst>
              </a:tr>
              <a:tr h="11343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b="1" dirty="0">
                          <a:latin typeface="Arial" panose="020B0604020202020204" pitchFamily="34" charset="0"/>
                          <a:cs typeface="Arial" panose="020B0604020202020204" pitchFamily="34" charset="0"/>
                        </a:rPr>
                        <a:t>Death at 0-30 days</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latin typeface="Arial" panose="020B0604020202020204" pitchFamily="34" charset="0"/>
                          <a:cs typeface="Arial" panose="020B0604020202020204" pitchFamily="34" charset="0"/>
                        </a:rPr>
                        <a:t>14.64 (10.04-21.34)</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latin typeface="Arial" panose="020B0604020202020204" pitchFamily="34" charset="0"/>
                          <a:cs typeface="Arial" panose="020B0604020202020204" pitchFamily="34" charset="0"/>
                        </a:rPr>
                        <a:t>&lt;0.0001</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latin typeface="Arial" panose="020B0604020202020204" pitchFamily="34" charset="0"/>
                          <a:cs typeface="Arial" panose="020B0604020202020204" pitchFamily="34" charset="0"/>
                        </a:rPr>
                        <a:t>3.20 (2.07-4.94)</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&lt;0.0001</a:t>
                      </a:r>
                    </a:p>
                  </a:txBody>
                  <a:tcPr anchor="ctr"/>
                </a:tc>
                <a:extLst>
                  <a:ext uri="{0D108BD9-81ED-4DB2-BD59-A6C34878D82A}">
                    <a16:rowId xmlns:a16="http://schemas.microsoft.com/office/drawing/2014/main" val="75714842"/>
                  </a:ext>
                </a:extLst>
              </a:tr>
              <a:tr h="11343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b="1" dirty="0">
                          <a:latin typeface="Arial" panose="020B0604020202020204" pitchFamily="34" charset="0"/>
                          <a:cs typeface="Arial" panose="020B0604020202020204" pitchFamily="34" charset="0"/>
                        </a:rPr>
                        <a:t>Death at 31-365 days</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latin typeface="Arial" panose="020B0604020202020204" pitchFamily="34" charset="0"/>
                          <a:cs typeface="Arial" panose="020B0604020202020204" pitchFamily="34" charset="0"/>
                        </a:rPr>
                        <a:t>2.06 (1.30-3.26)</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latin typeface="Arial" panose="020B0604020202020204" pitchFamily="34" charset="0"/>
                          <a:cs typeface="Arial" panose="020B0604020202020204" pitchFamily="34" charset="0"/>
                        </a:rPr>
                        <a:t>0.0019</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latin typeface="Arial" panose="020B0604020202020204" pitchFamily="34" charset="0"/>
                          <a:cs typeface="Arial" panose="020B0604020202020204" pitchFamily="34" charset="0"/>
                        </a:rPr>
                        <a:t>0.94 (0.58-1.52)</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latin typeface="Arial" panose="020B0604020202020204" pitchFamily="34" charset="0"/>
                          <a:cs typeface="Arial" panose="020B0604020202020204" pitchFamily="34" charset="0"/>
                        </a:rPr>
                        <a:t>0.79</a:t>
                      </a:r>
                    </a:p>
                  </a:txBody>
                  <a:tcPr anchor="ctr"/>
                </a:tc>
                <a:extLst>
                  <a:ext uri="{0D108BD9-81ED-4DB2-BD59-A6C34878D82A}">
                    <a16:rowId xmlns:a16="http://schemas.microsoft.com/office/drawing/2014/main" val="1877399195"/>
                  </a:ext>
                </a:extLst>
              </a:tr>
            </a:tbl>
          </a:graphicData>
        </a:graphic>
      </p:graphicFrame>
      <p:sp>
        <p:nvSpPr>
          <p:cNvPr id="7" name="TextBox 6"/>
          <p:cNvSpPr txBox="1"/>
          <p:nvPr/>
        </p:nvSpPr>
        <p:spPr>
          <a:xfrm>
            <a:off x="6107160" y="6488668"/>
            <a:ext cx="43897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Mehran et al., Lancet 2021;398:1974</a:t>
            </a:r>
          </a:p>
        </p:txBody>
      </p:sp>
    </p:spTree>
    <p:extLst>
      <p:ext uri="{BB962C8B-B14F-4D97-AF65-F5344CB8AC3E}">
        <p14:creationId xmlns:p14="http://schemas.microsoft.com/office/powerpoint/2010/main" val="9324105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7257-75DC-9545-8CE5-4208CB14AA9A}"/>
              </a:ext>
            </a:extLst>
          </p:cNvPr>
          <p:cNvSpPr txBox="1">
            <a:spLocks/>
          </p:cNvSpPr>
          <p:nvPr/>
        </p:nvSpPr>
        <p:spPr>
          <a:xfrm>
            <a:off x="6059" y="2"/>
            <a:ext cx="10287667" cy="1014982"/>
          </a:xfrm>
          <a:prstGeom prst="rect">
            <a:avLst/>
          </a:prstGeom>
        </p:spPr>
        <p:txBody>
          <a:bodyPr vert="horz" lIns="91440" tIns="45720" rIns="91440" bIns="45720" rtlCol="0" anchor="ctr">
            <a:noAutofit/>
          </a:bodyPr>
          <a:lstStyle>
            <a:lvl1pPr algn="l" defTabSz="685800" rtl="0" eaLnBrk="1" latinLnBrk="0" hangingPunct="1">
              <a:lnSpc>
                <a:spcPts val="4000"/>
              </a:lnSpc>
              <a:spcBef>
                <a:spcPct val="0"/>
              </a:spcBef>
              <a:buNone/>
              <a:defRPr sz="4000" b="1" i="0" kern="1200">
                <a:solidFill>
                  <a:schemeClr val="bg1"/>
                </a:solidFill>
                <a:latin typeface="Lub Dub Heavy" panose="020B0603030403020204" pitchFamily="34" charset="77"/>
                <a:ea typeface="+mj-ea"/>
                <a:cs typeface="+mj-cs"/>
              </a:defRPr>
            </a:lvl1pPr>
          </a:lstStyle>
          <a:p>
            <a:pPr marL="0" marR="0" lvl="0" indent="0" algn="ctr" defTabSz="685800" rtl="0" eaLnBrk="1" fontAlgn="auto" latinLnBrk="0" hangingPunct="1">
              <a:lnSpc>
                <a:spcPts val="4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Cumulative Incidence of Death in the Overall </a:t>
            </a:r>
          </a:p>
          <a:p>
            <a:pPr marL="0" marR="0" lvl="0" indent="0" algn="ctr" defTabSz="685800" rtl="0" eaLnBrk="1" fontAlgn="auto" latinLnBrk="0" hangingPunct="1">
              <a:lnSpc>
                <a:spcPts val="4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Cohort of Patients With and Without CA-AKI</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 y="1837944"/>
            <a:ext cx="4992624" cy="4197096"/>
          </a:xfrm>
          <a:prstGeom prst="rect">
            <a:avLst/>
          </a:prstGeom>
        </p:spPr>
      </p:pic>
      <p:sp>
        <p:nvSpPr>
          <p:cNvPr id="8" name="TextBox 7"/>
          <p:cNvSpPr txBox="1"/>
          <p:nvPr/>
        </p:nvSpPr>
        <p:spPr>
          <a:xfrm>
            <a:off x="82296" y="1362456"/>
            <a:ext cx="499262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Death at 1 Year</a:t>
            </a:r>
          </a:p>
        </p:txBody>
      </p:sp>
      <p:sp>
        <p:nvSpPr>
          <p:cNvPr id="9" name="TextBox 8"/>
          <p:cNvSpPr txBox="1"/>
          <p:nvPr/>
        </p:nvSpPr>
        <p:spPr>
          <a:xfrm>
            <a:off x="5221224" y="1085088"/>
            <a:ext cx="4992624"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Year Death with Landmark Analysis at 30 Days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224" y="1823526"/>
            <a:ext cx="4992624" cy="4211514"/>
          </a:xfrm>
          <a:prstGeom prst="rect">
            <a:avLst/>
          </a:prstGeom>
        </p:spPr>
      </p:pic>
      <p:sp>
        <p:nvSpPr>
          <p:cNvPr id="11" name="TextBox 10"/>
          <p:cNvSpPr txBox="1"/>
          <p:nvPr/>
        </p:nvSpPr>
        <p:spPr>
          <a:xfrm>
            <a:off x="6107160" y="6488668"/>
            <a:ext cx="43897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Mehran et al., Lancet 2021;398:1974</a:t>
            </a:r>
          </a:p>
        </p:txBody>
      </p:sp>
    </p:spTree>
    <p:extLst>
      <p:ext uri="{BB962C8B-B14F-4D97-AF65-F5344CB8AC3E}">
        <p14:creationId xmlns:p14="http://schemas.microsoft.com/office/powerpoint/2010/main" val="1537677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023"/>
            <a:ext cx="10287000" cy="6221505"/>
          </a:xfrm>
          <a:prstGeom prst="rect">
            <a:avLst/>
          </a:prstGeom>
        </p:spPr>
      </p:pic>
    </p:spTree>
    <p:extLst>
      <p:ext uri="{BB962C8B-B14F-4D97-AF65-F5344CB8AC3E}">
        <p14:creationId xmlns:p14="http://schemas.microsoft.com/office/powerpoint/2010/main" val="20757134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7257-75DC-9545-8CE5-4208CB14AA9A}"/>
              </a:ext>
            </a:extLst>
          </p:cNvPr>
          <p:cNvSpPr txBox="1">
            <a:spLocks/>
          </p:cNvSpPr>
          <p:nvPr/>
        </p:nvSpPr>
        <p:spPr>
          <a:xfrm>
            <a:off x="0" y="35859"/>
            <a:ext cx="10287000" cy="1335741"/>
          </a:xfrm>
          <a:prstGeom prst="rect">
            <a:avLst/>
          </a:prstGeom>
        </p:spPr>
        <p:txBody>
          <a:bodyPr vert="horz" lIns="91440" tIns="45720" rIns="91440" bIns="45720" rtlCol="0" anchor="ctr">
            <a:normAutofit/>
          </a:bodyPr>
          <a:lstStyle>
            <a:lvl1pPr algn="l" defTabSz="685800" rtl="0" eaLnBrk="1" latinLnBrk="0" hangingPunct="1">
              <a:lnSpc>
                <a:spcPts val="4000"/>
              </a:lnSpc>
              <a:spcBef>
                <a:spcPct val="0"/>
              </a:spcBef>
              <a:buNone/>
              <a:defRPr sz="4000" b="1" i="0" kern="1200">
                <a:solidFill>
                  <a:schemeClr val="bg1"/>
                </a:solidFill>
                <a:latin typeface="Lub Dub Heavy" panose="020B0603030403020204" pitchFamily="34" charset="77"/>
                <a:ea typeface="+mj-ea"/>
                <a:cs typeface="+mj-cs"/>
              </a:defRPr>
            </a:lvl1pPr>
          </a:lstStyle>
          <a:p>
            <a:pPr marL="0" marR="0" lvl="0" indent="0" algn="ctr" defTabSz="685800" rtl="0" eaLnBrk="1" fontAlgn="auto" latinLnBrk="0" hangingPunct="1">
              <a:lnSpc>
                <a:spcPts val="4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CONCLUSIONS</a:t>
            </a:r>
          </a:p>
          <a:p>
            <a:pPr marL="0" marR="0" lvl="0" indent="0" algn="ctr" defTabSz="685800" rtl="0" eaLnBrk="1" fontAlgn="auto" latinLnBrk="0" hangingPunct="1">
              <a:lnSpc>
                <a:spcPts val="4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Contemporary CA-AKI Risk Score after PCI</a:t>
            </a:r>
          </a:p>
        </p:txBody>
      </p:sp>
      <p:sp>
        <p:nvSpPr>
          <p:cNvPr id="3" name="CasellaDiTesto 17">
            <a:extLst>
              <a:ext uri="{FF2B5EF4-FFF2-40B4-BE49-F238E27FC236}">
                <a16:creationId xmlns:a16="http://schemas.microsoft.com/office/drawing/2014/main" id="{066EAE70-5160-4549-ACFF-C9B9308F98ED}"/>
              </a:ext>
            </a:extLst>
          </p:cNvPr>
          <p:cNvSpPr txBox="1"/>
          <p:nvPr/>
        </p:nvSpPr>
        <p:spPr>
          <a:xfrm>
            <a:off x="438537" y="1512774"/>
            <a:ext cx="9675846" cy="4903907"/>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800"/>
              </a:spcAft>
              <a:buClr>
                <a:srgbClr val="FFC000"/>
              </a:buClr>
              <a:buSzTx/>
              <a:buFont typeface="Wingdings" pitchFamily="2" charset="2"/>
              <a:buChar char="Ø"/>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Prevalence of CA-AKI appears to have decreased over the last decade; the rates of CA-AKI vary according to the definition used.</a:t>
            </a:r>
          </a:p>
          <a:p>
            <a:pPr marL="342900" marR="0" lvl="0" indent="-342900" algn="just" defTabSz="457200" rtl="0" eaLnBrk="1" fontAlgn="auto" latinLnBrk="0" hangingPunct="1">
              <a:lnSpc>
                <a:spcPct val="100000"/>
              </a:lnSpc>
              <a:spcBef>
                <a:spcPts val="0"/>
              </a:spcBef>
              <a:spcAft>
                <a:spcPts val="800"/>
              </a:spcAft>
              <a:buClr>
                <a:srgbClr val="FFC000"/>
              </a:buClr>
              <a:buSzTx/>
              <a:buFont typeface="Wingdings" pitchFamily="2" charset="2"/>
              <a:buChar char="Ø"/>
              <a:tabLst/>
              <a:defRPr/>
            </a:pPr>
            <a:endPar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800"/>
              </a:spcAft>
              <a:buClr>
                <a:srgbClr val="FFC000"/>
              </a:buClr>
              <a:buSzTx/>
              <a:buFont typeface="Wingdings" pitchFamily="2" charset="2"/>
              <a:buChar char="Ø"/>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derived and validated a practical risk score including 8 readily available clinical variables able to predict the risk of CA-AKI with high discrimination:</a:t>
            </a:r>
          </a:p>
          <a:p>
            <a:pPr marL="800100" marR="0" lvl="1" indent="-342900" algn="l" defTabSz="457200" rtl="0" eaLnBrk="1" fontAlgn="auto" latinLnBrk="0" hangingPunct="1">
              <a:lnSpc>
                <a:spcPct val="100000"/>
              </a:lnSpc>
              <a:spcBef>
                <a:spcPts val="0"/>
              </a:spcBef>
              <a:spcAft>
                <a:spcPts val="800"/>
              </a:spcAft>
              <a:buClr>
                <a:srgbClr val="FFC000"/>
              </a:buClr>
              <a:buSzTx/>
              <a:buFont typeface="Courier New" panose="02070309020205020404" pitchFamily="49" charset="0"/>
              <a:buChar char="o"/>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inclusion of periprocedural features slightly increased the score’s discriminatory power</a:t>
            </a:r>
          </a:p>
          <a:p>
            <a:pPr marL="800100" marR="0" lvl="1" indent="-342900" algn="l" defTabSz="457200" rtl="0" eaLnBrk="1" fontAlgn="auto" latinLnBrk="0" hangingPunct="1">
              <a:lnSpc>
                <a:spcPct val="100000"/>
              </a:lnSpc>
              <a:spcBef>
                <a:spcPts val="0"/>
              </a:spcBef>
              <a:spcAft>
                <a:spcPts val="800"/>
              </a:spcAft>
              <a:buClr>
                <a:srgbClr val="FFC000"/>
              </a:buClr>
              <a:buSzTx/>
              <a:buFont typeface="Courier New" panose="02070309020205020404" pitchFamily="49" charset="0"/>
              <a:buChar char="o"/>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CA-AKI was associated with 1-year mortality after PCI, mainly due to excess 30-day mortality</a:t>
            </a:r>
          </a:p>
        </p:txBody>
      </p:sp>
    </p:spTree>
    <p:extLst>
      <p:ext uri="{BB962C8B-B14F-4D97-AF65-F5344CB8AC3E}">
        <p14:creationId xmlns:p14="http://schemas.microsoft.com/office/powerpoint/2010/main" val="261532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929" y="18662"/>
            <a:ext cx="7216589" cy="6820678"/>
          </a:xfrm>
          <a:prstGeom prst="rect">
            <a:avLst/>
          </a:prstGeom>
        </p:spPr>
      </p:pic>
      <p:sp>
        <p:nvSpPr>
          <p:cNvPr id="2" name="Rectangle 1"/>
          <p:cNvSpPr/>
          <p:nvPr/>
        </p:nvSpPr>
        <p:spPr>
          <a:xfrm>
            <a:off x="2164702" y="4739951"/>
            <a:ext cx="6242180" cy="1996751"/>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0914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idx="4294967295"/>
          </p:nvPr>
        </p:nvSpPr>
        <p:spPr>
          <a:xfrm>
            <a:off x="12971" y="145024"/>
            <a:ext cx="10264697" cy="632222"/>
          </a:xfrm>
        </p:spPr>
        <p:txBody>
          <a:bodyPr/>
          <a:lstStyle/>
          <a:p>
            <a:pPr>
              <a:lnSpc>
                <a:spcPct val="110000"/>
              </a:lnSpc>
            </a:pPr>
            <a:r>
              <a:rPr lang="en-US" altLang="en-US" sz="2800" dirty="0">
                <a:latin typeface="Arial" pitchFamily="34" charset="0"/>
                <a:cs typeface="Arial" pitchFamily="34" charset="0"/>
              </a:rPr>
              <a:t>Take Home Message:</a:t>
            </a:r>
            <a:br>
              <a:rPr lang="en-US" altLang="en-US" sz="2800" dirty="0">
                <a:latin typeface="Arial" pitchFamily="34" charset="0"/>
                <a:cs typeface="Arial" pitchFamily="34" charset="0"/>
              </a:rPr>
            </a:br>
            <a:r>
              <a:rPr lang="en-US" altLang="en-US" sz="2400" dirty="0">
                <a:latin typeface="Arial" pitchFamily="34" charset="0"/>
                <a:cs typeface="Arial" pitchFamily="34" charset="0"/>
              </a:rPr>
              <a:t>Interventional Trials TCT 2021 and New CA-AKI risk score post PCI</a:t>
            </a:r>
          </a:p>
        </p:txBody>
      </p:sp>
      <p:sp>
        <p:nvSpPr>
          <p:cNvPr id="188419" name="Rectangle 3"/>
          <p:cNvSpPr>
            <a:spLocks noChangeArrowheads="1"/>
          </p:cNvSpPr>
          <p:nvPr/>
        </p:nvSpPr>
        <p:spPr bwMode="auto">
          <a:xfrm>
            <a:off x="893481" y="1912966"/>
            <a:ext cx="8561784" cy="131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8421" name="Rectangle 3"/>
          <p:cNvSpPr>
            <a:spLocks noChangeArrowheads="1"/>
          </p:cNvSpPr>
          <p:nvPr/>
        </p:nvSpPr>
        <p:spPr bwMode="auto">
          <a:xfrm>
            <a:off x="897435" y="4086729"/>
            <a:ext cx="8567143" cy="232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363" b="1"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6285702" name="Rectangle 6"/>
          <p:cNvSpPr>
            <a:spLocks noChangeArrowheads="1"/>
          </p:cNvSpPr>
          <p:nvPr/>
        </p:nvSpPr>
        <p:spPr bwMode="auto">
          <a:xfrm>
            <a:off x="120264" y="3827482"/>
            <a:ext cx="10123129" cy="286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lvl="0" defTabSz="771525" fontAlgn="base">
              <a:spcBef>
                <a:spcPct val="50000"/>
              </a:spcBef>
              <a:spcAft>
                <a:spcPct val="0"/>
              </a:spcAft>
              <a:buFont typeface="Wingdings" pitchFamily="2" charset="2"/>
              <a:buChar char="ü"/>
              <a:defRPr/>
            </a:pPr>
            <a:r>
              <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lang="en-US" altLang="en-US" sz="2600" b="1" noProof="0" dirty="0">
                <a:solidFill>
                  <a:srgbClr val="FFFFFF"/>
                </a:solidFill>
                <a:latin typeface="Arial" pitchFamily="34" charset="0"/>
                <a:cs typeface="Arial" pitchFamily="34" charset="0"/>
              </a:rPr>
              <a:t>Current updated Mehran’s CA-AKI risk score post PCI is simple to measure from the available pre and </a:t>
            </a:r>
            <a:r>
              <a:rPr lang="en-US" altLang="en-US" sz="2600" b="1" noProof="0" dirty="0" err="1">
                <a:solidFill>
                  <a:srgbClr val="FFFFFF"/>
                </a:solidFill>
                <a:latin typeface="Arial" pitchFamily="34" charset="0"/>
                <a:cs typeface="Arial" pitchFamily="34" charset="0"/>
              </a:rPr>
              <a:t>peri</a:t>
            </a:r>
            <a:r>
              <a:rPr lang="en-US" altLang="en-US" sz="2600" b="1" noProof="0" dirty="0">
                <a:solidFill>
                  <a:srgbClr val="FFFFFF"/>
                </a:solidFill>
                <a:latin typeface="Arial" pitchFamily="34" charset="0"/>
                <a:cs typeface="Arial" pitchFamily="34" charset="0"/>
              </a:rPr>
              <a:t>-procedural variables and can accurately discriminate the incremental risk of CIN, occurrence of which is strongly associated with subsequent short and long-term death. Hence, managing many of these risk factors related to heart, may attenuate the </a:t>
            </a:r>
            <a:r>
              <a:rPr lang="en-US" altLang="en-US" sz="2600" b="1" dirty="0">
                <a:solidFill>
                  <a:srgbClr val="FFFFFF"/>
                </a:solidFill>
                <a:latin typeface="Arial" pitchFamily="34" charset="0"/>
                <a:cs typeface="Arial" pitchFamily="34" charset="0"/>
              </a:rPr>
              <a:t>risk of CIN post PCI with resultant improved survival.</a:t>
            </a:r>
          </a:p>
        </p:txBody>
      </p:sp>
      <p:sp>
        <p:nvSpPr>
          <p:cNvPr id="10" name="Rectangle 3"/>
          <p:cNvSpPr>
            <a:spLocks noChangeArrowheads="1"/>
          </p:cNvSpPr>
          <p:nvPr/>
        </p:nvSpPr>
        <p:spPr bwMode="auto">
          <a:xfrm>
            <a:off x="22303" y="1008171"/>
            <a:ext cx="9912007" cy="98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lang="en-US" altLang="en-US" sz="2800" b="1" noProof="0" dirty="0">
                <a:solidFill>
                  <a:srgbClr val="FFFFFF"/>
                </a:solidFill>
                <a:latin typeface="Arial" pitchFamily="34" charset="0"/>
                <a:cs typeface="Arial" pitchFamily="34" charset="0"/>
              </a:rPr>
              <a:t>Abbreviated DAPT in HBR pts with or without MI</a:t>
            </a:r>
            <a:r>
              <a:rPr lang="en-US" altLang="en-US" sz="2800" b="1" dirty="0">
                <a:solidFill>
                  <a:srgbClr val="FFFFFF"/>
                </a:solidFill>
                <a:latin typeface="Arial" pitchFamily="34" charset="0"/>
                <a:cs typeface="Arial" pitchFamily="34" charset="0"/>
              </a:rPr>
              <a:t>:</a:t>
            </a: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lang="en-US" altLang="en-US" sz="2800" b="1" dirty="0">
                <a:solidFill>
                  <a:srgbClr val="FFFFFF"/>
                </a:solidFill>
                <a:latin typeface="Arial" pitchFamily="34" charset="0"/>
                <a:cs typeface="Arial" pitchFamily="34" charset="0"/>
              </a:rPr>
              <a:t> </a:t>
            </a: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a:t>
            </a:r>
          </a:p>
        </p:txBody>
      </p:sp>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952" y="-4551"/>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9"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5026" y="2019122"/>
            <a:ext cx="710913" cy="49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1" name="Picture 28" descr="MC90044132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30564" y="1260994"/>
            <a:ext cx="634329" cy="51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5" name="Picture 28" descr="MC90044132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25846" y="1247703"/>
            <a:ext cx="657820" cy="56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6" name="Picture 28" descr="MC90044132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6091" y="2918973"/>
            <a:ext cx="633045" cy="55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0" name="Rectangle 3"/>
          <p:cNvSpPr>
            <a:spLocks noChangeArrowheads="1"/>
          </p:cNvSpPr>
          <p:nvPr/>
        </p:nvSpPr>
        <p:spPr bwMode="auto">
          <a:xfrm>
            <a:off x="35557" y="1846876"/>
            <a:ext cx="9912007" cy="66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FFR guided </a:t>
            </a:r>
            <a:r>
              <a:rPr lang="en-US" altLang="en-US" sz="2800" b="1" dirty="0">
                <a:solidFill>
                  <a:srgbClr val="FFFFFF"/>
                </a:solidFill>
                <a:latin typeface="Arial" pitchFamily="34" charset="0"/>
                <a:cs typeface="Arial" pitchFamily="34" charset="0"/>
              </a:rPr>
              <a:t>PCI vs CABG for MV CAD</a:t>
            </a: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a:t>
            </a:r>
          </a:p>
        </p:txBody>
      </p:sp>
      <p:sp>
        <p:nvSpPr>
          <p:cNvPr id="22" name="Rectangle 3"/>
          <p:cNvSpPr>
            <a:spLocks noChangeArrowheads="1"/>
          </p:cNvSpPr>
          <p:nvPr/>
        </p:nvSpPr>
        <p:spPr bwMode="auto">
          <a:xfrm>
            <a:off x="48810" y="1812248"/>
            <a:ext cx="9912007" cy="7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None/>
              <a:tabLst/>
              <a:defRPr/>
            </a:pPr>
            <a:endPar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sp>
        <p:nvSpPr>
          <p:cNvPr id="23" name="Rectangle 3"/>
          <p:cNvSpPr>
            <a:spLocks noChangeArrowheads="1"/>
          </p:cNvSpPr>
          <p:nvPr/>
        </p:nvSpPr>
        <p:spPr bwMode="auto">
          <a:xfrm>
            <a:off x="94246" y="2895961"/>
            <a:ext cx="9189712" cy="65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kumimoji="0" lang="en-US" altLang="en-US" sz="2800" b="1" i="0" u="none" strike="noStrike" kern="1200" cap="none" spc="0" normalizeH="0" baseline="0" noProof="0" dirty="0" err="1">
                <a:ln>
                  <a:noFill/>
                </a:ln>
                <a:solidFill>
                  <a:srgbClr val="FFFFFF"/>
                </a:solidFill>
                <a:effectLst/>
                <a:uLnTx/>
                <a:uFillTx/>
                <a:latin typeface="Arial" pitchFamily="34" charset="0"/>
                <a:cs typeface="Arial" pitchFamily="34" charset="0"/>
              </a:rPr>
              <a:t>Sirolimus</a:t>
            </a: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vs Paclitaxel coated balloon for DES ISR</a:t>
            </a:r>
            <a:r>
              <a:rPr lang="en-US" altLang="en-US" sz="2800" b="1" dirty="0">
                <a:solidFill>
                  <a:srgbClr val="FFFFFF"/>
                </a:solidFill>
                <a:latin typeface="Arial" pitchFamily="34" charset="0"/>
                <a:cs typeface="Arial" pitchFamily="34" charset="0"/>
              </a:rPr>
              <a:t>: </a:t>
            </a: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a:t>
            </a:r>
          </a:p>
        </p:txBody>
      </p:sp>
      <p:pic>
        <p:nvPicPr>
          <p:cNvPr id="18" name="Picture 28" descr="MC90044132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1157" y="2487434"/>
            <a:ext cx="584837" cy="43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4" name="Rectangle 3"/>
          <p:cNvSpPr>
            <a:spLocks noChangeArrowheads="1"/>
          </p:cNvSpPr>
          <p:nvPr/>
        </p:nvSpPr>
        <p:spPr bwMode="auto">
          <a:xfrm>
            <a:off x="535894" y="2385884"/>
            <a:ext cx="9189712" cy="65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000" b="1" i="0" u="none" strike="noStrike" kern="1200" cap="none" spc="0" normalizeH="0" baseline="0" noProof="0" dirty="0">
                <a:ln>
                  <a:noFill/>
                </a:ln>
                <a:solidFill>
                  <a:srgbClr val="FF0000"/>
                </a:solidFill>
                <a:effectLst/>
                <a:uLnTx/>
                <a:uFillTx/>
                <a:latin typeface="Arial" pitchFamily="34" charset="0"/>
                <a:cs typeface="Arial" pitchFamily="34" charset="0"/>
              </a:rPr>
              <a:t> FFR guided PCI in low syntax score vs CABG in MV CAD</a:t>
            </a:r>
            <a:r>
              <a:rPr lang="en-US" altLang="en-US" sz="2000" b="1" dirty="0">
                <a:solidFill>
                  <a:srgbClr val="FF0000"/>
                </a:solidFill>
                <a:latin typeface="Arial" pitchFamily="34" charset="0"/>
                <a:cs typeface="Arial" pitchFamily="34" charset="0"/>
              </a:rPr>
              <a:t>: </a:t>
            </a:r>
            <a:r>
              <a:rPr kumimoji="0" lang="en-US" altLang="en-US" sz="2000" b="1" i="0" u="none" strike="noStrike" kern="1200" cap="none" spc="0" normalizeH="0" baseline="0" noProof="0" dirty="0">
                <a:ln>
                  <a:noFill/>
                </a:ln>
                <a:solidFill>
                  <a:srgbClr val="FF0000"/>
                </a:solidFill>
                <a:effectLst/>
                <a:uLnTx/>
                <a:uFillTx/>
                <a:latin typeface="Arial" pitchFamily="34" charset="0"/>
                <a:cs typeface="Arial" pitchFamily="34" charset="0"/>
              </a:rPr>
              <a:t> </a:t>
            </a:r>
          </a:p>
        </p:txBody>
      </p:sp>
    </p:spTree>
    <p:extLst>
      <p:ext uri="{BB962C8B-B14F-4D97-AF65-F5344CB8AC3E}">
        <p14:creationId xmlns:p14="http://schemas.microsoft.com/office/powerpoint/2010/main" val="358748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par>
                                <p:cTn id="19" presetID="22" presetClass="entr" presetSubtype="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6285702"/>
                                        </p:tgtEl>
                                        <p:attrNameLst>
                                          <p:attrName>style.visibility</p:attrName>
                                        </p:attrNameLst>
                                      </p:cBhvr>
                                      <p:to>
                                        <p:strVal val="visible"/>
                                      </p:to>
                                    </p:set>
                                    <p:animEffect transition="in" filter="wipe(up)">
                                      <p:cBhvr>
                                        <p:cTn id="42" dur="500"/>
                                        <p:tgtEl>
                                          <p:spTgt spid="16285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5702" grpId="0"/>
      <p:bldP spid="10" grpId="0"/>
      <p:bldP spid="20" grpId="0"/>
      <p:bldP spid="23" grpId="0"/>
      <p:bldP spid="2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284710" y="1766865"/>
            <a:ext cx="9579993"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Following statements are true regarding the </a:t>
            </a:r>
            <a:r>
              <a:rPr lang="en-US" altLang="en-US" sz="2250" b="1" dirty="0">
                <a:solidFill>
                  <a:srgbClr val="FFFFFF"/>
                </a:solidFill>
                <a:latin typeface="Arial" pitchFamily="34" charset="0"/>
                <a:cs typeface="Arial" pitchFamily="34" charset="0"/>
              </a:rPr>
              <a:t>results of the FAME 3 trial comparing PCI vs CABG e</a:t>
            </a:r>
            <a:r>
              <a:rPr kumimoji="0" lang="en-US" altLang="en-US" sz="225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xcept</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t>
            </a: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Primary</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endpoints were higher in PCI </a:t>
            </a:r>
            <a:r>
              <a:rPr kumimoji="0" lang="en-US" altLang="en-US" sz="2250" b="1" i="0" u="none" strike="noStrike" kern="1200" cap="none" spc="0" normalizeH="0" noProof="0" dirty="0" err="1">
                <a:ln>
                  <a:noFill/>
                </a:ln>
                <a:solidFill>
                  <a:srgbClr val="FFFFFF"/>
                </a:solidFill>
                <a:effectLst/>
                <a:uLnTx/>
                <a:uFillTx/>
                <a:latin typeface="Arial" pitchFamily="34" charset="0"/>
                <a:ea typeface="+mn-ea"/>
                <a:cs typeface="Arial" pitchFamily="34" charset="0"/>
              </a:rPr>
              <a:t>gp</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vs CABG </a:t>
            </a:r>
            <a:r>
              <a:rPr kumimoji="0" lang="en-US" altLang="en-US" sz="2250" b="1" i="0" u="none" strike="noStrike" kern="1200" cap="none" spc="0" normalizeH="0" noProof="0" dirty="0" err="1">
                <a:ln>
                  <a:noFill/>
                </a:ln>
                <a:solidFill>
                  <a:srgbClr val="FFFFFF"/>
                </a:solidFill>
                <a:effectLst/>
                <a:uLnTx/>
                <a:uFillTx/>
                <a:latin typeface="Arial" pitchFamily="34" charset="0"/>
                <a:ea typeface="+mn-ea"/>
                <a:cs typeface="Arial" pitchFamily="34" charset="0"/>
              </a:rPr>
              <a:t>gp</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BARC 3-5 bleeding was higher in CABG </a:t>
            </a:r>
            <a:r>
              <a:rPr kumimoji="0" lang="en-US" altLang="en-US" sz="225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gp</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vs PCI </a:t>
            </a:r>
            <a:r>
              <a:rPr kumimoji="0" lang="en-US" altLang="en-US" sz="225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gp</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17543" marR="0" lvl="1" indent="0" algn="l" defTabSz="771525" rtl="0" eaLnBrk="0" fontAlgn="base" latinLnBrk="0" hangingPunct="0">
              <a:lnSpc>
                <a:spcPct val="10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700616" marR="0" lvl="1" indent="-383073" algn="l" defTabSz="771525" rtl="0" eaLnBrk="0" fontAlgn="base" latinLnBrk="0" hangingPunct="0">
              <a:lnSpc>
                <a:spcPct val="100000"/>
              </a:lnSpc>
              <a:spcBef>
                <a:spcPct val="0"/>
              </a:spcBef>
              <a:spcAft>
                <a:spcPct val="0"/>
              </a:spcAft>
              <a:buClrTx/>
              <a:buSzTx/>
              <a:buFontTx/>
              <a:buAutoNum type="alphaUcPeriod" startAt="3"/>
              <a:tabLst/>
              <a:defRPr/>
            </a:pP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Lower AKI </a:t>
            </a:r>
            <a:r>
              <a:rPr lang="en-US" altLang="en-US" sz="2250" b="1" dirty="0">
                <a:solidFill>
                  <a:srgbClr val="FFFFFF"/>
                </a:solidFill>
                <a:latin typeface="Arial" pitchFamily="34" charset="0"/>
                <a:cs typeface="Arial" pitchFamily="34" charset="0"/>
              </a:rPr>
              <a:t>in PCI </a:t>
            </a:r>
            <a:r>
              <a:rPr lang="en-US" altLang="en-US" sz="2250" b="1" dirty="0" err="1">
                <a:solidFill>
                  <a:srgbClr val="FFFFFF"/>
                </a:solidFill>
                <a:latin typeface="Arial" pitchFamily="34" charset="0"/>
                <a:cs typeface="Arial" pitchFamily="34" charset="0"/>
              </a:rPr>
              <a:t>gp</a:t>
            </a:r>
            <a:r>
              <a:rPr lang="en-US" altLang="en-US" sz="2250" b="1" dirty="0">
                <a:solidFill>
                  <a:srgbClr val="FFFFFF"/>
                </a:solidFill>
                <a:latin typeface="Arial" pitchFamily="34" charset="0"/>
                <a:cs typeface="Arial" pitchFamily="34" charset="0"/>
              </a:rPr>
              <a:t> vs CABG </a:t>
            </a:r>
            <a:r>
              <a:rPr lang="en-US" altLang="en-US" sz="2250" b="1" dirty="0" err="1">
                <a:solidFill>
                  <a:srgbClr val="FFFFFF"/>
                </a:solidFill>
                <a:latin typeface="Arial" pitchFamily="34" charset="0"/>
                <a:cs typeface="Arial" pitchFamily="34" charset="0"/>
              </a:rPr>
              <a:t>gp</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700616" marR="0" lvl="1" indent="-383073" algn="l" defTabSz="771525" rtl="0" eaLnBrk="0" fontAlgn="base" latinLnBrk="0" hangingPunct="0">
              <a:lnSpc>
                <a:spcPct val="100000"/>
              </a:lnSpc>
              <a:spcBef>
                <a:spcPct val="0"/>
              </a:spcBef>
              <a:spcAft>
                <a:spcPct val="0"/>
              </a:spcAft>
              <a:buClrTx/>
              <a:buSzTx/>
              <a:buFontTx/>
              <a:buAutoNum type="alphaUcPeriod" startAt="3"/>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63164" marR="0" lvl="1" indent="-345376" algn="l" defTabSz="771525" rtl="0" eaLnBrk="0" fontAlgn="base" latinLnBrk="0" hangingPunct="0">
              <a:lnSpc>
                <a:spcPct val="100000"/>
              </a:lnSpc>
              <a:spcBef>
                <a:spcPct val="0"/>
              </a:spcBef>
              <a:spcAft>
                <a:spcPct val="0"/>
              </a:spcAft>
              <a:buClrTx/>
              <a:buSzTx/>
              <a:buFontTx/>
              <a:buAutoNum type="alphaUcPeriod" startAt="4"/>
              <a:tabLst/>
              <a:defRPr/>
            </a:pPr>
            <a:r>
              <a:rPr lang="en-US" altLang="en-US" sz="2250" b="1" noProof="0" dirty="0">
                <a:solidFill>
                  <a:srgbClr val="FFFFFF"/>
                </a:solidFill>
                <a:latin typeface="Arial" pitchFamily="34" charset="0"/>
                <a:cs typeface="Arial" pitchFamily="34" charset="0"/>
              </a:rPr>
              <a:t> Higher re-hospitalization within 30-days with PCI vs CABG </a:t>
            </a:r>
            <a:r>
              <a:rPr lang="en-US" altLang="en-US" sz="2250" b="1" noProof="0" dirty="0" err="1">
                <a:solidFill>
                  <a:srgbClr val="FFFFFF"/>
                </a:solidFill>
                <a:latin typeface="Arial" pitchFamily="34" charset="0"/>
                <a:cs typeface="Arial" pitchFamily="34" charset="0"/>
              </a:rPr>
              <a:t>gp</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63164" marR="0" lvl="1" indent="-345376" algn="l" defTabSz="771525" rtl="0" eaLnBrk="0" fontAlgn="base" latinLnBrk="0" hangingPunct="0">
              <a:lnSpc>
                <a:spcPct val="100000"/>
              </a:lnSpc>
              <a:spcBef>
                <a:spcPct val="0"/>
              </a:spcBef>
              <a:spcAft>
                <a:spcPct val="0"/>
              </a:spcAft>
              <a:buClrTx/>
              <a:buSzTx/>
              <a:buFontTx/>
              <a:buAutoNum type="alphaUcPeriod" startAt="4"/>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17543" marR="0" lvl="1" indent="0" algn="l" defTabSz="771525" rtl="0" eaLnBrk="0" fontAlgn="base" latinLnBrk="0" hangingPunct="0">
              <a:lnSpc>
                <a:spcPct val="10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  Similar ST in PCI </a:t>
            </a:r>
            <a:r>
              <a:rPr kumimoji="0" lang="en-US" altLang="en-US" sz="225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gp</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and graft occlusion in CABG </a:t>
            </a:r>
            <a:r>
              <a:rPr kumimoji="0" lang="en-US" altLang="en-US" sz="225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gp</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9443" name="Rectangle 3"/>
          <p:cNvSpPr>
            <a:spLocks noGrp="1" noChangeArrowheads="1"/>
          </p:cNvSpPr>
          <p:nvPr>
            <p:ph type="title" idx="4294967295"/>
          </p:nvPr>
        </p:nvSpPr>
        <p:spPr>
          <a:xfrm>
            <a:off x="822426" y="176768"/>
            <a:ext cx="8679656" cy="514806"/>
          </a:xfrm>
        </p:spPr>
        <p:txBody>
          <a:bodyPr/>
          <a:lstStyle/>
          <a:p>
            <a:pPr>
              <a:lnSpc>
                <a:spcPct val="80000"/>
              </a:lnSpc>
            </a:pPr>
            <a:r>
              <a:rPr lang="en-US" altLang="en-US" sz="3200" dirty="0">
                <a:latin typeface="Arial" pitchFamily="34" charset="0"/>
                <a:cs typeface="Arial" pitchFamily="34" charset="0"/>
              </a:rPr>
              <a:t>Question # 1</a:t>
            </a:r>
          </a:p>
        </p:txBody>
      </p:sp>
      <p:sp>
        <p:nvSpPr>
          <p:cNvPr id="189444"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pic>
        <p:nvPicPr>
          <p:cNvPr id="18944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3672" y="63606"/>
            <a:ext cx="35629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6079570"/>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D </a:t>
            </a:r>
          </a:p>
        </p:txBody>
      </p:sp>
    </p:spTree>
    <p:extLst>
      <p:ext uri="{BB962C8B-B14F-4D97-AF65-F5344CB8AC3E}">
        <p14:creationId xmlns:p14="http://schemas.microsoft.com/office/powerpoint/2010/main" val="1299371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57633" y="2444848"/>
            <a:ext cx="10188836"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marR="0" lvl="0" indent="-642938"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Following statements are true regarding the results of</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recently presented interventional trials of 2021 </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except;</a:t>
            </a:r>
          </a:p>
          <a:p>
            <a:pPr marL="642938" marR="0" lvl="0" indent="-642938" algn="l" defTabSz="771525" rtl="0" eaLnBrk="0" fontAlgn="base" latinLnBrk="0" hangingPunct="0">
              <a:lnSpc>
                <a:spcPct val="11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841543" marR="0" lvl="1" indent="-457200" algn="l" defTabSz="771525" rtl="0" eaLnBrk="0" fontAlgn="base" latinLnBrk="0" hangingPunct="0">
              <a:lnSpc>
                <a:spcPct val="90000"/>
              </a:lnSpc>
              <a:spcBef>
                <a:spcPct val="0"/>
              </a:spcBef>
              <a:spcAft>
                <a:spcPct val="0"/>
              </a:spcAft>
              <a:buClrTx/>
              <a:buSzTx/>
              <a:buFontTx/>
              <a:buAutoNum type="alphaUcPeriod"/>
              <a:tabLst/>
              <a:defRPr/>
            </a:pPr>
            <a:r>
              <a:rPr lang="en-US" altLang="en-US" sz="2250" b="1" noProof="0" dirty="0">
                <a:solidFill>
                  <a:srgbClr val="FFFFFF"/>
                </a:solidFill>
                <a:latin typeface="Arial" pitchFamily="34" charset="0"/>
                <a:cs typeface="Arial" pitchFamily="34" charset="0"/>
              </a:rPr>
              <a:t>MASTER-DAPT MI </a:t>
            </a:r>
            <a:r>
              <a:rPr lang="en-US" altLang="en-US" sz="2250" b="1" noProof="0" dirty="0" err="1">
                <a:solidFill>
                  <a:srgbClr val="FFFFFF"/>
                </a:solidFill>
                <a:latin typeface="Arial" pitchFamily="34" charset="0"/>
                <a:cs typeface="Arial" pitchFamily="34" charset="0"/>
              </a:rPr>
              <a:t>substudy</a:t>
            </a:r>
            <a:r>
              <a:rPr lang="en-US" altLang="en-US" sz="2250" b="1" noProof="0" dirty="0">
                <a:solidFill>
                  <a:srgbClr val="FFFFFF"/>
                </a:solidFill>
                <a:latin typeface="Arial" pitchFamily="34" charset="0"/>
                <a:cs typeface="Arial" pitchFamily="34" charset="0"/>
              </a:rPr>
              <a:t> showed similar NACE and MACCE in </a:t>
            </a:r>
          </a:p>
          <a:p>
            <a:pPr marL="384343" marR="0" lvl="1" indent="0" algn="l" defTabSz="771525" rtl="0" eaLnBrk="0" fontAlgn="base" latinLnBrk="0" hangingPunct="0">
              <a:lnSpc>
                <a:spcPct val="90000"/>
              </a:lnSpc>
              <a:spcBef>
                <a:spcPct val="0"/>
              </a:spcBef>
              <a:spcAft>
                <a:spcPct val="0"/>
              </a:spcAft>
              <a:buClrTx/>
              <a:buSzTx/>
              <a:buNone/>
              <a:tabLst/>
              <a:defRPr/>
            </a:pPr>
            <a:r>
              <a:rPr lang="en-US" altLang="en-US" sz="2250" b="1" dirty="0">
                <a:solidFill>
                  <a:srgbClr val="FFFFFF"/>
                </a:solidFill>
                <a:latin typeface="Arial" pitchFamily="34" charset="0"/>
                <a:cs typeface="Arial" pitchFamily="34" charset="0"/>
              </a:rPr>
              <a:t>      </a:t>
            </a:r>
            <a:r>
              <a:rPr lang="en-US" altLang="en-US" sz="2250" b="1" noProof="0" dirty="0">
                <a:solidFill>
                  <a:srgbClr val="FFFFFF"/>
                </a:solidFill>
                <a:latin typeface="Arial" pitchFamily="34" charset="0"/>
                <a:cs typeface="Arial" pitchFamily="34" charset="0"/>
              </a:rPr>
              <a:t>both abbreviated and non-abbreviated arms with MI or no MI </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B.  </a:t>
            </a:r>
            <a:r>
              <a:rPr lang="en-US" altLang="en-US" sz="2250" b="1" dirty="0">
                <a:solidFill>
                  <a:srgbClr val="FFFFFF"/>
                </a:solidFill>
                <a:latin typeface="Arial" pitchFamily="34" charset="0"/>
                <a:cs typeface="Arial" pitchFamily="34" charset="0"/>
              </a:rPr>
              <a:t>MATER-DAPT MI </a:t>
            </a:r>
            <a:r>
              <a:rPr lang="en-US" altLang="en-US" sz="2250" b="1" dirty="0" err="1">
                <a:solidFill>
                  <a:srgbClr val="FFFFFF"/>
                </a:solidFill>
                <a:latin typeface="Arial" pitchFamily="34" charset="0"/>
                <a:cs typeface="Arial" pitchFamily="34" charset="0"/>
              </a:rPr>
              <a:t>substudy</a:t>
            </a:r>
            <a:r>
              <a:rPr lang="en-US" altLang="en-US" sz="2250" b="1" dirty="0">
                <a:solidFill>
                  <a:srgbClr val="FFFFFF"/>
                </a:solidFill>
                <a:latin typeface="Arial" pitchFamily="34" charset="0"/>
                <a:cs typeface="Arial" pitchFamily="34" charset="0"/>
              </a:rPr>
              <a:t> showed lower bleeding with abbreviated DAPT in MI and no MI </a:t>
            </a:r>
            <a:r>
              <a:rPr lang="en-US" altLang="en-US" sz="2250" b="1" dirty="0" err="1">
                <a:solidFill>
                  <a:srgbClr val="FFFFFF"/>
                </a:solidFill>
                <a:latin typeface="Arial" pitchFamily="34" charset="0"/>
                <a:cs typeface="Arial" pitchFamily="34" charset="0"/>
              </a:rPr>
              <a:t>gp</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C.  MASTER-DAPT MI </a:t>
            </a:r>
            <a:r>
              <a:rPr kumimoji="0" lang="en-US" altLang="en-US" sz="225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substudy</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showed similar ischemic endpoints in abbreviated</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and non-abbreviated arms in pts with MI or no MI</a:t>
            </a:r>
            <a:r>
              <a:rPr lang="en-US" altLang="en-US" sz="2250" b="1" noProof="0" dirty="0">
                <a:solidFill>
                  <a:srgbClr val="FFFFFF"/>
                </a:solidFill>
                <a:latin typeface="Arial" pitchFamily="34" charset="0"/>
                <a:cs typeface="Arial" pitchFamily="34" charset="0"/>
              </a:rPr>
              <a:t> </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  </a:t>
            </a:r>
            <a:r>
              <a:rPr kumimoji="0" lang="en-US" altLang="en-US" sz="225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Sirolimus</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coated balloon had higher</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LLL vs Paclitaxel coated balloon in treatment of ISR</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  MACE rates were similar after</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a:t>
            </a:r>
            <a:r>
              <a:rPr kumimoji="0" lang="en-US" altLang="en-US" sz="2250" b="1" i="0" u="none" strike="noStrike" kern="1200" cap="none" spc="0" normalizeH="0" noProof="0" dirty="0" err="1">
                <a:ln>
                  <a:noFill/>
                </a:ln>
                <a:solidFill>
                  <a:srgbClr val="FFFFFF"/>
                </a:solidFill>
                <a:effectLst/>
                <a:uLnTx/>
                <a:uFillTx/>
                <a:latin typeface="Arial" pitchFamily="34" charset="0"/>
                <a:ea typeface="+mn-ea"/>
                <a:cs typeface="Arial" pitchFamily="34" charset="0"/>
              </a:rPr>
              <a:t>Sirolimus</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coated balloon vs Paclitaxel coated balloon in treatment of ISR</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91491" name="Rectangle 3"/>
          <p:cNvSpPr>
            <a:spLocks noGrp="1" noChangeArrowheads="1"/>
          </p:cNvSpPr>
          <p:nvPr>
            <p:ph type="title" idx="4294967295"/>
          </p:nvPr>
        </p:nvSpPr>
        <p:spPr>
          <a:xfrm>
            <a:off x="803672" y="78247"/>
            <a:ext cx="8679656" cy="621775"/>
          </a:xfrm>
        </p:spPr>
        <p:txBody>
          <a:bodyPr/>
          <a:lstStyle/>
          <a:p>
            <a:pPr>
              <a:lnSpc>
                <a:spcPct val="80000"/>
              </a:lnSpc>
            </a:pPr>
            <a:r>
              <a:rPr lang="en-US" altLang="en-US" sz="3200" dirty="0">
                <a:latin typeface="Arial" pitchFamily="34" charset="0"/>
                <a:cs typeface="Arial" pitchFamily="34" charset="0"/>
              </a:rPr>
              <a:t>Question # 2</a:t>
            </a:r>
          </a:p>
        </p:txBody>
      </p:sp>
      <p:sp>
        <p:nvSpPr>
          <p:cNvPr id="191492"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pic>
        <p:nvPicPr>
          <p:cNvPr id="1914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2296" y="22042"/>
            <a:ext cx="356295" cy="36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6314452"/>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D </a:t>
            </a:r>
          </a:p>
        </p:txBody>
      </p:sp>
    </p:spTree>
    <p:extLst>
      <p:ext uri="{BB962C8B-B14F-4D97-AF65-F5344CB8AC3E}">
        <p14:creationId xmlns:p14="http://schemas.microsoft.com/office/powerpoint/2010/main" val="3650804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0"/>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90023" y="0"/>
            <a:ext cx="9906953" cy="8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a:noFill/>
                </a:ln>
                <a:effectLst/>
                <a:uLnTx/>
                <a:uFillTx/>
                <a:latin typeface="Arial" pitchFamily="34" charset="0"/>
                <a:ea typeface="+mj-ea"/>
                <a:cs typeface="Arial" pitchFamily="34" charset="0"/>
              </a:rPr>
              <a:t>Complex Coronary Cases Supported by:</a:t>
            </a:r>
          </a:p>
        </p:txBody>
      </p:sp>
      <p:sp>
        <p:nvSpPr>
          <p:cNvPr id="5" name="Content Placeholder 2"/>
          <p:cNvSpPr txBox="1">
            <a:spLocks/>
          </p:cNvSpPr>
          <p:nvPr/>
        </p:nvSpPr>
        <p:spPr bwMode="auto">
          <a:xfrm>
            <a:off x="1021629" y="1130398"/>
            <a:ext cx="8258028" cy="391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t" anchorCtr="0" compatLnSpc="1">
            <a:prstTxWarp prst="textNoShape">
              <a:avLst/>
            </a:prstTxWarp>
          </a:bodyPr>
          <a:lstStyle>
            <a:lvl1pPr marL="97911" indent="-97911" algn="l" rtl="0" eaLnBrk="0" fontAlgn="base" hangingPunct="0">
              <a:spcBef>
                <a:spcPct val="20000"/>
              </a:spcBef>
              <a:spcAft>
                <a:spcPct val="0"/>
              </a:spcAft>
              <a:buChar char="•"/>
              <a:defRPr sz="3200">
                <a:solidFill>
                  <a:schemeClr val="bg1"/>
                </a:solidFill>
                <a:latin typeface="+mn-lt"/>
                <a:ea typeface="+mn-ea"/>
                <a:cs typeface="+mn-cs"/>
              </a:defRPr>
            </a:lvl1pPr>
            <a:lvl2pPr marL="456440" indent="-44244" algn="l" rtl="0" eaLnBrk="0" fontAlgn="base" hangingPunct="0">
              <a:spcBef>
                <a:spcPct val="20000"/>
              </a:spcBef>
              <a:spcAft>
                <a:spcPct val="0"/>
              </a:spcAft>
              <a:buChar char="–"/>
              <a:defRPr sz="2800">
                <a:solidFill>
                  <a:schemeClr val="bg1"/>
                </a:solidFill>
                <a:latin typeface="+mn-lt"/>
              </a:defRPr>
            </a:lvl2pPr>
            <a:lvl3pPr marL="778583" indent="-7930" algn="l" rtl="0" eaLnBrk="0" fontAlgn="base" hangingPunct="0">
              <a:spcBef>
                <a:spcPct val="20000"/>
              </a:spcBef>
              <a:spcAft>
                <a:spcPct val="0"/>
              </a:spcAft>
              <a:buChar char="•"/>
              <a:defRPr sz="2400">
                <a:solidFill>
                  <a:schemeClr val="bg1"/>
                </a:solidFill>
                <a:latin typeface="+mn-lt"/>
              </a:defRPr>
            </a:lvl3pPr>
            <a:lvl4pPr marL="1162343" indent="-7930" algn="l" rtl="0" eaLnBrk="0" fontAlgn="base" hangingPunct="0">
              <a:spcBef>
                <a:spcPct val="20000"/>
              </a:spcBef>
              <a:spcAft>
                <a:spcPct val="0"/>
              </a:spcAft>
              <a:buChar char="–"/>
              <a:defRPr sz="2000">
                <a:solidFill>
                  <a:schemeClr val="bg1"/>
                </a:solidFill>
                <a:latin typeface="+mn-lt"/>
              </a:defRPr>
            </a:lvl4pPr>
            <a:lvl5pPr marL="1517745" indent="-7930" algn="l" rtl="0" eaLnBrk="0" fontAlgn="base" hangingPunct="0">
              <a:spcBef>
                <a:spcPct val="20000"/>
              </a:spcBef>
              <a:spcAft>
                <a:spcPct val="0"/>
              </a:spcAft>
              <a:buChar char="»"/>
              <a:defRPr sz="2000">
                <a:solidFill>
                  <a:schemeClr val="bg1"/>
                </a:solidFill>
                <a:latin typeface="+mn-lt"/>
              </a:defRPr>
            </a:lvl5pPr>
            <a:lvl6pPr marL="1997251" indent="-183020" algn="l" rtl="0" eaLnBrk="0" fontAlgn="base" hangingPunct="0">
              <a:spcBef>
                <a:spcPct val="20000"/>
              </a:spcBef>
              <a:spcAft>
                <a:spcPct val="0"/>
              </a:spcAft>
              <a:buChar char="»"/>
              <a:defRPr sz="2000">
                <a:solidFill>
                  <a:schemeClr val="bg1"/>
                </a:solidFill>
                <a:latin typeface="+mn-lt"/>
              </a:defRPr>
            </a:lvl6pPr>
            <a:lvl7pPr marL="2360461" indent="-183020" algn="l" rtl="0" eaLnBrk="0" fontAlgn="base" hangingPunct="0">
              <a:spcBef>
                <a:spcPct val="20000"/>
              </a:spcBef>
              <a:spcAft>
                <a:spcPct val="0"/>
              </a:spcAft>
              <a:buChar char="»"/>
              <a:defRPr sz="2000">
                <a:solidFill>
                  <a:schemeClr val="bg1"/>
                </a:solidFill>
                <a:latin typeface="+mn-lt"/>
              </a:defRPr>
            </a:lvl7pPr>
            <a:lvl8pPr marL="2723649" indent="-183020" algn="l" rtl="0" eaLnBrk="0" fontAlgn="base" hangingPunct="0">
              <a:spcBef>
                <a:spcPct val="20000"/>
              </a:spcBef>
              <a:spcAft>
                <a:spcPct val="0"/>
              </a:spcAft>
              <a:buChar char="»"/>
              <a:defRPr sz="2000">
                <a:solidFill>
                  <a:schemeClr val="bg1"/>
                </a:solidFill>
                <a:latin typeface="+mn-lt"/>
              </a:defRPr>
            </a:lvl8pPr>
            <a:lvl9pPr marL="3086775" indent="-183020" algn="l" rtl="0" eaLnBrk="0" fontAlgn="base" hangingPunct="0">
              <a:spcBef>
                <a:spcPct val="20000"/>
              </a:spcBef>
              <a:spcAft>
                <a:spcPct val="0"/>
              </a:spcAft>
              <a:buChar char="»"/>
              <a:defRPr sz="2000">
                <a:solidFill>
                  <a:schemeClr val="bg1"/>
                </a:solidFill>
                <a:latin typeface="+mn-lt"/>
              </a:defRPr>
            </a:lvl9pPr>
          </a:lstStyle>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Abbott Vascular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Boston Scientific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Terumo Vascular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Cardiovascular Systems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600" b="1" i="0" u="none" strike="noStrike" kern="0" cap="none" spc="0" normalizeH="0" baseline="0" noProof="0" dirty="0" err="1">
                <a:ln>
                  <a:noFill/>
                </a:ln>
                <a:solidFill>
                  <a:prstClr val="white"/>
                </a:solidFill>
                <a:effectLst/>
                <a:uLnTx/>
                <a:uFillTx/>
                <a:latin typeface="Arial" pitchFamily="34" charset="0"/>
                <a:ea typeface="+mn-ea"/>
                <a:cs typeface="Arial" pitchFamily="34" charset="0"/>
              </a:rPr>
              <a:t>Abiomed</a:t>
            </a: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600" b="1" i="0" u="none" strike="noStrike" kern="0" cap="none" spc="0" normalizeH="0" baseline="0" noProof="0" dirty="0" err="1">
                <a:ln>
                  <a:noFill/>
                </a:ln>
                <a:solidFill>
                  <a:prstClr val="white"/>
                </a:solidFill>
                <a:effectLst/>
                <a:uLnTx/>
                <a:uFillTx/>
                <a:latin typeface="Arial" pitchFamily="34" charset="0"/>
                <a:ea typeface="+mn-ea"/>
                <a:cs typeface="Arial" pitchFamily="34" charset="0"/>
              </a:rPr>
              <a:t>Chiesi</a:t>
            </a: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t>
            </a:r>
            <a:r>
              <a:rPr lang="en-US" altLang="en-US" sz="3600" b="1" kern="0" dirty="0">
                <a:solidFill>
                  <a:prstClr val="white"/>
                </a:solidFill>
                <a:latin typeface="Arial" pitchFamily="34" charset="0"/>
                <a:cs typeface="Arial" pitchFamily="34" charset="0"/>
              </a:rPr>
              <a:t>Shockwave </a:t>
            </a: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Medical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lang="en-US" altLang="en-US" sz="3600" b="1" kern="0" dirty="0">
                <a:solidFill>
                  <a:prstClr val="white"/>
                </a:solidFill>
                <a:latin typeface="Arial" pitchFamily="34" charset="0"/>
                <a:cs typeface="Arial" pitchFamily="34" charset="0"/>
              </a:rPr>
              <a:t> Cardinal Health </a:t>
            </a:r>
            <a:r>
              <a:rPr lang="en-US" altLang="en-US" sz="3600" b="1" kern="0" dirty="0" err="1">
                <a:solidFill>
                  <a:prstClr val="white"/>
                </a:solidFill>
                <a:latin typeface="Arial" pitchFamily="34" charset="0"/>
                <a:cs typeface="Arial" pitchFamily="34" charset="0"/>
              </a:rPr>
              <a:t>Cordis</a:t>
            </a:r>
            <a:r>
              <a:rPr lang="en-US" altLang="en-US" sz="3600" b="1" kern="0" dirty="0">
                <a:solidFill>
                  <a:prstClr val="white"/>
                </a:solidFill>
                <a:latin typeface="Arial" pitchFamily="34" charset="0"/>
                <a:cs typeface="Arial" pitchFamily="34" charset="0"/>
              </a:rPr>
              <a:t> Inc.</a:t>
            </a:r>
            <a:endPar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2453482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60461" y="1229264"/>
            <a:ext cx="10125531" cy="405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Following statements are the components</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of newly reported risk score for CA-AKI except</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t>
            </a:r>
          </a:p>
          <a:p>
            <a:pPr marL="0" marR="0" lvl="0" indent="0" algn="l" defTabSz="771525" rtl="0" eaLnBrk="0" fontAlgn="base" latinLnBrk="0" hangingPunct="0">
              <a:lnSpc>
                <a:spcPct val="90000"/>
              </a:lnSpc>
              <a:spcBef>
                <a:spcPct val="0"/>
              </a:spcBef>
              <a:spcAft>
                <a:spcPct val="0"/>
              </a:spcAft>
              <a:buClrTx/>
              <a:buSzTx/>
              <a:buFontTx/>
              <a:buAutoNum type="arabi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ACS presentation</a:t>
            </a: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lang="en-US" altLang="en-US" sz="2250" b="1" noProof="0" dirty="0">
                <a:solidFill>
                  <a:srgbClr val="FFFFFF"/>
                </a:solidFill>
                <a:latin typeface="Arial" pitchFamily="34" charset="0"/>
                <a:cs typeface="Arial" pitchFamily="34" charset="0"/>
              </a:rPr>
              <a:t> IABP use</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lang="en-US" altLang="en-US" sz="2250" b="1" dirty="0">
                <a:solidFill>
                  <a:srgbClr val="FFFFFF"/>
                </a:solidFill>
                <a:latin typeface="Arial" pitchFamily="34" charset="0"/>
                <a:cs typeface="Arial" pitchFamily="34" charset="0"/>
              </a:rPr>
              <a:t> Higher contrast volume</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kumimoji="0" lang="en-US" altLang="en-US" sz="225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Peri</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-procedure bleed</a:t>
            </a: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Insulin treated diabetes</a:t>
            </a:r>
          </a:p>
        </p:txBody>
      </p:sp>
      <p:sp>
        <p:nvSpPr>
          <p:cNvPr id="190467" name="Rectangle 3"/>
          <p:cNvSpPr>
            <a:spLocks noGrp="1" noChangeArrowheads="1"/>
          </p:cNvSpPr>
          <p:nvPr>
            <p:ph type="title" idx="4294967295"/>
          </p:nvPr>
        </p:nvSpPr>
        <p:spPr>
          <a:xfrm>
            <a:off x="803672" y="57795"/>
            <a:ext cx="8679656" cy="900113"/>
          </a:xfrm>
        </p:spPr>
        <p:txBody>
          <a:bodyPr/>
          <a:lstStyle/>
          <a:p>
            <a:pPr>
              <a:lnSpc>
                <a:spcPct val="80000"/>
              </a:lnSpc>
            </a:pPr>
            <a:r>
              <a:rPr lang="en-US" altLang="en-US" sz="3200" dirty="0">
                <a:latin typeface="Arial" pitchFamily="34" charset="0"/>
                <a:cs typeface="Arial" pitchFamily="34" charset="0"/>
              </a:rPr>
              <a:t>Question # 3 </a:t>
            </a:r>
          </a:p>
        </p:txBody>
      </p:sp>
      <p:sp>
        <p:nvSpPr>
          <p:cNvPr id="190468" name="Text Box 4"/>
          <p:cNvSpPr txBox="1">
            <a:spLocks noChangeArrowheads="1"/>
          </p:cNvSpPr>
          <p:nvPr/>
        </p:nvSpPr>
        <p:spPr bwMode="auto">
          <a:xfrm>
            <a:off x="4858294" y="5864197"/>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pic>
        <p:nvPicPr>
          <p:cNvPr id="19046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3676" y="3678"/>
            <a:ext cx="356295" cy="40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5723577"/>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B </a:t>
            </a:r>
          </a:p>
        </p:txBody>
      </p:sp>
    </p:spTree>
    <p:extLst>
      <p:ext uri="{BB962C8B-B14F-4D97-AF65-F5344CB8AC3E}">
        <p14:creationId xmlns:p14="http://schemas.microsoft.com/office/powerpoint/2010/main" val="624967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4550"/>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27703"/>
            <a:ext cx="10177139" cy="83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4500" b="1" i="0" u="none" strike="noStrike" kern="0" cap="none" spc="0" normalizeH="0" baseline="0" noProof="0">
                <a:ln>
                  <a:noFill/>
                </a:ln>
                <a:solidFill>
                  <a:srgbClr val="FFFF00"/>
                </a:solidFill>
                <a:effectLst/>
                <a:uLnTx/>
                <a:uFillTx/>
                <a:latin typeface="Arial" pitchFamily="34" charset="0"/>
                <a:ea typeface="+mj-ea"/>
                <a:cs typeface="Arial" pitchFamily="34" charset="0"/>
              </a:rPr>
              <a:t>Disclosures</a:t>
            </a:r>
            <a:endParaRPr kumimoji="0" lang="en-US" altLang="en-US" sz="45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5" name="Content Placeholder 2"/>
          <p:cNvSpPr txBox="1">
            <a:spLocks/>
          </p:cNvSpPr>
          <p:nvPr/>
        </p:nvSpPr>
        <p:spPr>
          <a:xfrm>
            <a:off x="156038" y="1382603"/>
            <a:ext cx="9838728" cy="3954939"/>
          </a:xfrm>
          <a:prstGeom prst="rect">
            <a:avLst/>
          </a:prstGeom>
        </p:spPr>
        <p:txBody>
          <a:bodyPr vert="horz" lIns="102870" tIns="51435" rIns="102870" bIns="51435"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Samin K. Sharma, MD, MSCAI, FACC</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Speaker’s Bureau – BSC, Abbott, CSI</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Annapoorna S. Kini, MD, MRCP, FACC</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Nothing to disclose</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Sameer Mehta, MD, FACC </a:t>
            </a:r>
            <a:r>
              <a:rPr kumimoji="0" lang="en-US" altLang="en-US" sz="3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(Moderator)</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Nothing to disclose</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6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81241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625859" y="21134"/>
            <a:ext cx="8679656" cy="784919"/>
          </a:xfrm>
        </p:spPr>
        <p:txBody>
          <a:bodyPr/>
          <a:lstStyle/>
          <a:p>
            <a:pPr>
              <a:defRPr/>
            </a:pPr>
            <a:r>
              <a:rPr lang="en-US" sz="4000" dirty="0">
                <a:latin typeface="Arial" panose="020B0604020202020204" pitchFamily="34" charset="0"/>
                <a:cs typeface="Arial" panose="020B0604020202020204" pitchFamily="34" charset="0"/>
              </a:rPr>
              <a:t>CCC Live Case # 150</a:t>
            </a:r>
          </a:p>
        </p:txBody>
      </p:sp>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3879250" y="1994377"/>
            <a:ext cx="6499087" cy="66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34" tIns="38012" rIns="76034" bIns="3801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771525">
              <a:defRPr/>
            </a:pPr>
            <a:r>
              <a:rPr lang="en-US" altLang="en-US" sz="1900" b="1" dirty="0">
                <a:solidFill>
                  <a:srgbClr val="FFFF00"/>
                </a:solidFill>
                <a:cs typeface="Arial" pitchFamily="34" charset="0"/>
              </a:rPr>
              <a:t>Clinical Variables</a:t>
            </a:r>
          </a:p>
          <a:p>
            <a:pPr defTabSz="771525">
              <a:defRPr/>
            </a:pPr>
            <a:r>
              <a:rPr lang="en-US" altLang="en-US" sz="1900" dirty="0">
                <a:solidFill>
                  <a:srgbClr val="FFFFFF"/>
                </a:solidFill>
                <a:cs typeface="Arial" pitchFamily="34" charset="0"/>
              </a:rPr>
              <a:t>Known CAD s/p PCI of </a:t>
            </a:r>
            <a:r>
              <a:rPr lang="en-US" altLang="en-US" sz="1900" dirty="0" err="1">
                <a:solidFill>
                  <a:srgbClr val="FFFFFF"/>
                </a:solidFill>
                <a:cs typeface="Arial" pitchFamily="34" charset="0"/>
              </a:rPr>
              <a:t>LCx</a:t>
            </a:r>
            <a:r>
              <a:rPr lang="en-US" altLang="en-US" sz="1900" dirty="0">
                <a:solidFill>
                  <a:srgbClr val="FFFFFF"/>
                </a:solidFill>
                <a:cs typeface="Arial" pitchFamily="34" charset="0"/>
              </a:rPr>
              <a:t> 2018. Stable since on MMT</a:t>
            </a:r>
          </a:p>
        </p:txBody>
      </p:sp>
      <p:sp>
        <p:nvSpPr>
          <p:cNvPr id="2" name="TextBox 1"/>
          <p:cNvSpPr txBox="1"/>
          <p:nvPr/>
        </p:nvSpPr>
        <p:spPr>
          <a:xfrm>
            <a:off x="3819083" y="871299"/>
            <a:ext cx="6715820" cy="955010"/>
          </a:xfrm>
          <a:prstGeom prst="rect">
            <a:avLst/>
          </a:prstGeom>
          <a:noFill/>
        </p:spPr>
        <p:txBody>
          <a:bodyPr wrap="square" lIns="77095" tIns="38547" rIns="77095" bIns="38547" rtlCol="0">
            <a:spAutoFit/>
          </a:bodyPr>
          <a:lstStyle/>
          <a:p>
            <a:pPr defTabSz="771525">
              <a:defRPr/>
            </a:pPr>
            <a:r>
              <a:rPr lang="en-US" altLang="en-US" sz="1900" b="1" dirty="0">
                <a:solidFill>
                  <a:srgbClr val="FFFF00"/>
                </a:solidFill>
                <a:latin typeface="Arial" panose="020B0604020202020204" pitchFamily="34" charset="0"/>
                <a:cs typeface="Arial" panose="020B0604020202020204" pitchFamily="34" charset="0"/>
              </a:rPr>
              <a:t>Present Clinical Presentation</a:t>
            </a:r>
          </a:p>
          <a:p>
            <a:pPr defTabSz="771525">
              <a:defRPr/>
            </a:pPr>
            <a:r>
              <a:rPr lang="en-US" sz="1900" dirty="0">
                <a:solidFill>
                  <a:srgbClr val="FFFFFF"/>
                </a:solidFill>
                <a:latin typeface="Arial" panose="020B0604020202020204" pitchFamily="34" charset="0"/>
                <a:cs typeface="Arial" panose="020B0604020202020204" pitchFamily="34" charset="0"/>
              </a:rPr>
              <a:t>Presented with new onset CCS class III angina for few months</a:t>
            </a:r>
          </a:p>
        </p:txBody>
      </p:sp>
      <p:sp>
        <p:nvSpPr>
          <p:cNvPr id="3" name="TextBox 2"/>
          <p:cNvSpPr txBox="1"/>
          <p:nvPr/>
        </p:nvSpPr>
        <p:spPr>
          <a:xfrm>
            <a:off x="80735" y="868338"/>
            <a:ext cx="3344069" cy="955010"/>
          </a:xfrm>
          <a:prstGeom prst="rect">
            <a:avLst/>
          </a:prstGeom>
          <a:noFill/>
        </p:spPr>
        <p:txBody>
          <a:bodyPr wrap="none" lIns="77095" tIns="38547" rIns="77095" bIns="38547" rtlCol="0">
            <a:spAutoFit/>
          </a:bodyPr>
          <a:lstStyle/>
          <a:p>
            <a:pPr defTabSz="771525">
              <a:defRPr/>
            </a:pPr>
            <a:r>
              <a:rPr lang="en-US" altLang="en-US" sz="1900" b="1" dirty="0">
                <a:solidFill>
                  <a:srgbClr val="FFFF00"/>
                </a:solidFill>
                <a:latin typeface="Arial" panose="020B0604020202020204" pitchFamily="34" charset="0"/>
                <a:cs typeface="Arial" panose="020B0604020202020204" pitchFamily="34" charset="0"/>
              </a:rPr>
              <a:t>Patient Demographics</a:t>
            </a:r>
          </a:p>
          <a:p>
            <a:pPr defTabSz="771525">
              <a:defRPr/>
            </a:pPr>
            <a:r>
              <a:rPr lang="en-US" sz="1900" dirty="0">
                <a:solidFill>
                  <a:srgbClr val="FFFFFF"/>
                </a:solidFill>
                <a:latin typeface="Arial" panose="020B0604020202020204" pitchFamily="34" charset="0"/>
                <a:cs typeface="Arial" panose="020B0604020202020204" pitchFamily="34" charset="0"/>
              </a:rPr>
              <a:t>65 yrs, Male with known CAD</a:t>
            </a:r>
          </a:p>
          <a:p>
            <a:pPr defTabSz="771525">
              <a:defRPr/>
            </a:pPr>
            <a:endParaRPr lang="en-US" sz="190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63340" y="1994873"/>
            <a:ext cx="3754951" cy="1539786"/>
          </a:xfrm>
          <a:prstGeom prst="rect">
            <a:avLst/>
          </a:prstGeom>
          <a:noFill/>
        </p:spPr>
        <p:txBody>
          <a:bodyPr wrap="none" lIns="77095" tIns="38547" rIns="77095" bIns="38547" rtlCol="0">
            <a:spAutoFit/>
          </a:bodyPr>
          <a:lstStyle/>
          <a:p>
            <a:pPr defTabSz="771525">
              <a:defRPr/>
            </a:pPr>
            <a:r>
              <a:rPr lang="en-US" altLang="en-US" sz="1900" b="1" dirty="0">
                <a:solidFill>
                  <a:srgbClr val="FFFF00"/>
                </a:solidFill>
                <a:latin typeface="Arial" panose="020B0604020202020204" pitchFamily="34" charset="0"/>
                <a:cs typeface="Arial" panose="020B0604020202020204" pitchFamily="34" charset="0"/>
              </a:rPr>
              <a:t>CAD Risk Factors</a:t>
            </a:r>
          </a:p>
          <a:p>
            <a:pPr defTabSz="771525">
              <a:defRPr/>
            </a:pPr>
            <a:r>
              <a:rPr lang="en-US" altLang="en-US" sz="1900" dirty="0">
                <a:solidFill>
                  <a:srgbClr val="FFFFFF"/>
                </a:solidFill>
                <a:latin typeface="Arial" panose="020B0604020202020204" pitchFamily="34" charset="0"/>
                <a:cs typeface="Arial" panose="020B0604020202020204" pitchFamily="34" charset="0"/>
              </a:rPr>
              <a:t>C</a:t>
            </a:r>
            <a:r>
              <a:rPr lang="en-US" altLang="en-US" sz="1900" dirty="0" err="1">
                <a:solidFill>
                  <a:srgbClr val="FFFFFF"/>
                </a:solidFill>
                <a:latin typeface="Arial" panose="020B0604020202020204" pitchFamily="34" charset="0"/>
                <a:cs typeface="Arial" panose="020B0604020202020204" pitchFamily="34" charset="0"/>
              </a:rPr>
              <a:t>ontrolled</a:t>
            </a:r>
            <a:r>
              <a:rPr lang="en-US" altLang="en-US" sz="1900" dirty="0">
                <a:solidFill>
                  <a:srgbClr val="FFFFFF"/>
                </a:solidFill>
                <a:latin typeface="Arial" panose="020B0604020202020204" pitchFamily="34" charset="0"/>
                <a:cs typeface="Arial" panose="020B0604020202020204" pitchFamily="34" charset="0"/>
              </a:rPr>
              <a:t> Hypertension</a:t>
            </a:r>
          </a:p>
          <a:p>
            <a:pPr defTabSz="771525">
              <a:defRPr/>
            </a:pPr>
            <a:r>
              <a:rPr lang="en-US" altLang="en-US" sz="1900" dirty="0">
                <a:solidFill>
                  <a:srgbClr val="FFFFFF"/>
                </a:solidFill>
                <a:latin typeface="Arial" panose="020B0604020202020204" pitchFamily="34" charset="0"/>
                <a:cs typeface="Arial" panose="020B0604020202020204" pitchFamily="34" charset="0"/>
              </a:rPr>
              <a:t>Controlled Hyperlipidemia</a:t>
            </a:r>
          </a:p>
          <a:p>
            <a:pPr defTabSz="771525">
              <a:defRPr/>
            </a:pPr>
            <a:r>
              <a:rPr lang="en-US" altLang="en-US" sz="1900" dirty="0">
                <a:solidFill>
                  <a:srgbClr val="FFFFFF"/>
                </a:solidFill>
                <a:latin typeface="Arial" panose="020B0604020202020204" pitchFamily="34" charset="0"/>
                <a:cs typeface="Arial" panose="020B0604020202020204" pitchFamily="34" charset="0"/>
              </a:rPr>
              <a:t>+ F/H, Asthma, Covid-19 11/2020</a:t>
            </a:r>
          </a:p>
          <a:p>
            <a:pPr defTabSz="771525">
              <a:defRPr/>
            </a:pPr>
            <a:r>
              <a:rPr lang="en-US" altLang="en-US" sz="1900" dirty="0">
                <a:solidFill>
                  <a:srgbClr val="FFFFFF"/>
                </a:solidFill>
                <a:latin typeface="Arial" panose="020B0604020202020204" pitchFamily="34" charset="0"/>
                <a:cs typeface="Arial" panose="020B0604020202020204" pitchFamily="34" charset="0"/>
              </a:rPr>
              <a:t>SAQ-7: 68</a:t>
            </a:r>
          </a:p>
        </p:txBody>
      </p:sp>
      <p:sp>
        <p:nvSpPr>
          <p:cNvPr id="6" name="TextBox 5"/>
          <p:cNvSpPr txBox="1"/>
          <p:nvPr/>
        </p:nvSpPr>
        <p:spPr>
          <a:xfrm>
            <a:off x="340036" y="3613236"/>
            <a:ext cx="9822276" cy="631845"/>
          </a:xfrm>
          <a:prstGeom prst="rect">
            <a:avLst/>
          </a:prstGeom>
          <a:noFill/>
        </p:spPr>
        <p:txBody>
          <a:bodyPr wrap="square" lIns="77095" tIns="38547" rIns="77095" bIns="38547" rtlCol="0">
            <a:spAutoFit/>
          </a:bodyPr>
          <a:lstStyle/>
          <a:p>
            <a:pPr defTabSz="771525">
              <a:defRPr/>
            </a:pPr>
            <a:r>
              <a:rPr lang="en-US" altLang="en-US" sz="1800" b="1" dirty="0">
                <a:solidFill>
                  <a:srgbClr val="FFFF00"/>
                </a:solidFill>
                <a:latin typeface="Arial" panose="020B0604020202020204" pitchFamily="34" charset="0"/>
                <a:cs typeface="Arial" panose="020B0604020202020204" pitchFamily="34" charset="0"/>
              </a:rPr>
              <a:t>Medications</a:t>
            </a:r>
          </a:p>
          <a:p>
            <a:pPr defTabSz="771525">
              <a:defRPr/>
            </a:pPr>
            <a:r>
              <a:rPr lang="en-US" altLang="en-US" sz="1800" dirty="0">
                <a:solidFill>
                  <a:srgbClr val="FFFFFF"/>
                </a:solidFill>
                <a:latin typeface="Arial" panose="020B0604020202020204" pitchFamily="34" charset="0"/>
                <a:cs typeface="Arial" panose="020B0604020202020204" pitchFamily="34" charset="0"/>
              </a:rPr>
              <a:t>Aspirin, Clopidogrel, Toprol XL, </a:t>
            </a:r>
            <a:r>
              <a:rPr lang="en-US" altLang="en-US" sz="1800" dirty="0" err="1">
                <a:solidFill>
                  <a:srgbClr val="FFFFFF"/>
                </a:solidFill>
                <a:latin typeface="Arial" panose="020B0604020202020204" pitchFamily="34" charset="0"/>
                <a:cs typeface="Arial" panose="020B0604020202020204" pitchFamily="34" charset="0"/>
              </a:rPr>
              <a:t>Amplodipine</a:t>
            </a:r>
            <a:r>
              <a:rPr lang="en-US" altLang="en-US" sz="1800" dirty="0">
                <a:solidFill>
                  <a:srgbClr val="FFFFFF"/>
                </a:solidFill>
                <a:latin typeface="Arial" panose="020B0604020202020204" pitchFamily="34" charset="0"/>
                <a:cs typeface="Arial" panose="020B0604020202020204" pitchFamily="34" charset="0"/>
              </a:rPr>
              <a:t>, Atenolol, Atorvastatin, </a:t>
            </a:r>
            <a:r>
              <a:rPr lang="en-US" altLang="en-US" sz="1800" dirty="0" err="1">
                <a:solidFill>
                  <a:srgbClr val="FFFFFF"/>
                </a:solidFill>
                <a:latin typeface="Arial" panose="020B0604020202020204" pitchFamily="34" charset="0"/>
                <a:cs typeface="Arial" panose="020B0604020202020204" pitchFamily="34" charset="0"/>
              </a:rPr>
              <a:t>Enalapril</a:t>
            </a:r>
            <a:r>
              <a:rPr lang="en-US" altLang="en-US" sz="1800" dirty="0">
                <a:solidFill>
                  <a:srgbClr val="FFFFFF"/>
                </a:solidFill>
                <a:latin typeface="Arial" panose="020B0604020202020204" pitchFamily="34" charset="0"/>
                <a:cs typeface="Arial" panose="020B0604020202020204" pitchFamily="34" charset="0"/>
              </a:rPr>
              <a:t>, Albuterol</a:t>
            </a:r>
            <a:endParaRPr lang="en-US" sz="1800" dirty="0">
              <a:solidFill>
                <a:srgbClr val="000000"/>
              </a:solidFill>
              <a:latin typeface="Arial" panose="020B0604020202020204" pitchFamily="34" charset="0"/>
              <a:cs typeface="Arial" panose="020B0604020202020204" pitchFamily="34" charset="0"/>
            </a:endParaRPr>
          </a:p>
        </p:txBody>
      </p:sp>
      <p:sp>
        <p:nvSpPr>
          <p:cNvPr id="9" name="TextBox 8"/>
          <p:cNvSpPr txBox="1"/>
          <p:nvPr/>
        </p:nvSpPr>
        <p:spPr>
          <a:xfrm>
            <a:off x="102256" y="5837657"/>
            <a:ext cx="10339603" cy="939621"/>
          </a:xfrm>
          <a:prstGeom prst="rect">
            <a:avLst/>
          </a:prstGeom>
          <a:noFill/>
        </p:spPr>
        <p:txBody>
          <a:bodyPr wrap="square" lIns="77095" tIns="38547" rIns="77095" bIns="38547" rtlCol="0">
            <a:spAutoFit/>
          </a:bodyPr>
          <a:lstStyle/>
          <a:p>
            <a:pPr defTabSz="771525">
              <a:defRPr/>
            </a:pPr>
            <a:r>
              <a:rPr lang="en-US" altLang="en-US" sz="2800" b="1" dirty="0">
                <a:solidFill>
                  <a:srgbClr val="FFFF00"/>
                </a:solidFill>
                <a:latin typeface="Arial" panose="020B0604020202020204" pitchFamily="34" charset="0"/>
                <a:cs typeface="Arial" panose="020B0604020202020204" pitchFamily="34" charset="0"/>
              </a:rPr>
              <a:t>Plan: </a:t>
            </a:r>
            <a:r>
              <a:rPr lang="en-US" altLang="en-US" sz="2800" dirty="0">
                <a:solidFill>
                  <a:srgbClr val="FFFFFF"/>
                </a:solidFill>
                <a:latin typeface="Arial" panose="020B0604020202020204" pitchFamily="34" charset="0"/>
                <a:cs typeface="Arial" panose="020B0604020202020204" pitchFamily="34" charset="0"/>
              </a:rPr>
              <a:t>Now planned for complex DES PCI of calcified tortuous multiple RCA lesions using rotational atherectomy and IVL.</a:t>
            </a:r>
            <a:endParaRPr lang="en-US" sz="2800" dirty="0">
              <a:solidFill>
                <a:srgbClr val="000000"/>
              </a:solidFill>
              <a:latin typeface="Arial" panose="020B0604020202020204" pitchFamily="34" charset="0"/>
              <a:cs typeface="Arial" panose="020B0604020202020204" pitchFamily="34" charset="0"/>
            </a:endParaRPr>
          </a:p>
        </p:txBody>
      </p:sp>
      <p:sp>
        <p:nvSpPr>
          <p:cNvPr id="10" name="TextBox 9"/>
          <p:cNvSpPr txBox="1"/>
          <p:nvPr/>
        </p:nvSpPr>
        <p:spPr>
          <a:xfrm>
            <a:off x="105725" y="4404298"/>
            <a:ext cx="10111129" cy="1247398"/>
          </a:xfrm>
          <a:prstGeom prst="rect">
            <a:avLst/>
          </a:prstGeom>
          <a:noFill/>
        </p:spPr>
        <p:txBody>
          <a:bodyPr wrap="square" lIns="77095" tIns="38547" rIns="77095" bIns="38547" rtlCol="0">
            <a:spAutoFit/>
          </a:bodyPr>
          <a:lstStyle/>
          <a:p>
            <a:pPr defTabSz="771525">
              <a:defRPr/>
            </a:pPr>
            <a:r>
              <a:rPr lang="en-US" altLang="en-US" sz="1900" b="1" dirty="0">
                <a:solidFill>
                  <a:srgbClr val="FFFF00"/>
                </a:solidFill>
                <a:latin typeface="Arial" panose="020B0604020202020204" pitchFamily="34" charset="0"/>
                <a:cs typeface="Arial" panose="020B0604020202020204" pitchFamily="34" charset="0"/>
              </a:rPr>
              <a:t>Cath: </a:t>
            </a:r>
            <a:r>
              <a:rPr lang="en-US" altLang="en-US" sz="1900" dirty="0">
                <a:solidFill>
                  <a:srgbClr val="FFFFFF"/>
                </a:solidFill>
                <a:latin typeface="Arial" panose="020B0604020202020204" pitchFamily="34" charset="0"/>
                <a:cs typeface="Arial" panose="020B0604020202020204" pitchFamily="34" charset="0"/>
              </a:rPr>
              <a:t>Cath on 11/2/2021 revealed 2 V CAD and patent </a:t>
            </a:r>
            <a:r>
              <a:rPr lang="en-US" altLang="en-US" sz="1900" dirty="0" err="1">
                <a:solidFill>
                  <a:srgbClr val="FFFFFF"/>
                </a:solidFill>
                <a:latin typeface="Arial" panose="020B0604020202020204" pitchFamily="34" charset="0"/>
                <a:cs typeface="Arial" panose="020B0604020202020204" pitchFamily="34" charset="0"/>
              </a:rPr>
              <a:t>LCx</a:t>
            </a:r>
            <a:r>
              <a:rPr lang="en-US" altLang="en-US" sz="1900" dirty="0">
                <a:solidFill>
                  <a:srgbClr val="FFFFFF"/>
                </a:solidFill>
                <a:latin typeface="Arial" panose="020B0604020202020204" pitchFamily="34" charset="0"/>
                <a:cs typeface="Arial" panose="020B0604020202020204" pitchFamily="34" charset="0"/>
              </a:rPr>
              <a:t> PCI sites: 70-80% multiple calcified tortuous lesions in RCA, 90% LAD/D2, LVEF 60% and Syntax score 17. Pt underwent successful PCI of LAD/D2 using Promus Elite DES and did well. Pt continued to have CCS class I angina on MT.</a:t>
            </a:r>
            <a:endParaRPr lang="en-US" sz="19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3674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1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0">
    <a:dk1>
      <a:srgbClr val="000000"/>
    </a:dk1>
    <a:lt1>
      <a:srgbClr val="FFFFFF"/>
    </a:lt1>
    <a:dk2>
      <a:srgbClr val="1D384C"/>
    </a:dk2>
    <a:lt2>
      <a:srgbClr val="FEB91A"/>
    </a:lt2>
    <a:accent1>
      <a:srgbClr val="ED2937"/>
    </a:accent1>
    <a:accent2>
      <a:srgbClr val="6699FF"/>
    </a:accent2>
    <a:accent3>
      <a:srgbClr val="9A9A9C"/>
    </a:accent3>
    <a:accent4>
      <a:srgbClr val="DADADA"/>
    </a:accent4>
    <a:accent5>
      <a:srgbClr val="FFADAA"/>
    </a:accent5>
    <a:accent6>
      <a:srgbClr val="5C8AE7"/>
    </a:accent6>
    <a:hlink>
      <a:srgbClr val="FFCC00"/>
    </a:hlink>
    <a:folHlink>
      <a:srgbClr val="969696"/>
    </a:folHlink>
  </a:clrScheme>
  <a:fontScheme name="CRF_2006_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40">
    <a:dk1>
      <a:srgbClr val="000000"/>
    </a:dk1>
    <a:lt1>
      <a:srgbClr val="FFFFFF"/>
    </a:lt1>
    <a:dk2>
      <a:srgbClr val="1D384C"/>
    </a:dk2>
    <a:lt2>
      <a:srgbClr val="FEB91A"/>
    </a:lt2>
    <a:accent1>
      <a:srgbClr val="ED2937"/>
    </a:accent1>
    <a:accent2>
      <a:srgbClr val="6699FF"/>
    </a:accent2>
    <a:accent3>
      <a:srgbClr val="9A9A9C"/>
    </a:accent3>
    <a:accent4>
      <a:srgbClr val="DADADA"/>
    </a:accent4>
    <a:accent5>
      <a:srgbClr val="FFADAA"/>
    </a:accent5>
    <a:accent6>
      <a:srgbClr val="5C8AE7"/>
    </a:accent6>
    <a:hlink>
      <a:srgbClr val="FFCC00"/>
    </a:hlink>
    <a:folHlink>
      <a:srgbClr val="969696"/>
    </a:folHlink>
  </a:clrScheme>
  <a:fontScheme name="CRF_2006_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6374</TotalTime>
  <Words>5401</Words>
  <Application>Microsoft Office PowerPoint</Application>
  <PresentationFormat>35mm Slides</PresentationFormat>
  <Paragraphs>1136</Paragraphs>
  <Slides>70</Slides>
  <Notes>5</Notes>
  <HiddenSlides>0</HiddenSlides>
  <MMClips>0</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70</vt:i4>
      </vt:variant>
    </vt:vector>
  </HeadingPairs>
  <TitlesOfParts>
    <vt:vector size="91" baseType="lpstr">
      <vt:lpstr>Arial</vt:lpstr>
      <vt:lpstr>Arial Black</vt:lpstr>
      <vt:lpstr>Calibri</vt:lpstr>
      <vt:lpstr>Calibri Light</vt:lpstr>
      <vt:lpstr>Courier New</vt:lpstr>
      <vt:lpstr>Helvetica</vt:lpstr>
      <vt:lpstr>Times New Roman</vt:lpstr>
      <vt:lpstr>Wingdings</vt:lpstr>
      <vt:lpstr>Wingdings 2</vt:lpstr>
      <vt:lpstr>Office Theme</vt:lpstr>
      <vt:lpstr>Default Design</vt:lpstr>
      <vt:lpstr>13_Default Design</vt:lpstr>
      <vt:lpstr>6_BASIC SHARMA BLUE</vt:lpstr>
      <vt:lpstr>1_Office Theme</vt:lpstr>
      <vt:lpstr>1_BASIC SHARMA BLUE</vt:lpstr>
      <vt:lpstr>2_Office Theme</vt:lpstr>
      <vt:lpstr>3_Office Theme</vt:lpstr>
      <vt:lpstr>4_Office Theme</vt:lpstr>
      <vt:lpstr>5_Office Theme</vt:lpstr>
      <vt:lpstr>BASIC SHARMA BLUE</vt:lpstr>
      <vt:lpstr>6_Office Theme</vt:lpstr>
      <vt:lpstr>PowerPoint Presentation</vt:lpstr>
      <vt:lpstr>PowerPoint Presentation</vt:lpstr>
      <vt:lpstr>PowerPoint Presentation</vt:lpstr>
      <vt:lpstr>Diagnosis</vt:lpstr>
      <vt:lpstr>50,219 unique downloads and counting!  (Up 14,000 in 2021)</vt:lpstr>
      <vt:lpstr>50,219 unique downloads and counting!  (Up 14,000 in 2021)</vt:lpstr>
      <vt:lpstr>PowerPoint Presentation</vt:lpstr>
      <vt:lpstr>PowerPoint Presentation</vt:lpstr>
      <vt:lpstr>CCC Live Case # 150</vt:lpstr>
      <vt:lpstr>PowerPoint Presentation</vt:lpstr>
      <vt:lpstr>Latest Issues in Coronary Intervention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 Interventional Trials TCT 2021 and New CA-AKI risk score post PCI</vt:lpstr>
      <vt:lpstr>Question # 1</vt:lpstr>
      <vt:lpstr>Question # 2</vt:lpstr>
      <vt:lpstr>Question # 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Medinbox SBI</cp:lastModifiedBy>
  <cp:revision>720</cp:revision>
  <cp:lastPrinted>2021-05-16T20:03:26Z</cp:lastPrinted>
  <dcterms:created xsi:type="dcterms:W3CDTF">2019-05-13T14:16:18Z</dcterms:created>
  <dcterms:modified xsi:type="dcterms:W3CDTF">2021-12-21T14:17:23Z</dcterms:modified>
</cp:coreProperties>
</file>