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6" r:id="rId7"/>
    <p:sldId id="268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1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7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6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5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2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14124-CC5D-4FBB-9C0B-A4425C83139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545664/" TargetMode="External"/><Relationship Id="rId2" Type="http://schemas.openxmlformats.org/officeDocument/2006/relationships/hyperlink" Target="https://www.ncbi.nlm.nih.gov/pubmed/?term=Maciejewski%20DR%5BAuthor%5D&amp;cauthor=true&amp;cauthor_uid=2879878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545664/" TargetMode="External"/><Relationship Id="rId2" Type="http://schemas.openxmlformats.org/officeDocument/2006/relationships/hyperlink" Target="https://www.ncbi.nlm.nih.gov/pubmed/?term=Maciejewski%20DR%5BAuthor%5D&amp;cauthor=true&amp;cauthor_uid=287987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Maciejewski%20DR%5BAuthor%5D&amp;cauthor=true&amp;cauthor_uid=2879878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554566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Maciejewski%20DR%5BAuthor%5D&amp;cauthor=true&amp;cauthor_uid=2879878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ncbi.nlm.nih.gov/pmc/articles/PMC554566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11/2021 </a:t>
            </a:r>
          </a:p>
        </p:txBody>
      </p:sp>
    </p:spTree>
    <p:extLst>
      <p:ext uri="{BB962C8B-B14F-4D97-AF65-F5344CB8AC3E}">
        <p14:creationId xmlns:p14="http://schemas.microsoft.com/office/powerpoint/2010/main" val="219458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34A44B-11E0-E04D-84DA-B31DB9786FA3}"/>
              </a:ext>
            </a:extLst>
          </p:cNvPr>
          <p:cNvSpPr txBox="1"/>
          <p:nvPr/>
        </p:nvSpPr>
        <p:spPr>
          <a:xfrm>
            <a:off x="7196329" y="1352309"/>
            <a:ext cx="216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Simultaneous pre-dilation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D2814-4B12-B144-86D4-D703A8028595}"/>
              </a:ext>
            </a:extLst>
          </p:cNvPr>
          <p:cNvSpPr txBox="1"/>
          <p:nvPr/>
        </p:nvSpPr>
        <p:spPr>
          <a:xfrm>
            <a:off x="4740413" y="6488685"/>
            <a:ext cx="587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Maciejewski</a:t>
            </a:r>
            <a:r>
              <a:rPr lang="en-US" dirty="0"/>
              <a:t> DR et al,</a:t>
            </a:r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Postepy Kardiol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Interwencyjnej 2017</a:t>
            </a:r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9" name="Picture 2" descr="https://pbs.twimg.com/profile_images/997519841417347072/AGdnFrmj_400x400.jpg">
            <a:extLst>
              <a:ext uri="{FF2B5EF4-FFF2-40B4-BE49-F238E27FC236}">
                <a16:creationId xmlns:a16="http://schemas.microsoft.com/office/drawing/2014/main" id="{CAFF06A2-170A-9042-8798-2FD795762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14" y="5764696"/>
            <a:ext cx="1560174" cy="10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indoor, dirty&#10;&#10;Description automatically generated">
            <a:extLst>
              <a:ext uri="{FF2B5EF4-FFF2-40B4-BE49-F238E27FC236}">
                <a16:creationId xmlns:a16="http://schemas.microsoft.com/office/drawing/2014/main" id="{76277491-2E9E-A042-AFC8-8D0E2C106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5" y="897580"/>
            <a:ext cx="6350055" cy="50444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A7A812-ECCD-CE40-8CD3-6BC736243475}"/>
              </a:ext>
            </a:extLst>
          </p:cNvPr>
          <p:cNvSpPr txBox="1"/>
          <p:nvPr/>
        </p:nvSpPr>
        <p:spPr>
          <a:xfrm>
            <a:off x="599384" y="5942016"/>
            <a:ext cx="287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Serial stent placement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49A31-9F7E-A04B-BED7-856DEC8DB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46" y="3566160"/>
            <a:ext cx="2515913" cy="2329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9384" y="210322"/>
            <a:ext cx="6898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Simultaneous vertebral and subclavian artery stenting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59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7F98-F104-B042-8134-6AE7A0476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610"/>
            <a:ext cx="10515600" cy="5512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600" b="1" dirty="0"/>
          </a:p>
          <a:p>
            <a:r>
              <a:rPr lang="en-US" sz="2600" dirty="0"/>
              <a:t>Technical success defined as stent implantation with residual stenosis &lt; 20%, no significant dissection and normal flow was achieved in all 15 (100%) cases of vertebral and in 13 (86.7%) cases of subclavian artery </a:t>
            </a:r>
            <a:r>
              <a:rPr lang="en-US" sz="2600" dirty="0" smtClean="0"/>
              <a:t>stenting.</a:t>
            </a:r>
            <a:endParaRPr lang="en-US" sz="2600" dirty="0"/>
          </a:p>
          <a:p>
            <a:endParaRPr lang="en-US" sz="2600" b="1" dirty="0"/>
          </a:p>
          <a:p>
            <a:r>
              <a:rPr lang="en-US" sz="2600" b="1" dirty="0"/>
              <a:t>No periprocedural death, stroke, myocardial infarction or transient ischemic attack occurred</a:t>
            </a:r>
            <a:r>
              <a:rPr lang="en-US" sz="2600" b="1" dirty="0" smtClean="0"/>
              <a:t>. </a:t>
            </a:r>
            <a:r>
              <a:rPr lang="en-US" sz="2600" dirty="0" smtClean="0"/>
              <a:t>(No neuroprotection filter was used) 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There was 1 symptomatic vertebral and 1 subclavian in-stent restenosis, and 2 cases of asymptomatic VA in-stent occlusion occurred.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Simultaneous vertebral and subclavian stenting is a safe and effective procedure regarding the initial success rate and long-term patency.</a:t>
            </a:r>
          </a:p>
          <a:p>
            <a:endParaRPr lang="en-US" sz="3300" dirty="0"/>
          </a:p>
          <a:p>
            <a:endParaRPr lang="en-US" sz="3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A5851-1B01-B848-B92C-268185AB7E32}"/>
              </a:ext>
            </a:extLst>
          </p:cNvPr>
          <p:cNvSpPr txBox="1"/>
          <p:nvPr/>
        </p:nvSpPr>
        <p:spPr>
          <a:xfrm>
            <a:off x="4740413" y="6488685"/>
            <a:ext cx="587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Maciejewski</a:t>
            </a:r>
            <a:r>
              <a:rPr lang="en-US" dirty="0"/>
              <a:t> DR et al,</a:t>
            </a:r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Postepy Kardiol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Interwencyjnej 2017</a:t>
            </a:r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5" name="Picture 2" descr="https://pbs.twimg.com/profile_images/997519841417347072/AGdnFrmj_400x400.jpg">
            <a:extLst>
              <a:ext uri="{FF2B5EF4-FFF2-40B4-BE49-F238E27FC236}">
                <a16:creationId xmlns:a16="http://schemas.microsoft.com/office/drawing/2014/main" id="{959C1416-3052-DF4C-989B-BAC3273F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14" y="5764696"/>
            <a:ext cx="1560174" cy="10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8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0AAB-D825-5343-A38F-FA2472C0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6" y="9768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Mini- crush technique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9857" y="279058"/>
            <a:ext cx="2182561" cy="2363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12" y="2130256"/>
            <a:ext cx="2465196" cy="2363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138" y="3853695"/>
            <a:ext cx="1999688" cy="2236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28ABAA-1C28-0840-880E-527397B44B6C}"/>
              </a:ext>
            </a:extLst>
          </p:cNvPr>
          <p:cNvSpPr txBox="1"/>
          <p:nvPr/>
        </p:nvSpPr>
        <p:spPr>
          <a:xfrm>
            <a:off x="8201180" y="6391656"/>
            <a:ext cx="225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Biria</a:t>
            </a:r>
            <a:r>
              <a:rPr lang="en-US" dirty="0" smtClean="0"/>
              <a:t> M et al, JIC, 2007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7210" y="1330915"/>
            <a:ext cx="68840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529"/>
                </a:solidFill>
                <a:latin typeface="acumin-pro"/>
              </a:rPr>
              <a:t>A 0.014 EZ </a:t>
            </a:r>
            <a:r>
              <a:rPr lang="en-US" dirty="0" err="1">
                <a:solidFill>
                  <a:srgbClr val="212529"/>
                </a:solidFill>
                <a:latin typeface="acumin-pro"/>
              </a:rPr>
              <a:t>FilterWire</a:t>
            </a:r>
            <a:r>
              <a:rPr lang="en-US" dirty="0">
                <a:solidFill>
                  <a:srgbClr val="212529"/>
                </a:solidFill>
                <a:latin typeface="acumin-pro"/>
              </a:rPr>
              <a:t>™ (Boston Scientific) </a:t>
            </a:r>
            <a:r>
              <a:rPr lang="en-US" dirty="0" smtClean="0">
                <a:solidFill>
                  <a:srgbClr val="212529"/>
                </a:solidFill>
                <a:latin typeface="acumin-pro"/>
              </a:rPr>
              <a:t>placed </a:t>
            </a:r>
            <a:r>
              <a:rPr lang="en-US" dirty="0">
                <a:solidFill>
                  <a:srgbClr val="212529"/>
                </a:solidFill>
                <a:latin typeface="acumin-pro"/>
              </a:rPr>
              <a:t>in the distal cervical segment of the </a:t>
            </a:r>
            <a:r>
              <a:rPr lang="en-US" dirty="0" smtClean="0">
                <a:solidFill>
                  <a:srgbClr val="212529"/>
                </a:solidFill>
                <a:latin typeface="acumin-pro"/>
              </a:rPr>
              <a:t>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12529"/>
              </a:solidFill>
              <a:latin typeface="acumin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529"/>
                </a:solidFill>
                <a:latin typeface="acumin-pro"/>
              </a:rPr>
              <a:t>KBI </a:t>
            </a:r>
            <a:r>
              <a:rPr lang="en-US" dirty="0">
                <a:solidFill>
                  <a:srgbClr val="212529"/>
                </a:solidFill>
                <a:latin typeface="acumin-pro"/>
              </a:rPr>
              <a:t>was then </a:t>
            </a:r>
            <a:r>
              <a:rPr lang="en-US" dirty="0" smtClean="0">
                <a:solidFill>
                  <a:srgbClr val="212529"/>
                </a:solidFill>
                <a:latin typeface="acumin-pro"/>
              </a:rPr>
              <a:t>performed.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12529"/>
              </a:solidFill>
              <a:latin typeface="acumin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529"/>
                </a:solidFill>
                <a:latin typeface="acumin-pro"/>
              </a:rPr>
              <a:t>A </a:t>
            </a:r>
            <a:r>
              <a:rPr lang="en-US" dirty="0">
                <a:solidFill>
                  <a:srgbClr val="212529"/>
                </a:solidFill>
                <a:latin typeface="acumin-pro"/>
              </a:rPr>
              <a:t>Cypher 3.5 x 13.0 mm stent was </a:t>
            </a:r>
            <a:r>
              <a:rPr lang="en-US" dirty="0" smtClean="0">
                <a:solidFill>
                  <a:srgbClr val="212529"/>
                </a:solidFill>
                <a:latin typeface="acumin-pro"/>
              </a:rPr>
              <a:t>positioned </a:t>
            </a:r>
            <a:r>
              <a:rPr lang="en-US" dirty="0">
                <a:solidFill>
                  <a:srgbClr val="212529"/>
                </a:solidFill>
                <a:latin typeface="acumin-pro"/>
              </a:rPr>
              <a:t>in the proximal portion of </a:t>
            </a:r>
            <a:r>
              <a:rPr lang="en-US" dirty="0" smtClean="0">
                <a:solidFill>
                  <a:srgbClr val="212529"/>
                </a:solidFill>
                <a:latin typeface="acumin-pro"/>
              </a:rPr>
              <a:t>VA with </a:t>
            </a:r>
            <a:r>
              <a:rPr lang="en-US" dirty="0">
                <a:solidFill>
                  <a:srgbClr val="212529"/>
                </a:solidFill>
                <a:latin typeface="acumin-pro"/>
              </a:rPr>
              <a:t>some of the stent hanging in the </a:t>
            </a:r>
            <a:r>
              <a:rPr lang="en-US" dirty="0" smtClean="0">
                <a:solidFill>
                  <a:srgbClr val="212529"/>
                </a:solidFill>
                <a:latin typeface="acumin-pro"/>
              </a:rPr>
              <a:t>subclavian</a:t>
            </a:r>
          </a:p>
          <a:p>
            <a:endParaRPr lang="en-US" dirty="0" smtClean="0">
              <a:solidFill>
                <a:srgbClr val="212529"/>
              </a:solidFill>
              <a:latin typeface="acumin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12529"/>
                </a:solidFill>
                <a:latin typeface="acumin-pro"/>
              </a:rPr>
              <a:t>Genesis </a:t>
            </a:r>
            <a:r>
              <a:rPr lang="en-US" dirty="0">
                <a:solidFill>
                  <a:srgbClr val="212529"/>
                </a:solidFill>
                <a:latin typeface="acumin-pro"/>
              </a:rPr>
              <a:t>8.0 x 24.0 mm </a:t>
            </a:r>
            <a:r>
              <a:rPr lang="en-US" dirty="0" smtClean="0">
                <a:solidFill>
                  <a:srgbClr val="212529"/>
                </a:solidFill>
                <a:latin typeface="acumin-pro"/>
              </a:rPr>
              <a:t>stent </a:t>
            </a:r>
            <a:r>
              <a:rPr lang="en-US" dirty="0">
                <a:solidFill>
                  <a:srgbClr val="212529"/>
                </a:solidFill>
                <a:latin typeface="acumin-pro"/>
              </a:rPr>
              <a:t>was </a:t>
            </a:r>
            <a:r>
              <a:rPr lang="en-US" dirty="0" smtClean="0">
                <a:solidFill>
                  <a:srgbClr val="212529"/>
                </a:solidFill>
                <a:latin typeface="acumin-pro"/>
              </a:rPr>
              <a:t>positioned </a:t>
            </a:r>
            <a:r>
              <a:rPr lang="en-US" dirty="0">
                <a:solidFill>
                  <a:srgbClr val="212529"/>
                </a:solidFill>
                <a:latin typeface="acumin-pro"/>
              </a:rPr>
              <a:t>across the subclavian stenosis, making sure that it remained proximal to the origin of the LIMA. </a:t>
            </a:r>
            <a:endParaRPr lang="en-US" dirty="0" smtClean="0">
              <a:solidFill>
                <a:srgbClr val="212529"/>
              </a:solidFill>
              <a:latin typeface="acumin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12529"/>
              </a:solidFill>
              <a:latin typeface="acumin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 stent was deployed </a:t>
            </a:r>
            <a:r>
              <a:rPr lang="en-US" dirty="0" smtClean="0">
                <a:sym typeface="Wingdings" panose="05000000000000000000" pitchFamily="2" charset="2"/>
              </a:rPr>
              <a:t> Filter basket captured and retrieved.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SAS was then deployed crushing the  VA stent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Re-crossed VA stent struts with 014 wire and sequentially dilated.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FKBI was </a:t>
            </a:r>
            <a:r>
              <a:rPr lang="en-US" dirty="0"/>
              <a:t>performed using a Quantum 3.5 x 12.0 mm balloon in the Cypher, and an </a:t>
            </a:r>
            <a:r>
              <a:rPr lang="en-US" dirty="0" err="1"/>
              <a:t>Optipro</a:t>
            </a:r>
            <a:r>
              <a:rPr lang="en-US" dirty="0"/>
              <a:t> 8.0 x 2.0 mm balloon in the subclavian stent. 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2" descr="https://pbs.twimg.com/profile_images/997519841417347072/AGdnFrmj_400x400.jpg">
            <a:extLst>
              <a:ext uri="{FF2B5EF4-FFF2-40B4-BE49-F238E27FC236}">
                <a16:creationId xmlns:a16="http://schemas.microsoft.com/office/drawing/2014/main" id="{959C1416-3052-DF4C-989B-BAC3273F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61" y="6047756"/>
            <a:ext cx="1096094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5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Re-stenosis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of restenosis in plain vertebral artery stenting reported </a:t>
            </a:r>
            <a:r>
              <a:rPr lang="en-US" dirty="0"/>
              <a:t>10% at 6 months to 25–43% at 1 year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Risk </a:t>
            </a:r>
            <a:r>
              <a:rPr lang="en-US" dirty="0"/>
              <a:t>of restenosis for bifurcation stenting in the vertebral-subclavian area is not </a:t>
            </a:r>
            <a:r>
              <a:rPr lang="en-US" dirty="0" smtClean="0"/>
              <a:t>known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 expected to be higher as seen in coronaries.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s://pbs.twimg.com/profile_images/997519841417347072/AGdnFrmj_400x400.jpg">
            <a:extLst>
              <a:ext uri="{FF2B5EF4-FFF2-40B4-BE49-F238E27FC236}">
                <a16:creationId xmlns:a16="http://schemas.microsoft.com/office/drawing/2014/main" id="{959C1416-3052-DF4C-989B-BAC3273F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14" y="5764696"/>
            <a:ext cx="1560174" cy="10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1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Re-stenosis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16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35 </a:t>
            </a:r>
            <a:r>
              <a:rPr lang="en-US" dirty="0"/>
              <a:t>patients treated with </a:t>
            </a:r>
            <a:r>
              <a:rPr lang="en-US" dirty="0" smtClean="0"/>
              <a:t>non –DES </a:t>
            </a:r>
            <a:r>
              <a:rPr lang="en-US" dirty="0"/>
              <a:t>and 15 treated with DES for management of VA origin </a:t>
            </a:r>
            <a:r>
              <a:rPr lang="en-US" dirty="0" smtClean="0"/>
              <a:t>stenosis. </a:t>
            </a:r>
          </a:p>
          <a:p>
            <a:endParaRPr lang="en-US" dirty="0"/>
          </a:p>
          <a:p>
            <a:r>
              <a:rPr lang="en-US" dirty="0"/>
              <a:t>Symptoms resolved in 30/31 (96.8%) patients treated with </a:t>
            </a:r>
            <a:r>
              <a:rPr lang="en-US" dirty="0" smtClean="0"/>
              <a:t>non-DES </a:t>
            </a:r>
            <a:r>
              <a:rPr lang="en-US" dirty="0"/>
              <a:t>and 11/12 (91.7%) treated with DES. </a:t>
            </a:r>
            <a:endParaRPr lang="en-US" dirty="0" smtClean="0"/>
          </a:p>
          <a:p>
            <a:endParaRPr lang="en-US" dirty="0" smtClean="0"/>
          </a:p>
          <a:p>
            <a:r>
              <a:rPr lang="de-DE" dirty="0"/>
              <a:t> </a:t>
            </a:r>
            <a:r>
              <a:rPr lang="de-DE" dirty="0" smtClean="0"/>
              <a:t>ISR was </a:t>
            </a:r>
            <a:r>
              <a:rPr lang="de-DE" dirty="0"/>
              <a:t>documented in 11 </a:t>
            </a:r>
            <a:r>
              <a:rPr lang="de-DE" dirty="0" smtClean="0"/>
              <a:t>patients; non DES </a:t>
            </a:r>
            <a:r>
              <a:rPr lang="de-DE" dirty="0"/>
              <a:t>9/24 </a:t>
            </a:r>
            <a:r>
              <a:rPr lang="de-DE" dirty="0" smtClean="0"/>
              <a:t>(38%), </a:t>
            </a:r>
            <a:r>
              <a:rPr lang="de-DE" dirty="0"/>
              <a:t>DES 2/12 </a:t>
            </a:r>
            <a:r>
              <a:rPr lang="de-DE" dirty="0" smtClean="0"/>
              <a:t>(17%).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364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8ABAA-1C28-0840-880E-527397B44B6C}"/>
              </a:ext>
            </a:extLst>
          </p:cNvPr>
          <p:cNvSpPr txBox="1"/>
          <p:nvPr/>
        </p:nvSpPr>
        <p:spPr>
          <a:xfrm>
            <a:off x="7692225" y="6311900"/>
            <a:ext cx="216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Ogilvy et al, JIC, 2010</a:t>
            </a:r>
            <a:endParaRPr lang="en-US" dirty="0"/>
          </a:p>
        </p:txBody>
      </p:sp>
      <p:pic>
        <p:nvPicPr>
          <p:cNvPr id="6" name="Picture 2" descr="https://pbs.twimg.com/profile_images/997519841417347072/AGdnFrmj_400x400.jpg">
            <a:extLst>
              <a:ext uri="{FF2B5EF4-FFF2-40B4-BE49-F238E27FC236}">
                <a16:creationId xmlns:a16="http://schemas.microsoft.com/office/drawing/2014/main" id="{959C1416-3052-DF4C-989B-BAC3273F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14" y="5764696"/>
            <a:ext cx="1560174" cy="10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8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embolic protection devices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aucity </a:t>
            </a:r>
            <a:r>
              <a:rPr lang="en-US" dirty="0"/>
              <a:t>of </a:t>
            </a:r>
            <a:r>
              <a:rPr lang="en-US" dirty="0" smtClean="0"/>
              <a:t>data for embolic protection device use in vertebral artery. </a:t>
            </a:r>
          </a:p>
          <a:p>
            <a:endParaRPr lang="en-US" dirty="0" smtClean="0"/>
          </a:p>
          <a:p>
            <a:r>
              <a:rPr lang="en-US" dirty="0" smtClean="0"/>
              <a:t>Sawada </a:t>
            </a:r>
            <a:r>
              <a:rPr lang="en-US" dirty="0"/>
              <a:t>et al studied 12 consecutive patients undergoing percutaneous intervention for SCA and VA stenosis</a:t>
            </a:r>
            <a:r>
              <a:rPr lang="en-US" dirty="0" smtClean="0"/>
              <a:t>. Several new signals on transcranial </a:t>
            </a:r>
            <a:r>
              <a:rPr lang="en-US" dirty="0" err="1" smtClean="0"/>
              <a:t>doppler</a:t>
            </a:r>
            <a:r>
              <a:rPr lang="en-US" dirty="0" smtClean="0"/>
              <a:t> </a:t>
            </a:r>
            <a:r>
              <a:rPr lang="en-US" dirty="0"/>
              <a:t>were detected immediately after angioplasty in 6 of the 12 patients.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Canyigit</a:t>
            </a:r>
            <a:r>
              <a:rPr lang="en-US" dirty="0" smtClean="0"/>
              <a:t> </a:t>
            </a:r>
            <a:r>
              <a:rPr lang="en-US" dirty="0"/>
              <a:t>et al studied 16 patients pre- and post-VA </a:t>
            </a:r>
            <a:r>
              <a:rPr lang="en-US" dirty="0" smtClean="0"/>
              <a:t>stenting. 6 </a:t>
            </a:r>
            <a:r>
              <a:rPr lang="en-US" dirty="0"/>
              <a:t>of 16 patients had a total of 25 new lesions in the </a:t>
            </a:r>
            <a:r>
              <a:rPr lang="en-US" dirty="0" err="1"/>
              <a:t>vertebrobasilar</a:t>
            </a:r>
            <a:r>
              <a:rPr lang="en-US" dirty="0"/>
              <a:t> circulation area in the post-stent images</a:t>
            </a:r>
            <a:r>
              <a:rPr lang="en-US" dirty="0" smtClean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8ABAA-1C28-0840-880E-527397B44B6C}"/>
              </a:ext>
            </a:extLst>
          </p:cNvPr>
          <p:cNvSpPr txBox="1"/>
          <p:nvPr/>
        </p:nvSpPr>
        <p:spPr>
          <a:xfrm>
            <a:off x="2124015" y="6373400"/>
            <a:ext cx="39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Swada</a:t>
            </a:r>
            <a:r>
              <a:rPr lang="en-US" dirty="0" smtClean="0"/>
              <a:t> M et al et al, Neurosurgery, 1997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8ABAA-1C28-0840-880E-527397B44B6C}"/>
              </a:ext>
            </a:extLst>
          </p:cNvPr>
          <p:cNvSpPr txBox="1"/>
          <p:nvPr/>
        </p:nvSpPr>
        <p:spPr>
          <a:xfrm>
            <a:off x="6205242" y="6373400"/>
            <a:ext cx="4136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Canygit</a:t>
            </a:r>
            <a:r>
              <a:rPr lang="en-US" sz="1600" dirty="0" smtClean="0"/>
              <a:t> et al, </a:t>
            </a:r>
            <a:r>
              <a:rPr lang="en-US" sz="1600" dirty="0" err="1"/>
              <a:t>Cardiovasc</a:t>
            </a:r>
            <a:r>
              <a:rPr lang="en-US" sz="1600" dirty="0"/>
              <a:t> </a:t>
            </a:r>
            <a:r>
              <a:rPr lang="en-US" sz="1600" dirty="0" err="1"/>
              <a:t>Intervent</a:t>
            </a:r>
            <a:r>
              <a:rPr lang="en-US" sz="1600" dirty="0"/>
              <a:t> </a:t>
            </a:r>
            <a:r>
              <a:rPr lang="en-US" sz="1600" dirty="0" err="1" smtClean="0"/>
              <a:t>Radiol</a:t>
            </a:r>
            <a:r>
              <a:rPr lang="en-US" sz="1600" dirty="0" smtClean="0"/>
              <a:t>, 2007 </a:t>
            </a:r>
            <a:endParaRPr lang="en-US" sz="1600" dirty="0"/>
          </a:p>
        </p:txBody>
      </p:sp>
      <p:pic>
        <p:nvPicPr>
          <p:cNvPr id="6" name="Picture 2" descr="https://pbs.twimg.com/profile_images/997519841417347072/AGdnFrmj_400x400.jpg">
            <a:extLst>
              <a:ext uri="{FF2B5EF4-FFF2-40B4-BE49-F238E27FC236}">
                <a16:creationId xmlns:a16="http://schemas.microsoft.com/office/drawing/2014/main" id="{959C1416-3052-DF4C-989B-BAC3273F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14" y="5764696"/>
            <a:ext cx="1560174" cy="10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4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Coronary bifurcation techniques are feasible for vertebral/subclavian artery bifurcation lesions.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Drug eluting stents preferred for VA stent due to high restenosis rates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Distal embolic protection device should be used frequently</a:t>
            </a:r>
            <a:endParaRPr lang="en-US" dirty="0"/>
          </a:p>
        </p:txBody>
      </p:sp>
      <p:pic>
        <p:nvPicPr>
          <p:cNvPr id="4" name="Picture 2" descr="https://pbs.twimg.com/profile_images/997519841417347072/AGdnFrmj_400x400.jpg">
            <a:extLst>
              <a:ext uri="{FF2B5EF4-FFF2-40B4-BE49-F238E27FC236}">
                <a16:creationId xmlns:a16="http://schemas.microsoft.com/office/drawing/2014/main" id="{959C1416-3052-DF4C-989B-BAC3273F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14" y="5764696"/>
            <a:ext cx="1560174" cy="10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4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274256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8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1380941"/>
            <a:ext cx="95371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80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y.o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 male w/ PMH of HTN, HLD, A-Fib, former smoker, COPD, CKD-stage 2, known CAD s/p CABG x 3 on 6/2018: LIMA-&gt;LAD, SVG-&gt;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Diag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SVG-&gt;OM, s/p RCA PCI on 7/23/2021.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Patient continues to have chest pain on minimal exertion and intermittent dizziness.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MPI suggestive of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extensive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anterolateral ischemia . 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https://pbs.twimg.com/profile_images/997519841417347072/AGdnFrmj_40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272" y="5897880"/>
            <a:ext cx="1633728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9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Medications: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81, Lipitor 40, Coreg 25 mg BID,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Imdur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60 mg, Colchicine,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Escitalopram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Labs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Hgb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Hct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10.2/28.3,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Plts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166, Cr 1.3, INR 1.3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https://pbs.twimg.com/profile_images/997519841417347072/AGdnFrmj_40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272" y="5897880"/>
            <a:ext cx="1633728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1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4418" y="873299"/>
            <a:ext cx="4050637" cy="4782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21" y="873299"/>
            <a:ext cx="4681336" cy="4782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1118" y="6071616"/>
            <a:ext cx="371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Proximal subclavian stenosis</a:t>
            </a:r>
          </a:p>
        </p:txBody>
      </p:sp>
      <p:pic>
        <p:nvPicPr>
          <p:cNvPr id="8" name="Picture 2" descr="https://pbs.twimg.com/profile_images/997519841417347072/AGdnFrmj_400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354" y="5903806"/>
            <a:ext cx="1623645" cy="9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2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472" y="34683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Simultaneous subclavian and vertebral artery stenosis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371"/>
            <a:ext cx="9970008" cy="4715532"/>
          </a:xfrm>
        </p:spPr>
        <p:txBody>
          <a:bodyPr>
            <a:normAutofit/>
          </a:bodyPr>
          <a:lstStyle/>
          <a:p>
            <a:r>
              <a:rPr lang="en-US" dirty="0"/>
              <a:t>The prevalence of subclavian artery (SA) stenosis is about 2%.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real prevalence of extracranial vertebral artery (VA) estimates ranging from 7% to 40%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cases of combination of vertebral and subclavian stenosis, typically symptoms occur mainly due to </a:t>
            </a:r>
            <a:r>
              <a:rPr lang="en-US" dirty="0" err="1" smtClean="0"/>
              <a:t>vertebro</a:t>
            </a:r>
            <a:r>
              <a:rPr lang="en-US" dirty="0" smtClean="0"/>
              <a:t>-basilar insufficiency (VBI).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pbs.twimg.com/profile_images/997519841417347072/AGdnFrmj_400x400.jpg">
            <a:extLst>
              <a:ext uri="{FF2B5EF4-FFF2-40B4-BE49-F238E27FC236}">
                <a16:creationId xmlns:a16="http://schemas.microsoft.com/office/drawing/2014/main" id="{A3D384F0-5ECA-B34A-AE83-696BA84A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354" y="5903806"/>
            <a:ext cx="1623645" cy="9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24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E415-B1FC-C347-A1DC-A1979DC3D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65376"/>
            <a:ext cx="7918704" cy="46041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50% of patients with VA stenosis present initially with stroke, and 26% </a:t>
            </a:r>
            <a:r>
              <a:rPr lang="en-US" dirty="0" smtClean="0"/>
              <a:t>TIA. </a:t>
            </a:r>
          </a:p>
          <a:p>
            <a:endParaRPr lang="en-US" dirty="0" smtClean="0"/>
          </a:p>
          <a:p>
            <a:r>
              <a:rPr lang="en-US" dirty="0" smtClean="0"/>
              <a:t>Over course of next 5 years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VA </a:t>
            </a:r>
            <a:r>
              <a:rPr lang="en-US" dirty="0"/>
              <a:t>stenosis portends a 20–30% risk of </a:t>
            </a:r>
            <a:r>
              <a:rPr lang="en-US" dirty="0" smtClean="0"/>
              <a:t>stroke</a:t>
            </a:r>
          </a:p>
          <a:p>
            <a:endParaRPr lang="en-US" dirty="0"/>
          </a:p>
          <a:p>
            <a:r>
              <a:rPr lang="en-US" dirty="0" smtClean="0"/>
              <a:t>Current </a:t>
            </a:r>
            <a:r>
              <a:rPr lang="en-US" dirty="0"/>
              <a:t>recommendations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intervene </a:t>
            </a:r>
            <a:r>
              <a:rPr lang="en-US" dirty="0"/>
              <a:t>in cases of VA stenosis in patients with </a:t>
            </a:r>
            <a:r>
              <a:rPr lang="en-US" b="1" dirty="0"/>
              <a:t>stroke or definite symptoms of VBI. 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/>
              <a:t>VBI </a:t>
            </a:r>
            <a:r>
              <a:rPr lang="en-US" b="1" dirty="0" smtClean="0"/>
              <a:t>symptoms </a:t>
            </a:r>
            <a:r>
              <a:rPr lang="en-US" dirty="0" smtClean="0">
                <a:sym typeface="Wingdings" panose="05000000000000000000" pitchFamily="2" charset="2"/>
              </a:rPr>
              <a:t> dizziness, </a:t>
            </a:r>
            <a:r>
              <a:rPr lang="en-US" dirty="0" smtClean="0"/>
              <a:t>vertigo</a:t>
            </a:r>
            <a:r>
              <a:rPr lang="en-US" dirty="0"/>
              <a:t>, visual dysfunction, peri-oral </a:t>
            </a:r>
            <a:r>
              <a:rPr lang="en-US" dirty="0" smtClean="0"/>
              <a:t>paresthesia.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472" y="34683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Simultaneous subclavian and vertebral artery stenosis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198" b="-937"/>
          <a:stretch/>
        </p:blipFill>
        <p:spPr>
          <a:xfrm>
            <a:off x="8439912" y="1672400"/>
            <a:ext cx="3355848" cy="4134040"/>
          </a:xfrm>
          <a:prstGeom prst="rect">
            <a:avLst/>
          </a:prstGeom>
        </p:spPr>
      </p:pic>
      <p:pic>
        <p:nvPicPr>
          <p:cNvPr id="6" name="Picture 2" descr="https://pbs.twimg.com/profile_images/997519841417347072/AGdnFrmj_400x400.jpg">
            <a:extLst>
              <a:ext uri="{FF2B5EF4-FFF2-40B4-BE49-F238E27FC236}">
                <a16:creationId xmlns:a16="http://schemas.microsoft.com/office/drawing/2014/main" id="{A3D384F0-5ECA-B34A-AE83-696BA84A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354" y="5903806"/>
            <a:ext cx="1623645" cy="9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3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E415-B1FC-C347-A1DC-A1979DC3D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0392"/>
            <a:ext cx="10646664" cy="53265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500" dirty="0"/>
          </a:p>
          <a:p>
            <a:r>
              <a:rPr lang="en-US" dirty="0"/>
              <a:t>For asymptomatic patients </a:t>
            </a:r>
            <a:r>
              <a:rPr lang="en-US" dirty="0" smtClean="0"/>
              <a:t>vertebral </a:t>
            </a:r>
            <a:r>
              <a:rPr lang="en-US" dirty="0"/>
              <a:t>intervention </a:t>
            </a:r>
            <a:r>
              <a:rPr lang="en-US" dirty="0" smtClean="0"/>
              <a:t>is considered in following scenarios: </a:t>
            </a:r>
            <a:endParaRPr lang="en-US" dirty="0"/>
          </a:p>
          <a:p>
            <a:endParaRPr lang="en-US" sz="2400" dirty="0"/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dirty="0"/>
              <a:t>Significant unilateral stenosis in a dominant VA </a:t>
            </a: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120000"/>
              </a:lnSpc>
              <a:buFont typeface="Wingdings" pitchFamily="2" charset="2"/>
              <a:buChar char="à"/>
            </a:pPr>
            <a:r>
              <a:rPr lang="en-US" sz="2800" dirty="0" smtClean="0"/>
              <a:t> ipsilateral </a:t>
            </a:r>
            <a:r>
              <a:rPr lang="en-US" sz="2800" dirty="0"/>
              <a:t>carotid occlusion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à"/>
            </a:pPr>
            <a:r>
              <a:rPr lang="en-US" sz="2800" dirty="0"/>
              <a:t> tight stenosis of contralateral VA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à"/>
            </a:pPr>
            <a:r>
              <a:rPr lang="en-US" sz="2800" dirty="0"/>
              <a:t> </a:t>
            </a:r>
            <a:r>
              <a:rPr lang="en-US" sz="2800" dirty="0" smtClean="0"/>
              <a:t>Along with subclavian artery stenting : </a:t>
            </a:r>
            <a:r>
              <a:rPr lang="en-US" sz="2800" b="1" dirty="0" smtClean="0"/>
              <a:t>Proximity of VA to SA lesion, diseased VA ostium, </a:t>
            </a:r>
            <a:r>
              <a:rPr lang="en-US" sz="2800" b="1" dirty="0"/>
              <a:t>risk of compromising vertebral flow</a:t>
            </a:r>
            <a:endParaRPr lang="en-US" sz="3600" b="1" dirty="0"/>
          </a:p>
          <a:p>
            <a:pPr lvl="2">
              <a:lnSpc>
                <a:spcPct val="120000"/>
              </a:lnSpc>
              <a:buFont typeface="Wingdings" pitchFamily="2" charset="2"/>
              <a:buChar char="à"/>
            </a:pPr>
            <a:endParaRPr lang="en-US" sz="2800" b="1" dirty="0"/>
          </a:p>
        </p:txBody>
      </p:sp>
      <p:pic>
        <p:nvPicPr>
          <p:cNvPr id="4" name="Picture 2" descr="https://pbs.twimg.com/profile_images/997519841417347072/AGdnFrmj_400x400.jpg">
            <a:extLst>
              <a:ext uri="{FF2B5EF4-FFF2-40B4-BE49-F238E27FC236}">
                <a16:creationId xmlns:a16="http://schemas.microsoft.com/office/drawing/2014/main" id="{A3D384F0-5ECA-B34A-AE83-696BA84A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354" y="5903806"/>
            <a:ext cx="1623645" cy="9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5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30F6F6-1D7F-B44B-84C2-B21F812D8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1"/>
            <a:ext cx="10200861" cy="5274366"/>
          </a:xfrm>
        </p:spPr>
        <p:txBody>
          <a:bodyPr>
            <a:normAutofit/>
          </a:bodyPr>
          <a:lstStyle/>
          <a:p>
            <a:r>
              <a:rPr lang="en-US" dirty="0"/>
              <a:t>Scarce literature on combined subclavian and vertebral artery disease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r>
              <a:rPr lang="en-US" dirty="0"/>
              <a:t>15 patients with symptomatic subclavian and vertebral artery stenosis underwent simultaneous SA/VA intervention.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Follow up done at 1, 6 and 12 months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66.7% patients experienced relief of chronic ischemic symptoms.</a:t>
            </a:r>
          </a:p>
        </p:txBody>
      </p:sp>
      <p:pic>
        <p:nvPicPr>
          <p:cNvPr id="7" name="Picture 2" descr="https://pbs.twimg.com/profile_images/997519841417347072/AGdnFrmj_400x400.jpg">
            <a:extLst>
              <a:ext uri="{FF2B5EF4-FFF2-40B4-BE49-F238E27FC236}">
                <a16:creationId xmlns:a16="http://schemas.microsoft.com/office/drawing/2014/main" id="{4C25BE10-7748-1645-A110-007DBC043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354" y="5903806"/>
            <a:ext cx="1623645" cy="9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28ABAA-1C28-0840-880E-527397B44B6C}"/>
              </a:ext>
            </a:extLst>
          </p:cNvPr>
          <p:cNvSpPr txBox="1"/>
          <p:nvPr/>
        </p:nvSpPr>
        <p:spPr>
          <a:xfrm>
            <a:off x="4982818" y="6380903"/>
            <a:ext cx="587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Maciejewski</a:t>
            </a:r>
            <a:r>
              <a:rPr lang="en-US" dirty="0"/>
              <a:t> DR et al,</a:t>
            </a:r>
            <a:r>
              <a:rPr 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Postepy Kardiol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Interwencyjnej 2017</a:t>
            </a:r>
            <a:r>
              <a:rPr 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01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tiled, tile&#10;&#10;Description automatically generated">
            <a:extLst>
              <a:ext uri="{FF2B5EF4-FFF2-40B4-BE49-F238E27FC236}">
                <a16:creationId xmlns:a16="http://schemas.microsoft.com/office/drawing/2014/main" id="{FEAB32D1-C2BE-B440-B2EA-368B3A48F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53" y="1189874"/>
            <a:ext cx="6056155" cy="4768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34A44B-11E0-E04D-84DA-B31DB9786FA3}"/>
              </a:ext>
            </a:extLst>
          </p:cNvPr>
          <p:cNvSpPr txBox="1"/>
          <p:nvPr/>
        </p:nvSpPr>
        <p:spPr>
          <a:xfrm>
            <a:off x="1158461" y="6023680"/>
            <a:ext cx="560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VA stenosis after SA stenting        --&gt;        VA stenting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D2814-4B12-B144-86D4-D703A8028595}"/>
              </a:ext>
            </a:extLst>
          </p:cNvPr>
          <p:cNvSpPr txBox="1"/>
          <p:nvPr/>
        </p:nvSpPr>
        <p:spPr>
          <a:xfrm>
            <a:off x="4740413" y="6488685"/>
            <a:ext cx="587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Maciejewski</a:t>
            </a:r>
            <a:r>
              <a:rPr lang="en-US" dirty="0"/>
              <a:t> DR et al,</a:t>
            </a:r>
            <a:r>
              <a:rPr 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Postepy Kardiol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Interwencyjnej 2017</a:t>
            </a:r>
            <a:r>
              <a:rPr 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9" name="Picture 2" descr="https://pbs.twimg.com/profile_images/997519841417347072/AGdnFrmj_400x400.jpg">
            <a:extLst>
              <a:ext uri="{FF2B5EF4-FFF2-40B4-BE49-F238E27FC236}">
                <a16:creationId xmlns:a16="http://schemas.microsoft.com/office/drawing/2014/main" id="{CAFF06A2-170A-9042-8798-2FD795762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14" y="5632174"/>
            <a:ext cx="1749286" cy="12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6562" y="464929"/>
            <a:ext cx="7154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Vertebral artery stenting as a salvage/ad hoc procedure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55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900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acumin-pro</vt:lpstr>
      <vt:lpstr>Arial</vt:lpstr>
      <vt:lpstr>Calibri</vt:lpstr>
      <vt:lpstr>Calibri Light</vt:lpstr>
      <vt:lpstr>Wingdings</vt:lpstr>
      <vt:lpstr>Office Theme</vt:lpstr>
      <vt:lpstr>Live Case</vt:lpstr>
      <vt:lpstr>PowerPoint Presentation</vt:lpstr>
      <vt:lpstr>PowerPoint Presentation</vt:lpstr>
      <vt:lpstr>PowerPoint Presentation</vt:lpstr>
      <vt:lpstr>Simultaneous subclavian and vertebral artery stenosis</vt:lpstr>
      <vt:lpstr>Simultaneous subclavian and vertebral artery stenosis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Mini- crush technique </vt:lpstr>
      <vt:lpstr>Re-stenosis</vt:lpstr>
      <vt:lpstr>Re-stenosis</vt:lpstr>
      <vt:lpstr>Distal embolic protection devices 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CVICATHFELLOW</dc:creator>
  <cp:lastModifiedBy>CVICATHFELLOW</cp:lastModifiedBy>
  <cp:revision>19</cp:revision>
  <dcterms:created xsi:type="dcterms:W3CDTF">2021-11-05T14:57:32Z</dcterms:created>
  <dcterms:modified xsi:type="dcterms:W3CDTF">2021-11-10T11:31:17Z</dcterms:modified>
</cp:coreProperties>
</file>