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02" r:id="rId2"/>
    <p:sldMasterId id="2147483828" r:id="rId3"/>
    <p:sldMasterId id="2147483880" r:id="rId4"/>
    <p:sldMasterId id="2147483969" r:id="rId5"/>
    <p:sldMasterId id="2147484132" r:id="rId6"/>
    <p:sldMasterId id="2147484144" r:id="rId7"/>
    <p:sldMasterId id="2147484156" r:id="rId8"/>
    <p:sldMasterId id="2147484180" r:id="rId9"/>
    <p:sldMasterId id="2147484192" r:id="rId10"/>
    <p:sldMasterId id="2147484204" r:id="rId11"/>
    <p:sldMasterId id="2147484216" r:id="rId12"/>
  </p:sldMasterIdLst>
  <p:notesMasterIdLst>
    <p:notesMasterId r:id="rId82"/>
  </p:notesMasterIdLst>
  <p:sldIdLst>
    <p:sldId id="413" r:id="rId13"/>
    <p:sldId id="414" r:id="rId14"/>
    <p:sldId id="415" r:id="rId15"/>
    <p:sldId id="802" r:id="rId16"/>
    <p:sldId id="803" r:id="rId17"/>
    <p:sldId id="804" r:id="rId18"/>
    <p:sldId id="805" r:id="rId19"/>
    <p:sldId id="806" r:id="rId20"/>
    <p:sldId id="807" r:id="rId21"/>
    <p:sldId id="808" r:id="rId22"/>
    <p:sldId id="809" r:id="rId23"/>
    <p:sldId id="810" r:id="rId24"/>
    <p:sldId id="811" r:id="rId25"/>
    <p:sldId id="812" r:id="rId26"/>
    <p:sldId id="813" r:id="rId27"/>
    <p:sldId id="814" r:id="rId28"/>
    <p:sldId id="815" r:id="rId29"/>
    <p:sldId id="639" r:id="rId30"/>
    <p:sldId id="417" r:id="rId31"/>
    <p:sldId id="779" r:id="rId32"/>
    <p:sldId id="736" r:id="rId33"/>
    <p:sldId id="737" r:id="rId34"/>
    <p:sldId id="739" r:id="rId35"/>
    <p:sldId id="787" r:id="rId36"/>
    <p:sldId id="786" r:id="rId37"/>
    <p:sldId id="788" r:id="rId38"/>
    <p:sldId id="741" r:id="rId39"/>
    <p:sldId id="740" r:id="rId40"/>
    <p:sldId id="751" r:id="rId41"/>
    <p:sldId id="752" r:id="rId42"/>
    <p:sldId id="753" r:id="rId43"/>
    <p:sldId id="754" r:id="rId44"/>
    <p:sldId id="755" r:id="rId45"/>
    <p:sldId id="756" r:id="rId46"/>
    <p:sldId id="757" r:id="rId47"/>
    <p:sldId id="758" r:id="rId48"/>
    <p:sldId id="759" r:id="rId49"/>
    <p:sldId id="760" r:id="rId50"/>
    <p:sldId id="761" r:id="rId51"/>
    <p:sldId id="763" r:id="rId52"/>
    <p:sldId id="765" r:id="rId53"/>
    <p:sldId id="798" r:id="rId54"/>
    <p:sldId id="799" r:id="rId55"/>
    <p:sldId id="800" r:id="rId56"/>
    <p:sldId id="766" r:id="rId57"/>
    <p:sldId id="769" r:id="rId58"/>
    <p:sldId id="770" r:id="rId59"/>
    <p:sldId id="771" r:id="rId60"/>
    <p:sldId id="772" r:id="rId61"/>
    <p:sldId id="773" r:id="rId62"/>
    <p:sldId id="774" r:id="rId63"/>
    <p:sldId id="775" r:id="rId64"/>
    <p:sldId id="776" r:id="rId65"/>
    <p:sldId id="777" r:id="rId66"/>
    <p:sldId id="778" r:id="rId67"/>
    <p:sldId id="780" r:id="rId68"/>
    <p:sldId id="789" r:id="rId69"/>
    <p:sldId id="801" r:id="rId70"/>
    <p:sldId id="790" r:id="rId71"/>
    <p:sldId id="791" r:id="rId72"/>
    <p:sldId id="792" r:id="rId73"/>
    <p:sldId id="794" r:id="rId74"/>
    <p:sldId id="795" r:id="rId75"/>
    <p:sldId id="796" r:id="rId76"/>
    <p:sldId id="797" r:id="rId77"/>
    <p:sldId id="435" r:id="rId78"/>
    <p:sldId id="436" r:id="rId79"/>
    <p:sldId id="437" r:id="rId80"/>
    <p:sldId id="438" r:id="rId81"/>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46C0A"/>
    <a:srgbClr val="00B0F0"/>
    <a:srgbClr val="000090"/>
    <a:srgbClr val="2D75B6"/>
    <a:srgbClr val="70AD47"/>
    <a:srgbClr val="2E75B6"/>
    <a:srgbClr val="00A1DA"/>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3103" autoAdjust="0"/>
  </p:normalViewPr>
  <p:slideViewPr>
    <p:cSldViewPr snapToGrid="0">
      <p:cViewPr varScale="1">
        <p:scale>
          <a:sx n="91" d="100"/>
          <a:sy n="91" d="100"/>
        </p:scale>
        <p:origin x="1524"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2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notesMaster" Target="notesMasters/notesMaster1.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ofPieChart>
        <c:ofPieType val="bar"/>
        <c:varyColors val="1"/>
        <c:ser>
          <c:idx val="0"/>
          <c:order val="0"/>
          <c:tx>
            <c:strRef>
              <c:f>Sheet1!$B$1</c:f>
              <c:strCache>
                <c:ptCount val="1"/>
                <c:pt idx="0">
                  <c:v>Sales</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1E1A-4DF0-8993-8D0287C21B5F}"/>
              </c:ext>
            </c:extLst>
          </c:dPt>
          <c:dPt>
            <c:idx val="1"/>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3-1E1A-4DF0-8993-8D0287C21B5F}"/>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1E1A-4DF0-8993-8D0287C21B5F}"/>
              </c:ext>
            </c:extLst>
          </c:dPt>
          <c:dPt>
            <c:idx val="3"/>
            <c:bubble3D val="0"/>
            <c:spPr>
              <a:solidFill>
                <a:srgbClr val="FF66CC"/>
              </a:solidFill>
              <a:ln w="19050">
                <a:solidFill>
                  <a:schemeClr val="lt1"/>
                </a:solidFill>
              </a:ln>
              <a:effectLst/>
            </c:spPr>
            <c:extLst>
              <c:ext xmlns:c16="http://schemas.microsoft.com/office/drawing/2014/chart" uri="{C3380CC4-5D6E-409C-BE32-E72D297353CC}">
                <c16:uniqueId val="{00000007-1E1A-4DF0-8993-8D0287C21B5F}"/>
              </c:ext>
            </c:extLst>
          </c:dPt>
          <c:dPt>
            <c:idx val="4"/>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9-1E1A-4DF0-8993-8D0287C21B5F}"/>
              </c:ext>
            </c:extLst>
          </c:dPt>
          <c:cat>
            <c:strRef>
              <c:f>Sheet1!$A$2:$A$5</c:f>
              <c:strCache>
                <c:ptCount val="4"/>
                <c:pt idx="0">
                  <c:v>Aspirin</c:v>
                </c:pt>
                <c:pt idx="1">
                  <c:v>Clopidogrel</c:v>
                </c:pt>
                <c:pt idx="2">
                  <c:v>Ticagrelor</c:v>
                </c:pt>
                <c:pt idx="3">
                  <c:v>Prasugrel</c:v>
                </c:pt>
              </c:strCache>
            </c:strRef>
          </c:cat>
          <c:val>
            <c:numRef>
              <c:f>Sheet1!$B$2:$B$5</c:f>
              <c:numCache>
                <c:formatCode>General</c:formatCode>
                <c:ptCount val="4"/>
                <c:pt idx="0">
                  <c:v>28.8</c:v>
                </c:pt>
                <c:pt idx="1">
                  <c:v>53.9</c:v>
                </c:pt>
                <c:pt idx="2">
                  <c:v>13.6</c:v>
                </c:pt>
                <c:pt idx="3">
                  <c:v>1.2</c:v>
                </c:pt>
              </c:numCache>
            </c:numRef>
          </c:val>
          <c:extLst>
            <c:ext xmlns:c16="http://schemas.microsoft.com/office/drawing/2014/chart" uri="{C3380CC4-5D6E-409C-BE32-E72D297353CC}">
              <c16:uniqueId val="{0000000A-1E1A-4DF0-8993-8D0287C21B5F}"/>
            </c:ext>
          </c:extLst>
        </c:ser>
        <c:dLbls>
          <c:showLegendKey val="0"/>
          <c:showVal val="0"/>
          <c:showCatName val="0"/>
          <c:showSerName val="0"/>
          <c:showPercent val="0"/>
          <c:showBubbleSize val="0"/>
          <c:showLeaderLines val="1"/>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ayout>
        <c:manualLayout>
          <c:xMode val="edge"/>
          <c:yMode val="edge"/>
          <c:x val="4.6529506392346119E-2"/>
          <c:y val="0.83472167121437424"/>
          <c:w val="0.9069409872153078"/>
          <c:h val="0.1422016153699391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Abbreviated DAPT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c:v>
                </c:pt>
                <c:pt idx="1">
                  <c:v>6 months</c:v>
                </c:pt>
                <c:pt idx="2">
                  <c:v>12 months</c:v>
                </c:pt>
              </c:strCache>
            </c:strRef>
          </c:cat>
          <c:val>
            <c:numRef>
              <c:f>Sheet1!$B$2:$B$4</c:f>
              <c:numCache>
                <c:formatCode>General</c:formatCode>
                <c:ptCount val="3"/>
                <c:pt idx="0">
                  <c:v>95</c:v>
                </c:pt>
                <c:pt idx="1">
                  <c:v>91.8</c:v>
                </c:pt>
                <c:pt idx="2">
                  <c:v>81.8</c:v>
                </c:pt>
              </c:numCache>
            </c:numRef>
          </c:val>
          <c:extLst>
            <c:ext xmlns:c16="http://schemas.microsoft.com/office/drawing/2014/chart" uri="{C3380CC4-5D6E-409C-BE32-E72D297353CC}">
              <c16:uniqueId val="{00000000-CE8A-4BE7-AF0E-5D04249C37EF}"/>
            </c:ext>
          </c:extLst>
        </c:ser>
        <c:ser>
          <c:idx val="1"/>
          <c:order val="1"/>
          <c:tx>
            <c:strRef>
              <c:f>Sheet1!$C$1</c:f>
              <c:strCache>
                <c:ptCount val="1"/>
                <c:pt idx="0">
                  <c:v>Stadard DAPT</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c:v>
                </c:pt>
                <c:pt idx="1">
                  <c:v>6 months</c:v>
                </c:pt>
                <c:pt idx="2">
                  <c:v>12 months</c:v>
                </c:pt>
              </c:strCache>
            </c:strRef>
          </c:cat>
          <c:val>
            <c:numRef>
              <c:f>Sheet1!$C$2:$C$4</c:f>
              <c:numCache>
                <c:formatCode>General</c:formatCode>
                <c:ptCount val="3"/>
                <c:pt idx="0">
                  <c:v>96.8</c:v>
                </c:pt>
                <c:pt idx="1">
                  <c:v>95</c:v>
                </c:pt>
                <c:pt idx="2">
                  <c:v>91.5</c:v>
                </c:pt>
              </c:numCache>
            </c:numRef>
          </c:val>
          <c:extLst>
            <c:ext xmlns:c16="http://schemas.microsoft.com/office/drawing/2014/chart" uri="{C3380CC4-5D6E-409C-BE32-E72D297353CC}">
              <c16:uniqueId val="{00000001-CE8A-4BE7-AF0E-5D04249C37EF}"/>
            </c:ext>
          </c:extLst>
        </c:ser>
        <c:dLbls>
          <c:showLegendKey val="0"/>
          <c:showVal val="0"/>
          <c:showCatName val="0"/>
          <c:showSerName val="0"/>
          <c:showPercent val="0"/>
          <c:showBubbleSize val="0"/>
        </c:dLbls>
        <c:gapWidth val="219"/>
        <c:overlap val="-27"/>
        <c:axId val="91602304"/>
        <c:axId val="91620480"/>
      </c:barChart>
      <c:catAx>
        <c:axId val="91602304"/>
        <c:scaling>
          <c:orientation val="minMax"/>
        </c:scaling>
        <c:delete val="0"/>
        <c:axPos val="b"/>
        <c:numFmt formatCode="General" sourceLinked="1"/>
        <c:majorTickMark val="out"/>
        <c:minorTickMark val="none"/>
        <c:tickLblPos val="nextTo"/>
        <c:spPr>
          <a:noFill/>
          <a:ln w="22225" cap="flat" cmpd="sng" algn="ctr">
            <a:solidFill>
              <a:sysClr val="window" lastClr="FFFFFF"/>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mn-cs"/>
              </a:defRPr>
            </a:pPr>
            <a:endParaRPr lang="en-US"/>
          </a:p>
        </c:txPr>
        <c:crossAx val="91620480"/>
        <c:crosses val="autoZero"/>
        <c:auto val="1"/>
        <c:lblAlgn val="ctr"/>
        <c:lblOffset val="10"/>
        <c:noMultiLvlLbl val="0"/>
      </c:catAx>
      <c:valAx>
        <c:axId val="91620480"/>
        <c:scaling>
          <c:orientation val="minMax"/>
          <c:max val="100"/>
          <c:min val="0"/>
        </c:scaling>
        <c:delete val="0"/>
        <c:axPos val="l"/>
        <c:numFmt formatCode="General" sourceLinked="1"/>
        <c:majorTickMark val="out"/>
        <c:minorTickMark val="none"/>
        <c:tickLblPos val="nextTo"/>
        <c:spPr>
          <a:noFill/>
          <a:ln w="22225">
            <a:solidFill>
              <a:sysClr val="window" lastClr="FFFFFF"/>
            </a:solidFill>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mn-cs"/>
              </a:defRPr>
            </a:pPr>
            <a:endParaRPr lang="en-US"/>
          </a:p>
        </c:txPr>
        <c:crossAx val="916023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046659714560629E-2"/>
          <c:y val="0.14949287009226939"/>
          <c:w val="0.94787784444410861"/>
          <c:h val="0.70352485320778202"/>
        </c:manualLayout>
      </c:layout>
      <c:barChart>
        <c:barDir val="col"/>
        <c:grouping val="clustered"/>
        <c:varyColors val="0"/>
        <c:ser>
          <c:idx val="0"/>
          <c:order val="0"/>
          <c:tx>
            <c:strRef>
              <c:f>Sheet1!$B$1</c:f>
              <c:strCache>
                <c:ptCount val="1"/>
                <c:pt idx="0">
                  <c:v>Abbreviated DAPT (n=2204)</c:v>
                </c:pt>
              </c:strCache>
            </c:strRef>
          </c:tx>
          <c:spPr>
            <a:solidFill>
              <a:schemeClr val="accent1"/>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NACE</c:v>
                </c:pt>
                <c:pt idx="1">
                  <c:v>MACCE</c:v>
                </c:pt>
                <c:pt idx="2">
                  <c:v>Major/nonmajor clinically relevant bleeding</c:v>
                </c:pt>
                <c:pt idx="3">
                  <c:v>Death</c:v>
                </c:pt>
                <c:pt idx="4">
                  <c:v>Stroke or TIA</c:v>
                </c:pt>
                <c:pt idx="5">
                  <c:v>MI</c:v>
                </c:pt>
                <c:pt idx="6">
                  <c:v>Def/prob ST</c:v>
                </c:pt>
                <c:pt idx="7">
                  <c:v>Bleeding (BARC 3-5)</c:v>
                </c:pt>
              </c:strCache>
            </c:strRef>
          </c:cat>
          <c:val>
            <c:numRef>
              <c:f>Sheet1!$B$2:$B$9</c:f>
              <c:numCache>
                <c:formatCode>General</c:formatCode>
                <c:ptCount val="8"/>
                <c:pt idx="0">
                  <c:v>7.5</c:v>
                </c:pt>
                <c:pt idx="1">
                  <c:v>6.1</c:v>
                </c:pt>
                <c:pt idx="2">
                  <c:v>6.4</c:v>
                </c:pt>
                <c:pt idx="3">
                  <c:v>3.3</c:v>
                </c:pt>
                <c:pt idx="4">
                  <c:v>0.7</c:v>
                </c:pt>
                <c:pt idx="5">
                  <c:v>2.7</c:v>
                </c:pt>
                <c:pt idx="6">
                  <c:v>0.6</c:v>
                </c:pt>
                <c:pt idx="7">
                  <c:v>2.2999999999999998</c:v>
                </c:pt>
              </c:numCache>
            </c:numRef>
          </c:val>
          <c:extLst>
            <c:ext xmlns:c16="http://schemas.microsoft.com/office/drawing/2014/chart" uri="{C3380CC4-5D6E-409C-BE32-E72D297353CC}">
              <c16:uniqueId val="{00000000-C987-4B2F-93F8-8F48FAD5110D}"/>
            </c:ext>
          </c:extLst>
        </c:ser>
        <c:ser>
          <c:idx val="1"/>
          <c:order val="1"/>
          <c:tx>
            <c:strRef>
              <c:f>Sheet1!$C$1</c:f>
              <c:strCache>
                <c:ptCount val="1"/>
                <c:pt idx="0">
                  <c:v>Standard DAPT (n=2230)</c:v>
                </c:pt>
              </c:strCache>
            </c:strRef>
          </c:tx>
          <c:spPr>
            <a:solidFill>
              <a:schemeClr val="accent2"/>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NACE</c:v>
                </c:pt>
                <c:pt idx="1">
                  <c:v>MACCE</c:v>
                </c:pt>
                <c:pt idx="2">
                  <c:v>Major/nonmajor clinically relevant bleeding</c:v>
                </c:pt>
                <c:pt idx="3">
                  <c:v>Death</c:v>
                </c:pt>
                <c:pt idx="4">
                  <c:v>Stroke or TIA</c:v>
                </c:pt>
                <c:pt idx="5">
                  <c:v>MI</c:v>
                </c:pt>
                <c:pt idx="6">
                  <c:v>Def/prob ST</c:v>
                </c:pt>
                <c:pt idx="7">
                  <c:v>Bleeding (BARC 3-5)</c:v>
                </c:pt>
              </c:strCache>
            </c:strRef>
          </c:cat>
          <c:val>
            <c:numRef>
              <c:f>Sheet1!$C$2:$C$9</c:f>
              <c:numCache>
                <c:formatCode>General</c:formatCode>
                <c:ptCount val="8"/>
                <c:pt idx="0">
                  <c:v>7.7</c:v>
                </c:pt>
                <c:pt idx="1">
                  <c:v>5.9</c:v>
                </c:pt>
                <c:pt idx="2">
                  <c:v>9.1999999999999993</c:v>
                </c:pt>
                <c:pt idx="3">
                  <c:v>3.6</c:v>
                </c:pt>
                <c:pt idx="4">
                  <c:v>1.4</c:v>
                </c:pt>
                <c:pt idx="5">
                  <c:v>2.1</c:v>
                </c:pt>
                <c:pt idx="6">
                  <c:v>0.4</c:v>
                </c:pt>
                <c:pt idx="7">
                  <c:v>2.5</c:v>
                </c:pt>
              </c:numCache>
            </c:numRef>
          </c:val>
          <c:extLst>
            <c:ext xmlns:c16="http://schemas.microsoft.com/office/drawing/2014/chart" uri="{C3380CC4-5D6E-409C-BE32-E72D297353CC}">
              <c16:uniqueId val="{00000001-C987-4B2F-93F8-8F48FAD5110D}"/>
            </c:ext>
          </c:extLst>
        </c:ser>
        <c:dLbls>
          <c:showLegendKey val="0"/>
          <c:showVal val="0"/>
          <c:showCatName val="0"/>
          <c:showSerName val="0"/>
          <c:showPercent val="0"/>
          <c:showBubbleSize val="0"/>
        </c:dLbls>
        <c:gapWidth val="105"/>
        <c:overlap val="-12"/>
        <c:axId val="409516312"/>
        <c:axId val="543488408"/>
      </c:barChart>
      <c:catAx>
        <c:axId val="409516312"/>
        <c:scaling>
          <c:orientation val="minMax"/>
        </c:scaling>
        <c:delete val="0"/>
        <c:axPos val="b"/>
        <c:numFmt formatCode="General" sourceLinked="1"/>
        <c:majorTickMark val="out"/>
        <c:minorTickMark val="none"/>
        <c:tickLblPos val="none"/>
        <c:spPr>
          <a:noFill/>
          <a:ln w="222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43488408"/>
        <c:crosses val="autoZero"/>
        <c:auto val="1"/>
        <c:lblAlgn val="ctr"/>
        <c:lblOffset val="100"/>
        <c:noMultiLvlLbl val="0"/>
      </c:catAx>
      <c:valAx>
        <c:axId val="543488408"/>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09516312"/>
        <c:crosses val="autoZero"/>
        <c:crossBetween val="between"/>
        <c:majorUnit val="3"/>
      </c:valAx>
      <c:spPr>
        <a:noFill/>
        <a:ln>
          <a:noFill/>
        </a:ln>
        <a:effectLst/>
      </c:spPr>
    </c:plotArea>
    <c:legend>
      <c:legendPos val="t"/>
      <c:legendEntry>
        <c:idx val="0"/>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83946349375769"/>
          <c:y val="0.20891632121126766"/>
          <c:w val="0.8216632008980328"/>
          <c:h val="0.61455542886449699"/>
        </c:manualLayout>
      </c:layout>
      <c:scatterChart>
        <c:scatterStyle val="lineMarker"/>
        <c:varyColors val="0"/>
        <c:ser>
          <c:idx val="0"/>
          <c:order val="0"/>
          <c:spPr>
            <a:ln w="19050" cap="rnd">
              <a:solidFill>
                <a:sysClr val="window" lastClr="FFFFFF"/>
              </a:solidFill>
              <a:round/>
            </a:ln>
            <a:effectLst/>
          </c:spPr>
          <c:marker>
            <c:symbol val="none"/>
          </c:marker>
          <c:dPt>
            <c:idx val="9"/>
            <c:marker>
              <c:symbol val="none"/>
            </c:marker>
            <c:bubble3D val="0"/>
            <c:spPr>
              <a:ln w="19050" cap="rnd">
                <a:noFill/>
                <a:round/>
              </a:ln>
              <a:effectLst/>
            </c:spPr>
            <c:extLst>
              <c:ext xmlns:c16="http://schemas.microsoft.com/office/drawing/2014/chart" uri="{C3380CC4-5D6E-409C-BE32-E72D297353CC}">
                <c16:uniqueId val="{00000001-21DB-4841-A545-7B6271393EFB}"/>
              </c:ext>
            </c:extLst>
          </c:dPt>
          <c:xVal>
            <c:numRef>
              <c:f>Sheet1!$M$3:$M$13</c:f>
              <c:numCache>
                <c:formatCode>General</c:formatCode>
                <c:ptCount val="11"/>
                <c:pt idx="0">
                  <c:v>0.85</c:v>
                </c:pt>
                <c:pt idx="1">
                  <c:v>0.69</c:v>
                </c:pt>
                <c:pt idx="2">
                  <c:v>1.06</c:v>
                </c:pt>
                <c:pt idx="3">
                  <c:v>0.88</c:v>
                </c:pt>
                <c:pt idx="4">
                  <c:v>0.53</c:v>
                </c:pt>
                <c:pt idx="5">
                  <c:v>1.46</c:v>
                </c:pt>
                <c:pt idx="6">
                  <c:v>0.86</c:v>
                </c:pt>
                <c:pt idx="7">
                  <c:v>0.71</c:v>
                </c:pt>
                <c:pt idx="8">
                  <c:v>1.04</c:v>
                </c:pt>
                <c:pt idx="9">
                  <c:v>1</c:v>
                </c:pt>
                <c:pt idx="10">
                  <c:v>1</c:v>
                </c:pt>
              </c:numCache>
            </c:numRef>
          </c:xVal>
          <c:yVal>
            <c:numRef>
              <c:f>Sheet1!$N$3:$N$13</c:f>
              <c:numCache>
                <c:formatCode>General</c:formatCode>
                <c:ptCount val="11"/>
                <c:pt idx="1">
                  <c:v>3</c:v>
                </c:pt>
                <c:pt idx="2">
                  <c:v>3</c:v>
                </c:pt>
                <c:pt idx="4">
                  <c:v>2</c:v>
                </c:pt>
                <c:pt idx="5">
                  <c:v>2</c:v>
                </c:pt>
                <c:pt idx="7">
                  <c:v>1</c:v>
                </c:pt>
                <c:pt idx="8">
                  <c:v>1</c:v>
                </c:pt>
                <c:pt idx="9">
                  <c:v>4</c:v>
                </c:pt>
                <c:pt idx="10">
                  <c:v>0</c:v>
                </c:pt>
              </c:numCache>
            </c:numRef>
          </c:yVal>
          <c:smooth val="0"/>
          <c:extLst>
            <c:ext xmlns:c16="http://schemas.microsoft.com/office/drawing/2014/chart" uri="{C3380CC4-5D6E-409C-BE32-E72D297353CC}">
              <c16:uniqueId val="{00000002-21DB-4841-A545-7B6271393EFB}"/>
            </c:ext>
          </c:extLst>
        </c:ser>
        <c:ser>
          <c:idx val="1"/>
          <c:order val="1"/>
          <c:spPr>
            <a:ln w="19050" cap="rnd">
              <a:solidFill>
                <a:schemeClr val="accent2"/>
              </a:solidFill>
              <a:round/>
            </a:ln>
            <a:effectLst/>
          </c:spPr>
          <c:marker>
            <c:symbol val="square"/>
            <c:size val="8"/>
            <c:spPr>
              <a:solidFill>
                <a:sysClr val="window" lastClr="FFFFFF"/>
              </a:solidFill>
              <a:ln w="9525">
                <a:solidFill>
                  <a:schemeClr val="tx1"/>
                </a:solidFill>
              </a:ln>
              <a:effectLst/>
            </c:spPr>
          </c:marker>
          <c:xVal>
            <c:numRef>
              <c:f>Sheet1!$M$3:$M$13</c:f>
              <c:numCache>
                <c:formatCode>General</c:formatCode>
                <c:ptCount val="11"/>
                <c:pt idx="0">
                  <c:v>0.85</c:v>
                </c:pt>
                <c:pt idx="1">
                  <c:v>0.69</c:v>
                </c:pt>
                <c:pt idx="2">
                  <c:v>1.06</c:v>
                </c:pt>
                <c:pt idx="3">
                  <c:v>0.88</c:v>
                </c:pt>
                <c:pt idx="4">
                  <c:v>0.53</c:v>
                </c:pt>
                <c:pt idx="5">
                  <c:v>1.46</c:v>
                </c:pt>
                <c:pt idx="6">
                  <c:v>0.86</c:v>
                </c:pt>
                <c:pt idx="7">
                  <c:v>0.71</c:v>
                </c:pt>
                <c:pt idx="8">
                  <c:v>1.04</c:v>
                </c:pt>
                <c:pt idx="9">
                  <c:v>1</c:v>
                </c:pt>
                <c:pt idx="10">
                  <c:v>1</c:v>
                </c:pt>
              </c:numCache>
            </c:numRef>
          </c:xVal>
          <c:yVal>
            <c:numRef>
              <c:f>Sheet1!$O$3:$O$13</c:f>
              <c:numCache>
                <c:formatCode>General</c:formatCode>
                <c:ptCount val="11"/>
                <c:pt idx="0">
                  <c:v>3</c:v>
                </c:pt>
                <c:pt idx="3">
                  <c:v>2</c:v>
                </c:pt>
                <c:pt idx="6">
                  <c:v>1</c:v>
                </c:pt>
              </c:numCache>
            </c:numRef>
          </c:yVal>
          <c:smooth val="0"/>
          <c:extLst>
            <c:ext xmlns:c16="http://schemas.microsoft.com/office/drawing/2014/chart" uri="{C3380CC4-5D6E-409C-BE32-E72D297353CC}">
              <c16:uniqueId val="{00000003-21DB-4841-A545-7B6271393EFB}"/>
            </c:ext>
          </c:extLst>
        </c:ser>
        <c:dLbls>
          <c:showLegendKey val="0"/>
          <c:showVal val="0"/>
          <c:showCatName val="0"/>
          <c:showSerName val="0"/>
          <c:showPercent val="0"/>
          <c:showBubbleSize val="0"/>
        </c:dLbls>
        <c:axId val="-2051496344"/>
        <c:axId val="-2051490728"/>
      </c:scatterChart>
      <c:valAx>
        <c:axId val="-2051496344"/>
        <c:scaling>
          <c:logBase val="2"/>
          <c:orientation val="minMax"/>
          <c:min val="0.5"/>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9050" cap="flat" cmpd="sng" algn="ctr">
            <a:solidFill>
              <a:sysClr val="window" lastClr="FFFFFF"/>
            </a:solidFill>
            <a:round/>
          </a:ln>
          <a:effectLst/>
        </c:spPr>
        <c:txPr>
          <a:bodyPr rot="-60000000" spcFirstLastPara="1" vertOverflow="ellipsis" vert="horz" wrap="square" anchor="ctr" anchorCtr="1"/>
          <a:lstStyle/>
          <a:p>
            <a:pPr>
              <a:defRPr lang="ja-JP"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51490728"/>
        <c:crosses val="autoZero"/>
        <c:crossBetween val="midCat"/>
      </c:valAx>
      <c:valAx>
        <c:axId val="-2051490728"/>
        <c:scaling>
          <c:orientation val="minMax"/>
          <c:max val="4"/>
        </c:scaling>
        <c:delete val="1"/>
        <c:axPos val="l"/>
        <c:numFmt formatCode="General" sourceLinked="1"/>
        <c:majorTickMark val="none"/>
        <c:minorTickMark val="none"/>
        <c:tickLblPos val="nextTo"/>
        <c:crossAx val="-2051496344"/>
        <c:crosses val="autoZero"/>
        <c:crossBetween val="midCat"/>
        <c:majorUnit val="1"/>
      </c:valAx>
      <c:spPr>
        <a:noFill/>
        <a:ln w="0">
          <a:solidFill>
            <a:sysClr val="windowText" lastClr="000000">
              <a:lumMod val="95000"/>
              <a:lumOff val="5000"/>
            </a:sys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Sheet1!$B$2</c:f>
              <c:strCache>
                <c:ptCount val="1"/>
                <c:pt idx="0">
                  <c:v>1-month DAPT</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Death</c:v>
                </c:pt>
                <c:pt idx="1">
                  <c:v>CV death</c:v>
                </c:pt>
                <c:pt idx="2">
                  <c:v>MI</c:v>
                </c:pt>
                <c:pt idx="3">
                  <c:v>Large MI</c:v>
                </c:pt>
                <c:pt idx="4">
                  <c:v>Definite ST</c:v>
                </c:pt>
                <c:pt idx="5">
                  <c:v>Stroke</c:v>
                </c:pt>
                <c:pt idx="6">
                  <c:v> BARC 3 or 5</c:v>
                </c:pt>
              </c:strCache>
            </c:strRef>
          </c:cat>
          <c:val>
            <c:numRef>
              <c:f>Sheet1!$B$3:$B$9</c:f>
              <c:numCache>
                <c:formatCode>General</c:formatCode>
                <c:ptCount val="7"/>
                <c:pt idx="0">
                  <c:v>1.38</c:v>
                </c:pt>
                <c:pt idx="1">
                  <c:v>0.49</c:v>
                </c:pt>
                <c:pt idx="2">
                  <c:v>1.59</c:v>
                </c:pt>
                <c:pt idx="3">
                  <c:v>0.31</c:v>
                </c:pt>
                <c:pt idx="4">
                  <c:v>0.45</c:v>
                </c:pt>
                <c:pt idx="5">
                  <c:v>0.73</c:v>
                </c:pt>
                <c:pt idx="6">
                  <c:v>0.54</c:v>
                </c:pt>
              </c:numCache>
            </c:numRef>
          </c:val>
          <c:extLst>
            <c:ext xmlns:c16="http://schemas.microsoft.com/office/drawing/2014/chart" uri="{C3380CC4-5D6E-409C-BE32-E72D297353CC}">
              <c16:uniqueId val="{00000000-0E21-4031-BFA5-4E6D2B47F251}"/>
            </c:ext>
          </c:extLst>
        </c:ser>
        <c:ser>
          <c:idx val="1"/>
          <c:order val="1"/>
          <c:tx>
            <c:strRef>
              <c:f>Sheet1!$C$2</c:f>
              <c:strCache>
                <c:ptCount val="1"/>
                <c:pt idx="0">
                  <c:v>12-month DAPT</c:v>
                </c:pt>
              </c:strCache>
            </c:strRef>
          </c:tx>
          <c:spPr>
            <a:solidFill>
              <a:srgbClr val="C0504D"/>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Death</c:v>
                </c:pt>
                <c:pt idx="1">
                  <c:v>CV death</c:v>
                </c:pt>
                <c:pt idx="2">
                  <c:v>MI</c:v>
                </c:pt>
                <c:pt idx="3">
                  <c:v>Large MI</c:v>
                </c:pt>
                <c:pt idx="4">
                  <c:v>Definite ST</c:v>
                </c:pt>
                <c:pt idx="5">
                  <c:v>Stroke</c:v>
                </c:pt>
                <c:pt idx="6">
                  <c:v> BARC 3 or 5</c:v>
                </c:pt>
              </c:strCache>
            </c:strRef>
          </c:cat>
          <c:val>
            <c:numRef>
              <c:f>Sheet1!$C$3:$C$9</c:f>
              <c:numCache>
                <c:formatCode>General</c:formatCode>
                <c:ptCount val="7"/>
                <c:pt idx="0">
                  <c:v>0.92</c:v>
                </c:pt>
                <c:pt idx="1">
                  <c:v>0.49</c:v>
                </c:pt>
                <c:pt idx="2">
                  <c:v>0.85</c:v>
                </c:pt>
                <c:pt idx="3">
                  <c:v>0.2</c:v>
                </c:pt>
                <c:pt idx="4">
                  <c:v>0.2</c:v>
                </c:pt>
                <c:pt idx="5">
                  <c:v>0.54</c:v>
                </c:pt>
                <c:pt idx="6">
                  <c:v>1.31</c:v>
                </c:pt>
              </c:numCache>
            </c:numRef>
          </c:val>
          <c:extLst>
            <c:ext xmlns:c16="http://schemas.microsoft.com/office/drawing/2014/chart" uri="{C3380CC4-5D6E-409C-BE32-E72D297353CC}">
              <c16:uniqueId val="{00000001-0E21-4031-BFA5-4E6D2B47F251}"/>
            </c:ext>
          </c:extLst>
        </c:ser>
        <c:dLbls>
          <c:showLegendKey val="0"/>
          <c:showVal val="0"/>
          <c:showCatName val="0"/>
          <c:showSerName val="0"/>
          <c:showPercent val="0"/>
          <c:showBubbleSize val="0"/>
        </c:dLbls>
        <c:gapWidth val="90"/>
        <c:overlap val="-20"/>
        <c:axId val="2145632856"/>
        <c:axId val="2145648840"/>
      </c:barChart>
      <c:catAx>
        <c:axId val="2145632856"/>
        <c:scaling>
          <c:orientation val="minMax"/>
        </c:scaling>
        <c:delete val="0"/>
        <c:axPos val="b"/>
        <c:numFmt formatCode="General" sourceLinked="1"/>
        <c:majorTickMark val="out"/>
        <c:minorTickMark val="none"/>
        <c:tickLblPos val="nextTo"/>
        <c:spPr>
          <a:noFill/>
          <a:ln w="22225" cap="flat" cmpd="sng" algn="ctr">
            <a:solidFill>
              <a:sysClr val="window" lastClr="FFFFFF"/>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145648840"/>
        <c:crosses val="autoZero"/>
        <c:auto val="1"/>
        <c:lblAlgn val="ctr"/>
        <c:lblOffset val="10"/>
        <c:noMultiLvlLbl val="0"/>
      </c:catAx>
      <c:valAx>
        <c:axId val="2145648840"/>
        <c:scaling>
          <c:orientation val="minMax"/>
          <c:max val="3"/>
        </c:scaling>
        <c:delete val="0"/>
        <c:axPos val="l"/>
        <c:numFmt formatCode="General" sourceLinked="1"/>
        <c:majorTickMark val="out"/>
        <c:minorTickMark val="none"/>
        <c:tickLblPos val="nextTo"/>
        <c:spPr>
          <a:noFill/>
          <a:ln w="22225">
            <a:solidFill>
              <a:sysClr val="window" lastClr="FFFFFF"/>
            </a:solidFill>
          </a:ln>
          <a:effectLst/>
        </c:spPr>
        <c:txPr>
          <a:bodyPr rot="-60000000" spcFirstLastPara="1" vertOverflow="ellipsis" vert="horz" wrap="square" anchor="ctr" anchorCtr="1"/>
          <a:lstStyle/>
          <a:p>
            <a:pPr>
              <a:defRPr lang="ja-JP"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145632856"/>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lang="ja-JP"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9/21/2021</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273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12C4B-876A-4CCD-B31C-82DB0E1EC1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5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r>
              <a:rPr lang="en-US" dirty="0"/>
              <a:t>Coronary cannulations were defined as “</a:t>
            </a:r>
            <a:r>
              <a:rPr lang="en-US" b="1" dirty="0"/>
              <a:t>selective”</a:t>
            </a:r>
            <a:r>
              <a:rPr lang="en-US" dirty="0"/>
              <a:t> when the catheter completely engaged the coronary ostium; “</a:t>
            </a:r>
            <a:r>
              <a:rPr lang="en-US" b="1" dirty="0"/>
              <a:t>semiselective</a:t>
            </a:r>
            <a:r>
              <a:rPr lang="en-US" dirty="0"/>
              <a:t>” when the catheter was just in front of the coronary ostium without obtaining complete engagement, but resulting in an adequate opacification of the coronary; or “</a:t>
            </a:r>
            <a:r>
              <a:rPr lang="en-US" b="1" dirty="0"/>
              <a:t>unsuccessful</a:t>
            </a:r>
            <a:r>
              <a:rPr lang="en-US" dirty="0"/>
              <a:t>” when it was deemed impossible to obtain selective or semiselective coronary engagement, thus precluding proper opacification of the coronary artery with contrast media injection.</a:t>
            </a:r>
          </a:p>
          <a:p>
            <a:r>
              <a:rPr lang="en-US" sz="1200" b="0" i="0" kern="1200" dirty="0">
                <a:solidFill>
                  <a:schemeClr val="tx1"/>
                </a:solidFill>
                <a:effectLst/>
                <a:latin typeface="+mn-lt"/>
                <a:ea typeface="+mn-ea"/>
                <a:cs typeface="+mn-cs"/>
              </a:rPr>
              <a:t>Difficulties in achieving selective cannulation after TAVR (particularly for the RCA) were also demonstrated by the higher rate of semiselective cannulation, the longer time, and the larger amount of contrast dye used to engage either coronary ostia.</a:t>
            </a:r>
            <a:endParaRPr lang="en-US" dirty="0"/>
          </a:p>
        </p:txBody>
      </p:sp>
      <p:sp>
        <p:nvSpPr>
          <p:cNvPr id="4" name="Slide Number Placeholder 3"/>
          <p:cNvSpPr>
            <a:spLocks noGrp="1"/>
          </p:cNvSpPr>
          <p:nvPr>
            <p:ph type="sldNum" sz="quarter" idx="10"/>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B712C4B-876A-4CCD-B31C-82DB0E1EC1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486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r>
              <a:rPr lang="en-US" dirty="0"/>
              <a:t>Patients receiving the </a:t>
            </a:r>
            <a:r>
              <a:rPr lang="en-US" dirty="0" err="1"/>
              <a:t>Evolut</a:t>
            </a:r>
            <a:r>
              <a:rPr lang="en-US" dirty="0"/>
              <a:t> R and PRO TAVs were more prone to have more challenging coronary cannulation.</a:t>
            </a:r>
          </a:p>
          <a:p>
            <a:r>
              <a:rPr lang="en-US" sz="1200" b="0" i="0" kern="1200" dirty="0">
                <a:solidFill>
                  <a:schemeClr val="tx1"/>
                </a:solidFill>
                <a:effectLst/>
                <a:latin typeface="+mn-lt"/>
                <a:ea typeface="+mn-ea"/>
                <a:cs typeface="+mn-cs"/>
              </a:rPr>
              <a:t>SAPIEN valves rarely interact with the coronary arteries, with only 1 case of unsuccessful coronary cannulation reported in a patient with a tubular aortic root; this observation could be explained by the fact that this prosthesis has a shorter frame, and it is usually deployed in the sub coronary position</a:t>
            </a:r>
          </a:p>
          <a:p>
            <a:r>
              <a:rPr lang="en-US" sz="1200" b="1" i="0" kern="1200" dirty="0">
                <a:solidFill>
                  <a:schemeClr val="tx1"/>
                </a:solidFill>
                <a:effectLst/>
                <a:latin typeface="+mn-lt"/>
                <a:ea typeface="+mn-ea"/>
                <a:cs typeface="+mn-cs"/>
              </a:rPr>
              <a:t>The newer generation SAPIEN valves are taller </a:t>
            </a:r>
            <a:r>
              <a:rPr lang="en-US" sz="1200" b="0" i="0" kern="1200" dirty="0">
                <a:solidFill>
                  <a:schemeClr val="tx1"/>
                </a:solidFill>
                <a:effectLst/>
                <a:latin typeface="+mn-lt"/>
                <a:ea typeface="+mn-ea"/>
                <a:cs typeface="+mn-cs"/>
              </a:rPr>
              <a:t>and thus more likely to extend above the coronary ostia and potentially interfere with coronary access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greater the </a:t>
            </a:r>
            <a:r>
              <a:rPr lang="en-US" sz="1200" b="1" i="0" kern="1200" dirty="0">
                <a:solidFill>
                  <a:schemeClr val="tx1"/>
                </a:solidFill>
                <a:effectLst/>
                <a:latin typeface="+mn-lt"/>
                <a:ea typeface="+mn-ea"/>
                <a:cs typeface="+mn-cs"/>
              </a:rPr>
              <a:t>oversizing of the </a:t>
            </a:r>
            <a:r>
              <a:rPr lang="en-US" sz="1200" b="1" i="0" kern="1200" dirty="0" err="1">
                <a:solidFill>
                  <a:schemeClr val="tx1"/>
                </a:solidFill>
                <a:effectLst/>
                <a:latin typeface="+mn-lt"/>
                <a:ea typeface="+mn-ea"/>
                <a:cs typeface="+mn-cs"/>
              </a:rPr>
              <a:t>SoV</a:t>
            </a:r>
            <a:r>
              <a:rPr lang="en-US" sz="1200" b="0" i="0" kern="1200" dirty="0">
                <a:solidFill>
                  <a:schemeClr val="tx1"/>
                </a:solidFill>
                <a:effectLst/>
                <a:latin typeface="+mn-lt"/>
                <a:ea typeface="+mn-ea"/>
                <a:cs typeface="+mn-cs"/>
              </a:rPr>
              <a:t>, the higher the risk for impairment of coronary ostia engagement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depth of implantation </a:t>
            </a:r>
            <a:r>
              <a:rPr lang="en-US" sz="1200" b="0" i="0" kern="1200" dirty="0">
                <a:solidFill>
                  <a:schemeClr val="tx1"/>
                </a:solidFill>
                <a:effectLst/>
                <a:latin typeface="+mn-lt"/>
                <a:ea typeface="+mn-ea"/>
                <a:cs typeface="+mn-cs"/>
              </a:rPr>
              <a:t>seems to play an even more important role in predicting an impairment in coronary cannulation after TAVR</a:t>
            </a:r>
          </a:p>
          <a:p>
            <a:endParaRPr lang="en-US" sz="1200" b="0" i="0" kern="1200" dirty="0">
              <a:solidFill>
                <a:schemeClr val="tx1"/>
              </a:solidFill>
              <a:effectLst/>
              <a:latin typeface="+mn-lt"/>
              <a:ea typeface="+mn-ea"/>
              <a:cs typeface="+mn-cs"/>
            </a:endParaRPr>
          </a:p>
          <a:p>
            <a:r>
              <a:rPr lang="en-US" dirty="0"/>
              <a:t>Interestingly, these 3 variables (use of an </a:t>
            </a:r>
            <a:r>
              <a:rPr lang="en-US" dirty="0" err="1"/>
              <a:t>Evolut</a:t>
            </a:r>
            <a:r>
              <a:rPr lang="en-US" dirty="0"/>
              <a:t> valve, high </a:t>
            </a:r>
            <a:r>
              <a:rPr lang="en-US" dirty="0" err="1"/>
              <a:t>SoV</a:t>
            </a:r>
            <a:r>
              <a:rPr lang="en-US" dirty="0"/>
              <a:t> oversizing, and high implantation) when considered together had excellent discrimination capability (AUC: 0.94) to predict unsuccessful coronary cannulation after TAVR.</a:t>
            </a:r>
          </a:p>
        </p:txBody>
      </p:sp>
      <p:sp>
        <p:nvSpPr>
          <p:cNvPr id="4" name="Slide Number Placeholder 3"/>
          <p:cNvSpPr>
            <a:spLocks noGrp="1"/>
          </p:cNvSpPr>
          <p:nvPr>
            <p:ph type="sldNum" sz="quarter" idx="10"/>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B712C4B-876A-4CCD-B31C-82DB0E1EC1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03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B712C4B-876A-4CCD-B31C-82DB0E1EC1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56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114425" y="1143000"/>
            <a:ext cx="4629150" cy="3086100"/>
          </a:xfrm>
          <a:ln/>
        </p:spPr>
      </p:sp>
      <p:sp>
        <p:nvSpPr>
          <p:cNvPr id="149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156EA1E9-0953-44BF-A1A3-21CDC04D4DD2}"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3269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E6749-EF86-4E7D-90E3-B87DCDA66992}" type="slidenum">
              <a:rPr lang="en-US" smtClean="0"/>
              <a:t>19</a:t>
            </a:fld>
            <a:endParaRPr lang="en-US" dirty="0"/>
          </a:p>
        </p:txBody>
      </p:sp>
    </p:spTree>
    <p:extLst>
      <p:ext uri="{BB962C8B-B14F-4D97-AF65-F5344CB8AC3E}">
        <p14:creationId xmlns:p14="http://schemas.microsoft.com/office/powerpoint/2010/main" val="2618821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2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5117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8789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5697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0330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3982364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63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6405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709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7483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668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1982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841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536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6107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9646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509026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728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2828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558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403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20257890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2099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3569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6781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2977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2296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8090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4350" indent="0" algn="ctr">
              <a:buNone/>
              <a:defRPr/>
            </a:lvl2pPr>
            <a:lvl3pPr marL="1028700" indent="0" algn="ctr">
              <a:buNone/>
              <a:defRPr/>
            </a:lvl3pPr>
            <a:lvl4pPr marL="1543050" indent="0" algn="ctr">
              <a:buNone/>
              <a:defRPr/>
            </a:lvl4pPr>
            <a:lvl5pPr marL="2057400" indent="0" algn="ctr">
              <a:buNone/>
              <a:defRPr/>
            </a:lvl5pPr>
            <a:lvl6pPr marL="2571750" indent="0" algn="ctr">
              <a:buNone/>
              <a:defRPr/>
            </a:lvl6pPr>
            <a:lvl7pPr marL="3086100" indent="0" algn="ctr">
              <a:buNone/>
              <a:defRPr/>
            </a:lvl7pPr>
            <a:lvl8pPr marL="3600450" indent="0" algn="ctr">
              <a:buNone/>
              <a:defRPr/>
            </a:lvl8pPr>
            <a:lvl9pPr marL="4114800" indent="0" algn="ctr">
              <a:buNone/>
              <a:defRPr/>
            </a:lvl9pPr>
          </a:lstStyle>
          <a:p>
            <a:r>
              <a:rPr lang="en-US"/>
              <a:t>Click to edit Master subtitle style</a:t>
            </a:r>
          </a:p>
        </p:txBody>
      </p:sp>
    </p:spTree>
    <p:extLst>
      <p:ext uri="{BB962C8B-B14F-4D97-AF65-F5344CB8AC3E}">
        <p14:creationId xmlns:p14="http://schemas.microsoft.com/office/powerpoint/2010/main" val="7894308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78933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4350" indent="0">
              <a:buNone/>
              <a:defRPr sz="2025"/>
            </a:lvl2pPr>
            <a:lvl3pPr marL="1028700" indent="0">
              <a:buNone/>
              <a:defRPr sz="1800"/>
            </a:lvl3pPr>
            <a:lvl4pPr marL="1543050" indent="0">
              <a:buNone/>
              <a:defRPr sz="1575"/>
            </a:lvl4pPr>
            <a:lvl5pPr marL="2057400" indent="0">
              <a:buNone/>
              <a:defRPr sz="1575"/>
            </a:lvl5pPr>
            <a:lvl6pPr marL="2571750" indent="0">
              <a:buNone/>
              <a:defRPr sz="1575"/>
            </a:lvl6pPr>
            <a:lvl7pPr marL="3086100" indent="0">
              <a:buNone/>
              <a:defRPr sz="1575"/>
            </a:lvl7pPr>
            <a:lvl8pPr marL="3600450" indent="0">
              <a:buNone/>
              <a:defRPr sz="1575"/>
            </a:lvl8pPr>
            <a:lvl9pPr marL="4114800" indent="0">
              <a:buNone/>
              <a:defRPr sz="1575"/>
            </a:lvl9pPr>
          </a:lstStyle>
          <a:p>
            <a:pPr lvl="0"/>
            <a:r>
              <a:rPr lang="en-US"/>
              <a:t>Click to edit Master text styles</a:t>
            </a:r>
          </a:p>
        </p:txBody>
      </p:sp>
    </p:spTree>
    <p:extLst>
      <p:ext uri="{BB962C8B-B14F-4D97-AF65-F5344CB8AC3E}">
        <p14:creationId xmlns:p14="http://schemas.microsoft.com/office/powerpoint/2010/main" val="239655753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36"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12"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55282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02220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09244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545128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32678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6" y="273049"/>
            <a:ext cx="3384550" cy="1162051"/>
          </a:xfrm>
        </p:spPr>
        <p:txBody>
          <a:bodyPr anchor="b"/>
          <a:lstStyle>
            <a:lvl1pPr algn="l">
              <a:defRPr sz="2250" b="1"/>
            </a:lvl1pPr>
          </a:lstStyle>
          <a:p>
            <a:r>
              <a:rPr lang="en-US"/>
              <a:t>Click to edit Master title style</a:t>
            </a:r>
          </a:p>
        </p:txBody>
      </p:sp>
      <p:sp>
        <p:nvSpPr>
          <p:cNvPr id="3" name="Content Placeholder 2"/>
          <p:cNvSpPr>
            <a:spLocks noGrp="1"/>
          </p:cNvSpPr>
          <p:nvPr>
            <p:ph idx="1"/>
          </p:nvPr>
        </p:nvSpPr>
        <p:spPr>
          <a:xfrm>
            <a:off x="4022725" y="273069"/>
            <a:ext cx="5749925"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6" y="1435104"/>
            <a:ext cx="3384550" cy="46910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a:t>Click to edit Master text styles</a:t>
            </a:r>
          </a:p>
        </p:txBody>
      </p:sp>
    </p:spTree>
    <p:extLst>
      <p:ext uri="{BB962C8B-B14F-4D97-AF65-F5344CB8AC3E}">
        <p14:creationId xmlns:p14="http://schemas.microsoft.com/office/powerpoint/2010/main" val="255427970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9"/>
          </a:xfrm>
        </p:spPr>
        <p:txBody>
          <a:bodyPr anchor="b"/>
          <a:lstStyle>
            <a:lvl1pPr algn="l">
              <a:defRPr sz="225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dirty="0"/>
              <a:t>Click icon to add picture</a:t>
            </a:r>
          </a:p>
        </p:txBody>
      </p:sp>
      <p:sp>
        <p:nvSpPr>
          <p:cNvPr id="4" name="Text Placeholder 3"/>
          <p:cNvSpPr>
            <a:spLocks noGrp="1"/>
          </p:cNvSpPr>
          <p:nvPr>
            <p:ph type="body" sz="half" idx="2"/>
          </p:nvPr>
        </p:nvSpPr>
        <p:spPr>
          <a:xfrm>
            <a:off x="2016125" y="5367338"/>
            <a:ext cx="6172200" cy="8048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a:t>Click to edit Master text styles</a:t>
            </a:r>
          </a:p>
        </p:txBody>
      </p:sp>
    </p:spTree>
    <p:extLst>
      <p:ext uri="{BB962C8B-B14F-4D97-AF65-F5344CB8AC3E}">
        <p14:creationId xmlns:p14="http://schemas.microsoft.com/office/powerpoint/2010/main" val="257212516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606340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15053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296433076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67932337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91771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0011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10239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7207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36165302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25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6055076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5266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75256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9369702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268159605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11512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524059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10513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81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08876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7929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538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984720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203026977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58606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6377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24442318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28862038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4236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1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47"/>
            <a:ext cx="874395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96556393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2"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2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592353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71552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113236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6625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4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60"/>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16920028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9"/>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pPr lvl="0"/>
            <a:r>
              <a:rPr lang="en-US" noProof="0" dirty="0"/>
              <a:t>Click icon to add picture</a:t>
            </a:r>
          </a:p>
        </p:txBody>
      </p:sp>
      <p:sp>
        <p:nvSpPr>
          <p:cNvPr id="4" name="Text Placeholder 3"/>
          <p:cNvSpPr>
            <a:spLocks noGrp="1"/>
          </p:cNvSpPr>
          <p:nvPr>
            <p:ph type="body" sz="half" idx="2"/>
          </p:nvPr>
        </p:nvSpPr>
        <p:spPr>
          <a:xfrm>
            <a:off x="2016125" y="5367338"/>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138771785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98762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09000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r>
              <a:rPr lang="en-US" noProof="0" dirty="0"/>
              <a:t>Click icon to add chart</a:t>
            </a:r>
          </a:p>
        </p:txBody>
      </p:sp>
    </p:spTree>
    <p:extLst>
      <p:ext uri="{BB962C8B-B14F-4D97-AF65-F5344CB8AC3E}">
        <p14:creationId xmlns:p14="http://schemas.microsoft.com/office/powerpoint/2010/main" val="7746644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4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540228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029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74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187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1804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3756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71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5415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83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74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3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5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740094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887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302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641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6599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1890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0388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5009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15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02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8790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816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968888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204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962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2148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427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9994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294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97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0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4126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5071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5266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3821086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3116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0985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1702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0123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2997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61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2591"/>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76409"/>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418638"/>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392729"/>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transition/>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4350" algn="ctr" rtl="0" eaLnBrk="1" fontAlgn="base" hangingPunct="1">
        <a:spcBef>
          <a:spcPct val="0"/>
        </a:spcBef>
        <a:spcAft>
          <a:spcPct val="0"/>
        </a:spcAft>
        <a:defRPr sz="4725" b="1">
          <a:solidFill>
            <a:srgbClr val="FFFF00"/>
          </a:solidFill>
          <a:latin typeface="Times New Roman" pitchFamily="18" charset="0"/>
        </a:defRPr>
      </a:lvl6pPr>
      <a:lvl7pPr marL="1028700" algn="ctr" rtl="0" eaLnBrk="1" fontAlgn="base" hangingPunct="1">
        <a:spcBef>
          <a:spcPct val="0"/>
        </a:spcBef>
        <a:spcAft>
          <a:spcPct val="0"/>
        </a:spcAft>
        <a:defRPr sz="4725" b="1">
          <a:solidFill>
            <a:srgbClr val="FFFF00"/>
          </a:solidFill>
          <a:latin typeface="Times New Roman" pitchFamily="18" charset="0"/>
        </a:defRPr>
      </a:lvl7pPr>
      <a:lvl8pPr marL="1543050" algn="ctr" rtl="0" eaLnBrk="1" fontAlgn="base" hangingPunct="1">
        <a:spcBef>
          <a:spcPct val="0"/>
        </a:spcBef>
        <a:spcAft>
          <a:spcPct val="0"/>
        </a:spcAft>
        <a:defRPr sz="4725" b="1">
          <a:solidFill>
            <a:srgbClr val="FFFF00"/>
          </a:solidFill>
          <a:latin typeface="Times New Roman" pitchFamily="18" charset="0"/>
        </a:defRPr>
      </a:lvl8pPr>
      <a:lvl9pPr marL="2057400" algn="ctr" rtl="0" eaLnBrk="1" fontAlgn="base" hangingPunct="1">
        <a:spcBef>
          <a:spcPct val="0"/>
        </a:spcBef>
        <a:spcAft>
          <a:spcPct val="0"/>
        </a:spcAft>
        <a:defRPr sz="4725" b="1">
          <a:solidFill>
            <a:srgbClr val="FFFF00"/>
          </a:solidFill>
          <a:latin typeface="Times New Roman" pitchFamily="18" charset="0"/>
        </a:defRPr>
      </a:lvl9pPr>
    </p:titleStyle>
    <p:bodyStyle>
      <a:lvl1pPr marL="385763" indent="-385763" algn="l" rtl="0" eaLnBrk="1" fontAlgn="base" hangingPunct="1">
        <a:spcBef>
          <a:spcPct val="20000"/>
        </a:spcBef>
        <a:spcAft>
          <a:spcPct val="0"/>
        </a:spcAft>
        <a:buChar char="•"/>
        <a:defRPr sz="3600">
          <a:solidFill>
            <a:schemeClr val="bg1"/>
          </a:solidFill>
          <a:latin typeface="+mn-lt"/>
          <a:ea typeface="+mn-ea"/>
          <a:cs typeface="+mn-cs"/>
        </a:defRPr>
      </a:lvl1pPr>
      <a:lvl2pPr marL="835819" indent="-321469" algn="l" rtl="0" eaLnBrk="1" fontAlgn="base" hangingPunct="1">
        <a:spcBef>
          <a:spcPct val="20000"/>
        </a:spcBef>
        <a:spcAft>
          <a:spcPct val="0"/>
        </a:spcAft>
        <a:buChar char="–"/>
        <a:defRPr sz="3150">
          <a:solidFill>
            <a:schemeClr val="bg1"/>
          </a:solidFill>
          <a:latin typeface="+mn-lt"/>
        </a:defRPr>
      </a:lvl2pPr>
      <a:lvl3pPr marL="1285875" indent="-257175" algn="l" rtl="0" eaLnBrk="1" fontAlgn="base" hangingPunct="1">
        <a:spcBef>
          <a:spcPct val="20000"/>
        </a:spcBef>
        <a:spcAft>
          <a:spcPct val="0"/>
        </a:spcAft>
        <a:buChar char="•"/>
        <a:defRPr sz="2700">
          <a:solidFill>
            <a:schemeClr val="bg1"/>
          </a:solidFill>
          <a:latin typeface="+mn-lt"/>
        </a:defRPr>
      </a:lvl3pPr>
      <a:lvl4pPr marL="1800225" indent="-257175" algn="l" rtl="0" eaLnBrk="1" fontAlgn="base" hangingPunct="1">
        <a:spcBef>
          <a:spcPct val="20000"/>
        </a:spcBef>
        <a:spcAft>
          <a:spcPct val="0"/>
        </a:spcAft>
        <a:buChar char="–"/>
        <a:defRPr sz="2250">
          <a:solidFill>
            <a:schemeClr val="bg1"/>
          </a:solidFill>
          <a:latin typeface="+mn-lt"/>
        </a:defRPr>
      </a:lvl4pPr>
      <a:lvl5pPr marL="2314575" indent="-258962" algn="l" rtl="0" eaLnBrk="1" fontAlgn="base" hangingPunct="1">
        <a:spcBef>
          <a:spcPct val="20000"/>
        </a:spcBef>
        <a:spcAft>
          <a:spcPct val="0"/>
        </a:spcAft>
        <a:buChar char="»"/>
        <a:defRPr sz="2250">
          <a:solidFill>
            <a:schemeClr val="bg1"/>
          </a:solidFill>
          <a:latin typeface="+mn-lt"/>
        </a:defRPr>
      </a:lvl5pPr>
      <a:lvl6pPr marL="2828925" indent="-258962" algn="l" rtl="0" eaLnBrk="1" fontAlgn="base" hangingPunct="1">
        <a:spcBef>
          <a:spcPct val="20000"/>
        </a:spcBef>
        <a:spcAft>
          <a:spcPct val="0"/>
        </a:spcAft>
        <a:buChar char="»"/>
        <a:defRPr sz="2250">
          <a:solidFill>
            <a:schemeClr val="bg1"/>
          </a:solidFill>
          <a:latin typeface="+mn-lt"/>
        </a:defRPr>
      </a:lvl6pPr>
      <a:lvl7pPr marL="3343275" indent="-258962" algn="l" rtl="0" eaLnBrk="1" fontAlgn="base" hangingPunct="1">
        <a:spcBef>
          <a:spcPct val="20000"/>
        </a:spcBef>
        <a:spcAft>
          <a:spcPct val="0"/>
        </a:spcAft>
        <a:buChar char="»"/>
        <a:defRPr sz="2250">
          <a:solidFill>
            <a:schemeClr val="bg1"/>
          </a:solidFill>
          <a:latin typeface="+mn-lt"/>
        </a:defRPr>
      </a:lvl7pPr>
      <a:lvl8pPr marL="3857625" indent="-258962" algn="l" rtl="0" eaLnBrk="1" fontAlgn="base" hangingPunct="1">
        <a:spcBef>
          <a:spcPct val="20000"/>
        </a:spcBef>
        <a:spcAft>
          <a:spcPct val="0"/>
        </a:spcAft>
        <a:buChar char="»"/>
        <a:defRPr sz="2250">
          <a:solidFill>
            <a:schemeClr val="bg1"/>
          </a:solidFill>
          <a:latin typeface="+mn-lt"/>
        </a:defRPr>
      </a:lvl8pPr>
      <a:lvl9pPr marL="4371975" indent="-258962"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5999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41056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ltLang="en-US"/>
          </a:p>
        </p:txBody>
      </p:sp>
      <p:sp>
        <p:nvSpPr>
          <p:cNvPr id="12291"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33964833"/>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0" fontAlgn="base" hangingPunct="0">
        <a:spcBef>
          <a:spcPct val="20000"/>
        </a:spcBef>
        <a:spcAft>
          <a:spcPct val="0"/>
        </a:spcAft>
        <a:buChar char="•"/>
        <a:defRPr sz="2700">
          <a:solidFill>
            <a:schemeClr val="bg1"/>
          </a:solidFill>
          <a:latin typeface="+mn-lt"/>
          <a:ea typeface="+mn-ea"/>
          <a:cs typeface="+mn-cs"/>
        </a:defRPr>
      </a:lvl1pPr>
      <a:lvl2pPr marL="626865" indent="-241102" algn="l" rtl="0" eaLnBrk="0" fontAlgn="base" hangingPunct="0">
        <a:spcBef>
          <a:spcPct val="20000"/>
        </a:spcBef>
        <a:spcAft>
          <a:spcPct val="0"/>
        </a:spcAft>
        <a:buChar char="–"/>
        <a:defRPr sz="2363">
          <a:solidFill>
            <a:schemeClr val="bg1"/>
          </a:solidFill>
          <a:latin typeface="+mn-lt"/>
        </a:defRPr>
      </a:lvl2pPr>
      <a:lvl3pPr marL="964406" indent="-192881" algn="l" rtl="0" eaLnBrk="0" fontAlgn="base" hangingPunct="0">
        <a:spcBef>
          <a:spcPct val="20000"/>
        </a:spcBef>
        <a:spcAft>
          <a:spcPct val="0"/>
        </a:spcAft>
        <a:buChar char="•"/>
        <a:defRPr sz="2025">
          <a:solidFill>
            <a:schemeClr val="bg1"/>
          </a:solidFill>
          <a:latin typeface="+mn-lt"/>
        </a:defRPr>
      </a:lvl3pPr>
      <a:lvl4pPr marL="1350169" indent="-192881" algn="l" rtl="0" eaLnBrk="0" fontAlgn="base" hangingPunct="0">
        <a:spcBef>
          <a:spcPct val="20000"/>
        </a:spcBef>
        <a:spcAft>
          <a:spcPct val="0"/>
        </a:spcAft>
        <a:buChar char="–"/>
        <a:defRPr sz="1688">
          <a:solidFill>
            <a:schemeClr val="bg1"/>
          </a:solidFill>
          <a:latin typeface="+mn-lt"/>
        </a:defRPr>
      </a:lvl4pPr>
      <a:lvl5pPr marL="1735931" indent="-194221" algn="l" rtl="0" eaLnBrk="0" fontAlgn="base" hangingPunct="0">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31651"/>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791841"/>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11570"/>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109728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537357"/>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png"/><Relationship Id="rId1" Type="http://schemas.openxmlformats.org/officeDocument/2006/relationships/slideLayout" Target="../slideLayouts/slideLayout12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png"/><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12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7.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0.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04.xml"/><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12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93.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93.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3.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93.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93.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3.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7.xml"/><Relationship Id="rId5" Type="http://schemas.openxmlformats.org/officeDocument/2006/relationships/image" Target="../media/image5.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7.xml"/><Relationship Id="rId5" Type="http://schemas.openxmlformats.org/officeDocument/2006/relationships/image" Target="../media/image5.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25" b="1" i="0" u="none" strike="noStrike" kern="0" cap="none" spc="0" normalizeH="0" baseline="0" noProof="0" dirty="0">
                <a:ln>
                  <a:noFill/>
                </a:ln>
                <a:solidFill>
                  <a:srgbClr val="FFFFFF"/>
                </a:solidFill>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1260166" y="1269546"/>
            <a:ext cx="8258028"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Abbott Vascular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Terumo Vascular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Cardiovascular Systems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0" u="none" strike="noStrike" kern="0" cap="none" spc="0" normalizeH="0" baseline="0" noProof="0" dirty="0" err="1">
                <a:ln>
                  <a:noFill/>
                </a:ln>
                <a:solidFill>
                  <a:prstClr val="white"/>
                </a:solidFill>
                <a:effectLst/>
                <a:uLnTx/>
                <a:uFillTx/>
                <a:latin typeface="Arial" pitchFamily="34" charset="0"/>
                <a:ea typeface="+mn-ea"/>
                <a:cs typeface="Arial" pitchFamily="34" charset="0"/>
              </a:rPr>
              <a:t>Abiomed</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0" u="none" strike="noStrike" kern="0" cap="none" spc="0" normalizeH="0" baseline="0" noProof="0" dirty="0" err="1">
                <a:ln>
                  <a:noFill/>
                </a:ln>
                <a:solidFill>
                  <a:prstClr val="white"/>
                </a:solidFill>
                <a:effectLst/>
                <a:uLnTx/>
                <a:uFillTx/>
                <a:latin typeface="Arial" pitchFamily="34" charset="0"/>
                <a:ea typeface="+mn-ea"/>
                <a:cs typeface="Arial" pitchFamily="34" charset="0"/>
              </a:rPr>
              <a:t>Chiesi</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lang="en-US" altLang="en-US" sz="3600" b="1" kern="0" dirty="0">
                <a:solidFill>
                  <a:prstClr val="white"/>
                </a:solidFill>
                <a:latin typeface="Arial" pitchFamily="34" charset="0"/>
                <a:cs typeface="Arial" pitchFamily="34" charset="0"/>
              </a:rPr>
              <a:t>Shockwave </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Medical Inc.</a:t>
            </a:r>
          </a:p>
        </p:txBody>
      </p:sp>
    </p:spTree>
    <p:extLst>
      <p:ext uri="{BB962C8B-B14F-4D97-AF65-F5344CB8AC3E}">
        <p14:creationId xmlns:p14="http://schemas.microsoft.com/office/powerpoint/2010/main" val="2245348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29203" y="2004082"/>
            <a:ext cx="2571751"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Free Download</a:t>
            </a:r>
          </a:p>
        </p:txBody>
      </p:sp>
      <p:pic>
        <p:nvPicPr>
          <p:cNvPr id="11" name="Picture 29" descr="Get it on Google Pla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72275" y="3350069"/>
            <a:ext cx="2685605" cy="10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62914" y="4800600"/>
            <a:ext cx="2304326"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942975" y="789551"/>
            <a:ext cx="8058150" cy="964406"/>
          </a:xfrm>
        </p:spPr>
        <p:txBody>
          <a:bodyPr/>
          <a:lstStyle/>
          <a:p>
            <a:r>
              <a:rPr lang="en-US" sz="4500" dirty="0">
                <a:latin typeface="Arial" pitchFamily="34" charset="0"/>
                <a:cs typeface="Arial" pitchFamily="34" charset="0"/>
              </a:rPr>
              <a:t>TAVRcathAID</a:t>
            </a:r>
          </a:p>
        </p:txBody>
      </p:sp>
      <p:pic>
        <p:nvPicPr>
          <p:cNvPr id="8" name="Picture 7">
            <a:extLst>
              <a:ext uri="{FF2B5EF4-FFF2-40B4-BE49-F238E27FC236}">
                <a16:creationId xmlns:a16="http://schemas.microsoft.com/office/drawing/2014/main" id="{5D25204E-85E9-AB48-82DF-241AE8DEC4BC}"/>
              </a:ext>
            </a:extLst>
          </p:cNvPr>
          <p:cNvPicPr>
            <a:picLocks noChangeAspect="1"/>
          </p:cNvPicPr>
          <p:nvPr/>
        </p:nvPicPr>
        <p:blipFill>
          <a:blip r:embed="rId5"/>
          <a:stretch>
            <a:fillRect/>
          </a:stretch>
        </p:blipFill>
        <p:spPr>
          <a:xfrm>
            <a:off x="600076" y="1971674"/>
            <a:ext cx="2095289"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60142" y="1971675"/>
            <a:ext cx="20574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triped Right Arrow 1"/>
          <p:cNvSpPr/>
          <p:nvPr/>
        </p:nvSpPr>
        <p:spPr bwMode="auto">
          <a:xfrm>
            <a:off x="2899127" y="2661190"/>
            <a:ext cx="857250" cy="678367"/>
          </a:xfrm>
          <a:prstGeom prst="stripedRightArrow">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45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4" name="TextBox 2"/>
          <p:cNvSpPr txBox="1">
            <a:spLocks noChangeArrowheads="1"/>
          </p:cNvSpPr>
          <p:nvPr/>
        </p:nvSpPr>
        <p:spPr bwMode="auto">
          <a:xfrm>
            <a:off x="7200900" y="5705252"/>
            <a:ext cx="1946783" cy="3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028675" rtl="0" eaLnBrk="1" fontAlgn="auto" latinLnBrk="0" hangingPunct="1">
              <a:lnSpc>
                <a:spcPct val="100000"/>
              </a:lnSpc>
              <a:spcBef>
                <a:spcPts val="0"/>
              </a:spcBef>
              <a:spcAft>
                <a:spcPts val="0"/>
              </a:spcAft>
              <a:buClrTx/>
              <a:buSzTx/>
              <a:buFontTx/>
              <a:buNone/>
              <a:tabLst/>
              <a:defRPr/>
            </a:pPr>
            <a:r>
              <a:rPr kumimoji="0" lang="en-US" altLang="en-US" sz="759" b="0" i="0" u="none" strike="noStrike" kern="1200" cap="none" spc="0" normalizeH="0" baseline="0" noProof="0" dirty="0">
                <a:ln>
                  <a:noFill/>
                </a:ln>
                <a:solidFill>
                  <a:srgbClr val="FFFFFF">
                    <a:lumMod val="75000"/>
                  </a:srgbClr>
                </a:solidFill>
                <a:effectLst/>
                <a:uLnTx/>
                <a:uFillTx/>
                <a:latin typeface="Arial" panose="020B0604020202020204" pitchFamily="34" charset="0"/>
                <a:ea typeface="+mn-ea"/>
                <a:cs typeface="Arial" panose="020B0604020202020204" pitchFamily="34" charset="0"/>
              </a:rPr>
              <a:t>Apple</a:t>
            </a:r>
            <a:r>
              <a:rPr kumimoji="0" lang="en-US" altLang="en-US" sz="759" b="0" i="0" u="none" strike="noStrike" kern="1200" cap="none" spc="0" normalizeH="0" baseline="30000" noProof="0" dirty="0">
                <a:ln>
                  <a:noFill/>
                </a:ln>
                <a:solidFill>
                  <a:srgbClr val="FFFFFF">
                    <a:lumMod val="75000"/>
                  </a:srgbClr>
                </a:solidFill>
                <a:effectLst/>
                <a:uLnTx/>
                <a:uFillTx/>
                <a:latin typeface="Arial" panose="020B0604020202020204" pitchFamily="34" charset="0"/>
                <a:ea typeface="+mn-ea"/>
                <a:cs typeface="Arial" panose="020B0604020202020204" pitchFamily="34" charset="0"/>
              </a:rPr>
              <a:t> ®</a:t>
            </a:r>
            <a:r>
              <a:rPr kumimoji="0" lang="en-US" altLang="en-US" sz="759" b="0" i="0" u="none" strike="noStrike" kern="1200" cap="none" spc="0" normalizeH="0" baseline="0" noProof="0" dirty="0">
                <a:ln>
                  <a:noFill/>
                </a:ln>
                <a:solidFill>
                  <a:srgbClr val="FFFFFF">
                    <a:lumMod val="75000"/>
                  </a:srgbClr>
                </a:solidFill>
                <a:effectLst/>
                <a:uLnTx/>
                <a:uFillTx/>
                <a:latin typeface="Arial" panose="020B0604020202020204" pitchFamily="34" charset="0"/>
                <a:ea typeface="+mn-ea"/>
                <a:cs typeface="Arial" panose="020B0604020202020204" pitchFamily="34" charset="0"/>
              </a:rPr>
              <a:t> and App Store</a:t>
            </a:r>
            <a:r>
              <a:rPr kumimoji="0" lang="en-US" altLang="en-US" sz="759" b="0" i="0" u="none" strike="noStrike" kern="1200" cap="none" spc="0" normalizeH="0" baseline="30000" noProof="0" dirty="0">
                <a:ln>
                  <a:noFill/>
                </a:ln>
                <a:solidFill>
                  <a:srgbClr val="FFFFFF">
                    <a:lumMod val="75000"/>
                  </a:srgbClr>
                </a:solidFill>
                <a:effectLst/>
                <a:uLnTx/>
                <a:uFillTx/>
                <a:latin typeface="Arial" panose="020B0604020202020204" pitchFamily="34" charset="0"/>
                <a:ea typeface="+mn-ea"/>
                <a:cs typeface="Arial" panose="020B0604020202020204" pitchFamily="34" charset="0"/>
              </a:rPr>
              <a:t>®</a:t>
            </a:r>
            <a:r>
              <a:rPr kumimoji="0" lang="en-US" altLang="en-US" sz="759" b="0" i="0" u="none" strike="noStrike" kern="1200" cap="none" spc="0" normalizeH="0" baseline="0" noProof="0" dirty="0">
                <a:ln>
                  <a:noFill/>
                </a:ln>
                <a:solidFill>
                  <a:srgbClr val="FFFFFF">
                    <a:lumMod val="75000"/>
                  </a:srgbClr>
                </a:solidFill>
                <a:effectLst/>
                <a:uLnTx/>
                <a:uFillTx/>
                <a:latin typeface="Arial" panose="020B0604020202020204" pitchFamily="34" charset="0"/>
                <a:ea typeface="+mn-ea"/>
                <a:cs typeface="Arial" panose="020B0604020202020204" pitchFamily="34" charset="0"/>
              </a:rPr>
              <a:t> are registered trademarks of Apple Inc.</a:t>
            </a:r>
          </a:p>
        </p:txBody>
      </p:sp>
      <p:sp>
        <p:nvSpPr>
          <p:cNvPr id="15" name="Title 1"/>
          <p:cNvSpPr txBox="1">
            <a:spLocks/>
          </p:cNvSpPr>
          <p:nvPr/>
        </p:nvSpPr>
        <p:spPr bwMode="auto">
          <a:xfrm>
            <a:off x="1256769" y="4800600"/>
            <a:ext cx="4486806" cy="96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3" tIns="51431" rIns="102863" bIns="51431" numCol="1" anchor="ctr" anchorCtr="0" compatLnSpc="1">
            <a:prstTxWarp prst="textNoShape">
              <a:avLst/>
            </a:prstTxWarp>
          </a:bodyPr>
          <a:lst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00" algn="ctr" rtl="0" eaLnBrk="1" fontAlgn="base" hangingPunct="1">
              <a:spcBef>
                <a:spcPct val="0"/>
              </a:spcBef>
              <a:spcAft>
                <a:spcPct val="0"/>
              </a:spcAft>
              <a:defRPr sz="4200" b="1">
                <a:solidFill>
                  <a:srgbClr val="FFFF00"/>
                </a:solidFill>
                <a:latin typeface="Times New Roman" pitchFamily="18" charset="0"/>
              </a:defRPr>
            </a:lvl6pPr>
            <a:lvl7pPr marL="914400" algn="ctr" rtl="0" eaLnBrk="1" fontAlgn="base" hangingPunct="1">
              <a:spcBef>
                <a:spcPct val="0"/>
              </a:spcBef>
              <a:spcAft>
                <a:spcPct val="0"/>
              </a:spcAft>
              <a:defRPr sz="4200" b="1">
                <a:solidFill>
                  <a:srgbClr val="FFFF00"/>
                </a:solidFill>
                <a:latin typeface="Times New Roman" pitchFamily="18" charset="0"/>
              </a:defRPr>
            </a:lvl7pPr>
            <a:lvl8pPr marL="1371600" algn="ctr" rtl="0" eaLnBrk="1" fontAlgn="base" hangingPunct="1">
              <a:spcBef>
                <a:spcPct val="0"/>
              </a:spcBef>
              <a:spcAft>
                <a:spcPct val="0"/>
              </a:spcAft>
              <a:defRPr sz="4200" b="1">
                <a:solidFill>
                  <a:srgbClr val="FFFF00"/>
                </a:solidFill>
                <a:latin typeface="Times New Roman" pitchFamily="18" charset="0"/>
              </a:defRPr>
            </a:lvl8pPr>
            <a:lvl9pPr marL="1828800" algn="ctr" rtl="0" eaLnBrk="1" fontAlgn="base" hangingPunct="1">
              <a:spcBef>
                <a:spcPct val="0"/>
              </a:spcBef>
              <a:spcAft>
                <a:spcPct val="0"/>
              </a:spcAft>
              <a:defRPr sz="4200" b="1">
                <a:solidFill>
                  <a:srgbClr val="FFFF00"/>
                </a:solidFill>
                <a:latin typeface="Times New Roman" pitchFamily="18"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en-US" sz="2250" b="1" i="0" u="none" strike="noStrike" kern="0" cap="none" spc="0" normalizeH="0" baseline="0" noProof="0" dirty="0">
                <a:ln>
                  <a:noFill/>
                </a:ln>
                <a:solidFill>
                  <a:srgbClr val="FFFF00"/>
                </a:solidFill>
                <a:effectLst/>
                <a:uLnTx/>
                <a:uFillTx/>
                <a:latin typeface="Arial" pitchFamily="34" charset="0"/>
                <a:ea typeface="+mj-ea"/>
                <a:cs typeface="Arial" pitchFamily="34" charset="0"/>
              </a:rPr>
              <a:t>March 2021: large content update for our application on coronary re-access post TAVR</a:t>
            </a:r>
            <a:endParaRPr kumimoji="0" lang="en-US" sz="54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pic>
        <p:nvPicPr>
          <p:cNvPr id="16"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3773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229953"/>
            <a:ext cx="8743950" cy="964406"/>
          </a:xfrm>
        </p:spPr>
        <p:txBody>
          <a:bodyPr/>
          <a:lstStyle/>
          <a:p>
            <a:r>
              <a:rPr lang="en-US" dirty="0">
                <a:latin typeface="Arial" panose="020B0604020202020204" pitchFamily="34" charset="0"/>
                <a:cs typeface="Arial" panose="020B0604020202020204" pitchFamily="34" charset="0"/>
              </a:rPr>
              <a:t>The New TAVRcathAID</a:t>
            </a:r>
          </a:p>
        </p:txBody>
      </p:sp>
      <p:sp>
        <p:nvSpPr>
          <p:cNvPr id="3" name="Content Placeholder 2"/>
          <p:cNvSpPr>
            <a:spLocks noGrp="1"/>
          </p:cNvSpPr>
          <p:nvPr>
            <p:ph idx="1"/>
          </p:nvPr>
        </p:nvSpPr>
        <p:spPr>
          <a:xfrm>
            <a:off x="342900" y="1745995"/>
            <a:ext cx="3514725" cy="4007644"/>
          </a:xfrm>
        </p:spPr>
        <p:txBody>
          <a:bodyPr/>
          <a:lstStyle/>
          <a:p>
            <a:r>
              <a:rPr lang="en-US" dirty="0">
                <a:latin typeface="Arial Black" panose="020B0A04020102020204" pitchFamily="34" charset="0"/>
                <a:cs typeface="Arial" panose="020B0604020202020204" pitchFamily="34" charset="0"/>
              </a:rPr>
              <a:t>Features</a:t>
            </a:r>
            <a:endParaRPr lang="en-US" sz="1800" dirty="0">
              <a:latin typeface="Arial" panose="020B0604020202020204" pitchFamily="34" charset="0"/>
              <a:cs typeface="Arial" panose="020B0604020202020204" pitchFamily="34" charset="0"/>
            </a:endParaRPr>
          </a:p>
          <a:p>
            <a:pPr>
              <a:lnSpc>
                <a:spcPct val="150000"/>
              </a:lnSpc>
            </a:pPr>
            <a:r>
              <a:rPr lang="en-US" sz="2025" b="1" dirty="0">
                <a:solidFill>
                  <a:srgbClr val="FFFF00"/>
                </a:solidFill>
                <a:latin typeface="Arial" panose="020B0604020202020204" pitchFamily="34" charset="0"/>
                <a:cs typeface="Arial" panose="020B0604020202020204" pitchFamily="34" charset="0"/>
              </a:rPr>
              <a:t>Added case reviews</a:t>
            </a:r>
          </a:p>
          <a:p>
            <a:pPr>
              <a:lnSpc>
                <a:spcPct val="150000"/>
              </a:lnSpc>
            </a:pPr>
            <a:r>
              <a:rPr lang="en-US" sz="2025" dirty="0">
                <a:latin typeface="Arial" panose="020B0604020202020204" pitchFamily="34" charset="0"/>
                <a:cs typeface="Arial" panose="020B0604020202020204" pitchFamily="34" charset="0"/>
              </a:rPr>
              <a:t>Offline functionality</a:t>
            </a:r>
          </a:p>
          <a:p>
            <a:pPr>
              <a:lnSpc>
                <a:spcPct val="150000"/>
              </a:lnSpc>
            </a:pPr>
            <a:r>
              <a:rPr lang="en-US" sz="2025" dirty="0">
                <a:latin typeface="Arial" panose="020B0604020202020204" pitchFamily="34" charset="0"/>
                <a:cs typeface="Arial" panose="020B0604020202020204" pitchFamily="34" charset="0"/>
              </a:rPr>
              <a:t>Updated user interface</a:t>
            </a:r>
          </a:p>
          <a:p>
            <a:pPr>
              <a:lnSpc>
                <a:spcPct val="150000"/>
              </a:lnSpc>
            </a:pPr>
            <a:r>
              <a:rPr lang="en-US" sz="2025" dirty="0">
                <a:latin typeface="Arial" panose="020B0604020202020204" pitchFamily="34" charset="0"/>
                <a:cs typeface="Arial" panose="020B0604020202020204" pitchFamily="34" charset="0"/>
              </a:rPr>
              <a:t>Powerful search function</a:t>
            </a:r>
          </a:p>
          <a:p>
            <a:pPr>
              <a:lnSpc>
                <a:spcPct val="150000"/>
              </a:lnSpc>
            </a:pPr>
            <a:r>
              <a:rPr lang="en-US" sz="2025" dirty="0">
                <a:latin typeface="Arial" panose="020B0604020202020204" pitchFamily="34" charset="0"/>
                <a:cs typeface="Arial" panose="020B0604020202020204" pitchFamily="34" charset="0"/>
              </a:rPr>
              <a:t>Detailed animations</a:t>
            </a:r>
          </a:p>
          <a:p>
            <a:pPr>
              <a:lnSpc>
                <a:spcPct val="150000"/>
              </a:lnSpc>
            </a:pPr>
            <a:r>
              <a:rPr lang="en-US" sz="2025" dirty="0">
                <a:latin typeface="Arial" panose="020B0604020202020204" pitchFamily="34" charset="0"/>
                <a:cs typeface="Arial" panose="020B0604020202020204" pitchFamily="34" charset="0"/>
              </a:rPr>
              <a:t>Fully-featured </a:t>
            </a:r>
            <a:r>
              <a:rPr lang="en-US" sz="2025" dirty="0" err="1">
                <a:latin typeface="Arial" panose="020B0604020202020204" pitchFamily="34" charset="0"/>
                <a:cs typeface="Arial" panose="020B0604020202020204" pitchFamily="34" charset="0"/>
              </a:rPr>
              <a:t>WebApp</a:t>
            </a:r>
            <a:endParaRPr lang="en-US" sz="2025" dirty="0">
              <a:latin typeface="Arial" panose="020B0604020202020204" pitchFamily="34" charset="0"/>
              <a:cs typeface="Arial" panose="020B0604020202020204" pitchFamily="34" charset="0"/>
            </a:endParaRPr>
          </a:p>
          <a:p>
            <a:endParaRPr lang="en-US" sz="1575"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258" y="1295400"/>
            <a:ext cx="2470485" cy="5029200"/>
          </a:xfrm>
          <a:prstGeom prst="rect">
            <a:avLst/>
          </a:prstGeom>
        </p:spPr>
      </p:pic>
      <p:sp>
        <p:nvSpPr>
          <p:cNvPr id="11" name="Content Placeholder 2"/>
          <p:cNvSpPr txBox="1">
            <a:spLocks/>
          </p:cNvSpPr>
          <p:nvPr/>
        </p:nvSpPr>
        <p:spPr bwMode="auto">
          <a:xfrm>
            <a:off x="6429374" y="1745995"/>
            <a:ext cx="3514725" cy="400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3" tIns="51431" rIns="102863" bIns="51431"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a:lstStyle>
          <a:p>
            <a:pPr marL="0" marR="0" lvl="0" indent="0" algn="l" defTabSz="1097280" rtl="0" eaLnBrk="1" fontAlgn="base" latinLnBrk="0" hangingPunct="1">
              <a:lnSpc>
                <a:spcPct val="100000"/>
              </a:lnSpc>
              <a:spcBef>
                <a:spcPct val="20000"/>
              </a:spcBef>
              <a:spcAft>
                <a:spcPct val="0"/>
              </a:spcAft>
              <a:buClrTx/>
              <a:buSzTx/>
              <a:buFontTx/>
              <a:buNone/>
              <a:tabLst/>
              <a:defRPr/>
            </a:pP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Eight detailed case reviews show how coronary access was achieved in patients after TAVR. </a:t>
            </a:r>
          </a:p>
          <a:p>
            <a:pPr marL="0" marR="0" lvl="0" indent="0" algn="l" defTabSz="1097280" rtl="0" eaLnBrk="1" fontAlgn="base" latinLnBrk="0" hangingPunct="1">
              <a:lnSpc>
                <a:spcPct val="100000"/>
              </a:lnSpc>
              <a:spcBef>
                <a:spcPct val="20000"/>
              </a:spcBef>
              <a:spcAft>
                <a:spcPct val="0"/>
              </a:spcAft>
              <a:buClrTx/>
              <a:buSzTx/>
              <a:buFontTx/>
              <a:buNone/>
              <a:tabLst/>
              <a:defRPr/>
            </a:pP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Guide catheter escalation if required, guide extension catheter use, as well as the proceeding diagnostic catheterization or intervention.</a:t>
            </a:r>
          </a:p>
          <a:p>
            <a:pPr marL="0" marR="0" lvl="0" indent="0" algn="l" defTabSz="1097280" rtl="0" eaLnBrk="1" fontAlgn="base" latinLnBrk="0" hangingPunct="1">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84932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258" y="1295400"/>
            <a:ext cx="2470485" cy="5029200"/>
          </a:xfrm>
          <a:prstGeom prst="rect">
            <a:avLst/>
          </a:prstGeom>
        </p:spPr>
      </p:pic>
      <p:sp>
        <p:nvSpPr>
          <p:cNvPr id="3" name="Content Placeholder 2"/>
          <p:cNvSpPr>
            <a:spLocks noGrp="1"/>
          </p:cNvSpPr>
          <p:nvPr>
            <p:ph idx="1"/>
          </p:nvPr>
        </p:nvSpPr>
        <p:spPr>
          <a:xfrm>
            <a:off x="342900" y="1577128"/>
            <a:ext cx="3514725" cy="4007644"/>
          </a:xfrm>
        </p:spPr>
        <p:txBody>
          <a:bodyPr/>
          <a:lstStyle/>
          <a:p>
            <a:r>
              <a:rPr lang="en-US" dirty="0">
                <a:latin typeface="Arial Black" panose="020B0A04020102020204" pitchFamily="34" charset="0"/>
                <a:cs typeface="Arial" panose="020B0604020202020204" pitchFamily="34" charset="0"/>
              </a:rPr>
              <a:t>Features</a:t>
            </a:r>
            <a:endParaRPr lang="en-US" sz="1800" dirty="0">
              <a:latin typeface="Arial" panose="020B0604020202020204" pitchFamily="34" charset="0"/>
              <a:cs typeface="Arial" panose="020B0604020202020204" pitchFamily="34" charset="0"/>
            </a:endParaRP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Added case reviews</a:t>
            </a:r>
          </a:p>
          <a:p>
            <a:pPr>
              <a:lnSpc>
                <a:spcPct val="150000"/>
              </a:lnSpc>
            </a:pPr>
            <a:r>
              <a:rPr lang="en-US" sz="2025" b="1" dirty="0">
                <a:solidFill>
                  <a:srgbClr val="FFFF00"/>
                </a:solidFill>
                <a:latin typeface="Arial" panose="020B0604020202020204" pitchFamily="34" charset="0"/>
                <a:cs typeface="Arial" panose="020B0604020202020204" pitchFamily="34" charset="0"/>
              </a:rPr>
              <a:t>Offline functionality</a:t>
            </a:r>
          </a:p>
          <a:p>
            <a:pPr>
              <a:lnSpc>
                <a:spcPct val="150000"/>
              </a:lnSpc>
            </a:pPr>
            <a:r>
              <a:rPr lang="en-US" sz="2025" dirty="0">
                <a:latin typeface="Arial" panose="020B0604020202020204" pitchFamily="34" charset="0"/>
                <a:cs typeface="Arial" panose="020B0604020202020204" pitchFamily="34" charset="0"/>
              </a:rPr>
              <a:t>Updated user interface</a:t>
            </a:r>
          </a:p>
          <a:p>
            <a:pPr>
              <a:lnSpc>
                <a:spcPct val="150000"/>
              </a:lnSpc>
            </a:pPr>
            <a:r>
              <a:rPr lang="en-US" sz="2025" dirty="0">
                <a:latin typeface="Arial" panose="020B0604020202020204" pitchFamily="34" charset="0"/>
                <a:cs typeface="Arial" panose="020B0604020202020204" pitchFamily="34" charset="0"/>
              </a:rPr>
              <a:t>Powerful search function</a:t>
            </a:r>
          </a:p>
          <a:p>
            <a:pPr>
              <a:lnSpc>
                <a:spcPct val="150000"/>
              </a:lnSpc>
            </a:pPr>
            <a:r>
              <a:rPr lang="en-US" sz="2025" dirty="0">
                <a:latin typeface="Arial" panose="020B0604020202020204" pitchFamily="34" charset="0"/>
                <a:cs typeface="Arial" panose="020B0604020202020204" pitchFamily="34" charset="0"/>
              </a:rPr>
              <a:t>Detailed animations</a:t>
            </a:r>
          </a:p>
          <a:p>
            <a:pPr>
              <a:lnSpc>
                <a:spcPct val="150000"/>
              </a:lnSpc>
            </a:pPr>
            <a:r>
              <a:rPr lang="en-US" sz="2025" dirty="0">
                <a:latin typeface="Arial" panose="020B0604020202020204" pitchFamily="34" charset="0"/>
                <a:cs typeface="Arial" panose="020B0604020202020204" pitchFamily="34" charset="0"/>
              </a:rPr>
              <a:t>Fully-featured </a:t>
            </a:r>
            <a:r>
              <a:rPr lang="en-US" sz="2025" dirty="0" err="1">
                <a:latin typeface="Arial" panose="020B0604020202020204" pitchFamily="34" charset="0"/>
                <a:cs typeface="Arial" panose="020B0604020202020204" pitchFamily="34" charset="0"/>
              </a:rPr>
              <a:t>WebApp</a:t>
            </a:r>
            <a:endParaRPr lang="en-US" sz="2025" dirty="0">
              <a:latin typeface="Arial" panose="020B0604020202020204" pitchFamily="34" charset="0"/>
              <a:cs typeface="Arial" panose="020B0604020202020204" pitchFamily="34" charset="0"/>
            </a:endParaRPr>
          </a:p>
          <a:p>
            <a:endParaRPr lang="en-US" sz="1575" dirty="0">
              <a:latin typeface="Arial" panose="020B0604020202020204" pitchFamily="34" charset="0"/>
              <a:cs typeface="Arial" panose="020B0604020202020204" pitchFamily="34" charset="0"/>
            </a:endParaRPr>
          </a:p>
        </p:txBody>
      </p:sp>
      <p:sp>
        <p:nvSpPr>
          <p:cNvPr id="11" name="Content Placeholder 2"/>
          <p:cNvSpPr txBox="1">
            <a:spLocks/>
          </p:cNvSpPr>
          <p:nvPr/>
        </p:nvSpPr>
        <p:spPr bwMode="auto">
          <a:xfrm>
            <a:off x="6429374" y="1577128"/>
            <a:ext cx="3514725" cy="400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3" tIns="51431" rIns="102863" bIns="51431"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a:lstStyle>
          <a:p>
            <a:pPr marL="0" marR="0" lvl="0" indent="0" algn="l" defTabSz="1097280" rtl="0" eaLnBrk="1" fontAlgn="base" latinLnBrk="0" hangingPunct="1">
              <a:lnSpc>
                <a:spcPct val="100000"/>
              </a:lnSpc>
              <a:spcBef>
                <a:spcPct val="20000"/>
              </a:spcBef>
              <a:spcAft>
                <a:spcPct val="0"/>
              </a:spcAft>
              <a:buClrTx/>
              <a:buSzTx/>
              <a:buFontTx/>
              <a:buNone/>
              <a:tabLst/>
              <a:defRPr/>
            </a:pP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Whether you are in a shielded </a:t>
            </a:r>
            <a:r>
              <a:rPr kumimoji="0" lang="en-US" sz="2250" b="0"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cath</a:t>
            </a: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lab, airplane, or underwater tunnel, the application works without a hitch.</a:t>
            </a:r>
          </a:p>
          <a:p>
            <a:pPr marL="0" marR="0" lvl="0" indent="0" algn="l" defTabSz="1097280" rtl="0" eaLnBrk="1" fontAlgn="base" latinLnBrk="0" hangingPunct="1">
              <a:lnSpc>
                <a:spcPct val="100000"/>
              </a:lnSpc>
              <a:spcBef>
                <a:spcPct val="20000"/>
              </a:spcBef>
              <a:spcAft>
                <a:spcPct val="0"/>
              </a:spcAft>
              <a:buClrTx/>
              <a:buSzTx/>
              <a:buFontTx/>
              <a:buNone/>
              <a:tabLst/>
              <a:defRPr/>
            </a:pPr>
            <a:endPar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1097280" rtl="0" eaLnBrk="1" fontAlgn="base" latinLnBrk="0" hangingPunct="1">
              <a:lnSpc>
                <a:spcPct val="100000"/>
              </a:lnSpc>
              <a:spcBef>
                <a:spcPct val="20000"/>
              </a:spcBef>
              <a:spcAft>
                <a:spcPct val="0"/>
              </a:spcAft>
              <a:buClrTx/>
              <a:buSzTx/>
              <a:buFontTx/>
              <a:buNone/>
              <a:tabLst/>
              <a:defRPr/>
            </a:pP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100% offline functionality, text, images, and videos.</a:t>
            </a:r>
          </a:p>
          <a:p>
            <a:pPr marL="0" marR="0" lvl="0" indent="0" algn="l" defTabSz="1097280" rtl="0" eaLnBrk="1" fontAlgn="base" latinLnBrk="0" hangingPunct="1">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Multiply 6"/>
          <p:cNvSpPr/>
          <p:nvPr/>
        </p:nvSpPr>
        <p:spPr bwMode="auto">
          <a:xfrm>
            <a:off x="4500561" y="3962400"/>
            <a:ext cx="1285875" cy="1285875"/>
          </a:xfrm>
          <a:prstGeom prst="mathMultiply">
            <a:avLst/>
          </a:prstGeom>
          <a:solidFill>
            <a:srgbClr val="C00000"/>
          </a:solidFill>
          <a:ln w="15875" cap="flat" cmpd="sng" algn="ctr">
            <a:solidFill>
              <a:schemeClr val="tx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45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771525" y="229953"/>
            <a:ext cx="8743950" cy="964406"/>
          </a:xfrm>
        </p:spPr>
        <p:txBody>
          <a:bodyPr/>
          <a:lstStyle/>
          <a:p>
            <a:r>
              <a:rPr lang="en-US" dirty="0">
                <a:latin typeface="Arial" panose="020B0604020202020204" pitchFamily="34" charset="0"/>
                <a:cs typeface="Arial" panose="020B0604020202020204" pitchFamily="34" charset="0"/>
              </a:rPr>
              <a:t>The New TAVRcathAID</a:t>
            </a:r>
          </a:p>
        </p:txBody>
      </p:sp>
    </p:spTree>
    <p:extLst>
      <p:ext uri="{BB962C8B-B14F-4D97-AF65-F5344CB8AC3E}">
        <p14:creationId xmlns:p14="http://schemas.microsoft.com/office/powerpoint/2010/main" val="138647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258" y="1295400"/>
            <a:ext cx="2470485" cy="5029200"/>
          </a:xfrm>
          <a:prstGeom prst="rect">
            <a:avLst/>
          </a:prstGeom>
        </p:spPr>
      </p:pic>
      <p:sp>
        <p:nvSpPr>
          <p:cNvPr id="3" name="Content Placeholder 2"/>
          <p:cNvSpPr>
            <a:spLocks noGrp="1"/>
          </p:cNvSpPr>
          <p:nvPr>
            <p:ph idx="1"/>
          </p:nvPr>
        </p:nvSpPr>
        <p:spPr>
          <a:xfrm>
            <a:off x="342900" y="1577128"/>
            <a:ext cx="3514725" cy="4007644"/>
          </a:xfrm>
        </p:spPr>
        <p:txBody>
          <a:bodyPr/>
          <a:lstStyle/>
          <a:p>
            <a:r>
              <a:rPr lang="en-US" dirty="0">
                <a:latin typeface="Arial Black" panose="020B0A04020102020204" pitchFamily="34" charset="0"/>
                <a:cs typeface="Arial" panose="020B0604020202020204" pitchFamily="34" charset="0"/>
              </a:rPr>
              <a:t>Features</a:t>
            </a:r>
            <a:endParaRPr lang="en-US" sz="1800" dirty="0">
              <a:latin typeface="Arial" panose="020B0604020202020204" pitchFamily="34" charset="0"/>
              <a:cs typeface="Arial" panose="020B0604020202020204" pitchFamily="34" charset="0"/>
            </a:endParaRP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Added case reviews</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Offline functionality</a:t>
            </a:r>
          </a:p>
          <a:p>
            <a:pPr>
              <a:lnSpc>
                <a:spcPct val="150000"/>
              </a:lnSpc>
            </a:pPr>
            <a:r>
              <a:rPr lang="en-US" sz="2025" b="1" dirty="0">
                <a:solidFill>
                  <a:srgbClr val="FFFF00"/>
                </a:solidFill>
                <a:latin typeface="Arial" panose="020B0604020202020204" pitchFamily="34" charset="0"/>
                <a:cs typeface="Arial" panose="020B0604020202020204" pitchFamily="34" charset="0"/>
              </a:rPr>
              <a:t>Updated user interface</a:t>
            </a:r>
          </a:p>
          <a:p>
            <a:pPr>
              <a:lnSpc>
                <a:spcPct val="150000"/>
              </a:lnSpc>
            </a:pPr>
            <a:r>
              <a:rPr lang="en-US" sz="2025" dirty="0">
                <a:latin typeface="Arial" panose="020B0604020202020204" pitchFamily="34" charset="0"/>
                <a:cs typeface="Arial" panose="020B0604020202020204" pitchFamily="34" charset="0"/>
              </a:rPr>
              <a:t>Powerful search function</a:t>
            </a:r>
          </a:p>
          <a:p>
            <a:pPr>
              <a:lnSpc>
                <a:spcPct val="150000"/>
              </a:lnSpc>
            </a:pPr>
            <a:r>
              <a:rPr lang="en-US" sz="2025" dirty="0">
                <a:latin typeface="Arial" panose="020B0604020202020204" pitchFamily="34" charset="0"/>
                <a:cs typeface="Arial" panose="020B0604020202020204" pitchFamily="34" charset="0"/>
              </a:rPr>
              <a:t>Detailed animations</a:t>
            </a:r>
          </a:p>
          <a:p>
            <a:pPr>
              <a:lnSpc>
                <a:spcPct val="150000"/>
              </a:lnSpc>
            </a:pPr>
            <a:r>
              <a:rPr lang="en-US" sz="2025" dirty="0">
                <a:latin typeface="Arial" panose="020B0604020202020204" pitchFamily="34" charset="0"/>
                <a:cs typeface="Arial" panose="020B0604020202020204" pitchFamily="34" charset="0"/>
              </a:rPr>
              <a:t>Fully-featured </a:t>
            </a:r>
            <a:r>
              <a:rPr lang="en-US" sz="2025" dirty="0" err="1">
                <a:latin typeface="Arial" panose="020B0604020202020204" pitchFamily="34" charset="0"/>
                <a:cs typeface="Arial" panose="020B0604020202020204" pitchFamily="34" charset="0"/>
              </a:rPr>
              <a:t>WebApp</a:t>
            </a:r>
            <a:endParaRPr lang="en-US" sz="2025" dirty="0">
              <a:latin typeface="Arial" panose="020B0604020202020204" pitchFamily="34" charset="0"/>
              <a:cs typeface="Arial" panose="020B0604020202020204" pitchFamily="34" charset="0"/>
            </a:endParaRPr>
          </a:p>
          <a:p>
            <a:endParaRPr lang="en-US" sz="1575" dirty="0">
              <a:latin typeface="Arial" panose="020B0604020202020204" pitchFamily="34" charset="0"/>
              <a:cs typeface="Arial" panose="020B0604020202020204" pitchFamily="34" charset="0"/>
            </a:endParaRPr>
          </a:p>
        </p:txBody>
      </p:sp>
      <p:sp>
        <p:nvSpPr>
          <p:cNvPr id="11" name="Content Placeholder 2"/>
          <p:cNvSpPr txBox="1">
            <a:spLocks/>
          </p:cNvSpPr>
          <p:nvPr/>
        </p:nvSpPr>
        <p:spPr bwMode="auto">
          <a:xfrm>
            <a:off x="6429374" y="1577128"/>
            <a:ext cx="3514725" cy="400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3" tIns="51431" rIns="102863" bIns="51431"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a:lstStyle>
          <a:p>
            <a:pPr marL="0" marR="0" lvl="0" indent="0" algn="l" defTabSz="1097280" rtl="0" eaLnBrk="1" fontAlgn="base" latinLnBrk="0" hangingPunct="1">
              <a:lnSpc>
                <a:spcPct val="100000"/>
              </a:lnSpc>
              <a:spcBef>
                <a:spcPct val="20000"/>
              </a:spcBef>
              <a:spcAft>
                <a:spcPct val="0"/>
              </a:spcAft>
              <a:buClrTx/>
              <a:buSzTx/>
              <a:buFontTx/>
              <a:buNone/>
              <a:tabLst/>
              <a:defRPr/>
            </a:pP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user interface was re-designed </a:t>
            </a:r>
            <a:r>
              <a:rPr kumimoji="0" lang="en-US" sz="2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the ground up</a:t>
            </a: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to bring all of the new and old features </a:t>
            </a:r>
            <a:r>
              <a:rPr kumimoji="0" lang="en-US" sz="2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one or two presses away </a:t>
            </a: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without getting lost in a maze of menus.</a:t>
            </a:r>
          </a:p>
          <a:p>
            <a:pPr marL="0" marR="0" lvl="0" indent="0" algn="l" defTabSz="1097280" rtl="0" eaLnBrk="1" fontAlgn="base" latinLnBrk="0" hangingPunct="1">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771525" y="229953"/>
            <a:ext cx="8743950" cy="964406"/>
          </a:xfrm>
        </p:spPr>
        <p:txBody>
          <a:bodyPr/>
          <a:lstStyle/>
          <a:p>
            <a:r>
              <a:rPr lang="en-US" dirty="0">
                <a:latin typeface="Arial" panose="020B0604020202020204" pitchFamily="34" charset="0"/>
                <a:cs typeface="Arial" panose="020B0604020202020204" pitchFamily="34" charset="0"/>
              </a:rPr>
              <a:t>The New TAVRcathAID</a:t>
            </a:r>
          </a:p>
        </p:txBody>
      </p:sp>
    </p:spTree>
    <p:extLst>
      <p:ext uri="{BB962C8B-B14F-4D97-AF65-F5344CB8AC3E}">
        <p14:creationId xmlns:p14="http://schemas.microsoft.com/office/powerpoint/2010/main" val="297468734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258" y="1295400"/>
            <a:ext cx="2470485" cy="5029200"/>
          </a:xfrm>
          <a:prstGeom prst="rect">
            <a:avLst/>
          </a:prstGeom>
        </p:spPr>
      </p:pic>
      <p:sp>
        <p:nvSpPr>
          <p:cNvPr id="3" name="Content Placeholder 2"/>
          <p:cNvSpPr>
            <a:spLocks noGrp="1"/>
          </p:cNvSpPr>
          <p:nvPr>
            <p:ph idx="1"/>
          </p:nvPr>
        </p:nvSpPr>
        <p:spPr>
          <a:xfrm>
            <a:off x="342900" y="1577128"/>
            <a:ext cx="3686175" cy="4007644"/>
          </a:xfrm>
        </p:spPr>
        <p:txBody>
          <a:bodyPr/>
          <a:lstStyle/>
          <a:p>
            <a:r>
              <a:rPr lang="en-US" dirty="0">
                <a:latin typeface="Arial Black" panose="020B0A04020102020204" pitchFamily="34" charset="0"/>
                <a:cs typeface="Arial" panose="020B0604020202020204" pitchFamily="34" charset="0"/>
              </a:rPr>
              <a:t>Features</a:t>
            </a:r>
            <a:endParaRPr lang="en-US" sz="1800" dirty="0">
              <a:latin typeface="Arial" panose="020B0604020202020204" pitchFamily="34" charset="0"/>
              <a:cs typeface="Arial" panose="020B0604020202020204" pitchFamily="34" charset="0"/>
            </a:endParaRP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Added case reviews</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Offline functionality</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Updated user interface</a:t>
            </a:r>
          </a:p>
          <a:p>
            <a:pPr>
              <a:lnSpc>
                <a:spcPct val="150000"/>
              </a:lnSpc>
            </a:pPr>
            <a:r>
              <a:rPr lang="en-US" sz="2025" b="1" dirty="0">
                <a:solidFill>
                  <a:srgbClr val="FFFF00"/>
                </a:solidFill>
                <a:latin typeface="Arial" panose="020B0604020202020204" pitchFamily="34" charset="0"/>
                <a:cs typeface="Arial" panose="020B0604020202020204" pitchFamily="34" charset="0"/>
              </a:rPr>
              <a:t>Powerful search function</a:t>
            </a:r>
          </a:p>
          <a:p>
            <a:pPr>
              <a:lnSpc>
                <a:spcPct val="150000"/>
              </a:lnSpc>
            </a:pPr>
            <a:r>
              <a:rPr lang="en-US" sz="2025" dirty="0">
                <a:latin typeface="Arial" panose="020B0604020202020204" pitchFamily="34" charset="0"/>
                <a:cs typeface="Arial" panose="020B0604020202020204" pitchFamily="34" charset="0"/>
              </a:rPr>
              <a:t>Detailed animations</a:t>
            </a:r>
          </a:p>
          <a:p>
            <a:pPr>
              <a:lnSpc>
                <a:spcPct val="150000"/>
              </a:lnSpc>
            </a:pPr>
            <a:r>
              <a:rPr lang="en-US" sz="2025" dirty="0">
                <a:latin typeface="Arial" panose="020B0604020202020204" pitchFamily="34" charset="0"/>
                <a:cs typeface="Arial" panose="020B0604020202020204" pitchFamily="34" charset="0"/>
              </a:rPr>
              <a:t>Fully-featured </a:t>
            </a:r>
            <a:r>
              <a:rPr lang="en-US" sz="2025" dirty="0" err="1">
                <a:latin typeface="Arial" panose="020B0604020202020204" pitchFamily="34" charset="0"/>
                <a:cs typeface="Arial" panose="020B0604020202020204" pitchFamily="34" charset="0"/>
              </a:rPr>
              <a:t>WebApp</a:t>
            </a:r>
            <a:endParaRPr lang="en-US" sz="2025" dirty="0">
              <a:latin typeface="Arial" panose="020B0604020202020204" pitchFamily="34" charset="0"/>
              <a:cs typeface="Arial" panose="020B0604020202020204" pitchFamily="34" charset="0"/>
            </a:endParaRPr>
          </a:p>
          <a:p>
            <a:endParaRPr lang="en-US" sz="1575" dirty="0">
              <a:latin typeface="Arial" panose="020B0604020202020204" pitchFamily="34" charset="0"/>
              <a:cs typeface="Arial" panose="020B0604020202020204" pitchFamily="34" charset="0"/>
            </a:endParaRPr>
          </a:p>
        </p:txBody>
      </p:sp>
      <p:sp>
        <p:nvSpPr>
          <p:cNvPr id="11" name="Content Placeholder 2"/>
          <p:cNvSpPr txBox="1">
            <a:spLocks/>
          </p:cNvSpPr>
          <p:nvPr/>
        </p:nvSpPr>
        <p:spPr bwMode="auto">
          <a:xfrm>
            <a:off x="6429374" y="1577128"/>
            <a:ext cx="3514725" cy="400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3" tIns="51431" rIns="102863" bIns="51431"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a:lstStyle>
          <a:p>
            <a:pPr marL="0" marR="0" lvl="0" indent="0" algn="l" defTabSz="1097280" rtl="0" eaLnBrk="1" fontAlgn="base" latinLnBrk="0" hangingPunct="1">
              <a:lnSpc>
                <a:spcPct val="100000"/>
              </a:lnSpc>
              <a:spcBef>
                <a:spcPct val="20000"/>
              </a:spcBef>
              <a:spcAft>
                <a:spcPct val="0"/>
              </a:spcAft>
              <a:buClrTx/>
              <a:buSzTx/>
              <a:buFontTx/>
              <a:buNone/>
              <a:tabLst/>
              <a:defRPr/>
            </a:pP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 </a:t>
            </a:r>
            <a:r>
              <a:rPr kumimoji="0" lang="en-US" sz="2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application-wide search</a:t>
            </a: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has been introduced that will find your term of interest inside of the educational sections or case reviews and </a:t>
            </a:r>
            <a:r>
              <a:rPr kumimoji="0" lang="en-US" sz="2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take you right there </a:t>
            </a: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without having to spend any time manually looking.</a:t>
            </a:r>
          </a:p>
          <a:p>
            <a:pPr marL="0" marR="0" lvl="0" indent="0" algn="l" defTabSz="1097280" rtl="0" eaLnBrk="1" fontAlgn="base" latinLnBrk="0" hangingPunct="1">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771525" y="229953"/>
            <a:ext cx="8743950" cy="964406"/>
          </a:xfrm>
        </p:spPr>
        <p:txBody>
          <a:bodyPr/>
          <a:lstStyle/>
          <a:p>
            <a:r>
              <a:rPr lang="en-US" dirty="0">
                <a:latin typeface="Arial" panose="020B0604020202020204" pitchFamily="34" charset="0"/>
                <a:cs typeface="Arial" panose="020B0604020202020204" pitchFamily="34" charset="0"/>
              </a:rPr>
              <a:t>The New TAVRcathAID</a:t>
            </a:r>
          </a:p>
        </p:txBody>
      </p:sp>
    </p:spTree>
    <p:extLst>
      <p:ext uri="{BB962C8B-B14F-4D97-AF65-F5344CB8AC3E}">
        <p14:creationId xmlns:p14="http://schemas.microsoft.com/office/powerpoint/2010/main" val="26640081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258" y="1295400"/>
            <a:ext cx="2470485" cy="5029200"/>
          </a:xfrm>
          <a:prstGeom prst="rect">
            <a:avLst/>
          </a:prstGeom>
        </p:spPr>
      </p:pic>
      <p:sp>
        <p:nvSpPr>
          <p:cNvPr id="3" name="Content Placeholder 2"/>
          <p:cNvSpPr>
            <a:spLocks noGrp="1"/>
          </p:cNvSpPr>
          <p:nvPr>
            <p:ph idx="1"/>
          </p:nvPr>
        </p:nvSpPr>
        <p:spPr>
          <a:xfrm>
            <a:off x="342900" y="1577128"/>
            <a:ext cx="3686175" cy="4007644"/>
          </a:xfrm>
        </p:spPr>
        <p:txBody>
          <a:bodyPr/>
          <a:lstStyle/>
          <a:p>
            <a:r>
              <a:rPr lang="en-US" dirty="0">
                <a:latin typeface="Arial Black" panose="020B0A04020102020204" pitchFamily="34" charset="0"/>
                <a:cs typeface="Arial" panose="020B0604020202020204" pitchFamily="34" charset="0"/>
              </a:rPr>
              <a:t>Features</a:t>
            </a:r>
            <a:endParaRPr lang="en-US" sz="1800" dirty="0">
              <a:latin typeface="Arial" panose="020B0604020202020204" pitchFamily="34" charset="0"/>
              <a:cs typeface="Arial" panose="020B0604020202020204" pitchFamily="34" charset="0"/>
            </a:endParaRP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Added case reviews</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Offline functionality</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Updated user interface</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Powerful search function</a:t>
            </a:r>
          </a:p>
          <a:p>
            <a:pPr>
              <a:lnSpc>
                <a:spcPct val="150000"/>
              </a:lnSpc>
            </a:pPr>
            <a:r>
              <a:rPr lang="en-US" sz="2025" b="1" dirty="0">
                <a:solidFill>
                  <a:srgbClr val="FFFF00"/>
                </a:solidFill>
                <a:latin typeface="Arial" panose="020B0604020202020204" pitchFamily="34" charset="0"/>
                <a:cs typeface="Arial" panose="020B0604020202020204" pitchFamily="34" charset="0"/>
              </a:rPr>
              <a:t>Detailed animations</a:t>
            </a:r>
          </a:p>
          <a:p>
            <a:pPr>
              <a:lnSpc>
                <a:spcPct val="150000"/>
              </a:lnSpc>
            </a:pPr>
            <a:r>
              <a:rPr lang="en-US" sz="2025" dirty="0">
                <a:latin typeface="Arial" panose="020B0604020202020204" pitchFamily="34" charset="0"/>
                <a:cs typeface="Arial" panose="020B0604020202020204" pitchFamily="34" charset="0"/>
              </a:rPr>
              <a:t>Fully-featured </a:t>
            </a:r>
            <a:r>
              <a:rPr lang="en-US" sz="2025" dirty="0" err="1">
                <a:latin typeface="Arial" panose="020B0604020202020204" pitchFamily="34" charset="0"/>
                <a:cs typeface="Arial" panose="020B0604020202020204" pitchFamily="34" charset="0"/>
              </a:rPr>
              <a:t>WebApp</a:t>
            </a:r>
            <a:endParaRPr lang="en-US" sz="2025" dirty="0">
              <a:latin typeface="Arial" panose="020B0604020202020204" pitchFamily="34" charset="0"/>
              <a:cs typeface="Arial" panose="020B0604020202020204" pitchFamily="34" charset="0"/>
            </a:endParaRPr>
          </a:p>
          <a:p>
            <a:endParaRPr lang="en-US" sz="1575" dirty="0">
              <a:latin typeface="Arial" panose="020B0604020202020204" pitchFamily="34" charset="0"/>
              <a:cs typeface="Arial" panose="020B0604020202020204" pitchFamily="34" charset="0"/>
            </a:endParaRPr>
          </a:p>
        </p:txBody>
      </p:sp>
      <p:sp>
        <p:nvSpPr>
          <p:cNvPr id="11" name="Content Placeholder 2"/>
          <p:cNvSpPr txBox="1">
            <a:spLocks/>
          </p:cNvSpPr>
          <p:nvPr/>
        </p:nvSpPr>
        <p:spPr bwMode="auto">
          <a:xfrm>
            <a:off x="6429374" y="1577128"/>
            <a:ext cx="3514725" cy="400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3" tIns="51431" rIns="102863" bIns="51431"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a:lstStyle>
          <a:p>
            <a:pPr marL="0" marR="0" lvl="0" indent="0" algn="l" defTabSz="1097280" rtl="0" eaLnBrk="1" fontAlgn="base" latinLnBrk="0" hangingPunct="1">
              <a:lnSpc>
                <a:spcPct val="100000"/>
              </a:lnSpc>
              <a:spcBef>
                <a:spcPct val="20000"/>
              </a:spcBef>
              <a:spcAft>
                <a:spcPct val="0"/>
              </a:spcAft>
              <a:buClrTx/>
              <a:buSzTx/>
              <a:buFontTx/>
              <a:buNone/>
              <a:tabLst/>
              <a:defRPr/>
            </a:pP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Take the high quality coronary </a:t>
            </a:r>
            <a:r>
              <a:rPr kumimoji="0" lang="en-US" sz="2250" b="0"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reaccess</a:t>
            </a: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animations </a:t>
            </a:r>
            <a:r>
              <a:rPr kumimoji="0" lang="en-US" sz="2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anywhere</a:t>
            </a: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l" defTabSz="1097280" rtl="0" eaLnBrk="1" fontAlgn="base" latinLnBrk="0" hangingPunct="1">
              <a:lnSpc>
                <a:spcPct val="100000"/>
              </a:lnSpc>
              <a:spcBef>
                <a:spcPct val="20000"/>
              </a:spcBef>
              <a:spcAft>
                <a:spcPct val="0"/>
              </a:spcAft>
              <a:buClrTx/>
              <a:buSzTx/>
              <a:buFontTx/>
              <a:buNone/>
              <a:tabLst/>
              <a:defRPr/>
            </a:pP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Includes right and left </a:t>
            </a:r>
            <a:r>
              <a:rPr kumimoji="0" lang="en-US" sz="2250"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cath</a:t>
            </a:r>
            <a:r>
              <a:rPr kumimoji="0" lang="en-US" sz="2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as well as PCI </a:t>
            </a:r>
            <a:r>
              <a:rPr kumimoji="0" lang="en-US" sz="225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 commissural posts in front and away from the coronary ostium.</a:t>
            </a:r>
          </a:p>
          <a:p>
            <a:pPr marL="0" marR="0" lvl="0" indent="0" algn="l" defTabSz="1097280" rtl="0" eaLnBrk="1" fontAlgn="base" latinLnBrk="0" hangingPunct="1">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771525" y="229953"/>
            <a:ext cx="8743950" cy="964406"/>
          </a:xfrm>
        </p:spPr>
        <p:txBody>
          <a:bodyPr/>
          <a:lstStyle/>
          <a:p>
            <a:r>
              <a:rPr lang="en-US" dirty="0">
                <a:latin typeface="Arial" panose="020B0604020202020204" pitchFamily="34" charset="0"/>
                <a:cs typeface="Arial" panose="020B0604020202020204" pitchFamily="34" charset="0"/>
              </a:rPr>
              <a:t>The New TAVRcathAID</a:t>
            </a:r>
          </a:p>
        </p:txBody>
      </p:sp>
    </p:spTree>
    <p:extLst>
      <p:ext uri="{BB962C8B-B14F-4D97-AF65-F5344CB8AC3E}">
        <p14:creationId xmlns:p14="http://schemas.microsoft.com/office/powerpoint/2010/main" val="18676248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238917"/>
            <a:ext cx="8743950" cy="964406"/>
          </a:xfrm>
        </p:spPr>
        <p:txBody>
          <a:bodyPr/>
          <a:lstStyle/>
          <a:p>
            <a:r>
              <a:rPr lang="en-US" dirty="0">
                <a:latin typeface="Arial" panose="020B0604020202020204" pitchFamily="34" charset="0"/>
                <a:cs typeface="Arial" panose="020B0604020202020204" pitchFamily="34" charset="0"/>
              </a:rPr>
              <a:t>TAVRcathAID Animations</a:t>
            </a:r>
          </a:p>
        </p:txBody>
      </p:sp>
      <p:pic>
        <p:nvPicPr>
          <p:cNvPr id="6" name="SE_RCA_Ca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397" y="1349538"/>
            <a:ext cx="9707074" cy="5460230"/>
          </a:xfrm>
          <a:prstGeom prst="rect">
            <a:avLst/>
          </a:prstGeom>
        </p:spPr>
      </p:pic>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307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577128"/>
            <a:ext cx="3686175" cy="4007644"/>
          </a:xfrm>
        </p:spPr>
        <p:txBody>
          <a:bodyPr/>
          <a:lstStyle/>
          <a:p>
            <a:r>
              <a:rPr lang="en-US" dirty="0">
                <a:latin typeface="Arial Black" panose="020B0A04020102020204" pitchFamily="34" charset="0"/>
                <a:cs typeface="Arial" panose="020B0604020202020204" pitchFamily="34" charset="0"/>
              </a:rPr>
              <a:t>Features</a:t>
            </a:r>
            <a:endParaRPr lang="en-US" sz="1800" dirty="0">
              <a:latin typeface="Arial" panose="020B0604020202020204" pitchFamily="34" charset="0"/>
              <a:cs typeface="Arial" panose="020B0604020202020204" pitchFamily="34" charset="0"/>
            </a:endParaRP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Added case reviews</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Offline functionality</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Updated user interface</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Powerful search function</a:t>
            </a:r>
          </a:p>
          <a:p>
            <a:pPr>
              <a:lnSpc>
                <a:spcPct val="150000"/>
              </a:lnSpc>
            </a:pPr>
            <a:r>
              <a:rPr lang="en-US" sz="2025" dirty="0">
                <a:solidFill>
                  <a:schemeClr val="bg1">
                    <a:lumMod val="65000"/>
                  </a:schemeClr>
                </a:solidFill>
                <a:latin typeface="Arial" panose="020B0604020202020204" pitchFamily="34" charset="0"/>
                <a:cs typeface="Arial" panose="020B0604020202020204" pitchFamily="34" charset="0"/>
              </a:rPr>
              <a:t>Detailed animations</a:t>
            </a:r>
          </a:p>
          <a:p>
            <a:pPr>
              <a:lnSpc>
                <a:spcPct val="150000"/>
              </a:lnSpc>
            </a:pPr>
            <a:r>
              <a:rPr lang="en-US" sz="2025" b="1" dirty="0">
                <a:solidFill>
                  <a:srgbClr val="FFFF00"/>
                </a:solidFill>
                <a:latin typeface="Arial" panose="020B0604020202020204" pitchFamily="34" charset="0"/>
                <a:cs typeface="Arial" panose="020B0604020202020204" pitchFamily="34" charset="0"/>
              </a:rPr>
              <a:t>Fully-featured </a:t>
            </a:r>
            <a:r>
              <a:rPr lang="en-US" sz="2025" b="1" dirty="0" err="1">
                <a:solidFill>
                  <a:srgbClr val="FFFF00"/>
                </a:solidFill>
                <a:latin typeface="Arial" panose="020B0604020202020204" pitchFamily="34" charset="0"/>
                <a:cs typeface="Arial" panose="020B0604020202020204" pitchFamily="34" charset="0"/>
              </a:rPr>
              <a:t>WebApp</a:t>
            </a:r>
            <a:endParaRPr lang="en-US" sz="2025" b="1" dirty="0">
              <a:solidFill>
                <a:srgbClr val="FFFF00"/>
              </a:solidFill>
              <a:latin typeface="Arial" panose="020B0604020202020204" pitchFamily="34" charset="0"/>
              <a:cs typeface="Arial" panose="020B0604020202020204" pitchFamily="34" charset="0"/>
            </a:endParaRPr>
          </a:p>
          <a:p>
            <a:endParaRPr lang="en-US" sz="1575" dirty="0">
              <a:latin typeface="Arial" panose="020B0604020202020204" pitchFamily="34" charset="0"/>
              <a:cs typeface="Arial" panose="020B0604020202020204" pitchFamily="34" charset="0"/>
            </a:endParaRPr>
          </a:p>
        </p:txBody>
      </p:sp>
      <p:sp>
        <p:nvSpPr>
          <p:cNvPr id="11" name="Content Placeholder 2"/>
          <p:cNvSpPr txBox="1">
            <a:spLocks/>
          </p:cNvSpPr>
          <p:nvPr/>
        </p:nvSpPr>
        <p:spPr bwMode="auto">
          <a:xfrm>
            <a:off x="3695700" y="1628775"/>
            <a:ext cx="6667500" cy="116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3" tIns="51431" rIns="102863" bIns="51431"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a:lstStyle>
          <a:p>
            <a:pPr marL="0" marR="0" lvl="0" indent="0" algn="l" defTabSz="109728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 features available within the app are also available on the </a:t>
            </a:r>
            <a:r>
              <a:rPr kumimoji="0" lang="en-US" sz="2000" b="0"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WebApp</a:t>
            </a:r>
            <a:r>
              <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www.CardiologyApps.com/TAVRcathAID</a:t>
            </a:r>
          </a:p>
          <a:p>
            <a:pPr marL="0" marR="0" lvl="0" indent="0" algn="l" defTabSz="1097280" rtl="0" eaLnBrk="1" fontAlgn="base" latinLnBrk="0" hangingPunct="1">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0545" y="2428611"/>
            <a:ext cx="3013500" cy="378392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2430187"/>
            <a:ext cx="3316573" cy="3780572"/>
          </a:xfrm>
          <a:prstGeom prst="rect">
            <a:avLst/>
          </a:prstGeom>
        </p:spPr>
      </p:pic>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771525" y="229953"/>
            <a:ext cx="8743950" cy="964406"/>
          </a:xfrm>
        </p:spPr>
        <p:txBody>
          <a:bodyPr/>
          <a:lstStyle/>
          <a:p>
            <a:r>
              <a:rPr lang="en-US" dirty="0">
                <a:latin typeface="Arial" panose="020B0604020202020204" pitchFamily="34" charset="0"/>
                <a:cs typeface="Arial" panose="020B0604020202020204" pitchFamily="34" charset="0"/>
              </a:rPr>
              <a:t>The New TAVRcathAID</a:t>
            </a:r>
          </a:p>
        </p:txBody>
      </p:sp>
    </p:spTree>
    <p:extLst>
      <p:ext uri="{BB962C8B-B14F-4D97-AF65-F5344CB8AC3E}">
        <p14:creationId xmlns:p14="http://schemas.microsoft.com/office/powerpoint/2010/main" val="36790103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6990" y="6491"/>
            <a:ext cx="400497"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35" name="Straight Arrow Connector 29"/>
          <p:cNvCxnSpPr>
            <a:cxnSpLocks noChangeShapeType="1"/>
          </p:cNvCxnSpPr>
          <p:nvPr/>
        </p:nvCxnSpPr>
        <p:spPr bwMode="auto">
          <a:xfrm>
            <a:off x="9002465" y="4362599"/>
            <a:ext cx="0" cy="609451"/>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lgn="ctr">
                <a:solidFill>
                  <a:srgbClr val="000000"/>
                </a:solidFill>
                <a:round/>
                <a:headEnd type="triangle" w="med" len="sm"/>
                <a:tailEnd type="triangle" w="med" len="sm"/>
              </a14:hiddenLine>
            </a:ext>
          </a:extLst>
        </p:spPr>
      </p:cxnSp>
      <p:sp>
        <p:nvSpPr>
          <p:cNvPr id="95236" name="TextBox 3"/>
          <p:cNvSpPr txBox="1">
            <a:spLocks noChangeArrowheads="1"/>
          </p:cNvSpPr>
          <p:nvPr/>
        </p:nvSpPr>
        <p:spPr bwMode="auto">
          <a:xfrm>
            <a:off x="803672" y="13551"/>
            <a:ext cx="8038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771525"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One-Vessel Disease</a:t>
            </a:r>
          </a:p>
        </p:txBody>
      </p:sp>
      <p:pic>
        <p:nvPicPr>
          <p:cNvPr id="9523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1" y="721437"/>
            <a:ext cx="10046664" cy="570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5486401" y="6497686"/>
            <a:ext cx="4791086" cy="34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301" tIns="33153" rIns="66301" bIns="33153">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668387"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18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18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8" name="Rectangle 7"/>
          <p:cNvSpPr>
            <a:spLocks noChangeArrowheads="1"/>
          </p:cNvSpPr>
          <p:nvPr/>
        </p:nvSpPr>
        <p:spPr bwMode="auto">
          <a:xfrm>
            <a:off x="8778921" y="3040284"/>
            <a:ext cx="615224" cy="327053"/>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494" tIns="38214" rIns="76494" bIns="38214"/>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0186" rtl="0" eaLnBrk="0" fontAlgn="base" latinLnBrk="0" hangingPunct="0">
              <a:lnSpc>
                <a:spcPct val="100000"/>
              </a:lnSpc>
              <a:spcBef>
                <a:spcPct val="20000"/>
              </a:spcBef>
              <a:spcAft>
                <a:spcPct val="0"/>
              </a:spcAft>
              <a:buClrTx/>
              <a:buSzTx/>
              <a:buFontTx/>
              <a:buNone/>
              <a:tabLst/>
              <a:defRPr/>
            </a:pPr>
            <a:endParaRPr kumimoji="0" lang="en-US" altLang="en-US" sz="27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8124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83343" y="1781485"/>
            <a:ext cx="10203657" cy="400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Key Interventional Trials from ESC</a:t>
            </a:r>
            <a:r>
              <a:rPr lang="en-US" altLang="en-US" sz="3600" b="1" noProof="0" dirty="0">
                <a:solidFill>
                  <a:srgbClr val="FFFFFF"/>
                </a:solidFill>
                <a:latin typeface="Arial" pitchFamily="34" charset="0"/>
              </a:rPr>
              <a:t> </a:t>
            </a:r>
            <a:r>
              <a:rPr kumimoji="0" lang="en-US" altLang="en-US" sz="3600" b="1" i="0" u="none" strike="noStrike" kern="1200" cap="none" spc="0" normalizeH="0" baseline="0" noProof="0" dirty="0">
                <a:ln>
                  <a:noFill/>
                </a:ln>
                <a:solidFill>
                  <a:srgbClr val="FFFFFF"/>
                </a:solidFill>
                <a:effectLst/>
                <a:uLnTx/>
                <a:uFillTx/>
                <a:latin typeface="Arial" pitchFamily="34" charset="0"/>
              </a:rPr>
              <a:t>2021;    </a:t>
            </a:r>
          </a:p>
          <a:p>
            <a:pPr marL="0" marR="0" lvl="0" indent="0" algn="l" defTabSz="771525" rtl="0" eaLnBrk="0" fontAlgn="base" latinLnBrk="0" hangingPunct="0">
              <a:spcBef>
                <a:spcPct val="0"/>
              </a:spcBef>
              <a:spcAft>
                <a:spcPct val="0"/>
              </a:spcAft>
              <a:buClrTx/>
              <a:buSzTx/>
              <a:buNone/>
              <a:tabLst/>
              <a:defRPr/>
            </a:pPr>
            <a:r>
              <a:rPr lang="en-US" altLang="en-US" sz="3600" b="1" dirty="0">
                <a:solidFill>
                  <a:srgbClr val="FFFFFF"/>
                </a:solidFill>
                <a:latin typeface="Arial" pitchFamily="34" charset="0"/>
              </a:rPr>
              <a:t>   </a:t>
            </a:r>
            <a:r>
              <a:rPr kumimoji="0" lang="en-US" altLang="en-US" sz="3600" b="1" i="0" u="none" strike="noStrike" kern="1200" cap="none" spc="0" normalizeH="0" baseline="0" noProof="0" dirty="0">
                <a:ln>
                  <a:noFill/>
                </a:ln>
                <a:solidFill>
                  <a:srgbClr val="FFFFFF"/>
                </a:solidFill>
                <a:effectLst/>
                <a:uLnTx/>
                <a:uFillTx/>
                <a:latin typeface="Arial" pitchFamily="34" charset="0"/>
              </a:rPr>
              <a:t>MASTER</a:t>
            </a:r>
            <a:r>
              <a:rPr lang="en-US" altLang="en-US" sz="3600" b="1" dirty="0">
                <a:solidFill>
                  <a:srgbClr val="FFFFFF"/>
                </a:solidFill>
                <a:latin typeface="Arial" pitchFamily="34" charset="0"/>
              </a:rPr>
              <a:t>-</a:t>
            </a:r>
            <a:r>
              <a:rPr kumimoji="0" lang="en-US" altLang="en-US" sz="3600" b="1" i="0" u="none" strike="noStrike" kern="1200" cap="none" spc="0" normalizeH="0" baseline="0" noProof="0" dirty="0">
                <a:ln>
                  <a:noFill/>
                </a:ln>
                <a:solidFill>
                  <a:srgbClr val="FFFFFF"/>
                </a:solidFill>
                <a:effectLst/>
                <a:uLnTx/>
                <a:uFillTx/>
                <a:latin typeface="Arial" pitchFamily="34" charset="0"/>
              </a:rPr>
              <a:t>DAPT, STOPDAPT-2 </a:t>
            </a:r>
            <a:r>
              <a:rPr lang="en-US" altLang="en-US" sz="3600" b="1" dirty="0">
                <a:solidFill>
                  <a:srgbClr val="FFFFFF"/>
                </a:solidFill>
                <a:latin typeface="Arial" pitchFamily="34" charset="0"/>
              </a:rPr>
              <a:t>ACS, </a:t>
            </a:r>
          </a:p>
          <a:p>
            <a:pPr marL="0" marR="0" lvl="0" indent="0" algn="l" defTabSz="771525" rtl="0" eaLnBrk="0" fontAlgn="base" latinLnBrk="0" hangingPunct="0">
              <a:spcBef>
                <a:spcPct val="0"/>
              </a:spcBef>
              <a:spcAft>
                <a:spcPct val="0"/>
              </a:spcAft>
              <a:buClrTx/>
              <a:buSzTx/>
              <a:buNone/>
              <a:tabLst/>
              <a:defRPr/>
            </a:pPr>
            <a:r>
              <a:rPr lang="en-US" altLang="en-US" sz="3600" b="1" dirty="0">
                <a:solidFill>
                  <a:srgbClr val="FFFFFF"/>
                </a:solidFill>
                <a:latin typeface="Arial" pitchFamily="34" charset="0"/>
              </a:rPr>
              <a:t>   RIPCORD-2, </a:t>
            </a:r>
          </a:p>
          <a:p>
            <a:pPr marL="0" marR="0" lvl="0" indent="0" algn="l" defTabSz="771525" rtl="0" eaLnBrk="0" fontAlgn="base" latinLnBrk="0" hangingPunct="0">
              <a:spcBef>
                <a:spcPct val="0"/>
              </a:spcBef>
              <a:spcAft>
                <a:spcPct val="0"/>
              </a:spcAft>
              <a:buClrTx/>
              <a:buSzTx/>
              <a:buNone/>
              <a:tabLst/>
              <a:defRPr/>
            </a:pPr>
            <a:r>
              <a:rPr lang="en-US" altLang="en-US" sz="4000" b="1" i="1" dirty="0">
                <a:solidFill>
                  <a:srgbClr val="FFFFFF"/>
                </a:solidFill>
                <a:latin typeface="Arial" pitchFamily="34" charset="0"/>
              </a:rPr>
              <a:t>        </a:t>
            </a:r>
            <a:endParaRPr kumimoji="0" lang="en-US" altLang="en-US"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FF"/>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rPr>
              <a:t> </a:t>
            </a:r>
            <a:r>
              <a:rPr lang="en-US" altLang="en-US" sz="4000" b="1" dirty="0">
                <a:solidFill>
                  <a:srgbClr val="FFFFFF"/>
                </a:solidFill>
                <a:latin typeface="Arial" pitchFamily="34" charset="0"/>
              </a:rPr>
              <a:t>DAPT De-escalation in ACS pts: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4000" b="1" dirty="0">
                <a:solidFill>
                  <a:srgbClr val="FFFFFF"/>
                </a:solidFill>
                <a:latin typeface="Arial" pitchFamily="34" charset="0"/>
              </a:rPr>
              <a:t>  </a:t>
            </a:r>
            <a:r>
              <a:rPr lang="en-US" altLang="en-US" b="1" dirty="0">
                <a:solidFill>
                  <a:srgbClr val="FFFFFF"/>
                </a:solidFill>
                <a:latin typeface="Arial" pitchFamily="34" charset="0"/>
              </a:rPr>
              <a:t>Improving balance between efficacy and bleeding</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3210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230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455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7703"/>
            <a:ext cx="101771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156038" y="1382603"/>
            <a:ext cx="9838728"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Speaker’s Bureau – BSC, Abbott, CSI</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Sameer Mehta, MD, FACC </a:t>
            </a:r>
            <a:r>
              <a:rPr kumimoji="0" lang="en-US" alt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(Moderator)</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1241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83343" y="1781485"/>
            <a:ext cx="10203657" cy="400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Key Interventional Trials from ESC</a:t>
            </a:r>
            <a:r>
              <a:rPr lang="en-US" altLang="en-US" sz="3600" b="1" noProof="0" dirty="0">
                <a:solidFill>
                  <a:srgbClr val="FFFFFF"/>
                </a:solidFill>
                <a:latin typeface="Arial" pitchFamily="34" charset="0"/>
              </a:rPr>
              <a:t> </a:t>
            </a:r>
            <a:r>
              <a:rPr kumimoji="0" lang="en-US" altLang="en-US" sz="3600" b="1" i="0" u="none" strike="noStrike" kern="1200" cap="none" spc="0" normalizeH="0" baseline="0" noProof="0" dirty="0">
                <a:ln>
                  <a:noFill/>
                </a:ln>
                <a:solidFill>
                  <a:srgbClr val="FFFFFF"/>
                </a:solidFill>
                <a:effectLst/>
                <a:uLnTx/>
                <a:uFillTx/>
                <a:latin typeface="Arial" pitchFamily="34" charset="0"/>
              </a:rPr>
              <a:t>2021;    </a:t>
            </a:r>
          </a:p>
          <a:p>
            <a:pPr marL="0" marR="0" lvl="0" indent="0" algn="l" defTabSz="771525" rtl="0" eaLnBrk="0" fontAlgn="base" latinLnBrk="0" hangingPunct="0">
              <a:spcBef>
                <a:spcPct val="0"/>
              </a:spcBef>
              <a:spcAft>
                <a:spcPct val="0"/>
              </a:spcAft>
              <a:buClrTx/>
              <a:buSzTx/>
              <a:buNone/>
              <a:tabLst/>
              <a:defRPr/>
            </a:pPr>
            <a:r>
              <a:rPr lang="en-US" altLang="en-US" sz="3600" b="1" dirty="0">
                <a:solidFill>
                  <a:srgbClr val="FFFFFF"/>
                </a:solidFill>
                <a:latin typeface="Arial" pitchFamily="34" charset="0"/>
              </a:rPr>
              <a:t>   </a:t>
            </a:r>
            <a:r>
              <a:rPr kumimoji="0" lang="en-US" altLang="en-US" sz="3600" b="1" i="0" u="none" strike="noStrike" kern="1200" cap="none" spc="0" normalizeH="0" baseline="0" noProof="0" dirty="0">
                <a:ln>
                  <a:noFill/>
                </a:ln>
                <a:solidFill>
                  <a:srgbClr val="FFFFFF"/>
                </a:solidFill>
                <a:effectLst/>
                <a:uLnTx/>
                <a:uFillTx/>
                <a:latin typeface="Arial" pitchFamily="34" charset="0"/>
              </a:rPr>
              <a:t>MASTER</a:t>
            </a:r>
            <a:r>
              <a:rPr lang="en-US" altLang="en-US" sz="3600" b="1" dirty="0">
                <a:solidFill>
                  <a:srgbClr val="FFFFFF"/>
                </a:solidFill>
                <a:latin typeface="Arial" pitchFamily="34" charset="0"/>
              </a:rPr>
              <a:t>-</a:t>
            </a:r>
            <a:r>
              <a:rPr kumimoji="0" lang="en-US" altLang="en-US" sz="3600" b="1" i="0" u="none" strike="noStrike" kern="1200" cap="none" spc="0" normalizeH="0" baseline="0" noProof="0" dirty="0">
                <a:ln>
                  <a:noFill/>
                </a:ln>
                <a:solidFill>
                  <a:srgbClr val="FFFFFF"/>
                </a:solidFill>
                <a:effectLst/>
                <a:uLnTx/>
                <a:uFillTx/>
                <a:latin typeface="Arial" pitchFamily="34" charset="0"/>
              </a:rPr>
              <a:t>DAPT, STOPDAPT-2 </a:t>
            </a:r>
            <a:r>
              <a:rPr lang="en-US" altLang="en-US" sz="3600" b="1" dirty="0">
                <a:solidFill>
                  <a:srgbClr val="FFFFFF"/>
                </a:solidFill>
                <a:latin typeface="Arial" pitchFamily="34" charset="0"/>
              </a:rPr>
              <a:t>ACS, </a:t>
            </a:r>
          </a:p>
          <a:p>
            <a:pPr marL="0" marR="0" lvl="0" indent="0" algn="l" defTabSz="771525" rtl="0" eaLnBrk="0" fontAlgn="base" latinLnBrk="0" hangingPunct="0">
              <a:spcBef>
                <a:spcPct val="0"/>
              </a:spcBef>
              <a:spcAft>
                <a:spcPct val="0"/>
              </a:spcAft>
              <a:buClrTx/>
              <a:buSzTx/>
              <a:buNone/>
              <a:tabLst/>
              <a:defRPr/>
            </a:pPr>
            <a:r>
              <a:rPr lang="en-US" altLang="en-US" sz="3600" b="1" dirty="0">
                <a:solidFill>
                  <a:srgbClr val="FFFFFF"/>
                </a:solidFill>
                <a:latin typeface="Arial" pitchFamily="34" charset="0"/>
              </a:rPr>
              <a:t>   RIPCORD-2, </a:t>
            </a:r>
          </a:p>
          <a:p>
            <a:pPr marL="0" marR="0" lvl="0" indent="0" algn="l" defTabSz="771525" rtl="0" eaLnBrk="0" fontAlgn="base" latinLnBrk="0" hangingPunct="0">
              <a:spcBef>
                <a:spcPct val="0"/>
              </a:spcBef>
              <a:spcAft>
                <a:spcPct val="0"/>
              </a:spcAft>
              <a:buClrTx/>
              <a:buSzTx/>
              <a:buNone/>
              <a:tabLst/>
              <a:defRPr/>
            </a:pPr>
            <a:r>
              <a:rPr lang="en-US" altLang="en-US" sz="4000" b="1" i="1" dirty="0">
                <a:solidFill>
                  <a:srgbClr val="FFFFFF"/>
                </a:solidFill>
                <a:latin typeface="Arial" pitchFamily="34" charset="0"/>
              </a:rPr>
              <a:t>        </a:t>
            </a:r>
            <a:endParaRPr kumimoji="0" lang="en-US" altLang="en-US"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chemeClr val="bg2"/>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rPr>
              <a:t> </a:t>
            </a:r>
            <a:r>
              <a:rPr lang="en-US" altLang="en-US" sz="4000" b="1" dirty="0">
                <a:solidFill>
                  <a:schemeClr val="bg2"/>
                </a:solidFill>
                <a:latin typeface="Arial" pitchFamily="34" charset="0"/>
              </a:rPr>
              <a:t>DAPT De-escalation in ACS pts: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4000" b="1" dirty="0">
                <a:solidFill>
                  <a:schemeClr val="bg2"/>
                </a:solidFill>
                <a:latin typeface="Arial" pitchFamily="34" charset="0"/>
              </a:rPr>
              <a:t>  </a:t>
            </a:r>
            <a:r>
              <a:rPr lang="en-US" altLang="en-US" b="1" dirty="0">
                <a:solidFill>
                  <a:schemeClr val="bg2"/>
                </a:solidFill>
                <a:latin typeface="Arial" pitchFamily="34" charset="0"/>
              </a:rPr>
              <a:t>Improving balance between efficacy and bleeding</a:t>
            </a:r>
            <a:endParaRPr kumimoji="0" lang="en-US" altLang="en-US" sz="2400" b="1" i="0" u="none" strike="noStrike" kern="1200" cap="none" spc="0" normalizeH="0" baseline="0" noProof="0" dirty="0">
              <a:ln>
                <a:noFill/>
              </a:ln>
              <a:solidFill>
                <a:schemeClr val="bg2"/>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432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7929"/>
            <a:ext cx="10287000" cy="5972573"/>
          </a:xfrm>
          <a:prstGeom prst="rect">
            <a:avLst/>
          </a:prstGeom>
        </p:spPr>
      </p:pic>
    </p:spTree>
    <p:extLst>
      <p:ext uri="{BB962C8B-B14F-4D97-AF65-F5344CB8AC3E}">
        <p14:creationId xmlns:p14="http://schemas.microsoft.com/office/powerpoint/2010/main" val="3884004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1430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MASTER DAPT: Background and Objectives</a:t>
            </a:r>
          </a:p>
        </p:txBody>
      </p:sp>
      <p:sp>
        <p:nvSpPr>
          <p:cNvPr id="18" name="TextBox 17"/>
          <p:cNvSpPr txBox="1"/>
          <p:nvPr/>
        </p:nvSpPr>
        <p:spPr>
          <a:xfrm>
            <a:off x="314325" y="1285875"/>
            <a:ext cx="9658350" cy="489364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Pct val="103000"/>
              <a:buFont typeface="Arial" panose="020B0604020202020204" pitchFamily="34" charset="0"/>
              <a:buChar char="•"/>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Studies with 1 month DAPT after DES implantation suggested that this regimen may mitigate bleeding without compromising safety.</a:t>
            </a:r>
          </a:p>
          <a:p>
            <a:pPr marL="285750" marR="0" lvl="0" indent="-285750" algn="l" defTabSz="457200" rtl="0" eaLnBrk="1" fontAlgn="auto" latinLnBrk="0" hangingPunct="1">
              <a:lnSpc>
                <a:spcPct val="100000"/>
              </a:lnSpc>
              <a:spcBef>
                <a:spcPts val="0"/>
              </a:spcBef>
              <a:spcAft>
                <a:spcPts val="0"/>
              </a:spcAft>
              <a:buClr>
                <a:srgbClr val="FFC000"/>
              </a:buClr>
              <a:buSzPct val="103000"/>
              <a:buFont typeface="Arial" panose="020B0604020202020204" pitchFamily="34" charset="0"/>
              <a:buChar char="•"/>
              <a:tabLst/>
              <a:defRPr/>
            </a:pP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03000"/>
              <a:buFont typeface="Arial" panose="020B0604020202020204" pitchFamily="34" charset="0"/>
              <a:buChar char="•"/>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These studies were either nonrandomized, did not select high bleeding risk (HBR) pts or included pts at low ischemic risk.</a:t>
            </a:r>
          </a:p>
          <a:p>
            <a:pPr marL="285750" marR="0" lvl="0" indent="-285750" algn="l" defTabSz="457200" rtl="0" eaLnBrk="1" fontAlgn="auto" latinLnBrk="0" hangingPunct="1">
              <a:lnSpc>
                <a:spcPct val="100000"/>
              </a:lnSpc>
              <a:spcBef>
                <a:spcPts val="0"/>
              </a:spcBef>
              <a:spcAft>
                <a:spcPts val="0"/>
              </a:spcAft>
              <a:buClr>
                <a:srgbClr val="FFC000"/>
              </a:buClr>
              <a:buSzPct val="103000"/>
              <a:buFont typeface="Arial" panose="020B0604020202020204" pitchFamily="34" charset="0"/>
              <a:buChar char="•"/>
              <a:tabLst/>
              <a:defRPr/>
            </a:pP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03000"/>
              <a:buFont typeface="Arial" panose="020B0604020202020204" pitchFamily="34" charset="0"/>
              <a:buChar char="•"/>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determine whether an abbreviated compared with a standard DAPT regimen preserves net and major clinical events, and, if so mitigates the bleeding risk in a broadly inclusive HBR population who underwent PCI.</a:t>
            </a:r>
          </a:p>
        </p:txBody>
      </p:sp>
    </p:spTree>
    <p:extLst>
      <p:ext uri="{BB962C8B-B14F-4D97-AF65-F5344CB8AC3E}">
        <p14:creationId xmlns:p14="http://schemas.microsoft.com/office/powerpoint/2010/main" val="2038558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8575"/>
            <a:ext cx="10287000"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MASTER DAPT: High Bleeding Risk Definition</a:t>
            </a:r>
          </a:p>
        </p:txBody>
      </p:sp>
      <p:sp>
        <p:nvSpPr>
          <p:cNvPr id="4" name="Round Diagonal Corner Rectangle 3"/>
          <p:cNvSpPr/>
          <p:nvPr/>
        </p:nvSpPr>
        <p:spPr>
          <a:xfrm>
            <a:off x="1" y="791737"/>
            <a:ext cx="10287000" cy="5459236"/>
          </a:xfrm>
          <a:prstGeom prst="round2DiagRect">
            <a:avLst>
              <a:gd name="adj1" fmla="val 8588"/>
              <a:gd name="adj2" fmla="val 0"/>
            </a:avLst>
          </a:prstGeom>
          <a:no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ct val="20000"/>
              </a:spcBef>
              <a:spcAft>
                <a:spcPts val="1200"/>
              </a:spcAft>
              <a:buClrTx/>
              <a:buSzTx/>
              <a:buFontTx/>
              <a:buNone/>
              <a:tabLst/>
              <a:defRPr/>
            </a:pPr>
            <a:r>
              <a:rPr kumimoji="0" lang="en-GB" sz="2000" b="1" i="0" u="none" strike="noStrike" kern="0" cap="none" spc="0" normalizeH="0" baseline="0" noProof="0" dirty="0">
                <a:ln>
                  <a:noFill/>
                </a:ln>
                <a:solidFill>
                  <a:srgbClr val="25C9A1">
                    <a:lumMod val="40000"/>
                    <a:lumOff val="60000"/>
                  </a:srgbClr>
                </a:solidFill>
                <a:effectLst/>
                <a:uLnTx/>
                <a:uFillTx/>
                <a:latin typeface="Arial" panose="020B0604020202020204" pitchFamily="34" charset="0"/>
                <a:ea typeface="+mn-ea"/>
                <a:cs typeface="Arial" panose="020B0604020202020204" pitchFamily="34" charset="0"/>
              </a:rPr>
              <a:t>Patients are at high bleeding risk if at least one of the following criteria applies: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Clinical indication to oral anticoagulants (OAC) for at least 12 months </a:t>
            </a:r>
            <a:endPar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189" marR="0" lvl="0" indent="-457189"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Recent (&lt;12 months) non-access site bleeding episode(s), which required medical attention</a:t>
            </a:r>
          </a:p>
          <a:p>
            <a:pPr marL="457189" marR="0" lvl="0" indent="-457189"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Previous bleeding episode(s) which required hospitalization if the underlying cause has not been definitively treated </a:t>
            </a:r>
          </a:p>
          <a:p>
            <a:pPr marL="457189" marR="0" lvl="0" indent="-457189"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 ≥75 years</a:t>
            </a:r>
          </a:p>
          <a:p>
            <a:pPr marL="457189" marR="0" lvl="0" indent="-457189"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Systemic conditions associated with an increased bleeding risk</a:t>
            </a:r>
          </a:p>
          <a:p>
            <a:pPr marL="457189" marR="0" lvl="0" indent="-457189"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Documented anemia (Hb&lt;11 g/dL) or transfusion within 4 weeks before randomization</a:t>
            </a:r>
          </a:p>
          <a:p>
            <a:pPr marL="457189" marR="0" lvl="0" indent="-457189"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Need for chronic treatment with steroids or </a:t>
            </a:r>
            <a:r>
              <a:rPr lang="en-US" sz="2000" b="1" kern="0" dirty="0">
                <a:solidFill>
                  <a:prstClr val="white"/>
                </a:solidFill>
                <a:latin typeface="Arial" panose="020B0604020202020204" pitchFamily="34" charset="0"/>
                <a:cs typeface="Arial" panose="020B0604020202020204" pitchFamily="34" charset="0"/>
              </a:rPr>
              <a:t>NSAID</a:t>
            </a:r>
            <a:endPar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189" marR="0" lvl="0" indent="-457189"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Diagnosed malignancy (other than skin) considered at high bleeding risk </a:t>
            </a:r>
          </a:p>
          <a:p>
            <a:pPr marL="457189" marR="0" lvl="0" indent="-457189"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Stroke at any time or transient ischemic attack (TIA) in the previous 6 months </a:t>
            </a:r>
          </a:p>
          <a:p>
            <a:pPr marL="457189" marR="0" lvl="0" indent="-457189"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PRECISE DAPT score ≥25</a:t>
            </a:r>
            <a:endParaRPr kumimoji="0" lang="en-GB"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972782" y="6515563"/>
            <a:ext cx="7570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Valgimigli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Engl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 Med Aug 28, 2021 Epub ahead of print</a:t>
            </a:r>
          </a:p>
        </p:txBody>
      </p:sp>
    </p:spTree>
    <p:extLst>
      <p:ext uri="{BB962C8B-B14F-4D97-AF65-F5344CB8AC3E}">
        <p14:creationId xmlns:p14="http://schemas.microsoft.com/office/powerpoint/2010/main" val="1865470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8405" y="9525"/>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MASTER DAPT: Patient Disposition</a:t>
            </a:r>
          </a:p>
        </p:txBody>
      </p:sp>
      <p:grpSp>
        <p:nvGrpSpPr>
          <p:cNvPr id="4" name="Group 3"/>
          <p:cNvGrpSpPr/>
          <p:nvPr/>
        </p:nvGrpSpPr>
        <p:grpSpPr>
          <a:xfrm>
            <a:off x="104775" y="752475"/>
            <a:ext cx="10077451" cy="5286376"/>
            <a:chOff x="190500" y="1159707"/>
            <a:chExt cx="11740383" cy="4898722"/>
          </a:xfrm>
        </p:grpSpPr>
        <p:cxnSp>
          <p:nvCxnSpPr>
            <p:cNvPr id="5" name="Straight Connector 4">
              <a:extLst>
                <a:ext uri="{FF2B5EF4-FFF2-40B4-BE49-F238E27FC236}">
                  <a16:creationId xmlns:a16="http://schemas.microsoft.com/office/drawing/2014/main" id="{447D9129-3E05-EB43-A77F-D6ABE2A49084}"/>
                </a:ext>
              </a:extLst>
            </p:cNvPr>
            <p:cNvCxnSpPr>
              <a:cxnSpLocks/>
            </p:cNvCxnSpPr>
            <p:nvPr/>
          </p:nvCxnSpPr>
          <p:spPr>
            <a:xfrm>
              <a:off x="9175737" y="4561324"/>
              <a:ext cx="0" cy="929319"/>
            </a:xfrm>
            <a:prstGeom prst="line">
              <a:avLst/>
            </a:prstGeom>
            <a:noFill/>
            <a:ln w="38100" cap="flat" cmpd="sng" algn="ctr">
              <a:solidFill>
                <a:sysClr val="window" lastClr="FFFFFF"/>
              </a:solidFill>
              <a:prstDash val="solid"/>
            </a:ln>
            <a:effectLst/>
          </p:spPr>
        </p:cxnSp>
        <p:cxnSp>
          <p:nvCxnSpPr>
            <p:cNvPr id="6" name="Straight Connector 5">
              <a:extLst>
                <a:ext uri="{FF2B5EF4-FFF2-40B4-BE49-F238E27FC236}">
                  <a16:creationId xmlns:a16="http://schemas.microsoft.com/office/drawing/2014/main" id="{19C2B50B-9934-DF40-94FF-8F0BABD17230}"/>
                </a:ext>
              </a:extLst>
            </p:cNvPr>
            <p:cNvCxnSpPr>
              <a:cxnSpLocks/>
            </p:cNvCxnSpPr>
            <p:nvPr/>
          </p:nvCxnSpPr>
          <p:spPr>
            <a:xfrm>
              <a:off x="3128420" y="4544392"/>
              <a:ext cx="0" cy="929319"/>
            </a:xfrm>
            <a:prstGeom prst="line">
              <a:avLst/>
            </a:prstGeom>
            <a:noFill/>
            <a:ln w="38100" cap="flat" cmpd="sng" algn="ctr">
              <a:solidFill>
                <a:sysClr val="window" lastClr="FFFFFF"/>
              </a:solidFill>
              <a:prstDash val="solid"/>
            </a:ln>
            <a:effectLst/>
          </p:spPr>
        </p:cxnSp>
        <p:cxnSp>
          <p:nvCxnSpPr>
            <p:cNvPr id="7" name="Straight Connector 6">
              <a:extLst>
                <a:ext uri="{FF2B5EF4-FFF2-40B4-BE49-F238E27FC236}">
                  <a16:creationId xmlns:a16="http://schemas.microsoft.com/office/drawing/2014/main" id="{4BBCB8E2-B476-C346-8333-0F7D4981D0B6}"/>
                </a:ext>
              </a:extLst>
            </p:cNvPr>
            <p:cNvCxnSpPr>
              <a:cxnSpLocks/>
            </p:cNvCxnSpPr>
            <p:nvPr/>
          </p:nvCxnSpPr>
          <p:spPr>
            <a:xfrm>
              <a:off x="6159493" y="2910309"/>
              <a:ext cx="0" cy="929319"/>
            </a:xfrm>
            <a:prstGeom prst="line">
              <a:avLst/>
            </a:prstGeom>
            <a:noFill/>
            <a:ln w="38100" cap="flat" cmpd="sng" algn="ctr">
              <a:solidFill>
                <a:sysClr val="window" lastClr="FFFFFF"/>
              </a:solidFill>
              <a:prstDash val="solid"/>
            </a:ln>
            <a:effectLst/>
          </p:spPr>
        </p:cxnSp>
        <p:cxnSp>
          <p:nvCxnSpPr>
            <p:cNvPr id="8" name="Straight Connector 7">
              <a:extLst>
                <a:ext uri="{FF2B5EF4-FFF2-40B4-BE49-F238E27FC236}">
                  <a16:creationId xmlns:a16="http://schemas.microsoft.com/office/drawing/2014/main" id="{E9C36D09-F47C-1A40-8E8A-A1339481B0E8}"/>
                </a:ext>
              </a:extLst>
            </p:cNvPr>
            <p:cNvCxnSpPr>
              <a:cxnSpLocks/>
            </p:cNvCxnSpPr>
            <p:nvPr/>
          </p:nvCxnSpPr>
          <p:spPr>
            <a:xfrm>
              <a:off x="6159495" y="2508140"/>
              <a:ext cx="0" cy="929319"/>
            </a:xfrm>
            <a:prstGeom prst="line">
              <a:avLst/>
            </a:prstGeom>
            <a:noFill/>
            <a:ln w="38100" cap="flat" cmpd="sng" algn="ctr">
              <a:solidFill>
                <a:sysClr val="window" lastClr="FFFFFF"/>
              </a:solidFill>
              <a:prstDash val="solid"/>
            </a:ln>
            <a:effectLst/>
          </p:spPr>
        </p:cxnSp>
        <p:sp>
          <p:nvSpPr>
            <p:cNvPr id="9" name="TextBox 8">
              <a:extLst>
                <a:ext uri="{FF2B5EF4-FFF2-40B4-BE49-F238E27FC236}">
                  <a16:creationId xmlns:a16="http://schemas.microsoft.com/office/drawing/2014/main" id="{CE16A69C-AF6E-A04E-B450-C5CDCC8F4522}"/>
                </a:ext>
              </a:extLst>
            </p:cNvPr>
            <p:cNvSpPr txBox="1"/>
            <p:nvPr/>
          </p:nvSpPr>
          <p:spPr>
            <a:xfrm>
              <a:off x="3946986" y="1237627"/>
              <a:ext cx="4425026" cy="303803"/>
            </a:xfrm>
            <a:prstGeom prst="round2DiagRect">
              <a:avLst/>
            </a:prstGeom>
            <a:solidFill>
              <a:srgbClr val="0073AC"/>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4520 Consented at Index PCI*</a:t>
              </a:r>
            </a:p>
          </p:txBody>
        </p:sp>
        <p:cxnSp>
          <p:nvCxnSpPr>
            <p:cNvPr id="10" name="Straight Connector 9">
              <a:extLst>
                <a:ext uri="{FF2B5EF4-FFF2-40B4-BE49-F238E27FC236}">
                  <a16:creationId xmlns:a16="http://schemas.microsoft.com/office/drawing/2014/main" id="{A57B6800-E886-804B-B416-0CCE10AA5D7C}"/>
                </a:ext>
              </a:extLst>
            </p:cNvPr>
            <p:cNvCxnSpPr>
              <a:cxnSpLocks/>
              <a:stCxn id="9" idx="1"/>
            </p:cNvCxnSpPr>
            <p:nvPr/>
          </p:nvCxnSpPr>
          <p:spPr>
            <a:xfrm>
              <a:off x="6159499" y="1541431"/>
              <a:ext cx="1" cy="964702"/>
            </a:xfrm>
            <a:prstGeom prst="line">
              <a:avLst/>
            </a:prstGeom>
            <a:noFill/>
            <a:ln w="38100" cap="flat" cmpd="sng" algn="ctr">
              <a:solidFill>
                <a:sysClr val="window" lastClr="FFFFFF"/>
              </a:solidFill>
              <a:prstDash val="solid"/>
            </a:ln>
            <a:effectLst/>
          </p:spPr>
        </p:cxnSp>
        <p:sp>
          <p:nvSpPr>
            <p:cNvPr id="11" name="TextBox 10">
              <a:extLst>
                <a:ext uri="{FF2B5EF4-FFF2-40B4-BE49-F238E27FC236}">
                  <a16:creationId xmlns:a16="http://schemas.microsoft.com/office/drawing/2014/main" id="{16D085EE-6D27-8544-8399-F4EEAFA58BFD}"/>
                </a:ext>
              </a:extLst>
            </p:cNvPr>
            <p:cNvSpPr txBox="1"/>
            <p:nvPr/>
          </p:nvSpPr>
          <p:spPr>
            <a:xfrm>
              <a:off x="2045250" y="2383724"/>
              <a:ext cx="2169987" cy="516466"/>
            </a:xfrm>
            <a:prstGeom prst="round2DiagRect">
              <a:avLst/>
            </a:prstGeom>
            <a:solidFill>
              <a:srgbClr val="0073AC"/>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684 Consented at M1*</a:t>
              </a:r>
            </a:p>
          </p:txBody>
        </p:sp>
        <p:sp>
          <p:nvSpPr>
            <p:cNvPr id="12" name="TextBox 11">
              <a:extLst>
                <a:ext uri="{FF2B5EF4-FFF2-40B4-BE49-F238E27FC236}">
                  <a16:creationId xmlns:a16="http://schemas.microsoft.com/office/drawing/2014/main" id="{863B56BF-D1A3-6245-ABA1-EE4833C3D42C}"/>
                </a:ext>
              </a:extLst>
            </p:cNvPr>
            <p:cNvSpPr txBox="1"/>
            <p:nvPr/>
          </p:nvSpPr>
          <p:spPr>
            <a:xfrm>
              <a:off x="7844373" y="1735187"/>
              <a:ext cx="1777994" cy="805079"/>
            </a:xfrm>
            <a:prstGeom prst="round2DiagRect">
              <a:avLst/>
            </a:prstGeom>
            <a:solidFill>
              <a:srgbClr val="0073AC"/>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267 Excluded </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 not eligible</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27 died</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33 did not attend M1</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202 withdrew consent</a:t>
              </a:r>
            </a:p>
          </p:txBody>
        </p:sp>
        <p:cxnSp>
          <p:nvCxnSpPr>
            <p:cNvPr id="13" name="Straight Connector 12">
              <a:extLst>
                <a:ext uri="{FF2B5EF4-FFF2-40B4-BE49-F238E27FC236}">
                  <a16:creationId xmlns:a16="http://schemas.microsoft.com/office/drawing/2014/main" id="{F2422FF5-F6D9-184F-A561-C86C379CA6C4}"/>
                </a:ext>
              </a:extLst>
            </p:cNvPr>
            <p:cNvCxnSpPr/>
            <p:nvPr/>
          </p:nvCxnSpPr>
          <p:spPr>
            <a:xfrm>
              <a:off x="6159500" y="2076973"/>
              <a:ext cx="1684873" cy="0"/>
            </a:xfrm>
            <a:prstGeom prst="line">
              <a:avLst/>
            </a:prstGeom>
            <a:noFill/>
            <a:ln w="19050" cap="flat" cmpd="sng" algn="ctr">
              <a:solidFill>
                <a:sysClr val="window" lastClr="FFFFFF"/>
              </a:solidFill>
              <a:prstDash val="solid"/>
            </a:ln>
            <a:effectLst/>
          </p:spPr>
        </p:cxnSp>
        <p:sp>
          <p:nvSpPr>
            <p:cNvPr id="14" name="TextBox 13">
              <a:extLst>
                <a:ext uri="{FF2B5EF4-FFF2-40B4-BE49-F238E27FC236}">
                  <a16:creationId xmlns:a16="http://schemas.microsoft.com/office/drawing/2014/main" id="{2A3DE88C-3C9F-7145-9111-2E65F899C131}"/>
                </a:ext>
              </a:extLst>
            </p:cNvPr>
            <p:cNvSpPr txBox="1"/>
            <p:nvPr/>
          </p:nvSpPr>
          <p:spPr>
            <a:xfrm>
              <a:off x="5074506" y="2230112"/>
              <a:ext cx="2169987" cy="729128"/>
            </a:xfrm>
            <a:prstGeom prst="round2DiagRect">
              <a:avLst/>
            </a:prstGeom>
            <a:solidFill>
              <a:srgbClr val="0073AC"/>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4937 Assessed for Eligibility at M1*</a:t>
              </a:r>
            </a:p>
          </p:txBody>
        </p:sp>
        <p:cxnSp>
          <p:nvCxnSpPr>
            <p:cNvPr id="15" name="Straight Connector 14">
              <a:extLst>
                <a:ext uri="{FF2B5EF4-FFF2-40B4-BE49-F238E27FC236}">
                  <a16:creationId xmlns:a16="http://schemas.microsoft.com/office/drawing/2014/main" id="{2359CE2C-D364-F946-BAFD-CF246DCEACB2}"/>
                </a:ext>
              </a:extLst>
            </p:cNvPr>
            <p:cNvCxnSpPr>
              <a:cxnSpLocks/>
            </p:cNvCxnSpPr>
            <p:nvPr/>
          </p:nvCxnSpPr>
          <p:spPr>
            <a:xfrm>
              <a:off x="4215238" y="2646713"/>
              <a:ext cx="859268" cy="0"/>
            </a:xfrm>
            <a:prstGeom prst="line">
              <a:avLst/>
            </a:prstGeom>
            <a:noFill/>
            <a:ln w="19050" cap="flat" cmpd="sng" algn="ctr">
              <a:solidFill>
                <a:sysClr val="window" lastClr="FFFFFF"/>
              </a:solidFill>
              <a:prstDash val="solid"/>
            </a:ln>
            <a:effectLst/>
          </p:spPr>
        </p:cxnSp>
        <p:cxnSp>
          <p:nvCxnSpPr>
            <p:cNvPr id="16" name="Straight Connector 15">
              <a:extLst>
                <a:ext uri="{FF2B5EF4-FFF2-40B4-BE49-F238E27FC236}">
                  <a16:creationId xmlns:a16="http://schemas.microsoft.com/office/drawing/2014/main" id="{674AA679-8FB1-2D45-81BE-120E71787DCD}"/>
                </a:ext>
              </a:extLst>
            </p:cNvPr>
            <p:cNvCxnSpPr/>
            <p:nvPr/>
          </p:nvCxnSpPr>
          <p:spPr>
            <a:xfrm>
              <a:off x="6176428" y="3120492"/>
              <a:ext cx="1684873" cy="0"/>
            </a:xfrm>
            <a:prstGeom prst="line">
              <a:avLst/>
            </a:prstGeom>
            <a:noFill/>
            <a:ln w="19050" cap="flat" cmpd="sng" algn="ctr">
              <a:solidFill>
                <a:sysClr val="window" lastClr="FFFFFF"/>
              </a:solidFill>
              <a:prstDash val="solid"/>
            </a:ln>
            <a:effectLst/>
          </p:spPr>
        </p:cxnSp>
        <p:sp>
          <p:nvSpPr>
            <p:cNvPr id="17" name="TextBox 16">
              <a:extLst>
                <a:ext uri="{FF2B5EF4-FFF2-40B4-BE49-F238E27FC236}">
                  <a16:creationId xmlns:a16="http://schemas.microsoft.com/office/drawing/2014/main" id="{D76698F5-C31A-BC4A-8539-FD255DE007A6}"/>
                </a:ext>
              </a:extLst>
            </p:cNvPr>
            <p:cNvSpPr txBox="1"/>
            <p:nvPr/>
          </p:nvSpPr>
          <p:spPr>
            <a:xfrm>
              <a:off x="7844372" y="2845569"/>
              <a:ext cx="1777994" cy="531656"/>
            </a:xfrm>
            <a:prstGeom prst="round2DiagRect">
              <a:avLst/>
            </a:prstGeom>
            <a:solidFill>
              <a:srgbClr val="0073AC"/>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358 Excluded</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304 not eligible</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54 Medical reasons</a:t>
              </a:r>
            </a:p>
          </p:txBody>
        </p:sp>
        <p:sp>
          <p:nvSpPr>
            <p:cNvPr id="18" name="TextBox 17">
              <a:extLst>
                <a:ext uri="{FF2B5EF4-FFF2-40B4-BE49-F238E27FC236}">
                  <a16:creationId xmlns:a16="http://schemas.microsoft.com/office/drawing/2014/main" id="{A3795F26-834A-F24C-A2EF-AAC65AD5A06E}"/>
                </a:ext>
              </a:extLst>
            </p:cNvPr>
            <p:cNvSpPr txBox="1"/>
            <p:nvPr/>
          </p:nvSpPr>
          <p:spPr>
            <a:xfrm>
              <a:off x="4950284" y="3331814"/>
              <a:ext cx="2452290" cy="303803"/>
            </a:xfrm>
            <a:prstGeom prst="round2DiagRect">
              <a:avLst/>
            </a:prstGeom>
            <a:solidFill>
              <a:srgbClr val="00B050"/>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4579 Randomized</a:t>
              </a:r>
            </a:p>
          </p:txBody>
        </p:sp>
        <p:cxnSp>
          <p:nvCxnSpPr>
            <p:cNvPr id="19" name="Straight Connector 18">
              <a:extLst>
                <a:ext uri="{FF2B5EF4-FFF2-40B4-BE49-F238E27FC236}">
                  <a16:creationId xmlns:a16="http://schemas.microsoft.com/office/drawing/2014/main" id="{518E95E8-F4A5-904F-B246-F1B939F819BE}"/>
                </a:ext>
              </a:extLst>
            </p:cNvPr>
            <p:cNvCxnSpPr/>
            <p:nvPr/>
          </p:nvCxnSpPr>
          <p:spPr>
            <a:xfrm>
              <a:off x="3111511" y="3842631"/>
              <a:ext cx="6083273" cy="0"/>
            </a:xfrm>
            <a:prstGeom prst="line">
              <a:avLst/>
            </a:prstGeom>
            <a:noFill/>
            <a:ln w="28575" cap="flat" cmpd="sng" algn="ctr">
              <a:solidFill>
                <a:sysClr val="window" lastClr="FFFFFF"/>
              </a:solidFill>
              <a:prstDash val="solid"/>
            </a:ln>
            <a:effectLst/>
          </p:spPr>
        </p:cxnSp>
        <p:cxnSp>
          <p:nvCxnSpPr>
            <p:cNvPr id="20" name="Straight Connector 19">
              <a:extLst>
                <a:ext uri="{FF2B5EF4-FFF2-40B4-BE49-F238E27FC236}">
                  <a16:creationId xmlns:a16="http://schemas.microsoft.com/office/drawing/2014/main" id="{11E1B0B9-AC92-B843-BA48-2252E3F256CE}"/>
                </a:ext>
              </a:extLst>
            </p:cNvPr>
            <p:cNvCxnSpPr/>
            <p:nvPr/>
          </p:nvCxnSpPr>
          <p:spPr>
            <a:xfrm>
              <a:off x="3128445" y="3839628"/>
              <a:ext cx="0" cy="443271"/>
            </a:xfrm>
            <a:prstGeom prst="line">
              <a:avLst/>
            </a:prstGeom>
            <a:noFill/>
            <a:ln w="28575" cap="flat" cmpd="sng" algn="ctr">
              <a:solidFill>
                <a:sysClr val="window" lastClr="FFFFFF"/>
              </a:solidFill>
              <a:prstDash val="solid"/>
            </a:ln>
            <a:effectLst/>
          </p:spPr>
        </p:cxnSp>
        <p:cxnSp>
          <p:nvCxnSpPr>
            <p:cNvPr id="21" name="Straight Connector 20">
              <a:extLst>
                <a:ext uri="{FF2B5EF4-FFF2-40B4-BE49-F238E27FC236}">
                  <a16:creationId xmlns:a16="http://schemas.microsoft.com/office/drawing/2014/main" id="{615332E8-086B-C84F-A1D6-C9838227DDF0}"/>
                </a:ext>
              </a:extLst>
            </p:cNvPr>
            <p:cNvCxnSpPr/>
            <p:nvPr/>
          </p:nvCxnSpPr>
          <p:spPr>
            <a:xfrm>
              <a:off x="9182133" y="3839627"/>
              <a:ext cx="0" cy="443271"/>
            </a:xfrm>
            <a:prstGeom prst="line">
              <a:avLst/>
            </a:prstGeom>
            <a:noFill/>
            <a:ln w="28575" cap="flat" cmpd="sng" algn="ctr">
              <a:solidFill>
                <a:sysClr val="window" lastClr="FFFFFF"/>
              </a:solidFill>
              <a:prstDash val="solid"/>
            </a:ln>
            <a:effectLst/>
          </p:spPr>
        </p:cxnSp>
        <p:sp>
          <p:nvSpPr>
            <p:cNvPr id="22" name="TextBox 21">
              <a:extLst>
                <a:ext uri="{FF2B5EF4-FFF2-40B4-BE49-F238E27FC236}">
                  <a16:creationId xmlns:a16="http://schemas.microsoft.com/office/drawing/2014/main" id="{1E157A35-CB2F-F04B-AE87-DB0F6547B8F8}"/>
                </a:ext>
              </a:extLst>
            </p:cNvPr>
            <p:cNvSpPr txBox="1"/>
            <p:nvPr/>
          </p:nvSpPr>
          <p:spPr>
            <a:xfrm>
              <a:off x="1902298" y="4201830"/>
              <a:ext cx="2826780" cy="470895"/>
            </a:xfrm>
            <a:prstGeom prst="round2DiagRect">
              <a:avLst/>
            </a:prstGeom>
            <a:solidFill>
              <a:srgbClr val="00B050"/>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2295 Abbreviated DAPT</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2204 (96%) per-protocol pop</a:t>
              </a:r>
              <a:r>
                <a:rPr kumimoji="0" 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x-none"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endPar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847495E6-487A-C945-AE92-F996E51FC488}"/>
                </a:ext>
              </a:extLst>
            </p:cNvPr>
            <p:cNvSpPr txBox="1"/>
            <p:nvPr/>
          </p:nvSpPr>
          <p:spPr>
            <a:xfrm>
              <a:off x="7844372" y="4195822"/>
              <a:ext cx="2843534" cy="470895"/>
            </a:xfrm>
            <a:prstGeom prst="round2DiagRect">
              <a:avLst/>
            </a:prstGeom>
            <a:solidFill>
              <a:srgbClr val="00B050"/>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2284 Standard DAPT</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2230 (98%) per-protocol pop</a:t>
              </a:r>
              <a:r>
                <a:rPr kumimoji="0" 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7CA81971-54B7-AA43-8A50-529F385AC646}"/>
                </a:ext>
              </a:extLst>
            </p:cNvPr>
            <p:cNvSpPr txBox="1"/>
            <p:nvPr/>
          </p:nvSpPr>
          <p:spPr>
            <a:xfrm>
              <a:off x="1868431" y="5420442"/>
              <a:ext cx="2652769" cy="637986"/>
            </a:xfrm>
            <a:prstGeom prst="round2DiagRect">
              <a:avLst/>
            </a:prstGeom>
            <a:solidFill>
              <a:srgbClr val="09A0AB"/>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Outcome data at 1 year</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2280 (99%) Intention-to-treat</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2194 (99%) Per-protocol †</a:t>
              </a:r>
            </a:p>
          </p:txBody>
        </p:sp>
        <p:cxnSp>
          <p:nvCxnSpPr>
            <p:cNvPr id="25" name="Straight Connector 24">
              <a:extLst>
                <a:ext uri="{FF2B5EF4-FFF2-40B4-BE49-F238E27FC236}">
                  <a16:creationId xmlns:a16="http://schemas.microsoft.com/office/drawing/2014/main" id="{D47ECA44-16C6-8E4C-9115-176F564280A5}"/>
                </a:ext>
              </a:extLst>
            </p:cNvPr>
            <p:cNvCxnSpPr>
              <a:cxnSpLocks/>
            </p:cNvCxnSpPr>
            <p:nvPr/>
          </p:nvCxnSpPr>
          <p:spPr>
            <a:xfrm>
              <a:off x="1612900" y="5078763"/>
              <a:ext cx="1524856" cy="0"/>
            </a:xfrm>
            <a:prstGeom prst="line">
              <a:avLst/>
            </a:prstGeom>
            <a:noFill/>
            <a:ln w="19050" cap="flat" cmpd="sng" algn="ctr">
              <a:solidFill>
                <a:sysClr val="window" lastClr="FFFFFF"/>
              </a:solidFill>
              <a:prstDash val="solid"/>
            </a:ln>
            <a:effectLst/>
          </p:spPr>
        </p:cxnSp>
        <p:sp>
          <p:nvSpPr>
            <p:cNvPr id="26" name="TextBox 25">
              <a:extLst>
                <a:ext uri="{FF2B5EF4-FFF2-40B4-BE49-F238E27FC236}">
                  <a16:creationId xmlns:a16="http://schemas.microsoft.com/office/drawing/2014/main" id="{CBDB82F6-7EC9-594B-A511-FEDA39B55E3D}"/>
                </a:ext>
              </a:extLst>
            </p:cNvPr>
            <p:cNvSpPr txBox="1"/>
            <p:nvPr/>
          </p:nvSpPr>
          <p:spPr>
            <a:xfrm>
              <a:off x="190500" y="4835042"/>
              <a:ext cx="1953655" cy="425324"/>
            </a:xfrm>
            <a:prstGeom prst="round2DiagRect">
              <a:avLst/>
            </a:prstGeom>
            <a:solidFill>
              <a:srgbClr val="00B050"/>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LTFUP</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13 withdrew consent</a:t>
              </a:r>
            </a:p>
          </p:txBody>
        </p:sp>
        <p:cxnSp>
          <p:nvCxnSpPr>
            <p:cNvPr id="27" name="Straight Connector 26">
              <a:extLst>
                <a:ext uri="{FF2B5EF4-FFF2-40B4-BE49-F238E27FC236}">
                  <a16:creationId xmlns:a16="http://schemas.microsoft.com/office/drawing/2014/main" id="{72029D91-ED9A-2F4B-B57D-E74B444A6755}"/>
                </a:ext>
              </a:extLst>
            </p:cNvPr>
            <p:cNvCxnSpPr>
              <a:cxnSpLocks/>
            </p:cNvCxnSpPr>
            <p:nvPr/>
          </p:nvCxnSpPr>
          <p:spPr>
            <a:xfrm>
              <a:off x="9163050" y="5027963"/>
              <a:ext cx="1524856" cy="0"/>
            </a:xfrm>
            <a:prstGeom prst="line">
              <a:avLst/>
            </a:prstGeom>
            <a:noFill/>
            <a:ln w="19050" cap="flat" cmpd="sng" algn="ctr">
              <a:solidFill>
                <a:sysClr val="window" lastClr="FFFFFF"/>
              </a:solidFill>
              <a:prstDash val="solid"/>
            </a:ln>
            <a:effectLst/>
          </p:spPr>
        </p:cxnSp>
        <p:sp>
          <p:nvSpPr>
            <p:cNvPr id="28" name="TextBox 27">
              <a:extLst>
                <a:ext uri="{FF2B5EF4-FFF2-40B4-BE49-F238E27FC236}">
                  <a16:creationId xmlns:a16="http://schemas.microsoft.com/office/drawing/2014/main" id="{05EE4FDE-8DD6-0748-B6DB-3028142350AE}"/>
                </a:ext>
              </a:extLst>
            </p:cNvPr>
            <p:cNvSpPr txBox="1"/>
            <p:nvPr/>
          </p:nvSpPr>
          <p:spPr>
            <a:xfrm>
              <a:off x="9900173" y="4815993"/>
              <a:ext cx="2030710" cy="425324"/>
            </a:xfrm>
            <a:prstGeom prst="round2DiagRect">
              <a:avLst/>
            </a:prstGeom>
            <a:solidFill>
              <a:srgbClr val="00B050"/>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8 LTFUP</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 withdrew consent</a:t>
              </a:r>
            </a:p>
          </p:txBody>
        </p:sp>
        <p:sp>
          <p:nvSpPr>
            <p:cNvPr id="29" name="TextBox 28">
              <a:extLst>
                <a:ext uri="{FF2B5EF4-FFF2-40B4-BE49-F238E27FC236}">
                  <a16:creationId xmlns:a16="http://schemas.microsoft.com/office/drawing/2014/main" id="{579E056A-654B-8A47-B2D1-2C2E7C7DB4ED}"/>
                </a:ext>
              </a:extLst>
            </p:cNvPr>
            <p:cNvSpPr txBox="1"/>
            <p:nvPr/>
          </p:nvSpPr>
          <p:spPr>
            <a:xfrm>
              <a:off x="7773931" y="5420443"/>
              <a:ext cx="2652769" cy="637986"/>
            </a:xfrm>
            <a:prstGeom prst="round2DiagRect">
              <a:avLst/>
            </a:prstGeom>
            <a:solidFill>
              <a:srgbClr val="09A0AB"/>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Outcome data at 1 year</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2267 (99%) Intention-to-treat</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2214 (99%) Per-protocol †</a:t>
              </a:r>
            </a:p>
          </p:txBody>
        </p:sp>
        <p:sp>
          <p:nvSpPr>
            <p:cNvPr id="30" name="TextBox 29">
              <a:extLst>
                <a:ext uri="{FF2B5EF4-FFF2-40B4-BE49-F238E27FC236}">
                  <a16:creationId xmlns:a16="http://schemas.microsoft.com/office/drawing/2014/main" id="{25F9D90D-3106-9F44-BC57-31E199E07FCC}"/>
                </a:ext>
              </a:extLst>
            </p:cNvPr>
            <p:cNvSpPr txBox="1"/>
            <p:nvPr/>
          </p:nvSpPr>
          <p:spPr>
            <a:xfrm>
              <a:off x="225856" y="1159707"/>
              <a:ext cx="3707406" cy="4668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5204 consented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February, 2017, to December, 2019 </a:t>
              </a:r>
            </a:p>
          </p:txBody>
        </p:sp>
      </p:grpSp>
      <p:sp>
        <p:nvSpPr>
          <p:cNvPr id="31" name="TextBox 30">
            <a:extLst>
              <a:ext uri="{FF2B5EF4-FFF2-40B4-BE49-F238E27FC236}">
                <a16:creationId xmlns:a16="http://schemas.microsoft.com/office/drawing/2014/main" id="{F101649F-0C4A-A74E-AEFB-4B06C7C30230}"/>
              </a:ext>
            </a:extLst>
          </p:cNvPr>
          <p:cNvSpPr txBox="1"/>
          <p:nvPr/>
        </p:nvSpPr>
        <p:spPr>
          <a:xfrm>
            <a:off x="3362427" y="6175396"/>
            <a:ext cx="624241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Per-protocol population: met eligibility criteria and implemented study Tx within 14 days after Rx</a:t>
            </a:r>
          </a:p>
        </p:txBody>
      </p:sp>
      <p:sp>
        <p:nvSpPr>
          <p:cNvPr id="32" name="TextBox 31">
            <a:extLst>
              <a:ext uri="{FF2B5EF4-FFF2-40B4-BE49-F238E27FC236}">
                <a16:creationId xmlns:a16="http://schemas.microsoft.com/office/drawing/2014/main" id="{E7CF7EEE-41EC-294F-B630-C7E8C8448EBD}"/>
              </a:ext>
            </a:extLst>
          </p:cNvPr>
          <p:cNvSpPr txBox="1"/>
          <p:nvPr/>
        </p:nvSpPr>
        <p:spPr>
          <a:xfrm>
            <a:off x="96789" y="6175396"/>
            <a:ext cx="341151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From February 28, 2017 through December 5, 2019</a:t>
            </a:r>
            <a:r>
              <a:rPr kumimoji="0" lang="x-none"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Box 32"/>
          <p:cNvSpPr txBox="1"/>
          <p:nvPr/>
        </p:nvSpPr>
        <p:spPr>
          <a:xfrm>
            <a:off x="2972782" y="6515563"/>
            <a:ext cx="7570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Valgimigli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Engl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 Med Aug 28, 2021 Epub ahead of print</a:t>
            </a:r>
          </a:p>
        </p:txBody>
      </p:sp>
    </p:spTree>
    <p:extLst>
      <p:ext uri="{BB962C8B-B14F-4D97-AF65-F5344CB8AC3E}">
        <p14:creationId xmlns:p14="http://schemas.microsoft.com/office/powerpoint/2010/main" val="150258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8405" y="28575"/>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MASTER DAPT: Study Endpoints</a:t>
            </a:r>
          </a:p>
        </p:txBody>
      </p:sp>
      <p:sp>
        <p:nvSpPr>
          <p:cNvPr id="4" name="Round Diagonal Corner Rectangle 3"/>
          <p:cNvSpPr/>
          <p:nvPr/>
        </p:nvSpPr>
        <p:spPr>
          <a:xfrm>
            <a:off x="0" y="965727"/>
            <a:ext cx="10267609" cy="529964"/>
          </a:xfrm>
          <a:prstGeom prst="round2DiagRect">
            <a:avLst/>
          </a:prstGeom>
          <a:noFill/>
          <a:ln w="6350" cap="flat" cmpd="sng" algn="ctr">
            <a:no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study has 3 primary endpoints to be tested in an hierarchical order:</a:t>
            </a:r>
          </a:p>
        </p:txBody>
      </p:sp>
      <p:sp>
        <p:nvSpPr>
          <p:cNvPr id="5" name="TextBox 4"/>
          <p:cNvSpPr txBox="1"/>
          <p:nvPr/>
        </p:nvSpPr>
        <p:spPr>
          <a:xfrm>
            <a:off x="280324" y="1764940"/>
            <a:ext cx="9702968" cy="828454"/>
          </a:xfrm>
          <a:prstGeom prst="round2DiagRect">
            <a:avLst/>
          </a:prstGeom>
          <a:solidFill>
            <a:schemeClr val="accent5"/>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2133"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Net adverse clinical events (NACE): the composite of all-cause death, MI, stroke, and major bleeding defined as BARC type 3 or 5 </a:t>
            </a:r>
          </a:p>
        </p:txBody>
      </p:sp>
      <p:sp>
        <p:nvSpPr>
          <p:cNvPr id="6" name="TextBox 5"/>
          <p:cNvSpPr txBox="1"/>
          <p:nvPr/>
        </p:nvSpPr>
        <p:spPr>
          <a:xfrm>
            <a:off x="280324" y="2820872"/>
            <a:ext cx="9702968" cy="828454"/>
          </a:xfrm>
          <a:prstGeom prst="round2DiagRect">
            <a:avLst/>
          </a:prstGeom>
          <a:solidFill>
            <a:schemeClr val="accent6">
              <a:lumMod val="75000"/>
            </a:schemeClr>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2133"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Major adverse cardiac and cerebral events (MACCE): the composite of </a:t>
            </a:r>
          </a:p>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2133"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all-cause death, MI, and stroke  </a:t>
            </a:r>
          </a:p>
        </p:txBody>
      </p:sp>
      <p:sp>
        <p:nvSpPr>
          <p:cNvPr id="7" name="TextBox 6"/>
          <p:cNvSpPr txBox="1"/>
          <p:nvPr/>
        </p:nvSpPr>
        <p:spPr>
          <a:xfrm>
            <a:off x="280324" y="3861019"/>
            <a:ext cx="9702968" cy="828454"/>
          </a:xfrm>
          <a:prstGeom prst="round2DiagRect">
            <a:avLst/>
          </a:prstGeom>
          <a:solidFill>
            <a:srgbClr val="09A0AB"/>
          </a:solidFill>
          <a:ln>
            <a:noFill/>
          </a:ln>
        </p:spPr>
        <p:txBody>
          <a:bodyPr wrap="square" lIns="91440" tIns="45720" rIns="91440" bIns="45720" anchor="ctr" anchorCtr="0">
            <a:spAutoFit/>
          </a:bodyPr>
          <a:lstStyle/>
          <a:p>
            <a:pPr marL="257162" marR="0" lvl="0" indent="-257162" algn="ctr" defTabSz="342882" rtl="0" eaLnBrk="1" fontAlgn="base" latinLnBrk="0" hangingPunct="1">
              <a:lnSpc>
                <a:spcPct val="100000"/>
              </a:lnSpc>
              <a:spcBef>
                <a:spcPct val="0"/>
              </a:spcBef>
              <a:spcAft>
                <a:spcPct val="0"/>
              </a:spcAft>
              <a:buClrTx/>
              <a:buSzTx/>
              <a:buFontTx/>
              <a:buNone/>
              <a:tabLst/>
              <a:defRPr/>
            </a:pPr>
            <a:r>
              <a:rPr kumimoji="0" lang="en-GB" sz="2133"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Major or clinically relevant non-major bleeding (MCB): the composite of BARC type 2, 3 and 5 bleeding</a:t>
            </a:r>
          </a:p>
        </p:txBody>
      </p:sp>
      <p:sp>
        <p:nvSpPr>
          <p:cNvPr id="8" name="TextBox 7"/>
          <p:cNvSpPr txBox="1"/>
          <p:nvPr/>
        </p:nvSpPr>
        <p:spPr>
          <a:xfrm>
            <a:off x="85725" y="5086418"/>
            <a:ext cx="101818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first two primary endpoints were to be tested on a non-inferiority basis in the per protocol population. If non-inferiority was met for both, the third primary endpoint was to be tested on superiority basis in the Intention to treat population. The main analyses evaluate the occurrence of the primary endpoints between randomization and 335 after index PCI</a:t>
            </a:r>
          </a:p>
        </p:txBody>
      </p:sp>
    </p:spTree>
    <p:extLst>
      <p:ext uri="{BB962C8B-B14F-4D97-AF65-F5344CB8AC3E}">
        <p14:creationId xmlns:p14="http://schemas.microsoft.com/office/powerpoint/2010/main" val="390107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grpSp>
        <p:nvGrpSpPr>
          <p:cNvPr id="16" name="Group 15"/>
          <p:cNvGrpSpPr/>
          <p:nvPr/>
        </p:nvGrpSpPr>
        <p:grpSpPr>
          <a:xfrm>
            <a:off x="5266867" y="2904338"/>
            <a:ext cx="4362907" cy="3471744"/>
            <a:chOff x="5696493" y="2742413"/>
            <a:chExt cx="3933281" cy="3471744"/>
          </a:xfrm>
        </p:grpSpPr>
        <p:graphicFrame>
          <p:nvGraphicFramePr>
            <p:cNvPr id="10" name="Chart 9">
              <a:extLst>
                <a:ext uri="{FF2B5EF4-FFF2-40B4-BE49-F238E27FC236}">
                  <a16:creationId xmlns:a16="http://schemas.microsoft.com/office/drawing/2014/main" id="{C4769CA4-4523-1243-9055-E0BA9A746468}"/>
                </a:ext>
              </a:extLst>
            </p:cNvPr>
            <p:cNvGraphicFramePr/>
            <p:nvPr/>
          </p:nvGraphicFramePr>
          <p:xfrm>
            <a:off x="5696493" y="2742413"/>
            <a:ext cx="3933281" cy="347174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F8CAAF00-7583-CB41-8F70-4A76D64F902D}"/>
                </a:ext>
              </a:extLst>
            </p:cNvPr>
            <p:cNvSpPr txBox="1"/>
            <p:nvPr/>
          </p:nvSpPr>
          <p:spPr>
            <a:xfrm>
              <a:off x="5997575" y="4218503"/>
              <a:ext cx="850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304"/>
                  </a:solidFill>
                  <a:effectLst/>
                  <a:uLnTx/>
                  <a:uFillTx/>
                  <a:latin typeface="Arial" panose="020B0604020202020204" pitchFamily="34" charset="0"/>
                  <a:ea typeface="+mn-ea"/>
                  <a:cs typeface="Arial" panose="020B0604020202020204" pitchFamily="34" charset="0"/>
                </a:rPr>
                <a:t>28.8%</a:t>
              </a:r>
            </a:p>
          </p:txBody>
        </p:sp>
        <p:sp>
          <p:nvSpPr>
            <p:cNvPr id="12" name="TextBox 11">
              <a:extLst>
                <a:ext uri="{FF2B5EF4-FFF2-40B4-BE49-F238E27FC236}">
                  <a16:creationId xmlns:a16="http://schemas.microsoft.com/office/drawing/2014/main" id="{3C4E2B55-0B64-7646-AE78-BF1ABD9E6CD5}"/>
                </a:ext>
              </a:extLst>
            </p:cNvPr>
            <p:cNvSpPr txBox="1"/>
            <p:nvPr/>
          </p:nvSpPr>
          <p:spPr>
            <a:xfrm>
              <a:off x="7016008" y="3882680"/>
              <a:ext cx="850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304"/>
                  </a:solidFill>
                  <a:effectLst/>
                  <a:uLnTx/>
                  <a:uFillTx/>
                  <a:latin typeface="Arial" panose="020B0604020202020204" pitchFamily="34" charset="0"/>
                  <a:ea typeface="+mn-ea"/>
                  <a:cs typeface="Arial" panose="020B0604020202020204" pitchFamily="34" charset="0"/>
                </a:rPr>
                <a:t>71.2%</a:t>
              </a:r>
            </a:p>
          </p:txBody>
        </p:sp>
        <p:sp>
          <p:nvSpPr>
            <p:cNvPr id="13" name="TextBox 12">
              <a:extLst>
                <a:ext uri="{FF2B5EF4-FFF2-40B4-BE49-F238E27FC236}">
                  <a16:creationId xmlns:a16="http://schemas.microsoft.com/office/drawing/2014/main" id="{9070CBF2-7D4D-E144-BB64-6BCDD2B6E02E}"/>
                </a:ext>
              </a:extLst>
            </p:cNvPr>
            <p:cNvSpPr txBox="1"/>
            <p:nvPr/>
          </p:nvSpPr>
          <p:spPr>
            <a:xfrm>
              <a:off x="8734393" y="3814664"/>
              <a:ext cx="6480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304"/>
                  </a:solidFill>
                  <a:effectLst/>
                  <a:uLnTx/>
                  <a:uFillTx/>
                  <a:latin typeface="Arial" panose="020B0604020202020204" pitchFamily="34" charset="0"/>
                  <a:ea typeface="+mn-ea"/>
                  <a:cs typeface="Arial" panose="020B0604020202020204" pitchFamily="34" charset="0"/>
                </a:rPr>
                <a:t>53.9</a:t>
              </a:r>
            </a:p>
          </p:txBody>
        </p:sp>
        <p:sp>
          <p:nvSpPr>
            <p:cNvPr id="14" name="TextBox 13">
              <a:extLst>
                <a:ext uri="{FF2B5EF4-FFF2-40B4-BE49-F238E27FC236}">
                  <a16:creationId xmlns:a16="http://schemas.microsoft.com/office/drawing/2014/main" id="{0BBD926D-2783-984A-9421-3FE644E41328}"/>
                </a:ext>
              </a:extLst>
            </p:cNvPr>
            <p:cNvSpPr txBox="1"/>
            <p:nvPr/>
          </p:nvSpPr>
          <p:spPr>
            <a:xfrm>
              <a:off x="8753386" y="4760093"/>
              <a:ext cx="7121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13.6 </a:t>
              </a:r>
            </a:p>
          </p:txBody>
        </p:sp>
      </p:grpSp>
      <p:sp>
        <p:nvSpPr>
          <p:cNvPr id="2" name="TextBox 1"/>
          <p:cNvSpPr txBox="1"/>
          <p:nvPr/>
        </p:nvSpPr>
        <p:spPr>
          <a:xfrm>
            <a:off x="-8405" y="9525"/>
            <a:ext cx="10287000"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MASTER DAPT: NARC Adherence Rates* and Regimens</a:t>
            </a:r>
          </a:p>
        </p:txBody>
      </p:sp>
      <p:sp>
        <p:nvSpPr>
          <p:cNvPr id="4" name="TextBox 3">
            <a:extLst>
              <a:ext uri="{FF2B5EF4-FFF2-40B4-BE49-F238E27FC236}">
                <a16:creationId xmlns:a16="http://schemas.microsoft.com/office/drawing/2014/main" id="{A0B12713-2630-E14F-B6BE-5CFFA832F857}"/>
              </a:ext>
            </a:extLst>
          </p:cNvPr>
          <p:cNvSpPr txBox="1"/>
          <p:nvPr/>
        </p:nvSpPr>
        <p:spPr>
          <a:xfrm>
            <a:off x="165100" y="510985"/>
            <a:ext cx="91486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Perfect </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adherence rate, defined as 100% intake of protocol mandated regimen, counted on a daily basis</a:t>
            </a:r>
          </a:p>
        </p:txBody>
      </p:sp>
      <p:graphicFrame>
        <p:nvGraphicFramePr>
          <p:cNvPr id="5" name="Chart 4">
            <a:extLst>
              <a:ext uri="{FF2B5EF4-FFF2-40B4-BE49-F238E27FC236}">
                <a16:creationId xmlns:a16="http://schemas.microsoft.com/office/drawing/2014/main" id="{49EF3647-9C45-4945-9DCF-223AEE950B9A}"/>
              </a:ext>
            </a:extLst>
          </p:cNvPr>
          <p:cNvGraphicFramePr/>
          <p:nvPr/>
        </p:nvGraphicFramePr>
        <p:xfrm>
          <a:off x="165100" y="982815"/>
          <a:ext cx="4911725" cy="490749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C8ABFFB-C87F-6B40-B6E2-74D873A52472}"/>
              </a:ext>
            </a:extLst>
          </p:cNvPr>
          <p:cNvSpPr txBox="1"/>
          <p:nvPr/>
        </p:nvSpPr>
        <p:spPr>
          <a:xfrm>
            <a:off x="-24942" y="3315274"/>
            <a:ext cx="283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99269BF4-6AAB-2C40-A755-7B8DD5E1E205}"/>
              </a:ext>
            </a:extLst>
          </p:cNvPr>
          <p:cNvSpPr txBox="1"/>
          <p:nvPr/>
        </p:nvSpPr>
        <p:spPr>
          <a:xfrm>
            <a:off x="165100" y="6060318"/>
            <a:ext cx="427072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*:NARC definition and Framework, Eur Heart J. 2019;40:2070</a:t>
            </a:r>
          </a:p>
        </p:txBody>
      </p:sp>
      <p:sp>
        <p:nvSpPr>
          <p:cNvPr id="8" name="TextBox 7">
            <a:extLst>
              <a:ext uri="{FF2B5EF4-FFF2-40B4-BE49-F238E27FC236}">
                <a16:creationId xmlns:a16="http://schemas.microsoft.com/office/drawing/2014/main" id="{EFC29C0A-3123-E64C-AD2A-A077025C379B}"/>
              </a:ext>
            </a:extLst>
          </p:cNvPr>
          <p:cNvSpPr txBox="1"/>
          <p:nvPr/>
        </p:nvSpPr>
        <p:spPr>
          <a:xfrm>
            <a:off x="5266867" y="1018816"/>
            <a:ext cx="50117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median DAPT duration from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index coronary intervention was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34 days (IQR, 31-39) in the abbreviated-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193 days (IQR, 102-366) in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standard-treatment groups.</a:t>
            </a:r>
            <a:r>
              <a:rPr kumimoji="0" lang="x-none"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28EFBD2-3931-3740-B16C-9A64FBF333DE}"/>
              </a:ext>
            </a:extLst>
          </p:cNvPr>
          <p:cNvSpPr txBox="1"/>
          <p:nvPr/>
        </p:nvSpPr>
        <p:spPr>
          <a:xfrm>
            <a:off x="5309923" y="2623625"/>
            <a:ext cx="43625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Type of SAPT in the abbreviated DAPT</a:t>
            </a:r>
          </a:p>
        </p:txBody>
      </p:sp>
      <p:sp>
        <p:nvSpPr>
          <p:cNvPr id="15" name="TextBox 14">
            <a:extLst>
              <a:ext uri="{FF2B5EF4-FFF2-40B4-BE49-F238E27FC236}">
                <a16:creationId xmlns:a16="http://schemas.microsoft.com/office/drawing/2014/main" id="{A850DB11-FFE8-1348-92A4-F7DFECC8616B}"/>
              </a:ext>
            </a:extLst>
          </p:cNvPr>
          <p:cNvSpPr txBox="1"/>
          <p:nvPr/>
        </p:nvSpPr>
        <p:spPr>
          <a:xfrm>
            <a:off x="9551526" y="5019959"/>
            <a:ext cx="5857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a:t>
            </a:r>
          </a:p>
        </p:txBody>
      </p:sp>
      <p:sp>
        <p:nvSpPr>
          <p:cNvPr id="17" name="TextBox 16"/>
          <p:cNvSpPr txBox="1"/>
          <p:nvPr/>
        </p:nvSpPr>
        <p:spPr>
          <a:xfrm>
            <a:off x="2972782" y="6515563"/>
            <a:ext cx="7570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Valgimigli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Engl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 Med Aug 28, 2021 Epub ahead of print</a:t>
            </a:r>
          </a:p>
        </p:txBody>
      </p:sp>
    </p:spTree>
    <p:extLst>
      <p:ext uri="{BB962C8B-B14F-4D97-AF65-F5344CB8AC3E}">
        <p14:creationId xmlns:p14="http://schemas.microsoft.com/office/powerpoint/2010/main" val="2186314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8405"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MASTER DAPT: Three Primary Composite Outcomes at 335 Days</a:t>
            </a:r>
          </a:p>
        </p:txBody>
      </p:sp>
      <p:sp>
        <p:nvSpPr>
          <p:cNvPr id="3" name="TextBox 2"/>
          <p:cNvSpPr txBox="1"/>
          <p:nvPr/>
        </p:nvSpPr>
        <p:spPr>
          <a:xfrm>
            <a:off x="2716306" y="6515563"/>
            <a:ext cx="7570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Valgimigli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Aug 28, 2021 Epub ahead of print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351" y="1101239"/>
            <a:ext cx="4699377" cy="260985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273" y="3842351"/>
            <a:ext cx="4704230" cy="268227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1490" y="3847367"/>
            <a:ext cx="4699376" cy="2673213"/>
          </a:xfrm>
          <a:prstGeom prst="rect">
            <a:avLst/>
          </a:prstGeom>
        </p:spPr>
      </p:pic>
    </p:spTree>
    <p:extLst>
      <p:ext uri="{BB962C8B-B14F-4D97-AF65-F5344CB8AC3E}">
        <p14:creationId xmlns:p14="http://schemas.microsoft.com/office/powerpoint/2010/main" val="461873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930" y="2857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MASTER DAPT: Composite Primary and Secondary Outcomes in the Pre-Protocol Populations</a:t>
            </a:r>
          </a:p>
        </p:txBody>
      </p:sp>
      <p:grpSp>
        <p:nvGrpSpPr>
          <p:cNvPr id="10" name="Group 9"/>
          <p:cNvGrpSpPr/>
          <p:nvPr/>
        </p:nvGrpSpPr>
        <p:grpSpPr>
          <a:xfrm>
            <a:off x="47625" y="1285874"/>
            <a:ext cx="10192870" cy="4758215"/>
            <a:chOff x="47625" y="1285874"/>
            <a:chExt cx="10192870" cy="4758215"/>
          </a:xfrm>
        </p:grpSpPr>
        <p:graphicFrame>
          <p:nvGraphicFramePr>
            <p:cNvPr id="6" name="Chart 5"/>
            <p:cNvGraphicFramePr/>
            <p:nvPr>
              <p:extLst>
                <p:ext uri="{D42A27DB-BD31-4B8C-83A1-F6EECF244321}">
                  <p14:modId xmlns:p14="http://schemas.microsoft.com/office/powerpoint/2010/main" val="1548671110"/>
                </p:ext>
              </p:extLst>
            </p:nvPr>
          </p:nvGraphicFramePr>
          <p:xfrm>
            <a:off x="315445" y="1285874"/>
            <a:ext cx="9925050" cy="461962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7625" y="3438525"/>
              <a:ext cx="3429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8" name="TextBox 7"/>
            <p:cNvSpPr txBox="1"/>
            <p:nvPr/>
          </p:nvSpPr>
          <p:spPr>
            <a:xfrm>
              <a:off x="514350" y="5305425"/>
              <a:ext cx="963930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NACE             MACCE           Major/              Death          Stroke/TIA             MI            Def/</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prob</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ST       Bleeding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Clinical</a:t>
              </a:r>
              <a:r>
                <a:rPr kumimoji="0" lang="en-US" sz="14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Relevan</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                                                                                                BARC 3-5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bleeding</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1" name="TextBox 10"/>
          <p:cNvSpPr txBox="1"/>
          <p:nvPr/>
        </p:nvSpPr>
        <p:spPr>
          <a:xfrm>
            <a:off x="2972782" y="6515563"/>
            <a:ext cx="7570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Valgimigli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Engl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 Med Aug 28, 2021 Epub ahead of print</a:t>
            </a:r>
          </a:p>
        </p:txBody>
      </p:sp>
      <p:sp>
        <p:nvSpPr>
          <p:cNvPr id="12" name="TextBox 11">
            <a:extLst>
              <a:ext uri="{FF2B5EF4-FFF2-40B4-BE49-F238E27FC236}">
                <a16:creationId xmlns:a16="http://schemas.microsoft.com/office/drawing/2014/main" id="{836365C4-DB05-AB42-BF0F-806504DCD266}"/>
              </a:ext>
            </a:extLst>
          </p:cNvPr>
          <p:cNvSpPr txBox="1"/>
          <p:nvPr/>
        </p:nvSpPr>
        <p:spPr>
          <a:xfrm>
            <a:off x="5339812" y="4065894"/>
            <a:ext cx="11188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0.52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(0.28-0.95)</a:t>
            </a:r>
          </a:p>
        </p:txBody>
      </p:sp>
      <p:sp>
        <p:nvSpPr>
          <p:cNvPr id="13" name="TextBox 12">
            <a:extLst>
              <a:ext uri="{FF2B5EF4-FFF2-40B4-BE49-F238E27FC236}">
                <a16:creationId xmlns:a16="http://schemas.microsoft.com/office/drawing/2014/main" id="{3AAB0214-2DF9-6147-9ACE-E364E229BA54}"/>
              </a:ext>
            </a:extLst>
          </p:cNvPr>
          <p:cNvSpPr txBox="1"/>
          <p:nvPr/>
        </p:nvSpPr>
        <p:spPr>
          <a:xfrm>
            <a:off x="2975984" y="2025139"/>
            <a:ext cx="10563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0.66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(0.51-0.84)</a:t>
            </a:r>
          </a:p>
        </p:txBody>
      </p:sp>
    </p:spTree>
    <p:extLst>
      <p:ext uri="{BB962C8B-B14F-4D97-AF65-F5344CB8AC3E}">
        <p14:creationId xmlns:p14="http://schemas.microsoft.com/office/powerpoint/2010/main" val="901352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503"/>
            <a:ext cx="10287000" cy="6150026"/>
          </a:xfrm>
          <a:prstGeom prst="rect">
            <a:avLst/>
          </a:prstGeom>
        </p:spPr>
      </p:pic>
    </p:spTree>
    <p:extLst>
      <p:ext uri="{BB962C8B-B14F-4D97-AF65-F5344CB8AC3E}">
        <p14:creationId xmlns:p14="http://schemas.microsoft.com/office/powerpoint/2010/main" val="305942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3959"/>
            <a:ext cx="8679656" cy="784919"/>
          </a:xfrm>
        </p:spPr>
        <p:txBody>
          <a:bodyPr/>
          <a:lstStyle/>
          <a:p>
            <a:pPr>
              <a:defRPr/>
            </a:pPr>
            <a:r>
              <a:rPr lang="en-US" sz="4000" dirty="0">
                <a:latin typeface="Arial" panose="020B0604020202020204" pitchFamily="34" charset="0"/>
                <a:cs typeface="Arial" panose="020B0604020202020204" pitchFamily="34" charset="0"/>
              </a:rPr>
              <a:t>CCC Live Case # 147</a:t>
            </a: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524" y="-269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433864" y="2025722"/>
            <a:ext cx="6797028" cy="153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900" b="1" i="0" u="none" strike="noStrike" kern="1200" cap="none" spc="0" normalizeH="0" baseline="0" noProof="0" dirty="0">
                <a:ln>
                  <a:noFill/>
                </a:ln>
                <a:solidFill>
                  <a:srgbClr val="FFFF00"/>
                </a:solidFill>
                <a:effectLst/>
                <a:uLnTx/>
                <a:uFillTx/>
                <a:cs typeface="Arial" pitchFamily="34" charset="0"/>
              </a:rPr>
              <a:t>Clinical Variables</a:t>
            </a:r>
          </a:p>
          <a:p>
            <a:pPr defTabSz="771525">
              <a:defRPr/>
            </a:pPr>
            <a:r>
              <a:rPr kumimoji="0" lang="en-US" altLang="en-US" sz="1900" b="0" i="0" u="none" strike="noStrike" kern="1200" cap="none" spc="0" normalizeH="0" baseline="0" noProof="0" dirty="0">
                <a:ln>
                  <a:noFill/>
                </a:ln>
                <a:solidFill>
                  <a:srgbClr val="FFFFFF"/>
                </a:solidFill>
                <a:effectLst/>
                <a:uLnTx/>
                <a:uFillTx/>
                <a:cs typeface="Arial" pitchFamily="34" charset="0"/>
              </a:rPr>
              <a:t>Known CAD s/p CABG x2 2007 and progressive AS. </a:t>
            </a:r>
            <a:r>
              <a:rPr lang="en-US" altLang="en-US" sz="1900" dirty="0">
                <a:solidFill>
                  <a:srgbClr val="FFFFFF"/>
                </a:solidFill>
                <a:cs typeface="Arial" pitchFamily="34" charset="0"/>
              </a:rPr>
              <a:t>Pt underwent </a:t>
            </a:r>
            <a:r>
              <a:rPr lang="en-US" altLang="en-US" sz="1900" dirty="0" err="1">
                <a:solidFill>
                  <a:srgbClr val="FFFFFF"/>
                </a:solidFill>
                <a:cs typeface="Arial" pitchFamily="34" charset="0"/>
              </a:rPr>
              <a:t>Evolut</a:t>
            </a:r>
            <a:r>
              <a:rPr lang="en-US" altLang="en-US" sz="1900" dirty="0">
                <a:solidFill>
                  <a:srgbClr val="FFFFFF"/>
                </a:solidFill>
                <a:cs typeface="Arial" pitchFamily="34" charset="0"/>
              </a:rPr>
              <a:t> TF-TAVR on July 27, 2021 and </a:t>
            </a:r>
            <a:r>
              <a:rPr lang="en-US" altLang="en-US" sz="1900" dirty="0" err="1">
                <a:solidFill>
                  <a:srgbClr val="FFFFFF"/>
                </a:solidFill>
                <a:cs typeface="Arial" pitchFamily="34" charset="0"/>
              </a:rPr>
              <a:t>cath</a:t>
            </a:r>
            <a:r>
              <a:rPr lang="en-US" altLang="en-US" sz="1900" dirty="0">
                <a:solidFill>
                  <a:srgbClr val="FFFFFF"/>
                </a:solidFill>
                <a:cs typeface="Arial" pitchFamily="34" charset="0"/>
              </a:rPr>
              <a:t> revealed 3 V CAD, patent LIMA to LAD, patent SVG to OM and new 80-90% multiple calcified lesions in RCA</a:t>
            </a:r>
            <a:endParaRPr kumimoji="0" lang="en-US" altLang="en-US" sz="1900" b="0" i="0" u="none" strike="noStrike" kern="1200" cap="none" spc="0" normalizeH="0" baseline="0" noProof="0" dirty="0">
              <a:ln>
                <a:noFill/>
              </a:ln>
              <a:solidFill>
                <a:srgbClr val="FFFFFF"/>
              </a:solidFill>
              <a:effectLst/>
              <a:uLnTx/>
              <a:uFillTx/>
              <a:cs typeface="Arial" pitchFamily="34" charset="0"/>
            </a:endParaRPr>
          </a:p>
        </p:txBody>
      </p:sp>
      <p:sp>
        <p:nvSpPr>
          <p:cNvPr id="2" name="TextBox 1"/>
          <p:cNvSpPr txBox="1"/>
          <p:nvPr/>
        </p:nvSpPr>
        <p:spPr>
          <a:xfrm>
            <a:off x="3417704" y="932777"/>
            <a:ext cx="6818201" cy="662622"/>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Present Clinical Presentation</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Presented with progressive DOE and angina for 6 months</a:t>
            </a:r>
            <a:r>
              <a:rPr kumimoji="0" lang="en-US" sz="19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95186" y="933342"/>
            <a:ext cx="3216790" cy="662622"/>
          </a:xfrm>
          <a:prstGeom prst="rect">
            <a:avLst/>
          </a:prstGeom>
          <a:noFill/>
        </p:spPr>
        <p:txBody>
          <a:bodyPr wrap="non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9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Patient Demographics</a:t>
            </a:r>
          </a:p>
          <a:p>
            <a:pPr marL="0" marR="0" lvl="0" indent="0" algn="l" defTabSz="771525" rtl="0" eaLnBrk="1" fontAlgn="auto" latinLnBrk="0" hangingPunct="1">
              <a:lnSpc>
                <a:spcPct val="100000"/>
              </a:lnSpc>
              <a:spcBef>
                <a:spcPts val="0"/>
              </a:spcBef>
              <a:spcAft>
                <a:spcPts val="0"/>
              </a:spcAft>
              <a:buClrTx/>
              <a:buSzTx/>
              <a:buFontTx/>
              <a:buNone/>
              <a:tabLst/>
              <a:defRPr/>
            </a:pPr>
            <a:r>
              <a:rPr lang="en-US" sz="1900" dirty="0">
                <a:solidFill>
                  <a:srgbClr val="FFFFFF"/>
                </a:solidFill>
                <a:latin typeface="Arial" panose="020B0604020202020204" pitchFamily="34" charset="0"/>
                <a:cs typeface="Arial" panose="020B0604020202020204" pitchFamily="34" charset="0"/>
              </a:rPr>
              <a:t>75</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yrs, F with CABG and AS</a:t>
            </a:r>
            <a:endParaRPr kumimoji="0" lang="en-US" sz="19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100093" y="2045799"/>
            <a:ext cx="3119649" cy="1832173"/>
          </a:xfrm>
          <a:prstGeom prst="rect">
            <a:avLst/>
          </a:prstGeom>
          <a:noFill/>
        </p:spPr>
        <p:txBody>
          <a:bodyPr wrap="non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9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CAD Risk Factors</a:t>
            </a:r>
            <a:endParaRPr kumimoji="0" lang="en-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lang="en-US" altLang="en-US" sz="1900" noProof="0" dirty="0">
                <a:solidFill>
                  <a:srgbClr val="FFFFFF"/>
                </a:solidFill>
                <a:latin typeface="Arial" panose="020B0604020202020204" pitchFamily="34" charset="0"/>
                <a:cs typeface="Arial" panose="020B0604020202020204" pitchFamily="34" charset="0"/>
              </a:rPr>
              <a:t>Hyperlipidemia</a:t>
            </a:r>
          </a:p>
          <a:p>
            <a:pPr marL="0" marR="0" lvl="0" indent="0" algn="l" defTabSz="771525" rtl="0" eaLnBrk="1" fontAlgn="auto" latinLnBrk="0" hangingPunct="1">
              <a:lnSpc>
                <a:spcPct val="100000"/>
              </a:lnSpc>
              <a:spcBef>
                <a:spcPts val="0"/>
              </a:spcBef>
              <a:spcAft>
                <a:spcPts val="0"/>
              </a:spcAft>
              <a:buClrTx/>
              <a:buSzTx/>
              <a:buFontTx/>
              <a:buNone/>
              <a:tabLst/>
              <a:defRPr/>
            </a:pPr>
            <a:r>
              <a:rPr lang="en-US" altLang="en-US" sz="1900" dirty="0">
                <a:solidFill>
                  <a:srgbClr val="FFFFFF"/>
                </a:solidFill>
                <a:latin typeface="Arial" panose="020B0604020202020204" pitchFamily="34" charset="0"/>
                <a:cs typeface="Arial" panose="020B0604020202020204" pitchFamily="34" charset="0"/>
              </a:rPr>
              <a:t>Un-controlled Hypertension</a:t>
            </a:r>
          </a:p>
          <a:p>
            <a:pPr marL="0" marR="0" lvl="0" indent="0" algn="l" defTabSz="771525" rtl="0" eaLnBrk="1" fontAlgn="auto" latinLnBrk="0" hangingPunct="1">
              <a:lnSpc>
                <a:spcPct val="100000"/>
              </a:lnSpc>
              <a:spcBef>
                <a:spcPts val="0"/>
              </a:spcBef>
              <a:spcAft>
                <a:spcPts val="0"/>
              </a:spcAft>
              <a:buClrTx/>
              <a:buSzTx/>
              <a:buFontTx/>
              <a:buNone/>
              <a:tabLst/>
              <a:defRPr/>
            </a:pPr>
            <a:r>
              <a:rPr lang="en-US" altLang="en-US" sz="1900" dirty="0">
                <a:solidFill>
                  <a:srgbClr val="FFFFFF"/>
                </a:solidFill>
                <a:latin typeface="Arial" panose="020B0604020202020204" pitchFamily="34" charset="0"/>
                <a:cs typeface="Arial" panose="020B0604020202020204" pitchFamily="34" charset="0"/>
              </a:rPr>
              <a:t>Chronic </a:t>
            </a:r>
            <a:r>
              <a:rPr lang="en-US" altLang="en-US" sz="1900" dirty="0" err="1">
                <a:solidFill>
                  <a:srgbClr val="FFFFFF"/>
                </a:solidFill>
                <a:latin typeface="Arial" panose="020B0604020202020204" pitchFamily="34" charset="0"/>
                <a:cs typeface="Arial" panose="020B0604020202020204" pitchFamily="34" charset="0"/>
              </a:rPr>
              <a:t>HFpEF</a:t>
            </a:r>
            <a:endParaRPr lang="en-US" altLang="en-US" sz="1900" noProof="0" dirty="0">
              <a:solidFill>
                <a:srgbClr val="FFFFFF"/>
              </a:solidFill>
              <a:latin typeface="Arial" panose="020B0604020202020204" pitchFamily="34" charset="0"/>
              <a:cs typeface="Arial" panose="020B0604020202020204"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900" b="0" i="0" u="none" strike="noStrike" kern="1200" cap="none" spc="0" normalizeH="0" baseline="0" dirty="0">
                <a:ln>
                  <a:noFill/>
                </a:ln>
                <a:solidFill>
                  <a:srgbClr val="FFFFFF"/>
                </a:solidFill>
                <a:effectLst/>
                <a:uLnTx/>
                <a:uFillTx/>
                <a:latin typeface="Arial" panose="020B0604020202020204" pitchFamily="34" charset="0"/>
                <a:cs typeface="Arial" panose="020B0604020202020204" pitchFamily="34" charset="0"/>
              </a:rPr>
              <a:t>SAQ-7: 59, + F/H</a:t>
            </a:r>
            <a:endParaRPr kumimoji="0" lang="en-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lang="en-US" altLang="en-US" sz="1900" noProof="0" dirty="0">
                <a:solidFill>
                  <a:srgbClr val="FFFFFF"/>
                </a:solidFill>
                <a:latin typeface="Arial" panose="020B0604020202020204" pitchFamily="34" charset="0"/>
                <a:cs typeface="Arial" panose="020B0604020202020204" pitchFamily="34" charset="0"/>
              </a:rPr>
              <a:t> </a:t>
            </a:r>
            <a:endParaRPr kumimoji="0" lang="en-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703009" y="3746918"/>
            <a:ext cx="9204014" cy="662622"/>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9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Medications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Aspirin, Clopidogrel, Rosuvastatin</a:t>
            </a:r>
            <a:r>
              <a:rPr lang="en-US" altLang="en-US" sz="1900" dirty="0">
                <a:solidFill>
                  <a:srgbClr val="FFFFFF"/>
                </a:solidFill>
                <a:latin typeface="Arial" panose="020B0604020202020204" pitchFamily="34" charset="0"/>
                <a:cs typeface="Arial" panose="020B0604020202020204" pitchFamily="34" charset="0"/>
              </a:rPr>
              <a:t>, Amlodipine, Metoprolol XL, </a:t>
            </a:r>
            <a:r>
              <a:rPr lang="en-US" altLang="en-US" sz="1900" dirty="0" err="1">
                <a:solidFill>
                  <a:srgbClr val="FFFFFF"/>
                </a:solidFill>
                <a:latin typeface="Arial" panose="020B0604020202020204" pitchFamily="34" charset="0"/>
                <a:cs typeface="Arial" panose="020B0604020202020204" pitchFamily="34" charset="0"/>
              </a:rPr>
              <a:t>Accupril</a:t>
            </a:r>
            <a:r>
              <a:rPr lang="en-US" altLang="en-US" sz="1900" dirty="0">
                <a:solidFill>
                  <a:srgbClr val="FFFFFF"/>
                </a:solidFill>
                <a:latin typeface="Arial" panose="020B0604020202020204" pitchFamily="34" charset="0"/>
                <a:cs typeface="Arial" panose="020B0604020202020204" pitchFamily="34" charset="0"/>
              </a:rPr>
              <a:t>, Albuterol</a:t>
            </a:r>
            <a:endParaRPr kumimoji="0" lang="en-US" sz="19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68389" y="5797405"/>
            <a:ext cx="9978581" cy="939621"/>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Plan: </a:t>
            </a: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Now planned for complex PCI of </a:t>
            </a:r>
            <a:r>
              <a:rPr lang="en-US" altLang="en-US" sz="2800" dirty="0">
                <a:solidFill>
                  <a:srgbClr val="FFFFFF"/>
                </a:solidFill>
                <a:latin typeface="Arial" panose="020B0604020202020204" pitchFamily="34" charset="0"/>
                <a:cs typeface="Arial" panose="020B0604020202020204" pitchFamily="34" charset="0"/>
              </a:rPr>
              <a:t>c</a:t>
            </a:r>
            <a:r>
              <a:rPr kumimoji="0" lang="en-US" altLang="en-US" sz="28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alcified</a:t>
            </a: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RCA lesions via </a:t>
            </a:r>
            <a:r>
              <a:rPr kumimoji="0" lang="en-US" altLang="en-US" sz="28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Evolut</a:t>
            </a: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TAVR valve struts using RA+IVL (</a:t>
            </a:r>
            <a:r>
              <a:rPr kumimoji="0" lang="en-US" altLang="en-US" sz="28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RotaTripsy</a:t>
            </a: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71148" y="4462602"/>
            <a:ext cx="10215851" cy="1247398"/>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9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Cath: </a:t>
            </a:r>
            <a:r>
              <a:rPr kumimoji="0" lang="en-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Cath done on </a:t>
            </a:r>
            <a:r>
              <a:rPr lang="en-US" altLang="en-US" sz="1900" noProof="0" dirty="0">
                <a:solidFill>
                  <a:srgbClr val="FFFFFF"/>
                </a:solidFill>
                <a:latin typeface="Arial" panose="020B0604020202020204" pitchFamily="34" charset="0"/>
                <a:cs typeface="Arial" panose="020B0604020202020204" pitchFamily="34" charset="0"/>
              </a:rPr>
              <a:t>7</a:t>
            </a:r>
            <a:r>
              <a:rPr kumimoji="0" lang="en-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/27/2021 revealed 3</a:t>
            </a:r>
            <a:r>
              <a:rPr lang="en-US" altLang="en-US" sz="1900" dirty="0">
                <a:solidFill>
                  <a:srgbClr val="FFFFFF"/>
                </a:solidFill>
                <a:latin typeface="Arial" panose="020B0604020202020204" pitchFamily="34" charset="0"/>
                <a:cs typeface="Arial" panose="020B0604020202020204" pitchFamily="34" charset="0"/>
              </a:rPr>
              <a:t> </a:t>
            </a:r>
            <a:r>
              <a:rPr kumimoji="0" lang="en-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 CAD:</a:t>
            </a:r>
            <a:r>
              <a:rPr kumimoji="0" lang="en-US" altLang="en-US" sz="19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lang="en-US" altLang="en-US" sz="1900" dirty="0">
                <a:solidFill>
                  <a:srgbClr val="FFFFFF"/>
                </a:solidFill>
                <a:latin typeface="Arial" panose="020B0604020202020204" pitchFamily="34" charset="0"/>
                <a:cs typeface="Arial" panose="020B0604020202020204" pitchFamily="34" charset="0"/>
              </a:rPr>
              <a:t>100% mid LAD fills via LIMA, 100% OM1 fills via SVG, </a:t>
            </a:r>
            <a:r>
              <a:rPr kumimoji="0" lang="en-US" altLang="en-US" sz="19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8</a:t>
            </a:r>
            <a:r>
              <a:rPr lang="en-US" altLang="en-US" sz="1900" dirty="0">
                <a:solidFill>
                  <a:srgbClr val="FFFFFF"/>
                </a:solidFill>
                <a:latin typeface="Arial" panose="020B0604020202020204" pitchFamily="34" charset="0"/>
                <a:cs typeface="Arial" panose="020B0604020202020204" pitchFamily="34" charset="0"/>
              </a:rPr>
              <a:t>0-90</a:t>
            </a:r>
            <a:r>
              <a:rPr kumimoji="0" lang="en-US" alt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heavily</a:t>
            </a:r>
            <a:r>
              <a:rPr kumimoji="0" lang="en-US" altLang="en-US" sz="19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calcified multiple lesions in mid-distal RCA</a:t>
            </a:r>
            <a:r>
              <a:rPr lang="en-US" altLang="en-US" sz="1900" dirty="0">
                <a:solidFill>
                  <a:srgbClr val="FFFFFF"/>
                </a:solidFill>
                <a:latin typeface="Arial" panose="020B0604020202020204" pitchFamily="34" charset="0"/>
                <a:cs typeface="Arial" panose="020B0604020202020204" pitchFamily="34" charset="0"/>
              </a:rPr>
              <a:t>. Pt underwent successful </a:t>
            </a:r>
            <a:r>
              <a:rPr lang="en-US" altLang="en-US" sz="1900" dirty="0" err="1">
                <a:solidFill>
                  <a:srgbClr val="FFFFFF"/>
                </a:solidFill>
                <a:latin typeface="Arial" panose="020B0604020202020204" pitchFamily="34" charset="0"/>
                <a:cs typeface="Arial" panose="020B0604020202020204" pitchFamily="34" charset="0"/>
              </a:rPr>
              <a:t>Rt</a:t>
            </a:r>
            <a:r>
              <a:rPr lang="en-US" altLang="en-US" sz="1900" dirty="0">
                <a:solidFill>
                  <a:srgbClr val="FFFFFF"/>
                </a:solidFill>
                <a:latin typeface="Arial" panose="020B0604020202020204" pitchFamily="34" charset="0"/>
                <a:cs typeface="Arial" panose="020B0604020202020204" pitchFamily="34" charset="0"/>
              </a:rPr>
              <a:t> TF </a:t>
            </a:r>
            <a:r>
              <a:rPr lang="en-US" altLang="en-US" sz="1900" dirty="0" err="1">
                <a:solidFill>
                  <a:srgbClr val="FFFFFF"/>
                </a:solidFill>
                <a:latin typeface="Arial" panose="020B0604020202020204" pitchFamily="34" charset="0"/>
                <a:cs typeface="Arial" panose="020B0604020202020204" pitchFamily="34" charset="0"/>
              </a:rPr>
              <a:t>Evolut</a:t>
            </a:r>
            <a:r>
              <a:rPr lang="en-US" altLang="en-US" sz="1900" dirty="0">
                <a:solidFill>
                  <a:srgbClr val="FFFFFF"/>
                </a:solidFill>
                <a:latin typeface="Arial" panose="020B0604020202020204" pitchFamily="34" charset="0"/>
                <a:cs typeface="Arial" panose="020B0604020202020204" pitchFamily="34" charset="0"/>
              </a:rPr>
              <a:t> TAVR after IVL of RIC and did well. Pt continued to have moderate DOE symptoms NYHA class II</a:t>
            </a:r>
            <a:endParaRPr kumimoji="0" lang="en-US" sz="19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299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860" y="0"/>
            <a:ext cx="7198658" cy="6858000"/>
          </a:xfrm>
          <a:prstGeom prst="rect">
            <a:avLst/>
          </a:prstGeom>
        </p:spPr>
      </p:pic>
    </p:spTree>
    <p:extLst>
      <p:ext uri="{BB962C8B-B14F-4D97-AF65-F5344CB8AC3E}">
        <p14:creationId xmlns:p14="http://schemas.microsoft.com/office/powerpoint/2010/main" val="3782988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7D33D6-B6FF-4429-84B8-4864B0278341}"/>
              </a:ext>
            </a:extLst>
          </p:cNvPr>
          <p:cNvSpPr txBox="1">
            <a:spLocks/>
          </p:cNvSpPr>
          <p:nvPr/>
        </p:nvSpPr>
        <p:spPr>
          <a:xfrm>
            <a:off x="8960" y="1318908"/>
            <a:ext cx="10286999" cy="1639775"/>
          </a:xfrm>
          <a:prstGeom prst="rect">
            <a:avLst/>
          </a:prstGeom>
        </p:spPr>
        <p:txBody>
          <a:bodyPr vert="horz" lIns="91440" tIns="45720" rIns="91440" bIns="45720" rtlCol="0" anchor="ctr">
            <a:noAutofit/>
          </a:bodyPr>
          <a:lstStyle>
            <a:lvl1pPr algn="r" defTabSz="457200" rtl="0" eaLnBrk="1" latinLnBrk="0" hangingPunct="1">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One-month Dual Antiplatelet Therapy </a:t>
            </a:r>
            <a:br>
              <a:rPr kumimoji="1" lang="en-US" altLang="ja-JP"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1" lang="en-US" altLang="ja-JP"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Followed by Clopidogrel Monotherapy </a:t>
            </a:r>
            <a:br>
              <a:rPr kumimoji="1" lang="en-US" altLang="ja-JP"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1" lang="en-US" altLang="ja-JP"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in Acute Coronary Syndrome: </a:t>
            </a:r>
            <a:endParaRPr kumimoji="1" lang="ja-JP"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図 9" descr="ロゴ, 会社名&#10;&#10;自動的に生成された説明">
            <a:extLst>
              <a:ext uri="{FF2B5EF4-FFF2-40B4-BE49-F238E27FC236}">
                <a16:creationId xmlns:a16="http://schemas.microsoft.com/office/drawing/2014/main" id="{DA5D4AA1-20F7-467A-8E6B-073EE88D34E3}"/>
              </a:ext>
            </a:extLst>
          </p:cNvPr>
          <p:cNvPicPr>
            <a:picLocks noChangeAspect="1"/>
          </p:cNvPicPr>
          <p:nvPr/>
        </p:nvPicPr>
        <p:blipFill rotWithShape="1">
          <a:blip r:embed="rId2"/>
          <a:srcRect b="25802"/>
          <a:stretch/>
        </p:blipFill>
        <p:spPr>
          <a:xfrm>
            <a:off x="2747928" y="3301409"/>
            <a:ext cx="4952505" cy="1326591"/>
          </a:xfrm>
          <a:prstGeom prst="rect">
            <a:avLst/>
          </a:prstGeom>
        </p:spPr>
      </p:pic>
    </p:spTree>
    <p:extLst>
      <p:ext uri="{BB962C8B-B14F-4D97-AF65-F5344CB8AC3E}">
        <p14:creationId xmlns:p14="http://schemas.microsoft.com/office/powerpoint/2010/main" val="2627736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graphicFrame>
        <p:nvGraphicFramePr>
          <p:cNvPr id="5" name="表 9">
            <a:extLst>
              <a:ext uri="{FF2B5EF4-FFF2-40B4-BE49-F238E27FC236}">
                <a16:creationId xmlns:a16="http://schemas.microsoft.com/office/drawing/2014/main" id="{285BDF75-86FD-4950-980C-B18876AC895C}"/>
              </a:ext>
            </a:extLst>
          </p:cNvPr>
          <p:cNvGraphicFramePr>
            <a:graphicFrameLocks noGrp="1"/>
          </p:cNvGraphicFramePr>
          <p:nvPr/>
        </p:nvGraphicFramePr>
        <p:xfrm>
          <a:off x="1238251" y="3199928"/>
          <a:ext cx="7496174" cy="1187795"/>
        </p:xfrm>
        <a:graphic>
          <a:graphicData uri="http://schemas.openxmlformats.org/drawingml/2006/table">
            <a:tbl>
              <a:tblPr/>
              <a:tblGrid>
                <a:gridCol w="1431074">
                  <a:extLst>
                    <a:ext uri="{9D8B030D-6E8A-4147-A177-3AD203B41FA5}">
                      <a16:colId xmlns:a16="http://schemas.microsoft.com/office/drawing/2014/main" val="2943920055"/>
                    </a:ext>
                  </a:extLst>
                </a:gridCol>
                <a:gridCol w="801108">
                  <a:extLst>
                    <a:ext uri="{9D8B030D-6E8A-4147-A177-3AD203B41FA5}">
                      <a16:colId xmlns:a16="http://schemas.microsoft.com/office/drawing/2014/main" val="3272193937"/>
                    </a:ext>
                  </a:extLst>
                </a:gridCol>
                <a:gridCol w="563963">
                  <a:extLst>
                    <a:ext uri="{9D8B030D-6E8A-4147-A177-3AD203B41FA5}">
                      <a16:colId xmlns:a16="http://schemas.microsoft.com/office/drawing/2014/main" val="1232357450"/>
                    </a:ext>
                  </a:extLst>
                </a:gridCol>
                <a:gridCol w="825021">
                  <a:extLst>
                    <a:ext uri="{9D8B030D-6E8A-4147-A177-3AD203B41FA5}">
                      <a16:colId xmlns:a16="http://schemas.microsoft.com/office/drawing/2014/main" val="536548667"/>
                    </a:ext>
                  </a:extLst>
                </a:gridCol>
                <a:gridCol w="563963">
                  <a:extLst>
                    <a:ext uri="{9D8B030D-6E8A-4147-A177-3AD203B41FA5}">
                      <a16:colId xmlns:a16="http://schemas.microsoft.com/office/drawing/2014/main" val="401414704"/>
                    </a:ext>
                  </a:extLst>
                </a:gridCol>
                <a:gridCol w="1748945">
                  <a:extLst>
                    <a:ext uri="{9D8B030D-6E8A-4147-A177-3AD203B41FA5}">
                      <a16:colId xmlns:a16="http://schemas.microsoft.com/office/drawing/2014/main" val="20439913"/>
                    </a:ext>
                  </a:extLst>
                </a:gridCol>
                <a:gridCol w="1562100">
                  <a:extLst>
                    <a:ext uri="{9D8B030D-6E8A-4147-A177-3AD203B41FA5}">
                      <a16:colId xmlns:a16="http://schemas.microsoft.com/office/drawing/2014/main" val="3713809756"/>
                    </a:ext>
                  </a:extLst>
                </a:gridCol>
              </a:tblGrid>
              <a:tr h="23755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endPar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P2Y12i mono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DAPT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ctr"/>
                      <a:endParaRPr lang="ja-JP" altLang="en-US" sz="1100" b="1" i="0" u="none" strike="noStrike" dirty="0">
                        <a:solidFill>
                          <a:srgbClr val="000000"/>
                        </a:solidFill>
                        <a:effectLst/>
                        <a:latin typeface="+mj-lt"/>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HR (95%CI)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ctr"/>
                      <a:r>
                        <a:rPr lang="en-US" sz="1200" b="1" i="0" u="none" strike="noStrike" dirty="0">
                          <a:solidFill>
                            <a:srgbClr val="000000"/>
                          </a:solidFill>
                          <a:effectLst/>
                          <a:latin typeface="+mj-lt"/>
                          <a:ea typeface="游ゴシック" panose="020B0400000000000000" pitchFamily="50" charset="-128"/>
                        </a:rPr>
                        <a:t>HR (95%CI)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0260280"/>
                  </a:ext>
                </a:extLst>
              </a:tr>
              <a:tr h="23755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P2Y12i type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endPar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ctr"/>
                      <a:endPar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endPar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ctr"/>
                      <a:endPar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endParaRPr lang="ja-JP" alt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endPar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6655401"/>
                  </a:ext>
                </a:extLst>
              </a:tr>
              <a:tr h="23755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Newer P2Y12i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158/5845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187/5884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(3.7%)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endParaRPr lang="ja-JP" alt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0.85 (0.69-1.06)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476629"/>
                  </a:ext>
                </a:extLst>
              </a:tr>
              <a:tr h="23755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Clopidogrel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028/</a:t>
                      </a:r>
                      <a:r>
                        <a:rPr lang="en-US" altLang="ja-JP" sz="1200" b="1" i="0" u="none" strike="noStrike" dirty="0">
                          <a:solidFill>
                            <a:srgbClr val="00FFFF"/>
                          </a:solidFill>
                          <a:effectLst/>
                          <a:latin typeface="Arial" panose="020B0604020202020204" pitchFamily="34" charset="0"/>
                          <a:ea typeface="游ゴシック" panose="020B0400000000000000" pitchFamily="50" charset="-128"/>
                          <a:cs typeface="Arial" panose="020B0604020202020204" pitchFamily="34" charset="0"/>
                        </a:rPr>
                        <a:t>1103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033/</a:t>
                      </a:r>
                      <a:r>
                        <a:rPr lang="en-US" altLang="ja-JP" sz="1200" b="1" i="0" u="none" strike="noStrike" dirty="0">
                          <a:solidFill>
                            <a:srgbClr val="00FFFF"/>
                          </a:solidFill>
                          <a:effectLst/>
                          <a:latin typeface="Arial" panose="020B0604020202020204" pitchFamily="34" charset="0"/>
                          <a:ea typeface="游ゴシック" panose="020B0400000000000000" pitchFamily="50" charset="-128"/>
                          <a:cs typeface="Arial" panose="020B0604020202020204" pitchFamily="34" charset="0"/>
                        </a:rPr>
                        <a:t>1134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endParaRPr lang="ja-JP" alt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0.88 (0.53-1.46)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5208428"/>
                  </a:ext>
                </a:extLst>
              </a:tr>
              <a:tr h="23755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Overall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186/6948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220/7018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(3.7%)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endParaRPr lang="ja-JP" alt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0.86 (0.71-1.04)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7388351"/>
                  </a:ext>
                </a:extLst>
              </a:tr>
            </a:tbl>
          </a:graphicData>
        </a:graphic>
      </p:graphicFrame>
      <p:sp>
        <p:nvSpPr>
          <p:cNvPr id="2" name="TextBox 1"/>
          <p:cNvSpPr txBox="1"/>
          <p:nvPr/>
        </p:nvSpPr>
        <p:spPr>
          <a:xfrm>
            <a:off x="0" y="5715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STOPDAPT-2 ACS: Background</a:t>
            </a:r>
          </a:p>
        </p:txBody>
      </p:sp>
      <p:sp>
        <p:nvSpPr>
          <p:cNvPr id="3" name="TextBox 2"/>
          <p:cNvSpPr txBox="1"/>
          <p:nvPr/>
        </p:nvSpPr>
        <p:spPr>
          <a:xfrm>
            <a:off x="7611035" y="6488668"/>
            <a:ext cx="2675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Watanabe H, ESC 2021</a:t>
            </a:r>
          </a:p>
        </p:txBody>
      </p:sp>
      <p:sp>
        <p:nvSpPr>
          <p:cNvPr id="4" name="コンテンツ プレースホルダー 2">
            <a:extLst>
              <a:ext uri="{FF2B5EF4-FFF2-40B4-BE49-F238E27FC236}">
                <a16:creationId xmlns:a16="http://schemas.microsoft.com/office/drawing/2014/main" id="{5295C1E4-49C5-4413-8E30-EE8D6A38688E}"/>
              </a:ext>
            </a:extLst>
          </p:cNvPr>
          <p:cNvSpPr txBox="1">
            <a:spLocks/>
          </p:cNvSpPr>
          <p:nvPr/>
        </p:nvSpPr>
        <p:spPr>
          <a:xfrm>
            <a:off x="139876" y="897252"/>
            <a:ext cx="10044030" cy="20426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Standard DAPT duration in patients with ACS is 12 months with class I recommendation.</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1" lang="en-US" altLang="ja-JP" sz="1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Recent trials and some meta-analysis demonstrated the benefit of very short DAPT (1-3M) and subsequent P2Y12i monotherapy in reducing bleeding without increase in cardiovascular events even after ACS-PCI. </a:t>
            </a:r>
          </a:p>
        </p:txBody>
      </p:sp>
      <p:graphicFrame>
        <p:nvGraphicFramePr>
          <p:cNvPr id="6" name="グラフ 13">
            <a:extLst>
              <a:ext uri="{FF2B5EF4-FFF2-40B4-BE49-F238E27FC236}">
                <a16:creationId xmlns:a16="http://schemas.microsoft.com/office/drawing/2014/main" id="{01E6362D-057E-4906-8C5D-4F129C211139}"/>
              </a:ext>
            </a:extLst>
          </p:cNvPr>
          <p:cNvGraphicFramePr>
            <a:graphicFrameLocks/>
          </p:cNvGraphicFramePr>
          <p:nvPr/>
        </p:nvGraphicFramePr>
        <p:xfrm>
          <a:off x="5318147" y="3199928"/>
          <a:ext cx="1901935" cy="1680782"/>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14">
            <a:extLst>
              <a:ext uri="{FF2B5EF4-FFF2-40B4-BE49-F238E27FC236}">
                <a16:creationId xmlns:a16="http://schemas.microsoft.com/office/drawing/2014/main" id="{21FA751C-5414-4B4E-9F80-133C5C405768}"/>
              </a:ext>
            </a:extLst>
          </p:cNvPr>
          <p:cNvSpPr txBox="1"/>
          <p:nvPr/>
        </p:nvSpPr>
        <p:spPr>
          <a:xfrm>
            <a:off x="3721511" y="2766124"/>
            <a:ext cx="301556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Death, MI and Stroke (1-year)</a:t>
            </a:r>
            <a:endParaRPr kumimoji="1"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9" name="Straight Connector 8"/>
          <p:cNvCxnSpPr/>
          <p:nvPr/>
        </p:nvCxnSpPr>
        <p:spPr>
          <a:xfrm>
            <a:off x="6943725" y="3386916"/>
            <a:ext cx="11160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テキスト ボックス 12">
            <a:extLst>
              <a:ext uri="{FF2B5EF4-FFF2-40B4-BE49-F238E27FC236}">
                <a16:creationId xmlns:a16="http://schemas.microsoft.com/office/drawing/2014/main" id="{4D328807-71F6-4C43-8AEE-CD7C0A64C685}"/>
              </a:ext>
            </a:extLst>
          </p:cNvPr>
          <p:cNvSpPr txBox="1"/>
          <p:nvPr/>
        </p:nvSpPr>
        <p:spPr>
          <a:xfrm>
            <a:off x="7220082" y="4691730"/>
            <a:ext cx="237116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1"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SIDNEY-2, BMJ 2021; 373: n1332</a:t>
            </a:r>
            <a:endParaRPr kumimoji="1" lang="ja-JP" altLang="en-US" sz="1100" b="1" i="1"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テキスト ボックス 11">
            <a:extLst>
              <a:ext uri="{FF2B5EF4-FFF2-40B4-BE49-F238E27FC236}">
                <a16:creationId xmlns:a16="http://schemas.microsoft.com/office/drawing/2014/main" id="{426830CD-13B5-4A12-8C33-5E314B386D33}"/>
              </a:ext>
            </a:extLst>
          </p:cNvPr>
          <p:cNvSpPr txBox="1"/>
          <p:nvPr/>
        </p:nvSpPr>
        <p:spPr>
          <a:xfrm>
            <a:off x="139876" y="5327746"/>
            <a:ext cx="1004402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panose="020B0600070205080204" pitchFamily="34" charset="-128"/>
                <a:cs typeface="Arial" panose="020B0604020202020204" pitchFamily="34" charset="0"/>
              </a:rPr>
              <a:t>However, monotherapy with newer P2Y12i was the dominant strategy in ACS patients in these very short DAPT studies. The benefit of very short DAPT and subsequent clopidogrel monotherapy is not fully addressed in ACS patients.</a:t>
            </a:r>
          </a:p>
        </p:txBody>
      </p:sp>
    </p:spTree>
    <p:extLst>
      <p:ext uri="{BB962C8B-B14F-4D97-AF65-F5344CB8AC3E}">
        <p14:creationId xmlns:p14="http://schemas.microsoft.com/office/powerpoint/2010/main" val="272578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5715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STOPDAPT-2 ACS</a:t>
            </a:r>
          </a:p>
        </p:txBody>
      </p:sp>
      <p:sp>
        <p:nvSpPr>
          <p:cNvPr id="3" name="TextBox 2"/>
          <p:cNvSpPr txBox="1"/>
          <p:nvPr/>
        </p:nvSpPr>
        <p:spPr>
          <a:xfrm>
            <a:off x="7611035" y="6545818"/>
            <a:ext cx="2675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Watanabe H, ESC 2021</a:t>
            </a:r>
          </a:p>
        </p:txBody>
      </p:sp>
      <p:grpSp>
        <p:nvGrpSpPr>
          <p:cNvPr id="36" name="Group 35"/>
          <p:cNvGrpSpPr/>
          <p:nvPr/>
        </p:nvGrpSpPr>
        <p:grpSpPr>
          <a:xfrm>
            <a:off x="123825" y="1504950"/>
            <a:ext cx="9982200" cy="5040868"/>
            <a:chOff x="330201" y="1088728"/>
            <a:chExt cx="8568266" cy="3984944"/>
          </a:xfrm>
        </p:grpSpPr>
        <p:sp>
          <p:nvSpPr>
            <p:cNvPr id="37" name="正方形/長方形 24">
              <a:extLst>
                <a:ext uri="{FF2B5EF4-FFF2-40B4-BE49-F238E27FC236}">
                  <a16:creationId xmlns:a16="http://schemas.microsoft.com/office/drawing/2014/main" id="{0A6559E5-45EE-4C26-8FC7-29BF88743564}"/>
                </a:ext>
              </a:extLst>
            </p:cNvPr>
            <p:cNvSpPr/>
            <p:nvPr/>
          </p:nvSpPr>
          <p:spPr>
            <a:xfrm>
              <a:off x="330201" y="1088728"/>
              <a:ext cx="8568266" cy="3984944"/>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cs typeface="+mn-cs"/>
              </a:endParaRPr>
            </a:p>
          </p:txBody>
        </p:sp>
        <p:sp>
          <p:nvSpPr>
            <p:cNvPr id="38" name="矢印: 右 3">
              <a:extLst>
                <a:ext uri="{FF2B5EF4-FFF2-40B4-BE49-F238E27FC236}">
                  <a16:creationId xmlns:a16="http://schemas.microsoft.com/office/drawing/2014/main" id="{D3B5001B-C450-4B40-811E-8D861538ED36}"/>
                </a:ext>
              </a:extLst>
            </p:cNvPr>
            <p:cNvSpPr/>
            <p:nvPr/>
          </p:nvSpPr>
          <p:spPr>
            <a:xfrm>
              <a:off x="534426" y="2895500"/>
              <a:ext cx="1389430" cy="258619"/>
            </a:xfrm>
            <a:prstGeom prst="rightArrow">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sp>
          <p:nvSpPr>
            <p:cNvPr id="39" name="楕円 4">
              <a:extLst>
                <a:ext uri="{FF2B5EF4-FFF2-40B4-BE49-F238E27FC236}">
                  <a16:creationId xmlns:a16="http://schemas.microsoft.com/office/drawing/2014/main" id="{2D350303-252F-43A7-B51B-CDF827A4F9EF}"/>
                </a:ext>
              </a:extLst>
            </p:cNvPr>
            <p:cNvSpPr/>
            <p:nvPr/>
          </p:nvSpPr>
          <p:spPr>
            <a:xfrm>
              <a:off x="1338639" y="2703102"/>
              <a:ext cx="592126" cy="592126"/>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R</a:t>
              </a:r>
              <a:endParaRPr kumimoji="0"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0" name="矢印: 右 5">
              <a:extLst>
                <a:ext uri="{FF2B5EF4-FFF2-40B4-BE49-F238E27FC236}">
                  <a16:creationId xmlns:a16="http://schemas.microsoft.com/office/drawing/2014/main" id="{BFB60D85-17A1-4C78-BE62-571514D023BE}"/>
                </a:ext>
              </a:extLst>
            </p:cNvPr>
            <p:cNvSpPr/>
            <p:nvPr/>
          </p:nvSpPr>
          <p:spPr>
            <a:xfrm>
              <a:off x="1789055" y="1841935"/>
              <a:ext cx="1838036" cy="508000"/>
            </a:xfrm>
            <a:prstGeom prst="rightArrow">
              <a:avLst>
                <a:gd name="adj1" fmla="val 68182"/>
                <a:gd name="adj2" fmla="val 50000"/>
              </a:avLst>
            </a:prstGeom>
            <a:solidFill>
              <a:srgbClr val="00B0F0"/>
            </a:solidFill>
            <a:ln>
              <a:solidFill>
                <a:srgbClr val="00B0F0"/>
              </a:solid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ASA</a:t>
              </a:r>
              <a:endParaRPr kumimoji="0"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 name="テキスト ボックス 6">
              <a:extLst>
                <a:ext uri="{FF2B5EF4-FFF2-40B4-BE49-F238E27FC236}">
                  <a16:creationId xmlns:a16="http://schemas.microsoft.com/office/drawing/2014/main" id="{C9F14539-B728-4C5A-8CAB-6D1DA13B6AD3}"/>
                </a:ext>
              </a:extLst>
            </p:cNvPr>
            <p:cNvSpPr txBox="1"/>
            <p:nvPr/>
          </p:nvSpPr>
          <p:spPr>
            <a:xfrm>
              <a:off x="453813" y="1464482"/>
              <a:ext cx="2334374" cy="291967"/>
            </a:xfrm>
            <a:prstGeom prst="rect">
              <a:avLst/>
            </a:prstGeom>
            <a:noFill/>
            <a:ln w="5080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1-month DAPT group</a:t>
              </a:r>
              <a:endParaRPr kumimoji="0" lang="ja-JP" altLang="en-US" sz="18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2" name="矢印: 右 7">
              <a:extLst>
                <a:ext uri="{FF2B5EF4-FFF2-40B4-BE49-F238E27FC236}">
                  <a16:creationId xmlns:a16="http://schemas.microsoft.com/office/drawing/2014/main" id="{83916A10-E27C-4F25-A547-7E2C3CD8DA43}"/>
                </a:ext>
              </a:extLst>
            </p:cNvPr>
            <p:cNvSpPr/>
            <p:nvPr/>
          </p:nvSpPr>
          <p:spPr>
            <a:xfrm>
              <a:off x="1789055" y="2288872"/>
              <a:ext cx="1838036" cy="508000"/>
            </a:xfrm>
            <a:prstGeom prst="rightArrow">
              <a:avLst>
                <a:gd name="adj1" fmla="val 68182"/>
                <a:gd name="adj2" fmla="val 50000"/>
              </a:avLst>
            </a:prstGeom>
            <a:solidFill>
              <a:srgbClr val="00B0F0"/>
            </a:solidFill>
            <a:ln>
              <a:solidFill>
                <a:srgbClr val="00B0F0"/>
              </a:solid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P2Y12i</a:t>
              </a:r>
              <a:endParaRPr kumimoji="0"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 name="テキスト ボックス 8">
              <a:extLst>
                <a:ext uri="{FF2B5EF4-FFF2-40B4-BE49-F238E27FC236}">
                  <a16:creationId xmlns:a16="http://schemas.microsoft.com/office/drawing/2014/main" id="{F4CF9499-6DAA-4354-80ED-8F0B35C81001}"/>
                </a:ext>
              </a:extLst>
            </p:cNvPr>
            <p:cNvSpPr txBox="1"/>
            <p:nvPr/>
          </p:nvSpPr>
          <p:spPr>
            <a:xfrm>
              <a:off x="453813" y="4202707"/>
              <a:ext cx="2326812" cy="291967"/>
            </a:xfrm>
            <a:prstGeom prst="rect">
              <a:avLst/>
            </a:prstGeom>
            <a:noFill/>
            <a:ln w="50800">
              <a:solidFill>
                <a:srgbClr val="C0504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12-month DAPT group</a:t>
              </a:r>
              <a:endParaRPr kumimoji="0" lang="ja-JP" altLang="en-US" sz="18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44" name="直線コネクタ 9">
              <a:extLst>
                <a:ext uri="{FF2B5EF4-FFF2-40B4-BE49-F238E27FC236}">
                  <a16:creationId xmlns:a16="http://schemas.microsoft.com/office/drawing/2014/main" id="{34DFE8E4-E484-4DAC-B7D1-47301BD12528}"/>
                </a:ext>
              </a:extLst>
            </p:cNvPr>
            <p:cNvCxnSpPr>
              <a:cxnSpLocks/>
            </p:cNvCxnSpPr>
            <p:nvPr/>
          </p:nvCxnSpPr>
          <p:spPr>
            <a:xfrm>
              <a:off x="3627091" y="1654483"/>
              <a:ext cx="0" cy="2822770"/>
            </a:xfrm>
            <a:prstGeom prst="line">
              <a:avLst/>
            </a:prstGeom>
            <a:noFill/>
            <a:ln w="28575" cap="flat" cmpd="sng" algn="ctr">
              <a:solidFill>
                <a:schemeClr val="bg1"/>
              </a:solidFill>
              <a:prstDash val="dash"/>
              <a:round/>
              <a:headEnd type="none" w="med" len="med"/>
              <a:tailEnd type="none" w="med" len="med"/>
            </a:ln>
            <a:effectLst/>
          </p:spPr>
        </p:cxnSp>
        <p:sp>
          <p:nvSpPr>
            <p:cNvPr id="45" name="矢印: 右 10">
              <a:extLst>
                <a:ext uri="{FF2B5EF4-FFF2-40B4-BE49-F238E27FC236}">
                  <a16:creationId xmlns:a16="http://schemas.microsoft.com/office/drawing/2014/main" id="{3DC1F8B9-00A0-4033-8094-D3FC10007246}"/>
                </a:ext>
              </a:extLst>
            </p:cNvPr>
            <p:cNvSpPr/>
            <p:nvPr/>
          </p:nvSpPr>
          <p:spPr>
            <a:xfrm>
              <a:off x="3627091" y="2290197"/>
              <a:ext cx="4949487" cy="508000"/>
            </a:xfrm>
            <a:prstGeom prst="rightArrow">
              <a:avLst>
                <a:gd name="adj1" fmla="val 68182"/>
                <a:gd name="adj2" fmla="val 50000"/>
              </a:avLst>
            </a:prstGeom>
            <a:solidFill>
              <a:srgbClr val="00B0F0"/>
            </a:solidFill>
            <a:ln>
              <a:solidFill>
                <a:srgbClr val="00B0F0"/>
              </a:solid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Clopidogrel 75mg/d</a:t>
              </a:r>
              <a:endParaRPr kumimoji="0"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46" name="直線コネクタ 11">
              <a:extLst>
                <a:ext uri="{FF2B5EF4-FFF2-40B4-BE49-F238E27FC236}">
                  <a16:creationId xmlns:a16="http://schemas.microsoft.com/office/drawing/2014/main" id="{49E5D64C-7ADB-481F-A55A-1683C3469667}"/>
                </a:ext>
              </a:extLst>
            </p:cNvPr>
            <p:cNvCxnSpPr>
              <a:cxnSpLocks/>
            </p:cNvCxnSpPr>
            <p:nvPr/>
          </p:nvCxnSpPr>
          <p:spPr>
            <a:xfrm>
              <a:off x="7020579" y="1620819"/>
              <a:ext cx="0" cy="2856434"/>
            </a:xfrm>
            <a:prstGeom prst="line">
              <a:avLst/>
            </a:prstGeom>
            <a:noFill/>
            <a:ln w="57150" cap="flat" cmpd="sng" algn="ctr">
              <a:solidFill>
                <a:srgbClr val="FF0000"/>
              </a:solidFill>
              <a:prstDash val="solid"/>
              <a:round/>
              <a:headEnd type="none" w="med" len="med"/>
              <a:tailEnd type="none" w="med" len="med"/>
            </a:ln>
            <a:effectLst/>
          </p:spPr>
        </p:cxnSp>
        <p:sp>
          <p:nvSpPr>
            <p:cNvPr id="47" name="矢印: 右 12">
              <a:extLst>
                <a:ext uri="{FF2B5EF4-FFF2-40B4-BE49-F238E27FC236}">
                  <a16:creationId xmlns:a16="http://schemas.microsoft.com/office/drawing/2014/main" id="{37DD5E1F-BF20-48B2-BF32-1A7A2F1BA5A8}"/>
                </a:ext>
              </a:extLst>
            </p:cNvPr>
            <p:cNvSpPr/>
            <p:nvPr/>
          </p:nvSpPr>
          <p:spPr>
            <a:xfrm>
              <a:off x="1789055" y="3681322"/>
              <a:ext cx="1838036" cy="508000"/>
            </a:xfrm>
            <a:prstGeom prst="rightArrow">
              <a:avLst>
                <a:gd name="adj1" fmla="val 68182"/>
                <a:gd name="adj2" fmla="val 50000"/>
              </a:avLst>
            </a:prstGeom>
            <a:solidFill>
              <a:srgbClr val="C0504D"/>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ASA</a:t>
              </a:r>
              <a:endParaRPr kumimoji="0"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 name="矢印: 右 13">
              <a:extLst>
                <a:ext uri="{FF2B5EF4-FFF2-40B4-BE49-F238E27FC236}">
                  <a16:creationId xmlns:a16="http://schemas.microsoft.com/office/drawing/2014/main" id="{0A6DD1FB-4E71-4EC6-84CD-E081E36EEEB8}"/>
                </a:ext>
              </a:extLst>
            </p:cNvPr>
            <p:cNvSpPr/>
            <p:nvPr/>
          </p:nvSpPr>
          <p:spPr>
            <a:xfrm>
              <a:off x="1789055" y="3212981"/>
              <a:ext cx="1838036" cy="508000"/>
            </a:xfrm>
            <a:prstGeom prst="rightArrow">
              <a:avLst>
                <a:gd name="adj1" fmla="val 68182"/>
                <a:gd name="adj2" fmla="val 50000"/>
              </a:avLst>
            </a:prstGeom>
            <a:solidFill>
              <a:srgbClr val="C0504D"/>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P2Y12i</a:t>
              </a:r>
              <a:endParaRPr kumimoji="0"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9" name="矢印: 右 14">
              <a:extLst>
                <a:ext uri="{FF2B5EF4-FFF2-40B4-BE49-F238E27FC236}">
                  <a16:creationId xmlns:a16="http://schemas.microsoft.com/office/drawing/2014/main" id="{C1AEBAB9-253F-45C4-8778-A2E76D4B9E69}"/>
                </a:ext>
              </a:extLst>
            </p:cNvPr>
            <p:cNvSpPr/>
            <p:nvPr/>
          </p:nvSpPr>
          <p:spPr>
            <a:xfrm>
              <a:off x="3627091" y="3681322"/>
              <a:ext cx="3376730" cy="508000"/>
            </a:xfrm>
            <a:prstGeom prst="rightArrow">
              <a:avLst>
                <a:gd name="adj1" fmla="val 68182"/>
                <a:gd name="adj2" fmla="val 50000"/>
              </a:avLst>
            </a:prstGeom>
            <a:solidFill>
              <a:srgbClr val="C0504D"/>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ASA</a:t>
              </a:r>
              <a:endParaRPr kumimoji="0"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0" name="矢印: 右 15">
              <a:extLst>
                <a:ext uri="{FF2B5EF4-FFF2-40B4-BE49-F238E27FC236}">
                  <a16:creationId xmlns:a16="http://schemas.microsoft.com/office/drawing/2014/main" id="{92846B62-03ED-4FA3-AFBD-3D680CDD6A3C}"/>
                </a:ext>
              </a:extLst>
            </p:cNvPr>
            <p:cNvSpPr/>
            <p:nvPr/>
          </p:nvSpPr>
          <p:spPr>
            <a:xfrm>
              <a:off x="3627091" y="3212981"/>
              <a:ext cx="3376733" cy="508000"/>
            </a:xfrm>
            <a:prstGeom prst="rightArrow">
              <a:avLst>
                <a:gd name="adj1" fmla="val 68182"/>
                <a:gd name="adj2" fmla="val 50000"/>
              </a:avLst>
            </a:prstGeom>
            <a:solidFill>
              <a:srgbClr val="C0504D"/>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Clopidogrel 75mg/d</a:t>
              </a:r>
              <a:endParaRPr kumimoji="0"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1" name="矢印: 右 16">
              <a:extLst>
                <a:ext uri="{FF2B5EF4-FFF2-40B4-BE49-F238E27FC236}">
                  <a16:creationId xmlns:a16="http://schemas.microsoft.com/office/drawing/2014/main" id="{A47836DE-C4CA-429A-9A2C-6F65960F2868}"/>
                </a:ext>
              </a:extLst>
            </p:cNvPr>
            <p:cNvSpPr/>
            <p:nvPr/>
          </p:nvSpPr>
          <p:spPr>
            <a:xfrm>
              <a:off x="7021517" y="3681322"/>
              <a:ext cx="1555061" cy="508000"/>
            </a:xfrm>
            <a:prstGeom prst="rightArrow">
              <a:avLst>
                <a:gd name="adj1" fmla="val 68182"/>
                <a:gd name="adj2" fmla="val 50000"/>
              </a:avLst>
            </a:prstGeom>
            <a:solidFill>
              <a:srgbClr val="C0504D"/>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ASA</a:t>
              </a:r>
              <a:endParaRPr kumimoji="0"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52" name="直線コネクタ 18">
              <a:extLst>
                <a:ext uri="{FF2B5EF4-FFF2-40B4-BE49-F238E27FC236}">
                  <a16:creationId xmlns:a16="http://schemas.microsoft.com/office/drawing/2014/main" id="{32B858EA-63C9-45E7-941B-5596630B7CD3}"/>
                </a:ext>
              </a:extLst>
            </p:cNvPr>
            <p:cNvCxnSpPr>
              <a:cxnSpLocks/>
            </p:cNvCxnSpPr>
            <p:nvPr/>
          </p:nvCxnSpPr>
          <p:spPr>
            <a:xfrm>
              <a:off x="895610" y="1874150"/>
              <a:ext cx="0" cy="2435860"/>
            </a:xfrm>
            <a:prstGeom prst="line">
              <a:avLst/>
            </a:prstGeom>
            <a:noFill/>
            <a:ln w="28575" cap="flat" cmpd="sng" algn="ctr">
              <a:solidFill>
                <a:schemeClr val="bg1"/>
              </a:solidFill>
              <a:prstDash val="dash"/>
              <a:round/>
              <a:headEnd type="none" w="med" len="med"/>
              <a:tailEnd type="none" w="med" len="med"/>
            </a:ln>
            <a:effectLst/>
          </p:spPr>
        </p:cxnSp>
        <p:sp>
          <p:nvSpPr>
            <p:cNvPr id="53" name="テキスト ボックス 19">
              <a:extLst>
                <a:ext uri="{FF2B5EF4-FFF2-40B4-BE49-F238E27FC236}">
                  <a16:creationId xmlns:a16="http://schemas.microsoft.com/office/drawing/2014/main" id="{4EB1540B-C311-4908-8761-5D830F765893}"/>
                </a:ext>
              </a:extLst>
            </p:cNvPr>
            <p:cNvSpPr txBox="1"/>
            <p:nvPr/>
          </p:nvSpPr>
          <p:spPr>
            <a:xfrm>
              <a:off x="417038" y="1954760"/>
              <a:ext cx="940424"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ACS-PCI</a:t>
              </a:r>
              <a:endParaRPr kumimoji="0" lang="ja-JP" altLang="en-US" sz="1800" b="1" i="0" u="none" strike="noStrike" kern="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 name="テキスト ボックス 20">
              <a:extLst>
                <a:ext uri="{FF2B5EF4-FFF2-40B4-BE49-F238E27FC236}">
                  <a16:creationId xmlns:a16="http://schemas.microsoft.com/office/drawing/2014/main" id="{20B3DA5C-BAD2-4703-913D-84B2A9932C37}"/>
                </a:ext>
              </a:extLst>
            </p:cNvPr>
            <p:cNvSpPr txBox="1"/>
            <p:nvPr/>
          </p:nvSpPr>
          <p:spPr>
            <a:xfrm>
              <a:off x="3141232" y="1112636"/>
              <a:ext cx="986167" cy="4622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1M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(30-59d)</a:t>
              </a:r>
              <a:endParaRPr kumimoji="0"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5" name="テキスト ボックス 21">
              <a:extLst>
                <a:ext uri="{FF2B5EF4-FFF2-40B4-BE49-F238E27FC236}">
                  <a16:creationId xmlns:a16="http://schemas.microsoft.com/office/drawing/2014/main" id="{B7EC214C-83EF-4105-B5BB-586AF30B177E}"/>
                </a:ext>
              </a:extLst>
            </p:cNvPr>
            <p:cNvSpPr txBox="1"/>
            <p:nvPr/>
          </p:nvSpPr>
          <p:spPr>
            <a:xfrm>
              <a:off x="6389588" y="1088728"/>
              <a:ext cx="1220206" cy="4622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1Y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(335-394d)</a:t>
              </a:r>
              <a:endParaRPr kumimoji="0"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56" name="直線コネクタ 22">
              <a:extLst>
                <a:ext uri="{FF2B5EF4-FFF2-40B4-BE49-F238E27FC236}">
                  <a16:creationId xmlns:a16="http://schemas.microsoft.com/office/drawing/2014/main" id="{E435C20F-A99A-4846-BB85-7D630F00C60A}"/>
                </a:ext>
              </a:extLst>
            </p:cNvPr>
            <p:cNvCxnSpPr>
              <a:cxnSpLocks/>
            </p:cNvCxnSpPr>
            <p:nvPr/>
          </p:nvCxnSpPr>
          <p:spPr>
            <a:xfrm>
              <a:off x="8603474" y="1620819"/>
              <a:ext cx="0" cy="2880000"/>
            </a:xfrm>
            <a:prstGeom prst="line">
              <a:avLst/>
            </a:prstGeom>
            <a:noFill/>
            <a:ln w="28575" cap="flat" cmpd="sng" algn="ctr">
              <a:solidFill>
                <a:schemeClr val="bg1"/>
              </a:solidFill>
              <a:prstDash val="dash"/>
              <a:round/>
              <a:headEnd type="none" w="med" len="med"/>
              <a:tailEnd type="none" w="med" len="med"/>
            </a:ln>
            <a:effectLst/>
          </p:spPr>
        </p:cxnSp>
        <p:sp>
          <p:nvSpPr>
            <p:cNvPr id="57" name="テキスト ボックス 29">
              <a:extLst>
                <a:ext uri="{FF2B5EF4-FFF2-40B4-BE49-F238E27FC236}">
                  <a16:creationId xmlns:a16="http://schemas.microsoft.com/office/drawing/2014/main" id="{572ABC48-DF99-4103-9A11-85614A8C6B7A}"/>
                </a:ext>
              </a:extLst>
            </p:cNvPr>
            <p:cNvSpPr txBox="1"/>
            <p:nvPr/>
          </p:nvSpPr>
          <p:spPr>
            <a:xfrm>
              <a:off x="8386173" y="1287530"/>
              <a:ext cx="413895" cy="26763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5Y</a:t>
              </a:r>
              <a:endParaRPr kumimoji="0"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8" name="テキスト ボックス 2">
              <a:extLst>
                <a:ext uri="{FF2B5EF4-FFF2-40B4-BE49-F238E27FC236}">
                  <a16:creationId xmlns:a16="http://schemas.microsoft.com/office/drawing/2014/main" id="{4D086D12-C673-4149-A76E-897FBDFAF5E2}"/>
                </a:ext>
              </a:extLst>
            </p:cNvPr>
            <p:cNvSpPr txBox="1"/>
            <p:nvPr/>
          </p:nvSpPr>
          <p:spPr>
            <a:xfrm>
              <a:off x="6070846" y="2814499"/>
              <a:ext cx="1891095" cy="306671"/>
            </a:xfrm>
            <a:prstGeom prst="rect">
              <a:avLst/>
            </a:prstGeom>
            <a:solidFill>
              <a:srgbClr val="FF0000"/>
            </a:solid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Primary analysis </a:t>
              </a:r>
            </a:p>
          </p:txBody>
        </p:sp>
        <p:sp>
          <p:nvSpPr>
            <p:cNvPr id="59" name="テキスト ボックス 1"/>
            <p:cNvSpPr txBox="1"/>
            <p:nvPr/>
          </p:nvSpPr>
          <p:spPr>
            <a:xfrm>
              <a:off x="1898456" y="2792893"/>
              <a:ext cx="1746349" cy="364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Clopidogrel 75mg/day 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Prasugrel 3.75 mg/day</a:t>
              </a:r>
              <a:endParaRPr kumimoji="1" lang="ja-JP" alt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0" name="テキスト ボックス 25">
              <a:extLst>
                <a:ext uri="{FF2B5EF4-FFF2-40B4-BE49-F238E27FC236}">
                  <a16:creationId xmlns:a16="http://schemas.microsoft.com/office/drawing/2014/main" id="{C0CDEC48-772C-4974-82A5-4D81C7D95BAE}"/>
                </a:ext>
              </a:extLst>
            </p:cNvPr>
            <p:cNvSpPr txBox="1"/>
            <p:nvPr/>
          </p:nvSpPr>
          <p:spPr>
            <a:xfrm>
              <a:off x="2903279" y="4190243"/>
              <a:ext cx="5159669" cy="799230"/>
            </a:xfrm>
            <a:prstGeom prst="roundRect">
              <a:avLst/>
            </a:prstGeom>
            <a:solidFill>
              <a:srgbClr val="FFFFFF"/>
            </a:solidFill>
            <a:ln w="25400" cap="flat" cmpd="sng" algn="ctr">
              <a:solidFill>
                <a:srgbClr val="000000"/>
              </a:solidFill>
              <a:prstDash val="solid"/>
            </a:ln>
            <a:effectLst/>
          </p:spPr>
          <p:txBody>
            <a:bodyPr wrap="square" rtlCol="0">
              <a:spAutoFit/>
            </a:bodyPr>
            <a:lstStyle/>
            <a:p>
              <a:pPr marL="0" marR="0" lvl="0" indent="0" algn="l" defTabSz="914400" rtl="0" eaLnBrk="1" fontAlgn="auto" latinLnBrk="0" hangingPunct="1">
                <a:lnSpc>
                  <a:spcPts val="1300"/>
                </a:lnSpc>
                <a:spcBef>
                  <a:spcPct val="20000"/>
                </a:spcBef>
                <a:spcAft>
                  <a:spcPts val="0"/>
                </a:spcAft>
                <a:buClrTx/>
                <a:buSzTx/>
                <a:buFontTx/>
                <a:buNone/>
                <a:tabLst/>
                <a:defRPr/>
              </a:pPr>
              <a:r>
                <a:rPr kumimoji="1" lang="en-US" altLang="ja-JP"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Key exclusion criteria</a:t>
              </a:r>
            </a:p>
            <a:p>
              <a:pPr marL="87313" marR="0" lvl="0" indent="-87313" algn="l" defTabSz="914400" rtl="0" eaLnBrk="1" fontAlgn="auto" latinLnBrk="0" hangingPunct="1">
                <a:lnSpc>
                  <a:spcPts val="1300"/>
                </a:lnSpc>
                <a:spcBef>
                  <a:spcPct val="20000"/>
                </a:spcBef>
                <a:spcAft>
                  <a:spcPts val="0"/>
                </a:spcAft>
                <a:buClrTx/>
                <a:buSzTx/>
                <a:buFont typeface="Arial"/>
                <a:buChar char="•"/>
                <a:tabLst/>
                <a:defRPr/>
              </a:pPr>
              <a:r>
                <a:rPr kumimoji="1" lang="en-US" altLang="ja-JP"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Oral anticoagulants </a:t>
              </a:r>
            </a:p>
            <a:p>
              <a:pPr marL="87313" marR="0" lvl="0" indent="-87313" algn="l" defTabSz="914400" rtl="0" eaLnBrk="1" fontAlgn="auto" latinLnBrk="0" hangingPunct="1">
                <a:lnSpc>
                  <a:spcPts val="1300"/>
                </a:lnSpc>
                <a:spcBef>
                  <a:spcPct val="20000"/>
                </a:spcBef>
                <a:spcAft>
                  <a:spcPts val="0"/>
                </a:spcAft>
                <a:buClrTx/>
                <a:buSzTx/>
                <a:buFont typeface="Arial"/>
                <a:buChar char="•"/>
                <a:tabLst/>
                <a:defRPr/>
              </a:pPr>
              <a:r>
                <a:rPr kumimoji="1" lang="en-US" altLang="ja-JP"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Prior intracranial hemorrhage</a:t>
              </a:r>
            </a:p>
            <a:p>
              <a:pPr marL="87313" marR="0" lvl="0" indent="-87313" algn="l" defTabSz="914400" rtl="0" eaLnBrk="1" fontAlgn="auto" latinLnBrk="0" hangingPunct="1">
                <a:lnSpc>
                  <a:spcPts val="1300"/>
                </a:lnSpc>
                <a:spcBef>
                  <a:spcPct val="20000"/>
                </a:spcBef>
                <a:spcAft>
                  <a:spcPts val="0"/>
                </a:spcAft>
                <a:buClrTx/>
                <a:buSzTx/>
                <a:buFont typeface="Arial"/>
                <a:buChar char="•"/>
                <a:tabLst/>
                <a:defRPr/>
              </a:pPr>
              <a:r>
                <a:rPr kumimoji="1" lang="en-US" altLang="ja-JP"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In-hospital serious complication (re-infarction, stroke, major bleeding)</a:t>
              </a:r>
            </a:p>
          </p:txBody>
        </p:sp>
      </p:grpSp>
      <p:sp>
        <p:nvSpPr>
          <p:cNvPr id="61" name="Rectangle 60"/>
          <p:cNvSpPr/>
          <p:nvPr/>
        </p:nvSpPr>
        <p:spPr>
          <a:xfrm>
            <a:off x="0" y="683243"/>
            <a:ext cx="10287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Prospective multicenter open-label randomized trial comparing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1-month vs 12-month DAPT after CoCr-EES implantation for patients with ACS</a:t>
            </a:r>
          </a:p>
        </p:txBody>
      </p:sp>
    </p:spTree>
    <p:extLst>
      <p:ext uri="{BB962C8B-B14F-4D97-AF65-F5344CB8AC3E}">
        <p14:creationId xmlns:p14="http://schemas.microsoft.com/office/powerpoint/2010/main" val="775300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7" name="TextBox 26"/>
          <p:cNvSpPr txBox="1"/>
          <p:nvPr/>
        </p:nvSpPr>
        <p:spPr>
          <a:xfrm>
            <a:off x="0" y="66675"/>
            <a:ext cx="10287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STOPDAPT-2 ACS: Endpoints</a:t>
            </a:r>
          </a:p>
        </p:txBody>
      </p:sp>
      <p:sp>
        <p:nvSpPr>
          <p:cNvPr id="28" name="TextBox 27"/>
          <p:cNvSpPr txBox="1"/>
          <p:nvPr/>
        </p:nvSpPr>
        <p:spPr>
          <a:xfrm>
            <a:off x="7611035" y="6545818"/>
            <a:ext cx="2675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Watanabe H, ESC 2021</a:t>
            </a:r>
          </a:p>
        </p:txBody>
      </p:sp>
      <p:sp>
        <p:nvSpPr>
          <p:cNvPr id="29" name="テキスト ボックス 4"/>
          <p:cNvSpPr txBox="1"/>
          <p:nvPr/>
        </p:nvSpPr>
        <p:spPr>
          <a:xfrm>
            <a:off x="219075" y="1090275"/>
            <a:ext cx="9810749" cy="4949047"/>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
                <a:srgbClr val="FFC000"/>
              </a:buClr>
              <a:buSzTx/>
              <a:buFont typeface="Arial" panose="020B0604020202020204" pitchFamily="34" charset="0"/>
              <a:buChar char="•"/>
              <a:tabLst/>
              <a:defRPr/>
            </a:pPr>
            <a:r>
              <a:rPr kumimoji="1" lang="en-US" altLang="ja-JP"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Primary endpoint:</a:t>
            </a:r>
          </a:p>
          <a:p>
            <a:pPr marL="742950"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1" lang="en-US" altLang="ja-JP" sz="2400" b="1" i="1" u="none" strike="noStrike" kern="1200" cap="none" spc="0" normalizeH="0" baseline="0" noProof="0" dirty="0">
                <a:ln>
                  <a:noFill/>
                </a:ln>
                <a:solidFill>
                  <a:srgbClr val="00FFFF"/>
                </a:solidFill>
                <a:effectLst/>
                <a:uLnTx/>
                <a:uFillTx/>
                <a:latin typeface="Arial" panose="020B0604020202020204" pitchFamily="34" charset="0"/>
                <a:ea typeface="ＭＳ Ｐゴシック" panose="020B0600070205080204" pitchFamily="34" charset="-128"/>
                <a:cs typeface="Arial" panose="020B0604020202020204" pitchFamily="34" charset="0"/>
              </a:rPr>
              <a:t>A composite of cardiovascular (cardiovascular death, myocardial infarction, definite stent thrombosis, any stroke) and bleeding (TIMI major/minor bleeding) events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457200" marR="0" lvl="0" indent="-457200" algn="l" defTabSz="457200" rtl="0" eaLnBrk="1" fontAlgn="auto" latinLnBrk="0" hangingPunct="1">
              <a:lnSpc>
                <a:spcPct val="120000"/>
              </a:lnSpc>
              <a:spcBef>
                <a:spcPts val="0"/>
              </a:spcBef>
              <a:spcAft>
                <a:spcPts val="0"/>
              </a:spcAft>
              <a:buClr>
                <a:srgbClr val="FFC000"/>
              </a:buClr>
              <a:buSzTx/>
              <a:buFont typeface="Arial" panose="020B0604020202020204" pitchFamily="34" charset="0"/>
              <a:buChar char="•"/>
              <a:tabLst/>
              <a:defRPr/>
            </a:pPr>
            <a:r>
              <a:rPr kumimoji="1" lang="en-US" altLang="ja-JP"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Major secondary endpoints:</a:t>
            </a:r>
          </a:p>
          <a:p>
            <a:pPr marL="742950" marR="0" lvl="1" indent="-285750" algn="l" defTabSz="457200" rtl="0" eaLnBrk="1" fontAlgn="auto" latinLnBrk="0" hangingPunct="1">
              <a:lnSpc>
                <a:spcPct val="120000"/>
              </a:lnSpc>
              <a:spcBef>
                <a:spcPts val="0"/>
              </a:spcBef>
              <a:spcAft>
                <a:spcPts val="0"/>
              </a:spcAft>
              <a:buClr>
                <a:srgbClr val="FFC000"/>
              </a:buClr>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Cardiovascular (CV) composite endpoint </a:t>
            </a:r>
          </a:p>
          <a:p>
            <a:pPr marL="1257300" marR="0" lvl="2" indent="-342900" algn="l" defTabSz="457200" rtl="0" eaLnBrk="1" fontAlgn="auto" latinLnBrk="0" hangingPunct="1">
              <a:lnSpc>
                <a:spcPct val="100000"/>
              </a:lnSpc>
              <a:spcBef>
                <a:spcPts val="0"/>
              </a:spcBef>
              <a:spcAft>
                <a:spcPts val="0"/>
              </a:spcAft>
              <a:buClr>
                <a:srgbClr val="FFC000"/>
              </a:buClr>
              <a:buSzTx/>
              <a:buFont typeface="Courier New" panose="02070309020205020404" pitchFamily="49" charset="0"/>
              <a:buChar char="o"/>
              <a:tabLst/>
              <a:defRPr/>
            </a:pPr>
            <a:r>
              <a:rPr kumimoji="1" lang="en-US" altLang="ja-JP" sz="2400" b="1" i="1" u="none" strike="noStrike" kern="1200" cap="none" spc="0" normalizeH="0" baseline="0" noProof="0" dirty="0">
                <a:ln>
                  <a:noFill/>
                </a:ln>
                <a:solidFill>
                  <a:srgbClr val="00FFFF"/>
                </a:solidFill>
                <a:effectLst/>
                <a:uLnTx/>
                <a:uFillTx/>
                <a:latin typeface="Arial" panose="020B0604020202020204" pitchFamily="34" charset="0"/>
                <a:ea typeface="ＭＳ Ｐゴシック" panose="020B0600070205080204" pitchFamily="34" charset="-128"/>
                <a:cs typeface="Arial" panose="020B0604020202020204" pitchFamily="34" charset="0"/>
              </a:rPr>
              <a:t>A composite of cardiovascular death, myocardial infarction, definite stent thrombosis, any stroke</a:t>
            </a:r>
          </a:p>
          <a:p>
            <a:pPr marL="742950" marR="0" lvl="1" indent="-285750" algn="l" defTabSz="457200" rtl="0" eaLnBrk="1" fontAlgn="auto" latinLnBrk="0" hangingPunct="1">
              <a:lnSpc>
                <a:spcPct val="120000"/>
              </a:lnSpc>
              <a:spcBef>
                <a:spcPts val="0"/>
              </a:spcBef>
              <a:spcAft>
                <a:spcPts val="0"/>
              </a:spcAft>
              <a:buClr>
                <a:srgbClr val="FFC000"/>
              </a:buClr>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Bleeding endpoint</a:t>
            </a:r>
          </a:p>
          <a:p>
            <a:pPr marL="1257300" marR="0" lvl="2" indent="-342900" algn="l" defTabSz="457200" rtl="0" eaLnBrk="1" fontAlgn="auto" latinLnBrk="0" hangingPunct="1">
              <a:lnSpc>
                <a:spcPct val="120000"/>
              </a:lnSpc>
              <a:spcBef>
                <a:spcPts val="0"/>
              </a:spcBef>
              <a:spcAft>
                <a:spcPts val="0"/>
              </a:spcAft>
              <a:buClr>
                <a:srgbClr val="FFC000"/>
              </a:buClr>
              <a:buSzTx/>
              <a:buFont typeface="Courier New" panose="02070309020205020404" pitchFamily="49" charset="0"/>
              <a:buChar char="o"/>
              <a:tabLst/>
              <a:defRPr/>
            </a:pPr>
            <a:r>
              <a:rPr kumimoji="1" lang="en-US" altLang="ja-JP" sz="2400" b="1" i="1" u="none" strike="noStrike" kern="1200" cap="none" spc="0" normalizeH="0" baseline="0" noProof="0" dirty="0">
                <a:ln>
                  <a:noFill/>
                </a:ln>
                <a:solidFill>
                  <a:srgbClr val="00FFFF"/>
                </a:solidFill>
                <a:effectLst/>
                <a:uLnTx/>
                <a:uFillTx/>
                <a:latin typeface="Arial" panose="020B0604020202020204" pitchFamily="34" charset="0"/>
                <a:ea typeface="ＭＳ Ｐゴシック" panose="020B0600070205080204" pitchFamily="34" charset="-128"/>
                <a:cs typeface="Arial" panose="020B0604020202020204" pitchFamily="34" charset="0"/>
              </a:rPr>
              <a:t>TIMI major/minor bleeding   </a:t>
            </a:r>
            <a:endParaRPr kumimoji="1" lang="ja-JP" altLang="en-US" sz="2400" b="1" i="1" u="none" strike="noStrike" kern="1200" cap="none" spc="0" normalizeH="0" baseline="0" noProof="0" dirty="0">
              <a:ln>
                <a:noFill/>
              </a:ln>
              <a:solidFill>
                <a:srgbClr val="00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76568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6667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STOPDAPT-2 ACS: Study Flow</a:t>
            </a:r>
          </a:p>
        </p:txBody>
      </p:sp>
      <p:sp>
        <p:nvSpPr>
          <p:cNvPr id="3" name="TextBox 2"/>
          <p:cNvSpPr txBox="1"/>
          <p:nvPr/>
        </p:nvSpPr>
        <p:spPr>
          <a:xfrm>
            <a:off x="7611035" y="6545818"/>
            <a:ext cx="2675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Watanabe H, ESC 2021</a:t>
            </a:r>
          </a:p>
        </p:txBody>
      </p:sp>
      <p:grpSp>
        <p:nvGrpSpPr>
          <p:cNvPr id="4" name="Group 3"/>
          <p:cNvGrpSpPr/>
          <p:nvPr/>
        </p:nvGrpSpPr>
        <p:grpSpPr>
          <a:xfrm>
            <a:off x="266699" y="1019175"/>
            <a:ext cx="9744075" cy="5353049"/>
            <a:chOff x="104077" y="664061"/>
            <a:chExt cx="8990304" cy="4561075"/>
          </a:xfrm>
        </p:grpSpPr>
        <p:sp>
          <p:nvSpPr>
            <p:cNvPr id="5" name="テキスト ボックス 3">
              <a:extLst>
                <a:ext uri="{FF2B5EF4-FFF2-40B4-BE49-F238E27FC236}">
                  <a16:creationId xmlns:a16="http://schemas.microsoft.com/office/drawing/2014/main" id="{35EB16BD-894D-41E9-A8C4-11CB02892869}"/>
                </a:ext>
              </a:extLst>
            </p:cNvPr>
            <p:cNvSpPr txBox="1"/>
            <p:nvPr/>
          </p:nvSpPr>
          <p:spPr>
            <a:xfrm>
              <a:off x="3163272" y="2662614"/>
              <a:ext cx="2817457" cy="612934"/>
            </a:xfrm>
            <a:prstGeom prst="roundRect">
              <a:avLst/>
            </a:prstGeom>
            <a:solidFill>
              <a:srgbClr val="7030A0"/>
            </a:solidFill>
            <a:ln w="25400" cap="flat" cmpd="sng" algn="ctr">
              <a:solidFill>
                <a:srgbClr val="8064A2"/>
              </a:solid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Randomized ACS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N=4169</a:t>
              </a:r>
            </a:p>
          </p:txBody>
        </p:sp>
        <p:grpSp>
          <p:nvGrpSpPr>
            <p:cNvPr id="6" name="Group 5"/>
            <p:cNvGrpSpPr/>
            <p:nvPr/>
          </p:nvGrpSpPr>
          <p:grpSpPr>
            <a:xfrm>
              <a:off x="104077" y="664061"/>
              <a:ext cx="8990304" cy="4561075"/>
              <a:chOff x="104077" y="664061"/>
              <a:chExt cx="8990304" cy="4561075"/>
            </a:xfrm>
          </p:grpSpPr>
          <p:sp>
            <p:nvSpPr>
              <p:cNvPr id="7" name="テキスト ボックス 9">
                <a:extLst>
                  <a:ext uri="{FF2B5EF4-FFF2-40B4-BE49-F238E27FC236}">
                    <a16:creationId xmlns:a16="http://schemas.microsoft.com/office/drawing/2014/main" id="{E8FF2565-1900-46F0-99AB-7D758EA2182F}"/>
                  </a:ext>
                </a:extLst>
              </p:cNvPr>
              <p:cNvSpPr txBox="1"/>
              <p:nvPr/>
            </p:nvSpPr>
            <p:spPr>
              <a:xfrm>
                <a:off x="7401557" y="4114556"/>
                <a:ext cx="1692824" cy="236017"/>
              </a:xfrm>
              <a:prstGeom prst="rect">
                <a:avLst/>
              </a:prstGeom>
              <a:noFill/>
              <a:ln w="25400" cap="flat" cmpd="sng" algn="ctr">
                <a:noFill/>
                <a:prstDash val="solid"/>
              </a:ln>
              <a:effectLst/>
            </p:spPr>
            <p:txBody>
              <a:bodyPr wrap="square" rtlCol="0" anchor="ctr">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a:t>
                </a:r>
                <a:r>
                  <a:rPr kumimoji="1"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t>
                </a:r>
                <a:r>
                  <a:rPr kumimoji="1"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ithdrew consent</a:t>
                </a:r>
              </a:p>
            </p:txBody>
          </p:sp>
          <p:sp>
            <p:nvSpPr>
              <p:cNvPr id="8" name="テキスト ボックス 8">
                <a:extLst>
                  <a:ext uri="{FF2B5EF4-FFF2-40B4-BE49-F238E27FC236}">
                    <a16:creationId xmlns:a16="http://schemas.microsoft.com/office/drawing/2014/main" id="{F37FCB7B-6481-4D95-A4B1-82667E1C0CDB}"/>
                  </a:ext>
                </a:extLst>
              </p:cNvPr>
              <p:cNvSpPr txBox="1"/>
              <p:nvPr/>
            </p:nvSpPr>
            <p:spPr>
              <a:xfrm>
                <a:off x="104077" y="4105905"/>
                <a:ext cx="1607026" cy="236017"/>
              </a:xfrm>
              <a:prstGeom prst="rect">
                <a:avLst/>
              </a:prstGeom>
              <a:noFill/>
              <a:ln w="25400" cap="flat" cmpd="sng" algn="ctr">
                <a:noFill/>
                <a:prstDash val="solid"/>
              </a:ln>
              <a:effectLst/>
            </p:spPr>
            <p:txBody>
              <a:bodyPr wrap="square" rtlCol="0" anchor="ctr">
                <a:spAutoFit/>
              </a:bodyPr>
              <a:lstStyle/>
              <a:p>
                <a:pPr marL="179388" marR="0" lvl="0" indent="-179388" algn="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 </a:t>
                </a: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t>
                </a:r>
                <a:r>
                  <a:rPr kumimoji="1"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ithdrew consent</a:t>
                </a:r>
              </a:p>
            </p:txBody>
          </p:sp>
          <p:cxnSp>
            <p:nvCxnSpPr>
              <p:cNvPr id="9" name="コネクタ: カギ線 4">
                <a:extLst>
                  <a:ext uri="{FF2B5EF4-FFF2-40B4-BE49-F238E27FC236}">
                    <a16:creationId xmlns:a16="http://schemas.microsoft.com/office/drawing/2014/main" id="{5021DF8B-86A7-4575-99E0-2949318B5F23}"/>
                  </a:ext>
                </a:extLst>
              </p:cNvPr>
              <p:cNvCxnSpPr>
                <a:cxnSpLocks/>
                <a:stCxn id="5" idx="2"/>
                <a:endCxn id="10" idx="0"/>
              </p:cNvCxnSpPr>
              <p:nvPr/>
            </p:nvCxnSpPr>
            <p:spPr>
              <a:xfrm rot="5400000">
                <a:off x="3624654" y="2546907"/>
                <a:ext cx="218707" cy="1675988"/>
              </a:xfrm>
              <a:prstGeom prst="bentConnector3">
                <a:avLst>
                  <a:gd name="adj1" fmla="val 50000"/>
                </a:avLst>
              </a:prstGeom>
              <a:noFill/>
              <a:ln w="28575" cap="flat" cmpd="sng" algn="ctr">
                <a:solidFill>
                  <a:schemeClr val="bg1"/>
                </a:solidFill>
                <a:prstDash val="solid"/>
                <a:tailEnd type="triangle"/>
              </a:ln>
              <a:effectLst/>
            </p:spPr>
          </p:cxnSp>
          <p:sp>
            <p:nvSpPr>
              <p:cNvPr id="10" name="テキスト ボックス 5">
                <a:extLst>
                  <a:ext uri="{FF2B5EF4-FFF2-40B4-BE49-F238E27FC236}">
                    <a16:creationId xmlns:a16="http://schemas.microsoft.com/office/drawing/2014/main" id="{2B4E4B6D-7725-413F-9EC5-212329CA1B6E}"/>
                  </a:ext>
                </a:extLst>
              </p:cNvPr>
              <p:cNvSpPr txBox="1"/>
              <p:nvPr/>
            </p:nvSpPr>
            <p:spPr>
              <a:xfrm>
                <a:off x="1726013" y="3494255"/>
                <a:ext cx="2340000" cy="612934"/>
              </a:xfrm>
              <a:prstGeom prst="roundRect">
                <a:avLst/>
              </a:prstGeom>
              <a:solidFill>
                <a:srgbClr val="FFFFFF"/>
              </a:solidFill>
              <a:ln w="50800" cap="flat" cmpd="sng" algn="ctr">
                <a:solidFill>
                  <a:srgbClr val="1F497D"/>
                </a:solid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1-month DAPT arm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N=2078</a:t>
                </a:r>
              </a:p>
            </p:txBody>
          </p:sp>
          <p:sp>
            <p:nvSpPr>
              <p:cNvPr id="11" name="テキスト ボックス 6">
                <a:extLst>
                  <a:ext uri="{FF2B5EF4-FFF2-40B4-BE49-F238E27FC236}">
                    <a16:creationId xmlns:a16="http://schemas.microsoft.com/office/drawing/2014/main" id="{513968E0-976B-4C59-91A6-EEB2ADA375EC}"/>
                  </a:ext>
                </a:extLst>
              </p:cNvPr>
              <p:cNvSpPr txBox="1"/>
              <p:nvPr/>
            </p:nvSpPr>
            <p:spPr>
              <a:xfrm>
                <a:off x="5085443" y="3494038"/>
                <a:ext cx="2340000" cy="612934"/>
              </a:xfrm>
              <a:prstGeom prst="roundRect">
                <a:avLst/>
              </a:prstGeom>
              <a:solidFill>
                <a:srgbClr val="FFFFFF"/>
              </a:solidFill>
              <a:ln w="50800" cap="flat" cmpd="sng" algn="ctr">
                <a:solidFill>
                  <a:srgbClr val="C0504D"/>
                </a:solid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12-month DAPT arm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N=2091</a:t>
                </a:r>
              </a:p>
            </p:txBody>
          </p:sp>
          <p:cxnSp>
            <p:nvCxnSpPr>
              <p:cNvPr id="12" name="コネクタ: カギ線 7">
                <a:extLst>
                  <a:ext uri="{FF2B5EF4-FFF2-40B4-BE49-F238E27FC236}">
                    <a16:creationId xmlns:a16="http://schemas.microsoft.com/office/drawing/2014/main" id="{408D36BC-EB76-4979-8352-813050CC5981}"/>
                  </a:ext>
                </a:extLst>
              </p:cNvPr>
              <p:cNvCxnSpPr>
                <a:cxnSpLocks/>
                <a:stCxn id="5" idx="2"/>
                <a:endCxn id="11" idx="0"/>
              </p:cNvCxnSpPr>
              <p:nvPr/>
            </p:nvCxnSpPr>
            <p:spPr>
              <a:xfrm rot="16200000" flipH="1">
                <a:off x="5304477" y="2543072"/>
                <a:ext cx="218490" cy="1683442"/>
              </a:xfrm>
              <a:prstGeom prst="bentConnector3">
                <a:avLst>
                  <a:gd name="adj1" fmla="val 50000"/>
                </a:avLst>
              </a:prstGeom>
              <a:noFill/>
              <a:ln w="28575" cap="flat" cmpd="sng" algn="ctr">
                <a:solidFill>
                  <a:schemeClr val="bg1"/>
                </a:solidFill>
                <a:prstDash val="solid"/>
                <a:tailEnd type="triangle"/>
              </a:ln>
              <a:effectLst/>
            </p:spPr>
          </p:cxnSp>
          <p:sp>
            <p:nvSpPr>
              <p:cNvPr id="13" name="テキスト ボックス 10">
                <a:extLst>
                  <a:ext uri="{FF2B5EF4-FFF2-40B4-BE49-F238E27FC236}">
                    <a16:creationId xmlns:a16="http://schemas.microsoft.com/office/drawing/2014/main" id="{6C21BDC9-EB10-466C-960D-BDDA12E98A1D}"/>
                  </a:ext>
                </a:extLst>
              </p:cNvPr>
              <p:cNvSpPr txBox="1"/>
              <p:nvPr/>
            </p:nvSpPr>
            <p:spPr>
              <a:xfrm>
                <a:off x="1726012" y="4345363"/>
                <a:ext cx="2340000" cy="527804"/>
              </a:xfrm>
              <a:prstGeom prst="roundRect">
                <a:avLst/>
              </a:prstGeom>
              <a:solidFill>
                <a:srgbClr val="00B0F0"/>
              </a:solidFill>
              <a:ln w="57150" cap="flat" cmpd="sng" algn="ctr">
                <a:solidFill>
                  <a:srgbClr val="00B0F0"/>
                </a:solidFill>
                <a:prstDash val="solid"/>
              </a:ln>
              <a:effectLst/>
            </p:spPr>
            <p:txBody>
              <a:bodyPr wrap="square" rtlCol="0" anchor="ctr">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1-month DAPT, ITT</a:t>
                </a:r>
              </a:p>
              <a:p>
                <a:pPr marL="0" marR="0" lvl="0" indent="0" algn="ctr" defTabSz="914400" rtl="0" eaLnBrk="1" fontAlgn="auto" latinLnBrk="0" hangingPunct="1">
                  <a:lnSpc>
                    <a:spcPts val="15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N=2058</a:t>
                </a:r>
              </a:p>
            </p:txBody>
          </p:sp>
          <p:sp>
            <p:nvSpPr>
              <p:cNvPr id="14" name="テキスト ボックス 11">
                <a:extLst>
                  <a:ext uri="{FF2B5EF4-FFF2-40B4-BE49-F238E27FC236}">
                    <a16:creationId xmlns:a16="http://schemas.microsoft.com/office/drawing/2014/main" id="{0527CEE3-1924-43C5-B7C3-9CED14D2C579}"/>
                  </a:ext>
                </a:extLst>
              </p:cNvPr>
              <p:cNvSpPr txBox="1"/>
              <p:nvPr/>
            </p:nvSpPr>
            <p:spPr>
              <a:xfrm>
                <a:off x="5085443" y="4340859"/>
                <a:ext cx="2340000" cy="527804"/>
              </a:xfrm>
              <a:prstGeom prst="roundRect">
                <a:avLst/>
              </a:prstGeom>
              <a:solidFill>
                <a:srgbClr val="C0504D"/>
              </a:solidFill>
              <a:ln w="57150" cap="flat" cmpd="sng" algn="ctr">
                <a:solidFill>
                  <a:srgbClr val="C0504D"/>
                </a:solidFill>
                <a:prstDash val="solid"/>
              </a:ln>
              <a:effectLst/>
            </p:spPr>
            <p:txBody>
              <a:bodyPr wrap="square" rtlCol="0" anchor="ctr">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12-month DAPT, ITT</a:t>
                </a:r>
              </a:p>
              <a:p>
                <a:pPr marL="0" marR="0" lvl="0" indent="0" algn="ctr" defTabSz="914400" rtl="0" eaLnBrk="1" fontAlgn="auto" latinLnBrk="0" hangingPunct="1">
                  <a:lnSpc>
                    <a:spcPts val="15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N=2078</a:t>
                </a:r>
              </a:p>
            </p:txBody>
          </p:sp>
          <p:cxnSp>
            <p:nvCxnSpPr>
              <p:cNvPr id="15" name="直線矢印コネクタ 18">
                <a:extLst>
                  <a:ext uri="{FF2B5EF4-FFF2-40B4-BE49-F238E27FC236}">
                    <a16:creationId xmlns:a16="http://schemas.microsoft.com/office/drawing/2014/main" id="{3AE438F1-F71F-48E2-A882-7CAE0796789B}"/>
                  </a:ext>
                </a:extLst>
              </p:cNvPr>
              <p:cNvCxnSpPr>
                <a:cxnSpLocks/>
                <a:stCxn id="11" idx="2"/>
                <a:endCxn id="14" idx="0"/>
              </p:cNvCxnSpPr>
              <p:nvPr/>
            </p:nvCxnSpPr>
            <p:spPr>
              <a:xfrm>
                <a:off x="6255443" y="4106972"/>
                <a:ext cx="0" cy="233887"/>
              </a:xfrm>
              <a:prstGeom prst="straightConnector1">
                <a:avLst/>
              </a:prstGeom>
              <a:noFill/>
              <a:ln w="28575" cap="flat" cmpd="sng" algn="ctr">
                <a:solidFill>
                  <a:schemeClr val="bg1"/>
                </a:solidFill>
                <a:prstDash val="solid"/>
                <a:tailEnd type="triangle"/>
              </a:ln>
              <a:effectLst/>
            </p:spPr>
          </p:cxnSp>
          <p:cxnSp>
            <p:nvCxnSpPr>
              <p:cNvPr id="16" name="直線矢印コネクタ 19">
                <a:extLst>
                  <a:ext uri="{FF2B5EF4-FFF2-40B4-BE49-F238E27FC236}">
                    <a16:creationId xmlns:a16="http://schemas.microsoft.com/office/drawing/2014/main" id="{81AB47F2-3D5F-4820-8D4E-190FEC35B22E}"/>
                  </a:ext>
                </a:extLst>
              </p:cNvPr>
              <p:cNvCxnSpPr>
                <a:cxnSpLocks/>
                <a:stCxn id="10" idx="2"/>
                <a:endCxn id="13" idx="0"/>
              </p:cNvCxnSpPr>
              <p:nvPr/>
            </p:nvCxnSpPr>
            <p:spPr>
              <a:xfrm flipH="1">
                <a:off x="2896012" y="4107189"/>
                <a:ext cx="1" cy="238174"/>
              </a:xfrm>
              <a:prstGeom prst="straightConnector1">
                <a:avLst/>
              </a:prstGeom>
              <a:noFill/>
              <a:ln w="28575" cap="flat" cmpd="sng" algn="ctr">
                <a:solidFill>
                  <a:schemeClr val="bg1"/>
                </a:solidFill>
                <a:prstDash val="solid"/>
                <a:tailEnd type="triangle"/>
              </a:ln>
              <a:effectLst/>
            </p:spPr>
          </p:cxnSp>
          <p:cxnSp>
            <p:nvCxnSpPr>
              <p:cNvPr id="17" name="直線矢印コネクタ 22">
                <a:extLst>
                  <a:ext uri="{FF2B5EF4-FFF2-40B4-BE49-F238E27FC236}">
                    <a16:creationId xmlns:a16="http://schemas.microsoft.com/office/drawing/2014/main" id="{ED3961AD-1636-4E31-AB75-230828973A2B}"/>
                  </a:ext>
                </a:extLst>
              </p:cNvPr>
              <p:cNvCxnSpPr>
                <a:cxnSpLocks/>
              </p:cNvCxnSpPr>
              <p:nvPr/>
            </p:nvCxnSpPr>
            <p:spPr>
              <a:xfrm flipH="1">
                <a:off x="1718558" y="4223915"/>
                <a:ext cx="1162544" cy="0"/>
              </a:xfrm>
              <a:prstGeom prst="straightConnector1">
                <a:avLst/>
              </a:prstGeom>
              <a:noFill/>
              <a:ln w="28575" cap="flat" cmpd="sng" algn="ctr">
                <a:solidFill>
                  <a:schemeClr val="bg1"/>
                </a:solidFill>
                <a:prstDash val="solid"/>
                <a:tailEnd type="triangle"/>
              </a:ln>
              <a:effectLst/>
            </p:spPr>
          </p:cxnSp>
          <p:cxnSp>
            <p:nvCxnSpPr>
              <p:cNvPr id="18" name="直線矢印コネクタ 23">
                <a:extLst>
                  <a:ext uri="{FF2B5EF4-FFF2-40B4-BE49-F238E27FC236}">
                    <a16:creationId xmlns:a16="http://schemas.microsoft.com/office/drawing/2014/main" id="{AE3AB16A-B7E0-409B-94F4-97C53F999C38}"/>
                  </a:ext>
                </a:extLst>
              </p:cNvPr>
              <p:cNvCxnSpPr>
                <a:cxnSpLocks/>
              </p:cNvCxnSpPr>
              <p:nvPr/>
            </p:nvCxnSpPr>
            <p:spPr>
              <a:xfrm>
                <a:off x="6243736" y="4215264"/>
                <a:ext cx="1169999" cy="0"/>
              </a:xfrm>
              <a:prstGeom prst="straightConnector1">
                <a:avLst/>
              </a:prstGeom>
              <a:noFill/>
              <a:ln w="28575" cap="flat" cmpd="sng" algn="ctr">
                <a:solidFill>
                  <a:schemeClr val="bg1"/>
                </a:solidFill>
                <a:prstDash val="solid"/>
                <a:tailEnd type="triangle"/>
              </a:ln>
              <a:effectLst/>
            </p:spPr>
          </p:cxnSp>
          <p:sp>
            <p:nvSpPr>
              <p:cNvPr id="19" name="テキスト ボックス 98">
                <a:extLst>
                  <a:ext uri="{FF2B5EF4-FFF2-40B4-BE49-F238E27FC236}">
                    <a16:creationId xmlns:a16="http://schemas.microsoft.com/office/drawing/2014/main" id="{7976CC34-2C59-4022-8DDE-382692EC8470}"/>
                  </a:ext>
                </a:extLst>
              </p:cNvPr>
              <p:cNvSpPr txBox="1"/>
              <p:nvPr/>
            </p:nvSpPr>
            <p:spPr>
              <a:xfrm>
                <a:off x="4167404" y="3414991"/>
                <a:ext cx="824098" cy="3933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Stratified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by Center</a:t>
                </a:r>
                <a:endParaRPr kumimoji="1" lang="ja-JP" altLang="en-US" sz="12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 name="テキスト ボックス 32">
                <a:extLst>
                  <a:ext uri="{FF2B5EF4-FFF2-40B4-BE49-F238E27FC236}">
                    <a16:creationId xmlns:a16="http://schemas.microsoft.com/office/drawing/2014/main" id="{DDF23E4D-CA2F-4DAC-9D56-D3A4EA49381E}"/>
                  </a:ext>
                </a:extLst>
              </p:cNvPr>
              <p:cNvSpPr txBox="1"/>
              <p:nvPr/>
            </p:nvSpPr>
            <p:spPr>
              <a:xfrm>
                <a:off x="5085444" y="1892778"/>
                <a:ext cx="2316114" cy="578882"/>
              </a:xfrm>
              <a:prstGeom prst="roundRect">
                <a:avLst/>
              </a:prstGeom>
              <a:solidFill>
                <a:srgbClr val="7030A0"/>
              </a:solidFill>
              <a:ln w="25400" cap="flat" cmpd="sng" algn="ctr">
                <a:solidFill>
                  <a:srgbClr val="8064A2"/>
                </a:solid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ACS in STOPDAPT-2</a:t>
                </a:r>
                <a:endParaRPr kumimoji="1" lang="en-US" sz="1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N=1161</a:t>
                </a:r>
              </a:p>
            </p:txBody>
          </p:sp>
          <p:sp>
            <p:nvSpPr>
              <p:cNvPr id="21" name="テキスト ボックス 27">
                <a:extLst>
                  <a:ext uri="{FF2B5EF4-FFF2-40B4-BE49-F238E27FC236}">
                    <a16:creationId xmlns:a16="http://schemas.microsoft.com/office/drawing/2014/main" id="{A84A3150-102D-400A-9505-FE1253A53168}"/>
                  </a:ext>
                </a:extLst>
              </p:cNvPr>
              <p:cNvSpPr txBox="1"/>
              <p:nvPr/>
            </p:nvSpPr>
            <p:spPr>
              <a:xfrm>
                <a:off x="2896012" y="4897204"/>
                <a:ext cx="1437884" cy="2622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rgbClr val="00B0F0"/>
                    </a:solidFill>
                    <a:effectLst/>
                    <a:uLnTx/>
                    <a:uFillTx/>
                    <a:latin typeface="Arial" panose="020B0604020202020204" pitchFamily="34" charset="0"/>
                    <a:ea typeface="ＭＳ Ｐゴシック" panose="020B0600070205080204" pitchFamily="34" charset="-128"/>
                    <a:cs typeface="Arial" panose="020B0604020202020204" pitchFamily="34" charset="0"/>
                  </a:rPr>
                  <a:t>1-year FU 99.3%</a:t>
                </a:r>
                <a:endParaRPr kumimoji="1" lang="ja-JP" altLang="en-US" sz="1400" b="1" i="0" u="none" strike="noStrike" kern="0" cap="none" spc="0" normalizeH="0" baseline="0" noProof="0" dirty="0">
                  <a:ln>
                    <a:noFill/>
                  </a:ln>
                  <a:solidFill>
                    <a:srgbClr val="00B0F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2" name="テキスト ボックス 36">
                <a:extLst>
                  <a:ext uri="{FF2B5EF4-FFF2-40B4-BE49-F238E27FC236}">
                    <a16:creationId xmlns:a16="http://schemas.microsoft.com/office/drawing/2014/main" id="{80E3E81B-BB20-42E9-AF12-E7D45C9A1B90}"/>
                  </a:ext>
                </a:extLst>
              </p:cNvPr>
              <p:cNvSpPr txBox="1"/>
              <p:nvPr/>
            </p:nvSpPr>
            <p:spPr>
              <a:xfrm>
                <a:off x="6291274" y="4917359"/>
                <a:ext cx="15618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rgbClr val="C0504D"/>
                    </a:solidFill>
                    <a:effectLst/>
                    <a:uLnTx/>
                    <a:uFillTx/>
                    <a:latin typeface="Arial" panose="020B0604020202020204" pitchFamily="34" charset="0"/>
                    <a:ea typeface="ＭＳ Ｐゴシック" panose="020B0600070205080204" pitchFamily="34" charset="-128"/>
                    <a:cs typeface="Arial" panose="020B0604020202020204" pitchFamily="34" charset="0"/>
                  </a:rPr>
                  <a:t>1-year FU 99.3%</a:t>
                </a:r>
                <a:endParaRPr kumimoji="1" lang="ja-JP" altLang="en-US" sz="1400" b="1" i="0" u="none" strike="noStrike" kern="0" cap="none" spc="0" normalizeH="0" baseline="0" noProof="0" dirty="0">
                  <a:ln>
                    <a:noFill/>
                  </a:ln>
                  <a:solidFill>
                    <a:srgbClr val="C0504D"/>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3" name="テキスト ボックス 46">
                <a:extLst>
                  <a:ext uri="{FF2B5EF4-FFF2-40B4-BE49-F238E27FC236}">
                    <a16:creationId xmlns:a16="http://schemas.microsoft.com/office/drawing/2014/main" id="{8112E7E1-1410-4703-B7A0-39A2879ACEE3}"/>
                  </a:ext>
                </a:extLst>
              </p:cNvPr>
              <p:cNvSpPr txBox="1"/>
              <p:nvPr/>
            </p:nvSpPr>
            <p:spPr>
              <a:xfrm>
                <a:off x="1711103" y="1905258"/>
                <a:ext cx="2354910" cy="578882"/>
              </a:xfrm>
              <a:prstGeom prst="roundRect">
                <a:avLst/>
              </a:prstGeom>
              <a:solidFill>
                <a:srgbClr val="7030A0"/>
              </a:solidFill>
              <a:ln w="25400" cap="flat" cmpd="sng" algn="ctr">
                <a:solidFill>
                  <a:srgbClr val="8064A2"/>
                </a:solid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STOPDAPT-2 ACS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N=3008</a:t>
                </a:r>
              </a:p>
            </p:txBody>
          </p:sp>
          <p:cxnSp>
            <p:nvCxnSpPr>
              <p:cNvPr id="24" name="コネクタ: カギ線 12">
                <a:extLst>
                  <a:ext uri="{FF2B5EF4-FFF2-40B4-BE49-F238E27FC236}">
                    <a16:creationId xmlns:a16="http://schemas.microsoft.com/office/drawing/2014/main" id="{439F0A35-3EBA-4304-B2C9-816DB3D0485A}"/>
                  </a:ext>
                </a:extLst>
              </p:cNvPr>
              <p:cNvCxnSpPr>
                <a:cxnSpLocks/>
                <a:stCxn id="23" idx="2"/>
                <a:endCxn id="5" idx="0"/>
              </p:cNvCxnSpPr>
              <p:nvPr/>
            </p:nvCxnSpPr>
            <p:spPr>
              <a:xfrm rot="16200000" flipH="1">
                <a:off x="3641042" y="1731655"/>
                <a:ext cx="178474" cy="1683443"/>
              </a:xfrm>
              <a:prstGeom prst="bentConnector3">
                <a:avLst/>
              </a:prstGeom>
              <a:noFill/>
              <a:ln w="28575" cap="flat" cmpd="sng" algn="ctr">
                <a:solidFill>
                  <a:schemeClr val="bg1"/>
                </a:solidFill>
                <a:prstDash val="solid"/>
                <a:tailEnd type="triangle"/>
              </a:ln>
              <a:effectLst/>
            </p:spPr>
          </p:cxnSp>
          <p:cxnSp>
            <p:nvCxnSpPr>
              <p:cNvPr id="25" name="コネクタ: カギ線 25">
                <a:extLst>
                  <a:ext uri="{FF2B5EF4-FFF2-40B4-BE49-F238E27FC236}">
                    <a16:creationId xmlns:a16="http://schemas.microsoft.com/office/drawing/2014/main" id="{C730F1F4-E40A-4D63-9F72-515B8C19FC99}"/>
                  </a:ext>
                </a:extLst>
              </p:cNvPr>
              <p:cNvCxnSpPr>
                <a:cxnSpLocks/>
                <a:stCxn id="20" idx="2"/>
                <a:endCxn id="5" idx="0"/>
              </p:cNvCxnSpPr>
              <p:nvPr/>
            </p:nvCxnSpPr>
            <p:spPr>
              <a:xfrm rot="5400000">
                <a:off x="5312274" y="1731387"/>
                <a:ext cx="190954" cy="1671500"/>
              </a:xfrm>
              <a:prstGeom prst="bentConnector3">
                <a:avLst>
                  <a:gd name="adj1" fmla="val 50000"/>
                </a:avLst>
              </a:prstGeom>
              <a:noFill/>
              <a:ln w="28575" cap="flat" cmpd="sng" algn="ctr">
                <a:solidFill>
                  <a:schemeClr val="bg1"/>
                </a:solidFill>
                <a:prstDash val="solid"/>
                <a:tailEnd type="triangle"/>
              </a:ln>
              <a:effectLst/>
            </p:spPr>
          </p:cxnSp>
          <p:sp>
            <p:nvSpPr>
              <p:cNvPr id="26" name="テキスト ボックス 24">
                <a:extLst>
                  <a:ext uri="{FF2B5EF4-FFF2-40B4-BE49-F238E27FC236}">
                    <a16:creationId xmlns:a16="http://schemas.microsoft.com/office/drawing/2014/main" id="{8F709683-BD3D-4A33-B092-E40F1302C6D1}"/>
                  </a:ext>
                </a:extLst>
              </p:cNvPr>
              <p:cNvSpPr txBox="1"/>
              <p:nvPr/>
            </p:nvSpPr>
            <p:spPr>
              <a:xfrm>
                <a:off x="1205344" y="669893"/>
                <a:ext cx="2880821" cy="1004530"/>
              </a:xfrm>
              <a:prstGeom prst="roundRect">
                <a:avLst/>
              </a:prstGeom>
              <a:solidFill>
                <a:srgbClr val="FFFFFF"/>
              </a:solidFill>
              <a:ln w="28575" cap="flat" cmpd="sng" algn="ctr">
                <a:solidFill>
                  <a:srgbClr val="000000"/>
                </a:solid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STOPDAPT-2 ACS </a:t>
                </a:r>
                <a:r>
                  <a:rPr kumimoji="1" lang="en-US" altLang="ja-JP"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(NCT03462498)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Mar. 2018- Jun.2020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Eligible ACS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N=4056</a:t>
                </a:r>
              </a:p>
            </p:txBody>
          </p:sp>
          <p:sp>
            <p:nvSpPr>
              <p:cNvPr id="27" name="テキスト ボックス 28">
                <a:extLst>
                  <a:ext uri="{FF2B5EF4-FFF2-40B4-BE49-F238E27FC236}">
                    <a16:creationId xmlns:a16="http://schemas.microsoft.com/office/drawing/2014/main" id="{21233835-5047-4918-BABC-29A4649E4841}"/>
                  </a:ext>
                </a:extLst>
              </p:cNvPr>
              <p:cNvSpPr txBox="1"/>
              <p:nvPr/>
            </p:nvSpPr>
            <p:spPr>
              <a:xfrm>
                <a:off x="5057835" y="664061"/>
                <a:ext cx="2880821" cy="1004530"/>
              </a:xfrm>
              <a:prstGeom prst="roundRect">
                <a:avLst/>
              </a:prstGeom>
              <a:solidFill>
                <a:srgbClr val="FFFFFF"/>
              </a:solidFill>
              <a:ln w="28575" cap="flat" cmpd="sng" algn="ctr">
                <a:solidFill>
                  <a:srgbClr val="000000"/>
                </a:solid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STOPDAPT-2 </a:t>
                </a:r>
                <a:r>
                  <a:rPr kumimoji="1" lang="en-US" altLang="ja-JP"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(NCT02619760)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Dec. 2015- Dec.2017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Eligible ACS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N=2437</a:t>
                </a:r>
              </a:p>
            </p:txBody>
          </p:sp>
          <p:sp>
            <p:nvSpPr>
              <p:cNvPr id="28" name="テキスト ボックス 29">
                <a:extLst>
                  <a:ext uri="{FF2B5EF4-FFF2-40B4-BE49-F238E27FC236}">
                    <a16:creationId xmlns:a16="http://schemas.microsoft.com/office/drawing/2014/main" id="{BE094696-2B75-4C0D-BF4A-6C8B11EA1A66}"/>
                  </a:ext>
                </a:extLst>
              </p:cNvPr>
              <p:cNvSpPr txBox="1"/>
              <p:nvPr/>
            </p:nvSpPr>
            <p:spPr>
              <a:xfrm>
                <a:off x="104077" y="1744193"/>
                <a:ext cx="1481470" cy="476726"/>
              </a:xfrm>
              <a:prstGeom prst="roundRect">
                <a:avLst/>
              </a:prstGeom>
              <a:solidFill>
                <a:srgbClr val="9BBB59">
                  <a:lumMod val="40000"/>
                  <a:lumOff val="60000"/>
                </a:srgbClr>
              </a:solidFill>
              <a:ln w="25400" cap="flat" cmpd="sng" algn="ctr">
                <a:solidFill>
                  <a:srgbClr val="9BBB59"/>
                </a:solid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No Participation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N=1048 (26%) </a:t>
                </a:r>
              </a:p>
            </p:txBody>
          </p:sp>
          <p:sp>
            <p:nvSpPr>
              <p:cNvPr id="29" name="テキスト ボックス 30">
                <a:extLst>
                  <a:ext uri="{FF2B5EF4-FFF2-40B4-BE49-F238E27FC236}">
                    <a16:creationId xmlns:a16="http://schemas.microsoft.com/office/drawing/2014/main" id="{F657F654-BFFE-446A-A4ED-1501ADBC1A52}"/>
                  </a:ext>
                </a:extLst>
              </p:cNvPr>
              <p:cNvSpPr txBox="1"/>
              <p:nvPr/>
            </p:nvSpPr>
            <p:spPr>
              <a:xfrm>
                <a:off x="7631929" y="1719217"/>
                <a:ext cx="1379204" cy="476726"/>
              </a:xfrm>
              <a:prstGeom prst="roundRect">
                <a:avLst/>
              </a:prstGeom>
              <a:solidFill>
                <a:srgbClr val="9BBB59">
                  <a:lumMod val="40000"/>
                  <a:lumOff val="60000"/>
                </a:srgbClr>
              </a:solidFill>
              <a:ln w="25400" cap="flat" cmpd="sng" algn="ctr">
                <a:solidFill>
                  <a:srgbClr val="9BBB59"/>
                </a:solid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No Participation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N=1276 (52%) </a:t>
                </a:r>
              </a:p>
            </p:txBody>
          </p:sp>
          <p:cxnSp>
            <p:nvCxnSpPr>
              <p:cNvPr id="30" name="直線矢印コネクタ 20">
                <a:extLst>
                  <a:ext uri="{FF2B5EF4-FFF2-40B4-BE49-F238E27FC236}">
                    <a16:creationId xmlns:a16="http://schemas.microsoft.com/office/drawing/2014/main" id="{5D6ABA7D-F2D8-4EC4-B334-4CB64599E235}"/>
                  </a:ext>
                </a:extLst>
              </p:cNvPr>
              <p:cNvCxnSpPr>
                <a:endCxn id="23" idx="0"/>
              </p:cNvCxnSpPr>
              <p:nvPr/>
            </p:nvCxnSpPr>
            <p:spPr>
              <a:xfrm flipH="1">
                <a:off x="2888558" y="1674423"/>
                <a:ext cx="0" cy="230835"/>
              </a:xfrm>
              <a:prstGeom prst="straightConnector1">
                <a:avLst/>
              </a:prstGeom>
              <a:noFill/>
              <a:ln w="28575" cap="flat" cmpd="sng" algn="ctr">
                <a:solidFill>
                  <a:schemeClr val="bg1"/>
                </a:solidFill>
                <a:prstDash val="solid"/>
                <a:tailEnd type="triangle"/>
              </a:ln>
              <a:effectLst/>
            </p:spPr>
          </p:cxnSp>
          <p:cxnSp>
            <p:nvCxnSpPr>
              <p:cNvPr id="31" name="直線矢印コネクタ 33">
                <a:extLst>
                  <a:ext uri="{FF2B5EF4-FFF2-40B4-BE49-F238E27FC236}">
                    <a16:creationId xmlns:a16="http://schemas.microsoft.com/office/drawing/2014/main" id="{DF9C125D-7FA3-4145-BEBE-7EFABB900DE8}"/>
                  </a:ext>
                </a:extLst>
              </p:cNvPr>
              <p:cNvCxnSpPr>
                <a:cxnSpLocks/>
                <a:endCxn id="20" idx="0"/>
              </p:cNvCxnSpPr>
              <p:nvPr/>
            </p:nvCxnSpPr>
            <p:spPr>
              <a:xfrm>
                <a:off x="6235557" y="1668591"/>
                <a:ext cx="0" cy="224187"/>
              </a:xfrm>
              <a:prstGeom prst="straightConnector1">
                <a:avLst/>
              </a:prstGeom>
              <a:noFill/>
              <a:ln w="28575" cap="flat" cmpd="sng" algn="ctr">
                <a:solidFill>
                  <a:schemeClr val="bg1"/>
                </a:solidFill>
                <a:prstDash val="solid"/>
                <a:tailEnd type="triangle"/>
              </a:ln>
              <a:effectLst/>
            </p:spPr>
          </p:cxnSp>
          <p:cxnSp>
            <p:nvCxnSpPr>
              <p:cNvPr id="32" name="直線矢印コネクタ 35">
                <a:extLst>
                  <a:ext uri="{FF2B5EF4-FFF2-40B4-BE49-F238E27FC236}">
                    <a16:creationId xmlns:a16="http://schemas.microsoft.com/office/drawing/2014/main" id="{D806AC3F-EB06-42D8-88C9-9919CB520B72}"/>
                  </a:ext>
                </a:extLst>
              </p:cNvPr>
              <p:cNvCxnSpPr>
                <a:cxnSpLocks/>
              </p:cNvCxnSpPr>
              <p:nvPr/>
            </p:nvCxnSpPr>
            <p:spPr>
              <a:xfrm flipH="1">
                <a:off x="1585547" y="1783811"/>
                <a:ext cx="1303010" cy="0"/>
              </a:xfrm>
              <a:prstGeom prst="straightConnector1">
                <a:avLst/>
              </a:prstGeom>
              <a:noFill/>
              <a:ln w="28575" cap="flat" cmpd="sng" algn="ctr">
                <a:solidFill>
                  <a:schemeClr val="bg1"/>
                </a:solidFill>
                <a:prstDash val="solid"/>
                <a:tailEnd type="triangle"/>
              </a:ln>
              <a:effectLst/>
            </p:spPr>
          </p:cxnSp>
          <p:cxnSp>
            <p:nvCxnSpPr>
              <p:cNvPr id="33" name="直線矢印コネクタ 37">
                <a:extLst>
                  <a:ext uri="{FF2B5EF4-FFF2-40B4-BE49-F238E27FC236}">
                    <a16:creationId xmlns:a16="http://schemas.microsoft.com/office/drawing/2014/main" id="{A4EED3EE-ECE2-4AB9-ABA3-8317D2E0983F}"/>
                  </a:ext>
                </a:extLst>
              </p:cNvPr>
              <p:cNvCxnSpPr>
                <a:cxnSpLocks/>
              </p:cNvCxnSpPr>
              <p:nvPr/>
            </p:nvCxnSpPr>
            <p:spPr>
              <a:xfrm flipV="1">
                <a:off x="6235557" y="1769297"/>
                <a:ext cx="1396372" cy="0"/>
              </a:xfrm>
              <a:prstGeom prst="straightConnector1">
                <a:avLst/>
              </a:prstGeom>
              <a:noFill/>
              <a:ln w="28575" cap="flat" cmpd="sng" algn="ctr">
                <a:solidFill>
                  <a:schemeClr val="bg1"/>
                </a:solidFill>
                <a:prstDash val="solid"/>
                <a:tailEnd type="triangle"/>
              </a:ln>
              <a:effectLst/>
            </p:spPr>
          </p:cxnSp>
          <p:sp>
            <p:nvSpPr>
              <p:cNvPr id="34" name="テキスト ボックス 2">
                <a:extLst>
                  <a:ext uri="{FF2B5EF4-FFF2-40B4-BE49-F238E27FC236}">
                    <a16:creationId xmlns:a16="http://schemas.microsoft.com/office/drawing/2014/main" id="{0D57B882-B257-4874-A84A-D23D1FF557AA}"/>
                  </a:ext>
                </a:extLst>
              </p:cNvPr>
              <p:cNvSpPr txBox="1"/>
              <p:nvPr/>
            </p:nvSpPr>
            <p:spPr>
              <a:xfrm>
                <a:off x="4120833" y="4215264"/>
                <a:ext cx="849242" cy="3146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N=4136</a:t>
                </a:r>
                <a:endParaRPr kumimoji="1" lang="ja-JP" altLang="en-US" sz="1800" b="1"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endParaRPr>
              </a:p>
            </p:txBody>
          </p:sp>
        </p:grpSp>
      </p:grpSp>
    </p:spTree>
    <p:extLst>
      <p:ext uri="{BB962C8B-B14F-4D97-AF65-F5344CB8AC3E}">
        <p14:creationId xmlns:p14="http://schemas.microsoft.com/office/powerpoint/2010/main" val="1921328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857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STOPDAPT-2 ACS: Procedural Characteristics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 Medications</a:t>
            </a:r>
          </a:p>
        </p:txBody>
      </p:sp>
      <p:sp>
        <p:nvSpPr>
          <p:cNvPr id="3" name="TextBox 2"/>
          <p:cNvSpPr txBox="1"/>
          <p:nvPr/>
        </p:nvSpPr>
        <p:spPr>
          <a:xfrm>
            <a:off x="7611035" y="6545818"/>
            <a:ext cx="2675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Watanabe H, ESC 2021</a:t>
            </a:r>
          </a:p>
        </p:txBody>
      </p:sp>
      <p:graphicFrame>
        <p:nvGraphicFramePr>
          <p:cNvPr id="4" name="表 4">
            <a:extLst>
              <a:ext uri="{FF2B5EF4-FFF2-40B4-BE49-F238E27FC236}">
                <a16:creationId xmlns:a16="http://schemas.microsoft.com/office/drawing/2014/main" id="{EB9E66E3-D0E6-4ABA-B3D3-21E8CA7934B8}"/>
              </a:ext>
            </a:extLst>
          </p:cNvPr>
          <p:cNvGraphicFramePr>
            <a:graphicFrameLocks noGrp="1"/>
          </p:cNvGraphicFramePr>
          <p:nvPr/>
        </p:nvGraphicFramePr>
        <p:xfrm>
          <a:off x="247650" y="1105793"/>
          <a:ext cx="9782174" cy="5390256"/>
        </p:xfrm>
        <a:graphic>
          <a:graphicData uri="http://schemas.openxmlformats.org/drawingml/2006/table">
            <a:tbl>
              <a:tblPr firstRow="1" bandRow="1"/>
              <a:tblGrid>
                <a:gridCol w="4802054">
                  <a:extLst>
                    <a:ext uri="{9D8B030D-6E8A-4147-A177-3AD203B41FA5}">
                      <a16:colId xmlns:a16="http://schemas.microsoft.com/office/drawing/2014/main" val="1136773001"/>
                    </a:ext>
                  </a:extLst>
                </a:gridCol>
                <a:gridCol w="2410645">
                  <a:extLst>
                    <a:ext uri="{9D8B030D-6E8A-4147-A177-3AD203B41FA5}">
                      <a16:colId xmlns:a16="http://schemas.microsoft.com/office/drawing/2014/main" val="253805589"/>
                    </a:ext>
                  </a:extLst>
                </a:gridCol>
                <a:gridCol w="2569475">
                  <a:extLst>
                    <a:ext uri="{9D8B030D-6E8A-4147-A177-3AD203B41FA5}">
                      <a16:colId xmlns:a16="http://schemas.microsoft.com/office/drawing/2014/main" val="1771590654"/>
                    </a:ext>
                  </a:extLst>
                </a:gridCol>
              </a:tblGrid>
              <a:tr h="59170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kumimoji="1" lang="ja-JP" altLang="en-US" sz="1600" b="1" dirty="0">
                        <a:latin typeface="Arial" panose="020B0604020202020204" pitchFamily="34" charset="0"/>
                        <a:cs typeface="Arial" panose="020B0604020202020204" pitchFamily="34" charset="0"/>
                      </a:endParaRPr>
                    </a:p>
                  </a:txBody>
                  <a:tcPr marL="121920" marR="121920" marT="60960" marB="6096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1" lang="en-US" altLang="ja-JP"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1-month DAPT</a:t>
                      </a:r>
                    </a:p>
                    <a:p>
                      <a:pPr algn="ctr"/>
                      <a:r>
                        <a:rPr kumimoji="1" lang="en-US" altLang="ja-JP"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N=2058</a:t>
                      </a:r>
                      <a:endParaRPr kumimoji="1" lang="ja-JP" alt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1" lang="en-US" altLang="ja-JP"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12-month DAPT</a:t>
                      </a:r>
                    </a:p>
                    <a:p>
                      <a:pPr algn="ctr"/>
                      <a:r>
                        <a:rPr kumimoji="1" lang="en-US" altLang="ja-JP"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N=2078</a:t>
                      </a:r>
                      <a:endParaRPr kumimoji="1" lang="ja-JP" alt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732895915"/>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kumimoji="1" lang="en-US" altLang="ja-JP" sz="1400" b="1" dirty="0">
                          <a:solidFill>
                            <a:schemeClr val="tx1"/>
                          </a:solidFill>
                          <a:latin typeface="Arial" panose="020B0604020202020204" pitchFamily="34" charset="0"/>
                          <a:cs typeface="Arial" panose="020B0604020202020204" pitchFamily="34" charset="0"/>
                        </a:rPr>
                        <a:t>Staged Procedure</a:t>
                      </a:r>
                    </a:p>
                  </a:txBody>
                  <a:tcPr marL="121920" marR="121920" marT="60960" marB="6096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15%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47603010"/>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kumimoji="1" lang="en-US" altLang="ja-JP" sz="1400" b="1" dirty="0">
                          <a:solidFill>
                            <a:srgbClr val="0000FF"/>
                          </a:solidFill>
                          <a:latin typeface="Arial" panose="020B0604020202020204" pitchFamily="34" charset="0"/>
                          <a:cs typeface="Arial" panose="020B0604020202020204" pitchFamily="34" charset="0"/>
                        </a:rPr>
                        <a:t>Radial approach only</a:t>
                      </a:r>
                    </a:p>
                  </a:txBody>
                  <a:tcPr marL="121920" marR="121920" marT="60960" marB="60960">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FF"/>
                          </a:solidFill>
                          <a:effectLst/>
                          <a:latin typeface="Arial" panose="020B0604020202020204" pitchFamily="34" charset="0"/>
                          <a:ea typeface="游ゴシック" panose="020B0400000000000000" pitchFamily="50" charset="-128"/>
                          <a:cs typeface="Arial" panose="020B0604020202020204" pitchFamily="34" charset="0"/>
                        </a:rPr>
                        <a:t>85%</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FF"/>
                          </a:solidFill>
                          <a:effectLst/>
                          <a:latin typeface="Arial" panose="020B0604020202020204" pitchFamily="34" charset="0"/>
                          <a:ea typeface="游ゴシック" panose="020B0400000000000000" pitchFamily="50" charset="-128"/>
                          <a:cs typeface="Arial" panose="020B0604020202020204" pitchFamily="34" charset="0"/>
                        </a:rPr>
                        <a:t>86%</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2441434739"/>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kumimoji="1" lang="en-US" altLang="ja-JP" sz="1400" b="1" dirty="0">
                          <a:latin typeface="Arial" panose="020B0604020202020204" pitchFamily="34" charset="0"/>
                          <a:cs typeface="Arial" panose="020B0604020202020204" pitchFamily="34" charset="0"/>
                        </a:rPr>
                        <a:t>N of target lesions</a:t>
                      </a:r>
                    </a:p>
                  </a:txBody>
                  <a:tcPr marL="121920" marR="121920" marT="60960" marB="60960">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1.27±0.60</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1.28±0.59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2764298590"/>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kumimoji="1" lang="en-US" altLang="ja-JP" sz="1400" b="1" dirty="0">
                          <a:latin typeface="Arial" panose="020B0604020202020204" pitchFamily="34" charset="0"/>
                          <a:cs typeface="Arial" panose="020B0604020202020204" pitchFamily="34" charset="0"/>
                        </a:rPr>
                        <a:t>Minimal stent diameter, mm</a:t>
                      </a:r>
                      <a:endParaRPr kumimoji="1" lang="ja-JP" altLang="en-US" sz="1400" b="1" dirty="0">
                        <a:latin typeface="Arial" panose="020B0604020202020204" pitchFamily="34" charset="0"/>
                        <a:cs typeface="Arial" panose="020B0604020202020204" pitchFamily="34" charset="0"/>
                      </a:endParaRPr>
                    </a:p>
                  </a:txBody>
                  <a:tcPr marL="121920" marR="121920" marT="60960" marB="60960">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3.01±0.51</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3.02±0.50</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690804373"/>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kumimoji="1" lang="en-US" altLang="ja-JP" sz="1400" b="1" dirty="0">
                          <a:latin typeface="Arial" panose="020B0604020202020204" pitchFamily="34" charset="0"/>
                          <a:cs typeface="Arial" panose="020B0604020202020204" pitchFamily="34" charset="0"/>
                        </a:rPr>
                        <a:t>Total stent length, mm</a:t>
                      </a:r>
                      <a:endParaRPr kumimoji="1" lang="ja-JP" altLang="en-US" sz="1400" b="1" dirty="0">
                        <a:latin typeface="Arial" panose="020B0604020202020204" pitchFamily="34" charset="0"/>
                        <a:cs typeface="Arial" panose="020B0604020202020204" pitchFamily="34" charset="0"/>
                      </a:endParaRPr>
                    </a:p>
                  </a:txBody>
                  <a:tcPr marL="121920" marR="121920" marT="60960" marB="60960">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34.3±22.6</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34.6±23.5</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632972296"/>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1" lang="en-US" altLang="ja-JP" sz="1400" b="1" dirty="0">
                          <a:latin typeface="Arial" panose="020B0604020202020204" pitchFamily="34" charset="0"/>
                          <a:cs typeface="Arial" panose="020B0604020202020204" pitchFamily="34" charset="0"/>
                        </a:rPr>
                        <a:t>Target of LMCA</a:t>
                      </a:r>
                      <a:endParaRPr kumimoji="1" lang="ja-JP" altLang="en-US" sz="1400" b="1" dirty="0">
                        <a:latin typeface="Arial" panose="020B0604020202020204" pitchFamily="34" charset="0"/>
                        <a:cs typeface="Arial" panose="020B0604020202020204" pitchFamily="34" charset="0"/>
                      </a:endParaRPr>
                    </a:p>
                  </a:txBody>
                  <a:tcPr marL="121920" marR="121920" marT="60960" marB="60960">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latin typeface="Arial" panose="020B0604020202020204" pitchFamily="34" charset="0"/>
                          <a:cs typeface="Arial" panose="020B0604020202020204" pitchFamily="34" charset="0"/>
                        </a:rPr>
                        <a:t>3%</a:t>
                      </a:r>
                      <a:endParaRPr kumimoji="1" lang="ja-JP" altLang="en-US" sz="1400" b="1" dirty="0">
                        <a:latin typeface="Arial" panose="020B0604020202020204" pitchFamily="34" charset="0"/>
                        <a:cs typeface="Arial" panose="020B0604020202020204" pitchFamily="34" charset="0"/>
                      </a:endParaRPr>
                    </a:p>
                  </a:txBody>
                  <a:tcPr marL="121920" marR="121920" marT="60960" marB="60960">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latin typeface="Arial" panose="020B0604020202020204" pitchFamily="34" charset="0"/>
                          <a:cs typeface="Arial" panose="020B0604020202020204" pitchFamily="34" charset="0"/>
                        </a:rPr>
                        <a:t>3%</a:t>
                      </a:r>
                      <a:endParaRPr kumimoji="1" lang="ja-JP" altLang="en-US" sz="1400" b="1" dirty="0">
                        <a:latin typeface="Arial" panose="020B0604020202020204" pitchFamily="34" charset="0"/>
                        <a:cs typeface="Arial" panose="020B0604020202020204" pitchFamily="34" charset="0"/>
                      </a:endParaRPr>
                    </a:p>
                  </a:txBody>
                  <a:tcPr marL="121920" marR="121920" marT="60960" marB="60960">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787304665"/>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kumimoji="1" lang="en-US" altLang="ja-JP" sz="1400" b="1" dirty="0">
                          <a:solidFill>
                            <a:srgbClr val="0000FF"/>
                          </a:solidFill>
                          <a:latin typeface="Arial" panose="020B0604020202020204" pitchFamily="34" charset="0"/>
                          <a:cs typeface="Arial" panose="020B0604020202020204" pitchFamily="34" charset="0"/>
                        </a:rPr>
                        <a:t>Two or more target vessels</a:t>
                      </a:r>
                      <a:endParaRPr kumimoji="1" lang="ja-JP" altLang="en-US" sz="1400" b="1" dirty="0">
                        <a:solidFill>
                          <a:srgbClr val="0000FF"/>
                        </a:solidFill>
                        <a:latin typeface="Arial" panose="020B0604020202020204" pitchFamily="34" charset="0"/>
                        <a:cs typeface="Arial" panose="020B0604020202020204" pitchFamily="34" charset="0"/>
                      </a:endParaRPr>
                    </a:p>
                  </a:txBody>
                  <a:tcPr marL="121920" marR="121920" marT="60960" marB="60960">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solidFill>
                            <a:srgbClr val="0000FF"/>
                          </a:solidFill>
                          <a:latin typeface="Arial" panose="020B0604020202020204" pitchFamily="34" charset="0"/>
                          <a:cs typeface="Arial" panose="020B0604020202020204" pitchFamily="34" charset="0"/>
                        </a:rPr>
                        <a:t>17%</a:t>
                      </a:r>
                      <a:endParaRPr kumimoji="1" lang="ja-JP" altLang="en-US" sz="1400" b="1" dirty="0">
                        <a:solidFill>
                          <a:srgbClr val="0000FF"/>
                        </a:solidFill>
                        <a:latin typeface="Arial" panose="020B0604020202020204" pitchFamily="34" charset="0"/>
                        <a:cs typeface="Arial" panose="020B0604020202020204" pitchFamily="34" charset="0"/>
                      </a:endParaRPr>
                    </a:p>
                  </a:txBody>
                  <a:tcPr marL="121920" marR="121920" marT="60960" marB="60960">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solidFill>
                            <a:srgbClr val="0000FF"/>
                          </a:solidFill>
                          <a:latin typeface="Arial" panose="020B0604020202020204" pitchFamily="34" charset="0"/>
                          <a:cs typeface="Arial" panose="020B0604020202020204" pitchFamily="34" charset="0"/>
                        </a:rPr>
                        <a:t>19%</a:t>
                      </a:r>
                      <a:endParaRPr kumimoji="1" lang="ja-JP" altLang="en-US" sz="1400" b="1" dirty="0">
                        <a:solidFill>
                          <a:srgbClr val="0000FF"/>
                        </a:solidFill>
                        <a:latin typeface="Arial" panose="020B0604020202020204" pitchFamily="34" charset="0"/>
                        <a:cs typeface="Arial" panose="020B0604020202020204" pitchFamily="34" charset="0"/>
                      </a:endParaRPr>
                    </a:p>
                  </a:txBody>
                  <a:tcPr marL="121920" marR="121920" marT="60960" marB="60960">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3324455174"/>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kumimoji="1" lang="en-US" altLang="ja-JP" sz="1400" b="1" dirty="0">
                          <a:solidFill>
                            <a:srgbClr val="0000FF"/>
                          </a:solidFill>
                          <a:latin typeface="Arial" panose="020B0604020202020204" pitchFamily="34" charset="0"/>
                          <a:cs typeface="Arial" panose="020B0604020202020204" pitchFamily="34" charset="0"/>
                        </a:rPr>
                        <a:t>IVUS or OCT</a:t>
                      </a:r>
                      <a:endParaRPr kumimoji="1" lang="ja-JP" altLang="en-US" sz="1400" b="1" dirty="0">
                        <a:solidFill>
                          <a:srgbClr val="0000FF"/>
                        </a:solidFill>
                        <a:latin typeface="Arial" panose="020B0604020202020204" pitchFamily="34" charset="0"/>
                        <a:cs typeface="Arial" panose="020B0604020202020204" pitchFamily="34" charset="0"/>
                      </a:endParaRPr>
                    </a:p>
                  </a:txBody>
                  <a:tcPr marL="121920" marR="121920" marT="60960" marB="6096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solidFill>
                            <a:srgbClr val="0000FF"/>
                          </a:solidFill>
                          <a:latin typeface="Arial" panose="020B0604020202020204" pitchFamily="34" charset="0"/>
                          <a:cs typeface="Arial" panose="020B0604020202020204" pitchFamily="34" charset="0"/>
                        </a:rPr>
                        <a:t>97%</a:t>
                      </a:r>
                      <a:endParaRPr kumimoji="1" lang="ja-JP" altLang="en-US" sz="1400" b="1" dirty="0">
                        <a:solidFill>
                          <a:srgbClr val="0000FF"/>
                        </a:solidFill>
                        <a:latin typeface="Arial" panose="020B0604020202020204" pitchFamily="34" charset="0"/>
                        <a:cs typeface="Arial" panose="020B0604020202020204" pitchFamily="34" charset="0"/>
                      </a:endParaRPr>
                    </a:p>
                  </a:txBody>
                  <a:tcPr marL="121920" marR="121920" marT="60960" marB="6096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solidFill>
                            <a:srgbClr val="0000FF"/>
                          </a:solidFill>
                          <a:latin typeface="Arial" panose="020B0604020202020204" pitchFamily="34" charset="0"/>
                          <a:cs typeface="Arial" panose="020B0604020202020204" pitchFamily="34" charset="0"/>
                        </a:rPr>
                        <a:t>98%</a:t>
                      </a:r>
                      <a:endParaRPr kumimoji="1" lang="ja-JP" altLang="en-US" sz="1400" b="1" dirty="0">
                        <a:solidFill>
                          <a:srgbClr val="0000FF"/>
                        </a:solidFill>
                        <a:latin typeface="Arial" panose="020B0604020202020204" pitchFamily="34" charset="0"/>
                        <a:cs typeface="Arial" panose="020B0604020202020204" pitchFamily="34" charset="0"/>
                      </a:endParaRPr>
                    </a:p>
                  </a:txBody>
                  <a:tcPr marL="121920" marR="121920" marT="60960" marB="6096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34053615"/>
                  </a:ext>
                </a:extLst>
              </a:tr>
              <a:tr h="3667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ASA; 100mg/d</a:t>
                      </a:r>
                    </a:p>
                  </a:txBody>
                  <a:tcPr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99.9%; 98.6%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99.9%; 98.4%</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3792503132"/>
                  </a:ext>
                </a:extLst>
              </a:tr>
              <a:tr h="3667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Clopidogrel</a:t>
                      </a:r>
                    </a:p>
                  </a:txBody>
                  <a:tcPr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52%</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53%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4126054672"/>
                  </a:ext>
                </a:extLst>
              </a:tr>
              <a:tr h="3667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400" b="1" i="0" u="none" strike="noStrike" dirty="0">
                          <a:solidFill>
                            <a:srgbClr val="0000FF"/>
                          </a:solidFill>
                          <a:effectLst/>
                          <a:latin typeface="Arial" panose="020B0604020202020204" pitchFamily="34" charset="0"/>
                          <a:ea typeface="游ゴシック" panose="020B0400000000000000" pitchFamily="50" charset="-128"/>
                          <a:cs typeface="Arial" panose="020B0604020202020204" pitchFamily="34" charset="0"/>
                        </a:rPr>
                        <a:t>Prasugrel</a:t>
                      </a:r>
                      <a:r>
                        <a:rPr lang="ja-JP" altLang="en-US" sz="1400" b="1" i="0" u="none" strike="noStrike" dirty="0">
                          <a:solidFill>
                            <a:srgbClr val="0000FF"/>
                          </a:solidFill>
                          <a:effectLst/>
                          <a:latin typeface="Arial" panose="020B0604020202020204" pitchFamily="34" charset="0"/>
                          <a:ea typeface="游ゴシック" panose="020B0400000000000000" pitchFamily="50" charset="-128"/>
                          <a:cs typeface="Arial" panose="020B0604020202020204" pitchFamily="34" charset="0"/>
                        </a:rPr>
                        <a:t> </a:t>
                      </a:r>
                      <a:r>
                        <a:rPr lang="en-US" altLang="ja-JP" sz="1400" b="1" i="0" u="none" strike="noStrike" dirty="0">
                          <a:solidFill>
                            <a:srgbClr val="0000FF"/>
                          </a:solidFill>
                          <a:effectLst/>
                          <a:latin typeface="Arial" panose="020B0604020202020204" pitchFamily="34" charset="0"/>
                          <a:ea typeface="游ゴシック" panose="020B0400000000000000" pitchFamily="50" charset="-128"/>
                          <a:cs typeface="Arial" panose="020B0604020202020204" pitchFamily="34" charset="0"/>
                        </a:rPr>
                        <a:t>(3.75mg/day)</a:t>
                      </a:r>
                      <a:endParaRPr lang="en-US" sz="1400" b="1" i="0" u="none" strike="noStrike" dirty="0">
                        <a:solidFill>
                          <a:srgbClr val="0000FF"/>
                        </a:solidFill>
                        <a:effectLst/>
                        <a:latin typeface="Arial" panose="020B0604020202020204" pitchFamily="34" charset="0"/>
                        <a:ea typeface="游ゴシック" panose="020B0400000000000000" pitchFamily="50" charset="-128"/>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FF"/>
                          </a:solidFill>
                          <a:effectLst/>
                          <a:latin typeface="Arial" panose="020B0604020202020204" pitchFamily="34" charset="0"/>
                          <a:ea typeface="游ゴシック" panose="020B0400000000000000" pitchFamily="50" charset="-128"/>
                          <a:cs typeface="Arial" panose="020B0604020202020204" pitchFamily="34" charset="0"/>
                        </a:rPr>
                        <a:t>48%</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ja-JP" sz="1400" b="1" i="0" u="none" strike="noStrike" dirty="0">
                          <a:solidFill>
                            <a:srgbClr val="0000FF"/>
                          </a:solidFill>
                          <a:effectLst/>
                          <a:latin typeface="Arial" panose="020B0604020202020204" pitchFamily="34" charset="0"/>
                          <a:ea typeface="游ゴシック" panose="020B0400000000000000" pitchFamily="50" charset="-128"/>
                          <a:cs typeface="Arial" panose="020B0604020202020204" pitchFamily="34" charset="0"/>
                        </a:rPr>
                        <a:t>47%</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4195166497"/>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1" lang="en-US" altLang="ja-JP" sz="1400" b="1" dirty="0">
                          <a:solidFill>
                            <a:srgbClr val="0000FF"/>
                          </a:solidFill>
                          <a:latin typeface="Arial" panose="020B0604020202020204" pitchFamily="34" charset="0"/>
                          <a:cs typeface="Arial" panose="020B0604020202020204" pitchFamily="34" charset="0"/>
                        </a:rPr>
                        <a:t>Statin;</a:t>
                      </a:r>
                      <a:r>
                        <a:rPr kumimoji="1" lang="en-US" altLang="ja-JP" sz="1400" b="1" dirty="0">
                          <a:latin typeface="Arial" panose="020B0604020202020204" pitchFamily="34" charset="0"/>
                          <a:cs typeface="Arial" panose="020B0604020202020204" pitchFamily="34" charset="0"/>
                        </a:rPr>
                        <a:t> </a:t>
                      </a:r>
                      <a:r>
                        <a:rPr kumimoji="1" lang="en-US" altLang="ja-JP" sz="1400" b="1" dirty="0">
                          <a:solidFill>
                            <a:schemeClr val="tx1"/>
                          </a:solidFill>
                          <a:latin typeface="Arial" panose="020B0604020202020204" pitchFamily="34" charset="0"/>
                          <a:cs typeface="Arial" panose="020B0604020202020204" pitchFamily="34" charset="0"/>
                        </a:rPr>
                        <a:t>High-intensity statin</a:t>
                      </a:r>
                      <a:endParaRPr kumimoji="1" lang="ja-JP" altLang="en-US" sz="1400" b="1" dirty="0">
                        <a:solidFill>
                          <a:schemeClr val="tx1"/>
                        </a:solidFill>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solidFill>
                            <a:srgbClr val="0000FF"/>
                          </a:solidFill>
                          <a:latin typeface="Arial" panose="020B0604020202020204" pitchFamily="34" charset="0"/>
                          <a:cs typeface="Arial" panose="020B0604020202020204" pitchFamily="34" charset="0"/>
                        </a:rPr>
                        <a:t>96%; </a:t>
                      </a:r>
                      <a:r>
                        <a:rPr kumimoji="1" lang="en-US" altLang="ja-JP" sz="1400" b="1" dirty="0">
                          <a:solidFill>
                            <a:schemeClr val="tx1"/>
                          </a:solidFill>
                          <a:latin typeface="Arial" panose="020B0604020202020204" pitchFamily="34" charset="0"/>
                          <a:cs typeface="Arial" panose="020B0604020202020204" pitchFamily="34" charset="0"/>
                        </a:rPr>
                        <a:t>35%</a:t>
                      </a:r>
                      <a:endParaRPr kumimoji="1" lang="ja-JP" altLang="en-US" sz="1400" b="1" dirty="0">
                        <a:solidFill>
                          <a:schemeClr val="tx1"/>
                        </a:solidFill>
                        <a:latin typeface="Arial" panose="020B0604020202020204" pitchFamily="34" charset="0"/>
                        <a:cs typeface="Arial" panose="020B0604020202020204" pitchFamily="34" charset="0"/>
                      </a:endParaRPr>
                    </a:p>
                  </a:txBody>
                  <a:tcPr marL="121920" marR="121920" marT="60960" marB="60960">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solidFill>
                            <a:srgbClr val="0000FF"/>
                          </a:solidFill>
                          <a:latin typeface="Arial" panose="020B0604020202020204" pitchFamily="34" charset="0"/>
                          <a:cs typeface="Arial" panose="020B0604020202020204" pitchFamily="34" charset="0"/>
                        </a:rPr>
                        <a:t>97%; </a:t>
                      </a:r>
                      <a:r>
                        <a:rPr kumimoji="1" lang="en-US" altLang="ja-JP" sz="1400" b="1" dirty="0">
                          <a:solidFill>
                            <a:schemeClr val="tx1"/>
                          </a:solidFill>
                          <a:latin typeface="Arial" panose="020B0604020202020204" pitchFamily="34" charset="0"/>
                          <a:cs typeface="Arial" panose="020B0604020202020204" pitchFamily="34" charset="0"/>
                        </a:rPr>
                        <a:t>34%</a:t>
                      </a:r>
                      <a:endParaRPr kumimoji="1" lang="ja-JP" altLang="en-US" sz="1400" b="1" dirty="0">
                        <a:solidFill>
                          <a:schemeClr val="tx1"/>
                        </a:solidFill>
                        <a:latin typeface="Arial" panose="020B0604020202020204" pitchFamily="34" charset="0"/>
                        <a:cs typeface="Arial" panose="020B0604020202020204" pitchFamily="34" charset="0"/>
                      </a:endParaRPr>
                    </a:p>
                  </a:txBody>
                  <a:tcPr marL="121920" marR="121920" marT="60960" marB="60960">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594917263"/>
                  </a:ext>
                </a:extLst>
              </a:tr>
              <a:tr h="3698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1" lang="en-US" altLang="ja-JP" sz="1400" b="1" dirty="0">
                          <a:solidFill>
                            <a:srgbClr val="0000FF"/>
                          </a:solidFill>
                          <a:latin typeface="Arial" panose="020B0604020202020204" pitchFamily="34" charset="0"/>
                          <a:cs typeface="Arial" panose="020B0604020202020204" pitchFamily="34" charset="0"/>
                        </a:rPr>
                        <a:t>PPI</a:t>
                      </a:r>
                      <a:endParaRPr kumimoji="1" lang="ja-JP" altLang="en-US" sz="1400" b="1" dirty="0">
                        <a:solidFill>
                          <a:srgbClr val="0000FF"/>
                        </a:solidFill>
                        <a:latin typeface="Arial" panose="020B0604020202020204" pitchFamily="34" charset="0"/>
                        <a:cs typeface="Arial" panose="020B0604020202020204" pitchFamily="34" charset="0"/>
                      </a:endParaRPr>
                    </a:p>
                  </a:txBody>
                  <a:tcP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solidFill>
                            <a:srgbClr val="0000FF"/>
                          </a:solidFill>
                          <a:latin typeface="Arial" panose="020B0604020202020204" pitchFamily="34" charset="0"/>
                          <a:cs typeface="Arial" panose="020B0604020202020204" pitchFamily="34" charset="0"/>
                        </a:rPr>
                        <a:t>91%</a:t>
                      </a:r>
                      <a:endParaRPr kumimoji="1" lang="ja-JP" altLang="en-US" sz="1400" b="1" dirty="0">
                        <a:solidFill>
                          <a:srgbClr val="0000FF"/>
                        </a:solidFill>
                        <a:latin typeface="Arial" panose="020B0604020202020204" pitchFamily="34" charset="0"/>
                        <a:cs typeface="Arial" panose="020B0604020202020204" pitchFamily="34" charset="0"/>
                      </a:endParaRPr>
                    </a:p>
                  </a:txBody>
                  <a:tcPr marL="121920" marR="121920" marT="60960" marB="6096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1" lang="en-US" altLang="ja-JP" sz="1400" b="1" dirty="0">
                          <a:solidFill>
                            <a:srgbClr val="0000FF"/>
                          </a:solidFill>
                          <a:latin typeface="Arial" panose="020B0604020202020204" pitchFamily="34" charset="0"/>
                          <a:cs typeface="Arial" panose="020B0604020202020204" pitchFamily="34" charset="0"/>
                        </a:rPr>
                        <a:t>93%</a:t>
                      </a:r>
                      <a:endParaRPr kumimoji="1" lang="ja-JP" altLang="en-US" sz="1400" b="1" dirty="0">
                        <a:solidFill>
                          <a:srgbClr val="0000FF"/>
                        </a:solidFill>
                        <a:latin typeface="Arial" panose="020B0604020202020204" pitchFamily="34" charset="0"/>
                        <a:cs typeface="Arial" panose="020B0604020202020204" pitchFamily="34" charset="0"/>
                      </a:endParaRPr>
                    </a:p>
                  </a:txBody>
                  <a:tcPr marL="121920" marR="121920" marT="60960" marB="6096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950633009"/>
                  </a:ext>
                </a:extLst>
              </a:tr>
            </a:tbl>
          </a:graphicData>
        </a:graphic>
      </p:graphicFrame>
    </p:spTree>
    <p:extLst>
      <p:ext uri="{BB962C8B-B14F-4D97-AF65-F5344CB8AC3E}">
        <p14:creationId xmlns:p14="http://schemas.microsoft.com/office/powerpoint/2010/main" val="1751322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905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STOPDAPT-2 ACS: Persistent DAPT Discontinuation Rate</a:t>
            </a:r>
          </a:p>
        </p:txBody>
      </p:sp>
      <p:sp>
        <p:nvSpPr>
          <p:cNvPr id="3" name="TextBox 2"/>
          <p:cNvSpPr txBox="1"/>
          <p:nvPr/>
        </p:nvSpPr>
        <p:spPr>
          <a:xfrm>
            <a:off x="7611035" y="6545818"/>
            <a:ext cx="2675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Watanabe H, ESC 2021</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379"/>
            <a:ext cx="10287000" cy="5326439"/>
          </a:xfrm>
          <a:prstGeom prst="rect">
            <a:avLst/>
          </a:prstGeom>
        </p:spPr>
      </p:pic>
    </p:spTree>
    <p:extLst>
      <p:ext uri="{BB962C8B-B14F-4D97-AF65-F5344CB8AC3E}">
        <p14:creationId xmlns:p14="http://schemas.microsoft.com/office/powerpoint/2010/main" val="2356895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9050"/>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STOPDAPT-2 ACS: Primary Endpoint</a:t>
            </a:r>
          </a:p>
        </p:txBody>
      </p:sp>
      <p:sp>
        <p:nvSpPr>
          <p:cNvPr id="3" name="TextBox 2"/>
          <p:cNvSpPr txBox="1"/>
          <p:nvPr/>
        </p:nvSpPr>
        <p:spPr>
          <a:xfrm>
            <a:off x="7611035" y="6545818"/>
            <a:ext cx="2675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Watanabe H, ESC 2021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30346"/>
            <a:ext cx="10287000" cy="5215472"/>
          </a:xfrm>
          <a:prstGeom prst="rect">
            <a:avLst/>
          </a:prstGeom>
        </p:spPr>
      </p:pic>
      <p:sp>
        <p:nvSpPr>
          <p:cNvPr id="5" name="TextBox 4"/>
          <p:cNvSpPr txBox="1"/>
          <p:nvPr/>
        </p:nvSpPr>
        <p:spPr>
          <a:xfrm>
            <a:off x="590550" y="736253"/>
            <a:ext cx="91154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CV death, MI, Stroke, TIMI major/minor bleeding</a:t>
            </a:r>
          </a:p>
        </p:txBody>
      </p:sp>
    </p:spTree>
    <p:extLst>
      <p:ext uri="{BB962C8B-B14F-4D97-AF65-F5344CB8AC3E}">
        <p14:creationId xmlns:p14="http://schemas.microsoft.com/office/powerpoint/2010/main" val="3126140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9050"/>
            <a:ext cx="10287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STOPDAPT-2 ACS: Major Secondary Endpoints</a:t>
            </a:r>
          </a:p>
        </p:txBody>
      </p:sp>
      <p:sp>
        <p:nvSpPr>
          <p:cNvPr id="3" name="TextBox 2"/>
          <p:cNvSpPr txBox="1"/>
          <p:nvPr/>
        </p:nvSpPr>
        <p:spPr>
          <a:xfrm>
            <a:off x="7611035" y="6545818"/>
            <a:ext cx="2675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Watanabe H, ESC 2021</a:t>
            </a:r>
          </a:p>
        </p:txBody>
      </p:sp>
      <p:sp>
        <p:nvSpPr>
          <p:cNvPr id="4" name="TextBox 3"/>
          <p:cNvSpPr txBox="1"/>
          <p:nvPr/>
        </p:nvSpPr>
        <p:spPr>
          <a:xfrm>
            <a:off x="22303" y="1250603"/>
            <a:ext cx="483963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CV death, MI, ST, Stroke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19274"/>
            <a:ext cx="5224337" cy="4722659"/>
          </a:xfrm>
          <a:prstGeom prst="rect">
            <a:avLst/>
          </a:prstGeom>
        </p:spPr>
      </p:pic>
      <p:sp>
        <p:nvSpPr>
          <p:cNvPr id="6" name="TextBox 5"/>
          <p:cNvSpPr txBox="1"/>
          <p:nvPr/>
        </p:nvSpPr>
        <p:spPr>
          <a:xfrm>
            <a:off x="4705806" y="1250603"/>
            <a:ext cx="575402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TIMI major/minor bleeding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274" y="1805047"/>
            <a:ext cx="4850789" cy="4740771"/>
          </a:xfrm>
          <a:prstGeom prst="rect">
            <a:avLst/>
          </a:prstGeom>
        </p:spPr>
      </p:pic>
    </p:spTree>
    <p:extLst>
      <p:ext uri="{BB962C8B-B14F-4D97-AF65-F5344CB8AC3E}">
        <p14:creationId xmlns:p14="http://schemas.microsoft.com/office/powerpoint/2010/main" val="2556329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12615"/>
            <a:ext cx="10287000" cy="646331"/>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CAD Management Before and After TAVR</a:t>
            </a:r>
          </a:p>
        </p:txBody>
      </p:sp>
      <p:sp>
        <p:nvSpPr>
          <p:cNvPr id="5" name="TextBox 4"/>
          <p:cNvSpPr txBox="1"/>
          <p:nvPr/>
        </p:nvSpPr>
        <p:spPr>
          <a:xfrm>
            <a:off x="5229225" y="6400800"/>
            <a:ext cx="5057775" cy="369332"/>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Faroux</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2019;74:362</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16" y="896471"/>
            <a:ext cx="9290636" cy="5323512"/>
          </a:xfrm>
          <a:prstGeom prst="rect">
            <a:avLst/>
          </a:prstGeom>
        </p:spPr>
      </p:pic>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48698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905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STOPDAPT-2 ACS: Clinical Outcomes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 Year</a:t>
            </a:r>
          </a:p>
        </p:txBody>
      </p:sp>
      <p:sp>
        <p:nvSpPr>
          <p:cNvPr id="3" name="TextBox 2"/>
          <p:cNvSpPr txBox="1"/>
          <p:nvPr/>
        </p:nvSpPr>
        <p:spPr>
          <a:xfrm>
            <a:off x="7611035" y="6545818"/>
            <a:ext cx="2675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Watanabe H, ESC 2021</a:t>
            </a:r>
          </a:p>
        </p:txBody>
      </p:sp>
      <p:graphicFrame>
        <p:nvGraphicFramePr>
          <p:cNvPr id="4" name="グラフ 30">
            <a:extLst>
              <a:ext uri="{FF2B5EF4-FFF2-40B4-BE49-F238E27FC236}">
                <a16:creationId xmlns:a16="http://schemas.microsoft.com/office/drawing/2014/main" id="{BA7990D4-2AE5-4DE6-8524-C27B31FAC29C}"/>
              </a:ext>
            </a:extLst>
          </p:cNvPr>
          <p:cNvGraphicFramePr>
            <a:graphicFrameLocks/>
          </p:cNvGraphicFramePr>
          <p:nvPr>
            <p:extLst>
              <p:ext uri="{D42A27DB-BD31-4B8C-83A1-F6EECF244321}">
                <p14:modId xmlns:p14="http://schemas.microsoft.com/office/powerpoint/2010/main" val="2299605079"/>
              </p:ext>
            </p:extLst>
          </p:nvPr>
        </p:nvGraphicFramePr>
        <p:xfrm>
          <a:off x="400050" y="1219378"/>
          <a:ext cx="9696449" cy="4892803"/>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1">
            <a:extLst>
              <a:ext uri="{FF2B5EF4-FFF2-40B4-BE49-F238E27FC236}">
                <a16:creationId xmlns:a16="http://schemas.microsoft.com/office/drawing/2014/main" id="{8DEEF9A7-B459-4975-8000-1B231344912B}"/>
              </a:ext>
            </a:extLst>
          </p:cNvPr>
          <p:cNvSpPr txBox="1"/>
          <p:nvPr/>
        </p:nvSpPr>
        <p:spPr>
          <a:xfrm>
            <a:off x="1056416" y="2323522"/>
            <a:ext cx="934309"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(0.83-2.67)</a:t>
            </a:r>
          </a:p>
        </p:txBody>
      </p:sp>
      <p:sp>
        <p:nvSpPr>
          <p:cNvPr id="11" name="テキスト ボックス 5">
            <a:extLst>
              <a:ext uri="{FF2B5EF4-FFF2-40B4-BE49-F238E27FC236}">
                <a16:creationId xmlns:a16="http://schemas.microsoft.com/office/drawing/2014/main" id="{60F63161-04A1-4212-8CCE-F3828C8E1A62}"/>
              </a:ext>
            </a:extLst>
          </p:cNvPr>
          <p:cNvSpPr txBox="1"/>
          <p:nvPr/>
        </p:nvSpPr>
        <p:spPr>
          <a:xfrm>
            <a:off x="3875400" y="1909687"/>
            <a:ext cx="2428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Hazard ratio (95%CI)</a:t>
            </a:r>
            <a:endParaRPr kumimoji="1" lang="ja-JP" altLang="en-US" sz="18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テキスト ボックス 1">
            <a:extLst>
              <a:ext uri="{FF2B5EF4-FFF2-40B4-BE49-F238E27FC236}">
                <a16:creationId xmlns:a16="http://schemas.microsoft.com/office/drawing/2014/main" id="{778FC357-A93B-4B72-9711-7D4193DAA3C2}"/>
              </a:ext>
            </a:extLst>
          </p:cNvPr>
          <p:cNvSpPr txBox="1"/>
          <p:nvPr/>
        </p:nvSpPr>
        <p:spPr>
          <a:xfrm>
            <a:off x="3617558" y="2323522"/>
            <a:ext cx="960260"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1.91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(1.06-3.44)</a:t>
            </a:r>
          </a:p>
        </p:txBody>
      </p:sp>
      <p:sp>
        <p:nvSpPr>
          <p:cNvPr id="13" name="テキスト ボックス 1">
            <a:extLst>
              <a:ext uri="{FF2B5EF4-FFF2-40B4-BE49-F238E27FC236}">
                <a16:creationId xmlns:a16="http://schemas.microsoft.com/office/drawing/2014/main" id="{8999DD8B-BBB9-4C61-AB8D-EDD22C2F37ED}"/>
              </a:ext>
            </a:extLst>
          </p:cNvPr>
          <p:cNvSpPr txBox="1"/>
          <p:nvPr/>
        </p:nvSpPr>
        <p:spPr>
          <a:xfrm>
            <a:off x="6249721" y="2323522"/>
            <a:ext cx="866504"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(0.70-7.42)</a:t>
            </a:r>
          </a:p>
        </p:txBody>
      </p:sp>
      <p:sp>
        <p:nvSpPr>
          <p:cNvPr id="14" name="テキスト ボックス 1">
            <a:extLst>
              <a:ext uri="{FF2B5EF4-FFF2-40B4-BE49-F238E27FC236}">
                <a16:creationId xmlns:a16="http://schemas.microsoft.com/office/drawing/2014/main" id="{79A4CF7B-6D39-43AB-BA89-3CC079355F91}"/>
              </a:ext>
            </a:extLst>
          </p:cNvPr>
          <p:cNvSpPr txBox="1"/>
          <p:nvPr/>
        </p:nvSpPr>
        <p:spPr>
          <a:xfrm>
            <a:off x="7516275" y="2323522"/>
            <a:ext cx="767379"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(0.63-3.00)</a:t>
            </a:r>
          </a:p>
        </p:txBody>
      </p:sp>
      <p:sp>
        <p:nvSpPr>
          <p:cNvPr id="15" name="テキスト ボックス 1">
            <a:extLst>
              <a:ext uri="{FF2B5EF4-FFF2-40B4-BE49-F238E27FC236}">
                <a16:creationId xmlns:a16="http://schemas.microsoft.com/office/drawing/2014/main" id="{C5F4073B-8D9C-47F3-8137-D5DDB6C28743}"/>
              </a:ext>
            </a:extLst>
          </p:cNvPr>
          <p:cNvSpPr txBox="1"/>
          <p:nvPr/>
        </p:nvSpPr>
        <p:spPr>
          <a:xfrm>
            <a:off x="8963025" y="2342898"/>
            <a:ext cx="907160"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0.41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(0.20-0.83)</a:t>
            </a:r>
          </a:p>
        </p:txBody>
      </p:sp>
      <p:sp>
        <p:nvSpPr>
          <p:cNvPr id="16" name="テキスト ボックス 1">
            <a:extLst>
              <a:ext uri="{FF2B5EF4-FFF2-40B4-BE49-F238E27FC236}">
                <a16:creationId xmlns:a16="http://schemas.microsoft.com/office/drawing/2014/main" id="{F4062043-6427-4497-A0F3-858BF485CA1B}"/>
              </a:ext>
            </a:extLst>
          </p:cNvPr>
          <p:cNvSpPr txBox="1"/>
          <p:nvPr/>
        </p:nvSpPr>
        <p:spPr>
          <a:xfrm>
            <a:off x="2390775" y="2333951"/>
            <a:ext cx="970928"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rPr>
              <a:t>1.01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rPr>
              <a:t>(0.42-2.43)</a:t>
            </a:r>
            <a:r>
              <a:rPr kumimoji="0"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テキスト ボックス 32">
            <a:extLst>
              <a:ext uri="{FF2B5EF4-FFF2-40B4-BE49-F238E27FC236}">
                <a16:creationId xmlns:a16="http://schemas.microsoft.com/office/drawing/2014/main" id="{AD3A7A57-C4BE-4F67-9D2B-6F69E16A327B}"/>
              </a:ext>
            </a:extLst>
          </p:cNvPr>
          <p:cNvSpPr txBox="1"/>
          <p:nvPr/>
        </p:nvSpPr>
        <p:spPr>
          <a:xfrm>
            <a:off x="4656449" y="6011327"/>
            <a:ext cx="13113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(CKMB</a:t>
            </a:r>
            <a:br>
              <a:rPr kumimoji="1" lang="en-US" altLang="ja-JP"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1" lang="en-US" altLang="ja-JP"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&gt;=10*ULN)</a:t>
            </a:r>
          </a:p>
        </p:txBody>
      </p:sp>
      <p:sp>
        <p:nvSpPr>
          <p:cNvPr id="19" name="テキスト ボックス 1">
            <a:extLst>
              <a:ext uri="{FF2B5EF4-FFF2-40B4-BE49-F238E27FC236}">
                <a16:creationId xmlns:a16="http://schemas.microsoft.com/office/drawing/2014/main" id="{969221BE-27A7-487E-B6DF-04202DC547B1}"/>
              </a:ext>
            </a:extLst>
          </p:cNvPr>
          <p:cNvSpPr txBox="1"/>
          <p:nvPr/>
        </p:nvSpPr>
        <p:spPr>
          <a:xfrm>
            <a:off x="5014338" y="2323522"/>
            <a:ext cx="934458"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1.53</a:t>
            </a:r>
            <a:b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(0.43-5.43)</a:t>
            </a:r>
          </a:p>
        </p:txBody>
      </p:sp>
      <p:sp>
        <p:nvSpPr>
          <p:cNvPr id="34" name="cumulative incidence">
            <a:extLst>
              <a:ext uri="{FF2B5EF4-FFF2-40B4-BE49-F238E27FC236}">
                <a16:creationId xmlns:a16="http://schemas.microsoft.com/office/drawing/2014/main" id="{A03F5BB2-96D1-4103-8E27-F0834BE1D7D2}"/>
              </a:ext>
            </a:extLst>
          </p:cNvPr>
          <p:cNvSpPr txBox="1"/>
          <p:nvPr/>
        </p:nvSpPr>
        <p:spPr>
          <a:xfrm rot="16200000">
            <a:off x="-1447766" y="3697928"/>
            <a:ext cx="337173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Cumulative Incidence</a:t>
            </a:r>
            <a:endParaRPr kumimoji="0"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Oval 5"/>
          <p:cNvSpPr/>
          <p:nvPr/>
        </p:nvSpPr>
        <p:spPr>
          <a:xfrm>
            <a:off x="3334214" y="3111191"/>
            <a:ext cx="1385321" cy="3078946"/>
          </a:xfrm>
          <a:prstGeom prst="ellipse">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638469" y="3386253"/>
            <a:ext cx="1385321" cy="280388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3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9050"/>
            <a:ext cx="10287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Conclusions</a:t>
            </a:r>
          </a:p>
        </p:txBody>
      </p:sp>
      <p:sp>
        <p:nvSpPr>
          <p:cNvPr id="3" name="コンテンツ プレースホルダー 2">
            <a:extLst>
              <a:ext uri="{FF2B5EF4-FFF2-40B4-BE49-F238E27FC236}">
                <a16:creationId xmlns:a16="http://schemas.microsoft.com/office/drawing/2014/main" id="{522B5E99-EAA8-4A71-9364-F4FE2DD38767}"/>
              </a:ext>
            </a:extLst>
          </p:cNvPr>
          <p:cNvSpPr txBox="1">
            <a:spLocks/>
          </p:cNvSpPr>
          <p:nvPr/>
        </p:nvSpPr>
        <p:spPr>
          <a:xfrm>
            <a:off x="289112" y="953540"/>
            <a:ext cx="10114976" cy="36547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40000"/>
              </a:lnSpc>
              <a:spcBef>
                <a:spcPct val="20000"/>
              </a:spcBef>
              <a:spcAft>
                <a:spcPts val="0"/>
              </a:spcAft>
              <a:buClrTx/>
              <a:buSzTx/>
              <a:buFont typeface="Arial"/>
              <a:buNone/>
              <a:tabLst/>
              <a:defRPr/>
            </a:pPr>
            <a:r>
              <a:rPr kumimoji="1" lang="en-US" altLang="ja-JP"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In ACS patients who underwent successful PCI using CoCr-EES, clopidogrel monotherapy after 1-month DAPT </a:t>
            </a:r>
            <a:r>
              <a:rPr kumimoji="1" lang="en-US" altLang="ja-JP" sz="2800" b="1" i="0" u="sng"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failed to attest </a:t>
            </a:r>
            <a:r>
              <a:rPr kumimoji="1" lang="en-US" altLang="ja-JP"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the noninferiority to 12-month DAPT with aspirin and clopidogrel for the net clinical benefit with a trend toward increase in cardiovascular events despite reduction in major bleeding events.</a:t>
            </a:r>
          </a:p>
          <a:p>
            <a:pPr marL="0" marR="0" lvl="0" indent="0" algn="l" defTabSz="457200" rtl="0" eaLnBrk="1" fontAlgn="auto" latinLnBrk="0" hangingPunct="1">
              <a:lnSpc>
                <a:spcPct val="140000"/>
              </a:lnSpc>
              <a:spcBef>
                <a:spcPct val="20000"/>
              </a:spcBef>
              <a:spcAft>
                <a:spcPts val="0"/>
              </a:spcAft>
              <a:buClrTx/>
              <a:buSzTx/>
              <a:buFont typeface="Arial"/>
              <a:buNone/>
              <a:tabLst/>
              <a:defRPr/>
            </a:pPr>
            <a:endParaRPr kumimoji="1" lang="en-US" altLang="ja-JP"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40000"/>
              </a:lnSpc>
              <a:spcBef>
                <a:spcPct val="20000"/>
              </a:spcBef>
              <a:spcAft>
                <a:spcPts val="0"/>
              </a:spcAft>
              <a:buClrTx/>
              <a:buSzTx/>
              <a:buFont typeface="Arial"/>
              <a:buNone/>
              <a:tabLst/>
              <a:defRPr/>
            </a:pPr>
            <a:r>
              <a:rPr kumimoji="1" lang="en-US" altLang="ja-JP"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Further investigations are needed to establish the optimal antiplatelet therapy after PCI in patients with ACS</a:t>
            </a:r>
          </a:p>
          <a:p>
            <a:pPr marL="0" marR="0" lvl="0" indent="0" algn="l" defTabSz="457200" rtl="0" eaLnBrk="1" fontAlgn="auto" latinLnBrk="0" hangingPunct="1">
              <a:lnSpc>
                <a:spcPct val="140000"/>
              </a:lnSpc>
              <a:spcBef>
                <a:spcPct val="20000"/>
              </a:spcBef>
              <a:spcAft>
                <a:spcPts val="0"/>
              </a:spcAft>
              <a:buClrTx/>
              <a:buSzTx/>
              <a:buFont typeface="Arial"/>
              <a:buNone/>
              <a:tabLst/>
              <a:defRPr/>
            </a:pPr>
            <a:endParaRPr kumimoji="1" lang="en-US" altLang="ja-JP"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40000"/>
              </a:lnSpc>
              <a:spcBef>
                <a:spcPct val="20000"/>
              </a:spcBef>
              <a:spcAft>
                <a:spcPts val="0"/>
              </a:spcAft>
              <a:buClrTx/>
              <a:buSzTx/>
              <a:buFont typeface="Arial"/>
              <a:buNone/>
              <a:tabLst/>
              <a:defRPr/>
            </a:pPr>
            <a:endParaRPr kumimoji="1" lang="en-US" altLang="ja-JP"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97469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635" y="0"/>
            <a:ext cx="9072283" cy="6858000"/>
          </a:xfrm>
          <a:prstGeom prst="rect">
            <a:avLst/>
          </a:prstGeom>
        </p:spPr>
      </p:pic>
    </p:spTree>
    <p:extLst>
      <p:ext uri="{BB962C8B-B14F-4D97-AF65-F5344CB8AC3E}">
        <p14:creationId xmlns:p14="http://schemas.microsoft.com/office/powerpoint/2010/main" val="3534190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Algorithm for Antithrombotic Therapy in Non-ST-Segment Elevation ACS Patients Without A-Fib Undergoing PCI</a:t>
            </a:r>
          </a:p>
        </p:txBody>
      </p:sp>
      <p:sp>
        <p:nvSpPr>
          <p:cNvPr id="3" name="TextBox 2"/>
          <p:cNvSpPr txBox="1"/>
          <p:nvPr/>
        </p:nvSpPr>
        <p:spPr>
          <a:xfrm>
            <a:off x="6015318" y="6507484"/>
            <a:ext cx="42716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Collet et al., Eur Heart J 2021;42:1289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635" y="954105"/>
            <a:ext cx="9099177" cy="5553380"/>
          </a:xfrm>
          <a:prstGeom prst="rect">
            <a:avLst/>
          </a:prstGeom>
        </p:spPr>
      </p:pic>
    </p:spTree>
    <p:extLst>
      <p:ext uri="{BB962C8B-B14F-4D97-AF65-F5344CB8AC3E}">
        <p14:creationId xmlns:p14="http://schemas.microsoft.com/office/powerpoint/2010/main" val="3716445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89650" y="-2"/>
            <a:ext cx="10287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Recommendations for Post-Interventional and Maintenance Treatment in Pts with Non-ST-Segment Elevation ACS</a:t>
            </a:r>
          </a:p>
        </p:txBody>
      </p:sp>
      <p:sp>
        <p:nvSpPr>
          <p:cNvPr id="3" name="TextBox 2"/>
          <p:cNvSpPr txBox="1"/>
          <p:nvPr/>
        </p:nvSpPr>
        <p:spPr>
          <a:xfrm>
            <a:off x="6015318" y="6507484"/>
            <a:ext cx="42716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Collet et al., Eur Heart J 2021;42:1289</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226" y="986115"/>
            <a:ext cx="6010898" cy="18646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1" y="2913563"/>
            <a:ext cx="4966447" cy="36665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973" y="2922528"/>
            <a:ext cx="4966447" cy="3657566"/>
          </a:xfrm>
          <a:prstGeom prst="rect">
            <a:avLst/>
          </a:prstGeom>
        </p:spPr>
      </p:pic>
    </p:spTree>
    <p:extLst>
      <p:ext uri="{BB962C8B-B14F-4D97-AF65-F5344CB8AC3E}">
        <p14:creationId xmlns:p14="http://schemas.microsoft.com/office/powerpoint/2010/main" val="2317826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28E575-41CC-8A4C-8897-75458ADAC916}"/>
              </a:ext>
            </a:extLst>
          </p:cNvPr>
          <p:cNvSpPr/>
          <p:nvPr/>
        </p:nvSpPr>
        <p:spPr>
          <a:xfrm>
            <a:off x="343692" y="2618798"/>
            <a:ext cx="9472245" cy="2062103"/>
          </a:xfrm>
          <a:prstGeom prst="rect">
            <a:avLst/>
          </a:prstGeom>
          <a:solidFill>
            <a:sysClr val="window" lastClr="FFFFFF">
              <a:lumMod val="50000"/>
              <a:alpha val="13000"/>
            </a:sysClr>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Routine Pressure Wire Assessment Versus Conventional Angiography in the Management of Patients With Coronary Artery Disease:</a:t>
            </a:r>
            <a:endParaRPr kumimoji="0" lang="en-GB" sz="3200" b="0" i="0"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The RIPCORD 2 Trial</a:t>
            </a:r>
            <a:endParaRPr kumimoji="0" lang="en-GB" sz="3200" b="0" i="0"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LogoRIPCORD2">
            <a:extLst>
              <a:ext uri="{FF2B5EF4-FFF2-40B4-BE49-F238E27FC236}">
                <a16:creationId xmlns:a16="http://schemas.microsoft.com/office/drawing/2014/main" id="{21DD326E-F974-D740-B0A8-F566852B8F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541" y="296938"/>
            <a:ext cx="1670365" cy="19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205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3"/>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Background</a:t>
            </a:r>
          </a:p>
        </p:txBody>
      </p:sp>
      <p:sp>
        <p:nvSpPr>
          <p:cNvPr id="3" name="TextBox 2"/>
          <p:cNvSpPr txBox="1"/>
          <p:nvPr/>
        </p:nvSpPr>
        <p:spPr>
          <a:xfrm>
            <a:off x="7879976" y="6543342"/>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
        <p:nvSpPr>
          <p:cNvPr id="4" name="TextBox 3">
            <a:extLst>
              <a:ext uri="{FF2B5EF4-FFF2-40B4-BE49-F238E27FC236}">
                <a16:creationId xmlns:a16="http://schemas.microsoft.com/office/drawing/2014/main" id="{728E6992-F985-6240-B915-E179F020C48B}"/>
              </a:ext>
            </a:extLst>
          </p:cNvPr>
          <p:cNvSpPr txBox="1"/>
          <p:nvPr/>
        </p:nvSpPr>
        <p:spPr>
          <a:xfrm>
            <a:off x="1156908" y="519622"/>
            <a:ext cx="81724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What we know about the clinical value of FFR?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929" y="1004047"/>
            <a:ext cx="7189693" cy="2566095"/>
          </a:xfrm>
          <a:prstGeom prst="rect">
            <a:avLst/>
          </a:prstGeom>
          <a:scene3d>
            <a:camera prst="orthographicFront"/>
            <a:lightRig rig="threePt" dir="t"/>
          </a:scene3d>
          <a:sp3d>
            <a:bevelT prst="relaxedInset"/>
          </a:sp3d>
        </p:spPr>
      </p:pic>
      <p:pic>
        <p:nvPicPr>
          <p:cNvPr id="6" name="Picture 5" descr="Diagram&#10;&#10;Description automatically generated">
            <a:extLst>
              <a:ext uri="{FF2B5EF4-FFF2-40B4-BE49-F238E27FC236}">
                <a16:creationId xmlns:a16="http://schemas.microsoft.com/office/drawing/2014/main" id="{AA9BA24A-CA5D-064A-A4E3-0158941C63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894" y="3628494"/>
            <a:ext cx="7189694" cy="2991420"/>
          </a:xfrm>
          <a:prstGeom prst="rect">
            <a:avLst/>
          </a:prstGeom>
        </p:spPr>
      </p:pic>
      <p:sp>
        <p:nvSpPr>
          <p:cNvPr id="7" name="TextBox 6"/>
          <p:cNvSpPr txBox="1"/>
          <p:nvPr/>
        </p:nvSpPr>
        <p:spPr>
          <a:xfrm>
            <a:off x="0" y="-896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Background</a:t>
            </a:r>
          </a:p>
        </p:txBody>
      </p:sp>
      <p:sp>
        <p:nvSpPr>
          <p:cNvPr id="8" name="TextBox 7"/>
          <p:cNvSpPr txBox="1"/>
          <p:nvPr/>
        </p:nvSpPr>
        <p:spPr>
          <a:xfrm>
            <a:off x="7879976" y="6525414"/>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Tree>
    <p:extLst>
      <p:ext uri="{BB962C8B-B14F-4D97-AF65-F5344CB8AC3E}">
        <p14:creationId xmlns:p14="http://schemas.microsoft.com/office/powerpoint/2010/main" val="36395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Hypothesis</a:t>
            </a:r>
          </a:p>
        </p:txBody>
      </p:sp>
      <p:sp>
        <p:nvSpPr>
          <p:cNvPr id="3" name="TextBox 2"/>
          <p:cNvSpPr txBox="1"/>
          <p:nvPr/>
        </p:nvSpPr>
        <p:spPr>
          <a:xfrm>
            <a:off x="7879976" y="6525414"/>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
        <p:nvSpPr>
          <p:cNvPr id="4" name="TextBox 3">
            <a:extLst>
              <a:ext uri="{FF2B5EF4-FFF2-40B4-BE49-F238E27FC236}">
                <a16:creationId xmlns:a16="http://schemas.microsoft.com/office/drawing/2014/main" id="{A3FA7F17-0F2E-E941-8EB3-69B19FA6B883}"/>
              </a:ext>
            </a:extLst>
          </p:cNvPr>
          <p:cNvSpPr txBox="1"/>
          <p:nvPr/>
        </p:nvSpPr>
        <p:spPr>
          <a:xfrm>
            <a:off x="215150" y="655432"/>
            <a:ext cx="9888071" cy="923330"/>
          </a:xfrm>
          <a:prstGeom prst="rect">
            <a:avLst/>
          </a:prstGeom>
          <a:solidFill>
            <a:schemeClr val="accent1">
              <a:lumMod val="20000"/>
              <a:lumOff val="80000"/>
            </a:schemeClr>
          </a:solidFill>
          <a:scene3d>
            <a:camera prst="orthographicFront"/>
            <a:lightRig rig="threePt" dir="t"/>
          </a:scene3d>
          <a:sp3d>
            <a:bevelT w="165100" prst="coolSlan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systematic, FFR-guided assessment of coronary artery disease would be superior,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terms of resource utilisation &amp; quality of life, to assessment by angiography alone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the stage of diagnostic invasive coronary angiography (ICA).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C11D9BAE-C974-6E40-8073-7421715E95FE}"/>
              </a:ext>
            </a:extLst>
          </p:cNvPr>
          <p:cNvSpPr txBox="1"/>
          <p:nvPr/>
        </p:nvSpPr>
        <p:spPr>
          <a:xfrm>
            <a:off x="2008457" y="1671429"/>
            <a:ext cx="5891356" cy="677108"/>
          </a:xfrm>
          <a:prstGeom prst="rect">
            <a:avLst/>
          </a:prstGeom>
          <a:noFill/>
          <a:ln w="28575">
            <a:solidFill>
              <a:schemeClr val="accent1">
                <a:lumMod val="20000"/>
                <a:lumOff val="80000"/>
              </a:schemeClr>
            </a:solidFill>
          </a:ln>
          <a:scene3d>
            <a:camera prst="orthographicFront"/>
            <a:lightRig rig="threePt" dir="t"/>
          </a:scene3d>
          <a:sp3d>
            <a:bevelT w="165100" prst="coolSlan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Open label, randomized, controlled, multicenter trial</a:t>
            </a:r>
          </a:p>
        </p:txBody>
      </p:sp>
      <p:sp>
        <p:nvSpPr>
          <p:cNvPr id="6" name="TextBox 5">
            <a:extLst>
              <a:ext uri="{FF2B5EF4-FFF2-40B4-BE49-F238E27FC236}">
                <a16:creationId xmlns:a16="http://schemas.microsoft.com/office/drawing/2014/main" id="{02767752-B904-D646-9AE8-3324B8C07A04}"/>
              </a:ext>
            </a:extLst>
          </p:cNvPr>
          <p:cNvSpPr txBox="1"/>
          <p:nvPr/>
        </p:nvSpPr>
        <p:spPr>
          <a:xfrm>
            <a:off x="1994750" y="2417387"/>
            <a:ext cx="7156126" cy="984885"/>
          </a:xfrm>
          <a:prstGeom prst="rect">
            <a:avLst/>
          </a:prstGeom>
          <a:noFill/>
          <a:ln w="28575">
            <a:solidFill>
              <a:schemeClr val="accent1">
                <a:lumMod val="20000"/>
                <a:lumOff val="80000"/>
              </a:schemeClr>
            </a:solidFill>
          </a:ln>
          <a:scene3d>
            <a:camera prst="orthographicFront"/>
            <a:lightRig rig="threePt" dir="t"/>
          </a:scene3d>
          <a:sp3d>
            <a:bevelT w="165100" prst="coolSlan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Co-Primary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Economic Endpoint: Total hospital costs at 12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Quality of Life: Quality of Life at 12 months</a:t>
            </a:r>
          </a:p>
        </p:txBody>
      </p:sp>
      <p:sp>
        <p:nvSpPr>
          <p:cNvPr id="7" name="TextBox 6">
            <a:extLst>
              <a:ext uri="{FF2B5EF4-FFF2-40B4-BE49-F238E27FC236}">
                <a16:creationId xmlns:a16="http://schemas.microsoft.com/office/drawing/2014/main" id="{2A58BE0A-8D8E-394F-8793-1FBE9293F93D}"/>
              </a:ext>
            </a:extLst>
          </p:cNvPr>
          <p:cNvSpPr txBox="1"/>
          <p:nvPr/>
        </p:nvSpPr>
        <p:spPr>
          <a:xfrm>
            <a:off x="0" y="3500522"/>
            <a:ext cx="10590028" cy="3170099"/>
          </a:xfrm>
          <a:prstGeom prst="rect">
            <a:avLst/>
          </a:prstGeom>
          <a:noFill/>
          <a:ln w="28575">
            <a:solidFill>
              <a:schemeClr val="accent1">
                <a:lumMod val="20000"/>
                <a:lumOff val="80000"/>
              </a:schemeClr>
            </a:solidFill>
          </a:ln>
          <a:scene3d>
            <a:camera prst="orthographicFront"/>
            <a:lightRig rig="threePt" dir="t"/>
          </a:scene3d>
          <a:sp3d>
            <a:bevelT w="165100" prst="coolSlan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Power Calculations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Total 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assumed an average baseline cost of £4615 &amp; expected a wide standard deviation (£1850)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Sample size of 1030 subjects would provide 80% power at an alpha of 0.05, to detect an absolute change of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Because of expected non-parametric data, we increased the sample size to 1100.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terms of the EQ-5D-5L data, we assumed a baseline mean (SD) score of 74.3 (16.7).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Evaluable data on 1040 patients would afford 80% power to detect an absolute difference of 3 points or 4%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observed value.  </a:t>
            </a: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182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Methods</a:t>
            </a:r>
          </a:p>
        </p:txBody>
      </p:sp>
      <p:sp>
        <p:nvSpPr>
          <p:cNvPr id="3" name="TextBox 2"/>
          <p:cNvSpPr txBox="1"/>
          <p:nvPr/>
        </p:nvSpPr>
        <p:spPr>
          <a:xfrm>
            <a:off x="7879976" y="6525414"/>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
        <p:nvSpPr>
          <p:cNvPr id="4" name="TextBox 3">
            <a:extLst>
              <a:ext uri="{FF2B5EF4-FFF2-40B4-BE49-F238E27FC236}">
                <a16:creationId xmlns:a16="http://schemas.microsoft.com/office/drawing/2014/main" id="{07D1A836-B2EA-CE40-8DA0-7E58E0BB81F7}"/>
              </a:ext>
            </a:extLst>
          </p:cNvPr>
          <p:cNvSpPr txBox="1"/>
          <p:nvPr/>
        </p:nvSpPr>
        <p:spPr>
          <a:xfrm>
            <a:off x="246778" y="861578"/>
            <a:ext cx="9500726"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1100 patients randomized in 17 UK centers</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Scheduled to undergo diagnostic coronary angiography for either stable angina or non-ST elevation MI </a:t>
            </a:r>
          </a:p>
        </p:txBody>
      </p:sp>
      <p:sp>
        <p:nvSpPr>
          <p:cNvPr id="5" name="TextBox 4">
            <a:extLst>
              <a:ext uri="{FF2B5EF4-FFF2-40B4-BE49-F238E27FC236}">
                <a16:creationId xmlns:a16="http://schemas.microsoft.com/office/drawing/2014/main" id="{5E959A6F-A810-DD45-A99F-68E286295877}"/>
              </a:ext>
            </a:extLst>
          </p:cNvPr>
          <p:cNvSpPr txBox="1"/>
          <p:nvPr/>
        </p:nvSpPr>
        <p:spPr>
          <a:xfrm>
            <a:off x="200239" y="1890392"/>
            <a:ext cx="996788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Key Angiographic Inclusion Criterion</a:t>
            </a: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Presence of </a:t>
            </a:r>
            <a:r>
              <a:rPr kumimoji="0" lang="en-GB"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potentially hemodynamically significant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coronary disease defined as:</a:t>
            </a:r>
          </a:p>
          <a:p>
            <a:pPr marL="284163" marR="0" lvl="0" indent="0" algn="l" defTabSz="914400" rtl="0" eaLnBrk="1" fontAlgn="auto" latinLnBrk="0" hangingPunct="1">
              <a:lnSpc>
                <a:spcPct val="100000"/>
              </a:lnSpc>
              <a:spcBef>
                <a:spcPts val="0"/>
              </a:spcBef>
              <a:spcAft>
                <a:spcPts val="0"/>
              </a:spcAft>
              <a:buClr>
                <a:srgbClr val="FFC000"/>
              </a:buClr>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any stenosis &gt;30% reduction in luminal diameter, by visual estimate, in at least one vessel (main or branch) of sufficient </a:t>
            </a:r>
            <a:r>
              <a:rPr kumimoji="0" lang="en-GB"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caliber</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 permit the potential performance of PCI /CABG- approximately 2.25 mm diameter.</a:t>
            </a:r>
          </a:p>
        </p:txBody>
      </p:sp>
      <p:sp>
        <p:nvSpPr>
          <p:cNvPr id="6" name="TextBox 5">
            <a:extLst>
              <a:ext uri="{FF2B5EF4-FFF2-40B4-BE49-F238E27FC236}">
                <a16:creationId xmlns:a16="http://schemas.microsoft.com/office/drawing/2014/main" id="{565D7B15-B8CC-424E-89DF-8CF891EC81A6}"/>
              </a:ext>
            </a:extLst>
          </p:cNvPr>
          <p:cNvSpPr txBox="1"/>
          <p:nvPr/>
        </p:nvSpPr>
        <p:spPr>
          <a:xfrm>
            <a:off x="200239" y="3443834"/>
            <a:ext cx="977344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Randomization</a:t>
            </a: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After angiography and in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cath</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lab</a:t>
            </a: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Web-based </a:t>
            </a: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Randomization to either: 	</a:t>
            </a:r>
          </a:p>
          <a:p>
            <a:pPr marL="800100" marR="0" lvl="1" indent="-342900" algn="l" defTabSz="914400" rtl="0" eaLnBrk="1" fontAlgn="auto" latinLnBrk="0" hangingPunct="1">
              <a:lnSpc>
                <a:spcPct val="100000"/>
              </a:lnSpc>
              <a:spcBef>
                <a:spcPts val="0"/>
              </a:spcBef>
              <a:spcAft>
                <a:spcPts val="0"/>
              </a:spcAft>
              <a:buClr>
                <a:srgbClr val="FFC000"/>
              </a:buClr>
              <a:buSzTx/>
              <a:buFont typeface="+mj-lt"/>
              <a:buAutoNum type="alphaLcParen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angiographic guidance alone [</a:t>
            </a:r>
            <a:r>
              <a:rPr kumimoji="0" lang="en-US" sz="1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ANGIO ONLY</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or</a:t>
            </a:r>
          </a:p>
          <a:p>
            <a:pPr marL="800100" marR="0" lvl="1" indent="-342900" algn="l" defTabSz="914400" rtl="0" eaLnBrk="1" fontAlgn="auto" latinLnBrk="0" hangingPunct="1">
              <a:lnSpc>
                <a:spcPct val="100000"/>
              </a:lnSpc>
              <a:spcBef>
                <a:spcPts val="0"/>
              </a:spcBef>
              <a:spcAft>
                <a:spcPts val="0"/>
              </a:spcAft>
              <a:buClr>
                <a:srgbClr val="FFC000"/>
              </a:buClr>
              <a:buSzTx/>
              <a:buFont typeface="+mj-lt"/>
              <a:buAutoNum type="alphaLcParen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FFR assessment of all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epicardial</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vessels of a caliber that would be sufficient for stent or graft. [</a:t>
            </a:r>
            <a:r>
              <a:rPr kumimoji="0" lang="en-US" sz="1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ANGIO+FFR</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285750" marR="0" lvl="1"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FFR not required for:  CTOs – allocated FFR=0.5; vessels with &lt; TIMI 3 flow</a:t>
            </a: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 or I.V. adenosine at operator discretion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551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Methods</a:t>
            </a:r>
          </a:p>
        </p:txBody>
      </p:sp>
      <p:sp>
        <p:nvSpPr>
          <p:cNvPr id="3" name="TextBox 2"/>
          <p:cNvSpPr txBox="1"/>
          <p:nvPr/>
        </p:nvSpPr>
        <p:spPr>
          <a:xfrm>
            <a:off x="7879976" y="6525414"/>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
        <p:nvSpPr>
          <p:cNvPr id="4" name="TextBox 3">
            <a:extLst>
              <a:ext uri="{FF2B5EF4-FFF2-40B4-BE49-F238E27FC236}">
                <a16:creationId xmlns:a16="http://schemas.microsoft.com/office/drawing/2014/main" id="{AB8DCA90-2EBA-864C-A9D0-B4060780CA6E}"/>
              </a:ext>
            </a:extLst>
          </p:cNvPr>
          <p:cNvSpPr txBox="1"/>
          <p:nvPr/>
        </p:nvSpPr>
        <p:spPr>
          <a:xfrm>
            <a:off x="303264" y="910654"/>
            <a:ext cx="9635971" cy="646331"/>
          </a:xfrm>
          <a:prstGeom prst="rect">
            <a:avLst/>
          </a:prstGeom>
          <a:noFill/>
          <a:ln w="28575">
            <a:solidFill>
              <a:schemeClr val="accent1">
                <a:lumMod val="20000"/>
                <a:lumOff val="80000"/>
              </a:schemeClr>
            </a:solidFill>
          </a:ln>
          <a:scene3d>
            <a:camera prst="orthographicFront"/>
            <a:lightRig rig="threePt" dir="t"/>
          </a:scene3d>
          <a:sp3d>
            <a:bevelT w="165100" prst="coolSlan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Management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options:  (1) OMT alone; (2) PCI; (3) CABG; (4) more information/further test required</a:t>
            </a:r>
          </a:p>
        </p:txBody>
      </p:sp>
      <p:sp>
        <p:nvSpPr>
          <p:cNvPr id="5" name="TextBox 4">
            <a:extLst>
              <a:ext uri="{FF2B5EF4-FFF2-40B4-BE49-F238E27FC236}">
                <a16:creationId xmlns:a16="http://schemas.microsoft.com/office/drawing/2014/main" id="{E5071233-46F1-5040-A196-AA91A92D106A}"/>
              </a:ext>
            </a:extLst>
          </p:cNvPr>
          <p:cNvSpPr txBox="1"/>
          <p:nvPr/>
        </p:nvSpPr>
        <p:spPr>
          <a:xfrm>
            <a:off x="303264" y="1929918"/>
            <a:ext cx="2377574" cy="369332"/>
          </a:xfrm>
          <a:prstGeom prst="rect">
            <a:avLst/>
          </a:prstGeom>
          <a:solidFill>
            <a:schemeClr val="bg1">
              <a:lumMod val="65000"/>
            </a:schemeClr>
          </a:solidFill>
          <a:ln>
            <a:solidFill>
              <a:sysClr val="window" lastClr="FFFFFF">
                <a:lumMod val="75000"/>
              </a:sysClr>
            </a:solidFill>
          </a:ln>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12 month Follow Up</a:t>
            </a:r>
          </a:p>
        </p:txBody>
      </p:sp>
      <p:sp>
        <p:nvSpPr>
          <p:cNvPr id="6" name="TextBox 5">
            <a:extLst>
              <a:ext uri="{FF2B5EF4-FFF2-40B4-BE49-F238E27FC236}">
                <a16:creationId xmlns:a16="http://schemas.microsoft.com/office/drawing/2014/main" id="{68D891AC-E130-4547-B18E-4B09F46CDC2E}"/>
              </a:ext>
            </a:extLst>
          </p:cNvPr>
          <p:cNvSpPr txBox="1"/>
          <p:nvPr/>
        </p:nvSpPr>
        <p:spPr>
          <a:xfrm>
            <a:off x="303265" y="2404381"/>
            <a:ext cx="9826854" cy="2308324"/>
          </a:xfrm>
          <a:prstGeom prst="rect">
            <a:avLst/>
          </a:prstGeom>
          <a:noFill/>
          <a:ln w="28575">
            <a:solidFill>
              <a:schemeClr val="accent1">
                <a:lumMod val="20000"/>
                <a:lumOff val="80000"/>
              </a:schemeClr>
            </a:solidFill>
          </a:ln>
          <a:scene3d>
            <a:camera prst="orthographicFront"/>
            <a:lightRig rig="threePt" dir="t"/>
          </a:scene3d>
          <a:sp3d>
            <a:bevelT w="165100" prst="coolSlan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Co-Primary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Total Hospital Costs:  	All hospital events (inpatient and outpatient attendances)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including 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Not including GP attendances or medication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QoL Endpoint	QoL using </a:t>
            </a:r>
            <a:r>
              <a:rPr kumimoji="0" lang="en-GB" sz="1800" b="1"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EuroQol</a:t>
            </a: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EQ-5D-5L questionnaire (visual analogue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Angina using CCS classification </a:t>
            </a: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7" name="TextBox 6">
            <a:extLst>
              <a:ext uri="{FF2B5EF4-FFF2-40B4-BE49-F238E27FC236}">
                <a16:creationId xmlns:a16="http://schemas.microsoft.com/office/drawing/2014/main" id="{170B4268-DB02-9B41-960B-EEA5BC6FB022}"/>
              </a:ext>
            </a:extLst>
          </p:cNvPr>
          <p:cNvSpPr txBox="1"/>
          <p:nvPr/>
        </p:nvSpPr>
        <p:spPr>
          <a:xfrm>
            <a:off x="303264" y="4881501"/>
            <a:ext cx="8208210" cy="1200329"/>
          </a:xfrm>
          <a:prstGeom prst="rect">
            <a:avLst/>
          </a:prstGeom>
          <a:noFill/>
          <a:ln w="28575">
            <a:solidFill>
              <a:schemeClr val="accent1">
                <a:lumMod val="20000"/>
                <a:lumOff val="80000"/>
              </a:schemeClr>
            </a:solidFill>
          </a:ln>
          <a:scene3d>
            <a:camera prst="orthographicFront"/>
            <a:lightRig rig="threePt" dir="t"/>
          </a:scene3d>
          <a:sp3d>
            <a:bevelT w="165100" prst="coolSlan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Prespecified Secondary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Clinical events at 12 months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all-cause mortality, stroke, myocardial infarction (MI) &amp; unplanned revascularisation. </a:t>
            </a: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252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6458" y="877892"/>
            <a:ext cx="8822672" cy="5430688"/>
          </a:xfrm>
          <a:prstGeom prst="rect">
            <a:avLst/>
          </a:prstGeom>
        </p:spPr>
      </p:pic>
      <p:sp>
        <p:nvSpPr>
          <p:cNvPr id="7" name="Rectangle 6"/>
          <p:cNvSpPr/>
          <p:nvPr/>
        </p:nvSpPr>
        <p:spPr>
          <a:xfrm>
            <a:off x="4029076" y="6400800"/>
            <a:ext cx="7391460" cy="369332"/>
          </a:xfrm>
          <a:prstGeom prst="rect">
            <a:avLst/>
          </a:prstGeom>
        </p:spPr>
        <p:txBody>
          <a:bodyPr wrap="square">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Yudi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Sharma, Kini et al. J Am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Cardiol.2018;71:1360</a:t>
            </a:r>
          </a:p>
        </p:txBody>
      </p:sp>
      <p:sp>
        <p:nvSpPr>
          <p:cNvPr id="8" name="Title 1"/>
          <p:cNvSpPr txBox="1">
            <a:spLocks/>
          </p:cNvSpPr>
          <p:nvPr/>
        </p:nvSpPr>
        <p:spPr bwMode="auto">
          <a:xfrm>
            <a:off x="266700" y="0"/>
            <a:ext cx="9686925" cy="96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3" tIns="51431" rIns="102863" bIns="51431" numCol="1" anchor="ctr" anchorCtr="0" compatLnSpc="1">
            <a:prstTxWarp prst="textNoShape">
              <a:avLst/>
            </a:prstTxWarp>
          </a:bodyPr>
          <a:lst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00" algn="ctr" rtl="0" eaLnBrk="1" fontAlgn="base" hangingPunct="1">
              <a:spcBef>
                <a:spcPct val="0"/>
              </a:spcBef>
              <a:spcAft>
                <a:spcPct val="0"/>
              </a:spcAft>
              <a:defRPr sz="4200" b="1">
                <a:solidFill>
                  <a:srgbClr val="FFFF00"/>
                </a:solidFill>
                <a:latin typeface="Times New Roman" pitchFamily="18" charset="0"/>
              </a:defRPr>
            </a:lvl6pPr>
            <a:lvl7pPr marL="914400" algn="ctr" rtl="0" eaLnBrk="1" fontAlgn="base" hangingPunct="1">
              <a:spcBef>
                <a:spcPct val="0"/>
              </a:spcBef>
              <a:spcAft>
                <a:spcPct val="0"/>
              </a:spcAft>
              <a:defRPr sz="4200" b="1">
                <a:solidFill>
                  <a:srgbClr val="FFFF00"/>
                </a:solidFill>
                <a:latin typeface="Times New Roman" pitchFamily="18" charset="0"/>
              </a:defRPr>
            </a:lvl7pPr>
            <a:lvl8pPr marL="1371600" algn="ctr" rtl="0" eaLnBrk="1" fontAlgn="base" hangingPunct="1">
              <a:spcBef>
                <a:spcPct val="0"/>
              </a:spcBef>
              <a:spcAft>
                <a:spcPct val="0"/>
              </a:spcAft>
              <a:defRPr sz="4200" b="1">
                <a:solidFill>
                  <a:srgbClr val="FFFF00"/>
                </a:solidFill>
                <a:latin typeface="Times New Roman" pitchFamily="18" charset="0"/>
              </a:defRPr>
            </a:lvl8pPr>
            <a:lvl9pPr marL="1828800" algn="ctr" rtl="0" eaLnBrk="1" fontAlgn="base" hangingPunct="1">
              <a:spcBef>
                <a:spcPct val="0"/>
              </a:spcBef>
              <a:spcAft>
                <a:spcPct val="0"/>
              </a:spcAft>
              <a:defRPr sz="4200" b="1">
                <a:solidFill>
                  <a:srgbClr val="FFFF00"/>
                </a:solidFill>
                <a:latin typeface="Times New Roman" pitchFamily="18"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Coronary Angiography and PCI After TAVR</a:t>
            </a:r>
          </a:p>
        </p:txBody>
      </p:sp>
      <p:pic>
        <p:nvPicPr>
          <p:cNvPr id="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4908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Results</a:t>
            </a:r>
          </a:p>
        </p:txBody>
      </p:sp>
      <p:sp>
        <p:nvSpPr>
          <p:cNvPr id="3" name="TextBox 2"/>
          <p:cNvSpPr txBox="1"/>
          <p:nvPr/>
        </p:nvSpPr>
        <p:spPr>
          <a:xfrm>
            <a:off x="7879976" y="6525414"/>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
        <p:nvSpPr>
          <p:cNvPr id="9" name="TextBox 8">
            <a:extLst>
              <a:ext uri="{FF2B5EF4-FFF2-40B4-BE49-F238E27FC236}">
                <a16:creationId xmlns:a16="http://schemas.microsoft.com/office/drawing/2014/main" id="{717FDB3D-E46E-BA40-AD96-2FDABCDC4B60}"/>
              </a:ext>
            </a:extLst>
          </p:cNvPr>
          <p:cNvSpPr txBox="1"/>
          <p:nvPr/>
        </p:nvSpPr>
        <p:spPr>
          <a:xfrm>
            <a:off x="6011243" y="1501847"/>
            <a:ext cx="3217817" cy="1169551"/>
          </a:xfrm>
          <a:prstGeom prst="rect">
            <a:avLst/>
          </a:prstGeom>
          <a:solidFill>
            <a:srgbClr val="C1151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ANGIOGRAPHY plus FFR</a:t>
            </a:r>
            <a: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Group</a:t>
            </a:r>
            <a:b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(n=584)</a:t>
            </a:r>
            <a:b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Assessment &amp; management according to angiographic appearances + FFR of all arteries of </a:t>
            </a:r>
            <a:r>
              <a:rPr kumimoji="0" lang="en-GB" sz="1200" b="1"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revascularisable</a:t>
            </a:r>
            <a: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calibre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1F79954F-9617-6A4F-8DBF-F8A6DB94C778}"/>
              </a:ext>
            </a:extLst>
          </p:cNvPr>
          <p:cNvSpPr txBox="1"/>
          <p:nvPr/>
        </p:nvSpPr>
        <p:spPr>
          <a:xfrm>
            <a:off x="827359" y="1492880"/>
            <a:ext cx="2916276" cy="1169551"/>
          </a:xfrm>
          <a:prstGeom prst="rect">
            <a:avLst/>
          </a:prstGeom>
          <a:solidFill>
            <a:srgbClr val="0070C0"/>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ANGIOGRAPHY ALONE</a:t>
            </a:r>
            <a: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Group</a:t>
            </a:r>
            <a:b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(n=552)</a:t>
            </a:r>
            <a:b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Assessment &amp; management decided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according to angiographic appearances only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ight Arrow 12">
            <a:extLst>
              <a:ext uri="{FF2B5EF4-FFF2-40B4-BE49-F238E27FC236}">
                <a16:creationId xmlns:a16="http://schemas.microsoft.com/office/drawing/2014/main" id="{EEAEFEC6-F399-6D4A-A81E-9DD6C27D8430}"/>
              </a:ext>
            </a:extLst>
          </p:cNvPr>
          <p:cNvSpPr/>
          <p:nvPr/>
        </p:nvSpPr>
        <p:spPr>
          <a:xfrm rot="10800000">
            <a:off x="3558389" y="1934506"/>
            <a:ext cx="742010" cy="238510"/>
          </a:xfrm>
          <a:prstGeom prst="rightArrow">
            <a:avLst/>
          </a:prstGeom>
          <a:solidFill>
            <a:srgbClr val="0070C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a:extLst>
              <a:ext uri="{FF2B5EF4-FFF2-40B4-BE49-F238E27FC236}">
                <a16:creationId xmlns:a16="http://schemas.microsoft.com/office/drawing/2014/main" id="{DCDE7E51-D346-EE49-A346-ABA65DA8AE03}"/>
              </a:ext>
            </a:extLst>
          </p:cNvPr>
          <p:cNvSpPr/>
          <p:nvPr/>
        </p:nvSpPr>
        <p:spPr>
          <a:xfrm>
            <a:off x="5541564" y="1934506"/>
            <a:ext cx="742010" cy="238510"/>
          </a:xfrm>
          <a:prstGeom prst="rightArrow">
            <a:avLst/>
          </a:prstGeom>
          <a:solidFill>
            <a:srgbClr val="C11511"/>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p:cNvGrpSpPr/>
          <p:nvPr/>
        </p:nvGrpSpPr>
        <p:grpSpPr>
          <a:xfrm>
            <a:off x="2892056" y="648998"/>
            <a:ext cx="3688778" cy="1758581"/>
            <a:chOff x="2892056" y="648998"/>
            <a:chExt cx="3688778" cy="1758581"/>
          </a:xfrm>
        </p:grpSpPr>
        <p:sp>
          <p:nvSpPr>
            <p:cNvPr id="11" name="TextBox 10">
              <a:extLst>
                <a:ext uri="{FF2B5EF4-FFF2-40B4-BE49-F238E27FC236}">
                  <a16:creationId xmlns:a16="http://schemas.microsoft.com/office/drawing/2014/main" id="{2177C382-20A5-0D49-BE38-EC3B8FC37822}"/>
                </a:ext>
              </a:extLst>
            </p:cNvPr>
            <p:cNvSpPr txBox="1"/>
            <p:nvPr/>
          </p:nvSpPr>
          <p:spPr>
            <a:xfrm>
              <a:off x="2892056" y="648998"/>
              <a:ext cx="3688778" cy="738664"/>
            </a:xfrm>
            <a:prstGeom prst="rect">
              <a:avLst/>
            </a:prstGeom>
            <a:noFill/>
            <a:ln>
              <a:solidFill>
                <a:srgbClr val="CCCC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undergoing diagnostic coronary angiography for stable angina or NSTEMI</a:t>
              </a:r>
              <a:br>
                <a:rPr kumimoji="0" lang="en-GB"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(n=1100)</a:t>
              </a:r>
            </a:p>
          </p:txBody>
        </p:sp>
        <p:sp>
          <p:nvSpPr>
            <p:cNvPr id="12" name="TextBox 11">
              <a:extLst>
                <a:ext uri="{FF2B5EF4-FFF2-40B4-BE49-F238E27FC236}">
                  <a16:creationId xmlns:a16="http://schemas.microsoft.com/office/drawing/2014/main" id="{A5C047E9-AD28-274F-85E7-EDEA30A1935C}"/>
                </a:ext>
              </a:extLst>
            </p:cNvPr>
            <p:cNvSpPr txBox="1"/>
            <p:nvPr/>
          </p:nvSpPr>
          <p:spPr>
            <a:xfrm>
              <a:off x="4327294" y="1945914"/>
              <a:ext cx="1196339" cy="461665"/>
            </a:xfrm>
            <a:prstGeom prst="rect">
              <a:avLst/>
            </a:prstGeom>
            <a:noFill/>
            <a:ln>
              <a:solidFill>
                <a:srgbClr val="CCCC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Randomization</a:t>
              </a:r>
              <a:endParaRPr kumimoji="0" lang="en-GB"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ight Arrow 14">
              <a:extLst>
                <a:ext uri="{FF2B5EF4-FFF2-40B4-BE49-F238E27FC236}">
                  <a16:creationId xmlns:a16="http://schemas.microsoft.com/office/drawing/2014/main" id="{A96C51C2-3784-BA4A-930F-0AB5DC70B2B9}"/>
                </a:ext>
              </a:extLst>
            </p:cNvPr>
            <p:cNvSpPr/>
            <p:nvPr/>
          </p:nvSpPr>
          <p:spPr>
            <a:xfrm rot="5400000">
              <a:off x="4681712" y="1546914"/>
              <a:ext cx="504350" cy="270841"/>
            </a:xfrm>
            <a:prstGeom prst="rightArrow">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6" name="Picture 15" descr="Table&#10;&#10;Description automatically generated">
            <a:extLst>
              <a:ext uri="{FF2B5EF4-FFF2-40B4-BE49-F238E27FC236}">
                <a16:creationId xmlns:a16="http://schemas.microsoft.com/office/drawing/2014/main" id="{E8C47BDF-C083-DF4D-84D3-53A60D14A7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8870" y="2678349"/>
            <a:ext cx="4809133" cy="4043120"/>
          </a:xfrm>
          <a:prstGeom prst="rect">
            <a:avLst/>
          </a:prstGeom>
          <a:effectLst>
            <a:glow rad="228600">
              <a:sysClr val="windowText" lastClr="000000">
                <a:lumMod val="85000"/>
                <a:lumOff val="15000"/>
                <a:alpha val="40000"/>
              </a:sysClr>
            </a:glow>
          </a:effectLst>
        </p:spPr>
      </p:pic>
      <p:sp>
        <p:nvSpPr>
          <p:cNvPr id="17" name="Rectangle 16">
            <a:extLst>
              <a:ext uri="{FF2B5EF4-FFF2-40B4-BE49-F238E27FC236}">
                <a16:creationId xmlns:a16="http://schemas.microsoft.com/office/drawing/2014/main" id="{A8085187-A0AF-2E45-8A83-E9059EB63745}"/>
              </a:ext>
            </a:extLst>
          </p:cNvPr>
          <p:cNvSpPr/>
          <p:nvPr/>
        </p:nvSpPr>
        <p:spPr>
          <a:xfrm>
            <a:off x="830129" y="972950"/>
            <a:ext cx="3483097" cy="1380109"/>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A6BBA84-D758-1049-BC7D-C0AEE11E75EB}"/>
              </a:ext>
            </a:extLst>
          </p:cNvPr>
          <p:cNvSpPr/>
          <p:nvPr/>
        </p:nvSpPr>
        <p:spPr>
          <a:xfrm>
            <a:off x="5526403" y="1025411"/>
            <a:ext cx="3483097" cy="1380109"/>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52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Procedure Results</a:t>
            </a:r>
          </a:p>
        </p:txBody>
      </p:sp>
      <p:sp>
        <p:nvSpPr>
          <p:cNvPr id="3" name="TextBox 2"/>
          <p:cNvSpPr txBox="1"/>
          <p:nvPr/>
        </p:nvSpPr>
        <p:spPr>
          <a:xfrm>
            <a:off x="7879976" y="6525414"/>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
        <p:nvSpPr>
          <p:cNvPr id="17" name="Rectangle 16">
            <a:extLst>
              <a:ext uri="{FF2B5EF4-FFF2-40B4-BE49-F238E27FC236}">
                <a16:creationId xmlns:a16="http://schemas.microsoft.com/office/drawing/2014/main" id="{A8085187-A0AF-2E45-8A83-E9059EB63745}"/>
              </a:ext>
            </a:extLst>
          </p:cNvPr>
          <p:cNvSpPr/>
          <p:nvPr/>
        </p:nvSpPr>
        <p:spPr>
          <a:xfrm>
            <a:off x="830129" y="972950"/>
            <a:ext cx="3483097" cy="1380109"/>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A6BBA84-D758-1049-BC7D-C0AEE11E75EB}"/>
              </a:ext>
            </a:extLst>
          </p:cNvPr>
          <p:cNvSpPr/>
          <p:nvPr/>
        </p:nvSpPr>
        <p:spPr>
          <a:xfrm>
            <a:off x="5526403" y="1025411"/>
            <a:ext cx="3483097" cy="1380109"/>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able&#10;&#10;Description automatically generated">
            <a:extLst>
              <a:ext uri="{FF2B5EF4-FFF2-40B4-BE49-F238E27FC236}">
                <a16:creationId xmlns:a16="http://schemas.microsoft.com/office/drawing/2014/main" id="{1FF143CC-13E6-A54D-AD81-D4EF21F9F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29" y="749104"/>
            <a:ext cx="9081247" cy="5705350"/>
          </a:xfrm>
          <a:prstGeom prst="rect">
            <a:avLst/>
          </a:prstGeom>
        </p:spPr>
      </p:pic>
      <p:sp>
        <p:nvSpPr>
          <p:cNvPr id="22" name="Rectangle 21">
            <a:extLst>
              <a:ext uri="{FF2B5EF4-FFF2-40B4-BE49-F238E27FC236}">
                <a16:creationId xmlns:a16="http://schemas.microsoft.com/office/drawing/2014/main" id="{1BE4195C-6841-4A4F-9A49-221113210879}"/>
              </a:ext>
            </a:extLst>
          </p:cNvPr>
          <p:cNvSpPr/>
          <p:nvPr/>
        </p:nvSpPr>
        <p:spPr>
          <a:xfrm>
            <a:off x="627529" y="1354502"/>
            <a:ext cx="9081247" cy="252067"/>
          </a:xfrm>
          <a:prstGeom prst="rect">
            <a:avLst/>
          </a:prstGeom>
          <a:solidFill>
            <a:srgbClr val="C00000">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CB3FE0B-4944-0A42-BEAF-EE10F12D21F0}"/>
              </a:ext>
            </a:extLst>
          </p:cNvPr>
          <p:cNvSpPr/>
          <p:nvPr/>
        </p:nvSpPr>
        <p:spPr>
          <a:xfrm>
            <a:off x="625181" y="1636135"/>
            <a:ext cx="9081247" cy="252067"/>
          </a:xfrm>
          <a:prstGeom prst="rect">
            <a:avLst/>
          </a:prstGeom>
          <a:solidFill>
            <a:srgbClr val="C00000">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1E1B17B-CE1E-C94D-8FD5-1D64C76A5B85}"/>
              </a:ext>
            </a:extLst>
          </p:cNvPr>
          <p:cNvSpPr/>
          <p:nvPr/>
        </p:nvSpPr>
        <p:spPr>
          <a:xfrm>
            <a:off x="625181" y="1927898"/>
            <a:ext cx="9081247" cy="252067"/>
          </a:xfrm>
          <a:prstGeom prst="rect">
            <a:avLst/>
          </a:prstGeom>
          <a:solidFill>
            <a:srgbClr val="C00000">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2332684-EB17-CA48-92C3-437C3318B3E0}"/>
              </a:ext>
            </a:extLst>
          </p:cNvPr>
          <p:cNvSpPr/>
          <p:nvPr/>
        </p:nvSpPr>
        <p:spPr>
          <a:xfrm>
            <a:off x="6510394" y="2432267"/>
            <a:ext cx="1714674" cy="1375863"/>
          </a:xfrm>
          <a:prstGeom prst="rect">
            <a:avLst/>
          </a:prstGeom>
          <a:solidFill>
            <a:srgbClr val="00B0F0">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BB8B93D-9C77-7B47-AE34-E24D5238C778}"/>
              </a:ext>
            </a:extLst>
          </p:cNvPr>
          <p:cNvSpPr/>
          <p:nvPr/>
        </p:nvSpPr>
        <p:spPr>
          <a:xfrm>
            <a:off x="6689680" y="4021913"/>
            <a:ext cx="1336092" cy="519888"/>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CF71849-03BB-EF47-AB67-28AD0EB759DA}"/>
              </a:ext>
            </a:extLst>
          </p:cNvPr>
          <p:cNvSpPr/>
          <p:nvPr/>
        </p:nvSpPr>
        <p:spPr>
          <a:xfrm>
            <a:off x="6689680" y="4557866"/>
            <a:ext cx="1336092" cy="519888"/>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14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3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Management Results</a:t>
            </a:r>
          </a:p>
        </p:txBody>
      </p:sp>
      <p:sp>
        <p:nvSpPr>
          <p:cNvPr id="3" name="TextBox 2"/>
          <p:cNvSpPr txBox="1"/>
          <p:nvPr/>
        </p:nvSpPr>
        <p:spPr>
          <a:xfrm>
            <a:off x="7879976" y="6525414"/>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
        <p:nvSpPr>
          <p:cNvPr id="17" name="Rectangle 16">
            <a:extLst>
              <a:ext uri="{FF2B5EF4-FFF2-40B4-BE49-F238E27FC236}">
                <a16:creationId xmlns:a16="http://schemas.microsoft.com/office/drawing/2014/main" id="{A8085187-A0AF-2E45-8A83-E9059EB63745}"/>
              </a:ext>
            </a:extLst>
          </p:cNvPr>
          <p:cNvSpPr/>
          <p:nvPr/>
        </p:nvSpPr>
        <p:spPr>
          <a:xfrm>
            <a:off x="830129" y="972950"/>
            <a:ext cx="3483097" cy="1380109"/>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A6BBA84-D758-1049-BC7D-C0AEE11E75EB}"/>
              </a:ext>
            </a:extLst>
          </p:cNvPr>
          <p:cNvSpPr/>
          <p:nvPr/>
        </p:nvSpPr>
        <p:spPr>
          <a:xfrm>
            <a:off x="5526403" y="1025411"/>
            <a:ext cx="3483097" cy="1380109"/>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Table&#10;&#10;Description automatically generated">
            <a:extLst>
              <a:ext uri="{FF2B5EF4-FFF2-40B4-BE49-F238E27FC236}">
                <a16:creationId xmlns:a16="http://schemas.microsoft.com/office/drawing/2014/main" id="{83B91BC6-FADE-CC48-9A5F-BC8714879A02}"/>
              </a:ext>
            </a:extLst>
          </p:cNvPr>
          <p:cNvPicPr>
            <a:picLocks noChangeAspect="1"/>
          </p:cNvPicPr>
          <p:nvPr/>
        </p:nvPicPr>
        <p:blipFill rotWithShape="1">
          <a:blip r:embed="rId2">
            <a:extLst>
              <a:ext uri="{28A0092B-C50C-407E-A947-70E740481C1C}">
                <a14:useLocalDpi xmlns:a14="http://schemas.microsoft.com/office/drawing/2010/main" val="0"/>
              </a:ext>
            </a:extLst>
          </a:blip>
          <a:srcRect t="1375" r="398" b="1"/>
          <a:stretch/>
        </p:blipFill>
        <p:spPr>
          <a:xfrm>
            <a:off x="606100" y="4491318"/>
            <a:ext cx="8860629" cy="1873625"/>
          </a:xfrm>
          <a:prstGeom prst="rect">
            <a:avLst/>
          </a:prstGeom>
        </p:spPr>
      </p:pic>
      <p:pic>
        <p:nvPicPr>
          <p:cNvPr id="14" name="Picture 13" descr="Table&#10;&#10;Description automatically generated">
            <a:extLst>
              <a:ext uri="{FF2B5EF4-FFF2-40B4-BE49-F238E27FC236}">
                <a16:creationId xmlns:a16="http://schemas.microsoft.com/office/drawing/2014/main" id="{7ABAE285-1F50-C547-8B2F-510067C7866C}"/>
              </a:ext>
            </a:extLst>
          </p:cNvPr>
          <p:cNvPicPr>
            <a:picLocks noChangeAspect="1"/>
          </p:cNvPicPr>
          <p:nvPr/>
        </p:nvPicPr>
        <p:blipFill rotWithShape="1">
          <a:blip r:embed="rId3">
            <a:extLst>
              <a:ext uri="{28A0092B-C50C-407E-A947-70E740481C1C}">
                <a14:useLocalDpi xmlns:a14="http://schemas.microsoft.com/office/drawing/2010/main" val="0"/>
              </a:ext>
            </a:extLst>
          </a:blip>
          <a:srcRect r="398"/>
          <a:stretch/>
        </p:blipFill>
        <p:spPr>
          <a:xfrm>
            <a:off x="606099" y="890120"/>
            <a:ext cx="8860630" cy="3458872"/>
          </a:xfrm>
          <a:prstGeom prst="rect">
            <a:avLst/>
          </a:prstGeom>
        </p:spPr>
      </p:pic>
      <p:sp>
        <p:nvSpPr>
          <p:cNvPr id="15" name="Rectangle 14">
            <a:extLst>
              <a:ext uri="{FF2B5EF4-FFF2-40B4-BE49-F238E27FC236}">
                <a16:creationId xmlns:a16="http://schemas.microsoft.com/office/drawing/2014/main" id="{807E1F93-9518-9E4A-8499-FC40514D47CB}"/>
              </a:ext>
            </a:extLst>
          </p:cNvPr>
          <p:cNvSpPr/>
          <p:nvPr/>
        </p:nvSpPr>
        <p:spPr>
          <a:xfrm>
            <a:off x="606099" y="1817633"/>
            <a:ext cx="8834030" cy="304767"/>
          </a:xfrm>
          <a:prstGeom prst="rect">
            <a:avLst/>
          </a:prstGeom>
          <a:solidFill>
            <a:srgbClr val="C00000">
              <a:alpha val="17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83C621-DF25-9A43-B67C-76F3E6FC188D}"/>
              </a:ext>
            </a:extLst>
          </p:cNvPr>
          <p:cNvSpPr/>
          <p:nvPr/>
        </p:nvSpPr>
        <p:spPr>
          <a:xfrm>
            <a:off x="606099" y="5241017"/>
            <a:ext cx="8834030" cy="1123926"/>
          </a:xfrm>
          <a:prstGeom prst="rect">
            <a:avLst/>
          </a:prstGeom>
          <a:solidFill>
            <a:srgbClr val="C00000">
              <a:alpha val="17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12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grpSp>
        <p:nvGrpSpPr>
          <p:cNvPr id="43" name="Group 42"/>
          <p:cNvGrpSpPr/>
          <p:nvPr/>
        </p:nvGrpSpPr>
        <p:grpSpPr>
          <a:xfrm>
            <a:off x="5321808" y="1976426"/>
            <a:ext cx="4755199" cy="4368618"/>
            <a:chOff x="5321808" y="1976426"/>
            <a:chExt cx="4755199" cy="3706309"/>
          </a:xfrm>
        </p:grpSpPr>
        <p:sp>
          <p:nvSpPr>
            <p:cNvPr id="8" name="Rectangle 7"/>
            <p:cNvSpPr/>
            <p:nvPr/>
          </p:nvSpPr>
          <p:spPr>
            <a:xfrm>
              <a:off x="5321808" y="1976427"/>
              <a:ext cx="4755199" cy="3706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1F6BB788-E2CB-0042-A103-772586734E0A}"/>
                </a:ext>
              </a:extLst>
            </p:cNvPr>
            <p:cNvGrpSpPr/>
            <p:nvPr/>
          </p:nvGrpSpPr>
          <p:grpSpPr>
            <a:xfrm>
              <a:off x="5571117" y="1976426"/>
              <a:ext cx="4505890" cy="3280305"/>
              <a:chOff x="216513" y="599594"/>
              <a:chExt cx="10730888" cy="6258405"/>
            </a:xfrm>
          </p:grpSpPr>
          <p:pic>
            <p:nvPicPr>
              <p:cNvPr id="31" name="Picture 30">
                <a:extLst>
                  <a:ext uri="{FF2B5EF4-FFF2-40B4-BE49-F238E27FC236}">
                    <a16:creationId xmlns:a16="http://schemas.microsoft.com/office/drawing/2014/main" id="{7B0CE8F6-D6AF-BB46-BA8B-51B375310524}"/>
                  </a:ext>
                </a:extLst>
              </p:cNvPr>
              <p:cNvPicPr>
                <a:picLocks noChangeAspect="1"/>
              </p:cNvPicPr>
              <p:nvPr/>
            </p:nvPicPr>
            <p:blipFill>
              <a:blip r:embed="rId2"/>
              <a:stretch>
                <a:fillRect/>
              </a:stretch>
            </p:blipFill>
            <p:spPr>
              <a:xfrm>
                <a:off x="216513" y="599594"/>
                <a:ext cx="10730888" cy="6258405"/>
              </a:xfrm>
              <a:prstGeom prst="rect">
                <a:avLst/>
              </a:prstGeom>
            </p:spPr>
          </p:pic>
          <p:sp>
            <p:nvSpPr>
              <p:cNvPr id="32" name="Rectangle 31">
                <a:extLst>
                  <a:ext uri="{FF2B5EF4-FFF2-40B4-BE49-F238E27FC236}">
                    <a16:creationId xmlns:a16="http://schemas.microsoft.com/office/drawing/2014/main" id="{50396102-0BE9-FA4E-89C9-46876E2F00FD}"/>
                  </a:ext>
                </a:extLst>
              </p:cNvPr>
              <p:cNvSpPr/>
              <p:nvPr/>
            </p:nvSpPr>
            <p:spPr>
              <a:xfrm>
                <a:off x="7874754" y="5196736"/>
                <a:ext cx="506027" cy="79899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7BA7FD6-321D-1045-BADA-145008DB32A8}"/>
                  </a:ext>
                </a:extLst>
              </p:cNvPr>
              <p:cNvSpPr/>
              <p:nvPr/>
            </p:nvSpPr>
            <p:spPr>
              <a:xfrm>
                <a:off x="3539606" y="4966913"/>
                <a:ext cx="506027" cy="94001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solidFill>
                      <a:prstClr val="white"/>
                    </a:solid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CE27AA4F-3E06-C64D-822A-A9D76842AA75}"/>
                  </a:ext>
                </a:extLst>
              </p:cNvPr>
              <p:cNvPicPr>
                <a:picLocks noChangeAspect="1"/>
              </p:cNvPicPr>
              <p:nvPr/>
            </p:nvPicPr>
            <p:blipFill>
              <a:blip r:embed="rId3"/>
              <a:stretch>
                <a:fillRect/>
              </a:stretch>
            </p:blipFill>
            <p:spPr>
              <a:xfrm>
                <a:off x="7830351" y="5652000"/>
                <a:ext cx="777969" cy="278675"/>
              </a:xfrm>
              <a:prstGeom prst="rect">
                <a:avLst/>
              </a:prstGeom>
            </p:spPr>
          </p:pic>
          <p:pic>
            <p:nvPicPr>
              <p:cNvPr id="35" name="Picture 34">
                <a:extLst>
                  <a:ext uri="{FF2B5EF4-FFF2-40B4-BE49-F238E27FC236}">
                    <a16:creationId xmlns:a16="http://schemas.microsoft.com/office/drawing/2014/main" id="{3FED7A7F-3BF5-EE48-A9AA-50B9E2B0ACA8}"/>
                  </a:ext>
                </a:extLst>
              </p:cNvPr>
              <p:cNvPicPr>
                <a:picLocks noChangeAspect="1"/>
              </p:cNvPicPr>
              <p:nvPr/>
            </p:nvPicPr>
            <p:blipFill>
              <a:blip r:embed="rId3"/>
              <a:stretch>
                <a:fillRect/>
              </a:stretch>
            </p:blipFill>
            <p:spPr>
              <a:xfrm>
                <a:off x="3403634" y="5647753"/>
                <a:ext cx="777969" cy="278675"/>
              </a:xfrm>
              <a:prstGeom prst="rect">
                <a:avLst/>
              </a:prstGeom>
            </p:spPr>
          </p:pic>
        </p:grpSp>
        <p:sp>
          <p:nvSpPr>
            <p:cNvPr id="37" name="Rectangle 36">
              <a:extLst>
                <a:ext uri="{FF2B5EF4-FFF2-40B4-BE49-F238E27FC236}">
                  <a16:creationId xmlns:a16="http://schemas.microsoft.com/office/drawing/2014/main" id="{BE4AAF5B-A6D7-9B45-86B7-8BD553CC2A56}"/>
                </a:ext>
              </a:extLst>
            </p:cNvPr>
            <p:cNvSpPr/>
            <p:nvPr/>
          </p:nvSpPr>
          <p:spPr>
            <a:xfrm>
              <a:off x="6627742" y="4871246"/>
              <a:ext cx="3054056" cy="37782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5D1B27D-1E20-8846-ABDC-89AB60B8B0AB}"/>
                </a:ext>
              </a:extLst>
            </p:cNvPr>
            <p:cNvSpPr txBox="1"/>
            <p:nvPr/>
          </p:nvSpPr>
          <p:spPr>
            <a:xfrm>
              <a:off x="8409188" y="4852188"/>
              <a:ext cx="10502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ANGIO+FFR</a:t>
              </a:r>
            </a:p>
          </p:txBody>
        </p:sp>
        <p:sp>
          <p:nvSpPr>
            <p:cNvPr id="39" name="TextBox 38">
              <a:extLst>
                <a:ext uri="{FF2B5EF4-FFF2-40B4-BE49-F238E27FC236}">
                  <a16:creationId xmlns:a16="http://schemas.microsoft.com/office/drawing/2014/main" id="{00A1074B-E302-B040-A134-D331515E3A01}"/>
                </a:ext>
              </a:extLst>
            </p:cNvPr>
            <p:cNvSpPr txBox="1"/>
            <p:nvPr/>
          </p:nvSpPr>
          <p:spPr>
            <a:xfrm>
              <a:off x="6549920" y="4866257"/>
              <a:ext cx="11290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ANGIO ONLY</a:t>
              </a:r>
            </a:p>
          </p:txBody>
        </p:sp>
        <p:sp>
          <p:nvSpPr>
            <p:cNvPr id="40" name="TextBox 39">
              <a:extLst>
                <a:ext uri="{FF2B5EF4-FFF2-40B4-BE49-F238E27FC236}">
                  <a16:creationId xmlns:a16="http://schemas.microsoft.com/office/drawing/2014/main" id="{FFDA6122-3A13-DD40-987E-7030C10CBB49}"/>
                </a:ext>
              </a:extLst>
            </p:cNvPr>
            <p:cNvSpPr txBox="1"/>
            <p:nvPr/>
          </p:nvSpPr>
          <p:spPr>
            <a:xfrm rot="16200000">
              <a:off x="4932160" y="3377571"/>
              <a:ext cx="1277914" cy="338554"/>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EQ5D VAS </a:t>
              </a:r>
            </a:p>
          </p:txBody>
        </p:sp>
        <p:sp>
          <p:nvSpPr>
            <p:cNvPr id="41" name="Rectangle 40">
              <a:extLst>
                <a:ext uri="{FF2B5EF4-FFF2-40B4-BE49-F238E27FC236}">
                  <a16:creationId xmlns:a16="http://schemas.microsoft.com/office/drawing/2014/main" id="{AB655808-BD8D-4943-A70E-B5A84E5F3B49}"/>
                </a:ext>
              </a:extLst>
            </p:cNvPr>
            <p:cNvSpPr/>
            <p:nvPr/>
          </p:nvSpPr>
          <p:spPr>
            <a:xfrm>
              <a:off x="6637306" y="5336412"/>
              <a:ext cx="105830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2A2A2A"/>
                  </a:solidFill>
                  <a:effectLst/>
                  <a:uLnTx/>
                  <a:uFillTx/>
                  <a:latin typeface="Arial" panose="020B0604020202020204" pitchFamily="34" charset="0"/>
                  <a:ea typeface="Calibri" panose="020F0502020204030204" pitchFamily="34" charset="0"/>
                  <a:cs typeface="Arial" panose="020B0604020202020204" pitchFamily="34" charset="0"/>
                </a:rPr>
                <a:t>75 (60-87)</a:t>
              </a: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EE925C06-6849-1D4F-AFDA-C69A8FEAC153}"/>
                </a:ext>
              </a:extLst>
            </p:cNvPr>
            <p:cNvSpPr/>
            <p:nvPr/>
          </p:nvSpPr>
          <p:spPr>
            <a:xfrm>
              <a:off x="8489660" y="5336412"/>
              <a:ext cx="105830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2A2A2A"/>
                  </a:solidFill>
                  <a:effectLst/>
                  <a:uLnTx/>
                  <a:uFillTx/>
                  <a:latin typeface="Arial" panose="020B0604020202020204" pitchFamily="34" charset="0"/>
                  <a:ea typeface="Calibri" panose="020F0502020204030204" pitchFamily="34" charset="0"/>
                  <a:cs typeface="Arial" panose="020B0604020202020204" pitchFamily="34" charset="0"/>
                </a:rPr>
                <a:t>75 (60-90)</a:t>
              </a: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7" name="Group 6"/>
          <p:cNvGrpSpPr/>
          <p:nvPr/>
        </p:nvGrpSpPr>
        <p:grpSpPr>
          <a:xfrm>
            <a:off x="176416" y="1982750"/>
            <a:ext cx="4699605" cy="4335467"/>
            <a:chOff x="176416" y="1982751"/>
            <a:chExt cx="4699605" cy="3678184"/>
          </a:xfrm>
        </p:grpSpPr>
        <p:sp>
          <p:nvSpPr>
            <p:cNvPr id="4" name="Rectangle 3"/>
            <p:cNvSpPr/>
            <p:nvPr/>
          </p:nvSpPr>
          <p:spPr>
            <a:xfrm>
              <a:off x="176416" y="1982751"/>
              <a:ext cx="4699605" cy="3678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D1E8EEF-12BC-144E-893A-BF3941002E78}"/>
                </a:ext>
              </a:extLst>
            </p:cNvPr>
            <p:cNvGrpSpPr/>
            <p:nvPr/>
          </p:nvGrpSpPr>
          <p:grpSpPr>
            <a:xfrm>
              <a:off x="370131" y="1991716"/>
              <a:ext cx="4505890" cy="3265015"/>
              <a:chOff x="440306" y="178850"/>
              <a:chExt cx="11221961" cy="6518197"/>
            </a:xfrm>
            <a:solidFill>
              <a:schemeClr val="bg1"/>
            </a:solidFill>
          </p:grpSpPr>
          <p:pic>
            <p:nvPicPr>
              <p:cNvPr id="19" name="Picture 18">
                <a:extLst>
                  <a:ext uri="{FF2B5EF4-FFF2-40B4-BE49-F238E27FC236}">
                    <a16:creationId xmlns:a16="http://schemas.microsoft.com/office/drawing/2014/main" id="{F9F59416-AEBD-7C44-8D42-D17900382F9F}"/>
                  </a:ext>
                </a:extLst>
              </p:cNvPr>
              <p:cNvPicPr>
                <a:picLocks noChangeAspect="1"/>
              </p:cNvPicPr>
              <p:nvPr/>
            </p:nvPicPr>
            <p:blipFill>
              <a:blip r:embed="rId4"/>
              <a:stretch>
                <a:fillRect/>
              </a:stretch>
            </p:blipFill>
            <p:spPr>
              <a:xfrm>
                <a:off x="440306" y="196750"/>
                <a:ext cx="11221961" cy="6500297"/>
              </a:xfrm>
              <a:prstGeom prst="rect">
                <a:avLst/>
              </a:prstGeom>
              <a:grpFill/>
            </p:spPr>
          </p:pic>
          <p:sp>
            <p:nvSpPr>
              <p:cNvPr id="20" name="Rectangle 19">
                <a:extLst>
                  <a:ext uri="{FF2B5EF4-FFF2-40B4-BE49-F238E27FC236}">
                    <a16:creationId xmlns:a16="http://schemas.microsoft.com/office/drawing/2014/main" id="{2F41E6F5-FAF9-2644-BA9E-E8ADFF1AD04F}"/>
                  </a:ext>
                </a:extLst>
              </p:cNvPr>
              <p:cNvSpPr/>
              <p:nvPr/>
            </p:nvSpPr>
            <p:spPr>
              <a:xfrm>
                <a:off x="3916762" y="264051"/>
                <a:ext cx="557441" cy="679688"/>
              </a:xfrm>
              <a:prstGeom prst="rect">
                <a:avLst/>
              </a:prstGeom>
              <a:grp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4AF9E8B-9FD9-E544-8522-939D6EFD548F}"/>
                  </a:ext>
                </a:extLst>
              </p:cNvPr>
              <p:cNvPicPr>
                <a:picLocks noChangeAspect="1"/>
              </p:cNvPicPr>
              <p:nvPr/>
            </p:nvPicPr>
            <p:blipFill>
              <a:blip r:embed="rId3"/>
              <a:stretch>
                <a:fillRect/>
              </a:stretch>
            </p:blipFill>
            <p:spPr>
              <a:xfrm>
                <a:off x="3806497" y="325220"/>
                <a:ext cx="777969" cy="278675"/>
              </a:xfrm>
              <a:prstGeom prst="rect">
                <a:avLst/>
              </a:prstGeom>
              <a:grpFill/>
            </p:spPr>
          </p:pic>
          <p:sp>
            <p:nvSpPr>
              <p:cNvPr id="22" name="Rectangle 21">
                <a:extLst>
                  <a:ext uri="{FF2B5EF4-FFF2-40B4-BE49-F238E27FC236}">
                    <a16:creationId xmlns:a16="http://schemas.microsoft.com/office/drawing/2014/main" id="{2A9FA9D7-62D9-3A4D-B0E3-550F9A82AE13}"/>
                  </a:ext>
                </a:extLst>
              </p:cNvPr>
              <p:cNvSpPr/>
              <p:nvPr/>
            </p:nvSpPr>
            <p:spPr>
              <a:xfrm>
                <a:off x="8543365" y="178850"/>
                <a:ext cx="557441" cy="496507"/>
              </a:xfrm>
              <a:prstGeom prst="rect">
                <a:avLst/>
              </a:prstGeom>
              <a:grp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C94FA72F-B4E3-6246-AA41-5F012FD4963D}"/>
                  </a:ext>
                </a:extLst>
              </p:cNvPr>
              <p:cNvPicPr>
                <a:picLocks noChangeAspect="1"/>
              </p:cNvPicPr>
              <p:nvPr/>
            </p:nvPicPr>
            <p:blipFill>
              <a:blip r:embed="rId3"/>
              <a:stretch>
                <a:fillRect/>
              </a:stretch>
            </p:blipFill>
            <p:spPr>
              <a:xfrm>
                <a:off x="8433100" y="325219"/>
                <a:ext cx="777969" cy="278675"/>
              </a:xfrm>
              <a:prstGeom prst="rect">
                <a:avLst/>
              </a:prstGeom>
              <a:grpFill/>
            </p:spPr>
          </p:pic>
        </p:grpSp>
        <p:sp>
          <p:nvSpPr>
            <p:cNvPr id="25" name="TextBox 24">
              <a:extLst>
                <a:ext uri="{FF2B5EF4-FFF2-40B4-BE49-F238E27FC236}">
                  <a16:creationId xmlns:a16="http://schemas.microsoft.com/office/drawing/2014/main" id="{5C0B85FE-1F4F-164A-8FFE-1B6ED15C14AF}"/>
                </a:ext>
              </a:extLst>
            </p:cNvPr>
            <p:cNvSpPr txBox="1"/>
            <p:nvPr/>
          </p:nvSpPr>
          <p:spPr>
            <a:xfrm>
              <a:off x="3184893" y="4857241"/>
              <a:ext cx="1050288"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ANGIO+FFR</a:t>
              </a:r>
            </a:p>
          </p:txBody>
        </p:sp>
        <p:sp>
          <p:nvSpPr>
            <p:cNvPr id="26" name="TextBox 25">
              <a:extLst>
                <a:ext uri="{FF2B5EF4-FFF2-40B4-BE49-F238E27FC236}">
                  <a16:creationId xmlns:a16="http://schemas.microsoft.com/office/drawing/2014/main" id="{8D49D2D1-64FE-BF4E-A77E-30B7D093A830}"/>
                </a:ext>
              </a:extLst>
            </p:cNvPr>
            <p:cNvSpPr txBox="1"/>
            <p:nvPr/>
          </p:nvSpPr>
          <p:spPr>
            <a:xfrm>
              <a:off x="1325625" y="4866207"/>
              <a:ext cx="1129092"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ANGIO ONLY</a:t>
              </a:r>
            </a:p>
          </p:txBody>
        </p:sp>
        <p:sp>
          <p:nvSpPr>
            <p:cNvPr id="27" name="TextBox 26">
              <a:extLst>
                <a:ext uri="{FF2B5EF4-FFF2-40B4-BE49-F238E27FC236}">
                  <a16:creationId xmlns:a16="http://schemas.microsoft.com/office/drawing/2014/main" id="{46BAEFB7-1EA2-BB43-84A9-990FFE0DE831}"/>
                </a:ext>
              </a:extLst>
            </p:cNvPr>
            <p:cNvSpPr txBox="1"/>
            <p:nvPr/>
          </p:nvSpPr>
          <p:spPr>
            <a:xfrm rot="16200000">
              <a:off x="-903207" y="3272823"/>
              <a:ext cx="2546675" cy="338554"/>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Cost £</a:t>
              </a:r>
            </a:p>
          </p:txBody>
        </p:sp>
        <p:sp>
          <p:nvSpPr>
            <p:cNvPr id="28" name="Rectangle 27">
              <a:extLst>
                <a:ext uri="{FF2B5EF4-FFF2-40B4-BE49-F238E27FC236}">
                  <a16:creationId xmlns:a16="http://schemas.microsoft.com/office/drawing/2014/main" id="{6A6C4C53-03EB-664D-8E69-3777713E79ED}"/>
                </a:ext>
              </a:extLst>
            </p:cNvPr>
            <p:cNvSpPr/>
            <p:nvPr/>
          </p:nvSpPr>
          <p:spPr>
            <a:xfrm>
              <a:off x="894841" y="5353158"/>
              <a:ext cx="175400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2A2A2A"/>
                  </a:solidFill>
                  <a:effectLst/>
                  <a:uLnTx/>
                  <a:uFillTx/>
                  <a:latin typeface="Arial" panose="020B0604020202020204" pitchFamily="34" charset="0"/>
                  <a:ea typeface="Calibri" panose="020F0502020204030204" pitchFamily="34" charset="0"/>
                  <a:cs typeface="Arial" panose="020B0604020202020204" pitchFamily="34" charset="0"/>
                </a:rPr>
                <a:t>£4136 (2613-7015)</a:t>
              </a: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1469C23B-C1CE-DD49-ACA4-1C36E13C44AF}"/>
                </a:ext>
              </a:extLst>
            </p:cNvPr>
            <p:cNvSpPr/>
            <p:nvPr/>
          </p:nvSpPr>
          <p:spPr>
            <a:xfrm>
              <a:off x="2902269" y="5353158"/>
              <a:ext cx="175400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2A2A2A"/>
                  </a:solidFill>
                  <a:effectLst/>
                  <a:uLnTx/>
                  <a:uFillTx/>
                  <a:latin typeface="Arial" panose="020B0604020202020204" pitchFamily="34" charset="0"/>
                  <a:ea typeface="Calibri" panose="020F0502020204030204" pitchFamily="34" charset="0"/>
                  <a:cs typeface="Arial" panose="020B0604020202020204" pitchFamily="34" charset="0"/>
                </a:rPr>
                <a:t>£4510 (2721-7415)</a:t>
              </a: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2545977" y="5020235"/>
              <a:ext cx="484094" cy="218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0" y="1793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Primary Endpoints Results</a:t>
            </a:r>
          </a:p>
        </p:txBody>
      </p:sp>
      <p:sp>
        <p:nvSpPr>
          <p:cNvPr id="3" name="TextBox 2"/>
          <p:cNvSpPr txBox="1"/>
          <p:nvPr/>
        </p:nvSpPr>
        <p:spPr>
          <a:xfrm>
            <a:off x="7879976" y="6525414"/>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
        <p:nvSpPr>
          <p:cNvPr id="17" name="Rectangle 16">
            <a:extLst>
              <a:ext uri="{FF2B5EF4-FFF2-40B4-BE49-F238E27FC236}">
                <a16:creationId xmlns:a16="http://schemas.microsoft.com/office/drawing/2014/main" id="{A8085187-A0AF-2E45-8A83-E9059EB63745}"/>
              </a:ext>
            </a:extLst>
          </p:cNvPr>
          <p:cNvSpPr/>
          <p:nvPr/>
        </p:nvSpPr>
        <p:spPr>
          <a:xfrm>
            <a:off x="830129" y="972950"/>
            <a:ext cx="3483097" cy="1380109"/>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DFAC32A-47C9-9443-94F4-DF4C472CE92A}"/>
              </a:ext>
            </a:extLst>
          </p:cNvPr>
          <p:cNvSpPr txBox="1"/>
          <p:nvPr/>
        </p:nvSpPr>
        <p:spPr>
          <a:xfrm>
            <a:off x="627275" y="750204"/>
            <a:ext cx="4103530" cy="1138773"/>
          </a:xfrm>
          <a:prstGeom prst="rect">
            <a:avLst/>
          </a:prstGeom>
          <a:no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Co-Primary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Total Hospital Costs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months (£)</a:t>
            </a:r>
          </a:p>
        </p:txBody>
      </p:sp>
      <p:sp>
        <p:nvSpPr>
          <p:cNvPr id="11" name="TextBox 10">
            <a:extLst>
              <a:ext uri="{FF2B5EF4-FFF2-40B4-BE49-F238E27FC236}">
                <a16:creationId xmlns:a16="http://schemas.microsoft.com/office/drawing/2014/main" id="{E637236A-D1DA-9A49-9515-81E125A2096D}"/>
              </a:ext>
            </a:extLst>
          </p:cNvPr>
          <p:cNvSpPr txBox="1"/>
          <p:nvPr/>
        </p:nvSpPr>
        <p:spPr>
          <a:xfrm>
            <a:off x="6187860" y="750204"/>
            <a:ext cx="3685599" cy="1138773"/>
          </a:xfrm>
          <a:prstGeom prst="rect">
            <a:avLst/>
          </a:prstGeom>
          <a:no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Co-Primary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Quality of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(EQ5d VAS)</a:t>
            </a:r>
          </a:p>
        </p:txBody>
      </p:sp>
      <p:sp>
        <p:nvSpPr>
          <p:cNvPr id="24" name="TextBox 23">
            <a:extLst>
              <a:ext uri="{FF2B5EF4-FFF2-40B4-BE49-F238E27FC236}">
                <a16:creationId xmlns:a16="http://schemas.microsoft.com/office/drawing/2014/main" id="{46E05A9D-09A3-C14B-8A80-C091975D562D}"/>
              </a:ext>
            </a:extLst>
          </p:cNvPr>
          <p:cNvSpPr txBox="1"/>
          <p:nvPr/>
        </p:nvSpPr>
        <p:spPr>
          <a:xfrm>
            <a:off x="2308130" y="2195658"/>
            <a:ext cx="952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p=0.137</a:t>
            </a:r>
          </a:p>
        </p:txBody>
      </p:sp>
      <p:sp>
        <p:nvSpPr>
          <p:cNvPr id="36" name="TextBox 35">
            <a:extLst>
              <a:ext uri="{FF2B5EF4-FFF2-40B4-BE49-F238E27FC236}">
                <a16:creationId xmlns:a16="http://schemas.microsoft.com/office/drawing/2014/main" id="{6B26917F-BD87-7B4D-9E28-72D66D1E952F}"/>
              </a:ext>
            </a:extLst>
          </p:cNvPr>
          <p:cNvSpPr txBox="1"/>
          <p:nvPr/>
        </p:nvSpPr>
        <p:spPr>
          <a:xfrm>
            <a:off x="7555699" y="2172696"/>
            <a:ext cx="8354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p=0.88</a:t>
            </a:r>
          </a:p>
        </p:txBody>
      </p:sp>
    </p:spTree>
    <p:extLst>
      <p:ext uri="{BB962C8B-B14F-4D97-AF65-F5344CB8AC3E}">
        <p14:creationId xmlns:p14="http://schemas.microsoft.com/office/powerpoint/2010/main" val="39303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dissolve">
                                      <p:cBhvr>
                                        <p:cTn id="16" dur="500"/>
                                        <p:tgtEl>
                                          <p:spTgt spid="43"/>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dissolv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3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RIPCORD 2: Secondary Endpoints Results</a:t>
            </a:r>
          </a:p>
        </p:txBody>
      </p:sp>
      <p:sp>
        <p:nvSpPr>
          <p:cNvPr id="3" name="TextBox 2"/>
          <p:cNvSpPr txBox="1"/>
          <p:nvPr/>
        </p:nvSpPr>
        <p:spPr>
          <a:xfrm>
            <a:off x="7879976" y="6525414"/>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Cruzen</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 ESC 2021</a:t>
            </a:r>
          </a:p>
        </p:txBody>
      </p:sp>
      <p:sp>
        <p:nvSpPr>
          <p:cNvPr id="6" name="TextBox 5"/>
          <p:cNvSpPr txBox="1"/>
          <p:nvPr/>
        </p:nvSpPr>
        <p:spPr>
          <a:xfrm>
            <a:off x="612648" y="732529"/>
            <a:ext cx="906170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Clinical Events</a:t>
            </a:r>
          </a:p>
        </p:txBody>
      </p:sp>
      <p:sp>
        <p:nvSpPr>
          <p:cNvPr id="44" name="Rectangle 43">
            <a:extLst>
              <a:ext uri="{FF2B5EF4-FFF2-40B4-BE49-F238E27FC236}">
                <a16:creationId xmlns:a16="http://schemas.microsoft.com/office/drawing/2014/main" id="{76EF0139-D271-5B40-8665-80F824D02212}"/>
              </a:ext>
            </a:extLst>
          </p:cNvPr>
          <p:cNvSpPr/>
          <p:nvPr/>
        </p:nvSpPr>
        <p:spPr>
          <a:xfrm>
            <a:off x="6868815" y="1632354"/>
            <a:ext cx="345479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TOTAL MACCE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ANGIO ALONE  8.7% (48/552)</a:t>
            </a:r>
            <a:r>
              <a:rPr kumimoji="0" lang="en-GB"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ANGIO+FFR. 9.5% (52/548) </a:t>
            </a:r>
            <a:endParaRPr kumimoji="0" lang="en-US"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5" name="Group 4"/>
          <p:cNvGrpSpPr/>
          <p:nvPr/>
        </p:nvGrpSpPr>
        <p:grpSpPr>
          <a:xfrm>
            <a:off x="206185" y="1676400"/>
            <a:ext cx="6716661" cy="5103541"/>
            <a:chOff x="76529" y="1676400"/>
            <a:chExt cx="6846317" cy="4706471"/>
          </a:xfrm>
        </p:grpSpPr>
        <p:sp>
          <p:nvSpPr>
            <p:cNvPr id="4" name="Rectangle 3"/>
            <p:cNvSpPr/>
            <p:nvPr/>
          </p:nvSpPr>
          <p:spPr>
            <a:xfrm>
              <a:off x="76529" y="1676400"/>
              <a:ext cx="6846317" cy="470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A68AE65-1125-F64E-91D8-140F446829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573" t="12117" r="2122" b="2310"/>
            <a:stretch/>
          </p:blipFill>
          <p:spPr>
            <a:xfrm>
              <a:off x="439271" y="1676400"/>
              <a:ext cx="6483575" cy="4706471"/>
            </a:xfrm>
            <a:prstGeom prst="rect">
              <a:avLst/>
            </a:prstGeom>
          </p:spPr>
        </p:pic>
      </p:grpSp>
      <p:sp>
        <p:nvSpPr>
          <p:cNvPr id="8" name="TextBox 7">
            <a:extLst>
              <a:ext uri="{FF2B5EF4-FFF2-40B4-BE49-F238E27FC236}">
                <a16:creationId xmlns:a16="http://schemas.microsoft.com/office/drawing/2014/main" id="{3703595B-6078-F04C-B963-AC40C5B718FE}"/>
              </a:ext>
            </a:extLst>
          </p:cNvPr>
          <p:cNvSpPr txBox="1"/>
          <p:nvPr/>
        </p:nvSpPr>
        <p:spPr>
          <a:xfrm>
            <a:off x="5758093" y="1741275"/>
            <a:ext cx="96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p=0.64</a:t>
            </a:r>
          </a:p>
        </p:txBody>
      </p:sp>
      <p:sp>
        <p:nvSpPr>
          <p:cNvPr id="9" name="TextBox 8"/>
          <p:cNvSpPr txBox="1"/>
          <p:nvPr/>
        </p:nvSpPr>
        <p:spPr>
          <a:xfrm>
            <a:off x="206185" y="3666565"/>
            <a:ext cx="2151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
            </a:r>
          </a:p>
        </p:txBody>
      </p:sp>
    </p:spTree>
    <p:extLst>
      <p:ext uri="{BB962C8B-B14F-4D97-AF65-F5344CB8AC3E}">
        <p14:creationId xmlns:p14="http://schemas.microsoft.com/office/powerpoint/2010/main" val="10210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30"/>
            <a:ext cx="10287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Conclusions</a:t>
            </a:r>
          </a:p>
        </p:txBody>
      </p:sp>
      <p:sp>
        <p:nvSpPr>
          <p:cNvPr id="11" name="Rectangle 10">
            <a:extLst>
              <a:ext uri="{FF2B5EF4-FFF2-40B4-BE49-F238E27FC236}">
                <a16:creationId xmlns:a16="http://schemas.microsoft.com/office/drawing/2014/main" id="{D80EE5F5-95EA-3747-B16A-C996656DA396}"/>
              </a:ext>
            </a:extLst>
          </p:cNvPr>
          <p:cNvSpPr/>
          <p:nvPr/>
        </p:nvSpPr>
        <p:spPr>
          <a:xfrm>
            <a:off x="322149" y="2870495"/>
            <a:ext cx="9490258"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FFC000"/>
              </a:buClr>
              <a:buSzTx/>
              <a:buFont typeface="Wingdings" pitchFamily="2" charset="2"/>
              <a:buChar char="Ø"/>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Nor did systematic FFR of all epicardial coronary vessels significantly alter the clinical event rate, or the distribution of management (OMT/PCI/CABG). </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1F876E0-2943-5E4F-8633-0E9891DB2A54}"/>
              </a:ext>
            </a:extLst>
          </p:cNvPr>
          <p:cNvSpPr/>
          <p:nvPr/>
        </p:nvSpPr>
        <p:spPr>
          <a:xfrm>
            <a:off x="322149" y="1155613"/>
            <a:ext cx="9771753" cy="156966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FFC000"/>
              </a:buClr>
              <a:buSzTx/>
              <a:buFont typeface="Wingdings" pitchFamily="2" charset="2"/>
              <a:buChar char="Ø"/>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Routine, systematic FFR assessment at the time of diagnostic angiography is cost neutral compared with angiographic guidance alone and is not associated with significant differences in QoL or angina status at 1 year</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0A5ED17-1223-1542-A978-ADB4636B5023}"/>
              </a:ext>
            </a:extLst>
          </p:cNvPr>
          <p:cNvSpPr/>
          <p:nvPr/>
        </p:nvSpPr>
        <p:spPr>
          <a:xfrm>
            <a:off x="322150" y="5701663"/>
            <a:ext cx="9594166" cy="830997"/>
          </a:xfrm>
          <a:prstGeom prst="rect">
            <a:avLst/>
          </a:prstGeom>
          <a:solidFill>
            <a:schemeClr val="accent2">
              <a:alpha val="71000"/>
            </a:schemeClr>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itchFamily="2" charset="2"/>
              <a:buChar char="Ø"/>
              <a:tabLst/>
              <a:defRPr/>
            </a:pPr>
            <a:r>
              <a:rPr kumimoji="0" lang="en-GB" sz="2400" b="1"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This strategy therefore has no overall advantage compared to angiography alone.</a:t>
            </a:r>
            <a:r>
              <a:rPr kumimoji="0" lang="en-GB" sz="2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en-US" sz="2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50C5038-F762-9B4B-A937-273042BCB756}"/>
              </a:ext>
            </a:extLst>
          </p:cNvPr>
          <p:cNvSpPr/>
          <p:nvPr/>
        </p:nvSpPr>
        <p:spPr>
          <a:xfrm>
            <a:off x="322149" y="4319537"/>
            <a:ext cx="9594167"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FFC000"/>
              </a:buClr>
              <a:buSzTx/>
              <a:buFont typeface="Wingdings" pitchFamily="2" charset="2"/>
              <a:buChar char="Ø"/>
              <a:tabLst/>
              <a:defRPr/>
            </a:pPr>
            <a:r>
              <a:rPr kumimoji="0" lang="en-GB" sz="2400" b="1"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Systematic FFR was associated with longer procedure, more radiation + contrast, &amp; more complications compared to angiography alone.</a:t>
            </a:r>
            <a:r>
              <a:rPr kumimoji="0" lang="en-GB" sz="2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en-US" sz="2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22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2000"/>
                                        <p:tgtEl>
                                          <p:spTgt spid="12">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3000"/>
                                        <p:tgtEl>
                                          <p:spTgt spid="11"/>
                                        </p:tgtEl>
                                      </p:cBhvr>
                                    </p:animEffect>
                                  </p:childTnLst>
                                </p:cTn>
                              </p:par>
                            </p:childTnLst>
                          </p:cTn>
                        </p:par>
                        <p:par>
                          <p:cTn id="12" fill="hold">
                            <p:stCondLst>
                              <p:cond delay="6000"/>
                            </p:stCondLst>
                            <p:childTnLst>
                              <p:par>
                                <p:cTn id="13" presetID="22" presetClass="entr" presetSubtype="1" fill="hold" grpId="0" nodeType="after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3000"/>
                                        <p:tgtEl>
                                          <p:spTgt spid="14"/>
                                        </p:tgtEl>
                                      </p:cBhvr>
                                    </p:animEffect>
                                  </p:childTnLst>
                                </p:cTn>
                              </p:par>
                            </p:childTnLst>
                          </p:cTn>
                        </p:par>
                        <p:par>
                          <p:cTn id="16" fill="hold">
                            <p:stCondLst>
                              <p:cond delay="10000"/>
                            </p:stCondLst>
                            <p:childTnLst>
                              <p:par>
                                <p:cTn id="17" presetID="22" presetClass="entr" presetSubtype="1" fill="hold" grpId="0" nodeType="after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bldP spid="13" grpId="0" animBg="1"/>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83343" y="1843040"/>
            <a:ext cx="10203657" cy="387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chemeClr val="bg2"/>
                </a:solidFill>
                <a:effectLst/>
                <a:uLnTx/>
                <a:uFillTx/>
                <a:latin typeface="Arial" pitchFamily="34" charset="0"/>
                <a:ea typeface="+mn-ea"/>
                <a:cs typeface="+mn-cs"/>
              </a:rPr>
              <a:t> Key Interventional Trials from ESC 2021;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bg2"/>
                </a:solidFill>
                <a:effectLst/>
                <a:uLnTx/>
                <a:uFillTx/>
                <a:latin typeface="Arial" pitchFamily="34" charset="0"/>
                <a:ea typeface="+mn-ea"/>
                <a:cs typeface="+mn-cs"/>
              </a:rPr>
              <a:t>   MASTER-DAPT, STOPDAPT-2 ACS,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bg2"/>
                </a:solidFill>
                <a:effectLst/>
                <a:uLnTx/>
                <a:uFillTx/>
                <a:latin typeface="Arial" pitchFamily="34" charset="0"/>
                <a:ea typeface="+mn-ea"/>
                <a:cs typeface="+mn-cs"/>
              </a:rPr>
              <a:t>   RIPCORD-2</a:t>
            </a: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FF"/>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DAPT De-escalation in ACS pts: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mn-cs"/>
              </a:rPr>
              <a:t>Improving balance between efficacy and bleeding</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444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025"/>
            <a:ext cx="10287000" cy="6149788"/>
          </a:xfrm>
          <a:prstGeom prst="rect">
            <a:avLst/>
          </a:prstGeom>
        </p:spPr>
      </p:pic>
    </p:spTree>
    <p:extLst>
      <p:ext uri="{BB962C8B-B14F-4D97-AF65-F5344CB8AC3E}">
        <p14:creationId xmlns:p14="http://schemas.microsoft.com/office/powerpoint/2010/main" val="3292379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635" y="0"/>
            <a:ext cx="9090211" cy="6858000"/>
          </a:xfrm>
          <a:prstGeom prst="rect">
            <a:avLst/>
          </a:prstGeom>
        </p:spPr>
      </p:pic>
    </p:spTree>
    <p:extLst>
      <p:ext uri="{BB962C8B-B14F-4D97-AF65-F5344CB8AC3E}">
        <p14:creationId xmlns:p14="http://schemas.microsoft.com/office/powerpoint/2010/main" val="109938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58"/>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Network of DAPT Strategies</a:t>
            </a:r>
          </a:p>
        </p:txBody>
      </p:sp>
      <p:sp>
        <p:nvSpPr>
          <p:cNvPr id="3" name="TextBox 2"/>
          <p:cNvSpPr txBox="1"/>
          <p:nvPr/>
        </p:nvSpPr>
        <p:spPr>
          <a:xfrm>
            <a:off x="5495290" y="6499413"/>
            <a:ext cx="47917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Shoji et al., J Am Coll Cardiol 2021;78:763</a:t>
            </a:r>
          </a:p>
        </p:txBody>
      </p:sp>
      <p:grpSp>
        <p:nvGrpSpPr>
          <p:cNvPr id="97" name="Group 96"/>
          <p:cNvGrpSpPr/>
          <p:nvPr/>
        </p:nvGrpSpPr>
        <p:grpSpPr>
          <a:xfrm>
            <a:off x="410895" y="898429"/>
            <a:ext cx="9472334" cy="5390095"/>
            <a:chOff x="-141555" y="707929"/>
            <a:chExt cx="9472334" cy="5390095"/>
          </a:xfrm>
        </p:grpSpPr>
        <p:grpSp>
          <p:nvGrpSpPr>
            <p:cNvPr id="96" name="Group 95"/>
            <p:cNvGrpSpPr/>
            <p:nvPr/>
          </p:nvGrpSpPr>
          <p:grpSpPr>
            <a:xfrm>
              <a:off x="-141555" y="707929"/>
              <a:ext cx="9472334" cy="5390095"/>
              <a:chOff x="-141555" y="707929"/>
              <a:chExt cx="9472334" cy="5390095"/>
            </a:xfrm>
          </p:grpSpPr>
          <p:grpSp>
            <p:nvGrpSpPr>
              <p:cNvPr id="95" name="Group 94"/>
              <p:cNvGrpSpPr/>
              <p:nvPr/>
            </p:nvGrpSpPr>
            <p:grpSpPr>
              <a:xfrm>
                <a:off x="-141555" y="707929"/>
                <a:ext cx="9472334" cy="5390095"/>
                <a:chOff x="-141555" y="707929"/>
                <a:chExt cx="9472334" cy="5390095"/>
              </a:xfrm>
            </p:grpSpPr>
            <p:cxnSp>
              <p:nvCxnSpPr>
                <p:cNvPr id="77" name="Straight Connector 76"/>
                <p:cNvCxnSpPr/>
                <p:nvPr/>
              </p:nvCxnSpPr>
              <p:spPr>
                <a:xfrm flipH="1" flipV="1">
                  <a:off x="5158795" y="1050829"/>
                  <a:ext cx="247" cy="4827080"/>
                </a:xfrm>
                <a:prstGeom prst="line">
                  <a:avLst/>
                </a:prstGeom>
                <a:ln w="165100">
                  <a:solidFill>
                    <a:schemeClr val="accent2">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141555" y="707929"/>
                  <a:ext cx="9472334" cy="5390095"/>
                  <a:chOff x="-141555" y="707929"/>
                  <a:chExt cx="9472334" cy="5390095"/>
                </a:xfrm>
              </p:grpSpPr>
              <p:cxnSp>
                <p:nvCxnSpPr>
                  <p:cNvPr id="46" name="Straight Connector 45"/>
                  <p:cNvCxnSpPr/>
                  <p:nvPr/>
                </p:nvCxnSpPr>
                <p:spPr>
                  <a:xfrm>
                    <a:off x="2557017" y="2108779"/>
                    <a:ext cx="4677360" cy="1588990"/>
                  </a:xfrm>
                  <a:prstGeom prst="line">
                    <a:avLst/>
                  </a:prstGeom>
                  <a:ln w="44450">
                    <a:solidFill>
                      <a:schemeClr val="accent2">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141555" y="707929"/>
                    <a:ext cx="9472334" cy="5390095"/>
                    <a:chOff x="-179655" y="707929"/>
                    <a:chExt cx="9472334" cy="5390095"/>
                  </a:xfrm>
                </p:grpSpPr>
                <p:cxnSp>
                  <p:nvCxnSpPr>
                    <p:cNvPr id="44" name="Straight Connector 43"/>
                    <p:cNvCxnSpPr/>
                    <p:nvPr/>
                  </p:nvCxnSpPr>
                  <p:spPr>
                    <a:xfrm flipH="1" flipV="1">
                      <a:off x="2563737" y="2146656"/>
                      <a:ext cx="2513090" cy="3731255"/>
                    </a:xfrm>
                    <a:prstGeom prst="line">
                      <a:avLst/>
                    </a:prstGeom>
                    <a:ln w="44450">
                      <a:solidFill>
                        <a:schemeClr val="accent2">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17313" y="707929"/>
                      <a:ext cx="189547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Clopidogrel</a:t>
                      </a:r>
                    </a:p>
                  </p:txBody>
                </p:sp>
                <p:sp>
                  <p:nvSpPr>
                    <p:cNvPr id="25" name="TextBox 24"/>
                    <p:cNvSpPr txBox="1"/>
                    <p:nvPr/>
                  </p:nvSpPr>
                  <p:spPr>
                    <a:xfrm>
                      <a:off x="7397204" y="3432447"/>
                      <a:ext cx="189547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Ticagrelor</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p:cNvSpPr txBox="1"/>
                    <p:nvPr/>
                  </p:nvSpPr>
                  <p:spPr>
                    <a:xfrm>
                      <a:off x="5420315" y="5697914"/>
                      <a:ext cx="189547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Prasugrel</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TextBox 38"/>
                    <p:cNvSpPr txBox="1"/>
                    <p:nvPr/>
                  </p:nvSpPr>
                  <p:spPr>
                    <a:xfrm>
                      <a:off x="-179655" y="4854599"/>
                      <a:ext cx="289048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Low-Dose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Prasugrel</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1" name="Straight Connector 40"/>
                    <p:cNvCxnSpPr/>
                    <p:nvPr/>
                  </p:nvCxnSpPr>
                  <p:spPr>
                    <a:xfrm flipH="1">
                      <a:off x="5223606" y="3691563"/>
                      <a:ext cx="2010771" cy="2206406"/>
                    </a:xfrm>
                    <a:prstGeom prst="line">
                      <a:avLst/>
                    </a:prstGeom>
                    <a:ln w="88900">
                      <a:solidFill>
                        <a:schemeClr val="accent2">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387284" y="4652585"/>
                      <a:ext cx="3057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49" name="TextBox 48"/>
                    <p:cNvSpPr txBox="1"/>
                    <p:nvPr/>
                  </p:nvSpPr>
                  <p:spPr>
                    <a:xfrm>
                      <a:off x="485775" y="1879654"/>
                      <a:ext cx="203861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De-escalation</a:t>
                      </a:r>
                    </a:p>
                  </p:txBody>
                </p:sp>
                <p:sp>
                  <p:nvSpPr>
                    <p:cNvPr id="50" name="TextBox 49"/>
                    <p:cNvSpPr txBox="1"/>
                    <p:nvPr/>
                  </p:nvSpPr>
                  <p:spPr>
                    <a:xfrm>
                      <a:off x="4599020" y="3265389"/>
                      <a:ext cx="3057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51" name="TextBox 50"/>
                    <p:cNvSpPr txBox="1"/>
                    <p:nvPr/>
                  </p:nvSpPr>
                  <p:spPr>
                    <a:xfrm>
                      <a:off x="3198117" y="3801779"/>
                      <a:ext cx="3057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57" name="TextBox 56"/>
                    <p:cNvSpPr txBox="1"/>
                    <p:nvPr/>
                  </p:nvSpPr>
                  <p:spPr>
                    <a:xfrm>
                      <a:off x="3159479" y="2558585"/>
                      <a:ext cx="3057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58" name="TextBox 57"/>
                    <p:cNvSpPr txBox="1"/>
                    <p:nvPr/>
                  </p:nvSpPr>
                  <p:spPr>
                    <a:xfrm>
                      <a:off x="3159479" y="1910432"/>
                      <a:ext cx="3057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59" name="TextBox 58"/>
                    <p:cNvSpPr txBox="1"/>
                    <p:nvPr/>
                  </p:nvSpPr>
                  <p:spPr>
                    <a:xfrm>
                      <a:off x="6346187" y="2066885"/>
                      <a:ext cx="3057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cxnSp>
                  <p:nvCxnSpPr>
                    <p:cNvPr id="87" name="Straight Connector 86"/>
                    <p:cNvCxnSpPr/>
                    <p:nvPr/>
                  </p:nvCxnSpPr>
                  <p:spPr>
                    <a:xfrm>
                      <a:off x="5158795" y="1079359"/>
                      <a:ext cx="2075582" cy="2612204"/>
                    </a:xfrm>
                    <a:prstGeom prst="line">
                      <a:avLst/>
                    </a:prstGeom>
                    <a:ln w="165100">
                      <a:solidFill>
                        <a:schemeClr val="accent2">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5040519" y="5804811"/>
                      <a:ext cx="227777" cy="206335"/>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p:cNvSpPr/>
                    <p:nvPr/>
                  </p:nvSpPr>
                  <p:spPr>
                    <a:xfrm>
                      <a:off x="7180934" y="3615317"/>
                      <a:ext cx="171450" cy="17145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85" name="Straight Connector 84"/>
              <p:cNvCxnSpPr/>
              <p:nvPr/>
            </p:nvCxnSpPr>
            <p:spPr>
              <a:xfrm flipH="1">
                <a:off x="2153522" y="1021082"/>
                <a:ext cx="3020963" cy="3779013"/>
              </a:xfrm>
              <a:prstGeom prst="line">
                <a:avLst/>
              </a:prstGeom>
              <a:ln w="117475">
                <a:solidFill>
                  <a:schemeClr val="accent2">
                    <a:lumMod val="60000"/>
                    <a:lumOff val="40000"/>
                  </a:schemeClr>
                </a:solidFill>
              </a:ln>
              <a:effectLst>
                <a:innerShdw blurRad="114300">
                  <a:prstClr val="black"/>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92" name="Oval 91"/>
            <p:cNvSpPr/>
            <p:nvPr/>
          </p:nvSpPr>
          <p:spPr>
            <a:xfrm>
              <a:off x="2512378" y="2035819"/>
              <a:ext cx="114567" cy="1291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 name="Oval 97"/>
          <p:cNvSpPr/>
          <p:nvPr/>
        </p:nvSpPr>
        <p:spPr>
          <a:xfrm>
            <a:off x="5592969" y="1117571"/>
            <a:ext cx="223425" cy="240201"/>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p:cNvSpPr/>
          <p:nvPr/>
        </p:nvSpPr>
        <p:spPr>
          <a:xfrm>
            <a:off x="2627282" y="4867863"/>
            <a:ext cx="171450" cy="17145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11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2" y="-813"/>
            <a:ext cx="9686925" cy="964406"/>
          </a:xfrm>
        </p:spPr>
        <p:txBody>
          <a:bodyPr/>
          <a:lstStyle/>
          <a:p>
            <a:r>
              <a:rPr lang="en-US" sz="3600" dirty="0">
                <a:latin typeface="Arial" panose="020B0604020202020204" pitchFamily="34" charset="0"/>
                <a:cs typeface="Arial" panose="020B0604020202020204" pitchFamily="34" charset="0"/>
              </a:rPr>
              <a:t>Coronary Angiography and PCI After TAVR</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23"/>
          <a:stretch/>
        </p:blipFill>
        <p:spPr>
          <a:xfrm>
            <a:off x="467023" y="886783"/>
            <a:ext cx="9181504" cy="5522838"/>
          </a:xfrm>
        </p:spPr>
      </p:pic>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448235" y="856038"/>
            <a:ext cx="9219080" cy="5545438"/>
          </a:xfrm>
          <a:prstGeom prst="rect">
            <a:avLst/>
          </a:prstGeom>
          <a:noFill/>
          <a:ln w="38100" cap="flat" cmpd="sng" algn="ctr">
            <a:solidFill>
              <a:schemeClr val="accent6">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45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8" name="Rectangle 7"/>
          <p:cNvSpPr/>
          <p:nvPr/>
        </p:nvSpPr>
        <p:spPr>
          <a:xfrm>
            <a:off x="3943351" y="6432221"/>
            <a:ext cx="7391460" cy="369332"/>
          </a:xfrm>
          <a:prstGeom prst="rect">
            <a:avLst/>
          </a:prstGeom>
        </p:spPr>
        <p:txBody>
          <a:bodyPr wrap="square">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Yudi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Sharma, Kini et al. J Am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Cardiol.2018;71:1360</a:t>
            </a:r>
          </a:p>
        </p:txBody>
      </p:sp>
    </p:spTree>
    <p:extLst>
      <p:ext uri="{BB962C8B-B14F-4D97-AF65-F5344CB8AC3E}">
        <p14:creationId xmlns:p14="http://schemas.microsoft.com/office/powerpoint/2010/main" val="139489853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6808"/>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Characteristics of the Included Studies</a:t>
            </a:r>
          </a:p>
        </p:txBody>
      </p:sp>
      <p:sp>
        <p:nvSpPr>
          <p:cNvPr id="8" name="TextBox 7"/>
          <p:cNvSpPr txBox="1"/>
          <p:nvPr/>
        </p:nvSpPr>
        <p:spPr>
          <a:xfrm>
            <a:off x="5495290" y="6499413"/>
            <a:ext cx="47917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Shoji et al., J Am Coll Cardiol 2021;78:763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82" y="923365"/>
            <a:ext cx="5047130" cy="53071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0565" y="923364"/>
            <a:ext cx="5029199" cy="5307107"/>
          </a:xfrm>
          <a:prstGeom prst="rect">
            <a:avLst/>
          </a:prstGeom>
        </p:spPr>
      </p:pic>
    </p:spTree>
    <p:extLst>
      <p:ext uri="{BB962C8B-B14F-4D97-AF65-F5344CB8AC3E}">
        <p14:creationId xmlns:p14="http://schemas.microsoft.com/office/powerpoint/2010/main" val="3368251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6808"/>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Network Meta-Analysis of the Primary Efficacy Outcome (Random Effects Model)</a:t>
            </a:r>
          </a:p>
        </p:txBody>
      </p:sp>
      <p:sp>
        <p:nvSpPr>
          <p:cNvPr id="8" name="TextBox 7"/>
          <p:cNvSpPr txBox="1"/>
          <p:nvPr/>
        </p:nvSpPr>
        <p:spPr>
          <a:xfrm>
            <a:off x="5495290" y="6499413"/>
            <a:ext cx="47917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Shoji et al., J Am Coll Cardiol 2021;78:763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95" y="1748117"/>
            <a:ext cx="4933832" cy="42492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667" y="1748117"/>
            <a:ext cx="4933832" cy="4249271"/>
          </a:xfrm>
          <a:prstGeom prst="rect">
            <a:avLst/>
          </a:prstGeom>
        </p:spPr>
      </p:pic>
      <p:sp>
        <p:nvSpPr>
          <p:cNvPr id="9" name="TextBox 8"/>
          <p:cNvSpPr txBox="1"/>
          <p:nvPr/>
        </p:nvSpPr>
        <p:spPr>
          <a:xfrm>
            <a:off x="82995" y="1165408"/>
            <a:ext cx="100975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HRs and CIs for each treatment arm</a:t>
            </a:r>
          </a:p>
        </p:txBody>
      </p:sp>
    </p:spTree>
    <p:extLst>
      <p:ext uri="{BB962C8B-B14F-4D97-AF65-F5344CB8AC3E}">
        <p14:creationId xmlns:p14="http://schemas.microsoft.com/office/powerpoint/2010/main" val="2155797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6808"/>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Network Meta-Analysis of the Primary Bleeding Outcome (Random Effects Model)</a:t>
            </a:r>
          </a:p>
        </p:txBody>
      </p:sp>
      <p:sp>
        <p:nvSpPr>
          <p:cNvPr id="8" name="TextBox 7"/>
          <p:cNvSpPr txBox="1"/>
          <p:nvPr/>
        </p:nvSpPr>
        <p:spPr>
          <a:xfrm>
            <a:off x="5495290" y="6499413"/>
            <a:ext cx="47917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Shoji et al., J Am Coll Cardiol 2021;78:763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13" y="2061886"/>
            <a:ext cx="4935023" cy="3976855"/>
          </a:xfrm>
          <a:prstGeom prst="rect">
            <a:avLst/>
          </a:prstGeom>
        </p:spPr>
      </p:pic>
      <p:sp>
        <p:nvSpPr>
          <p:cNvPr id="12" name="TextBox 11"/>
          <p:cNvSpPr txBox="1"/>
          <p:nvPr/>
        </p:nvSpPr>
        <p:spPr>
          <a:xfrm>
            <a:off x="82995" y="1380563"/>
            <a:ext cx="100975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HRs and CIs for each treatment arm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475" y="2061886"/>
            <a:ext cx="4935023" cy="3966035"/>
          </a:xfrm>
          <a:prstGeom prst="rect">
            <a:avLst/>
          </a:prstGeom>
        </p:spPr>
      </p:pic>
    </p:spTree>
    <p:extLst>
      <p:ext uri="{BB962C8B-B14F-4D97-AF65-F5344CB8AC3E}">
        <p14:creationId xmlns:p14="http://schemas.microsoft.com/office/powerpoint/2010/main" val="2432399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6808"/>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Primary Efficacy and Bleeding Outcomes Compared to De-Escalation Therapy</a:t>
            </a:r>
          </a:p>
        </p:txBody>
      </p:sp>
      <p:sp>
        <p:nvSpPr>
          <p:cNvPr id="5" name="TextBox 4"/>
          <p:cNvSpPr txBox="1"/>
          <p:nvPr/>
        </p:nvSpPr>
        <p:spPr>
          <a:xfrm>
            <a:off x="0" y="1344931"/>
            <a:ext cx="10286999"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De-escalation was the most effective strategy for ACS treatment, resulting in fewer bleeding events without increasing the incidence of ischemic events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 y="2216198"/>
            <a:ext cx="4848226" cy="36281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673" y="2211388"/>
            <a:ext cx="4861828" cy="363696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495290" y="6499413"/>
            <a:ext cx="47917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Shoji et al., J Am Coll Cardiol 2021;78:763</a:t>
            </a:r>
          </a:p>
        </p:txBody>
      </p:sp>
      <p:sp>
        <p:nvSpPr>
          <p:cNvPr id="3" name="TextBox 2"/>
          <p:cNvSpPr txBox="1"/>
          <p:nvPr/>
        </p:nvSpPr>
        <p:spPr>
          <a:xfrm>
            <a:off x="295016" y="6049924"/>
            <a:ext cx="9664825" cy="4247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DAPT de-escalation: Reduced CV death and no difference in ST &amp; stroke</a:t>
            </a:r>
          </a:p>
        </p:txBody>
      </p:sp>
    </p:spTree>
    <p:extLst>
      <p:ext uri="{BB962C8B-B14F-4D97-AF65-F5344CB8AC3E}">
        <p14:creationId xmlns:p14="http://schemas.microsoft.com/office/powerpoint/2010/main" val="89492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024"/>
            <a:ext cx="10287000" cy="6194611"/>
          </a:xfrm>
          <a:prstGeom prst="rect">
            <a:avLst/>
          </a:prstGeom>
        </p:spPr>
      </p:pic>
    </p:spTree>
    <p:extLst>
      <p:ext uri="{BB962C8B-B14F-4D97-AF65-F5344CB8AC3E}">
        <p14:creationId xmlns:p14="http://schemas.microsoft.com/office/powerpoint/2010/main" val="3199478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8570259" cy="6858000"/>
          </a:xfrm>
          <a:prstGeom prst="rect">
            <a:avLst/>
          </a:prstGeom>
        </p:spPr>
      </p:pic>
    </p:spTree>
    <p:extLst>
      <p:ext uri="{BB962C8B-B14F-4D97-AF65-F5344CB8AC3E}">
        <p14:creationId xmlns:p14="http://schemas.microsoft.com/office/powerpoint/2010/main" val="1958656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22303" y="507293"/>
            <a:ext cx="9896710" cy="632222"/>
          </a:xfrm>
        </p:spPr>
        <p:txBody>
          <a:bodyPr/>
          <a:lstStyle/>
          <a:p>
            <a:pPr>
              <a:lnSpc>
                <a:spcPct val="110000"/>
              </a:lnSpc>
            </a:pPr>
            <a:r>
              <a:rPr lang="en-US" altLang="en-US" sz="3400" dirty="0">
                <a:latin typeface="Arial" pitchFamily="34" charset="0"/>
                <a:cs typeface="Arial" pitchFamily="34" charset="0"/>
              </a:rPr>
              <a:t>Take Home Message:</a:t>
            </a:r>
            <a:br>
              <a:rPr lang="en-US" altLang="en-US" sz="3400" dirty="0">
                <a:latin typeface="Arial" pitchFamily="34" charset="0"/>
                <a:cs typeface="Arial" pitchFamily="34" charset="0"/>
              </a:rPr>
            </a:br>
            <a:r>
              <a:rPr lang="en-US" altLang="en-US" sz="3400" dirty="0">
                <a:latin typeface="Arial" pitchFamily="34" charset="0"/>
                <a:cs typeface="Arial" pitchFamily="34" charset="0"/>
              </a:rPr>
              <a:t>Interventional Trials from ESC 2021 and DAPT</a:t>
            </a:r>
            <a:br>
              <a:rPr lang="en-US" altLang="en-US" sz="3400" dirty="0">
                <a:latin typeface="Arial" pitchFamily="34" charset="0"/>
                <a:cs typeface="Arial" pitchFamily="34" charset="0"/>
              </a:rPr>
            </a:br>
            <a:r>
              <a:rPr lang="en-US" altLang="en-US" sz="3400" dirty="0">
                <a:latin typeface="Arial" pitchFamily="34" charset="0"/>
                <a:cs typeface="Arial" pitchFamily="34" charset="0"/>
              </a:rPr>
              <a:t> De-escalation in ACS/PCI</a:t>
            </a:r>
          </a:p>
        </p:txBody>
      </p:sp>
      <p:sp>
        <p:nvSpPr>
          <p:cNvPr id="188419" name="Rectangle 3"/>
          <p:cNvSpPr>
            <a:spLocks noChangeArrowheads="1"/>
          </p:cNvSpPr>
          <p:nvPr/>
        </p:nvSpPr>
        <p:spPr bwMode="auto">
          <a:xfrm>
            <a:off x="893481" y="1912966"/>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160020" y="3353445"/>
            <a:ext cx="9937953" cy="329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lvl="0" defTabSz="771525" fontAlgn="base">
              <a:spcBef>
                <a:spcPct val="50000"/>
              </a:spcBef>
              <a:spcAft>
                <a:spcPct val="0"/>
              </a:spcAft>
              <a:buFont typeface="Wingdings" pitchFamily="2" charset="2"/>
              <a:buChar char="ü"/>
              <a:defRPr/>
            </a:pPr>
            <a:r>
              <a:rPr kumimoji="0" lang="en-US" altLang="en-US" sz="3000" b="1" i="0" u="none" strike="noStrike" kern="1200" cap="none" spc="0" normalizeH="0" baseline="0" noProof="0" dirty="0">
                <a:ln>
                  <a:noFill/>
                </a:ln>
                <a:solidFill>
                  <a:srgbClr val="FFFFFF"/>
                </a:solidFill>
                <a:effectLst/>
                <a:uLnTx/>
                <a:uFillTx/>
                <a:latin typeface="Arial" pitchFamily="34" charset="0"/>
                <a:cs typeface="Arial" pitchFamily="34" charset="0"/>
              </a:rPr>
              <a:t> DAPT de-escalation to clopidogrel or</a:t>
            </a:r>
            <a:r>
              <a:rPr kumimoji="0" lang="en-US" altLang="en-US" sz="3000" b="1" i="0" u="none" strike="noStrike" kern="1200" cap="none" spc="0" normalizeH="0" noProof="0" dirty="0">
                <a:ln>
                  <a:noFill/>
                </a:ln>
                <a:solidFill>
                  <a:srgbClr val="FFFFFF"/>
                </a:solidFill>
                <a:effectLst/>
                <a:uLnTx/>
                <a:uFillTx/>
                <a:latin typeface="Arial" pitchFamily="34" charset="0"/>
                <a:cs typeface="Arial" pitchFamily="34" charset="0"/>
              </a:rPr>
              <a:t> 5 mg dose of Prasugrel is associated with lower bleeding but no difference in the ischemic endpoints. Therefore, except in pts with high ischemic risk, DAPT de-escalation post PCI should be routinely practiced. In many cases especially in HBR pts, SAPT will suffice after 1-3months of initial DAPT.  </a:t>
            </a:r>
            <a:endParaRPr kumimoji="0" lang="en-US" altLang="en-US" sz="30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10" name="Rectangle 3"/>
          <p:cNvSpPr>
            <a:spLocks noChangeArrowheads="1"/>
          </p:cNvSpPr>
          <p:nvPr/>
        </p:nvSpPr>
        <p:spPr bwMode="auto">
          <a:xfrm>
            <a:off x="17563" y="1736043"/>
            <a:ext cx="9912007"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00000"/>
              </a:lnSpc>
              <a:spcBef>
                <a:spcPct val="0"/>
              </a:spcBef>
              <a:spcAft>
                <a:spcPct val="0"/>
              </a:spcAft>
              <a:buClrTx/>
              <a:buSzTx/>
              <a:buFont typeface="Wingdings" pitchFamily="2" charset="2"/>
              <a:buChar char="ü"/>
              <a:tabLst/>
              <a:defRPr/>
            </a:pPr>
            <a:r>
              <a:rPr kumimoji="0" lang="en-US" altLang="en-US" sz="3000" b="1" i="0" u="none" strike="noStrike" kern="1200" cap="none" spc="0" normalizeH="0" baseline="0" noProof="0" dirty="0">
                <a:ln>
                  <a:noFill/>
                </a:ln>
                <a:solidFill>
                  <a:srgbClr val="FFFFFF"/>
                </a:solidFill>
                <a:effectLst/>
                <a:uLnTx/>
                <a:uFillTx/>
                <a:latin typeface="Arial" pitchFamily="34" charset="0"/>
                <a:cs typeface="Arial" pitchFamily="34" charset="0"/>
              </a:rPr>
              <a:t> DAPT abbreviation to 1month in HBR pts:  </a:t>
            </a:r>
          </a:p>
          <a:p>
            <a:pPr marL="0" marR="0" lvl="0" indent="0" algn="l" defTabSz="850804" rtl="0" eaLnBrk="0" fontAlgn="base" latinLnBrk="0" hangingPunct="0">
              <a:lnSpc>
                <a:spcPct val="100000"/>
              </a:lnSpc>
              <a:spcBef>
                <a:spcPct val="0"/>
              </a:spcBef>
              <a:spcAft>
                <a:spcPct val="0"/>
              </a:spcAft>
              <a:buClrTx/>
              <a:buSzTx/>
              <a:buFont typeface="Wingdings" pitchFamily="2" charset="2"/>
              <a:buChar char="ü"/>
              <a:tabLst/>
              <a:defRPr/>
            </a:pPr>
            <a:r>
              <a:rPr kumimoji="0" lang="en-US" altLang="en-US" sz="3000" b="1" i="0" u="none" strike="noStrike" kern="1200" cap="none" spc="0" normalizeH="0" baseline="0" noProof="0" dirty="0">
                <a:ln>
                  <a:noFill/>
                </a:ln>
                <a:solidFill>
                  <a:srgbClr val="FFFFFF"/>
                </a:solidFill>
                <a:effectLst/>
                <a:uLnTx/>
                <a:uFillTx/>
                <a:latin typeface="Arial" pitchFamily="34" charset="0"/>
                <a:cs typeface="Arial" pitchFamily="34" charset="0"/>
              </a:rPr>
              <a:t> DAPT abbreviation to 3months in ACS PCI:    </a:t>
            </a:r>
          </a:p>
          <a:p>
            <a:pPr marL="0" marR="0" lvl="0" indent="0" algn="l" defTabSz="850804" rtl="0" eaLnBrk="0" fontAlgn="base" latinLnBrk="0" hangingPunct="0">
              <a:lnSpc>
                <a:spcPct val="100000"/>
              </a:lnSpc>
              <a:spcBef>
                <a:spcPct val="0"/>
              </a:spcBef>
              <a:spcAft>
                <a:spcPct val="0"/>
              </a:spcAft>
              <a:buClrTx/>
              <a:buSzTx/>
              <a:buFont typeface="Wingdings" pitchFamily="2" charset="2"/>
              <a:buChar char="ü"/>
              <a:tabLst/>
              <a:defRPr/>
            </a:pPr>
            <a:r>
              <a:rPr kumimoji="0" lang="en-US" altLang="en-US" sz="3000" b="1" i="0" u="none" strike="noStrike" kern="1200" cap="none" spc="0" normalizeH="0" baseline="0" noProof="0" dirty="0">
                <a:ln>
                  <a:noFill/>
                </a:ln>
                <a:solidFill>
                  <a:srgbClr val="FFFFFF"/>
                </a:solidFill>
                <a:effectLst/>
                <a:uLnTx/>
                <a:uFillTx/>
                <a:latin typeface="Arial" pitchFamily="34" charset="0"/>
                <a:cs typeface="Arial" pitchFamily="34" charset="0"/>
              </a:rPr>
              <a:t> FFR guidance </a:t>
            </a:r>
            <a:r>
              <a:rPr lang="en-US" altLang="en-US" sz="3000" b="1" dirty="0">
                <a:solidFill>
                  <a:srgbClr val="FFFFFF"/>
                </a:solidFill>
                <a:latin typeface="Arial" pitchFamily="34" charset="0"/>
                <a:cs typeface="Arial" pitchFamily="34" charset="0"/>
              </a:rPr>
              <a:t>for management of stable CAD: </a:t>
            </a:r>
            <a:r>
              <a:rPr kumimoji="0" lang="en-US" altLang="en-US" sz="3000" b="1" i="0" u="none" strike="noStrike" kern="1200" cap="none" spc="0" normalizeH="0" baseline="0" noProof="0" dirty="0">
                <a:ln>
                  <a:noFill/>
                </a:ln>
                <a:solidFill>
                  <a:srgbClr val="FFFFFF"/>
                </a:solidFill>
                <a:effectLst/>
                <a:uLnTx/>
                <a:uFillTx/>
                <a:latin typeface="Arial" pitchFamily="34" charset="0"/>
                <a:cs typeface="Arial" pitchFamily="34" charset="0"/>
              </a:rPr>
              <a:t> </a:t>
            </a: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52" y="-4551"/>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1517" y="1552114"/>
            <a:ext cx="660670" cy="66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 name="Picture 29"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2657" y="2140209"/>
            <a:ext cx="710913" cy="6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1"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2806" y="1488137"/>
            <a:ext cx="696349" cy="7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2"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2426" y="1491947"/>
            <a:ext cx="696349" cy="7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7" name="Picture 29"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4275" y="2122485"/>
            <a:ext cx="710913" cy="6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8" name="Picture 29"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3271" y="2593864"/>
            <a:ext cx="710913" cy="6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285702"/>
                                        </p:tgtEl>
                                        <p:attrNameLst>
                                          <p:attrName>style.visibility</p:attrName>
                                        </p:attrNameLst>
                                      </p:cBhvr>
                                      <p:to>
                                        <p:strVal val="visible"/>
                                      </p:to>
                                    </p:set>
                                    <p:animEffect transition="in" filter="wipe(up)">
                                      <p:cBhvr>
                                        <p:cTn id="7"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84710" y="1601350"/>
            <a:ext cx="9579993"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statements are true regarding the </a:t>
            </a:r>
            <a:r>
              <a:rPr lang="en-US" altLang="en-US" sz="2250" b="1" dirty="0">
                <a:solidFill>
                  <a:srgbClr val="FFFFFF"/>
                </a:solidFill>
                <a:latin typeface="Arial" pitchFamily="34" charset="0"/>
                <a:cs typeface="Arial" pitchFamily="34" charset="0"/>
              </a:rPr>
              <a:t>abbreviated duration of DAPT after PCI</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except;</a:t>
            </a: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a:solidFill>
                  <a:srgbClr val="FFFFFF"/>
                </a:solidFill>
                <a:latin typeface="Arial" pitchFamily="34" charset="0"/>
                <a:cs typeface="Arial" pitchFamily="34" charset="0"/>
              </a:rPr>
              <a:t>MASTER DAPT trial showed similar efficacy in 1M DAPT arm</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a:solidFill>
                  <a:srgbClr val="FFFFFF"/>
                </a:solidFill>
                <a:latin typeface="Arial" pitchFamily="34" charset="0"/>
                <a:cs typeface="Arial" pitchFamily="34" charset="0"/>
              </a:rPr>
              <a:t>MASTER DAPT trial showed lower bleeding in 1M DAPT arm</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317543" marR="0" lvl="1"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r>
              <a:rPr lang="en-US" altLang="en-US" sz="2250" b="1" noProof="0" dirty="0">
                <a:solidFill>
                  <a:srgbClr val="FFFFFF"/>
                </a:solidFill>
                <a:latin typeface="Arial" pitchFamily="34" charset="0"/>
                <a:cs typeface="Arial" pitchFamily="34" charset="0"/>
              </a:rPr>
              <a:t>MASTER DAPT trial had </a:t>
            </a:r>
            <a:r>
              <a:rPr lang="en-US" altLang="en-US" sz="2250" b="1" dirty="0">
                <a:solidFill>
                  <a:srgbClr val="FFFFFF"/>
                </a:solidFill>
                <a:latin typeface="Arial" pitchFamily="34" charset="0"/>
                <a:cs typeface="Arial" pitchFamily="34" charset="0"/>
              </a:rPr>
              <a:t>very good compliance of the assigned treatment strategy</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r>
              <a:rPr lang="en-US" altLang="en-US" sz="2250" b="1" noProof="0" dirty="0">
                <a:solidFill>
                  <a:srgbClr val="FFFFFF"/>
                </a:solidFill>
                <a:latin typeface="Arial" pitchFamily="34" charset="0"/>
                <a:cs typeface="Arial" pitchFamily="34" charset="0"/>
              </a:rPr>
              <a:t> MASTER DAPT trial showed higher ST in 1M DAPT arm</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17543" marR="0" lvl="1" indent="0" algn="l" defTabSz="771525" rtl="0" eaLnBrk="0" fontAlgn="base" latinLnBrk="0" hangingPunct="0">
              <a:lnSpc>
                <a:spcPct val="10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a:t>
            </a:r>
            <a:r>
              <a:rPr lang="en-US" altLang="en-US" sz="2250" b="1" noProof="0" dirty="0">
                <a:solidFill>
                  <a:srgbClr val="FFFFFF"/>
                </a:solidFill>
                <a:latin typeface="Arial" pitchFamily="34" charset="0"/>
                <a:cs typeface="Arial" pitchFamily="34" charset="0"/>
              </a:rPr>
              <a:t>MASTER DAPT trial showed similar stroke in 2 arms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9443" name="Rectangle 3"/>
          <p:cNvSpPr>
            <a:spLocks noGrp="1" noChangeArrowheads="1"/>
          </p:cNvSpPr>
          <p:nvPr>
            <p:ph type="title" idx="4294967295"/>
          </p:nvPr>
        </p:nvSpPr>
        <p:spPr>
          <a:xfrm>
            <a:off x="822426" y="83460"/>
            <a:ext cx="8679656" cy="514806"/>
          </a:xfrm>
        </p:spPr>
        <p:txBody>
          <a:bodyPr/>
          <a:lstStyle/>
          <a:p>
            <a:pPr>
              <a:lnSpc>
                <a:spcPct val="80000"/>
              </a:lnSpc>
            </a:pPr>
            <a:r>
              <a:rPr lang="en-US" altLang="en-US" sz="32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894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2" y="63606"/>
            <a:ext cx="35629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5890729"/>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D </a:t>
            </a:r>
          </a:p>
        </p:txBody>
      </p:sp>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57633" y="1452981"/>
            <a:ext cx="1018883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statements are true regarding the results of STOPDAPT-2</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ACS trial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except;</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 </a:t>
            </a:r>
            <a:r>
              <a:rPr lang="en-US" altLang="en-US" sz="2250" b="1" dirty="0">
                <a:solidFill>
                  <a:srgbClr val="FFFFFF"/>
                </a:solidFill>
                <a:latin typeface="Arial" pitchFamily="34" charset="0"/>
                <a:cs typeface="Arial" pitchFamily="34" charset="0"/>
              </a:rPr>
              <a:t>Open label comparison of 1M vs 12M DAPT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a:t>
            </a:r>
            <a:r>
              <a:rPr lang="en-US" altLang="en-US" sz="2250" b="1" dirty="0">
                <a:solidFill>
                  <a:srgbClr val="FFFFFF"/>
                </a:solidFill>
                <a:latin typeface="Arial" pitchFamily="34" charset="0"/>
                <a:cs typeface="Arial" pitchFamily="34" charset="0"/>
              </a:rPr>
              <a:t>Majority of cases were done by Radial approach</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1M DAPT had similar MI  compared to 12M DAPT</a:t>
            </a:r>
            <a:r>
              <a:rPr lang="en-US" altLang="en-US" sz="2250" b="1" noProof="0" dirty="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1M DAPT had lower bleeding compared to 12M DAPT</a:t>
            </a: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a:t>
            </a:r>
            <a:r>
              <a:rPr lang="en-US" altLang="en-US" sz="2250" b="1" noProof="0" dirty="0">
                <a:solidFill>
                  <a:srgbClr val="FFFFFF"/>
                </a:solidFill>
                <a:latin typeface="Arial" pitchFamily="34" charset="0"/>
                <a:cs typeface="Arial" pitchFamily="34" charset="0"/>
              </a:rPr>
              <a:t>1M DAPT had similar death compared to 12M DAPT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1491" name="Rectangle 3"/>
          <p:cNvSpPr>
            <a:spLocks noGrp="1" noChangeArrowheads="1"/>
          </p:cNvSpPr>
          <p:nvPr>
            <p:ph type="title" idx="4294967295"/>
          </p:nvPr>
        </p:nvSpPr>
        <p:spPr>
          <a:xfrm>
            <a:off x="803672" y="78247"/>
            <a:ext cx="8679656" cy="621775"/>
          </a:xfrm>
        </p:spPr>
        <p:txBody>
          <a:bodyPr/>
          <a:lstStyle/>
          <a:p>
            <a:pPr>
              <a:lnSpc>
                <a:spcPct val="80000"/>
              </a:lnSpc>
            </a:pPr>
            <a:r>
              <a:rPr lang="en-US" altLang="en-US" sz="3200" dirty="0">
                <a:latin typeface="Arial" pitchFamily="34" charset="0"/>
                <a:cs typeface="Arial" pitchFamily="34" charset="0"/>
              </a:rPr>
              <a:t>Question # 2</a:t>
            </a:r>
          </a:p>
        </p:txBody>
      </p:sp>
      <p:sp>
        <p:nvSpPr>
          <p:cNvPr id="191492"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914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5801267"/>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C </a:t>
            </a:r>
          </a:p>
        </p:txBody>
      </p:sp>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77764" y="1471859"/>
            <a:ext cx="10125531" cy="405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statements are true regarding the results of DAPT de-escalation in pts</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with ACS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except:</a:t>
            </a:r>
          </a:p>
          <a:p>
            <a:pPr marL="0" marR="0" lvl="0" indent="0" algn="l" defTabSz="771525" rtl="0" eaLnBrk="0" fontAlgn="base" latinLnBrk="0" hangingPunct="0">
              <a:lnSpc>
                <a:spcPct val="9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a:solidFill>
                  <a:srgbClr val="FFFFFF"/>
                </a:solidFill>
                <a:latin typeface="Arial" pitchFamily="34" charset="0"/>
                <a:cs typeface="Arial" pitchFamily="34" charset="0"/>
              </a:rPr>
              <a:t>DAPT de-escalation is safe as shown by few RCTs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noProof="0" dirty="0">
                <a:solidFill>
                  <a:srgbClr val="FFFFFF"/>
                </a:solidFill>
                <a:latin typeface="Arial" pitchFamily="34" charset="0"/>
                <a:cs typeface="Arial" pitchFamily="34" charset="0"/>
              </a:rPr>
              <a:t> DAPT de-escalation is associated with higher ST</a:t>
            </a:r>
            <a:r>
              <a:rPr lang="en-US" altLang="en-US" sz="2250" b="1" dirty="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dirty="0">
                <a:solidFill>
                  <a:srgbClr val="FFFFFF"/>
                </a:solidFill>
                <a:latin typeface="Arial" pitchFamily="34" charset="0"/>
                <a:cs typeface="Arial" pitchFamily="34" charset="0"/>
              </a:rPr>
              <a:t> DAPT de-escalation is associated with lower bleeding</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a:solidFill>
                  <a:srgbClr val="FFFFFF"/>
                </a:solidFill>
                <a:latin typeface="Arial" pitchFamily="34" charset="0"/>
                <a:cs typeface="Arial" pitchFamily="34" charset="0"/>
              </a:rPr>
              <a:t>DAPT de-escalation is not associated with higher ischemic endpoints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DAPT de-escalation is associated with lower CV death</a:t>
            </a:r>
          </a:p>
        </p:txBody>
      </p:sp>
      <p:sp>
        <p:nvSpPr>
          <p:cNvPr id="190467" name="Rectangle 3"/>
          <p:cNvSpPr>
            <a:spLocks noGrp="1" noChangeArrowheads="1"/>
          </p:cNvSpPr>
          <p:nvPr>
            <p:ph type="title" idx="4294967295"/>
          </p:nvPr>
        </p:nvSpPr>
        <p:spPr>
          <a:xfrm>
            <a:off x="803672" y="57795"/>
            <a:ext cx="8679656" cy="900113"/>
          </a:xfrm>
        </p:spPr>
        <p:txBody>
          <a:bodyPr/>
          <a:lstStyle/>
          <a:p>
            <a:pPr>
              <a:lnSpc>
                <a:spcPct val="80000"/>
              </a:lnSpc>
            </a:pPr>
            <a:r>
              <a:rPr lang="en-US" altLang="en-US" sz="3200" dirty="0">
                <a:latin typeface="Arial" pitchFamily="34" charset="0"/>
                <a:cs typeface="Arial" pitchFamily="34" charset="0"/>
              </a:rPr>
              <a:t>Question # 3 </a:t>
            </a:r>
          </a:p>
        </p:txBody>
      </p:sp>
      <p:sp>
        <p:nvSpPr>
          <p:cNvPr id="190468" name="Text Box 4"/>
          <p:cNvSpPr txBox="1">
            <a:spLocks noChangeArrowheads="1"/>
          </p:cNvSpPr>
          <p:nvPr/>
        </p:nvSpPr>
        <p:spPr bwMode="auto">
          <a:xfrm>
            <a:off x="4858294" y="5864197"/>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9046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6" y="3678"/>
            <a:ext cx="356295" cy="4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5801267"/>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B </a:t>
            </a:r>
          </a:p>
        </p:txBody>
      </p:sp>
    </p:spTree>
    <p:extLst>
      <p:ext uri="{BB962C8B-B14F-4D97-AF65-F5344CB8AC3E}">
        <p14:creationId xmlns:p14="http://schemas.microsoft.com/office/powerpoint/2010/main" val="62496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bwMode="auto">
          <a:xfrm>
            <a:off x="51579" y="896533"/>
            <a:ext cx="10227629" cy="5428067"/>
          </a:xfrm>
          <a:prstGeom prst="rect">
            <a:avLst/>
          </a:prstGeom>
          <a:solidFill>
            <a:schemeClr val="accent6">
              <a:lumMod val="40000"/>
              <a:lumOff val="60000"/>
            </a:schemeClr>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45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Title 1"/>
          <p:cNvSpPr txBox="1">
            <a:spLocks/>
          </p:cNvSpPr>
          <p:nvPr/>
        </p:nvSpPr>
        <p:spPr bwMode="auto">
          <a:xfrm>
            <a:off x="118301" y="-21072"/>
            <a:ext cx="9858375" cy="96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3" tIns="51431" rIns="102863" bIns="51431" numCol="1" anchor="ctr" anchorCtr="0" compatLnSpc="1">
            <a:prstTxWarp prst="textNoShape">
              <a:avLst/>
            </a:prstTxWarp>
          </a:bodyPr>
          <a:lst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00" algn="ctr" rtl="0" eaLnBrk="1" fontAlgn="base" hangingPunct="1">
              <a:spcBef>
                <a:spcPct val="0"/>
              </a:spcBef>
              <a:spcAft>
                <a:spcPct val="0"/>
              </a:spcAft>
              <a:defRPr sz="4200" b="1">
                <a:solidFill>
                  <a:srgbClr val="FFFF00"/>
                </a:solidFill>
                <a:latin typeface="Times New Roman" pitchFamily="18" charset="0"/>
              </a:defRPr>
            </a:lvl6pPr>
            <a:lvl7pPr marL="914400" algn="ctr" rtl="0" eaLnBrk="1" fontAlgn="base" hangingPunct="1">
              <a:spcBef>
                <a:spcPct val="0"/>
              </a:spcBef>
              <a:spcAft>
                <a:spcPct val="0"/>
              </a:spcAft>
              <a:defRPr sz="4200" b="1">
                <a:solidFill>
                  <a:srgbClr val="FFFF00"/>
                </a:solidFill>
                <a:latin typeface="Times New Roman" pitchFamily="18" charset="0"/>
              </a:defRPr>
            </a:lvl7pPr>
            <a:lvl8pPr marL="1371600" algn="ctr" rtl="0" eaLnBrk="1" fontAlgn="base" hangingPunct="1">
              <a:spcBef>
                <a:spcPct val="0"/>
              </a:spcBef>
              <a:spcAft>
                <a:spcPct val="0"/>
              </a:spcAft>
              <a:defRPr sz="4200" b="1">
                <a:solidFill>
                  <a:srgbClr val="FFFF00"/>
                </a:solidFill>
                <a:latin typeface="Times New Roman" pitchFamily="18" charset="0"/>
              </a:defRPr>
            </a:lvl8pPr>
            <a:lvl9pPr marL="1828800" algn="ctr" rtl="0" eaLnBrk="1" fontAlgn="base" hangingPunct="1">
              <a:spcBef>
                <a:spcPct val="0"/>
              </a:spcBef>
              <a:spcAft>
                <a:spcPct val="0"/>
              </a:spcAft>
              <a:defRPr sz="4200" b="1">
                <a:solidFill>
                  <a:srgbClr val="FFFF00"/>
                </a:solidFill>
                <a:latin typeface="Times New Roman" pitchFamily="18" charset="0"/>
              </a:defRPr>
            </a:lvl9pPr>
          </a:lstStyle>
          <a:p>
            <a:pPr marL="0" marR="0" lvl="0" indent="0" algn="ctr" defTabSz="1028700" rtl="0" eaLnBrk="1" fontAlgn="base" latinLnBrk="0" hangingPunct="1">
              <a:lnSpc>
                <a:spcPct val="100000"/>
              </a:lnSpc>
              <a:spcBef>
                <a:spcPct val="0"/>
              </a:spcBef>
              <a:spcAft>
                <a:spcPct val="0"/>
              </a:spcAft>
              <a:buClrTx/>
              <a:buSzTx/>
              <a:buFontTx/>
              <a:buNone/>
              <a:tabLst/>
              <a:defRPr/>
            </a:pPr>
            <a:r>
              <a:rPr kumimoji="0" lang="en-US" sz="27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Algorithm on PCI Post-TAVR With a Self-Expanding Valve</a:t>
            </a:r>
          </a:p>
        </p:txBody>
      </p:sp>
      <p:sp>
        <p:nvSpPr>
          <p:cNvPr id="5" name="Rectangle 4"/>
          <p:cNvSpPr/>
          <p:nvPr/>
        </p:nvSpPr>
        <p:spPr bwMode="auto">
          <a:xfrm>
            <a:off x="878679" y="1120478"/>
            <a:ext cx="8293896" cy="428625"/>
          </a:xfrm>
          <a:prstGeom prst="rect">
            <a:avLst/>
          </a:prstGeom>
          <a:solidFill>
            <a:schemeClr val="accent6">
              <a:lumMod val="50000"/>
            </a:schemeClr>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r>
              <a:rPr kumimoji="0" lang="en-US" sz="1575"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 French access </a:t>
            </a:r>
            <a:r>
              <a:rPr kumimoji="0" lang="en-US" sz="157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femoral or radial (left preferred) artery as per operator’s expertise</a:t>
            </a:r>
          </a:p>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157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bwMode="auto">
          <a:xfrm>
            <a:off x="878679" y="1816259"/>
            <a:ext cx="8293896" cy="584530"/>
          </a:xfrm>
          <a:prstGeom prst="rect">
            <a:avLst/>
          </a:prstGeom>
          <a:solidFill>
            <a:schemeClr val="accent6">
              <a:lumMod val="50000"/>
            </a:schemeClr>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46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Use </a:t>
            </a:r>
            <a:r>
              <a:rPr kumimoji="0" lang="en-US" sz="146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J-wire</a:t>
            </a:r>
            <a:r>
              <a:rPr kumimoji="0" lang="en-US" sz="146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to enter diamond closest, and ideally in-front, of coronary ostia</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46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Use </a:t>
            </a:r>
            <a:r>
              <a:rPr kumimoji="0" lang="en-US" sz="146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Stiff Angled Glide </a:t>
            </a:r>
            <a:r>
              <a:rPr kumimoji="0" lang="en-US" sz="146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wire if there is difficulty entering diamond or tracking the guide catheter</a:t>
            </a:r>
          </a:p>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7" name="Rectangle 6"/>
          <p:cNvSpPr/>
          <p:nvPr/>
        </p:nvSpPr>
        <p:spPr bwMode="auto">
          <a:xfrm>
            <a:off x="118301" y="2839770"/>
            <a:ext cx="4804176" cy="513510"/>
          </a:xfrm>
          <a:prstGeom prst="rect">
            <a:avLst/>
          </a:prstGeom>
          <a:solidFill>
            <a:schemeClr val="accent6">
              <a:lumMod val="50000"/>
            </a:schemeClr>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Commissural post in front </a:t>
            </a: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coronary ostia</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(Assume if unable to enter diamond in front of ostia)</a:t>
            </a:r>
            <a:endParaRPr kumimoji="0" lang="en-US" sz="13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bwMode="auto">
          <a:xfrm>
            <a:off x="118300" y="3697386"/>
            <a:ext cx="2379806" cy="2364405"/>
          </a:xfrm>
          <a:prstGeom prst="rect">
            <a:avLst/>
          </a:prstGeom>
          <a:solidFill>
            <a:schemeClr val="accent6">
              <a:lumMod val="50000"/>
            </a:schemeClr>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r>
              <a:rPr kumimoji="0" lang="en-US" sz="135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LCA</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Use </a:t>
            </a:r>
            <a:r>
              <a:rPr kumimoji="0" lang="en-US" sz="1238"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FL3.0/3.5</a:t>
            </a: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guide</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Second line guide: </a:t>
            </a:r>
            <a:b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38"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Ikari</a:t>
            </a:r>
            <a:r>
              <a:rPr kumimoji="0" lang="en-US" sz="1238"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right 1.0/1.5</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If difficulty with coronary</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engagement, rail guide</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towards the ostium using:</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t>
            </a: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 guidewire ±</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Balloon support ±</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Guide extension catheter</a:t>
            </a:r>
          </a:p>
        </p:txBody>
      </p:sp>
      <p:sp>
        <p:nvSpPr>
          <p:cNvPr id="10" name="Rectangle 9"/>
          <p:cNvSpPr/>
          <p:nvPr/>
        </p:nvSpPr>
        <p:spPr bwMode="auto">
          <a:xfrm>
            <a:off x="5381669" y="2839770"/>
            <a:ext cx="4800600" cy="513510"/>
          </a:xfrm>
          <a:prstGeom prst="rect">
            <a:avLst/>
          </a:prstGeom>
          <a:solidFill>
            <a:schemeClr val="accent6">
              <a:lumMod val="50000"/>
            </a:schemeClr>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Commissural post away </a:t>
            </a: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coronary ostia</a:t>
            </a:r>
          </a:p>
          <a:p>
            <a:pPr marL="0" marR="0" lvl="0" indent="0" algn="ctr" defTabSz="1028700" rtl="0" eaLnBrk="0" fontAlgn="base" latinLnBrk="0" hangingPunct="0">
              <a:lnSpc>
                <a:spcPct val="100000"/>
              </a:lnSpc>
              <a:spcBef>
                <a:spcPct val="20000"/>
              </a:spcBef>
              <a:spcAft>
                <a:spcPct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(Assume if able to enter diamond at level of coronary ostia)</a:t>
            </a:r>
          </a:p>
        </p:txBody>
      </p:sp>
      <p:sp>
        <p:nvSpPr>
          <p:cNvPr id="11" name="Rectangle 10"/>
          <p:cNvSpPr/>
          <p:nvPr/>
        </p:nvSpPr>
        <p:spPr bwMode="auto">
          <a:xfrm>
            <a:off x="2564826" y="3697386"/>
            <a:ext cx="2357651" cy="2364405"/>
          </a:xfrm>
          <a:prstGeom prst="rect">
            <a:avLst/>
          </a:prstGeom>
          <a:solidFill>
            <a:schemeClr val="accent6">
              <a:lumMod val="50000"/>
            </a:schemeClr>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r>
              <a:rPr kumimoji="0" lang="en-US" sz="135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RCA</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Use </a:t>
            </a:r>
            <a:r>
              <a:rPr kumimoji="0" lang="en-US" sz="1238"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FR4</a:t>
            </a: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guide</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Second line guide: </a:t>
            </a:r>
            <a:b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38"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Ikari</a:t>
            </a:r>
            <a:r>
              <a:rPr kumimoji="0" lang="en-US" sz="1238"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right 1.5</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If difficulty with coronary</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engagement, rail guide</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towards the ostium using:</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t>
            </a: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 guidewire ±</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Balloon support ±</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Guide extension cathete</a:t>
            </a: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p:txBody>
      </p:sp>
      <p:sp>
        <p:nvSpPr>
          <p:cNvPr id="12" name="Rectangle 11"/>
          <p:cNvSpPr/>
          <p:nvPr/>
        </p:nvSpPr>
        <p:spPr bwMode="auto">
          <a:xfrm>
            <a:off x="7886700" y="3697386"/>
            <a:ext cx="2295569" cy="2366976"/>
          </a:xfrm>
          <a:prstGeom prst="rect">
            <a:avLst/>
          </a:prstGeom>
          <a:solidFill>
            <a:schemeClr val="accent6">
              <a:lumMod val="50000"/>
            </a:schemeClr>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r>
              <a:rPr kumimoji="0" lang="en-US" sz="135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RCA</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12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Use </a:t>
            </a:r>
            <a:r>
              <a:rPr kumimoji="0" lang="en-US" sz="1125"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FR4</a:t>
            </a:r>
            <a:r>
              <a:rPr kumimoji="0" lang="en-US" sz="112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guide</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12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Second line guide: </a:t>
            </a:r>
            <a:r>
              <a:rPr kumimoji="0" lang="en-US" sz="1125"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Ikari</a:t>
            </a:r>
            <a:r>
              <a:rPr kumimoji="0" lang="en-US" sz="1125"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Right 1.5, AR2 </a:t>
            </a:r>
            <a:r>
              <a:rPr kumimoji="0" lang="en-US" sz="112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(wide sinuses), </a:t>
            </a:r>
            <a:r>
              <a:rPr kumimoji="0" lang="en-US" sz="1125"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MP</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12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If skirt is high, use </a:t>
            </a:r>
            <a:r>
              <a:rPr kumimoji="0" lang="en-US" sz="1125"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Ikari</a:t>
            </a:r>
            <a:r>
              <a:rPr kumimoji="0" lang="en-US" sz="1125"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Right </a:t>
            </a:r>
            <a:r>
              <a:rPr kumimoji="0" lang="en-US" sz="112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a:t>
            </a:r>
            <a:r>
              <a:rPr kumimoji="0" lang="en-US" sz="1125"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MP </a:t>
            </a:r>
            <a:r>
              <a:rPr kumimoji="0" lang="en-US" sz="112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guide to enter diamond from above coronary ostia and rail guide towards ostium using:</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12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Coronary guidewire ±</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12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Balloon support ±</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12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Guide extension cat</a:t>
            </a: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heter </a:t>
            </a:r>
            <a:endParaRPr kumimoji="0" lang="en-US" sz="1238"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bwMode="auto">
          <a:xfrm>
            <a:off x="5367953" y="3697386"/>
            <a:ext cx="2452029" cy="2364405"/>
          </a:xfrm>
          <a:prstGeom prst="rect">
            <a:avLst/>
          </a:prstGeom>
          <a:solidFill>
            <a:schemeClr val="accent6">
              <a:lumMod val="50000"/>
            </a:schemeClr>
          </a:solidFill>
          <a:ln w="1587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r>
              <a:rPr kumimoji="0" lang="en-US" sz="135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LCA</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Use </a:t>
            </a:r>
            <a:r>
              <a:rPr kumimoji="0" lang="en-US" sz="1238"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 3.0/3.5 </a:t>
            </a: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guide</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Second line guide: </a:t>
            </a:r>
            <a:b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38"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Ikari</a:t>
            </a:r>
            <a:r>
              <a:rPr kumimoji="0" lang="en-US" sz="1238"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right 1.0/1.5</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If skirt is high, use </a:t>
            </a:r>
            <a:r>
              <a:rPr kumimoji="0" lang="en-US" sz="1238"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Ikari</a:t>
            </a:r>
            <a:r>
              <a:rPr kumimoji="0" lang="en-US" sz="1238"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Right guide</a:t>
            </a: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to enter diamond from above ostia and rail guide towards ostium using:</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t>
            </a: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 guidewire ±</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Balloon support ±</a:t>
            </a:r>
          </a:p>
          <a:p>
            <a:pPr marL="0" marR="0" lvl="0" indent="0" algn="l" defTabSz="1028700" rtl="0" eaLnBrk="0" fontAlgn="base" latinLnBrk="0" hangingPunct="0">
              <a:lnSpc>
                <a:spcPct val="100000"/>
              </a:lnSpc>
              <a:spcBef>
                <a:spcPct val="20000"/>
              </a:spcBef>
              <a:spcAft>
                <a:spcPct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Guide extension catheter</a:t>
            </a:r>
          </a:p>
        </p:txBody>
      </p:sp>
      <p:cxnSp>
        <p:nvCxnSpPr>
          <p:cNvPr id="19" name="Straight Connector 18"/>
          <p:cNvCxnSpPr>
            <a:stCxn id="5" idx="2"/>
            <a:endCxn id="6" idx="0"/>
          </p:cNvCxnSpPr>
          <p:nvPr/>
        </p:nvCxnSpPr>
        <p:spPr bwMode="auto">
          <a:xfrm>
            <a:off x="5025627" y="1549103"/>
            <a:ext cx="0" cy="267156"/>
          </a:xfrm>
          <a:prstGeom prst="line">
            <a:avLst/>
          </a:prstGeom>
          <a:noFill/>
          <a:ln w="1587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Connector 24"/>
          <p:cNvCxnSpPr>
            <a:stCxn id="6" idx="2"/>
          </p:cNvCxnSpPr>
          <p:nvPr/>
        </p:nvCxnSpPr>
        <p:spPr bwMode="auto">
          <a:xfrm>
            <a:off x="5025627" y="2400789"/>
            <a:ext cx="0" cy="342411"/>
          </a:xfrm>
          <a:prstGeom prst="line">
            <a:avLst/>
          </a:prstGeom>
          <a:noFill/>
          <a:ln w="1587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Straight Connector 26"/>
          <p:cNvCxnSpPr/>
          <p:nvPr/>
        </p:nvCxnSpPr>
        <p:spPr bwMode="auto">
          <a:xfrm>
            <a:off x="2502956" y="2747845"/>
            <a:ext cx="5279014" cy="6566"/>
          </a:xfrm>
          <a:prstGeom prst="line">
            <a:avLst/>
          </a:prstGeom>
          <a:noFill/>
          <a:ln w="1587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Connector 30"/>
          <p:cNvCxnSpPr/>
          <p:nvPr/>
        </p:nvCxnSpPr>
        <p:spPr bwMode="auto">
          <a:xfrm>
            <a:off x="2502955" y="2757315"/>
            <a:ext cx="0" cy="198012"/>
          </a:xfrm>
          <a:prstGeom prst="line">
            <a:avLst/>
          </a:prstGeom>
          <a:noFill/>
          <a:ln w="1587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Straight Connector 31"/>
          <p:cNvCxnSpPr/>
          <p:nvPr/>
        </p:nvCxnSpPr>
        <p:spPr bwMode="auto">
          <a:xfrm>
            <a:off x="7773397" y="2757315"/>
            <a:ext cx="0" cy="198012"/>
          </a:xfrm>
          <a:prstGeom prst="line">
            <a:avLst/>
          </a:prstGeom>
          <a:noFill/>
          <a:ln w="1587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Straight Connector 32"/>
          <p:cNvCxnSpPr/>
          <p:nvPr/>
        </p:nvCxnSpPr>
        <p:spPr bwMode="auto">
          <a:xfrm>
            <a:off x="1214722" y="3353280"/>
            <a:ext cx="0" cy="332895"/>
          </a:xfrm>
          <a:prstGeom prst="line">
            <a:avLst/>
          </a:prstGeom>
          <a:noFill/>
          <a:ln w="1587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 name="Straight Connector 33"/>
          <p:cNvCxnSpPr/>
          <p:nvPr/>
        </p:nvCxnSpPr>
        <p:spPr bwMode="auto">
          <a:xfrm>
            <a:off x="3686175" y="3353280"/>
            <a:ext cx="0" cy="332895"/>
          </a:xfrm>
          <a:prstGeom prst="line">
            <a:avLst/>
          </a:prstGeom>
          <a:noFill/>
          <a:ln w="1587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5" name="Straight Connector 34"/>
          <p:cNvCxnSpPr/>
          <p:nvPr/>
        </p:nvCxnSpPr>
        <p:spPr bwMode="auto">
          <a:xfrm>
            <a:off x="6515100" y="3353280"/>
            <a:ext cx="0" cy="332895"/>
          </a:xfrm>
          <a:prstGeom prst="line">
            <a:avLst/>
          </a:prstGeom>
          <a:noFill/>
          <a:ln w="1587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 name="Straight Connector 35"/>
          <p:cNvCxnSpPr/>
          <p:nvPr/>
        </p:nvCxnSpPr>
        <p:spPr bwMode="auto">
          <a:xfrm>
            <a:off x="9001125" y="3353280"/>
            <a:ext cx="0" cy="344106"/>
          </a:xfrm>
          <a:prstGeom prst="line">
            <a:avLst/>
          </a:prstGeom>
          <a:noFill/>
          <a:ln w="1587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 name="Rectangle 22"/>
          <p:cNvSpPr/>
          <p:nvPr/>
        </p:nvSpPr>
        <p:spPr>
          <a:xfrm>
            <a:off x="4029076" y="6449005"/>
            <a:ext cx="7391460" cy="369332"/>
          </a:xfrm>
          <a:prstGeom prst="rect">
            <a:avLst/>
          </a:prstGeom>
        </p:spPr>
        <p:txBody>
          <a:bodyPr wrap="square">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Yudi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Sharma, Kini et al. J Am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Cardiol.2018;71:1360</a:t>
            </a:r>
          </a:p>
        </p:txBody>
      </p:sp>
      <p:pic>
        <p:nvPicPr>
          <p:cNvPr id="2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8664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557"/>
          <a:stretch/>
        </p:blipFill>
        <p:spPr>
          <a:xfrm>
            <a:off x="3696788" y="2702836"/>
            <a:ext cx="6504488" cy="3588786"/>
          </a:xfrm>
        </p:spPr>
      </p:pic>
      <p:sp>
        <p:nvSpPr>
          <p:cNvPr id="7" name="Rectangle 6"/>
          <p:cNvSpPr/>
          <p:nvPr/>
        </p:nvSpPr>
        <p:spPr>
          <a:xfrm>
            <a:off x="4972050" y="6323096"/>
            <a:ext cx="5314950" cy="369332"/>
          </a:xfrm>
          <a:prstGeom prst="rect">
            <a:avLst/>
          </a:prstGeom>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Barbanti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2020;13:2542</a:t>
            </a:r>
          </a:p>
        </p:txBody>
      </p:sp>
      <p:sp>
        <p:nvSpPr>
          <p:cNvPr id="10" name="Title 1"/>
          <p:cNvSpPr>
            <a:spLocks noGrp="1"/>
          </p:cNvSpPr>
          <p:nvPr>
            <p:ph type="title"/>
          </p:nvPr>
        </p:nvSpPr>
        <p:spPr>
          <a:xfrm>
            <a:off x="608867" y="263463"/>
            <a:ext cx="8743950" cy="964406"/>
          </a:xfrm>
        </p:spPr>
        <p:txBody>
          <a:bodyPr/>
          <a:lstStyle/>
          <a:p>
            <a:r>
              <a:rPr lang="en-US" sz="3600" dirty="0">
                <a:latin typeface="Arial" panose="020B0604020202020204" pitchFamily="34" charset="0"/>
                <a:cs typeface="Arial" panose="020B0604020202020204" pitchFamily="34" charset="0"/>
              </a:rPr>
              <a:t>Coronary Cannulation After TAVR: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The RE-ACCESS Study</a:t>
            </a:r>
          </a:p>
        </p:txBody>
      </p:sp>
      <p:sp>
        <p:nvSpPr>
          <p:cNvPr id="11" name="Rectangle 10"/>
          <p:cNvSpPr/>
          <p:nvPr/>
        </p:nvSpPr>
        <p:spPr>
          <a:xfrm>
            <a:off x="3943350" y="1375595"/>
            <a:ext cx="5907231" cy="1214179"/>
          </a:xfrm>
          <a:prstGeom prst="rect">
            <a:avLst/>
          </a:prstGeom>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43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300 patients – all available devices: </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43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23 (7.7%) </a:t>
            </a:r>
            <a:r>
              <a:rPr kumimoji="0" lang="en-US" sz="243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unsuccessful cannulations; </a:t>
            </a:r>
            <a:r>
              <a:rPr kumimoji="0" lang="en-US" sz="243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22/23 occurred with </a:t>
            </a:r>
            <a:r>
              <a:rPr kumimoji="0" lang="en-US" sz="243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Evolut</a:t>
            </a:r>
            <a:r>
              <a:rPr kumimoji="0" lang="en-US" sz="243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R/Pro TAV</a:t>
            </a: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5725" y="1523999"/>
            <a:ext cx="3514725" cy="479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85725" y="1524000"/>
            <a:ext cx="3514725" cy="4792737"/>
          </a:xfrm>
          <a:prstGeom prst="rect">
            <a:avLst/>
          </a:prstGeom>
          <a:noFill/>
          <a:ln w="38100" cap="flat" cmpd="sng" algn="ctr">
            <a:solidFill>
              <a:schemeClr val="accent6">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45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2" name="Rectangle 11"/>
          <p:cNvSpPr/>
          <p:nvPr/>
        </p:nvSpPr>
        <p:spPr bwMode="auto">
          <a:xfrm>
            <a:off x="3696787" y="2702835"/>
            <a:ext cx="6504488" cy="3620261"/>
          </a:xfrm>
          <a:prstGeom prst="rect">
            <a:avLst/>
          </a:prstGeom>
          <a:noFill/>
          <a:ln w="38100" cap="flat" cmpd="sng" algn="ctr">
            <a:solidFill>
              <a:schemeClr val="accent6">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45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13"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623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4378"/>
            <a:ext cx="8743950" cy="964406"/>
          </a:xfrm>
        </p:spPr>
        <p:txBody>
          <a:bodyPr/>
          <a:lstStyle/>
          <a:p>
            <a:r>
              <a:rPr lang="en-US" sz="3600" dirty="0">
                <a:latin typeface="Arial" panose="020B0604020202020204" pitchFamily="34" charset="0"/>
                <a:cs typeface="Arial" panose="020B0604020202020204" pitchFamily="34" charset="0"/>
              </a:rPr>
              <a:t>Predictors of Unsuccessful Coronary Cannulation After TAVR</a:t>
            </a:r>
          </a:p>
        </p:txBody>
      </p:sp>
      <p:pic>
        <p:nvPicPr>
          <p:cNvPr id="5" name="Content Placeholder 4"/>
          <p:cNvPicPr>
            <a:picLocks noGrp="1" noChangeAspect="1"/>
          </p:cNvPicPr>
          <p:nvPr>
            <p:ph idx="1"/>
          </p:nvPr>
        </p:nvPicPr>
        <p:blipFill rotWithShape="1">
          <a:blip r:embed="rId3"/>
          <a:srcRect l="49409" t="33496" r="12813" b="46761"/>
          <a:stretch/>
        </p:blipFill>
        <p:spPr>
          <a:xfrm>
            <a:off x="368875" y="4902177"/>
            <a:ext cx="9031378" cy="141412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273" t="19865" r="4053" b="9820"/>
          <a:stretch/>
        </p:blipFill>
        <p:spPr>
          <a:xfrm>
            <a:off x="372397" y="1358981"/>
            <a:ext cx="9027856" cy="3462016"/>
          </a:xfrm>
          <a:prstGeom prst="rect">
            <a:avLst/>
          </a:prstGeom>
        </p:spPr>
      </p:pic>
      <p:sp>
        <p:nvSpPr>
          <p:cNvPr id="8" name="Rectangle 7"/>
          <p:cNvSpPr/>
          <p:nvPr/>
        </p:nvSpPr>
        <p:spPr bwMode="auto">
          <a:xfrm>
            <a:off x="368875" y="1358708"/>
            <a:ext cx="9031378" cy="3455921"/>
          </a:xfrm>
          <a:prstGeom prst="rect">
            <a:avLst/>
          </a:prstGeom>
          <a:noFill/>
          <a:ln w="38100" cap="flat" cmpd="sng" algn="ctr">
            <a:solidFill>
              <a:schemeClr val="accent6">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45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 name="Rectangle 8"/>
          <p:cNvSpPr/>
          <p:nvPr/>
        </p:nvSpPr>
        <p:spPr bwMode="auto">
          <a:xfrm>
            <a:off x="372397" y="4899130"/>
            <a:ext cx="9027856" cy="1417442"/>
          </a:xfrm>
          <a:prstGeom prst="rect">
            <a:avLst/>
          </a:prstGeom>
          <a:noFill/>
          <a:ln w="38100" cap="flat" cmpd="sng" algn="ctr">
            <a:solidFill>
              <a:schemeClr val="accent6">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2870" tIns="51435" rIns="102870" bIns="51435" numCol="1" rtlCol="0" anchor="t" anchorCtr="0" compatLnSpc="1">
            <a:prstTxWarp prst="textNoShape">
              <a:avLst/>
            </a:prstTxWarp>
          </a:bodyPr>
          <a:lstStyle/>
          <a:p>
            <a:pPr marL="0" marR="0" lvl="0" indent="0" algn="ctr" defTabSz="1028700" rtl="0" eaLnBrk="0" fontAlgn="base" latinLnBrk="0" hangingPunct="0">
              <a:lnSpc>
                <a:spcPct val="100000"/>
              </a:lnSpc>
              <a:spcBef>
                <a:spcPct val="20000"/>
              </a:spcBef>
              <a:spcAft>
                <a:spcPct val="0"/>
              </a:spcAft>
              <a:buClrTx/>
              <a:buSzTx/>
              <a:buFontTx/>
              <a:buNone/>
              <a:tabLst/>
              <a:defRPr/>
            </a:pPr>
            <a:endParaRPr kumimoji="0" lang="en-US" sz="45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 name="Rectangle 9"/>
          <p:cNvSpPr/>
          <p:nvPr/>
        </p:nvSpPr>
        <p:spPr>
          <a:xfrm>
            <a:off x="4972050" y="6400800"/>
            <a:ext cx="5314950" cy="369332"/>
          </a:xfrm>
          <a:prstGeom prst="rect">
            <a:avLst/>
          </a:prstGeom>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Barbanti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2020;13:2542</a:t>
            </a:r>
          </a:p>
        </p:txBody>
      </p:sp>
      <p:pic>
        <p:nvPicPr>
          <p:cNvPr id="11"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0581" y="0"/>
            <a:ext cx="436419" cy="5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297277"/>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rumo dark">
    <a:dk1>
      <a:srgbClr val="003047"/>
    </a:dk1>
    <a:lt1>
      <a:sysClr val="window" lastClr="FFFFFF"/>
    </a:lt1>
    <a:dk2>
      <a:srgbClr val="0073AC"/>
    </a:dk2>
    <a:lt2>
      <a:srgbClr val="FFFFFF"/>
    </a:lt2>
    <a:accent1>
      <a:srgbClr val="0073AC"/>
    </a:accent1>
    <a:accent2>
      <a:srgbClr val="E24344"/>
    </a:accent2>
    <a:accent3>
      <a:srgbClr val="EDA111"/>
    </a:accent3>
    <a:accent4>
      <a:srgbClr val="FFD412"/>
    </a:accent4>
    <a:accent5>
      <a:srgbClr val="09A0AB"/>
    </a:accent5>
    <a:accent6>
      <a:srgbClr val="25C9A1"/>
    </a:accent6>
    <a:hlink>
      <a:srgbClr val="0073AC"/>
    </a:hlink>
    <a:folHlink>
      <a:srgbClr val="0073AC"/>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erumo dark">
    <a:dk1>
      <a:srgbClr val="003047"/>
    </a:dk1>
    <a:lt1>
      <a:sysClr val="window" lastClr="FFFFFF"/>
    </a:lt1>
    <a:dk2>
      <a:srgbClr val="0073AC"/>
    </a:dk2>
    <a:lt2>
      <a:srgbClr val="FFFFFF"/>
    </a:lt2>
    <a:accent1>
      <a:srgbClr val="0073AC"/>
    </a:accent1>
    <a:accent2>
      <a:srgbClr val="E24344"/>
    </a:accent2>
    <a:accent3>
      <a:srgbClr val="EDA111"/>
    </a:accent3>
    <a:accent4>
      <a:srgbClr val="FFD412"/>
    </a:accent4>
    <a:accent5>
      <a:srgbClr val="09A0AB"/>
    </a:accent5>
    <a:accent6>
      <a:srgbClr val="25C9A1"/>
    </a:accent6>
    <a:hlink>
      <a:srgbClr val="0073AC"/>
    </a:hlink>
    <a:folHlink>
      <a:srgbClr val="0073AC"/>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008D8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008D8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5592</TotalTime>
  <Words>4311</Words>
  <Application>Microsoft Office PowerPoint</Application>
  <PresentationFormat>35mm Slides</PresentationFormat>
  <Paragraphs>641</Paragraphs>
  <Slides>69</Slides>
  <Notes>8</Notes>
  <HiddenSlides>0</HiddenSlides>
  <MMClips>1</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69</vt:i4>
      </vt:variant>
    </vt:vector>
  </HeadingPairs>
  <TitlesOfParts>
    <vt:vector size="89" baseType="lpstr">
      <vt:lpstr>Arial</vt:lpstr>
      <vt:lpstr>Arial Black</vt:lpstr>
      <vt:lpstr>Calibri</vt:lpstr>
      <vt:lpstr>Calibri Light</vt:lpstr>
      <vt:lpstr>Candara</vt:lpstr>
      <vt:lpstr>Courier New</vt:lpstr>
      <vt:lpstr>Times New Roman</vt:lpstr>
      <vt:lpstr>Wingdings</vt:lpstr>
      <vt:lpstr>Office Theme</vt:lpstr>
      <vt:lpstr>BASIC SHARMA BLUE</vt:lpstr>
      <vt:lpstr>Default Design</vt:lpstr>
      <vt:lpstr>13_Default Design</vt:lpstr>
      <vt:lpstr>6_BASIC SHARMA BLUE</vt:lpstr>
      <vt:lpstr>9_Office Theme</vt:lpstr>
      <vt:lpstr>10_Office Theme</vt:lpstr>
      <vt:lpstr>11_Office Theme</vt:lpstr>
      <vt:lpstr>2_Office Theme</vt:lpstr>
      <vt:lpstr>1_Office Theme</vt:lpstr>
      <vt:lpstr>3_Office Theme</vt:lpstr>
      <vt:lpstr>1_BASIC SHARMA BLUE</vt:lpstr>
      <vt:lpstr>PowerPoint Presentation</vt:lpstr>
      <vt:lpstr>PowerPoint Presentation</vt:lpstr>
      <vt:lpstr>CCC Live Case # 147</vt:lpstr>
      <vt:lpstr>PowerPoint Presentation</vt:lpstr>
      <vt:lpstr>PowerPoint Presentation</vt:lpstr>
      <vt:lpstr>Coronary Angiography and PCI After TAVR</vt:lpstr>
      <vt:lpstr>PowerPoint Presentation</vt:lpstr>
      <vt:lpstr>Coronary Cannulation After TAVR:  The RE-ACCESS Study</vt:lpstr>
      <vt:lpstr>Predictors of Unsuccessful Coronary Cannulation After TAVR</vt:lpstr>
      <vt:lpstr>TAVRcathAID</vt:lpstr>
      <vt:lpstr>The New TAVRcathAID</vt:lpstr>
      <vt:lpstr>The New TAVRcathAID</vt:lpstr>
      <vt:lpstr>The New TAVRcathAID</vt:lpstr>
      <vt:lpstr>The New TAVRcathAID</vt:lpstr>
      <vt:lpstr>The New TAVRcathAID</vt:lpstr>
      <vt:lpstr>TAVRcathAID Animations</vt:lpstr>
      <vt:lpstr>The New TAVRcathAID</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Interventional Trials from ESC 2021 and DAPT  De-escalation in ACS/PCI</vt:lpstr>
      <vt:lpstr>Question # 1</vt:lpstr>
      <vt:lpstr>Question # 2</vt:lpstr>
      <vt:lpstr>Question # 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631</cp:revision>
  <cp:lastPrinted>2021-05-16T20:03:26Z</cp:lastPrinted>
  <dcterms:created xsi:type="dcterms:W3CDTF">2019-05-13T14:16:18Z</dcterms:created>
  <dcterms:modified xsi:type="dcterms:W3CDTF">2021-09-21T13:24:09Z</dcterms:modified>
</cp:coreProperties>
</file>