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 id="2147483802" r:id="rId2"/>
    <p:sldMasterId id="2147483828" r:id="rId3"/>
    <p:sldMasterId id="2147483880" r:id="rId4"/>
    <p:sldMasterId id="2147483893" r:id="rId5"/>
    <p:sldMasterId id="2147483906" r:id="rId6"/>
    <p:sldMasterId id="2147483918" r:id="rId7"/>
  </p:sldMasterIdLst>
  <p:notesMasterIdLst>
    <p:notesMasterId r:id="rId64"/>
  </p:notesMasterIdLst>
  <p:sldIdLst>
    <p:sldId id="258" r:id="rId8"/>
    <p:sldId id="260" r:id="rId9"/>
    <p:sldId id="259" r:id="rId10"/>
    <p:sldId id="413" r:id="rId11"/>
    <p:sldId id="414" r:id="rId12"/>
    <p:sldId id="415" r:id="rId13"/>
    <p:sldId id="510" r:id="rId14"/>
    <p:sldId id="417" r:id="rId15"/>
    <p:sldId id="551" r:id="rId16"/>
    <p:sldId id="513" r:id="rId17"/>
    <p:sldId id="514" r:id="rId18"/>
    <p:sldId id="515" r:id="rId19"/>
    <p:sldId id="516" r:id="rId20"/>
    <p:sldId id="517" r:id="rId21"/>
    <p:sldId id="518" r:id="rId22"/>
    <p:sldId id="519" r:id="rId23"/>
    <p:sldId id="520" r:id="rId24"/>
    <p:sldId id="521" r:id="rId25"/>
    <p:sldId id="536" r:id="rId26"/>
    <p:sldId id="537" r:id="rId27"/>
    <p:sldId id="538" r:id="rId28"/>
    <p:sldId id="539" r:id="rId29"/>
    <p:sldId id="540" r:id="rId30"/>
    <p:sldId id="542" r:id="rId31"/>
    <p:sldId id="543" r:id="rId32"/>
    <p:sldId id="545" r:id="rId33"/>
    <p:sldId id="546" r:id="rId34"/>
    <p:sldId id="547" r:id="rId35"/>
    <p:sldId id="548" r:id="rId36"/>
    <p:sldId id="549" r:id="rId37"/>
    <p:sldId id="553" r:id="rId38"/>
    <p:sldId id="555" r:id="rId39"/>
    <p:sldId id="556" r:id="rId40"/>
    <p:sldId id="557" r:id="rId41"/>
    <p:sldId id="559" r:id="rId42"/>
    <p:sldId id="560" r:id="rId43"/>
    <p:sldId id="561" r:id="rId44"/>
    <p:sldId id="552" r:id="rId45"/>
    <p:sldId id="571" r:id="rId46"/>
    <p:sldId id="572" r:id="rId47"/>
    <p:sldId id="573" r:id="rId48"/>
    <p:sldId id="574" r:id="rId49"/>
    <p:sldId id="575" r:id="rId50"/>
    <p:sldId id="563" r:id="rId51"/>
    <p:sldId id="564" r:id="rId52"/>
    <p:sldId id="578" r:id="rId53"/>
    <p:sldId id="565" r:id="rId54"/>
    <p:sldId id="566" r:id="rId55"/>
    <p:sldId id="569" r:id="rId56"/>
    <p:sldId id="570" r:id="rId57"/>
    <p:sldId id="577" r:id="rId58"/>
    <p:sldId id="576" r:id="rId59"/>
    <p:sldId id="435" r:id="rId60"/>
    <p:sldId id="436" r:id="rId61"/>
    <p:sldId id="437" r:id="rId62"/>
    <p:sldId id="438" r:id="rId63"/>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6C0A"/>
    <a:srgbClr val="00B0F0"/>
    <a:srgbClr val="000090"/>
    <a:srgbClr val="2D75B6"/>
    <a:srgbClr val="70AD47"/>
    <a:srgbClr val="FF0066"/>
    <a:srgbClr val="2E75B6"/>
    <a:srgbClr val="00A1DA"/>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3103" autoAdjust="0"/>
  </p:normalViewPr>
  <p:slideViewPr>
    <p:cSldViewPr snapToGrid="0">
      <p:cViewPr varScale="1">
        <p:scale>
          <a:sx n="91" d="100"/>
          <a:sy n="91" d="100"/>
        </p:scale>
        <p:origin x="63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5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92D050"/>
            </a:solidFill>
            <a:ln>
              <a:noFill/>
            </a:ln>
            <a:effectLst/>
            <a:scene3d>
              <a:camera prst="orthographicFront"/>
              <a:lightRig rig="threePt" dir="t"/>
            </a:scene3d>
            <a:sp3d>
              <a:bevelT/>
            </a:sp3d>
          </c:spPr>
          <c:invertIfNegative val="0"/>
          <c:dPt>
            <c:idx val="1"/>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1-E4D1-4C76-9165-C1C59810CB73}"/>
              </c:ext>
            </c:extLst>
          </c:dPt>
          <c:dLbls>
            <c:dLbl>
              <c:idx val="0"/>
              <c:layout>
                <c:manualLayout>
                  <c:x val="0"/>
                  <c:y val="-0.28055500874890638"/>
                </c:manualLayout>
              </c:layout>
              <c:tx>
                <c:rich>
                  <a:bodyPr/>
                  <a:lstStyle/>
                  <a:p>
                    <a:fld id="{2924C0FD-5906-4C8E-94BB-20E17337DB21}" type="VALUE">
                      <a:rPr lang="en-US" smtClean="0"/>
                      <a:pPr/>
                      <a:t>[VALUE]</a:t>
                    </a:fld>
                    <a:r>
                      <a:rPr lang="en-US"/>
                      <a:t>.0 mmHg</a:t>
                    </a:r>
                  </a:p>
                </c:rich>
              </c:tx>
              <c:showLegendKey val="0"/>
              <c:showVal val="1"/>
              <c:showCatName val="0"/>
              <c:showSerName val="0"/>
              <c:showPercent val="0"/>
              <c:showBubbleSize val="0"/>
              <c:extLst>
                <c:ext xmlns:c15="http://schemas.microsoft.com/office/drawing/2012/chart" uri="{CE6537A1-D6FC-4f65-9D91-7224C49458BB}">
                  <c15:layout>
                    <c:manualLayout>
                      <c:w val="0.32683417085427136"/>
                      <c:h val="9.7777777777777769E-2"/>
                    </c:manualLayout>
                  </c15:layout>
                  <c15:dlblFieldTable/>
                  <c15:showDataLabelsRange val="0"/>
                </c:ext>
                <c:ext xmlns:c16="http://schemas.microsoft.com/office/drawing/2014/chart" uri="{C3380CC4-5D6E-409C-BE32-E72D297353CC}">
                  <c16:uniqueId val="{00000002-E4D1-4C76-9165-C1C59810CB73}"/>
                </c:ext>
              </c:extLst>
            </c:dLbl>
            <c:dLbl>
              <c:idx val="1"/>
              <c:layout>
                <c:manualLayout>
                  <c:x val="-1.2283498524320797E-16"/>
                  <c:y val="-0.13333344269466313"/>
                </c:manualLayout>
              </c:layout>
              <c:tx>
                <c:rich>
                  <a:bodyPr/>
                  <a:lstStyle/>
                  <a:p>
                    <a:fld id="{4E1941C1-938F-45B6-91C0-A9B05181F075}" type="VALUE">
                      <a:rPr lang="en-US" smtClean="0"/>
                      <a:pPr/>
                      <a:t>[VALUE]</a:t>
                    </a:fld>
                    <a:r>
                      <a:rPr lang="en-US"/>
                      <a:t>.0 mmHg</a:t>
                    </a:r>
                  </a:p>
                </c:rich>
              </c:tx>
              <c:showLegendKey val="0"/>
              <c:showVal val="1"/>
              <c:showCatName val="0"/>
              <c:showSerName val="0"/>
              <c:showPercent val="0"/>
              <c:showBubbleSize val="0"/>
              <c:extLst>
                <c:ext xmlns:c15="http://schemas.microsoft.com/office/drawing/2012/chart" uri="{CE6537A1-D6FC-4f65-9D91-7224C49458BB}">
                  <c15:layout>
                    <c:manualLayout>
                      <c:w val="0.31678391959799002"/>
                      <c:h val="9.7777777777777769E-2"/>
                    </c:manualLayout>
                  </c15:layout>
                  <c15:dlblFieldTable/>
                  <c15:showDataLabelsRange val="0"/>
                </c:ext>
                <c:ext xmlns:c16="http://schemas.microsoft.com/office/drawing/2014/chart" uri="{C3380CC4-5D6E-409C-BE32-E72D297353CC}">
                  <c16:uniqueId val="{00000001-E4D1-4C76-9165-C1C59810CB7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RDN (n=69)</c:v>
                </c:pt>
                <c:pt idx="1">
                  <c:v>Sham (n=67)</c:v>
                </c:pt>
              </c:strCache>
            </c:strRef>
          </c:cat>
          <c:val>
            <c:numRef>
              <c:f>Sheet1!$B$2:$B$3</c:f>
              <c:numCache>
                <c:formatCode>General</c:formatCode>
                <c:ptCount val="2"/>
                <c:pt idx="0">
                  <c:v>-8</c:v>
                </c:pt>
                <c:pt idx="1">
                  <c:v>-3</c:v>
                </c:pt>
              </c:numCache>
            </c:numRef>
          </c:val>
          <c:extLst>
            <c:ext xmlns:c16="http://schemas.microsoft.com/office/drawing/2014/chart" uri="{C3380CC4-5D6E-409C-BE32-E72D297353CC}">
              <c16:uniqueId val="{00000003-E4D1-4C76-9165-C1C59810CB73}"/>
            </c:ext>
          </c:extLst>
        </c:ser>
        <c:dLbls>
          <c:showLegendKey val="0"/>
          <c:showVal val="0"/>
          <c:showCatName val="0"/>
          <c:showSerName val="0"/>
          <c:showPercent val="0"/>
          <c:showBubbleSize val="0"/>
        </c:dLbls>
        <c:gapWidth val="76"/>
        <c:overlap val="52"/>
        <c:axId val="570279880"/>
        <c:axId val="570280208"/>
      </c:barChart>
      <c:catAx>
        <c:axId val="570279880"/>
        <c:scaling>
          <c:orientation val="minMax"/>
        </c:scaling>
        <c:delete val="0"/>
        <c:axPos val="b"/>
        <c:numFmt formatCode="General" sourceLinked="1"/>
        <c:majorTickMark val="none"/>
        <c:minorTickMark val="none"/>
        <c:tickLblPos val="high"/>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0280208"/>
        <c:crosses val="autoZero"/>
        <c:auto val="1"/>
        <c:lblAlgn val="ctr"/>
        <c:lblOffset val="100"/>
        <c:noMultiLvlLbl val="0"/>
      </c:catAx>
      <c:valAx>
        <c:axId val="570280208"/>
        <c:scaling>
          <c:orientation val="minMax"/>
          <c:max val="0"/>
          <c:min val="-15"/>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0279880"/>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92D050"/>
            </a:solidFill>
            <a:ln>
              <a:noFill/>
            </a:ln>
            <a:effectLst/>
            <a:scene3d>
              <a:camera prst="orthographicFront"/>
              <a:lightRig rig="threePt" dir="t"/>
            </a:scene3d>
            <a:sp3d>
              <a:bevelT/>
            </a:sp3d>
          </c:spPr>
          <c:invertIfNegative val="0"/>
          <c:dPt>
            <c:idx val="1"/>
            <c:invertIfNegative val="0"/>
            <c:bubble3D val="0"/>
            <c:spPr>
              <a:solidFill>
                <a:srgbClr val="00B0F0"/>
              </a:solidFill>
              <a:ln>
                <a:noFill/>
              </a:ln>
              <a:effectLst/>
              <a:scene3d>
                <a:camera prst="orthographicFront"/>
                <a:lightRig rig="threePt" dir="t"/>
              </a:scene3d>
              <a:sp3d>
                <a:bevelT/>
              </a:sp3d>
            </c:spPr>
            <c:extLst>
              <c:ext xmlns:c16="http://schemas.microsoft.com/office/drawing/2014/chart" uri="{C3380CC4-5D6E-409C-BE32-E72D297353CC}">
                <c16:uniqueId val="{00000001-298A-4391-B7F7-174FD0959467}"/>
              </c:ext>
            </c:extLst>
          </c:dPt>
          <c:dLbls>
            <c:dLbl>
              <c:idx val="0"/>
              <c:layout>
                <c:manualLayout>
                  <c:x val="-3.0708746310801992E-17"/>
                  <c:y val="-0.32499901574803147"/>
                </c:manualLayout>
              </c:layout>
              <c:tx>
                <c:rich>
                  <a:bodyPr/>
                  <a:lstStyle/>
                  <a:p>
                    <a:fld id="{2924C0FD-5906-4C8E-94BB-20E17337DB21}" type="VALUE">
                      <a:rPr lang="en-US" smtClean="0"/>
                      <a:pPr/>
                      <a:t>[VALUE]</a:t>
                    </a:fld>
                    <a:r>
                      <a:rPr lang="en-US"/>
                      <a:t>.0 mmHg</a:t>
                    </a:r>
                  </a:p>
                </c:rich>
              </c:tx>
              <c:showLegendKey val="0"/>
              <c:showVal val="1"/>
              <c:showCatName val="0"/>
              <c:showSerName val="0"/>
              <c:showPercent val="0"/>
              <c:showBubbleSize val="0"/>
              <c:extLst>
                <c:ext xmlns:c15="http://schemas.microsoft.com/office/drawing/2012/chart" uri="{CE6537A1-D6FC-4f65-9D91-7224C49458BB}">
                  <c15:layout>
                    <c:manualLayout>
                      <c:w val="0.32683417085427136"/>
                      <c:h val="9.7777777777777769E-2"/>
                    </c:manualLayout>
                  </c15:layout>
                  <c15:dlblFieldTable/>
                  <c15:showDataLabelsRange val="0"/>
                </c:ext>
                <c:ext xmlns:c16="http://schemas.microsoft.com/office/drawing/2014/chart" uri="{C3380CC4-5D6E-409C-BE32-E72D297353CC}">
                  <c16:uniqueId val="{00000002-298A-4391-B7F7-174FD0959467}"/>
                </c:ext>
              </c:extLst>
            </c:dLbl>
            <c:dLbl>
              <c:idx val="1"/>
              <c:layout>
                <c:manualLayout>
                  <c:x val="-1.2283498524320797E-16"/>
                  <c:y val="-0.13333344269466313"/>
                </c:manualLayout>
              </c:layout>
              <c:tx>
                <c:rich>
                  <a:bodyPr/>
                  <a:lstStyle/>
                  <a:p>
                    <a:fld id="{4E1941C1-938F-45B6-91C0-A9B05181F075}" type="VALUE">
                      <a:rPr lang="en-US" smtClean="0"/>
                      <a:pPr/>
                      <a:t>[VALUE]</a:t>
                    </a:fld>
                    <a:r>
                      <a:rPr lang="en-US"/>
                      <a:t>.0 mmHg</a:t>
                    </a:r>
                  </a:p>
                </c:rich>
              </c:tx>
              <c:showLegendKey val="0"/>
              <c:showVal val="1"/>
              <c:showCatName val="0"/>
              <c:showSerName val="0"/>
              <c:showPercent val="0"/>
              <c:showBubbleSize val="0"/>
              <c:extLst>
                <c:ext xmlns:c15="http://schemas.microsoft.com/office/drawing/2012/chart" uri="{CE6537A1-D6FC-4f65-9D91-7224C49458BB}">
                  <c15:layout>
                    <c:manualLayout>
                      <c:w val="0.31678391959799002"/>
                      <c:h val="9.7777777777777769E-2"/>
                    </c:manualLayout>
                  </c15:layout>
                  <c15:dlblFieldTable/>
                  <c15:showDataLabelsRange val="0"/>
                </c:ext>
                <c:ext xmlns:c16="http://schemas.microsoft.com/office/drawing/2014/chart" uri="{C3380CC4-5D6E-409C-BE32-E72D297353CC}">
                  <c16:uniqueId val="{00000001-298A-4391-B7F7-174FD095946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RDN (n=63)</c:v>
                </c:pt>
                <c:pt idx="1">
                  <c:v>Sham (n=67)</c:v>
                </c:pt>
              </c:strCache>
            </c:strRef>
          </c:cat>
          <c:val>
            <c:numRef>
              <c:f>Sheet1!$B$2:$B$3</c:f>
              <c:numCache>
                <c:formatCode>General</c:formatCode>
                <c:ptCount val="2"/>
                <c:pt idx="0">
                  <c:v>-9.6999999999999993</c:v>
                </c:pt>
                <c:pt idx="1">
                  <c:v>-3</c:v>
                </c:pt>
              </c:numCache>
            </c:numRef>
          </c:val>
          <c:extLst>
            <c:ext xmlns:c16="http://schemas.microsoft.com/office/drawing/2014/chart" uri="{C3380CC4-5D6E-409C-BE32-E72D297353CC}">
              <c16:uniqueId val="{00000003-298A-4391-B7F7-174FD0959467}"/>
            </c:ext>
          </c:extLst>
        </c:ser>
        <c:dLbls>
          <c:showLegendKey val="0"/>
          <c:showVal val="0"/>
          <c:showCatName val="0"/>
          <c:showSerName val="0"/>
          <c:showPercent val="0"/>
          <c:showBubbleSize val="0"/>
        </c:dLbls>
        <c:gapWidth val="76"/>
        <c:overlap val="52"/>
        <c:axId val="570279880"/>
        <c:axId val="570280208"/>
      </c:barChart>
      <c:catAx>
        <c:axId val="570279880"/>
        <c:scaling>
          <c:orientation val="minMax"/>
        </c:scaling>
        <c:delete val="0"/>
        <c:axPos val="b"/>
        <c:numFmt formatCode="General" sourceLinked="1"/>
        <c:majorTickMark val="none"/>
        <c:minorTickMark val="none"/>
        <c:tickLblPos val="high"/>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0280208"/>
        <c:crosses val="autoZero"/>
        <c:auto val="1"/>
        <c:lblAlgn val="ctr"/>
        <c:lblOffset val="100"/>
        <c:noMultiLvlLbl val="0"/>
      </c:catAx>
      <c:valAx>
        <c:axId val="570280208"/>
        <c:scaling>
          <c:orientation val="minMax"/>
          <c:max val="0"/>
          <c:min val="-15"/>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70279880"/>
        <c:crosses val="autoZero"/>
        <c:crossBetween val="between"/>
        <c:majorUnit val="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FFR-Guided PCI (n=586)</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MACE</c:v>
                </c:pt>
                <c:pt idx="1">
                  <c:v>Death</c:v>
                </c:pt>
                <c:pt idx="2">
                  <c:v>MI</c:v>
                </c:pt>
                <c:pt idx="3">
                  <c:v>Urgent revasc</c:v>
                </c:pt>
              </c:strCache>
            </c:strRef>
          </c:cat>
          <c:val>
            <c:numRef>
              <c:f>Sheet1!$B$2:$B$5</c:f>
              <c:numCache>
                <c:formatCode>General</c:formatCode>
                <c:ptCount val="4"/>
                <c:pt idx="0">
                  <c:v>5.5</c:v>
                </c:pt>
                <c:pt idx="1">
                  <c:v>1.5</c:v>
                </c:pt>
                <c:pt idx="2">
                  <c:v>3.1</c:v>
                </c:pt>
                <c:pt idx="3">
                  <c:v>2.6</c:v>
                </c:pt>
              </c:numCache>
            </c:numRef>
          </c:val>
          <c:extLst>
            <c:ext xmlns:c16="http://schemas.microsoft.com/office/drawing/2014/chart" uri="{C3380CC4-5D6E-409C-BE32-E72D297353CC}">
              <c16:uniqueId val="{00000000-3C6E-446E-9744-73C1C0B27CB0}"/>
            </c:ext>
          </c:extLst>
        </c:ser>
        <c:ser>
          <c:idx val="1"/>
          <c:order val="1"/>
          <c:tx>
            <c:strRef>
              <c:f>Sheet1!$C$1</c:f>
              <c:strCache>
                <c:ptCount val="1"/>
                <c:pt idx="0">
                  <c:v>Angio-guided PCI (n=577)</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MACE</c:v>
                </c:pt>
                <c:pt idx="1">
                  <c:v>Death</c:v>
                </c:pt>
                <c:pt idx="2">
                  <c:v>MI</c:v>
                </c:pt>
                <c:pt idx="3">
                  <c:v>Urgent revasc</c:v>
                </c:pt>
              </c:strCache>
            </c:strRef>
          </c:cat>
          <c:val>
            <c:numRef>
              <c:f>Sheet1!$C$2:$C$5</c:f>
              <c:numCache>
                <c:formatCode>General</c:formatCode>
                <c:ptCount val="4"/>
                <c:pt idx="0">
                  <c:v>4.2</c:v>
                </c:pt>
                <c:pt idx="1">
                  <c:v>1.7</c:v>
                </c:pt>
                <c:pt idx="2">
                  <c:v>1.7</c:v>
                </c:pt>
                <c:pt idx="3">
                  <c:v>1.9</c:v>
                </c:pt>
              </c:numCache>
            </c:numRef>
          </c:val>
          <c:extLst>
            <c:ext xmlns:c16="http://schemas.microsoft.com/office/drawing/2014/chart" uri="{C3380CC4-5D6E-409C-BE32-E72D297353CC}">
              <c16:uniqueId val="{00000001-3C6E-446E-9744-73C1C0B27CB0}"/>
            </c:ext>
          </c:extLst>
        </c:ser>
        <c:dLbls>
          <c:showLegendKey val="0"/>
          <c:showVal val="0"/>
          <c:showCatName val="0"/>
          <c:showSerName val="0"/>
          <c:showPercent val="0"/>
          <c:showBubbleSize val="0"/>
        </c:dLbls>
        <c:gapWidth val="219"/>
        <c:overlap val="-27"/>
        <c:axId val="537381776"/>
        <c:axId val="537384072"/>
      </c:barChart>
      <c:catAx>
        <c:axId val="53738177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37384072"/>
        <c:crosses val="autoZero"/>
        <c:auto val="1"/>
        <c:lblAlgn val="ctr"/>
        <c:lblOffset val="10"/>
        <c:noMultiLvlLbl val="0"/>
      </c:catAx>
      <c:valAx>
        <c:axId val="537384072"/>
        <c:scaling>
          <c:orientation val="minMax"/>
          <c:max val="8"/>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37381776"/>
        <c:crosses val="autoZero"/>
        <c:crossBetween val="between"/>
        <c:majorUnit val="2"/>
      </c:valAx>
      <c:spPr>
        <a:noFill/>
        <a:ln>
          <a:noFill/>
        </a:ln>
        <a:effectLst/>
      </c:spPr>
    </c:plotArea>
    <c:legend>
      <c:legendPos val="t"/>
      <c:legendEntry>
        <c:idx val="0"/>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FFR-Guided PCI (n=586)</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c:v>
                </c:pt>
                <c:pt idx="1">
                  <c:v>Revasc</c:v>
                </c:pt>
                <c:pt idx="2">
                  <c:v>Hosp for HF</c:v>
                </c:pt>
                <c:pt idx="3">
                  <c:v>Hosp for recurrent ischemia</c:v>
                </c:pt>
              </c:strCache>
            </c:strRef>
          </c:cat>
          <c:val>
            <c:numRef>
              <c:f>Sheet1!$B$2:$B$5</c:f>
              <c:numCache>
                <c:formatCode>General</c:formatCode>
                <c:ptCount val="4"/>
                <c:pt idx="0">
                  <c:v>0.7</c:v>
                </c:pt>
                <c:pt idx="1">
                  <c:v>6.5</c:v>
                </c:pt>
                <c:pt idx="2">
                  <c:v>1.5</c:v>
                </c:pt>
                <c:pt idx="3">
                  <c:v>5.5</c:v>
                </c:pt>
              </c:numCache>
            </c:numRef>
          </c:val>
          <c:extLst>
            <c:ext xmlns:c16="http://schemas.microsoft.com/office/drawing/2014/chart" uri="{C3380CC4-5D6E-409C-BE32-E72D297353CC}">
              <c16:uniqueId val="{00000000-1003-4595-8841-D3E0A5F60AD8}"/>
            </c:ext>
          </c:extLst>
        </c:ser>
        <c:ser>
          <c:idx val="1"/>
          <c:order val="1"/>
          <c:tx>
            <c:strRef>
              <c:f>Sheet1!$C$1</c:f>
              <c:strCache>
                <c:ptCount val="1"/>
                <c:pt idx="0">
                  <c:v>Angio-guided PCI (n=577)</c:v>
                </c:pt>
              </c:strCache>
            </c:strRef>
          </c:tx>
          <c:spPr>
            <a:solidFill>
              <a:srgbClr val="00B0F0"/>
            </a:solidFill>
            <a:ln>
              <a:noFill/>
            </a:ln>
            <a:effectLst/>
            <a:scene3d>
              <a:camera prst="orthographicFront"/>
              <a:lightRig rig="threePt" dir="t"/>
            </a:scene3d>
            <a:sp3d>
              <a:bevelT/>
            </a:sp3d>
          </c:spPr>
          <c:invertIfNegative val="0"/>
          <c:dLbls>
            <c:dLbl>
              <c:idx val="0"/>
              <c:tx>
                <c:rich>
                  <a:bodyPr/>
                  <a:lstStyle/>
                  <a:p>
                    <a:fld id="{AE55574F-C6F9-4D07-B157-9F9AFABFBB5F}" type="VALUE">
                      <a:rPr lang="en-US" smtClean="0"/>
                      <a:pPr/>
                      <a:t>[VALUE]</a:t>
                    </a:fld>
                    <a:r>
                      <a:rPr lang="en-US"/>
                      <a:t>.0</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003-4595-8841-D3E0A5F60AD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c:v>
                </c:pt>
                <c:pt idx="1">
                  <c:v>Revasc</c:v>
                </c:pt>
                <c:pt idx="2">
                  <c:v>Hosp for HF</c:v>
                </c:pt>
                <c:pt idx="3">
                  <c:v>Hosp for recurrent ischemia</c:v>
                </c:pt>
              </c:strCache>
            </c:strRef>
          </c:cat>
          <c:val>
            <c:numRef>
              <c:f>Sheet1!$C$2:$C$5</c:f>
              <c:numCache>
                <c:formatCode>General</c:formatCode>
                <c:ptCount val="4"/>
                <c:pt idx="0">
                  <c:v>1</c:v>
                </c:pt>
                <c:pt idx="1">
                  <c:v>4.5</c:v>
                </c:pt>
                <c:pt idx="2">
                  <c:v>1.9</c:v>
                </c:pt>
                <c:pt idx="3">
                  <c:v>3.3</c:v>
                </c:pt>
              </c:numCache>
            </c:numRef>
          </c:val>
          <c:extLst>
            <c:ext xmlns:c16="http://schemas.microsoft.com/office/drawing/2014/chart" uri="{C3380CC4-5D6E-409C-BE32-E72D297353CC}">
              <c16:uniqueId val="{00000001-1003-4595-8841-D3E0A5F60AD8}"/>
            </c:ext>
          </c:extLst>
        </c:ser>
        <c:dLbls>
          <c:showLegendKey val="0"/>
          <c:showVal val="0"/>
          <c:showCatName val="0"/>
          <c:showSerName val="0"/>
          <c:showPercent val="0"/>
          <c:showBubbleSize val="0"/>
        </c:dLbls>
        <c:gapWidth val="219"/>
        <c:overlap val="-27"/>
        <c:axId val="537381776"/>
        <c:axId val="537384072"/>
      </c:barChart>
      <c:catAx>
        <c:axId val="537381776"/>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37384072"/>
        <c:crosses val="autoZero"/>
        <c:auto val="1"/>
        <c:lblAlgn val="ctr"/>
        <c:lblOffset val="10"/>
        <c:noMultiLvlLbl val="0"/>
      </c:catAx>
      <c:valAx>
        <c:axId val="537384072"/>
        <c:scaling>
          <c:orientation val="minMax"/>
          <c:max val="8"/>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37381776"/>
        <c:crosses val="autoZero"/>
        <c:crossBetween val="between"/>
        <c:majorUnit val="2"/>
      </c:valAx>
      <c:spPr>
        <a:noFill/>
        <a:ln>
          <a:noFill/>
        </a:ln>
        <a:effectLst/>
      </c:spPr>
    </c:plotArea>
    <c:legend>
      <c:legendPos val="t"/>
      <c:legendEntry>
        <c:idx val="0"/>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Sheet1!$B$2:$B$8</c:f>
              <c:numCache>
                <c:formatCode>General</c:formatCode>
                <c:ptCount val="7"/>
                <c:pt idx="0">
                  <c:v>7</c:v>
                </c:pt>
                <c:pt idx="1">
                  <c:v>2.5</c:v>
                </c:pt>
                <c:pt idx="2">
                  <c:v>3.5</c:v>
                </c:pt>
                <c:pt idx="3">
                  <c:v>4.5</c:v>
                </c:pt>
                <c:pt idx="4">
                  <c:v>2.5</c:v>
                </c:pt>
                <c:pt idx="5">
                  <c:v>3.5</c:v>
                </c:pt>
                <c:pt idx="6">
                  <c:v>4.5</c:v>
                </c:pt>
              </c:numCache>
            </c:numRef>
          </c:val>
          <c:smooth val="0"/>
          <c:extLst>
            <c:ext xmlns:c16="http://schemas.microsoft.com/office/drawing/2014/chart" uri="{C3380CC4-5D6E-409C-BE32-E72D297353CC}">
              <c16:uniqueId val="{00000000-E1E8-4F9D-A26D-3C3C2891200E}"/>
            </c:ext>
          </c:extLst>
        </c:ser>
        <c:ser>
          <c:idx val="1"/>
          <c:order val="1"/>
          <c:tx>
            <c:strRef>
              <c:f>Sheet1!$C$1</c:f>
              <c:strCache>
                <c:ptCount val="1"/>
                <c:pt idx="0">
                  <c:v>Series 2</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Sheet1!$C$2:$C$8</c:f>
              <c:numCache>
                <c:formatCode>General</c:formatCode>
                <c:ptCount val="7"/>
                <c:pt idx="0">
                  <c:v>2.4</c:v>
                </c:pt>
                <c:pt idx="1">
                  <c:v>9</c:v>
                </c:pt>
                <c:pt idx="2">
                  <c:v>1.8</c:v>
                </c:pt>
                <c:pt idx="3">
                  <c:v>2.8</c:v>
                </c:pt>
                <c:pt idx="4">
                  <c:v>9</c:v>
                </c:pt>
                <c:pt idx="5">
                  <c:v>1.8</c:v>
                </c:pt>
                <c:pt idx="6">
                  <c:v>2.8</c:v>
                </c:pt>
              </c:numCache>
            </c:numRef>
          </c:val>
          <c:smooth val="0"/>
          <c:extLst>
            <c:ext xmlns:c16="http://schemas.microsoft.com/office/drawing/2014/chart" uri="{C3380CC4-5D6E-409C-BE32-E72D297353CC}">
              <c16:uniqueId val="{00000001-E1E8-4F9D-A26D-3C3C2891200E}"/>
            </c:ext>
          </c:extLst>
        </c:ser>
        <c:ser>
          <c:idx val="2"/>
          <c:order val="2"/>
          <c:tx>
            <c:strRef>
              <c:f>Sheet1!$D$1</c:f>
              <c:strCache>
                <c:ptCount val="1"/>
                <c:pt idx="0">
                  <c:v>Series 3</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Sheet1!$D$2:$D$8</c:f>
              <c:numCache>
                <c:formatCode>General</c:formatCode>
                <c:ptCount val="7"/>
                <c:pt idx="0">
                  <c:v>2</c:v>
                </c:pt>
                <c:pt idx="1">
                  <c:v>2</c:v>
                </c:pt>
                <c:pt idx="2">
                  <c:v>3</c:v>
                </c:pt>
                <c:pt idx="3">
                  <c:v>5</c:v>
                </c:pt>
                <c:pt idx="4">
                  <c:v>2</c:v>
                </c:pt>
                <c:pt idx="5">
                  <c:v>3</c:v>
                </c:pt>
                <c:pt idx="6">
                  <c:v>5</c:v>
                </c:pt>
              </c:numCache>
            </c:numRef>
          </c:val>
          <c:smooth val="0"/>
          <c:extLst>
            <c:ext xmlns:c16="http://schemas.microsoft.com/office/drawing/2014/chart" uri="{C3380CC4-5D6E-409C-BE32-E72D297353CC}">
              <c16:uniqueId val="{00000002-E1E8-4F9D-A26D-3C3C2891200E}"/>
            </c:ext>
          </c:extLst>
        </c:ser>
        <c:dLbls>
          <c:showLegendKey val="0"/>
          <c:showVal val="0"/>
          <c:showCatName val="0"/>
          <c:showSerName val="0"/>
          <c:showPercent val="0"/>
          <c:showBubbleSize val="0"/>
        </c:dLbls>
        <c:smooth val="0"/>
        <c:axId val="464105632"/>
        <c:axId val="464104976"/>
      </c:lineChart>
      <c:catAx>
        <c:axId val="46410563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104976"/>
        <c:crosses val="autoZero"/>
        <c:auto val="1"/>
        <c:lblAlgn val="ctr"/>
        <c:lblOffset val="100"/>
        <c:noMultiLvlLbl val="0"/>
      </c:catAx>
      <c:valAx>
        <c:axId val="464104976"/>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105632"/>
        <c:crosses val="autoZero"/>
        <c:crossBetween val="midCat"/>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316159785014541E-2"/>
          <c:y val="3.2124823012970365E-2"/>
          <c:w val="0.9315606386256311"/>
          <c:h val="0.83927841381737933"/>
        </c:manualLayout>
      </c:layout>
      <c:barChart>
        <c:barDir val="col"/>
        <c:grouping val="clustered"/>
        <c:varyColors val="0"/>
        <c:ser>
          <c:idx val="0"/>
          <c:order val="0"/>
          <c:tx>
            <c:strRef>
              <c:f>Sheet1!$B$1</c:f>
              <c:strCache>
                <c:ptCount val="1"/>
                <c:pt idx="0">
                  <c:v>Women (n=1698)</c:v>
                </c:pt>
              </c:strCache>
            </c:strRef>
          </c:tx>
          <c:spPr>
            <a:solidFill>
              <a:srgbClr val="FF0000"/>
            </a:solidFill>
            <a:ln>
              <a:solidFill>
                <a:srgbClr val="FF0000"/>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BARC 3 or 5 </c:v>
                </c:pt>
                <c:pt idx="1">
                  <c:v>TIMI major</c:v>
                </c:pt>
                <c:pt idx="2">
                  <c:v>GUSTO moderate or severe</c:v>
                </c:pt>
                <c:pt idx="3">
                  <c:v>ISTH major</c:v>
                </c:pt>
              </c:strCache>
            </c:strRef>
          </c:cat>
          <c:val>
            <c:numRef>
              <c:f>Sheet1!$B$2:$B$5</c:f>
              <c:numCache>
                <c:formatCode>0.0%</c:formatCode>
                <c:ptCount val="4"/>
                <c:pt idx="0">
                  <c:v>0.02</c:v>
                </c:pt>
                <c:pt idx="1">
                  <c:v>8.0000000000000002E-3</c:v>
                </c:pt>
                <c:pt idx="2">
                  <c:v>1.4999999999999999E-2</c:v>
                </c:pt>
                <c:pt idx="3">
                  <c:v>2.1000000000000001E-2</c:v>
                </c:pt>
              </c:numCache>
            </c:numRef>
          </c:val>
          <c:extLst>
            <c:ext xmlns:c16="http://schemas.microsoft.com/office/drawing/2014/chart" uri="{C3380CC4-5D6E-409C-BE32-E72D297353CC}">
              <c16:uniqueId val="{00000000-88CF-46FB-84B3-58F8BBA4844C}"/>
            </c:ext>
          </c:extLst>
        </c:ser>
        <c:ser>
          <c:idx val="1"/>
          <c:order val="1"/>
          <c:tx>
            <c:strRef>
              <c:f>Sheet1!$C$1</c:f>
              <c:strCache>
                <c:ptCount val="1"/>
                <c:pt idx="0">
                  <c:v>Men (n=5421)</c:v>
                </c:pt>
              </c:strCache>
            </c:strRef>
          </c:tx>
          <c:spPr>
            <a:solidFill>
              <a:srgbClr val="00B0F0"/>
            </a:solidFill>
            <a:ln>
              <a:solidFill>
                <a:srgbClr val="00B0F0"/>
              </a:solid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BARC 3 or 5 </c:v>
                </c:pt>
                <c:pt idx="1">
                  <c:v>TIMI major</c:v>
                </c:pt>
                <c:pt idx="2">
                  <c:v>GUSTO moderate or severe</c:v>
                </c:pt>
                <c:pt idx="3">
                  <c:v>ISTH major</c:v>
                </c:pt>
              </c:strCache>
            </c:strRef>
          </c:cat>
          <c:val>
            <c:numRef>
              <c:f>Sheet1!$C$2:$C$5</c:f>
              <c:numCache>
                <c:formatCode>0.0%</c:formatCode>
                <c:ptCount val="4"/>
                <c:pt idx="0">
                  <c:v>1.2999999999999999E-2</c:v>
                </c:pt>
                <c:pt idx="1">
                  <c:v>7.0000000000000001E-3</c:v>
                </c:pt>
                <c:pt idx="2">
                  <c:v>8.9999999999999993E-3</c:v>
                </c:pt>
                <c:pt idx="3">
                  <c:v>1.4E-2</c:v>
                </c:pt>
              </c:numCache>
            </c:numRef>
          </c:val>
          <c:extLst>
            <c:ext xmlns:c16="http://schemas.microsoft.com/office/drawing/2014/chart" uri="{C3380CC4-5D6E-409C-BE32-E72D297353CC}">
              <c16:uniqueId val="{00000001-88CF-46FB-84B3-58F8BBA4844C}"/>
            </c:ext>
          </c:extLst>
        </c:ser>
        <c:dLbls>
          <c:showLegendKey val="0"/>
          <c:showVal val="0"/>
          <c:showCatName val="0"/>
          <c:showSerName val="0"/>
          <c:showPercent val="0"/>
          <c:showBubbleSize val="0"/>
        </c:dLbls>
        <c:gapWidth val="120"/>
        <c:overlap val="-12"/>
        <c:axId val="497455384"/>
        <c:axId val="497432424"/>
      </c:barChart>
      <c:catAx>
        <c:axId val="497455384"/>
        <c:scaling>
          <c:orientation val="minMax"/>
        </c:scaling>
        <c:delete val="0"/>
        <c:axPos val="b"/>
        <c:numFmt formatCode="General" sourceLinked="1"/>
        <c:majorTickMark val="out"/>
        <c:minorTickMark val="none"/>
        <c:tickLblPos val="nextTo"/>
        <c:spPr>
          <a:noFill/>
          <a:ln w="22225" cap="flat" cmpd="sng" algn="ctr">
            <a:solidFill>
              <a:srgbClr val="FFFFFF"/>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97432424"/>
        <c:crosses val="autoZero"/>
        <c:auto val="1"/>
        <c:lblAlgn val="ctr"/>
        <c:lblOffset val="10"/>
        <c:noMultiLvlLbl val="0"/>
      </c:catAx>
      <c:valAx>
        <c:axId val="497432424"/>
        <c:scaling>
          <c:orientation val="minMax"/>
          <c:max val="4.0000000000000008E-2"/>
        </c:scaling>
        <c:delete val="0"/>
        <c:axPos val="l"/>
        <c:numFmt formatCode="0%" sourceLinked="0"/>
        <c:majorTickMark val="out"/>
        <c:minorTickMark val="none"/>
        <c:tickLblPos val="nextTo"/>
        <c:spPr>
          <a:noFill/>
          <a:ln w="22225">
            <a:solidFill>
              <a:srgbClr val="FFFFFF"/>
            </a:solid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97455384"/>
        <c:crosses val="autoZero"/>
        <c:crossBetween val="between"/>
        <c:majorUnit val="1.0000000000000002E-2"/>
      </c:valAx>
      <c:spPr>
        <a:noFill/>
        <a:ln>
          <a:noFill/>
        </a:ln>
        <a:effectLst/>
      </c:spPr>
    </c:plotArea>
    <c:legend>
      <c:legendPos val="b"/>
      <c:layout>
        <c:manualLayout>
          <c:xMode val="edge"/>
          <c:yMode val="edge"/>
          <c:x val="0.28856064577045082"/>
          <c:y val="2.287551678595652E-3"/>
          <c:w val="0.47630063322587957"/>
          <c:h val="6.874665321720498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Sheet1!$B$2:$B$8</c:f>
              <c:numCache>
                <c:formatCode>General</c:formatCode>
                <c:ptCount val="7"/>
                <c:pt idx="0">
                  <c:v>7</c:v>
                </c:pt>
                <c:pt idx="1">
                  <c:v>2.5</c:v>
                </c:pt>
                <c:pt idx="2">
                  <c:v>3.5</c:v>
                </c:pt>
                <c:pt idx="3">
                  <c:v>4.5</c:v>
                </c:pt>
                <c:pt idx="4">
                  <c:v>2.5</c:v>
                </c:pt>
                <c:pt idx="5">
                  <c:v>3.5</c:v>
                </c:pt>
                <c:pt idx="6">
                  <c:v>4.5</c:v>
                </c:pt>
              </c:numCache>
            </c:numRef>
          </c:val>
          <c:smooth val="0"/>
          <c:extLst>
            <c:ext xmlns:c16="http://schemas.microsoft.com/office/drawing/2014/chart" uri="{C3380CC4-5D6E-409C-BE32-E72D297353CC}">
              <c16:uniqueId val="{00000000-7C01-458F-B95E-9FC5C0EAE40D}"/>
            </c:ext>
          </c:extLst>
        </c:ser>
        <c:ser>
          <c:idx val="1"/>
          <c:order val="1"/>
          <c:tx>
            <c:strRef>
              <c:f>Sheet1!$C$1</c:f>
              <c:strCache>
                <c:ptCount val="1"/>
                <c:pt idx="0">
                  <c:v>Series 2</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Sheet1!$C$2:$C$8</c:f>
              <c:numCache>
                <c:formatCode>General</c:formatCode>
                <c:ptCount val="7"/>
                <c:pt idx="0">
                  <c:v>2.4</c:v>
                </c:pt>
                <c:pt idx="1">
                  <c:v>9</c:v>
                </c:pt>
                <c:pt idx="2">
                  <c:v>1.8</c:v>
                </c:pt>
                <c:pt idx="3">
                  <c:v>2.8</c:v>
                </c:pt>
                <c:pt idx="4">
                  <c:v>9</c:v>
                </c:pt>
                <c:pt idx="5">
                  <c:v>1.8</c:v>
                </c:pt>
                <c:pt idx="6">
                  <c:v>2.8</c:v>
                </c:pt>
              </c:numCache>
            </c:numRef>
          </c:val>
          <c:smooth val="0"/>
          <c:extLst>
            <c:ext xmlns:c16="http://schemas.microsoft.com/office/drawing/2014/chart" uri="{C3380CC4-5D6E-409C-BE32-E72D297353CC}">
              <c16:uniqueId val="{00000001-7C01-458F-B95E-9FC5C0EAE40D}"/>
            </c:ext>
          </c:extLst>
        </c:ser>
        <c:ser>
          <c:idx val="2"/>
          <c:order val="2"/>
          <c:tx>
            <c:strRef>
              <c:f>Sheet1!$D$1</c:f>
              <c:strCache>
                <c:ptCount val="1"/>
                <c:pt idx="0">
                  <c:v>Series 3</c:v>
                </c:pt>
              </c:strCache>
            </c:strRef>
          </c:tx>
          <c:spPr>
            <a:ln w="28575" cap="rnd">
              <a:noFill/>
              <a:round/>
            </a:ln>
            <a:effectLst/>
          </c:spPr>
          <c:marker>
            <c:symbol val="none"/>
          </c:marker>
          <c:cat>
            <c:numRef>
              <c:f>Sheet1!$A$2:$A$8</c:f>
              <c:numCache>
                <c:formatCode>General</c:formatCode>
                <c:ptCount val="7"/>
                <c:pt idx="0">
                  <c:v>0</c:v>
                </c:pt>
                <c:pt idx="1">
                  <c:v>60</c:v>
                </c:pt>
                <c:pt idx="2">
                  <c:v>120</c:v>
                </c:pt>
                <c:pt idx="3">
                  <c:v>180</c:v>
                </c:pt>
                <c:pt idx="4">
                  <c:v>240</c:v>
                </c:pt>
                <c:pt idx="5">
                  <c:v>300</c:v>
                </c:pt>
                <c:pt idx="6">
                  <c:v>360</c:v>
                </c:pt>
              </c:numCache>
            </c:numRef>
          </c:cat>
          <c:val>
            <c:numRef>
              <c:f>Sheet1!$D$2:$D$8</c:f>
              <c:numCache>
                <c:formatCode>General</c:formatCode>
                <c:ptCount val="7"/>
                <c:pt idx="0">
                  <c:v>2</c:v>
                </c:pt>
                <c:pt idx="1">
                  <c:v>2</c:v>
                </c:pt>
                <c:pt idx="2">
                  <c:v>3</c:v>
                </c:pt>
                <c:pt idx="3">
                  <c:v>5</c:v>
                </c:pt>
                <c:pt idx="4">
                  <c:v>2</c:v>
                </c:pt>
                <c:pt idx="5">
                  <c:v>3</c:v>
                </c:pt>
                <c:pt idx="6">
                  <c:v>5</c:v>
                </c:pt>
              </c:numCache>
            </c:numRef>
          </c:val>
          <c:smooth val="0"/>
          <c:extLst>
            <c:ext xmlns:c16="http://schemas.microsoft.com/office/drawing/2014/chart" uri="{C3380CC4-5D6E-409C-BE32-E72D297353CC}">
              <c16:uniqueId val="{00000002-7C01-458F-B95E-9FC5C0EAE40D}"/>
            </c:ext>
          </c:extLst>
        </c:ser>
        <c:dLbls>
          <c:showLegendKey val="0"/>
          <c:showVal val="0"/>
          <c:showCatName val="0"/>
          <c:showSerName val="0"/>
          <c:showPercent val="0"/>
          <c:showBubbleSize val="0"/>
        </c:dLbls>
        <c:smooth val="0"/>
        <c:axId val="464105632"/>
        <c:axId val="464104976"/>
      </c:lineChart>
      <c:catAx>
        <c:axId val="46410563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104976"/>
        <c:crosses val="autoZero"/>
        <c:auto val="1"/>
        <c:lblAlgn val="ctr"/>
        <c:lblOffset val="100"/>
        <c:noMultiLvlLbl val="0"/>
      </c:catAx>
      <c:valAx>
        <c:axId val="464104976"/>
        <c:scaling>
          <c:orientation val="minMax"/>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64105632"/>
        <c:crosses val="autoZero"/>
        <c:crossBetween val="midCat"/>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6/15/2021</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73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4908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1757"/>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69983" indent="0" algn="ctr">
              <a:buNone/>
              <a:defRPr/>
            </a:lvl2pPr>
            <a:lvl3pPr marL="739982" indent="0" algn="ctr">
              <a:buNone/>
              <a:defRPr/>
            </a:lvl3pPr>
            <a:lvl4pPr marL="1109971" indent="0" algn="ctr">
              <a:buNone/>
              <a:defRPr/>
            </a:lvl4pPr>
            <a:lvl5pPr marL="1479966" indent="0" algn="ctr">
              <a:buNone/>
              <a:defRPr/>
            </a:lvl5pPr>
            <a:lvl6pPr marL="1849957" indent="0" algn="ctr">
              <a:buNone/>
              <a:defRPr/>
            </a:lvl6pPr>
            <a:lvl7pPr marL="2219946" indent="0" algn="ctr">
              <a:buNone/>
              <a:defRPr/>
            </a:lvl7pPr>
            <a:lvl8pPr marL="2589932" indent="0" algn="ctr">
              <a:buNone/>
              <a:defRPr/>
            </a:lvl8pPr>
            <a:lvl9pPr marL="2959919" indent="0" algn="ctr">
              <a:buNone/>
              <a:defRPr/>
            </a:lvl9pPr>
          </a:lstStyle>
          <a:p>
            <a:r>
              <a:rPr lang="en-US"/>
              <a:t>Click to edit Master subtitle style</a:t>
            </a:r>
          </a:p>
        </p:txBody>
      </p:sp>
    </p:spTree>
    <p:extLst>
      <p:ext uri="{BB962C8B-B14F-4D97-AF65-F5344CB8AC3E}">
        <p14:creationId xmlns:p14="http://schemas.microsoft.com/office/powerpoint/2010/main" val="2002412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01233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6"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536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31911019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202578908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02220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6793233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91771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0011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02390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7207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36090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36165302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6055076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65266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7525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93697028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07"/>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69983" indent="0">
              <a:buNone/>
              <a:defRPr sz="1519"/>
            </a:lvl2pPr>
            <a:lvl3pPr marL="739982" indent="0">
              <a:buNone/>
              <a:defRPr sz="1350"/>
            </a:lvl3pPr>
            <a:lvl4pPr marL="1109971" indent="0">
              <a:buNone/>
              <a:defRPr sz="1181"/>
            </a:lvl4pPr>
            <a:lvl5pPr marL="1479966" indent="0">
              <a:buNone/>
              <a:defRPr sz="1181"/>
            </a:lvl5pPr>
            <a:lvl6pPr marL="1849957" indent="0">
              <a:buNone/>
              <a:defRPr sz="1181"/>
            </a:lvl6pPr>
            <a:lvl7pPr marL="2219946" indent="0">
              <a:buNone/>
              <a:defRPr sz="1181"/>
            </a:lvl7pPr>
            <a:lvl8pPr marL="2589932" indent="0">
              <a:buNone/>
              <a:defRPr sz="1181"/>
            </a:lvl8pPr>
            <a:lvl9pPr marL="2959919" indent="0">
              <a:buNone/>
              <a:defRPr sz="1181"/>
            </a:lvl9pPr>
          </a:lstStyle>
          <a:p>
            <a:pPr lvl="0"/>
            <a:r>
              <a:rPr lang="en-US"/>
              <a:t>Click to edit Master text styles</a:t>
            </a:r>
          </a:p>
        </p:txBody>
      </p:sp>
    </p:spTree>
    <p:extLst>
      <p:ext uri="{BB962C8B-B14F-4D97-AF65-F5344CB8AC3E}">
        <p14:creationId xmlns:p14="http://schemas.microsoft.com/office/powerpoint/2010/main" val="1348938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1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000"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89576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763" indent="0" algn="ctr">
              <a:buNone/>
              <a:defRPr/>
            </a:lvl2pPr>
            <a:lvl3pPr marL="771525" indent="0" algn="ctr">
              <a:buNone/>
              <a:defRPr/>
            </a:lvl3pPr>
            <a:lvl4pPr marL="1157288" indent="0" algn="ctr">
              <a:buNone/>
              <a:defRPr/>
            </a:lvl4pPr>
            <a:lvl5pPr marL="1543050" indent="0" algn="ctr">
              <a:buNone/>
              <a:defRPr/>
            </a:lvl5pPr>
            <a:lvl6pPr marL="1928813" indent="0" algn="ctr">
              <a:buNone/>
              <a:defRPr/>
            </a:lvl6pPr>
            <a:lvl7pPr marL="2314575" indent="0" algn="ctr">
              <a:buNone/>
              <a:defRPr/>
            </a:lvl7pPr>
            <a:lvl8pPr marL="2700338" indent="0" algn="ctr">
              <a:buNone/>
              <a:defRPr/>
            </a:lvl8pPr>
            <a:lvl9pPr marL="3086100" indent="0" algn="ctr">
              <a:buNone/>
              <a:defRPr/>
            </a:lvl9pPr>
          </a:lstStyle>
          <a:p>
            <a:r>
              <a:rPr lang="en-US"/>
              <a:t>Click to edit Master subtitle style</a:t>
            </a:r>
          </a:p>
        </p:txBody>
      </p:sp>
    </p:spTree>
    <p:extLst>
      <p:ext uri="{BB962C8B-B14F-4D97-AF65-F5344CB8AC3E}">
        <p14:creationId xmlns:p14="http://schemas.microsoft.com/office/powerpoint/2010/main" val="27452808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1" y="1535117"/>
            <a:ext cx="4545014"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1"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69983" indent="0">
              <a:buNone/>
              <a:defRPr sz="1688" b="1"/>
            </a:lvl2pPr>
            <a:lvl3pPr marL="739982" indent="0">
              <a:buNone/>
              <a:defRPr sz="1519" b="1"/>
            </a:lvl3pPr>
            <a:lvl4pPr marL="1109971" indent="0">
              <a:buNone/>
              <a:defRPr sz="1350" b="1"/>
            </a:lvl4pPr>
            <a:lvl5pPr marL="1479966" indent="0">
              <a:buNone/>
              <a:defRPr sz="1350" b="1"/>
            </a:lvl5pPr>
            <a:lvl6pPr marL="1849957" indent="0">
              <a:buNone/>
              <a:defRPr sz="1350" b="1"/>
            </a:lvl6pPr>
            <a:lvl7pPr marL="2219946" indent="0">
              <a:buNone/>
              <a:defRPr sz="1350" b="1"/>
            </a:lvl7pPr>
            <a:lvl8pPr marL="2589932" indent="0">
              <a:buNone/>
              <a:defRPr sz="1350" b="1"/>
            </a:lvl8pPr>
            <a:lvl9pPr marL="2959919"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57495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67628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7"/>
            <a:ext cx="8743950" cy="1362075"/>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763" indent="0">
              <a:buNone/>
              <a:defRPr sz="1519"/>
            </a:lvl2pPr>
            <a:lvl3pPr marL="771525" indent="0">
              <a:buNone/>
              <a:defRPr sz="1350"/>
            </a:lvl3pPr>
            <a:lvl4pPr marL="1157288" indent="0">
              <a:buNone/>
              <a:defRPr sz="1181"/>
            </a:lvl4pPr>
            <a:lvl5pPr marL="1543050" indent="0">
              <a:buNone/>
              <a:defRPr sz="1181"/>
            </a:lvl5pPr>
            <a:lvl6pPr marL="1928813" indent="0">
              <a:buNone/>
              <a:defRPr sz="1181"/>
            </a:lvl6pPr>
            <a:lvl7pPr marL="2314575" indent="0">
              <a:buNone/>
              <a:defRPr sz="1181"/>
            </a:lvl7pPr>
            <a:lvl8pPr marL="2700338" indent="0">
              <a:buNone/>
              <a:defRPr sz="1181"/>
            </a:lvl8pPr>
            <a:lvl9pPr marL="3086100" indent="0">
              <a:buNone/>
              <a:defRPr sz="1181"/>
            </a:lvl9pPr>
          </a:lstStyle>
          <a:p>
            <a:pPr lvl="0"/>
            <a:r>
              <a:rPr lang="en-US"/>
              <a:t>Click to edit Master text styles</a:t>
            </a:r>
          </a:p>
        </p:txBody>
      </p:sp>
    </p:spTree>
    <p:extLst>
      <p:ext uri="{BB962C8B-B14F-4D97-AF65-F5344CB8AC3E}">
        <p14:creationId xmlns:p14="http://schemas.microsoft.com/office/powerpoint/2010/main" val="34798913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2"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3408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025" b="1"/>
            </a:lvl1pPr>
            <a:lvl2pPr marL="385763" indent="0">
              <a:buNone/>
              <a:defRPr sz="1688" b="1"/>
            </a:lvl2pPr>
            <a:lvl3pPr marL="771525" indent="0">
              <a:buNone/>
              <a:defRPr sz="1519" b="1"/>
            </a:lvl3pPr>
            <a:lvl4pPr marL="1157288" indent="0">
              <a:buNone/>
              <a:defRPr sz="1350" b="1"/>
            </a:lvl4pPr>
            <a:lvl5pPr marL="1543050" indent="0">
              <a:buNone/>
              <a:defRPr sz="1350" b="1"/>
            </a:lvl5pPr>
            <a:lvl6pPr marL="1928813" indent="0">
              <a:buNone/>
              <a:defRPr sz="1350" b="1"/>
            </a:lvl6pPr>
            <a:lvl7pPr marL="2314575" indent="0">
              <a:buNone/>
              <a:defRPr sz="1350" b="1"/>
            </a:lvl7pPr>
            <a:lvl8pPr marL="2700338" indent="0">
              <a:buNone/>
              <a:defRPr sz="1350" b="1"/>
            </a:lvl8pPr>
            <a:lvl9pPr marL="3086100"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29679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509009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3441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60"/>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396584807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9"/>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763" indent="0">
              <a:buNone/>
              <a:defRPr sz="2363"/>
            </a:lvl2pPr>
            <a:lvl3pPr marL="771525" indent="0">
              <a:buNone/>
              <a:defRPr sz="2025"/>
            </a:lvl3pPr>
            <a:lvl4pPr marL="1157288" indent="0">
              <a:buNone/>
              <a:defRPr sz="1688"/>
            </a:lvl4pPr>
            <a:lvl5pPr marL="1543050" indent="0">
              <a:buNone/>
              <a:defRPr sz="1688"/>
            </a:lvl5pPr>
            <a:lvl6pPr marL="1928813" indent="0">
              <a:buNone/>
              <a:defRPr sz="1688"/>
            </a:lvl6pPr>
            <a:lvl7pPr marL="2314575" indent="0">
              <a:buNone/>
              <a:defRPr sz="1688"/>
            </a:lvl7pPr>
            <a:lvl8pPr marL="2700338" indent="0">
              <a:buNone/>
              <a:defRPr sz="1688"/>
            </a:lvl8pPr>
            <a:lvl9pPr marL="3086100" indent="0">
              <a:buNone/>
              <a:defRPr sz="1688"/>
            </a:lvl9pPr>
          </a:lstStyle>
          <a:p>
            <a:pPr lvl="0"/>
            <a:r>
              <a:rPr lang="en-US" noProof="0" dirty="0"/>
              <a:t>Click icon to add picture</a:t>
            </a:r>
          </a:p>
        </p:txBody>
      </p:sp>
      <p:sp>
        <p:nvSpPr>
          <p:cNvPr id="4" name="Text Placeholder 3"/>
          <p:cNvSpPr>
            <a:spLocks noGrp="1"/>
          </p:cNvSpPr>
          <p:nvPr>
            <p:ph type="body" sz="half" idx="2"/>
          </p:nvPr>
        </p:nvSpPr>
        <p:spPr>
          <a:xfrm>
            <a:off x="2016125" y="5367338"/>
            <a:ext cx="6172200" cy="804863"/>
          </a:xfrm>
        </p:spPr>
        <p:txBody>
          <a:bodyPr/>
          <a:lstStyle>
            <a:lvl1pPr marL="0" indent="0">
              <a:buNone/>
              <a:defRPr sz="1181"/>
            </a:lvl1pPr>
            <a:lvl2pPr marL="385763" indent="0">
              <a:buNone/>
              <a:defRPr sz="1013"/>
            </a:lvl2pPr>
            <a:lvl3pPr marL="771525" indent="0">
              <a:buNone/>
              <a:defRPr sz="844"/>
            </a:lvl3pPr>
            <a:lvl4pPr marL="1157288" indent="0">
              <a:buNone/>
              <a:defRPr sz="759"/>
            </a:lvl4pPr>
            <a:lvl5pPr marL="1543050" indent="0">
              <a:buNone/>
              <a:defRPr sz="759"/>
            </a:lvl5pPr>
            <a:lvl6pPr marL="1928813" indent="0">
              <a:buNone/>
              <a:defRPr sz="759"/>
            </a:lvl6pPr>
            <a:lvl7pPr marL="2314575" indent="0">
              <a:buNone/>
              <a:defRPr sz="759"/>
            </a:lvl7pPr>
            <a:lvl8pPr marL="2700338" indent="0">
              <a:buNone/>
              <a:defRPr sz="759"/>
            </a:lvl8pPr>
            <a:lvl9pPr marL="3086100" indent="0">
              <a:buNone/>
              <a:defRPr sz="759"/>
            </a:lvl9pPr>
          </a:lstStyle>
          <a:p>
            <a:pPr lvl="0"/>
            <a:r>
              <a:rPr lang="en-US"/>
              <a:t>Click to edit Master text styles</a:t>
            </a:r>
          </a:p>
        </p:txBody>
      </p:sp>
    </p:spTree>
    <p:extLst>
      <p:ext uri="{BB962C8B-B14F-4D97-AF65-F5344CB8AC3E}">
        <p14:creationId xmlns:p14="http://schemas.microsoft.com/office/powerpoint/2010/main" val="217877344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734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7142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300720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119370049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490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53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9552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5056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956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365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40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62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117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9121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727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01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37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0578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7378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135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1435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00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38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06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6" y="27305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6" y="273369"/>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6" y="1435104"/>
            <a:ext cx="3384550" cy="46910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530821287"/>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7187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350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955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69983" indent="0">
              <a:buNone/>
              <a:defRPr sz="2363"/>
            </a:lvl2pPr>
            <a:lvl3pPr marL="739982" indent="0">
              <a:buNone/>
              <a:defRPr sz="2025"/>
            </a:lvl3pPr>
            <a:lvl4pPr marL="1109971" indent="0">
              <a:buNone/>
              <a:defRPr sz="1688"/>
            </a:lvl4pPr>
            <a:lvl5pPr marL="1479966" indent="0">
              <a:buNone/>
              <a:defRPr sz="1688"/>
            </a:lvl5pPr>
            <a:lvl6pPr marL="1849957" indent="0">
              <a:buNone/>
              <a:defRPr sz="1688"/>
            </a:lvl6pPr>
            <a:lvl7pPr marL="2219946" indent="0">
              <a:buNone/>
              <a:defRPr sz="1688"/>
            </a:lvl7pPr>
            <a:lvl8pPr marL="2589932" indent="0">
              <a:buNone/>
              <a:defRPr sz="1688"/>
            </a:lvl8pPr>
            <a:lvl9pPr marL="2959919" indent="0">
              <a:buNone/>
              <a:defRPr sz="1688"/>
            </a:lvl9pPr>
          </a:lstStyle>
          <a:p>
            <a:pPr lvl="0"/>
            <a:endParaRPr lang="en-US" noProof="0"/>
          </a:p>
        </p:txBody>
      </p:sp>
      <p:sp>
        <p:nvSpPr>
          <p:cNvPr id="4" name="Text Placeholder 3"/>
          <p:cNvSpPr>
            <a:spLocks noGrp="1"/>
          </p:cNvSpPr>
          <p:nvPr>
            <p:ph type="body" sz="half" idx="2"/>
          </p:nvPr>
        </p:nvSpPr>
        <p:spPr>
          <a:xfrm>
            <a:off x="2016125" y="5367417"/>
            <a:ext cx="6172200" cy="804863"/>
          </a:xfrm>
        </p:spPr>
        <p:txBody>
          <a:bodyPr/>
          <a:lstStyle>
            <a:lvl1pPr marL="0" indent="0">
              <a:buNone/>
              <a:defRPr sz="1181"/>
            </a:lvl1pPr>
            <a:lvl2pPr marL="369983" indent="0">
              <a:buNone/>
              <a:defRPr sz="1013"/>
            </a:lvl2pPr>
            <a:lvl3pPr marL="739982" indent="0">
              <a:buNone/>
              <a:defRPr sz="844"/>
            </a:lvl3pPr>
            <a:lvl4pPr marL="1109971" indent="0">
              <a:buNone/>
              <a:defRPr sz="759"/>
            </a:lvl4pPr>
            <a:lvl5pPr marL="1479966" indent="0">
              <a:buNone/>
              <a:defRPr sz="759"/>
            </a:lvl5pPr>
            <a:lvl6pPr marL="1849957" indent="0">
              <a:buNone/>
              <a:defRPr sz="759"/>
            </a:lvl6pPr>
            <a:lvl7pPr marL="2219946" indent="0">
              <a:buNone/>
              <a:defRPr sz="759"/>
            </a:lvl7pPr>
            <a:lvl8pPr marL="2589932" indent="0">
              <a:buNone/>
              <a:defRPr sz="759"/>
            </a:lvl8pPr>
            <a:lvl9pPr marL="2959919" indent="0">
              <a:buNone/>
              <a:defRPr sz="759"/>
            </a:lvl9pPr>
          </a:lstStyle>
          <a:p>
            <a:pPr lvl="0"/>
            <a:r>
              <a:rPr lang="en-US"/>
              <a:t>Click to edit Master text styles</a:t>
            </a:r>
          </a:p>
        </p:txBody>
      </p:sp>
    </p:spTree>
    <p:extLst>
      <p:ext uri="{BB962C8B-B14F-4D97-AF65-F5344CB8AC3E}">
        <p14:creationId xmlns:p14="http://schemas.microsoft.com/office/powerpoint/2010/main" val="29258404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ctr" anchorCtr="0" compatLnSpc="1">
            <a:prstTxWarp prst="textNoShape">
              <a:avLst/>
            </a:prstTxWarp>
          </a:bodyPr>
          <a:lstStyle/>
          <a:p>
            <a:pPr lvl="0"/>
            <a:endParaRPr lang="en-US" altLang="en-US"/>
          </a:p>
        </p:txBody>
      </p:sp>
      <p:sp>
        <p:nvSpPr>
          <p:cNvPr id="307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7689" tIns="43886" rIns="87689" bIns="4388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1562771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69983" algn="ctr" rtl="0" eaLnBrk="0" fontAlgn="base" hangingPunct="0">
        <a:spcBef>
          <a:spcPct val="0"/>
        </a:spcBef>
        <a:spcAft>
          <a:spcPct val="0"/>
        </a:spcAft>
        <a:defRPr sz="3544" b="1">
          <a:solidFill>
            <a:srgbClr val="FFFF00"/>
          </a:solidFill>
          <a:latin typeface="Times New Roman" pitchFamily="18" charset="0"/>
        </a:defRPr>
      </a:lvl6pPr>
      <a:lvl7pPr marL="739982" algn="ctr" rtl="0" eaLnBrk="0" fontAlgn="base" hangingPunct="0">
        <a:spcBef>
          <a:spcPct val="0"/>
        </a:spcBef>
        <a:spcAft>
          <a:spcPct val="0"/>
        </a:spcAft>
        <a:defRPr sz="3544" b="1">
          <a:solidFill>
            <a:srgbClr val="FFFF00"/>
          </a:solidFill>
          <a:latin typeface="Times New Roman" pitchFamily="18" charset="0"/>
        </a:defRPr>
      </a:lvl7pPr>
      <a:lvl8pPr marL="1109971" algn="ctr" rtl="0" eaLnBrk="0" fontAlgn="base" hangingPunct="0">
        <a:spcBef>
          <a:spcPct val="0"/>
        </a:spcBef>
        <a:spcAft>
          <a:spcPct val="0"/>
        </a:spcAft>
        <a:defRPr sz="3544" b="1">
          <a:solidFill>
            <a:srgbClr val="FFFF00"/>
          </a:solidFill>
          <a:latin typeface="Times New Roman" pitchFamily="18" charset="0"/>
        </a:defRPr>
      </a:lvl8pPr>
      <a:lvl9pPr marL="1479966" algn="ctr" rtl="0" eaLnBrk="0" fontAlgn="base" hangingPunct="0">
        <a:spcBef>
          <a:spcPct val="0"/>
        </a:spcBef>
        <a:spcAft>
          <a:spcPct val="0"/>
        </a:spcAft>
        <a:defRPr sz="3544" b="1">
          <a:solidFill>
            <a:srgbClr val="FFFF00"/>
          </a:solidFill>
          <a:latin typeface="Times New Roman" pitchFamily="18" charset="0"/>
        </a:defRPr>
      </a:lvl9pPr>
    </p:titleStyle>
    <p:bodyStyle>
      <a:lvl1pPr marL="261194" indent="-261194" algn="l" rtl="0" eaLnBrk="0" fontAlgn="base" hangingPunct="0">
        <a:spcBef>
          <a:spcPct val="20000"/>
        </a:spcBef>
        <a:spcAft>
          <a:spcPct val="0"/>
        </a:spcAft>
        <a:buChar char="•"/>
        <a:defRPr sz="2700">
          <a:solidFill>
            <a:schemeClr val="bg1"/>
          </a:solidFill>
          <a:latin typeface="+mn-lt"/>
          <a:ea typeface="+mn-ea"/>
          <a:cs typeface="+mn-cs"/>
        </a:defRPr>
      </a:lvl1pPr>
      <a:lvl2pPr marL="588021" indent="-214313" algn="l" rtl="0" eaLnBrk="0" fontAlgn="base" hangingPunct="0">
        <a:spcBef>
          <a:spcPct val="20000"/>
        </a:spcBef>
        <a:spcAft>
          <a:spcPct val="0"/>
        </a:spcAft>
        <a:buChar char="–"/>
        <a:defRPr sz="2363">
          <a:solidFill>
            <a:schemeClr val="bg1"/>
          </a:solidFill>
          <a:latin typeface="+mn-lt"/>
        </a:defRPr>
      </a:lvl2pPr>
      <a:lvl3pPr marL="914847" indent="-166093" algn="l" rtl="0" eaLnBrk="0" fontAlgn="base" hangingPunct="0">
        <a:spcBef>
          <a:spcPct val="20000"/>
        </a:spcBef>
        <a:spcAft>
          <a:spcPct val="0"/>
        </a:spcAft>
        <a:buChar char="•"/>
        <a:defRPr sz="2025">
          <a:solidFill>
            <a:schemeClr val="bg1"/>
          </a:solidFill>
          <a:latin typeface="+mn-lt"/>
        </a:defRPr>
      </a:lvl3pPr>
      <a:lvl4pPr marL="1277838" indent="-166093" algn="l" rtl="0" eaLnBrk="0" fontAlgn="base" hangingPunct="0">
        <a:spcBef>
          <a:spcPct val="20000"/>
        </a:spcBef>
        <a:spcAft>
          <a:spcPct val="0"/>
        </a:spcAft>
        <a:buChar char="–"/>
        <a:defRPr sz="1688">
          <a:solidFill>
            <a:schemeClr val="bg1"/>
          </a:solidFill>
          <a:latin typeface="+mn-lt"/>
        </a:defRPr>
      </a:lvl4pPr>
      <a:lvl5pPr marL="1652885" indent="-167433" algn="l" rtl="0" eaLnBrk="0" fontAlgn="base" hangingPunct="0">
        <a:spcBef>
          <a:spcPct val="20000"/>
        </a:spcBef>
        <a:spcAft>
          <a:spcPct val="0"/>
        </a:spcAft>
        <a:buChar char="»"/>
        <a:defRPr sz="1688">
          <a:solidFill>
            <a:schemeClr val="bg1"/>
          </a:solidFill>
          <a:latin typeface="+mn-lt"/>
        </a:defRPr>
      </a:lvl5pPr>
      <a:lvl6pPr marL="2034951" indent="-186282" algn="l" rtl="0" eaLnBrk="0" fontAlgn="base" hangingPunct="0">
        <a:spcBef>
          <a:spcPct val="20000"/>
        </a:spcBef>
        <a:spcAft>
          <a:spcPct val="0"/>
        </a:spcAft>
        <a:buChar char="»"/>
        <a:defRPr sz="1688">
          <a:solidFill>
            <a:schemeClr val="bg1"/>
          </a:solidFill>
          <a:latin typeface="+mn-lt"/>
        </a:defRPr>
      </a:lvl6pPr>
      <a:lvl7pPr marL="2404938" indent="-186282" algn="l" rtl="0" eaLnBrk="0" fontAlgn="base" hangingPunct="0">
        <a:spcBef>
          <a:spcPct val="20000"/>
        </a:spcBef>
        <a:spcAft>
          <a:spcPct val="0"/>
        </a:spcAft>
        <a:buChar char="»"/>
        <a:defRPr sz="1688">
          <a:solidFill>
            <a:schemeClr val="bg1"/>
          </a:solidFill>
          <a:latin typeface="+mn-lt"/>
        </a:defRPr>
      </a:lvl7pPr>
      <a:lvl8pPr marL="2774934" indent="-186282" algn="l" rtl="0" eaLnBrk="0" fontAlgn="base" hangingPunct="0">
        <a:spcBef>
          <a:spcPct val="20000"/>
        </a:spcBef>
        <a:spcAft>
          <a:spcPct val="0"/>
        </a:spcAft>
        <a:buChar char="»"/>
        <a:defRPr sz="1688">
          <a:solidFill>
            <a:schemeClr val="bg1"/>
          </a:solidFill>
          <a:latin typeface="+mn-lt"/>
        </a:defRPr>
      </a:lvl8pPr>
      <a:lvl9pPr marL="3144916" indent="-186282"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739982" rtl="0" eaLnBrk="1" latinLnBrk="0" hangingPunct="1">
        <a:defRPr sz="1519" kern="1200">
          <a:solidFill>
            <a:schemeClr val="tx1"/>
          </a:solidFill>
          <a:latin typeface="+mn-lt"/>
          <a:ea typeface="+mn-ea"/>
          <a:cs typeface="+mn-cs"/>
        </a:defRPr>
      </a:lvl1pPr>
      <a:lvl2pPr marL="369983" algn="l" defTabSz="739982" rtl="0" eaLnBrk="1" latinLnBrk="0" hangingPunct="1">
        <a:defRPr sz="1519" kern="1200">
          <a:solidFill>
            <a:schemeClr val="tx1"/>
          </a:solidFill>
          <a:latin typeface="+mn-lt"/>
          <a:ea typeface="+mn-ea"/>
          <a:cs typeface="+mn-cs"/>
        </a:defRPr>
      </a:lvl2pPr>
      <a:lvl3pPr marL="739982" algn="l" defTabSz="739982" rtl="0" eaLnBrk="1" latinLnBrk="0" hangingPunct="1">
        <a:defRPr sz="1519" kern="1200">
          <a:solidFill>
            <a:schemeClr val="tx1"/>
          </a:solidFill>
          <a:latin typeface="+mn-lt"/>
          <a:ea typeface="+mn-ea"/>
          <a:cs typeface="+mn-cs"/>
        </a:defRPr>
      </a:lvl3pPr>
      <a:lvl4pPr marL="1109971" algn="l" defTabSz="739982" rtl="0" eaLnBrk="1" latinLnBrk="0" hangingPunct="1">
        <a:defRPr sz="1519" kern="1200">
          <a:solidFill>
            <a:schemeClr val="tx1"/>
          </a:solidFill>
          <a:latin typeface="+mn-lt"/>
          <a:ea typeface="+mn-ea"/>
          <a:cs typeface="+mn-cs"/>
        </a:defRPr>
      </a:lvl4pPr>
      <a:lvl5pPr marL="1479966" algn="l" defTabSz="739982" rtl="0" eaLnBrk="1" latinLnBrk="0" hangingPunct="1">
        <a:defRPr sz="1519" kern="1200">
          <a:solidFill>
            <a:schemeClr val="tx1"/>
          </a:solidFill>
          <a:latin typeface="+mn-lt"/>
          <a:ea typeface="+mn-ea"/>
          <a:cs typeface="+mn-cs"/>
        </a:defRPr>
      </a:lvl5pPr>
      <a:lvl6pPr marL="1849957" algn="l" defTabSz="739982" rtl="0" eaLnBrk="1" latinLnBrk="0" hangingPunct="1">
        <a:defRPr sz="1519" kern="1200">
          <a:solidFill>
            <a:schemeClr val="tx1"/>
          </a:solidFill>
          <a:latin typeface="+mn-lt"/>
          <a:ea typeface="+mn-ea"/>
          <a:cs typeface="+mn-cs"/>
        </a:defRPr>
      </a:lvl6pPr>
      <a:lvl7pPr marL="2219946" algn="l" defTabSz="739982" rtl="0" eaLnBrk="1" latinLnBrk="0" hangingPunct="1">
        <a:defRPr sz="1519" kern="1200">
          <a:solidFill>
            <a:schemeClr val="tx1"/>
          </a:solidFill>
          <a:latin typeface="+mn-lt"/>
          <a:ea typeface="+mn-ea"/>
          <a:cs typeface="+mn-cs"/>
        </a:defRPr>
      </a:lvl7pPr>
      <a:lvl8pPr marL="2589932" algn="l" defTabSz="739982" rtl="0" eaLnBrk="1" latinLnBrk="0" hangingPunct="1">
        <a:defRPr sz="1519" kern="1200">
          <a:solidFill>
            <a:schemeClr val="tx1"/>
          </a:solidFill>
          <a:latin typeface="+mn-lt"/>
          <a:ea typeface="+mn-ea"/>
          <a:cs typeface="+mn-cs"/>
        </a:defRPr>
      </a:lvl8pPr>
      <a:lvl9pPr marL="2959919" algn="l" defTabSz="739982" rtl="0" eaLnBrk="1" latinLnBrk="0" hangingPunct="1">
        <a:defRPr sz="15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5999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9997204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85763" algn="ctr" rtl="0" eaLnBrk="1" fontAlgn="base" hangingPunct="1">
        <a:spcBef>
          <a:spcPct val="0"/>
        </a:spcBef>
        <a:spcAft>
          <a:spcPct val="0"/>
        </a:spcAft>
        <a:defRPr sz="3544" b="1">
          <a:solidFill>
            <a:srgbClr val="FFFF00"/>
          </a:solidFill>
          <a:latin typeface="Times New Roman" pitchFamily="18" charset="0"/>
        </a:defRPr>
      </a:lvl6pPr>
      <a:lvl7pPr marL="771525" algn="ctr" rtl="0" eaLnBrk="1" fontAlgn="base" hangingPunct="1">
        <a:spcBef>
          <a:spcPct val="0"/>
        </a:spcBef>
        <a:spcAft>
          <a:spcPct val="0"/>
        </a:spcAft>
        <a:defRPr sz="3544" b="1">
          <a:solidFill>
            <a:srgbClr val="FFFF00"/>
          </a:solidFill>
          <a:latin typeface="Times New Roman" pitchFamily="18" charset="0"/>
        </a:defRPr>
      </a:lvl7pPr>
      <a:lvl8pPr marL="1157288" algn="ctr" rtl="0" eaLnBrk="1" fontAlgn="base" hangingPunct="1">
        <a:spcBef>
          <a:spcPct val="0"/>
        </a:spcBef>
        <a:spcAft>
          <a:spcPct val="0"/>
        </a:spcAft>
        <a:defRPr sz="3544" b="1">
          <a:solidFill>
            <a:srgbClr val="FFFF00"/>
          </a:solidFill>
          <a:latin typeface="Times New Roman" pitchFamily="18" charset="0"/>
        </a:defRPr>
      </a:lvl8pPr>
      <a:lvl9pPr marL="1543050" algn="ctr" rtl="0" eaLnBrk="1" fontAlgn="base" hangingPunct="1">
        <a:spcBef>
          <a:spcPct val="0"/>
        </a:spcBef>
        <a:spcAft>
          <a:spcPct val="0"/>
        </a:spcAft>
        <a:defRPr sz="3544" b="1">
          <a:solidFill>
            <a:srgbClr val="FFFF00"/>
          </a:solidFill>
          <a:latin typeface="Times New Roman" pitchFamily="18" charset="0"/>
        </a:defRPr>
      </a:lvl9pPr>
    </p:titleStyle>
    <p:bodyStyle>
      <a:lvl1pPr marL="289322" indent="-289322" algn="l" rtl="0" eaLnBrk="0" fontAlgn="base" hangingPunct="0">
        <a:spcBef>
          <a:spcPct val="20000"/>
        </a:spcBef>
        <a:spcAft>
          <a:spcPct val="0"/>
        </a:spcAft>
        <a:buChar char="•"/>
        <a:defRPr sz="2700">
          <a:solidFill>
            <a:schemeClr val="bg1"/>
          </a:solidFill>
          <a:latin typeface="+mn-lt"/>
          <a:ea typeface="+mn-ea"/>
          <a:cs typeface="+mn-cs"/>
        </a:defRPr>
      </a:lvl1pPr>
      <a:lvl2pPr marL="626865" indent="-241102" algn="l" rtl="0" eaLnBrk="0" fontAlgn="base" hangingPunct="0">
        <a:spcBef>
          <a:spcPct val="20000"/>
        </a:spcBef>
        <a:spcAft>
          <a:spcPct val="0"/>
        </a:spcAft>
        <a:buChar char="–"/>
        <a:defRPr sz="2363">
          <a:solidFill>
            <a:schemeClr val="bg1"/>
          </a:solidFill>
          <a:latin typeface="+mn-lt"/>
        </a:defRPr>
      </a:lvl2pPr>
      <a:lvl3pPr marL="964406" indent="-192881" algn="l" rtl="0" eaLnBrk="0" fontAlgn="base" hangingPunct="0">
        <a:spcBef>
          <a:spcPct val="20000"/>
        </a:spcBef>
        <a:spcAft>
          <a:spcPct val="0"/>
        </a:spcAft>
        <a:buChar char="•"/>
        <a:defRPr sz="2025">
          <a:solidFill>
            <a:schemeClr val="bg1"/>
          </a:solidFill>
          <a:latin typeface="+mn-lt"/>
        </a:defRPr>
      </a:lvl3pPr>
      <a:lvl4pPr marL="1350169" indent="-192881" algn="l" rtl="0" eaLnBrk="0" fontAlgn="base" hangingPunct="0">
        <a:spcBef>
          <a:spcPct val="20000"/>
        </a:spcBef>
        <a:spcAft>
          <a:spcPct val="0"/>
        </a:spcAft>
        <a:buChar char="–"/>
        <a:defRPr sz="1688">
          <a:solidFill>
            <a:schemeClr val="bg1"/>
          </a:solidFill>
          <a:latin typeface="+mn-lt"/>
        </a:defRPr>
      </a:lvl4pPr>
      <a:lvl5pPr marL="1735931" indent="-194221" algn="l" rtl="0" eaLnBrk="0" fontAlgn="base" hangingPunct="0">
        <a:spcBef>
          <a:spcPct val="20000"/>
        </a:spcBef>
        <a:spcAft>
          <a:spcPct val="0"/>
        </a:spcAft>
        <a:buChar char="»"/>
        <a:defRPr sz="1688">
          <a:solidFill>
            <a:schemeClr val="bg1"/>
          </a:solidFill>
          <a:latin typeface="+mn-lt"/>
        </a:defRPr>
      </a:lvl5pPr>
      <a:lvl6pPr marL="2121694" indent="-194221" algn="l" rtl="0" eaLnBrk="1" fontAlgn="base" hangingPunct="1">
        <a:spcBef>
          <a:spcPct val="20000"/>
        </a:spcBef>
        <a:spcAft>
          <a:spcPct val="0"/>
        </a:spcAft>
        <a:buChar char="»"/>
        <a:defRPr sz="1688">
          <a:solidFill>
            <a:schemeClr val="bg1"/>
          </a:solidFill>
          <a:latin typeface="+mn-lt"/>
        </a:defRPr>
      </a:lvl6pPr>
      <a:lvl7pPr marL="2507456" indent="-194221" algn="l" rtl="0" eaLnBrk="1" fontAlgn="base" hangingPunct="1">
        <a:spcBef>
          <a:spcPct val="20000"/>
        </a:spcBef>
        <a:spcAft>
          <a:spcPct val="0"/>
        </a:spcAft>
        <a:buChar char="»"/>
        <a:defRPr sz="1688">
          <a:solidFill>
            <a:schemeClr val="bg1"/>
          </a:solidFill>
          <a:latin typeface="+mn-lt"/>
        </a:defRPr>
      </a:lvl7pPr>
      <a:lvl8pPr marL="2893219" indent="-194221" algn="l" rtl="0" eaLnBrk="1" fontAlgn="base" hangingPunct="1">
        <a:spcBef>
          <a:spcPct val="20000"/>
        </a:spcBef>
        <a:spcAft>
          <a:spcPct val="0"/>
        </a:spcAft>
        <a:buChar char="»"/>
        <a:defRPr sz="1688">
          <a:solidFill>
            <a:schemeClr val="bg1"/>
          </a:solidFill>
          <a:latin typeface="+mn-lt"/>
        </a:defRPr>
      </a:lvl8pPr>
      <a:lvl9pPr marL="3278981" indent="-194221"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1525" rtl="0" eaLnBrk="1" latinLnBrk="0" hangingPunct="1">
        <a:defRPr sz="1519" kern="1200">
          <a:solidFill>
            <a:schemeClr val="tx1"/>
          </a:solidFill>
          <a:latin typeface="+mn-lt"/>
          <a:ea typeface="+mn-ea"/>
          <a:cs typeface="+mn-cs"/>
        </a:defRPr>
      </a:lvl1pPr>
      <a:lvl2pPr marL="385763" algn="l" defTabSz="771525" rtl="0" eaLnBrk="1" latinLnBrk="0" hangingPunct="1">
        <a:defRPr sz="1519" kern="1200">
          <a:solidFill>
            <a:schemeClr val="tx1"/>
          </a:solidFill>
          <a:latin typeface="+mn-lt"/>
          <a:ea typeface="+mn-ea"/>
          <a:cs typeface="+mn-cs"/>
        </a:defRPr>
      </a:lvl2pPr>
      <a:lvl3pPr marL="771525" algn="l" defTabSz="771525" rtl="0" eaLnBrk="1" latinLnBrk="0" hangingPunct="1">
        <a:defRPr sz="1519" kern="1200">
          <a:solidFill>
            <a:schemeClr val="tx1"/>
          </a:solidFill>
          <a:latin typeface="+mn-lt"/>
          <a:ea typeface="+mn-ea"/>
          <a:cs typeface="+mn-cs"/>
        </a:defRPr>
      </a:lvl3pPr>
      <a:lvl4pPr marL="1157288" algn="l" defTabSz="771525" rtl="0" eaLnBrk="1" latinLnBrk="0" hangingPunct="1">
        <a:defRPr sz="1519" kern="1200">
          <a:solidFill>
            <a:schemeClr val="tx1"/>
          </a:solidFill>
          <a:latin typeface="+mn-lt"/>
          <a:ea typeface="+mn-ea"/>
          <a:cs typeface="+mn-cs"/>
        </a:defRPr>
      </a:lvl4pPr>
      <a:lvl5pPr marL="1543050" algn="l" defTabSz="771525" rtl="0" eaLnBrk="1" latinLnBrk="0" hangingPunct="1">
        <a:defRPr sz="1519" kern="1200">
          <a:solidFill>
            <a:schemeClr val="tx1"/>
          </a:solidFill>
          <a:latin typeface="+mn-lt"/>
          <a:ea typeface="+mn-ea"/>
          <a:cs typeface="+mn-cs"/>
        </a:defRPr>
      </a:lvl5pPr>
      <a:lvl6pPr marL="1928813" algn="l" defTabSz="771525" rtl="0" eaLnBrk="1" latinLnBrk="0" hangingPunct="1">
        <a:defRPr sz="1519" kern="1200">
          <a:solidFill>
            <a:schemeClr val="tx1"/>
          </a:solidFill>
          <a:latin typeface="+mn-lt"/>
          <a:ea typeface="+mn-ea"/>
          <a:cs typeface="+mn-cs"/>
        </a:defRPr>
      </a:lvl6pPr>
      <a:lvl7pPr marL="2314575" algn="l" defTabSz="771525" rtl="0" eaLnBrk="1" latinLnBrk="0" hangingPunct="1">
        <a:defRPr sz="1519" kern="1200">
          <a:solidFill>
            <a:schemeClr val="tx1"/>
          </a:solidFill>
          <a:latin typeface="+mn-lt"/>
          <a:ea typeface="+mn-ea"/>
          <a:cs typeface="+mn-cs"/>
        </a:defRPr>
      </a:lvl7pPr>
      <a:lvl8pPr marL="2700338" algn="l" defTabSz="771525" rtl="0" eaLnBrk="1" latinLnBrk="0" hangingPunct="1">
        <a:defRPr sz="1519" kern="1200">
          <a:solidFill>
            <a:schemeClr val="tx1"/>
          </a:solidFill>
          <a:latin typeface="+mn-lt"/>
          <a:ea typeface="+mn-ea"/>
          <a:cs typeface="+mn-cs"/>
        </a:defRPr>
      </a:lvl8pPr>
      <a:lvl9pPr marL="3086100" algn="l" defTabSz="771525" rtl="0" eaLnBrk="1" latinLnBrk="0" hangingPunct="1">
        <a:defRPr sz="15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602662"/>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6/15/2021</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90983"/>
      </p:ext>
    </p:extLst>
  </p:cSld>
  <p:clrMap bg1="dk1" tx1="lt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jpeg"/><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8.jpe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39.png"/><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5B6198-ADF8-4C16-A963-795298CC4899}"/>
              </a:ext>
            </a:extLst>
          </p:cNvPr>
          <p:cNvSpPr txBox="1"/>
          <p:nvPr/>
        </p:nvSpPr>
        <p:spPr>
          <a:xfrm>
            <a:off x="256318" y="1639650"/>
            <a:ext cx="4495421" cy="4455835"/>
          </a:xfrm>
          <a:prstGeom prst="rect">
            <a:avLst/>
          </a:prstGeom>
          <a:noFill/>
        </p:spPr>
        <p:txBody>
          <a:bodyPr wrap="square" rtlCol="0">
            <a:spAutoFit/>
          </a:bodyPr>
          <a:lstStyle/>
          <a:p>
            <a:pPr defTabSz="1028736"/>
            <a:r>
              <a:rPr lang="en-US" sz="2363" b="1" dirty="0">
                <a:solidFill>
                  <a:srgbClr val="FFFF00"/>
                </a:solidFill>
                <a:latin typeface="Arial" panose="020B0604020202020204" pitchFamily="34" charset="0"/>
                <a:cs typeface="Arial" panose="020B0604020202020204" pitchFamily="34" charset="0"/>
              </a:rPr>
              <a:t>Key Features:</a:t>
            </a:r>
          </a:p>
          <a:p>
            <a:pPr marL="24111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Left Main and Non-Left Main bifurcation lesions</a:t>
            </a:r>
          </a:p>
          <a:p>
            <a:pPr marL="24111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Secondary view highlighting key points such as stent crush</a:t>
            </a:r>
          </a:p>
          <a:p>
            <a:pPr marL="24111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Android, iOS and WebApp</a:t>
            </a:r>
          </a:p>
          <a:p>
            <a:pPr marL="24111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Many techniques:</a:t>
            </a:r>
          </a:p>
          <a:p>
            <a:pPr marL="626886" lvl="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DK Crush</a:t>
            </a:r>
          </a:p>
          <a:p>
            <a:pPr marL="626886" lvl="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Mini Crush</a:t>
            </a:r>
          </a:p>
          <a:p>
            <a:pPr marL="626886" lvl="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Culotte</a:t>
            </a:r>
          </a:p>
          <a:p>
            <a:pPr marL="626886" lvl="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Provisional Stenting</a:t>
            </a:r>
          </a:p>
          <a:p>
            <a:pPr marL="626886" lvl="1" indent="-241111" defTabSz="1028736">
              <a:buFont typeface="Arial" panose="020B0604020202020204" pitchFamily="34" charset="0"/>
              <a:buChar char="•"/>
            </a:pPr>
            <a:r>
              <a:rPr lang="en-US" sz="2363" dirty="0">
                <a:solidFill>
                  <a:srgbClr val="FFFFFF"/>
                </a:solidFill>
                <a:latin typeface="Arial" panose="020B0604020202020204" pitchFamily="34" charset="0"/>
                <a:cs typeface="Arial" panose="020B0604020202020204" pitchFamily="34" charset="0"/>
              </a:rPr>
              <a:t>Bailout Techniques</a:t>
            </a:r>
          </a:p>
        </p:txBody>
      </p:sp>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1"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5725" y="580073"/>
            <a:ext cx="600075" cy="620078"/>
          </a:xfrm>
          <a:prstGeom prst="roundRect">
            <a:avLst/>
          </a:prstGeom>
        </p:spPr>
      </p:pic>
      <p:sp>
        <p:nvSpPr>
          <p:cNvPr id="8" name="Rectangle 7"/>
          <p:cNvSpPr/>
          <p:nvPr/>
        </p:nvSpPr>
        <p:spPr>
          <a:xfrm>
            <a:off x="428625" y="771526"/>
            <a:ext cx="9383329" cy="577081"/>
          </a:xfrm>
          <a:prstGeom prst="rect">
            <a:avLst/>
          </a:prstGeom>
        </p:spPr>
        <p:txBody>
          <a:bodyPr wrap="square">
            <a:spAutoFit/>
          </a:bodyPr>
          <a:lstStyle/>
          <a:p>
            <a:pPr algn="ctr" defTabSz="1028736"/>
            <a:r>
              <a:rPr lang="en-US" sz="3150" b="1" dirty="0">
                <a:solidFill>
                  <a:srgbClr val="FFFF00"/>
                </a:solidFill>
                <a:latin typeface="Arial" pitchFamily="34" charset="0"/>
                <a:cs typeface="Arial" pitchFamily="34" charset="0"/>
              </a:rPr>
              <a:t>www.CardiologyApps.com/BifurcAID-3D</a:t>
            </a:r>
            <a:endParaRPr lang="en-US" sz="3150" dirty="0">
              <a:solidFill>
                <a:srgbClr val="FFFF0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8D5B6198-ADF8-4C16-A963-795298CC4899}"/>
              </a:ext>
            </a:extLst>
          </p:cNvPr>
          <p:cNvSpPr txBox="1"/>
          <p:nvPr/>
        </p:nvSpPr>
        <p:spPr>
          <a:xfrm>
            <a:off x="4751740" y="1639651"/>
            <a:ext cx="4651222" cy="3000821"/>
          </a:xfrm>
          <a:prstGeom prst="rect">
            <a:avLst/>
          </a:prstGeom>
          <a:noFill/>
        </p:spPr>
        <p:txBody>
          <a:bodyPr wrap="square" rtlCol="0">
            <a:spAutoFit/>
          </a:bodyPr>
          <a:lstStyle/>
          <a:p>
            <a:pPr algn="ctr" defTabSz="1028736"/>
            <a:r>
              <a:rPr lang="en-US" sz="2700" b="1" dirty="0">
                <a:solidFill>
                  <a:srgbClr val="FFFF00"/>
                </a:solidFill>
                <a:latin typeface="Arial" panose="020B0604020202020204" pitchFamily="34" charset="0"/>
                <a:cs typeface="Arial" panose="020B0604020202020204" pitchFamily="34" charset="0"/>
              </a:rPr>
              <a:t>Available for free on Android Google Play Store and Apple App Store in addition to our </a:t>
            </a:r>
            <a:r>
              <a:rPr lang="en-US" sz="2700" b="1" dirty="0" err="1">
                <a:solidFill>
                  <a:srgbClr val="FFFF00"/>
                </a:solidFill>
                <a:latin typeface="Arial" panose="020B0604020202020204" pitchFamily="34" charset="0"/>
                <a:cs typeface="Arial" panose="020B0604020202020204" pitchFamily="34" charset="0"/>
              </a:rPr>
              <a:t>WebApp</a:t>
            </a:r>
            <a:r>
              <a:rPr lang="en-US" sz="2700" b="1" dirty="0">
                <a:solidFill>
                  <a:srgbClr val="FFFF00"/>
                </a:solidFill>
                <a:latin typeface="Arial" panose="020B0604020202020204" pitchFamily="34" charset="0"/>
                <a:cs typeface="Arial" panose="020B0604020202020204" pitchFamily="34" charset="0"/>
              </a:rPr>
              <a:t> version on </a:t>
            </a:r>
            <a:r>
              <a:rPr lang="en-US" sz="2700" b="1" u="sng" dirty="0">
                <a:solidFill>
                  <a:srgbClr val="FFFF00"/>
                </a:solidFill>
                <a:latin typeface="Arial" panose="020B0604020202020204" pitchFamily="34" charset="0"/>
                <a:cs typeface="Arial" panose="020B0604020202020204" pitchFamily="34" charset="0"/>
              </a:rPr>
              <a:t>www.cardiologyapps.com/BifurcAID-3D</a:t>
            </a:r>
            <a:endParaRPr lang="en-US" sz="2700" u="sng" dirty="0">
              <a:solidFill>
                <a:srgbClr val="FFFFFF"/>
              </a:solidFill>
              <a:latin typeface="Arial" panose="020B0604020202020204" pitchFamily="34" charset="0"/>
              <a:cs typeface="Arial" panose="020B0604020202020204" pitchFamily="34" charset="0"/>
            </a:endParaRPr>
          </a:p>
        </p:txBody>
      </p:sp>
      <p:pic>
        <p:nvPicPr>
          <p:cNvPr id="10" name="Picture 29" descr="Get it on Google Pl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2195" y="4712523"/>
            <a:ext cx="2639565" cy="102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1739" y="4876425"/>
            <a:ext cx="2072157" cy="69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2044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1">
            <a:extLst>
              <a:ext uri="{FF2B5EF4-FFF2-40B4-BE49-F238E27FC236}">
                <a16:creationId xmlns:a16="http://schemas.microsoft.com/office/drawing/2014/main" id="{373C51F5-9713-5C42-A286-0CCB3254AA7F}"/>
              </a:ext>
            </a:extLst>
          </p:cNvPr>
          <p:cNvSpPr txBox="1">
            <a:spLocks/>
          </p:cNvSpPr>
          <p:nvPr/>
        </p:nvSpPr>
        <p:spPr>
          <a:xfrm>
            <a:off x="1" y="1097280"/>
            <a:ext cx="10287000" cy="3627120"/>
          </a:xfrm>
          <a:prstGeom prst="rect">
            <a:avLst/>
          </a:prstGeom>
        </p:spPr>
        <p:txBody>
          <a:bodyPr anchor="t">
            <a:no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Ultrasound Renal Denervation for Hypertension Resistant to a Triple Medication Pill: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The Randomized Sham Controlled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RADIANCE-HTN TRIO Trial</a:t>
            </a:r>
          </a:p>
        </p:txBody>
      </p:sp>
    </p:spTree>
    <p:extLst>
      <p:ext uri="{BB962C8B-B14F-4D97-AF65-F5344CB8AC3E}">
        <p14:creationId xmlns:p14="http://schemas.microsoft.com/office/powerpoint/2010/main" val="32150049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0" y="26893"/>
            <a:ext cx="10287000" cy="107721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Paradise Ultrasound Renal Denervation System</a:t>
            </a:r>
          </a:p>
        </p:txBody>
      </p:sp>
      <p:sp>
        <p:nvSpPr>
          <p:cNvPr id="4" name="TextBox 3"/>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pic>
        <p:nvPicPr>
          <p:cNvPr id="6" name="Picture 5">
            <a:extLst>
              <a:ext uri="{FF2B5EF4-FFF2-40B4-BE49-F238E27FC236}">
                <a16:creationId xmlns:a16="http://schemas.microsoft.com/office/drawing/2014/main" id="{A1A764A5-A6E4-6E47-AD34-8B8E8535B497}"/>
              </a:ext>
            </a:extLst>
          </p:cNvPr>
          <p:cNvPicPr>
            <a:picLocks noChangeAspect="1"/>
          </p:cNvPicPr>
          <p:nvPr/>
        </p:nvPicPr>
        <p:blipFill rotWithShape="1">
          <a:blip r:embed="rId3"/>
          <a:srcRect l="5886" t="17568" r="2306" b="18665"/>
          <a:stretch/>
        </p:blipFill>
        <p:spPr>
          <a:xfrm>
            <a:off x="5936974" y="2171754"/>
            <a:ext cx="3613701" cy="4123604"/>
          </a:xfrm>
          <a:prstGeom prst="rect">
            <a:avLst/>
          </a:prstGeom>
        </p:spPr>
      </p:pic>
      <p:sp>
        <p:nvSpPr>
          <p:cNvPr id="7" name="Rectangle 6">
            <a:extLst>
              <a:ext uri="{FF2B5EF4-FFF2-40B4-BE49-F238E27FC236}">
                <a16:creationId xmlns:a16="http://schemas.microsoft.com/office/drawing/2014/main" id="{F4F3AD5A-76CA-6C4F-B5CD-A9F587C3903C}"/>
              </a:ext>
            </a:extLst>
          </p:cNvPr>
          <p:cNvSpPr/>
          <p:nvPr/>
        </p:nvSpPr>
        <p:spPr>
          <a:xfrm>
            <a:off x="376518" y="2440162"/>
            <a:ext cx="5303565" cy="3457357"/>
          </a:xfrm>
          <a:prstGeom prst="rect">
            <a:avLst/>
          </a:prstGeom>
          <a:solidFill>
            <a:srgbClr val="44546A">
              <a:alpha val="6000"/>
            </a:srgbClr>
          </a:solidFill>
        </p:spPr>
        <p:txBody>
          <a:bodyPr wrap="square">
            <a:spAutoFit/>
          </a:bodyPr>
          <a:lstStyle/>
          <a:p>
            <a:pPr marL="463284" marR="0" lvl="0" indent="-380990" algn="l" defTabSz="609585" rtl="0" eaLnBrk="1" fontAlgn="auto" latinLnBrk="0" hangingPunct="1">
              <a:lnSpc>
                <a:spcPct val="100000"/>
              </a:lnSpc>
              <a:spcBef>
                <a:spcPts val="0"/>
              </a:spcBef>
              <a:spcAft>
                <a:spcPts val="1600"/>
              </a:spcAft>
              <a:buClr>
                <a:srgbClr val="FFC000"/>
              </a:buClr>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Ring of ablative energy (depth of 1-6 mm) to interrupt renal nerve traffic</a:t>
            </a:r>
          </a:p>
          <a:p>
            <a:pPr marL="463284" marR="0" lvl="0" indent="-380990" algn="l" defTabSz="609585" rtl="0" eaLnBrk="1" fontAlgn="auto" latinLnBrk="0" hangingPunct="1">
              <a:lnSpc>
                <a:spcPct val="100000"/>
              </a:lnSpc>
              <a:spcBef>
                <a:spcPts val="0"/>
              </a:spcBef>
              <a:spcAft>
                <a:spcPts val="1600"/>
              </a:spcAft>
              <a:buClr>
                <a:srgbClr val="FFC000"/>
              </a:buClr>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Arterial wall protected by water circulating through balloon</a:t>
            </a:r>
          </a:p>
          <a:p>
            <a:pPr marL="463284" marR="0" lvl="0" indent="-380990" algn="l" defTabSz="609585" rtl="0" eaLnBrk="1" fontAlgn="auto" latinLnBrk="0" hangingPunct="1">
              <a:lnSpc>
                <a:spcPct val="100000"/>
              </a:lnSpc>
              <a:spcBef>
                <a:spcPts val="0"/>
              </a:spcBef>
              <a:spcAft>
                <a:spcPts val="1600"/>
              </a:spcAft>
              <a:buClr>
                <a:srgbClr val="FFC000"/>
              </a:buClr>
              <a:buSzTx/>
              <a:buFont typeface="Arial" panose="020B0604020202020204" pitchFamily="34" charset="0"/>
              <a:buChar char="•"/>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 sonications lasting 7 seconds each are delivered to each main renal artery</a:t>
            </a:r>
          </a:p>
        </p:txBody>
      </p:sp>
      <p:sp>
        <p:nvSpPr>
          <p:cNvPr id="8" name="Rectangle 7">
            <a:extLst>
              <a:ext uri="{FF2B5EF4-FFF2-40B4-BE49-F238E27FC236}">
                <a16:creationId xmlns:a16="http://schemas.microsoft.com/office/drawing/2014/main" id="{128FB5C7-EF97-D34F-9BB0-9109F7706830}"/>
              </a:ext>
            </a:extLst>
          </p:cNvPr>
          <p:cNvSpPr/>
          <p:nvPr/>
        </p:nvSpPr>
        <p:spPr>
          <a:xfrm>
            <a:off x="5594327" y="1741670"/>
            <a:ext cx="42989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D5432"/>
                </a:solidFill>
                <a:effectLst/>
                <a:uLnTx/>
                <a:uFillTx/>
                <a:latin typeface="Arial" panose="020B0604020202020204" pitchFamily="34" charset="0"/>
                <a:ea typeface="Microsoft Sans Serif" pitchFamily="-110" charset="0"/>
                <a:cs typeface="Arial" panose="020B0604020202020204" pitchFamily="34" charset="0"/>
              </a:rPr>
              <a:t>Ultrasonic Heating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icrosoft Sans Serif" pitchFamily="-110" charset="0"/>
                <a:cs typeface="Arial" panose="020B0604020202020204" pitchFamily="34" charset="0"/>
              </a:rPr>
              <a:t>+</a:t>
            </a:r>
            <a:r>
              <a:rPr kumimoji="0" lang="en-US" sz="1800" b="1" i="0" u="none" strike="noStrike" kern="1200" cap="none" spc="0" normalizeH="0" baseline="0" noProof="0" dirty="0">
                <a:ln>
                  <a:noFill/>
                </a:ln>
                <a:solidFill>
                  <a:srgbClr val="DD5432"/>
                </a:solidFill>
                <a:effectLst/>
                <a:uLnTx/>
                <a:uFillTx/>
                <a:latin typeface="Arial" panose="020B0604020202020204" pitchFamily="34" charset="0"/>
                <a:ea typeface="Microsoft Sans Serif" pitchFamily="-110" charset="0"/>
                <a:cs typeface="Arial" panose="020B0604020202020204" pitchFamily="34" charset="0"/>
              </a:rPr>
              <a:t>   </a:t>
            </a:r>
            <a:r>
              <a:rPr kumimoji="0" lang="en-US" sz="1800" b="1" i="0" u="none" strike="noStrike" kern="1200" cap="none" spc="0" normalizeH="0" baseline="0" noProof="0" dirty="0">
                <a:ln>
                  <a:noFill/>
                </a:ln>
                <a:solidFill>
                  <a:srgbClr val="00B0F0"/>
                </a:solidFill>
                <a:effectLst/>
                <a:uLnTx/>
                <a:uFillTx/>
                <a:latin typeface="Arial" panose="020B0604020202020204" pitchFamily="34" charset="0"/>
                <a:ea typeface="Microsoft Sans Serif" pitchFamily="-110" charset="0"/>
                <a:cs typeface="Arial" panose="020B0604020202020204" pitchFamily="34" charset="0"/>
              </a:rPr>
              <a:t>Water Cooling</a:t>
            </a:r>
            <a:endPar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F51BF2-4B85-C340-BB97-CBF0416C56F2}"/>
              </a:ext>
            </a:extLst>
          </p:cNvPr>
          <p:cNvSpPr/>
          <p:nvPr/>
        </p:nvSpPr>
        <p:spPr>
          <a:xfrm>
            <a:off x="6773635" y="1412510"/>
            <a:ext cx="18646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Arial" panose="020B0604020202020204" pitchFamily="34" charset="0"/>
                <a:ea typeface="Microsoft Sans Serif" pitchFamily="-110" charset="0"/>
                <a:cs typeface="Arial" panose="020B0604020202020204" pitchFamily="34" charset="0"/>
              </a:rPr>
              <a:t>Thermal Profile</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6921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Connector: Elbow 32">
            <a:extLst>
              <a:ext uri="{FF2B5EF4-FFF2-40B4-BE49-F238E27FC236}">
                <a16:creationId xmlns:a16="http://schemas.microsoft.com/office/drawing/2014/main" id="{55CC4F1A-69A6-D94A-B98C-94F5879B718D}"/>
              </a:ext>
            </a:extLst>
          </p:cNvPr>
          <p:cNvCxnSpPr>
            <a:cxnSpLocks/>
            <a:endCxn id="41" idx="0"/>
          </p:cNvCxnSpPr>
          <p:nvPr/>
        </p:nvCxnSpPr>
        <p:spPr>
          <a:xfrm>
            <a:off x="6283016" y="3319530"/>
            <a:ext cx="676947" cy="188922"/>
          </a:xfrm>
          <a:prstGeom prst="bentConnector2">
            <a:avLst/>
          </a:prstGeom>
          <a:noFill/>
          <a:ln w="12700" cap="flat" cmpd="sng" algn="ctr">
            <a:solidFill>
              <a:srgbClr val="A7E8FF"/>
            </a:solidFill>
            <a:prstDash val="solid"/>
            <a:miter lim="800000"/>
            <a:tailEnd type="triangle"/>
          </a:ln>
          <a:effectLst/>
        </p:spPr>
      </p:cxnSp>
      <p:cxnSp>
        <p:nvCxnSpPr>
          <p:cNvPr id="51" name="Straight Connector 50">
            <a:extLst>
              <a:ext uri="{FF2B5EF4-FFF2-40B4-BE49-F238E27FC236}">
                <a16:creationId xmlns:a16="http://schemas.microsoft.com/office/drawing/2014/main" id="{92627060-1742-F447-B303-44C96D4E2963}"/>
              </a:ext>
            </a:extLst>
          </p:cNvPr>
          <p:cNvCxnSpPr>
            <a:cxnSpLocks/>
          </p:cNvCxnSpPr>
          <p:nvPr/>
        </p:nvCxnSpPr>
        <p:spPr>
          <a:xfrm>
            <a:off x="6234271" y="2926392"/>
            <a:ext cx="0" cy="455267"/>
          </a:xfrm>
          <a:prstGeom prst="line">
            <a:avLst/>
          </a:prstGeom>
          <a:noFill/>
          <a:ln w="9525" cap="flat" cmpd="sng" algn="ctr">
            <a:solidFill>
              <a:schemeClr val="bg1"/>
            </a:solidFill>
            <a:prstDash val="solid"/>
            <a:miter lim="800000"/>
          </a:ln>
          <a:effectLst/>
        </p:spPr>
      </p:cxnSp>
      <p:sp>
        <p:nvSpPr>
          <p:cNvPr id="43" name="Oval 42">
            <a:extLst>
              <a:ext uri="{FF2B5EF4-FFF2-40B4-BE49-F238E27FC236}">
                <a16:creationId xmlns:a16="http://schemas.microsoft.com/office/drawing/2014/main" id="{70B9099A-5795-EF40-A6BC-EB707705E42C}"/>
              </a:ext>
            </a:extLst>
          </p:cNvPr>
          <p:cNvSpPr/>
          <p:nvPr/>
        </p:nvSpPr>
        <p:spPr>
          <a:xfrm>
            <a:off x="6100731" y="3193308"/>
            <a:ext cx="292013" cy="252444"/>
          </a:xfrm>
          <a:prstGeom prst="ellipse">
            <a:avLst/>
          </a:prstGeom>
          <a:solidFill>
            <a:srgbClr val="00B0F0"/>
          </a:solid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p:txBody>
      </p:sp>
      <p:cxnSp>
        <p:nvCxnSpPr>
          <p:cNvPr id="30" name="Straight Connector 29">
            <a:extLst>
              <a:ext uri="{FF2B5EF4-FFF2-40B4-BE49-F238E27FC236}">
                <a16:creationId xmlns:a16="http://schemas.microsoft.com/office/drawing/2014/main" id="{5162C27D-AA81-524C-B6F3-3857DF499ED0}"/>
              </a:ext>
            </a:extLst>
          </p:cNvPr>
          <p:cNvCxnSpPr>
            <a:cxnSpLocks/>
            <a:stCxn id="40" idx="2"/>
          </p:cNvCxnSpPr>
          <p:nvPr/>
        </p:nvCxnSpPr>
        <p:spPr>
          <a:xfrm>
            <a:off x="5497462" y="4019642"/>
            <a:ext cx="0" cy="182374"/>
          </a:xfrm>
          <a:prstGeom prst="line">
            <a:avLst/>
          </a:prstGeom>
          <a:noFill/>
          <a:ln w="9525" cap="flat" cmpd="sng" algn="ctr">
            <a:solidFill>
              <a:schemeClr val="bg1"/>
            </a:solidFill>
            <a:prstDash val="solid"/>
            <a:miter lim="800000"/>
          </a:ln>
          <a:effectLst/>
        </p:spPr>
      </p:cxnSp>
      <p:cxnSp>
        <p:nvCxnSpPr>
          <p:cNvPr id="35" name="Straight Connector 34">
            <a:extLst>
              <a:ext uri="{FF2B5EF4-FFF2-40B4-BE49-F238E27FC236}">
                <a16:creationId xmlns:a16="http://schemas.microsoft.com/office/drawing/2014/main" id="{08C0307B-F2DB-D543-9857-05A8EFA370D2}"/>
              </a:ext>
            </a:extLst>
          </p:cNvPr>
          <p:cNvCxnSpPr>
            <a:cxnSpLocks/>
            <a:stCxn id="41" idx="2"/>
          </p:cNvCxnSpPr>
          <p:nvPr/>
        </p:nvCxnSpPr>
        <p:spPr>
          <a:xfrm>
            <a:off x="6959963" y="4011372"/>
            <a:ext cx="0" cy="333563"/>
          </a:xfrm>
          <a:prstGeom prst="line">
            <a:avLst/>
          </a:prstGeom>
          <a:noFill/>
          <a:ln w="9525" cap="flat" cmpd="sng" algn="ctr">
            <a:solidFill>
              <a:schemeClr val="bg1"/>
            </a:solidFill>
            <a:prstDash val="solid"/>
            <a:miter lim="800000"/>
          </a:ln>
          <a:effectLst/>
        </p:spPr>
      </p:cxnSp>
      <p:sp>
        <p:nvSpPr>
          <p:cNvPr id="40" name="Text Box 53">
            <a:extLst>
              <a:ext uri="{FF2B5EF4-FFF2-40B4-BE49-F238E27FC236}">
                <a16:creationId xmlns:a16="http://schemas.microsoft.com/office/drawing/2014/main" id="{0F0B30FE-8D28-D94B-81EB-33834A78A5E7}"/>
              </a:ext>
            </a:extLst>
          </p:cNvPr>
          <p:cNvSpPr>
            <a:spLocks noChangeArrowheads="1"/>
          </p:cNvSpPr>
          <p:nvPr/>
        </p:nvSpPr>
        <p:spPr bwMode="auto">
          <a:xfrm>
            <a:off x="4939913" y="3516722"/>
            <a:ext cx="1115098" cy="502920"/>
          </a:xfrm>
          <a:prstGeom prst="roundRect">
            <a:avLst>
              <a:gd name="adj" fmla="val 16667"/>
            </a:avLst>
          </a:prstGeom>
          <a:solidFill>
            <a:srgbClr val="00B050"/>
          </a:solidFill>
          <a:ln>
            <a:solidFill>
              <a:sysClr val="windowText" lastClr="000000"/>
            </a:solidFill>
          </a:ln>
          <a:effectLst>
            <a:outerShdw dist="23000" dir="5400000" rotWithShape="0">
              <a:srgbClr val="808080">
                <a:alpha val="34998"/>
              </a:srgbClr>
            </a:outerShdw>
          </a:effectLst>
        </p:spPr>
        <p:txBody>
          <a:bodyPr anchor="ctr" anchorCtr="1"/>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anose="020B0604020202020204" pitchFamily="34" charset="0"/>
              </a:rPr>
              <a:t>Renal Denervation</a:t>
            </a:r>
          </a:p>
        </p:txBody>
      </p:sp>
      <p:sp>
        <p:nvSpPr>
          <p:cNvPr id="41" name="Text Box 88">
            <a:extLst>
              <a:ext uri="{FF2B5EF4-FFF2-40B4-BE49-F238E27FC236}">
                <a16:creationId xmlns:a16="http://schemas.microsoft.com/office/drawing/2014/main" id="{00A30C50-EB23-2844-AC37-4FB7F3EA3FB3}"/>
              </a:ext>
            </a:extLst>
          </p:cNvPr>
          <p:cNvSpPr>
            <a:spLocks noChangeArrowheads="1"/>
          </p:cNvSpPr>
          <p:nvPr/>
        </p:nvSpPr>
        <p:spPr bwMode="auto">
          <a:xfrm>
            <a:off x="6402414" y="3508452"/>
            <a:ext cx="1115098" cy="502920"/>
          </a:xfrm>
          <a:prstGeom prst="roundRect">
            <a:avLst>
              <a:gd name="adj" fmla="val 16667"/>
            </a:avLst>
          </a:prstGeom>
          <a:solidFill>
            <a:srgbClr val="00B0F0"/>
          </a:solidFill>
          <a:ln>
            <a:solidFill>
              <a:sysClr val="windowText" lastClr="000000"/>
            </a:solidFill>
          </a:ln>
          <a:effectLst>
            <a:outerShdw dist="23000" dir="5400000" rotWithShape="0">
              <a:srgbClr val="808080">
                <a:alpha val="34998"/>
              </a:srgbClr>
            </a:outerShdw>
          </a:effectLst>
        </p:spPr>
        <p:txBody>
          <a:bodyPr anchor="ctr" anchorCtr="1"/>
          <a:lstStyle>
            <a:defPPr>
              <a:defRPr lang="en-US"/>
            </a:defPPr>
            <a:lvl1pPr marL="0" marR="0" lvl="0" indent="0" algn="ctr" defTabSz="914400" latinLnBrk="0">
              <a:lnSpc>
                <a:spcPct val="100000"/>
              </a:lnSpc>
              <a:buClrTx/>
              <a:buSzTx/>
              <a:buFontTx/>
              <a:buNone/>
              <a:tabLst/>
              <a:defRPr kumimoji="0" sz="1400" b="1" i="0"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Sham Procedure</a:t>
            </a:r>
          </a:p>
        </p:txBody>
      </p:sp>
      <p:sp>
        <p:nvSpPr>
          <p:cNvPr id="50" name="Text Box 45">
            <a:extLst>
              <a:ext uri="{FF2B5EF4-FFF2-40B4-BE49-F238E27FC236}">
                <a16:creationId xmlns:a16="http://schemas.microsoft.com/office/drawing/2014/main" id="{345A0D35-DDFE-7249-AFC2-1A14B1B29FF5}"/>
              </a:ext>
            </a:extLst>
          </p:cNvPr>
          <p:cNvSpPr>
            <a:spLocks noChangeArrowheads="1"/>
          </p:cNvSpPr>
          <p:nvPr/>
        </p:nvSpPr>
        <p:spPr bwMode="auto">
          <a:xfrm>
            <a:off x="4626814" y="4086981"/>
            <a:ext cx="3212959" cy="502920"/>
          </a:xfrm>
          <a:prstGeom prst="flowChartAlternateProcess">
            <a:avLst/>
          </a:prstGeom>
          <a:solidFill>
            <a:srgbClr val="DD5432"/>
          </a:solidFill>
          <a:ln>
            <a:solidFill>
              <a:sysClr val="windowText" lastClr="000000"/>
            </a:solidFill>
          </a:ln>
          <a:effectLst>
            <a:outerShdw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Primary Efficacy Endpoint @ 2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5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Daytime Ambulatory Systolic BP</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26893"/>
            <a:ext cx="10287000" cy="954107"/>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Blinded, Sham-Controlled,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Powered to Demonstrate BP Lowering Effectiveness at 2M</a:t>
            </a:r>
          </a:p>
        </p:txBody>
      </p:sp>
      <p:sp>
        <p:nvSpPr>
          <p:cNvPr id="5" name="TextBox 4"/>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sp>
        <p:nvSpPr>
          <p:cNvPr id="7" name="TextBox 6"/>
          <p:cNvSpPr txBox="1"/>
          <p:nvPr/>
        </p:nvSpPr>
        <p:spPr>
          <a:xfrm>
            <a:off x="154686" y="2443581"/>
            <a:ext cx="4184259" cy="2897716"/>
          </a:xfrm>
          <a:prstGeom prst="rect">
            <a:avLst/>
          </a:prstGeom>
          <a:solidFill>
            <a:srgbClr val="4472C4">
              <a:lumMod val="20000"/>
              <a:lumOff val="80000"/>
            </a:srgbClr>
          </a:solidFill>
          <a:ln w="12700" cap="flat" cmpd="sng" algn="ctr">
            <a:solidFill>
              <a:srgbClr val="4472C4"/>
            </a:solidFill>
            <a:prstDash val="solid"/>
            <a:miter lim="800000"/>
          </a:ln>
          <a:effectLst/>
        </p:spPr>
        <p:txBody>
          <a:bodyPr wrap="square" rtlCol="0">
            <a:spAutoFit/>
          </a:body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US" sz="1800"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Entry Criteria:</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Office BP ≥140/90 on 3+ anti-HTN meds</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Daytime ABP ≥135/85 on a fixed-dose, 3-drug combination pill </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Age 18-75 years</a:t>
            </a:r>
            <a:endParaRPr kumimoji="0" lang="en-US" sz="14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secondary hypertension aside from OSA</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CV or cerebrovascular events within the prior 3M</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Type I or uncontrolled Type II diabetes</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eGFR ≥40 </a:t>
            </a:r>
            <a:r>
              <a:rPr kumimoji="0" lang="mr-IN" sz="14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mL/min/m</a:t>
            </a:r>
            <a:r>
              <a:rPr kumimoji="0" lang="en-US" sz="1400" b="1" i="0" u="none" strike="noStrike" kern="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128588" marR="0" lvl="0" indent="-128588" algn="l" defTabSz="914400" rtl="0" eaLnBrk="1" fontAlgn="auto" latinLnBrk="0" hangingPunct="1">
              <a:lnSpc>
                <a:spcPct val="100000"/>
              </a:lnSpc>
              <a:spcBef>
                <a:spcPts val="0"/>
              </a:spcBef>
              <a:spcAft>
                <a:spcPts val="300"/>
              </a:spcAft>
              <a:buClrTx/>
              <a:buSzTx/>
              <a:buFont typeface="Arial" charset="0"/>
              <a:buChar char="•"/>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Eligible renal artery anatomy</a:t>
            </a:r>
          </a:p>
        </p:txBody>
      </p:sp>
      <p:graphicFrame>
        <p:nvGraphicFramePr>
          <p:cNvPr id="31" name="Table 30">
            <a:extLst>
              <a:ext uri="{FF2B5EF4-FFF2-40B4-BE49-F238E27FC236}">
                <a16:creationId xmlns:a16="http://schemas.microsoft.com/office/drawing/2014/main" id="{36C0024B-4818-6C4A-9058-21170B3161EB}"/>
              </a:ext>
            </a:extLst>
          </p:cNvPr>
          <p:cNvGraphicFramePr>
            <a:graphicFrameLocks noGrp="1"/>
          </p:cNvGraphicFramePr>
          <p:nvPr/>
        </p:nvGraphicFramePr>
        <p:xfrm>
          <a:off x="8034262" y="2443581"/>
          <a:ext cx="2207010" cy="1386804"/>
        </p:xfrm>
        <a:graphic>
          <a:graphicData uri="http://schemas.openxmlformats.org/drawingml/2006/table">
            <a:tbl>
              <a:tblPr firstRow="1" bandRow="1"/>
              <a:tblGrid>
                <a:gridCol w="2207010">
                  <a:extLst>
                    <a:ext uri="{9D8B030D-6E8A-4147-A177-3AD203B41FA5}">
                      <a16:colId xmlns:a16="http://schemas.microsoft.com/office/drawing/2014/main" val="20000"/>
                    </a:ext>
                  </a:extLst>
                </a:gridCol>
              </a:tblGrid>
              <a:tr h="1386804">
                <a:tc>
                  <a:txBody>
                    <a:bodyPr/>
                    <a:lstStyle>
                      <a:lvl1pPr marL="0" algn="l" defTabSz="739982" rtl="0" eaLnBrk="1" latinLnBrk="0" hangingPunct="1">
                        <a:defRPr sz="1519" kern="1200">
                          <a:solidFill>
                            <a:schemeClr val="tx1"/>
                          </a:solidFill>
                          <a:latin typeface="Calibri" panose="020F0502020204030204"/>
                        </a:defRPr>
                      </a:lvl1pPr>
                      <a:lvl2pPr marL="369983" algn="l" defTabSz="739982" rtl="0" eaLnBrk="1" latinLnBrk="0" hangingPunct="1">
                        <a:defRPr sz="1519" kern="1200">
                          <a:solidFill>
                            <a:schemeClr val="tx1"/>
                          </a:solidFill>
                          <a:latin typeface="Calibri" panose="020F0502020204030204"/>
                        </a:defRPr>
                      </a:lvl2pPr>
                      <a:lvl3pPr marL="739982" algn="l" defTabSz="739982" rtl="0" eaLnBrk="1" latinLnBrk="0" hangingPunct="1">
                        <a:defRPr sz="1519" kern="1200">
                          <a:solidFill>
                            <a:schemeClr val="tx1"/>
                          </a:solidFill>
                          <a:latin typeface="Calibri" panose="020F0502020204030204"/>
                        </a:defRPr>
                      </a:lvl3pPr>
                      <a:lvl4pPr marL="1109971" algn="l" defTabSz="739982" rtl="0" eaLnBrk="1" latinLnBrk="0" hangingPunct="1">
                        <a:defRPr sz="1519" kern="1200">
                          <a:solidFill>
                            <a:schemeClr val="tx1"/>
                          </a:solidFill>
                          <a:latin typeface="Calibri" panose="020F0502020204030204"/>
                        </a:defRPr>
                      </a:lvl4pPr>
                      <a:lvl5pPr marL="1479966" algn="l" defTabSz="739982" rtl="0" eaLnBrk="1" latinLnBrk="0" hangingPunct="1">
                        <a:defRPr sz="1519" kern="1200">
                          <a:solidFill>
                            <a:schemeClr val="tx1"/>
                          </a:solidFill>
                          <a:latin typeface="Calibri" panose="020F0502020204030204"/>
                        </a:defRPr>
                      </a:lvl5pPr>
                      <a:lvl6pPr marL="1849957" algn="l" defTabSz="739982" rtl="0" eaLnBrk="1" latinLnBrk="0" hangingPunct="1">
                        <a:defRPr sz="1519" kern="1200">
                          <a:solidFill>
                            <a:schemeClr val="tx1"/>
                          </a:solidFill>
                          <a:latin typeface="Calibri" panose="020F0502020204030204"/>
                        </a:defRPr>
                      </a:lvl6pPr>
                      <a:lvl7pPr marL="2219946" algn="l" defTabSz="739982" rtl="0" eaLnBrk="1" latinLnBrk="0" hangingPunct="1">
                        <a:defRPr sz="1519" kern="1200">
                          <a:solidFill>
                            <a:schemeClr val="tx1"/>
                          </a:solidFill>
                          <a:latin typeface="Calibri" panose="020F0502020204030204"/>
                        </a:defRPr>
                      </a:lvl7pPr>
                      <a:lvl8pPr marL="2589932" algn="l" defTabSz="739982" rtl="0" eaLnBrk="1" latinLnBrk="0" hangingPunct="1">
                        <a:defRPr sz="1519" kern="1200">
                          <a:solidFill>
                            <a:schemeClr val="tx1"/>
                          </a:solidFill>
                          <a:latin typeface="Calibri" panose="020F0502020204030204"/>
                        </a:defRPr>
                      </a:lvl8pPr>
                      <a:lvl9pPr marL="2959919" algn="l" defTabSz="739982" rtl="0" eaLnBrk="1" latinLnBrk="0" hangingPunct="1">
                        <a:defRPr sz="1519" kern="1200">
                          <a:solidFill>
                            <a:schemeClr val="tx1"/>
                          </a:solidFill>
                          <a:latin typeface="Calibri" panose="020F0502020204030204"/>
                        </a:defRPr>
                      </a:lvl9pPr>
                    </a:lstStyle>
                    <a:p>
                      <a:pPr algn="ctr"/>
                      <a:r>
                        <a:rPr lang="en-US" sz="1100" b="1" dirty="0">
                          <a:solidFill>
                            <a:srgbClr val="FF0000"/>
                          </a:solidFill>
                          <a:latin typeface="Arial" panose="020B0604020202020204" pitchFamily="34" charset="0"/>
                          <a:cs typeface="Arial" panose="020B0604020202020204" pitchFamily="34" charset="0"/>
                        </a:rPr>
                        <a:t>No Med Changes Unless</a:t>
                      </a:r>
                      <a:r>
                        <a:rPr lang="en-US" sz="1100" b="1" baseline="0" dirty="0">
                          <a:solidFill>
                            <a:srgbClr val="FF0000"/>
                          </a:solidFill>
                          <a:latin typeface="Arial" panose="020B0604020202020204" pitchFamily="34" charset="0"/>
                          <a:cs typeface="Arial" panose="020B0604020202020204" pitchFamily="34" charset="0"/>
                        </a:rPr>
                        <a:t> Escape BP Criteria Exceeded</a:t>
                      </a:r>
                    </a:p>
                    <a:p>
                      <a:pPr algn="ctr"/>
                      <a:endParaRPr lang="en-US" sz="1100" b="1" baseline="0" dirty="0">
                        <a:solidFill>
                          <a:srgbClr val="FF0000"/>
                        </a:solidFill>
                        <a:latin typeface="Arial" panose="020B0604020202020204" pitchFamily="34" charset="0"/>
                        <a:cs typeface="Arial" panose="020B0604020202020204" pitchFamily="34" charset="0"/>
                      </a:endParaRPr>
                    </a:p>
                    <a:p>
                      <a:pPr algn="ctr"/>
                      <a:r>
                        <a:rPr lang="en-US" sz="1100" b="1" baseline="0" dirty="0">
                          <a:solidFill>
                            <a:srgbClr val="FF0000"/>
                          </a:solidFill>
                          <a:latin typeface="Arial" panose="020B0604020202020204" pitchFamily="34" charset="0"/>
                          <a:cs typeface="Arial" panose="020B0604020202020204" pitchFamily="34" charset="0"/>
                        </a:rPr>
                        <a:t>Patients Blinded at Randomization</a:t>
                      </a:r>
                    </a:p>
                    <a:p>
                      <a:pPr algn="ctr"/>
                      <a:r>
                        <a:rPr lang="en-US" sz="1100" b="1" baseline="0" dirty="0">
                          <a:solidFill>
                            <a:srgbClr val="FF0000"/>
                          </a:solidFill>
                          <a:latin typeface="Arial" panose="020B0604020202020204" pitchFamily="34" charset="0"/>
                          <a:cs typeface="Arial" panose="020B0604020202020204" pitchFamily="34" charset="0"/>
                        </a:rPr>
                        <a:t>Outpatient Assessors Blinded</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2" name="Text Box 81">
            <a:extLst>
              <a:ext uri="{FF2B5EF4-FFF2-40B4-BE49-F238E27FC236}">
                <a16:creationId xmlns:a16="http://schemas.microsoft.com/office/drawing/2014/main" id="{7449937B-D868-CB44-93D9-77EDC0F0E461}"/>
              </a:ext>
            </a:extLst>
          </p:cNvPr>
          <p:cNvSpPr>
            <a:spLocks noChangeArrowheads="1"/>
          </p:cNvSpPr>
          <p:nvPr/>
        </p:nvSpPr>
        <p:spPr bwMode="auto">
          <a:xfrm>
            <a:off x="4623112" y="1779003"/>
            <a:ext cx="3222725" cy="385887"/>
          </a:xfrm>
          <a:prstGeom prst="roundRect">
            <a:avLst>
              <a:gd name="adj" fmla="val 16667"/>
            </a:avLst>
          </a:prstGeom>
          <a:solidFill>
            <a:sysClr val="window" lastClr="FFFFFF">
              <a:lumMod val="75000"/>
            </a:sysClr>
          </a:solidFill>
          <a:ln>
            <a:solidFill>
              <a:sysClr val="windowText" lastClr="000000"/>
            </a:solidFill>
          </a:ln>
          <a:effectLst>
            <a:outerShdw dist="23000" dir="5400000" rotWithShape="0">
              <a:srgbClr val="808080">
                <a:alpha val="34998"/>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Fixed Dose, 3-Drug Combination Pill Stabilization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(4 weeks)</a:t>
            </a:r>
            <a:endPar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
            <a:extLst>
              <a:ext uri="{FF2B5EF4-FFF2-40B4-BE49-F238E27FC236}">
                <a16:creationId xmlns:a16="http://schemas.microsoft.com/office/drawing/2014/main" id="{1F8B9099-5FB0-5E48-B659-CB5D2B22CCE3}"/>
              </a:ext>
            </a:extLst>
          </p:cNvPr>
          <p:cNvSpPr>
            <a:spLocks noChangeArrowheads="1"/>
          </p:cNvSpPr>
          <p:nvPr/>
        </p:nvSpPr>
        <p:spPr bwMode="auto">
          <a:xfrm>
            <a:off x="4617720" y="2224510"/>
            <a:ext cx="3228121" cy="438238"/>
          </a:xfrm>
          <a:prstGeom prst="roundRect">
            <a:avLst>
              <a:gd name="adj" fmla="val 16667"/>
            </a:avLst>
          </a:prstGeom>
          <a:solidFill>
            <a:sysClr val="window" lastClr="FFFFFF">
              <a:lumMod val="75000"/>
            </a:sysClr>
          </a:solidFill>
          <a:ln>
            <a:solidFill>
              <a:sysClr val="windowText" lastClr="000000"/>
            </a:solidFill>
          </a:ln>
          <a:effectLst>
            <a:outerShdw dist="23000" dir="5400000" rotWithShape="0">
              <a:srgbClr val="808080">
                <a:alpha val="34998"/>
              </a:srgb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050" b="1" i="0" u="none" strike="noStrike" kern="0" cap="none" spc="0" normalizeH="0" baseline="0" noProof="0" dirty="0">
                <a:ln>
                  <a:noFill/>
                </a:ln>
                <a:solidFill>
                  <a:prstClr val="black"/>
                </a:solidFill>
                <a:effectLst/>
                <a:uLnTx/>
                <a:uFillTx/>
                <a:latin typeface="Arial" pitchFamily="34" charset="0"/>
                <a:ea typeface="Calibri" pitchFamily="34" charset="0"/>
                <a:cs typeface="Arial" panose="020B0604020202020204" pitchFamily="34" charset="0"/>
              </a:rPr>
              <a:t>Baseline Daytime </a:t>
            </a:r>
            <a:r>
              <a:rPr kumimoji="0" lang="en-US" altLang="en-US" sz="1050" b="1" i="0" u="none" strike="noStrike" kern="0" cap="none" spc="0" normalizeH="0" baseline="0" noProof="0">
                <a:ln>
                  <a:noFill/>
                </a:ln>
                <a:solidFill>
                  <a:prstClr val="black"/>
                </a:solidFill>
                <a:effectLst/>
                <a:uLnTx/>
                <a:uFillTx/>
                <a:latin typeface="Arial" pitchFamily="34" charset="0"/>
                <a:ea typeface="Calibri" pitchFamily="34" charset="0"/>
                <a:cs typeface="Arial" panose="020B0604020202020204" pitchFamily="34" charset="0"/>
              </a:rPr>
              <a:t>ABP </a:t>
            </a:r>
            <a:r>
              <a:rPr kumimoji="0" lang="en-US" sz="1050" b="1" i="0" u="none" strike="noStrike" kern="0" cap="none" spc="0" normalizeH="0" baseline="0" noProof="0">
                <a:ln>
                  <a:noFill/>
                </a:ln>
                <a:solidFill>
                  <a:prstClr val="black"/>
                </a:solidFill>
                <a:effectLst/>
                <a:uLnTx/>
                <a:uFillTx/>
                <a:latin typeface="Arial" pitchFamily="34" charset="0"/>
                <a:ea typeface="ＭＳ Ｐゴシック" pitchFamily="34" charset="-128"/>
                <a:cs typeface="Arial" panose="020B0604020202020204" pitchFamily="34" charset="0"/>
              </a:rPr>
              <a:t>≥</a:t>
            </a:r>
            <a:r>
              <a:rPr kumimoji="0" lang="en-US" sz="1050" b="1" i="0" u="none" strike="noStrike" kern="0" cap="none" spc="0" normalizeH="0" baseline="0" noProof="0" dirty="0">
                <a:ln>
                  <a:noFill/>
                </a:ln>
                <a:solidFill>
                  <a:prstClr val="black"/>
                </a:solidFill>
                <a:effectLst/>
                <a:uLnTx/>
                <a:uFillTx/>
                <a:latin typeface="Arial" pitchFamily="34" charset="0"/>
                <a:ea typeface="ＭＳ Ｐゴシック" pitchFamily="34" charset="-128"/>
                <a:cs typeface="Arial" panose="020B0604020202020204" pitchFamily="34" charset="0"/>
              </a:rPr>
              <a:t>135/85</a:t>
            </a:r>
          </a:p>
        </p:txBody>
      </p:sp>
      <p:sp>
        <p:nvSpPr>
          <p:cNvPr id="34" name="Text Box 50">
            <a:extLst>
              <a:ext uri="{FF2B5EF4-FFF2-40B4-BE49-F238E27FC236}">
                <a16:creationId xmlns:a16="http://schemas.microsoft.com/office/drawing/2014/main" id="{F89844DE-8365-1747-889D-D7A8A228B5C2}"/>
              </a:ext>
            </a:extLst>
          </p:cNvPr>
          <p:cNvSpPr>
            <a:spLocks noChangeArrowheads="1"/>
          </p:cNvSpPr>
          <p:nvPr/>
        </p:nvSpPr>
        <p:spPr bwMode="auto">
          <a:xfrm>
            <a:off x="4617721" y="1338510"/>
            <a:ext cx="3228121" cy="381527"/>
          </a:xfrm>
          <a:prstGeom prst="roundRect">
            <a:avLst>
              <a:gd name="adj" fmla="val 16667"/>
            </a:avLst>
          </a:prstGeom>
          <a:solidFill>
            <a:srgbClr val="44546A"/>
          </a:solidFill>
          <a:ln>
            <a:solidFill>
              <a:srgbClr val="002856"/>
            </a:solidFill>
          </a:ln>
          <a:effectLst>
            <a:outerShdw dist="23000" dir="5400000" rotWithShape="0">
              <a:srgbClr val="808080">
                <a:alpha val="34998"/>
              </a:srgbClr>
            </a:outerShdw>
          </a:effectLst>
        </p:spPr>
        <p:txBody>
          <a:bodyPr anchor="ctr" anchorCtr="1"/>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050" b="1" i="0" u="none" strike="noStrike" kern="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Office BP Screening</a:t>
            </a:r>
          </a:p>
        </p:txBody>
      </p:sp>
      <p:sp>
        <p:nvSpPr>
          <p:cNvPr id="36" name="Text Box 2">
            <a:extLst>
              <a:ext uri="{FF2B5EF4-FFF2-40B4-BE49-F238E27FC236}">
                <a16:creationId xmlns:a16="http://schemas.microsoft.com/office/drawing/2014/main" id="{2713229C-DFA8-204D-A4B6-3115C768833B}"/>
              </a:ext>
            </a:extLst>
          </p:cNvPr>
          <p:cNvSpPr>
            <a:spLocks noChangeArrowheads="1"/>
          </p:cNvSpPr>
          <p:nvPr/>
        </p:nvSpPr>
        <p:spPr bwMode="auto">
          <a:xfrm>
            <a:off x="4617720" y="2724876"/>
            <a:ext cx="3228119" cy="387587"/>
          </a:xfrm>
          <a:prstGeom prst="roundRect">
            <a:avLst>
              <a:gd name="adj" fmla="val 16667"/>
            </a:avLst>
          </a:prstGeom>
          <a:solidFill>
            <a:srgbClr val="F2F2F2"/>
          </a:solidFill>
          <a:ln>
            <a:solidFill>
              <a:sysClr val="windowText" lastClr="000000"/>
            </a:solidFill>
          </a:ln>
          <a:effectLst>
            <a:outerShdw dist="23000" dir="5400000" rotWithShape="0">
              <a:srgbClr val="808080">
                <a:alpha val="34998"/>
              </a:srgb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050" b="1"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CTA / MRA, </a:t>
            </a:r>
            <a:r>
              <a:rPr kumimoji="0" lang="en-US" altLang="en-US" sz="105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Renal Duplex, Renal Angiography</a:t>
            </a:r>
          </a:p>
        </p:txBody>
      </p:sp>
      <p:sp>
        <p:nvSpPr>
          <p:cNvPr id="37" name="Rounded Rectangle 36">
            <a:extLst>
              <a:ext uri="{FF2B5EF4-FFF2-40B4-BE49-F238E27FC236}">
                <a16:creationId xmlns:a16="http://schemas.microsoft.com/office/drawing/2014/main" id="{A857A007-8D85-E841-8BF3-13B55AF2EF5F}"/>
              </a:ext>
            </a:extLst>
          </p:cNvPr>
          <p:cNvSpPr/>
          <p:nvPr/>
        </p:nvSpPr>
        <p:spPr>
          <a:xfrm>
            <a:off x="4617047" y="4657240"/>
            <a:ext cx="3222725" cy="502920"/>
          </a:xfrm>
          <a:prstGeom prst="roundRect">
            <a:avLst/>
          </a:prstGeom>
          <a:solidFill>
            <a:srgbClr val="44546A"/>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6-Month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(ABP, home BP, office BP, Duplex Driven CTA/MRA)</a:t>
            </a:r>
          </a:p>
        </p:txBody>
      </p:sp>
      <p:sp>
        <p:nvSpPr>
          <p:cNvPr id="38" name="Rounded Rectangle 37">
            <a:extLst>
              <a:ext uri="{FF2B5EF4-FFF2-40B4-BE49-F238E27FC236}">
                <a16:creationId xmlns:a16="http://schemas.microsoft.com/office/drawing/2014/main" id="{FF783034-6298-3847-8A81-BB3043EF7FEE}"/>
              </a:ext>
            </a:extLst>
          </p:cNvPr>
          <p:cNvSpPr/>
          <p:nvPr/>
        </p:nvSpPr>
        <p:spPr>
          <a:xfrm>
            <a:off x="4617720" y="5210107"/>
            <a:ext cx="3228119" cy="502920"/>
          </a:xfrm>
          <a:prstGeom prst="roundRect">
            <a:avLst/>
          </a:prstGeom>
          <a:solidFill>
            <a:srgbClr val="44546A"/>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12-Month Follow-up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(ABP, home BP, office BP, CTA/MRA)</a:t>
            </a:r>
          </a:p>
        </p:txBody>
      </p:sp>
      <p:sp>
        <p:nvSpPr>
          <p:cNvPr id="39" name="Rounded Rectangle 38">
            <a:extLst>
              <a:ext uri="{FF2B5EF4-FFF2-40B4-BE49-F238E27FC236}">
                <a16:creationId xmlns:a16="http://schemas.microsoft.com/office/drawing/2014/main" id="{A4F2B386-A9CB-4048-8648-CC53922CB0D5}"/>
              </a:ext>
            </a:extLst>
          </p:cNvPr>
          <p:cNvSpPr/>
          <p:nvPr/>
        </p:nvSpPr>
        <p:spPr>
          <a:xfrm>
            <a:off x="4617720" y="5766043"/>
            <a:ext cx="3228119" cy="409574"/>
          </a:xfrm>
          <a:prstGeom prst="roundRect">
            <a:avLst/>
          </a:prstGeom>
          <a:solidFill>
            <a:sysClr val="window" lastClr="FFFFFF">
              <a:lumMod val="75000"/>
            </a:sysClr>
          </a:soli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36, 48, &amp; 60 Month Follow-up (Office BP)</a:t>
            </a:r>
          </a:p>
        </p:txBody>
      </p:sp>
      <p:sp>
        <p:nvSpPr>
          <p:cNvPr id="42" name="Right Brace 41">
            <a:extLst>
              <a:ext uri="{FF2B5EF4-FFF2-40B4-BE49-F238E27FC236}">
                <a16:creationId xmlns:a16="http://schemas.microsoft.com/office/drawing/2014/main" id="{D4BAE535-C9C8-3F40-8AEF-670DDBE98D40}"/>
              </a:ext>
            </a:extLst>
          </p:cNvPr>
          <p:cNvSpPr/>
          <p:nvPr/>
        </p:nvSpPr>
        <p:spPr>
          <a:xfrm>
            <a:off x="7823413" y="2084547"/>
            <a:ext cx="214688" cy="2117469"/>
          </a:xfrm>
          <a:prstGeom prst="rightBrace">
            <a:avLst>
              <a:gd name="adj1" fmla="val 76354"/>
              <a:gd name="adj2" fmla="val 50000"/>
            </a:avLst>
          </a:prstGeom>
          <a:noFill/>
          <a:ln w="190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4" name="Connector: Elbow 30">
            <a:extLst>
              <a:ext uri="{FF2B5EF4-FFF2-40B4-BE49-F238E27FC236}">
                <a16:creationId xmlns:a16="http://schemas.microsoft.com/office/drawing/2014/main" id="{086F706C-DE33-C840-8F52-5C61342BCED8}"/>
              </a:ext>
            </a:extLst>
          </p:cNvPr>
          <p:cNvCxnSpPr>
            <a:cxnSpLocks/>
            <a:stCxn id="43" idx="2"/>
            <a:endCxn id="40" idx="0"/>
          </p:cNvCxnSpPr>
          <p:nvPr/>
        </p:nvCxnSpPr>
        <p:spPr>
          <a:xfrm rot="10800000" flipV="1">
            <a:off x="5497463" y="3319530"/>
            <a:ext cx="603269" cy="197192"/>
          </a:xfrm>
          <a:prstGeom prst="bentConnector2">
            <a:avLst/>
          </a:prstGeom>
          <a:noFill/>
          <a:ln w="12700" cap="flat" cmpd="sng" algn="ctr">
            <a:solidFill>
              <a:srgbClr val="A7E8FF"/>
            </a:solidFill>
            <a:prstDash val="solid"/>
            <a:miter lim="800000"/>
            <a:tailEnd type="triangle"/>
          </a:ln>
          <a:effectLst/>
        </p:spPr>
      </p:cxnSp>
      <p:sp>
        <p:nvSpPr>
          <p:cNvPr id="46" name="Right Brace 45">
            <a:extLst>
              <a:ext uri="{FF2B5EF4-FFF2-40B4-BE49-F238E27FC236}">
                <a16:creationId xmlns:a16="http://schemas.microsoft.com/office/drawing/2014/main" id="{22F58C00-4F1B-6B47-8188-B880D225A1C8}"/>
              </a:ext>
            </a:extLst>
          </p:cNvPr>
          <p:cNvSpPr/>
          <p:nvPr/>
        </p:nvSpPr>
        <p:spPr>
          <a:xfrm>
            <a:off x="7840597" y="4344935"/>
            <a:ext cx="190061" cy="575751"/>
          </a:xfrm>
          <a:prstGeom prst="rightBrace">
            <a:avLst>
              <a:gd name="adj1" fmla="val 32866"/>
              <a:gd name="adj2" fmla="val 50000"/>
            </a:avLst>
          </a:prstGeom>
          <a:noFill/>
          <a:ln w="190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ight Brace 46">
            <a:extLst>
              <a:ext uri="{FF2B5EF4-FFF2-40B4-BE49-F238E27FC236}">
                <a16:creationId xmlns:a16="http://schemas.microsoft.com/office/drawing/2014/main" id="{A6ADF481-F67C-C34A-876F-2B2CE5AEB2F8}"/>
              </a:ext>
            </a:extLst>
          </p:cNvPr>
          <p:cNvSpPr/>
          <p:nvPr/>
        </p:nvSpPr>
        <p:spPr>
          <a:xfrm>
            <a:off x="7847581" y="4986926"/>
            <a:ext cx="214689" cy="1087335"/>
          </a:xfrm>
          <a:prstGeom prst="rightBrace">
            <a:avLst>
              <a:gd name="adj1" fmla="val 39361"/>
              <a:gd name="adj2" fmla="val 50000"/>
            </a:avLst>
          </a:prstGeom>
          <a:noFill/>
          <a:ln w="1905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48" name="Table 47">
            <a:extLst>
              <a:ext uri="{FF2B5EF4-FFF2-40B4-BE49-F238E27FC236}">
                <a16:creationId xmlns:a16="http://schemas.microsoft.com/office/drawing/2014/main" id="{50C250A1-7214-4E49-A009-A6526CC30171}"/>
              </a:ext>
            </a:extLst>
          </p:cNvPr>
          <p:cNvGraphicFramePr>
            <a:graphicFrameLocks noGrp="1"/>
          </p:cNvGraphicFramePr>
          <p:nvPr/>
        </p:nvGraphicFramePr>
        <p:xfrm>
          <a:off x="8045174" y="4232744"/>
          <a:ext cx="2207010" cy="761505"/>
        </p:xfrm>
        <a:graphic>
          <a:graphicData uri="http://schemas.openxmlformats.org/drawingml/2006/table">
            <a:tbl>
              <a:tblPr firstRow="1" bandRow="1"/>
              <a:tblGrid>
                <a:gridCol w="2207010">
                  <a:extLst>
                    <a:ext uri="{9D8B030D-6E8A-4147-A177-3AD203B41FA5}">
                      <a16:colId xmlns:a16="http://schemas.microsoft.com/office/drawing/2014/main" val="20000"/>
                    </a:ext>
                  </a:extLst>
                </a:gridCol>
              </a:tblGrid>
              <a:tr h="761505">
                <a:tc>
                  <a:txBody>
                    <a:bodyPr/>
                    <a:lstStyle>
                      <a:lvl1pPr marL="0" algn="l" defTabSz="739982" rtl="0" eaLnBrk="1" latinLnBrk="0" hangingPunct="1">
                        <a:defRPr sz="1519" kern="1200">
                          <a:solidFill>
                            <a:schemeClr val="tx1"/>
                          </a:solidFill>
                          <a:latin typeface="Calibri" panose="020F0502020204030204"/>
                        </a:defRPr>
                      </a:lvl1pPr>
                      <a:lvl2pPr marL="369983" algn="l" defTabSz="739982" rtl="0" eaLnBrk="1" latinLnBrk="0" hangingPunct="1">
                        <a:defRPr sz="1519" kern="1200">
                          <a:solidFill>
                            <a:schemeClr val="tx1"/>
                          </a:solidFill>
                          <a:latin typeface="Calibri" panose="020F0502020204030204"/>
                        </a:defRPr>
                      </a:lvl2pPr>
                      <a:lvl3pPr marL="739982" algn="l" defTabSz="739982" rtl="0" eaLnBrk="1" latinLnBrk="0" hangingPunct="1">
                        <a:defRPr sz="1519" kern="1200">
                          <a:solidFill>
                            <a:schemeClr val="tx1"/>
                          </a:solidFill>
                          <a:latin typeface="Calibri" panose="020F0502020204030204"/>
                        </a:defRPr>
                      </a:lvl3pPr>
                      <a:lvl4pPr marL="1109971" algn="l" defTabSz="739982" rtl="0" eaLnBrk="1" latinLnBrk="0" hangingPunct="1">
                        <a:defRPr sz="1519" kern="1200">
                          <a:solidFill>
                            <a:schemeClr val="tx1"/>
                          </a:solidFill>
                          <a:latin typeface="Calibri" panose="020F0502020204030204"/>
                        </a:defRPr>
                      </a:lvl4pPr>
                      <a:lvl5pPr marL="1479966" algn="l" defTabSz="739982" rtl="0" eaLnBrk="1" latinLnBrk="0" hangingPunct="1">
                        <a:defRPr sz="1519" kern="1200">
                          <a:solidFill>
                            <a:schemeClr val="tx1"/>
                          </a:solidFill>
                          <a:latin typeface="Calibri" panose="020F0502020204030204"/>
                        </a:defRPr>
                      </a:lvl5pPr>
                      <a:lvl6pPr marL="1849957" algn="l" defTabSz="739982" rtl="0" eaLnBrk="1" latinLnBrk="0" hangingPunct="1">
                        <a:defRPr sz="1519" kern="1200">
                          <a:solidFill>
                            <a:schemeClr val="tx1"/>
                          </a:solidFill>
                          <a:latin typeface="Calibri" panose="020F0502020204030204"/>
                        </a:defRPr>
                      </a:lvl6pPr>
                      <a:lvl7pPr marL="2219946" algn="l" defTabSz="739982" rtl="0" eaLnBrk="1" latinLnBrk="0" hangingPunct="1">
                        <a:defRPr sz="1519" kern="1200">
                          <a:solidFill>
                            <a:schemeClr val="tx1"/>
                          </a:solidFill>
                          <a:latin typeface="Calibri" panose="020F0502020204030204"/>
                        </a:defRPr>
                      </a:lvl7pPr>
                      <a:lvl8pPr marL="2589932" algn="l" defTabSz="739982" rtl="0" eaLnBrk="1" latinLnBrk="0" hangingPunct="1">
                        <a:defRPr sz="1519" kern="1200">
                          <a:solidFill>
                            <a:schemeClr val="tx1"/>
                          </a:solidFill>
                          <a:latin typeface="Calibri" panose="020F0502020204030204"/>
                        </a:defRPr>
                      </a:lvl8pPr>
                      <a:lvl9pPr marL="2959919" algn="l" defTabSz="739982" rtl="0" eaLnBrk="1" latinLnBrk="0" hangingPunct="1">
                        <a:defRPr sz="1519" kern="1200">
                          <a:solidFill>
                            <a:schemeClr val="tx1"/>
                          </a:solidFill>
                          <a:latin typeface="Calibri" panose="020F0502020204030204"/>
                        </a:defRPr>
                      </a:lvl9pPr>
                    </a:lstStyle>
                    <a:p>
                      <a:pPr algn="ctr"/>
                      <a:r>
                        <a:rPr lang="en-US" sz="1100" b="1" kern="1200" dirty="0">
                          <a:solidFill>
                            <a:schemeClr val="bg1">
                              <a:lumMod val="75000"/>
                            </a:schemeClr>
                          </a:solidFill>
                          <a:latin typeface="Arial" panose="020B0604020202020204" pitchFamily="34" charset="0"/>
                          <a:ea typeface="+mn-ea"/>
                          <a:cs typeface="Arial" panose="020B0604020202020204" pitchFamily="34" charset="0"/>
                        </a:rPr>
                        <a:t>Blinded</a:t>
                      </a:r>
                    </a:p>
                    <a:p>
                      <a:pPr algn="ctr"/>
                      <a:r>
                        <a:rPr lang="en-US" sz="1100" b="1" kern="1200" dirty="0">
                          <a:solidFill>
                            <a:schemeClr val="bg1">
                              <a:lumMod val="75000"/>
                            </a:schemeClr>
                          </a:solidFill>
                          <a:latin typeface="Arial" panose="020B0604020202020204" pitchFamily="34" charset="0"/>
                          <a:ea typeface="+mn-ea"/>
                          <a:cs typeface="Arial" panose="020B0604020202020204" pitchFamily="34" charset="0"/>
                        </a:rPr>
                        <a:t>Medication Titration Protocol</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9" name="Table 48">
            <a:extLst>
              <a:ext uri="{FF2B5EF4-FFF2-40B4-BE49-F238E27FC236}">
                <a16:creationId xmlns:a16="http://schemas.microsoft.com/office/drawing/2014/main" id="{687EDA6D-BFBD-7843-BA33-1788D728F6D5}"/>
              </a:ext>
            </a:extLst>
          </p:cNvPr>
          <p:cNvGraphicFramePr>
            <a:graphicFrameLocks noGrp="1"/>
          </p:cNvGraphicFramePr>
          <p:nvPr/>
        </p:nvGraphicFramePr>
        <p:xfrm>
          <a:off x="8045174" y="5172193"/>
          <a:ext cx="2207010" cy="761505"/>
        </p:xfrm>
        <a:graphic>
          <a:graphicData uri="http://schemas.openxmlformats.org/drawingml/2006/table">
            <a:tbl>
              <a:tblPr firstRow="1" bandRow="1"/>
              <a:tblGrid>
                <a:gridCol w="2207010">
                  <a:extLst>
                    <a:ext uri="{9D8B030D-6E8A-4147-A177-3AD203B41FA5}">
                      <a16:colId xmlns:a16="http://schemas.microsoft.com/office/drawing/2014/main" val="20000"/>
                    </a:ext>
                  </a:extLst>
                </a:gridCol>
              </a:tblGrid>
              <a:tr h="761505">
                <a:tc>
                  <a:txBody>
                    <a:bodyPr/>
                    <a:lstStyle>
                      <a:lvl1pPr marL="0" algn="l" defTabSz="739982" rtl="0" eaLnBrk="1" latinLnBrk="0" hangingPunct="1">
                        <a:defRPr sz="1519" kern="1200">
                          <a:solidFill>
                            <a:schemeClr val="tx1"/>
                          </a:solidFill>
                          <a:latin typeface="Calibri" panose="020F0502020204030204"/>
                        </a:defRPr>
                      </a:lvl1pPr>
                      <a:lvl2pPr marL="369983" algn="l" defTabSz="739982" rtl="0" eaLnBrk="1" latinLnBrk="0" hangingPunct="1">
                        <a:defRPr sz="1519" kern="1200">
                          <a:solidFill>
                            <a:schemeClr val="tx1"/>
                          </a:solidFill>
                          <a:latin typeface="Calibri" panose="020F0502020204030204"/>
                        </a:defRPr>
                      </a:lvl2pPr>
                      <a:lvl3pPr marL="739982" algn="l" defTabSz="739982" rtl="0" eaLnBrk="1" latinLnBrk="0" hangingPunct="1">
                        <a:defRPr sz="1519" kern="1200">
                          <a:solidFill>
                            <a:schemeClr val="tx1"/>
                          </a:solidFill>
                          <a:latin typeface="Calibri" panose="020F0502020204030204"/>
                        </a:defRPr>
                      </a:lvl3pPr>
                      <a:lvl4pPr marL="1109971" algn="l" defTabSz="739982" rtl="0" eaLnBrk="1" latinLnBrk="0" hangingPunct="1">
                        <a:defRPr sz="1519" kern="1200">
                          <a:solidFill>
                            <a:schemeClr val="tx1"/>
                          </a:solidFill>
                          <a:latin typeface="Calibri" panose="020F0502020204030204"/>
                        </a:defRPr>
                      </a:lvl4pPr>
                      <a:lvl5pPr marL="1479966" algn="l" defTabSz="739982" rtl="0" eaLnBrk="1" latinLnBrk="0" hangingPunct="1">
                        <a:defRPr sz="1519" kern="1200">
                          <a:solidFill>
                            <a:schemeClr val="tx1"/>
                          </a:solidFill>
                          <a:latin typeface="Calibri" panose="020F0502020204030204"/>
                        </a:defRPr>
                      </a:lvl5pPr>
                      <a:lvl6pPr marL="1849957" algn="l" defTabSz="739982" rtl="0" eaLnBrk="1" latinLnBrk="0" hangingPunct="1">
                        <a:defRPr sz="1519" kern="1200">
                          <a:solidFill>
                            <a:schemeClr val="tx1"/>
                          </a:solidFill>
                          <a:latin typeface="Calibri" panose="020F0502020204030204"/>
                        </a:defRPr>
                      </a:lvl6pPr>
                      <a:lvl7pPr marL="2219946" algn="l" defTabSz="739982" rtl="0" eaLnBrk="1" latinLnBrk="0" hangingPunct="1">
                        <a:defRPr sz="1519" kern="1200">
                          <a:solidFill>
                            <a:schemeClr val="tx1"/>
                          </a:solidFill>
                          <a:latin typeface="Calibri" panose="020F0502020204030204"/>
                        </a:defRPr>
                      </a:lvl7pPr>
                      <a:lvl8pPr marL="2589932" algn="l" defTabSz="739982" rtl="0" eaLnBrk="1" latinLnBrk="0" hangingPunct="1">
                        <a:defRPr sz="1519" kern="1200">
                          <a:solidFill>
                            <a:schemeClr val="tx1"/>
                          </a:solidFill>
                          <a:latin typeface="Calibri" panose="020F0502020204030204"/>
                        </a:defRPr>
                      </a:lvl8pPr>
                      <a:lvl9pPr marL="2959919" algn="l" defTabSz="739982" rtl="0" eaLnBrk="1" latinLnBrk="0" hangingPunct="1">
                        <a:defRPr sz="1519" kern="1200">
                          <a:solidFill>
                            <a:schemeClr val="tx1"/>
                          </a:solidFill>
                          <a:latin typeface="Calibri" panose="020F0502020204030204"/>
                        </a:defRPr>
                      </a:lvl9pPr>
                    </a:lstStyle>
                    <a:p>
                      <a:pPr algn="ctr"/>
                      <a:r>
                        <a:rPr lang="en-US" sz="1100" b="1" dirty="0">
                          <a:solidFill>
                            <a:schemeClr val="bg1">
                              <a:lumMod val="75000"/>
                            </a:schemeClr>
                          </a:solidFill>
                          <a:latin typeface="Arial" panose="020B0604020202020204" pitchFamily="34" charset="0"/>
                          <a:cs typeface="Arial" panose="020B0604020202020204" pitchFamily="34" charset="0"/>
                        </a:rPr>
                        <a:t>Unblinded</a:t>
                      </a:r>
                    </a:p>
                    <a:p>
                      <a:pPr algn="ctr"/>
                      <a:r>
                        <a:rPr lang="en-US" sz="1100" b="1" dirty="0">
                          <a:solidFill>
                            <a:schemeClr val="bg1">
                              <a:lumMod val="75000"/>
                            </a:schemeClr>
                          </a:solidFill>
                          <a:latin typeface="Arial" panose="020B0604020202020204" pitchFamily="34" charset="0"/>
                          <a:cs typeface="Arial" panose="020B0604020202020204" pitchFamily="34" charset="0"/>
                        </a:rPr>
                        <a:t>“Standard of Care” Meds</a:t>
                      </a:r>
                    </a:p>
                  </a:txBody>
                  <a:tcPr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24109250"/>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dissolve">
                                      <p:cBhvr>
                                        <p:cTn id="15" dur="500"/>
                                        <p:tgtEl>
                                          <p:spTgt spid="37"/>
                                        </p:tgtEl>
                                      </p:cBhvr>
                                    </p:animEffect>
                                  </p:childTnLst>
                                </p:cTn>
                              </p:par>
                              <p:par>
                                <p:cTn id="16" presetID="9"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dissolve">
                                      <p:cBhvr>
                                        <p:cTn id="18" dur="500"/>
                                        <p:tgtEl>
                                          <p:spTgt spid="4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dissolve">
                                      <p:cBhvr>
                                        <p:cTn id="21" dur="500"/>
                                        <p:tgtEl>
                                          <p:spTgt spid="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dissolve">
                                      <p:cBhvr>
                                        <p:cTn id="24" dur="500"/>
                                        <p:tgtEl>
                                          <p:spTgt spid="3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dissolve">
                                      <p:cBhvr>
                                        <p:cTn id="27" dur="500"/>
                                        <p:tgtEl>
                                          <p:spTgt spid="47"/>
                                        </p:tgtEl>
                                      </p:cBhvr>
                                    </p:animEffect>
                                  </p:childTnLst>
                                </p:cTn>
                              </p:par>
                              <p:par>
                                <p:cTn id="28" presetID="9" presetClass="entr" presetSubtype="0"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dissolve">
                                      <p:cBhvr>
                                        <p:cTn id="30" dur="500"/>
                                        <p:tgtEl>
                                          <p:spTgt spid="4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dissolv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2"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26897"/>
            <a:ext cx="10287000" cy="58477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Patient Flow Chart</a:t>
            </a:r>
          </a:p>
        </p:txBody>
      </p:sp>
      <p:sp>
        <p:nvSpPr>
          <p:cNvPr id="5" name="TextBox 4"/>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grpSp>
        <p:nvGrpSpPr>
          <p:cNvPr id="2" name="Group 1"/>
          <p:cNvGrpSpPr/>
          <p:nvPr/>
        </p:nvGrpSpPr>
        <p:grpSpPr>
          <a:xfrm>
            <a:off x="123925" y="554098"/>
            <a:ext cx="10008980" cy="5920338"/>
            <a:chOff x="123925" y="751328"/>
            <a:chExt cx="10008980" cy="5920338"/>
          </a:xfrm>
        </p:grpSpPr>
        <p:grpSp>
          <p:nvGrpSpPr>
            <p:cNvPr id="6" name="Group 5"/>
            <p:cNvGrpSpPr/>
            <p:nvPr/>
          </p:nvGrpSpPr>
          <p:grpSpPr>
            <a:xfrm>
              <a:off x="123925" y="751328"/>
              <a:ext cx="10008980" cy="5920338"/>
              <a:chOff x="1294357" y="294128"/>
              <a:chExt cx="10008980" cy="5920338"/>
            </a:xfrm>
          </p:grpSpPr>
          <p:sp>
            <p:nvSpPr>
              <p:cNvPr id="7" name="Rectangle 23">
                <a:extLst>
                  <a:ext uri="{FF2B5EF4-FFF2-40B4-BE49-F238E27FC236}">
                    <a16:creationId xmlns:a16="http://schemas.microsoft.com/office/drawing/2014/main" id="{147345FD-EDB4-5743-BC1F-B14648390D6B}"/>
                  </a:ext>
                </a:extLst>
              </p:cNvPr>
              <p:cNvSpPr>
                <a:spLocks noEditPoints="1" noChangeArrowheads="1" noChangeShapeType="1"/>
              </p:cNvSpPr>
              <p:nvPr/>
            </p:nvSpPr>
            <p:spPr bwMode="auto">
              <a:xfrm>
                <a:off x="4584322" y="294128"/>
                <a:ext cx="3403068" cy="296967"/>
              </a:xfrm>
              <a:prstGeom prst="rect">
                <a:avLst/>
              </a:prstGeom>
              <a:solidFill>
                <a:sysClr val="window" lastClr="FFFFFF">
                  <a:lumMod val="85000"/>
                </a:sysClr>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989 Patients Enrolled</a:t>
                </a:r>
                <a:endParaRPr kumimoji="0" lang="en-GB" alt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27">
                <a:extLst>
                  <a:ext uri="{FF2B5EF4-FFF2-40B4-BE49-F238E27FC236}">
                    <a16:creationId xmlns:a16="http://schemas.microsoft.com/office/drawing/2014/main" id="{5027C07F-9E38-A44D-BC8D-A7142AB9F66B}"/>
                  </a:ext>
                </a:extLst>
              </p:cNvPr>
              <p:cNvSpPr>
                <a:spLocks noChangeAspect="1" noEditPoints="1" noChangeArrowheads="1" noChangeShapeType="1"/>
              </p:cNvSpPr>
              <p:nvPr/>
            </p:nvSpPr>
            <p:spPr bwMode="auto">
              <a:xfrm>
                <a:off x="1294357" y="4255212"/>
                <a:ext cx="3890730" cy="299526"/>
              </a:xfrm>
              <a:prstGeom prst="rect">
                <a:avLst/>
              </a:prstGeom>
              <a:solidFill>
                <a:srgbClr val="CCFF66">
                  <a:alpha val="67059"/>
                </a:srgbClr>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69 Assigned to RDN</a:t>
                </a:r>
              </a:p>
            </p:txBody>
          </p:sp>
          <p:sp>
            <p:nvSpPr>
              <p:cNvPr id="9" name="Rectangle 29">
                <a:extLst>
                  <a:ext uri="{FF2B5EF4-FFF2-40B4-BE49-F238E27FC236}">
                    <a16:creationId xmlns:a16="http://schemas.microsoft.com/office/drawing/2014/main" id="{97C46809-E363-5E4C-B4DB-BA21F8EA5B97}"/>
                  </a:ext>
                </a:extLst>
              </p:cNvPr>
              <p:cNvSpPr>
                <a:spLocks noEditPoints="1" noChangeArrowheads="1" noChangeShapeType="1"/>
              </p:cNvSpPr>
              <p:nvPr/>
            </p:nvSpPr>
            <p:spPr bwMode="auto">
              <a:xfrm>
                <a:off x="7407993" y="4255212"/>
                <a:ext cx="3895344" cy="300313"/>
              </a:xfrm>
              <a:prstGeom prst="rect">
                <a:avLst/>
              </a:prstGeom>
              <a:solidFill>
                <a:srgbClr val="44546A">
                  <a:lumMod val="20000"/>
                  <a:lumOff val="80000"/>
                </a:srgbClr>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67 Assigned to Sham Procedure</a:t>
                </a:r>
              </a:p>
            </p:txBody>
          </p:sp>
          <p:cxnSp>
            <p:nvCxnSpPr>
              <p:cNvPr id="10" name="AutoShape 40">
                <a:extLst>
                  <a:ext uri="{FF2B5EF4-FFF2-40B4-BE49-F238E27FC236}">
                    <a16:creationId xmlns:a16="http://schemas.microsoft.com/office/drawing/2014/main" id="{FD977905-5FF2-4342-A749-FC80DB287D69}"/>
                  </a:ext>
                </a:extLst>
              </p:cNvPr>
              <p:cNvCxnSpPr>
                <a:cxnSpLocks noChangeAspect="1" noEditPoints="1" noChangeArrowheads="1" noChangeShapeType="1"/>
                <a:stCxn id="7" idx="2"/>
                <a:endCxn id="11" idx="0"/>
              </p:cNvCxnSpPr>
              <p:nvPr/>
            </p:nvCxnSpPr>
            <p:spPr bwMode="auto">
              <a:xfrm>
                <a:off x="6285856" y="591095"/>
                <a:ext cx="0" cy="2184040"/>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1" name="Rectangle 41">
                <a:extLst>
                  <a:ext uri="{FF2B5EF4-FFF2-40B4-BE49-F238E27FC236}">
                    <a16:creationId xmlns:a16="http://schemas.microsoft.com/office/drawing/2014/main" id="{5AE0D013-A773-5A4E-8949-AE88BDA07AD6}"/>
                  </a:ext>
                </a:extLst>
              </p:cNvPr>
              <p:cNvSpPr>
                <a:spLocks noEditPoints="1" noChangeArrowheads="1" noChangeShapeType="1"/>
              </p:cNvSpPr>
              <p:nvPr/>
            </p:nvSpPr>
            <p:spPr bwMode="auto">
              <a:xfrm>
                <a:off x="4584322" y="2775135"/>
                <a:ext cx="3403068" cy="298657"/>
              </a:xfrm>
              <a:prstGeom prst="rect">
                <a:avLst/>
              </a:prstGeom>
              <a:solidFill>
                <a:sysClr val="window" lastClr="FFFFFF">
                  <a:lumMod val="85000"/>
                </a:sysClr>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150 Underwent Renal Angiography</a:t>
                </a:r>
                <a:endParaRPr kumimoji="0" lang="en-GB" alt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61">
                <a:extLst>
                  <a:ext uri="{FF2B5EF4-FFF2-40B4-BE49-F238E27FC236}">
                    <a16:creationId xmlns:a16="http://schemas.microsoft.com/office/drawing/2014/main" id="{D0AD6CB6-93AC-974E-980F-CEB1172D26F8}"/>
                  </a:ext>
                </a:extLst>
              </p:cNvPr>
              <p:cNvSpPr>
                <a:spLocks noEditPoints="1" noChangeArrowheads="1" noChangeShapeType="1"/>
              </p:cNvSpPr>
              <p:nvPr/>
            </p:nvSpPr>
            <p:spPr bwMode="auto">
              <a:xfrm>
                <a:off x="7039996" y="3188005"/>
                <a:ext cx="2743200" cy="295132"/>
              </a:xfrm>
              <a:prstGeom prst="rect">
                <a:avLst/>
              </a:prstGeom>
              <a:solidFill>
                <a:srgbClr val="FFFFFF"/>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14 Did not meet angiographic criteria</a:t>
                </a:r>
              </a:p>
            </p:txBody>
          </p:sp>
          <p:cxnSp>
            <p:nvCxnSpPr>
              <p:cNvPr id="13" name="AutoShape 42">
                <a:extLst>
                  <a:ext uri="{FF2B5EF4-FFF2-40B4-BE49-F238E27FC236}">
                    <a16:creationId xmlns:a16="http://schemas.microsoft.com/office/drawing/2014/main" id="{F09266E0-7416-4E41-8118-1ADC6FA6E251}"/>
                  </a:ext>
                </a:extLst>
              </p:cNvPr>
              <p:cNvCxnSpPr>
                <a:cxnSpLocks noChangeAspect="1" noEditPoints="1" noChangeArrowheads="1" noChangeShapeType="1"/>
              </p:cNvCxnSpPr>
              <p:nvPr/>
            </p:nvCxnSpPr>
            <p:spPr bwMode="auto">
              <a:xfrm>
                <a:off x="6285856" y="3323080"/>
                <a:ext cx="762942" cy="0"/>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4" name="AutoShape 42">
                <a:extLst>
                  <a:ext uri="{FF2B5EF4-FFF2-40B4-BE49-F238E27FC236}">
                    <a16:creationId xmlns:a16="http://schemas.microsoft.com/office/drawing/2014/main" id="{D361B773-01D2-B040-8874-486BF23637ED}"/>
                  </a:ext>
                </a:extLst>
              </p:cNvPr>
              <p:cNvCxnSpPr>
                <a:cxnSpLocks noEditPoints="1" noChangeArrowheads="1" noChangeShapeType="1"/>
              </p:cNvCxnSpPr>
              <p:nvPr/>
            </p:nvCxnSpPr>
            <p:spPr bwMode="auto">
              <a:xfrm>
                <a:off x="6289184" y="3852852"/>
                <a:ext cx="0" cy="189972"/>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5" name="AutoShape 38">
                <a:extLst>
                  <a:ext uri="{FF2B5EF4-FFF2-40B4-BE49-F238E27FC236}">
                    <a16:creationId xmlns:a16="http://schemas.microsoft.com/office/drawing/2014/main" id="{9664C612-4314-F84F-BA4D-31026F839679}"/>
                  </a:ext>
                </a:extLst>
              </p:cNvPr>
              <p:cNvCxnSpPr>
                <a:cxnSpLocks noEditPoints="1" noChangeArrowheads="1" noChangeShapeType="1"/>
                <a:endCxn id="8" idx="0"/>
              </p:cNvCxnSpPr>
              <p:nvPr/>
            </p:nvCxnSpPr>
            <p:spPr bwMode="auto">
              <a:xfrm rot="10800000" flipV="1">
                <a:off x="3239722" y="4030426"/>
                <a:ext cx="3067096" cy="224786"/>
              </a:xfrm>
              <a:prstGeom prst="bentConnector2">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6" name="AutoShape 39">
                <a:extLst>
                  <a:ext uri="{FF2B5EF4-FFF2-40B4-BE49-F238E27FC236}">
                    <a16:creationId xmlns:a16="http://schemas.microsoft.com/office/drawing/2014/main" id="{622189CA-A1C9-6A48-8A85-FD69E1D31490}"/>
                  </a:ext>
                </a:extLst>
              </p:cNvPr>
              <p:cNvCxnSpPr>
                <a:cxnSpLocks noEditPoints="1" noChangeArrowheads="1" noChangeShapeType="1"/>
              </p:cNvCxnSpPr>
              <p:nvPr/>
            </p:nvCxnSpPr>
            <p:spPr bwMode="auto">
              <a:xfrm>
                <a:off x="6104803" y="4030224"/>
                <a:ext cx="3233928" cy="216521"/>
              </a:xfrm>
              <a:prstGeom prst="bentConnector2">
                <a:avLst/>
              </a:prstGeom>
              <a:noFill/>
              <a:ln w="9525">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7" name="AutoShape 42">
                <a:extLst>
                  <a:ext uri="{FF2B5EF4-FFF2-40B4-BE49-F238E27FC236}">
                    <a16:creationId xmlns:a16="http://schemas.microsoft.com/office/drawing/2014/main" id="{0EB0D390-A25E-6D47-BF90-E0ECF9864FCB}"/>
                  </a:ext>
                </a:extLst>
              </p:cNvPr>
              <p:cNvCxnSpPr>
                <a:cxnSpLocks noEditPoints="1" noChangeArrowheads="1" noChangeShapeType="1"/>
              </p:cNvCxnSpPr>
              <p:nvPr/>
            </p:nvCxnSpPr>
            <p:spPr bwMode="auto">
              <a:xfrm>
                <a:off x="6273026" y="1656533"/>
                <a:ext cx="766970" cy="0"/>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8" name="Rectangle 41">
                <a:extLst>
                  <a:ext uri="{FF2B5EF4-FFF2-40B4-BE49-F238E27FC236}">
                    <a16:creationId xmlns:a16="http://schemas.microsoft.com/office/drawing/2014/main" id="{FAF9064D-EB65-AB46-A619-3963FFA93EC5}"/>
                  </a:ext>
                </a:extLst>
              </p:cNvPr>
              <p:cNvSpPr>
                <a:spLocks noEditPoints="1" noChangeArrowheads="1" noChangeShapeType="1"/>
              </p:cNvSpPr>
              <p:nvPr/>
            </p:nvSpPr>
            <p:spPr bwMode="auto">
              <a:xfrm>
                <a:off x="4587650" y="3572369"/>
                <a:ext cx="3403068" cy="298657"/>
              </a:xfrm>
              <a:prstGeom prst="rect">
                <a:avLst/>
              </a:prstGeom>
              <a:solidFill>
                <a:sysClr val="window" lastClr="FFFFFF">
                  <a:lumMod val="85000"/>
                </a:sysClr>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136 Underwent Randomization</a:t>
                </a:r>
                <a:endParaRPr kumimoji="0" lang="en-GB" alt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19" name="AutoShape 42">
                <a:extLst>
                  <a:ext uri="{FF2B5EF4-FFF2-40B4-BE49-F238E27FC236}">
                    <a16:creationId xmlns:a16="http://schemas.microsoft.com/office/drawing/2014/main" id="{11F416ED-6E10-1642-AD03-A43CDBC3F399}"/>
                  </a:ext>
                </a:extLst>
              </p:cNvPr>
              <p:cNvCxnSpPr>
                <a:cxnSpLocks noEditPoints="1" noChangeArrowheads="1" noChangeShapeType="1"/>
                <a:stCxn id="11" idx="2"/>
              </p:cNvCxnSpPr>
              <p:nvPr/>
            </p:nvCxnSpPr>
            <p:spPr bwMode="auto">
              <a:xfrm>
                <a:off x="6285856" y="3073792"/>
                <a:ext cx="7356" cy="501779"/>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20" name="Rectangle 1">
                <a:extLst>
                  <a:ext uri="{FF2B5EF4-FFF2-40B4-BE49-F238E27FC236}">
                    <a16:creationId xmlns:a16="http://schemas.microsoft.com/office/drawing/2014/main" id="{33DE08BF-A119-FB4B-8C47-0B747B880644}"/>
                  </a:ext>
                </a:extLst>
              </p:cNvPr>
              <p:cNvSpPr>
                <a:spLocks noEditPoints="1" noChangeArrowheads="1" noChangeShapeType="1"/>
              </p:cNvSpPr>
              <p:nvPr/>
            </p:nvSpPr>
            <p:spPr bwMode="auto">
              <a:xfrm>
                <a:off x="1294357" y="5138405"/>
                <a:ext cx="3890730" cy="1076061"/>
              </a:xfrm>
              <a:prstGeom prst="rect">
                <a:avLst/>
              </a:prstGeom>
              <a:solidFill>
                <a:srgbClr val="FFFFFF"/>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6 missing clinical follow-up and/or ABPM at 2M*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2    Patients did not complete the ABPM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Non-procedure related death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Lost to follow-up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Missed visit due to COVID-19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    Remote visit due to COVID-19 (no ABPM)</a:t>
                </a:r>
              </a:p>
            </p:txBody>
          </p:sp>
          <p:sp>
            <p:nvSpPr>
              <p:cNvPr id="21" name="Rectangle 8">
                <a:extLst>
                  <a:ext uri="{FF2B5EF4-FFF2-40B4-BE49-F238E27FC236}">
                    <a16:creationId xmlns:a16="http://schemas.microsoft.com/office/drawing/2014/main" id="{559F46EC-9DFB-104F-B3F8-A2DC1814FE4F}"/>
                  </a:ext>
                </a:extLst>
              </p:cNvPr>
              <p:cNvSpPr>
                <a:spLocks noEditPoints="1" noChangeArrowheads="1" noChangeShapeType="1"/>
              </p:cNvSpPr>
              <p:nvPr/>
            </p:nvSpPr>
            <p:spPr bwMode="auto">
              <a:xfrm>
                <a:off x="1294357" y="4777059"/>
                <a:ext cx="3890730" cy="333470"/>
              </a:xfrm>
              <a:prstGeom prst="rect">
                <a:avLst/>
              </a:prstGeom>
              <a:solidFill>
                <a:srgbClr val="369648"/>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69 Included in the ITT analysis at 2M</a:t>
                </a:r>
              </a:p>
            </p:txBody>
          </p:sp>
          <p:sp>
            <p:nvSpPr>
              <p:cNvPr id="22" name="Rectangle 8">
                <a:extLst>
                  <a:ext uri="{FF2B5EF4-FFF2-40B4-BE49-F238E27FC236}">
                    <a16:creationId xmlns:a16="http://schemas.microsoft.com/office/drawing/2014/main" id="{F79F0E82-D8FF-5841-874A-3C4EC15D5E7F}"/>
                  </a:ext>
                </a:extLst>
              </p:cNvPr>
              <p:cNvSpPr>
                <a:spLocks noEditPoints="1" noChangeArrowheads="1" noChangeShapeType="1"/>
              </p:cNvSpPr>
              <p:nvPr/>
            </p:nvSpPr>
            <p:spPr bwMode="auto">
              <a:xfrm>
                <a:off x="7407993" y="4777059"/>
                <a:ext cx="3895344" cy="333470"/>
              </a:xfrm>
              <a:prstGeom prst="rect">
                <a:avLst/>
              </a:prstGeom>
              <a:solidFill>
                <a:srgbClr val="0070C0"/>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67 Included in the ITT analysis at 2M</a:t>
                </a:r>
              </a:p>
            </p:txBody>
          </p:sp>
          <p:sp>
            <p:nvSpPr>
              <p:cNvPr id="23" name="Rectangle 24">
                <a:extLst>
                  <a:ext uri="{FF2B5EF4-FFF2-40B4-BE49-F238E27FC236}">
                    <a16:creationId xmlns:a16="http://schemas.microsoft.com/office/drawing/2014/main" id="{A6468A55-B532-1D46-95B2-A8EB83DB5E68}"/>
                  </a:ext>
                </a:extLst>
              </p:cNvPr>
              <p:cNvSpPr>
                <a:spLocks noChangeAspect="1" noEditPoints="1" noChangeArrowheads="1" noChangeShapeType="1"/>
              </p:cNvSpPr>
              <p:nvPr/>
            </p:nvSpPr>
            <p:spPr bwMode="auto">
              <a:xfrm>
                <a:off x="7039996" y="701327"/>
                <a:ext cx="4005956" cy="1933208"/>
              </a:xfrm>
              <a:prstGeom prst="rect">
                <a:avLst/>
              </a:prstGeom>
              <a:solidFill>
                <a:srgbClr val="FFFFFF"/>
              </a:solidFill>
              <a:ln w="9525">
                <a:solidFill>
                  <a:srgbClr val="000000"/>
                </a:solidFill>
                <a:miter lim="800000"/>
                <a:headEnd/>
                <a:tailEnd/>
              </a:ln>
            </p:spPr>
            <p:txBody>
              <a:bodyPr vert="horz" wrap="square" lIns="68580" tIns="68580" rIns="68580" bIns="6858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839  Excluded prior to renal angiography</a:t>
                </a:r>
              </a:p>
              <a:p>
                <a:pPr marL="317896" marR="0" lvl="0" indent="-228600" algn="l" defTabSz="914400" rtl="0" eaLnBrk="1" fontAlgn="auto" latinLnBrk="0" hangingPunct="1">
                  <a:lnSpc>
                    <a:spcPct val="100000"/>
                  </a:lnSpc>
                  <a:spcBef>
                    <a:spcPts val="0"/>
                  </a:spcBef>
                  <a:spcAft>
                    <a:spcPts val="0"/>
                  </a:spcAft>
                  <a:buClrTx/>
                  <a:buSzTx/>
                  <a:buFontTx/>
                  <a:buAutoNum type="arabicPlain" startAt="361"/>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Did not meet ambulatory BP criteria (354 too low, 7 other)</a:t>
                </a:r>
              </a:p>
              <a:p>
                <a:pPr marL="317896" marR="0" lvl="0" indent="-228600" algn="l" defTabSz="914400" rtl="0" eaLnBrk="1" fontAlgn="auto" latinLnBrk="0" hangingPunct="1">
                  <a:lnSpc>
                    <a:spcPct val="100000"/>
                  </a:lnSpc>
                  <a:spcBef>
                    <a:spcPts val="0"/>
                  </a:spcBef>
                  <a:spcAft>
                    <a:spcPts val="0"/>
                  </a:spcAft>
                  <a:buClrTx/>
                  <a:buSzTx/>
                  <a:buFontTx/>
                  <a:buAutoNum type="arabicPlain" startAt="170"/>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Did not meet office BP criteria </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108	Did not meet renal anatomic criteria on CTA/MRA</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78  Withdrawn </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60	Did not subsequently meet clinical inclusion criteria</a:t>
                </a:r>
                <a:endPar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 	Adverse events not related to BP</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18	BP related event (9 Hypertension, 9 Hypotension)</a:t>
                </a:r>
              </a:p>
              <a:p>
                <a:pPr marL="89296" marR="0" lvl="0" indent="0" algn="l" defTabSz="6858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	Lost to follow-up</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7	Study complete before patient could be randomised</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Home BP met high BP action</a:t>
                </a:r>
              </a:p>
              <a:p>
                <a:pPr marL="89296" marR="0" lvl="0" indent="0" algn="l" defTabSz="914400" rtl="0" eaLnBrk="1" fontAlgn="auto" latinLnBrk="0" hangingPunct="1">
                  <a:lnSpc>
                    <a:spcPct val="100000"/>
                  </a:lnSpc>
                  <a:spcBef>
                    <a:spcPts val="0"/>
                  </a:spcBef>
                  <a:spcAft>
                    <a:spcPts val="0"/>
                  </a:spcAft>
                  <a:buClrTx/>
                  <a:buSzTx/>
                  <a:buFontTx/>
                  <a:buNone/>
                  <a:tabLst>
                    <a:tab pos="336947" algn="l"/>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Death (pancreatic cancer)</a:t>
                </a:r>
              </a:p>
            </p:txBody>
          </p:sp>
          <p:sp>
            <p:nvSpPr>
              <p:cNvPr id="24" name="Rectangle 1">
                <a:extLst>
                  <a:ext uri="{FF2B5EF4-FFF2-40B4-BE49-F238E27FC236}">
                    <a16:creationId xmlns:a16="http://schemas.microsoft.com/office/drawing/2014/main" id="{A2300E83-F9AA-8344-9E06-2B230B42E7CD}"/>
                  </a:ext>
                </a:extLst>
              </p:cNvPr>
              <p:cNvSpPr>
                <a:spLocks noEditPoints="1" noChangeArrowheads="1" noChangeShapeType="1"/>
              </p:cNvSpPr>
              <p:nvPr/>
            </p:nvSpPr>
            <p:spPr bwMode="auto">
              <a:xfrm>
                <a:off x="7407993" y="5138405"/>
                <a:ext cx="3890730" cy="477097"/>
              </a:xfrm>
              <a:prstGeom prst="rect">
                <a:avLst/>
              </a:prstGeom>
              <a:solidFill>
                <a:srgbClr val="FFFFFF"/>
              </a:solidFill>
              <a:ln w="9525">
                <a:solidFill>
                  <a:srgbClr val="000000"/>
                </a:solidFill>
                <a:miter lim="800000"/>
                <a:headEnd/>
                <a:tailEnd/>
              </a:ln>
            </p:spPr>
            <p:txBody>
              <a:bodyPr vert="horz" wrap="square" lIns="68580" tIns="68580" rIns="68580" bIns="6858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en-US" sz="1000" b="1"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 subjects met </a:t>
                </a:r>
                <a:r>
                  <a:rPr kumimoji="0" lang="en-US" alt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t>
                </a: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rotocol-defined escape criteria for severe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hypertension*</a:t>
                </a:r>
              </a:p>
            </p:txBody>
          </p:sp>
        </p:grpSp>
        <p:cxnSp>
          <p:nvCxnSpPr>
            <p:cNvPr id="25" name="AutoShape 42">
              <a:extLst>
                <a:ext uri="{FF2B5EF4-FFF2-40B4-BE49-F238E27FC236}">
                  <a16:creationId xmlns:a16="http://schemas.microsoft.com/office/drawing/2014/main" id="{0A4F9001-6B31-F345-AB2D-F475FC9D01F6}"/>
                </a:ext>
              </a:extLst>
            </p:cNvPr>
            <p:cNvCxnSpPr>
              <a:cxnSpLocks noEditPoints="1" noChangeArrowheads="1" noChangeShapeType="1"/>
            </p:cNvCxnSpPr>
            <p:nvPr/>
          </p:nvCxnSpPr>
          <p:spPr bwMode="auto">
            <a:xfrm>
              <a:off x="2060146" y="5030226"/>
              <a:ext cx="0" cy="222321"/>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26" name="AutoShape 42">
              <a:extLst>
                <a:ext uri="{FF2B5EF4-FFF2-40B4-BE49-F238E27FC236}">
                  <a16:creationId xmlns:a16="http://schemas.microsoft.com/office/drawing/2014/main" id="{2AE4F90B-D715-F245-99CB-D863BE66F490}"/>
                </a:ext>
              </a:extLst>
            </p:cNvPr>
            <p:cNvCxnSpPr>
              <a:cxnSpLocks noEditPoints="1" noChangeArrowheads="1" noChangeShapeType="1"/>
            </p:cNvCxnSpPr>
            <p:nvPr/>
          </p:nvCxnSpPr>
          <p:spPr bwMode="auto">
            <a:xfrm>
              <a:off x="8176089" y="5031013"/>
              <a:ext cx="0" cy="221534"/>
            </a:xfrm>
            <a:prstGeom prst="straightConnector1">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sp>
        <p:nvSpPr>
          <p:cNvPr id="28" name="TextBox 27">
            <a:extLst>
              <a:ext uri="{FF2B5EF4-FFF2-40B4-BE49-F238E27FC236}">
                <a16:creationId xmlns:a16="http://schemas.microsoft.com/office/drawing/2014/main" id="{78D325D1-7FD5-8042-A5A1-CA588565B7AF}"/>
              </a:ext>
            </a:extLst>
          </p:cNvPr>
          <p:cNvSpPr txBox="1"/>
          <p:nvPr/>
        </p:nvSpPr>
        <p:spPr>
          <a:xfrm flipH="1">
            <a:off x="8003" y="6534054"/>
            <a:ext cx="773582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*These subjects had a protocol-specified “0” value imputed for 2M change in ABPM for the Intent-to-Treat analysis </a:t>
            </a:r>
          </a:p>
        </p:txBody>
      </p:sp>
    </p:spTree>
    <p:extLst>
      <p:ext uri="{BB962C8B-B14F-4D97-AF65-F5344CB8AC3E}">
        <p14:creationId xmlns:p14="http://schemas.microsoft.com/office/powerpoint/2010/main" val="3684437219"/>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p:nvPr/>
        </p:nvGraphicFramePr>
        <p:xfrm>
          <a:off x="161926" y="1476064"/>
          <a:ext cx="3752850" cy="44974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p:cNvGraphicFramePr/>
          <p:nvPr/>
        </p:nvGraphicFramePr>
        <p:xfrm>
          <a:off x="5383286" y="1476064"/>
          <a:ext cx="3790950" cy="4533900"/>
        </p:xfrm>
        <a:graphic>
          <a:graphicData uri="http://schemas.openxmlformats.org/drawingml/2006/chart">
            <c:chart xmlns:c="http://schemas.openxmlformats.org/drawingml/2006/chart" xmlns:r="http://schemas.openxmlformats.org/officeDocument/2006/relationships" r:id="rId3"/>
          </a:graphicData>
        </a:graphic>
      </p:graphicFrame>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4"/>
          <a:stretch>
            <a:fillRect/>
          </a:stretch>
        </p:blipFill>
        <p:spPr>
          <a:xfrm>
            <a:off x="9970887" y="0"/>
            <a:ext cx="316113" cy="348260"/>
          </a:xfrm>
          <a:prstGeom prst="rect">
            <a:avLst/>
          </a:prstGeom>
          <a:ln w="12700">
            <a:miter lim="400000"/>
          </a:ln>
        </p:spPr>
      </p:pic>
      <p:sp>
        <p:nvSpPr>
          <p:cNvPr id="4" name="TextBox 3"/>
          <p:cNvSpPr txBox="1"/>
          <p:nvPr/>
        </p:nvSpPr>
        <p:spPr>
          <a:xfrm>
            <a:off x="0" y="-26897"/>
            <a:ext cx="10287000" cy="58477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Primary Efficacy Endpoint</a:t>
            </a:r>
          </a:p>
        </p:txBody>
      </p:sp>
      <p:sp>
        <p:nvSpPr>
          <p:cNvPr id="5" name="TextBox 4"/>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sp>
        <p:nvSpPr>
          <p:cNvPr id="2" name="TextBox 1"/>
          <p:cNvSpPr txBox="1"/>
          <p:nvPr/>
        </p:nvSpPr>
        <p:spPr>
          <a:xfrm>
            <a:off x="385482" y="484089"/>
            <a:ext cx="9493624" cy="49244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Change in Daytime Ambulatory SBP at 2 Months</a:t>
            </a:r>
          </a:p>
        </p:txBody>
      </p:sp>
      <p:sp>
        <p:nvSpPr>
          <p:cNvPr id="13" name="Rectangle 12">
            <a:extLst>
              <a:ext uri="{FF2B5EF4-FFF2-40B4-BE49-F238E27FC236}">
                <a16:creationId xmlns:a16="http://schemas.microsoft.com/office/drawing/2014/main" id="{576647B6-5FB3-A842-80E9-589A863AAF0F}"/>
              </a:ext>
            </a:extLst>
          </p:cNvPr>
          <p:cNvSpPr/>
          <p:nvPr/>
        </p:nvSpPr>
        <p:spPr>
          <a:xfrm>
            <a:off x="3010086" y="3542922"/>
            <a:ext cx="1925225" cy="1092607"/>
          </a:xfrm>
          <a:prstGeom prst="rect">
            <a:avLst/>
          </a:prstGeom>
          <a:noFill/>
          <a:ln w="19050">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Between Group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Difference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-4.5 mmHg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-8.5 to -0.3)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P=0.022*</a:t>
            </a:r>
          </a:p>
        </p:txBody>
      </p:sp>
      <p:sp>
        <p:nvSpPr>
          <p:cNvPr id="17" name="Rectangle 16">
            <a:extLst>
              <a:ext uri="{FF2B5EF4-FFF2-40B4-BE49-F238E27FC236}">
                <a16:creationId xmlns:a16="http://schemas.microsoft.com/office/drawing/2014/main" id="{41C555C2-1DE6-C146-9EBF-B841603B0C0A}"/>
              </a:ext>
            </a:extLst>
          </p:cNvPr>
          <p:cNvSpPr/>
          <p:nvPr/>
        </p:nvSpPr>
        <p:spPr>
          <a:xfrm>
            <a:off x="8267700" y="3492296"/>
            <a:ext cx="1932345" cy="1092607"/>
          </a:xfrm>
          <a:prstGeom prst="rect">
            <a:avLst/>
          </a:prstGeom>
          <a:noFill/>
          <a:ln w="19050">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Median Between Group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Difference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-5.8 mmHg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(95% CI, -9.7 to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P=0.005*</a:t>
            </a:r>
          </a:p>
        </p:txBody>
      </p:sp>
      <p:sp>
        <p:nvSpPr>
          <p:cNvPr id="19" name="TextBox 18">
            <a:extLst>
              <a:ext uri="{FF2B5EF4-FFF2-40B4-BE49-F238E27FC236}">
                <a16:creationId xmlns:a16="http://schemas.microsoft.com/office/drawing/2014/main" id="{A3351CAB-D676-4243-9F0D-2036356647F7}"/>
              </a:ext>
            </a:extLst>
          </p:cNvPr>
          <p:cNvSpPr txBox="1"/>
          <p:nvPr/>
        </p:nvSpPr>
        <p:spPr>
          <a:xfrm>
            <a:off x="639199" y="5945714"/>
            <a:ext cx="250421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N=6 RDN w/missing data set to 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N=4 Sham that met escape set to 0</a:t>
            </a:r>
          </a:p>
        </p:txBody>
      </p:sp>
      <p:sp>
        <p:nvSpPr>
          <p:cNvPr id="20" name="TextBox 19">
            <a:extLst>
              <a:ext uri="{FF2B5EF4-FFF2-40B4-BE49-F238E27FC236}">
                <a16:creationId xmlns:a16="http://schemas.microsoft.com/office/drawing/2014/main" id="{E39BC69E-F262-FA45-9DCF-54C66C8387AA}"/>
              </a:ext>
            </a:extLst>
          </p:cNvPr>
          <p:cNvSpPr txBox="1"/>
          <p:nvPr/>
        </p:nvSpPr>
        <p:spPr>
          <a:xfrm>
            <a:off x="6026655" y="5973551"/>
            <a:ext cx="25042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N=4 Sham that met escape set to 0</a:t>
            </a:r>
          </a:p>
        </p:txBody>
      </p:sp>
      <p:sp>
        <p:nvSpPr>
          <p:cNvPr id="21" name="Rectangle 20">
            <a:extLst>
              <a:ext uri="{FF2B5EF4-FFF2-40B4-BE49-F238E27FC236}">
                <a16:creationId xmlns:a16="http://schemas.microsoft.com/office/drawing/2014/main" id="{287FA6AF-C282-AA49-A7AB-3C4336E7F030}"/>
              </a:ext>
            </a:extLst>
          </p:cNvPr>
          <p:cNvSpPr/>
          <p:nvPr/>
        </p:nvSpPr>
        <p:spPr>
          <a:xfrm>
            <a:off x="639199" y="1063215"/>
            <a:ext cx="312786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Intent-To-Treat Population</a:t>
            </a:r>
          </a:p>
        </p:txBody>
      </p:sp>
      <p:sp>
        <p:nvSpPr>
          <p:cNvPr id="22" name="Rectangle 21">
            <a:extLst>
              <a:ext uri="{FF2B5EF4-FFF2-40B4-BE49-F238E27FC236}">
                <a16:creationId xmlns:a16="http://schemas.microsoft.com/office/drawing/2014/main" id="{8FE2257A-76A4-B849-A864-6F37F7C26E4B}"/>
              </a:ext>
            </a:extLst>
          </p:cNvPr>
          <p:cNvSpPr/>
          <p:nvPr/>
        </p:nvSpPr>
        <p:spPr>
          <a:xfrm>
            <a:off x="5848350" y="1063215"/>
            <a:ext cx="32012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Complete ABPM Population</a:t>
            </a:r>
          </a:p>
        </p:txBody>
      </p:sp>
      <p:sp>
        <p:nvSpPr>
          <p:cNvPr id="23" name="TextBox 22"/>
          <p:cNvSpPr txBox="1"/>
          <p:nvPr/>
        </p:nvSpPr>
        <p:spPr>
          <a:xfrm>
            <a:off x="747845" y="5094622"/>
            <a:ext cx="1143460" cy="46166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IQR:</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-16.4 to 0.0</a:t>
            </a:r>
          </a:p>
        </p:txBody>
      </p:sp>
      <p:sp>
        <p:nvSpPr>
          <p:cNvPr id="26" name="TextBox 25"/>
          <p:cNvSpPr txBox="1"/>
          <p:nvPr/>
        </p:nvSpPr>
        <p:spPr>
          <a:xfrm>
            <a:off x="2562638" y="5094622"/>
            <a:ext cx="1143460" cy="46166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IQR:</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 to 1.8</a:t>
            </a:r>
          </a:p>
        </p:txBody>
      </p:sp>
      <p:sp>
        <p:nvSpPr>
          <p:cNvPr id="25" name="TextBox 24"/>
          <p:cNvSpPr txBox="1"/>
          <p:nvPr/>
        </p:nvSpPr>
        <p:spPr>
          <a:xfrm>
            <a:off x="28575" y="1857375"/>
            <a:ext cx="400110" cy="3810000"/>
          </a:xfrm>
          <a:prstGeom prst="rect">
            <a:avLst/>
          </a:prstGeom>
          <a:noFill/>
        </p:spPr>
        <p:txBody>
          <a:bodyPr vert="vert270"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mmHg</a:t>
            </a:r>
          </a:p>
        </p:txBody>
      </p:sp>
      <p:sp>
        <p:nvSpPr>
          <p:cNvPr id="29" name="TextBox 28"/>
          <p:cNvSpPr txBox="1"/>
          <p:nvPr/>
        </p:nvSpPr>
        <p:spPr>
          <a:xfrm>
            <a:off x="5133975" y="1866900"/>
            <a:ext cx="400110" cy="3810000"/>
          </a:xfrm>
          <a:prstGeom prst="rect">
            <a:avLst/>
          </a:prstGeom>
          <a:noFill/>
        </p:spPr>
        <p:txBody>
          <a:bodyPr vert="vert270"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mmHg</a:t>
            </a:r>
          </a:p>
        </p:txBody>
      </p:sp>
      <p:sp>
        <p:nvSpPr>
          <p:cNvPr id="30" name="TextBox 29"/>
          <p:cNvSpPr txBox="1"/>
          <p:nvPr/>
        </p:nvSpPr>
        <p:spPr>
          <a:xfrm>
            <a:off x="6091370" y="5094622"/>
            <a:ext cx="1143460" cy="46166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IQR:</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-17.1 to 1.4</a:t>
            </a:r>
          </a:p>
        </p:txBody>
      </p:sp>
      <p:sp>
        <p:nvSpPr>
          <p:cNvPr id="31" name="TextBox 30"/>
          <p:cNvSpPr txBox="1"/>
          <p:nvPr/>
        </p:nvSpPr>
        <p:spPr>
          <a:xfrm>
            <a:off x="7906163" y="5094622"/>
            <a:ext cx="1143460" cy="46166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IQR:</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-10.3 to 1.8</a:t>
            </a:r>
          </a:p>
        </p:txBody>
      </p:sp>
      <p:sp>
        <p:nvSpPr>
          <p:cNvPr id="32" name="TextBox 31">
            <a:extLst>
              <a:ext uri="{FF2B5EF4-FFF2-40B4-BE49-F238E27FC236}">
                <a16:creationId xmlns:a16="http://schemas.microsoft.com/office/drawing/2014/main" id="{B0FC7090-D343-884E-8332-6F8718A2326C}"/>
              </a:ext>
            </a:extLst>
          </p:cNvPr>
          <p:cNvSpPr txBox="1"/>
          <p:nvPr/>
        </p:nvSpPr>
        <p:spPr>
          <a:xfrm>
            <a:off x="28575" y="6503862"/>
            <a:ext cx="444616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*Baseline-adjusted ANCOVA on the ranks due to non-normality of distribution</a:t>
            </a:r>
          </a:p>
        </p:txBody>
      </p:sp>
    </p:spTree>
    <p:extLst>
      <p:ext uri="{BB962C8B-B14F-4D97-AF65-F5344CB8AC3E}">
        <p14:creationId xmlns:p14="http://schemas.microsoft.com/office/powerpoint/2010/main" val="1617153705"/>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dissolv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p:bldP spid="20" grpId="0"/>
      <p:bldP spid="21" grpId="0"/>
      <p:bldP spid="22"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10" name="TextBox 9"/>
          <p:cNvSpPr txBox="1"/>
          <p:nvPr/>
        </p:nvSpPr>
        <p:spPr>
          <a:xfrm>
            <a:off x="0" y="11203"/>
            <a:ext cx="10287000" cy="107721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Individual Pt Response and % Pts with Controlled BP</a:t>
            </a:r>
          </a:p>
        </p:txBody>
      </p:sp>
      <p:sp>
        <p:nvSpPr>
          <p:cNvPr id="11" name="TextBox 10"/>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sp>
        <p:nvSpPr>
          <p:cNvPr id="12" name="TextBox 11"/>
          <p:cNvSpPr txBox="1"/>
          <p:nvPr/>
        </p:nvSpPr>
        <p:spPr>
          <a:xfrm>
            <a:off x="0" y="1013931"/>
            <a:ext cx="10287000" cy="41549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Change in Daytime Ambulatory SBP at 2 Months (Complete ABPM Population)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9429"/>
            <a:ext cx="10287000" cy="5084523"/>
          </a:xfrm>
          <a:prstGeom prst="rect">
            <a:avLst/>
          </a:prstGeom>
        </p:spPr>
      </p:pic>
    </p:spTree>
    <p:extLst>
      <p:ext uri="{BB962C8B-B14F-4D97-AF65-F5344CB8AC3E}">
        <p14:creationId xmlns:p14="http://schemas.microsoft.com/office/powerpoint/2010/main" val="10228571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20728"/>
            <a:ext cx="10287000" cy="101566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Antihypertensive Medication Changes (ITT Population)</a:t>
            </a:r>
          </a:p>
        </p:txBody>
      </p:sp>
      <p:sp>
        <p:nvSpPr>
          <p:cNvPr id="5" name="TextBox 4"/>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graphicFrame>
        <p:nvGraphicFramePr>
          <p:cNvPr id="6" name="Table 5">
            <a:extLst>
              <a:ext uri="{FF2B5EF4-FFF2-40B4-BE49-F238E27FC236}">
                <a16:creationId xmlns:a16="http://schemas.microsoft.com/office/drawing/2014/main" id="{AACFE52F-EFE9-C04B-BA34-BE682CE6297D}"/>
              </a:ext>
            </a:extLst>
          </p:cNvPr>
          <p:cNvGraphicFramePr>
            <a:graphicFrameLocks noGrp="1"/>
          </p:cNvGraphicFramePr>
          <p:nvPr>
            <p:extLst>
              <p:ext uri="{D42A27DB-BD31-4B8C-83A1-F6EECF244321}">
                <p14:modId xmlns:p14="http://schemas.microsoft.com/office/powerpoint/2010/main" val="3828086725"/>
              </p:ext>
            </p:extLst>
          </p:nvPr>
        </p:nvGraphicFramePr>
        <p:xfrm>
          <a:off x="1" y="1247772"/>
          <a:ext cx="10286999" cy="5117802"/>
        </p:xfrm>
        <a:graphic>
          <a:graphicData uri="http://schemas.openxmlformats.org/drawingml/2006/table">
            <a:tbl>
              <a:tblPr firstRow="1">
                <a:tableStyleId>{74C1A8A3-306A-4EB7-A6B1-4F7E0EB9C5D6}</a:tableStyleId>
              </a:tblPr>
              <a:tblGrid>
                <a:gridCol w="4184767">
                  <a:extLst>
                    <a:ext uri="{9D8B030D-6E8A-4147-A177-3AD203B41FA5}">
                      <a16:colId xmlns:a16="http://schemas.microsoft.com/office/drawing/2014/main" val="2187004280"/>
                    </a:ext>
                  </a:extLst>
                </a:gridCol>
                <a:gridCol w="1951742">
                  <a:extLst>
                    <a:ext uri="{9D8B030D-6E8A-4147-A177-3AD203B41FA5}">
                      <a16:colId xmlns:a16="http://schemas.microsoft.com/office/drawing/2014/main" val="3542303260"/>
                    </a:ext>
                  </a:extLst>
                </a:gridCol>
                <a:gridCol w="2075245">
                  <a:extLst>
                    <a:ext uri="{9D8B030D-6E8A-4147-A177-3AD203B41FA5}">
                      <a16:colId xmlns:a16="http://schemas.microsoft.com/office/drawing/2014/main" val="1358722036"/>
                    </a:ext>
                  </a:extLst>
                </a:gridCol>
                <a:gridCol w="2075245">
                  <a:extLst>
                    <a:ext uri="{9D8B030D-6E8A-4147-A177-3AD203B41FA5}">
                      <a16:colId xmlns:a16="http://schemas.microsoft.com/office/drawing/2014/main" val="2332526438"/>
                    </a:ext>
                  </a:extLst>
                </a:gridCol>
              </a:tblGrid>
              <a:tr h="1517761">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7000"/>
                        </a:lnSpc>
                        <a:spcBef>
                          <a:spcPts val="300"/>
                        </a:spcBef>
                        <a:spcAft>
                          <a:spcPts val="300"/>
                        </a:spcAft>
                      </a:pPr>
                      <a:r>
                        <a:rPr lang="en-US" sz="2800" b="1" dirty="0">
                          <a:effectLst/>
                          <a:latin typeface="Arial" panose="020B0604020202020204" pitchFamily="34" charset="0"/>
                          <a:cs typeface="Arial" panose="020B0604020202020204" pitchFamily="34" charset="0"/>
                        </a:rPr>
                        <a:t>Medication Changes</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31803" marR="31803" marT="0" marB="0" anchor="ctr">
                    <a:solidFill>
                      <a:schemeClr val="accent5">
                        <a:lumMod val="50000"/>
                      </a:schemeClr>
                    </a:solidFill>
                  </a:tcPr>
                </a:tc>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0000"/>
                        </a:lnSpc>
                        <a:spcBef>
                          <a:spcPts val="0"/>
                        </a:spcBef>
                        <a:spcAft>
                          <a:spcPts val="0"/>
                        </a:spcAft>
                      </a:pPr>
                      <a:r>
                        <a:rPr lang="en-US" sz="2800" b="1" dirty="0">
                          <a:effectLst/>
                          <a:latin typeface="Arial" panose="020B0604020202020204" pitchFamily="34" charset="0"/>
                          <a:cs typeface="Arial" panose="020B0604020202020204" pitchFamily="34" charset="0"/>
                        </a:rPr>
                        <a:t>RDN</a:t>
                      </a:r>
                      <a:br>
                        <a:rPr lang="en-US" sz="2800" b="1" dirty="0">
                          <a:effectLst/>
                          <a:latin typeface="Arial" panose="020B0604020202020204" pitchFamily="34" charset="0"/>
                          <a:cs typeface="Arial" panose="020B0604020202020204" pitchFamily="34" charset="0"/>
                        </a:rPr>
                      </a:br>
                      <a:r>
                        <a:rPr lang="en-US" sz="2800" b="1" dirty="0">
                          <a:effectLst/>
                          <a:latin typeface="Arial" panose="020B0604020202020204" pitchFamily="34" charset="0"/>
                          <a:cs typeface="Arial" panose="020B0604020202020204" pitchFamily="34" charset="0"/>
                        </a:rPr>
                        <a:t>(N=69)</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31803" marR="31803" marT="0" marB="0" anchor="ctr">
                    <a:solidFill>
                      <a:schemeClr val="accent5">
                        <a:lumMod val="50000"/>
                      </a:schemeClr>
                    </a:solidFill>
                  </a:tcPr>
                </a:tc>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0000"/>
                        </a:lnSpc>
                        <a:spcBef>
                          <a:spcPts val="0"/>
                        </a:spcBef>
                        <a:spcAft>
                          <a:spcPts val="0"/>
                        </a:spcAft>
                      </a:pPr>
                      <a:r>
                        <a:rPr lang="en-US" sz="2800" b="1" dirty="0">
                          <a:effectLst/>
                          <a:latin typeface="Arial" panose="020B0604020202020204" pitchFamily="34" charset="0"/>
                          <a:cs typeface="Arial" panose="020B0604020202020204" pitchFamily="34" charset="0"/>
                        </a:rPr>
                        <a:t>Sham</a:t>
                      </a:r>
                      <a:br>
                        <a:rPr lang="en-US" sz="2800" b="1" dirty="0">
                          <a:effectLst/>
                          <a:latin typeface="Arial" panose="020B0604020202020204" pitchFamily="34" charset="0"/>
                          <a:cs typeface="Arial" panose="020B0604020202020204" pitchFamily="34" charset="0"/>
                        </a:rPr>
                      </a:br>
                      <a:r>
                        <a:rPr lang="en-US" sz="2800" b="1" dirty="0">
                          <a:effectLst/>
                          <a:latin typeface="Arial" panose="020B0604020202020204" pitchFamily="34" charset="0"/>
                          <a:cs typeface="Arial" panose="020B0604020202020204" pitchFamily="34" charset="0"/>
                        </a:rPr>
                        <a:t>(N=67)</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31803" marR="31803" marT="0" marB="0" anchor="ctr">
                    <a:solidFill>
                      <a:schemeClr val="accent5">
                        <a:lumMod val="50000"/>
                      </a:schemeClr>
                    </a:solidFill>
                  </a:tcPr>
                </a:tc>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7000"/>
                        </a:lnSpc>
                        <a:spcBef>
                          <a:spcPts val="300"/>
                        </a:spcBef>
                        <a:spcAft>
                          <a:spcPts val="300"/>
                        </a:spcAft>
                      </a:pPr>
                      <a:r>
                        <a:rPr lang="en-US" sz="2800" b="1" dirty="0">
                          <a:effectLst/>
                          <a:latin typeface="Arial" panose="020B0604020202020204" pitchFamily="34" charset="0"/>
                          <a:cs typeface="Arial" panose="020B0604020202020204" pitchFamily="34" charset="0"/>
                        </a:rPr>
                        <a:t>P-value</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31803" marR="31803" marT="0" marB="0" anchor="ctr">
                    <a:solidFill>
                      <a:schemeClr val="accent5">
                        <a:lumMod val="50000"/>
                      </a:schemeClr>
                    </a:solidFill>
                  </a:tcPr>
                </a:tc>
                <a:extLst>
                  <a:ext uri="{0D108BD9-81ED-4DB2-BD59-A6C34878D82A}">
                    <a16:rowId xmlns:a16="http://schemas.microsoft.com/office/drawing/2014/main" val="1550892510"/>
                  </a:ext>
                </a:extLst>
              </a:tr>
              <a:tr h="627553">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Additional meds at 2M *</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31803" marR="31803"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3/69 (4%)</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8/67 (12%)</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0.10</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extLst>
                  <a:ext uri="{0D108BD9-81ED-4DB2-BD59-A6C34878D82A}">
                    <a16:rowId xmlns:a16="http://schemas.microsoft.com/office/drawing/2014/main" val="627271301"/>
                  </a:ext>
                </a:extLst>
              </a:tr>
              <a:tr h="627553">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Protocol defined criteria</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0/69 (0%)</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4/67 (6%)</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0.056</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extLst>
                  <a:ext uri="{0D108BD9-81ED-4DB2-BD59-A6C34878D82A}">
                    <a16:rowId xmlns:a16="http://schemas.microsoft.com/office/drawing/2014/main" val="699036466"/>
                  </a:ext>
                </a:extLst>
              </a:tr>
              <a:tr h="627553">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Physician decision/patient preference</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3/69 (4%)</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4/67 (6%)</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dirty="0">
                          <a:effectLst/>
                          <a:latin typeface="Arial" panose="020B0604020202020204" pitchFamily="34" charset="0"/>
                          <a:cs typeface="Arial" panose="020B0604020202020204" pitchFamily="34" charset="0"/>
                        </a:rPr>
                        <a:t>0.72</a:t>
                      </a:r>
                      <a:endParaRPr lang="en-US" sz="2400" b="1" dirty="0">
                        <a:effectLst/>
                        <a:latin typeface="Arial" panose="020B0604020202020204" pitchFamily="34" charset="0"/>
                        <a:ea typeface="Calibri" panose="020F0502020204030204" pitchFamily="34" charset="0"/>
                        <a:cs typeface="Arial" panose="020B0604020202020204" pitchFamily="34" charset="0"/>
                      </a:endParaRPr>
                    </a:p>
                  </a:txBody>
                  <a:tcPr marL="38100" marR="38100" marT="0" marB="0" anchor="ctr">
                    <a:solidFill>
                      <a:schemeClr val="accent5">
                        <a:lumMod val="40000"/>
                        <a:lumOff val="60000"/>
                      </a:schemeClr>
                    </a:solidFill>
                  </a:tcPr>
                </a:tc>
                <a:extLst>
                  <a:ext uri="{0D108BD9-81ED-4DB2-BD59-A6C34878D82A}">
                    <a16:rowId xmlns:a16="http://schemas.microsoft.com/office/drawing/2014/main" val="516921962"/>
                  </a:ext>
                </a:extLst>
              </a:tr>
              <a:tr h="627553">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538" marR="0" lvl="0" indent="-44450" algn="l" defTabSz="457200" rtl="0" eaLnBrk="1" fontAlgn="auto" latinLnBrk="0" hangingPunct="1">
                        <a:lnSpc>
                          <a:spcPct val="107000"/>
                        </a:lnSpc>
                        <a:spcBef>
                          <a:spcPts val="300"/>
                        </a:spcBef>
                        <a:spcAft>
                          <a:spcPts val="300"/>
                        </a:spcAft>
                        <a:buClrTx/>
                        <a:buSzTx/>
                        <a:buFontTx/>
                        <a:buNone/>
                        <a:tabLst/>
                        <a:defRPr/>
                      </a:pPr>
                      <a:r>
                        <a:rPr lang="en-US" sz="2400" b="1" dirty="0">
                          <a:effectLst/>
                          <a:latin typeface="Arial" panose="020B0604020202020204" pitchFamily="34" charset="0"/>
                          <a:cs typeface="Arial" panose="020B0604020202020204" pitchFamily="34" charset="0"/>
                        </a:rPr>
                        <a:t>Reduction in meds at 2M</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kern="1200" dirty="0">
                          <a:effectLst/>
                          <a:latin typeface="Arial" panose="020B0604020202020204" pitchFamily="34" charset="0"/>
                          <a:cs typeface="Arial" panose="020B0604020202020204" pitchFamily="34" charset="0"/>
                        </a:rPr>
                        <a:t>2/69 (3%)</a:t>
                      </a:r>
                      <a:endParaRPr lang="en-US" sz="2400" b="1" kern="1200" dirty="0">
                        <a:solidFill>
                          <a:srgbClr val="000000"/>
                        </a:solidFill>
                        <a:effectLst/>
                        <a:latin typeface="Arial" panose="020B0604020202020204" pitchFamily="34" charset="0"/>
                        <a:ea typeface="+mn-ea"/>
                        <a:cs typeface="Arial" panose="020B0604020202020204" pitchFamily="34" charset="0"/>
                      </a:endParaRPr>
                    </a:p>
                  </a:txBody>
                  <a:tcPr marL="38100" marR="38100" marT="0" marB="0" anchor="ctr">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kern="1200" dirty="0">
                          <a:effectLst/>
                          <a:latin typeface="Arial" panose="020B0604020202020204" pitchFamily="34" charset="0"/>
                          <a:cs typeface="Arial" panose="020B0604020202020204" pitchFamily="34" charset="0"/>
                        </a:rPr>
                        <a:t>2/67 (3%)</a:t>
                      </a:r>
                      <a:endParaRPr lang="en-US" sz="2400" b="1" kern="1200" dirty="0">
                        <a:solidFill>
                          <a:srgbClr val="000000"/>
                        </a:solidFill>
                        <a:effectLst/>
                        <a:latin typeface="Arial" panose="020B0604020202020204" pitchFamily="34" charset="0"/>
                        <a:ea typeface="+mn-ea"/>
                        <a:cs typeface="Arial" panose="020B0604020202020204" pitchFamily="34" charset="0"/>
                      </a:endParaRPr>
                    </a:p>
                  </a:txBody>
                  <a:tcPr marL="38100" marR="38100" marT="0" marB="0" anchor="ctr">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2400" b="1" kern="1200" dirty="0">
                          <a:effectLst/>
                          <a:latin typeface="Arial" panose="020B0604020202020204" pitchFamily="34" charset="0"/>
                          <a:cs typeface="Arial" panose="020B0604020202020204" pitchFamily="34" charset="0"/>
                        </a:rPr>
                        <a:t>1.0</a:t>
                      </a:r>
                      <a:endParaRPr lang="en-US" sz="2400" b="1" kern="1200" dirty="0">
                        <a:solidFill>
                          <a:srgbClr val="000000"/>
                        </a:solidFill>
                        <a:effectLst/>
                        <a:latin typeface="Arial" panose="020B0604020202020204" pitchFamily="34" charset="0"/>
                        <a:ea typeface="+mn-ea"/>
                        <a:cs typeface="Arial" panose="020B0604020202020204" pitchFamily="34" charset="0"/>
                      </a:endParaRPr>
                    </a:p>
                  </a:txBody>
                  <a:tcPr marL="38100" marR="38100" marT="0" marB="0" anchor="ctr">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44002300"/>
                  </a:ext>
                </a:extLst>
              </a:tr>
              <a:tr h="963129">
                <a:tc gridSpan="4">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7000"/>
                        </a:lnSpc>
                        <a:spcBef>
                          <a:spcPts val="300"/>
                        </a:spcBef>
                        <a:spcAft>
                          <a:spcPts val="300"/>
                        </a:spcAft>
                      </a:pPr>
                      <a:r>
                        <a:rPr lang="en-US" sz="1800" b="1" dirty="0">
                          <a:solidFill>
                            <a:schemeClr val="bg1"/>
                          </a:solidFill>
                          <a:effectLst/>
                          <a:latin typeface="Arial" panose="020B0604020202020204" pitchFamily="34" charset="0"/>
                          <a:cs typeface="Arial" panose="020B0604020202020204" pitchFamily="34" charset="0"/>
                        </a:rPr>
                        <a:t>*2 pts of the RDN group were on 25mg spironolactone; 7 pts of the sham group were on spironolactone (2 on 12.5mg, 4 on 25mg and 1 on 50mg)</a:t>
                      </a:r>
                      <a:endParaRPr lang="en-US" sz="1800" b="1" i="1" dirty="0">
                        <a:solidFill>
                          <a:schemeClr val="bg1"/>
                        </a:solidFill>
                        <a:effectLst/>
                        <a:latin typeface="Arial" panose="020B0604020202020204" pitchFamily="34" charset="0"/>
                        <a:ea typeface="+mn-ea"/>
                        <a:cs typeface="Arial" panose="020B0604020202020204" pitchFamily="34" charset="0"/>
                      </a:endParaRPr>
                    </a:p>
                  </a:txBody>
                  <a:tcPr marL="31803" marR="3180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0300137"/>
                  </a:ext>
                </a:extLst>
              </a:tr>
            </a:tbl>
          </a:graphicData>
        </a:graphic>
      </p:graphicFrame>
    </p:spTree>
    <p:extLst>
      <p:ext uri="{BB962C8B-B14F-4D97-AF65-F5344CB8AC3E}">
        <p14:creationId xmlns:p14="http://schemas.microsoft.com/office/powerpoint/2010/main" val="4424039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5" name="TextBox 4"/>
          <p:cNvSpPr txBox="1"/>
          <p:nvPr/>
        </p:nvSpPr>
        <p:spPr>
          <a:xfrm>
            <a:off x="0" y="106453"/>
            <a:ext cx="10287000" cy="584775"/>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RADIANCE-HTN TRIO: Major Adverse Events</a:t>
            </a:r>
          </a:p>
        </p:txBody>
      </p:sp>
      <p:sp>
        <p:nvSpPr>
          <p:cNvPr id="6" name="TextBox 5"/>
          <p:cNvSpPr txBox="1"/>
          <p:nvPr/>
        </p:nvSpPr>
        <p:spPr>
          <a:xfrm>
            <a:off x="7743826" y="6513953"/>
            <a:ext cx="2543174"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Kirtane</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  ACC 2021</a:t>
            </a:r>
          </a:p>
        </p:txBody>
      </p:sp>
      <p:graphicFrame>
        <p:nvGraphicFramePr>
          <p:cNvPr id="7" name="Table 6">
            <a:extLst>
              <a:ext uri="{FF2B5EF4-FFF2-40B4-BE49-F238E27FC236}">
                <a16:creationId xmlns:a16="http://schemas.microsoft.com/office/drawing/2014/main" id="{4B366718-A746-B045-9C1D-B0F340FDAF41}"/>
              </a:ext>
            </a:extLst>
          </p:cNvPr>
          <p:cNvGraphicFramePr>
            <a:graphicFrameLocks noGrp="1"/>
          </p:cNvGraphicFramePr>
          <p:nvPr>
            <p:extLst>
              <p:ext uri="{D42A27DB-BD31-4B8C-83A1-F6EECF244321}">
                <p14:modId xmlns:p14="http://schemas.microsoft.com/office/powerpoint/2010/main" val="3111060002"/>
              </p:ext>
            </p:extLst>
          </p:nvPr>
        </p:nvGraphicFramePr>
        <p:xfrm>
          <a:off x="114300" y="1035806"/>
          <a:ext cx="10077449" cy="4822736"/>
        </p:xfrm>
        <a:graphic>
          <a:graphicData uri="http://schemas.openxmlformats.org/drawingml/2006/table">
            <a:tbl>
              <a:tblPr firstRow="1"/>
              <a:tblGrid>
                <a:gridCol w="6914275">
                  <a:extLst>
                    <a:ext uri="{9D8B030D-6E8A-4147-A177-3AD203B41FA5}">
                      <a16:colId xmlns:a16="http://schemas.microsoft.com/office/drawing/2014/main" val="3341518243"/>
                    </a:ext>
                  </a:extLst>
                </a:gridCol>
                <a:gridCol w="1563990">
                  <a:extLst>
                    <a:ext uri="{9D8B030D-6E8A-4147-A177-3AD203B41FA5}">
                      <a16:colId xmlns:a16="http://schemas.microsoft.com/office/drawing/2014/main" val="2994766347"/>
                    </a:ext>
                  </a:extLst>
                </a:gridCol>
                <a:gridCol w="1599184">
                  <a:extLst>
                    <a:ext uri="{9D8B030D-6E8A-4147-A177-3AD203B41FA5}">
                      <a16:colId xmlns:a16="http://schemas.microsoft.com/office/drawing/2014/main" val="3432170287"/>
                    </a:ext>
                  </a:extLst>
                </a:gridCol>
              </a:tblGrid>
              <a:tr h="1083362">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0000"/>
                        </a:lnSpc>
                        <a:spcBef>
                          <a:spcPts val="0"/>
                        </a:spcBef>
                        <a:spcAft>
                          <a:spcPts val="0"/>
                        </a:spcAft>
                      </a:pPr>
                      <a:r>
                        <a:rPr lang="en-US" sz="2000" b="1" dirty="0">
                          <a:effectLst/>
                          <a:latin typeface="Arial" panose="020B0604020202020204" pitchFamily="34" charset="0"/>
                          <a:cs typeface="Arial" panose="020B0604020202020204" pitchFamily="34" charset="0"/>
                        </a:rPr>
                        <a:t>Major Adverse Events</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50000"/>
                      </a:schemeClr>
                    </a:solidFill>
                  </a:tcPr>
                </a:tc>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0000"/>
                        </a:lnSpc>
                        <a:spcBef>
                          <a:spcPts val="0"/>
                        </a:spcBef>
                        <a:spcAft>
                          <a:spcPts val="0"/>
                        </a:spcAft>
                      </a:pPr>
                      <a:r>
                        <a:rPr lang="en-US" sz="2000" b="1" dirty="0">
                          <a:effectLst/>
                          <a:latin typeface="Arial" panose="020B0604020202020204" pitchFamily="34" charset="0"/>
                          <a:cs typeface="Arial" panose="020B0604020202020204" pitchFamily="34" charset="0"/>
                        </a:rPr>
                        <a:t>RDN</a:t>
                      </a:r>
                    </a:p>
                    <a:p>
                      <a:pPr marL="0" marR="0" algn="ctr">
                        <a:lnSpc>
                          <a:spcPct val="100000"/>
                        </a:lnSpc>
                        <a:spcBef>
                          <a:spcPts val="0"/>
                        </a:spcBef>
                        <a:spcAft>
                          <a:spcPts val="0"/>
                        </a:spcAft>
                      </a:pPr>
                      <a:r>
                        <a:rPr lang="en-US" sz="2000" b="1" dirty="0">
                          <a:effectLst/>
                          <a:latin typeface="Arial" panose="020B0604020202020204" pitchFamily="34" charset="0"/>
                          <a:cs typeface="Arial" panose="020B0604020202020204" pitchFamily="34" charset="0"/>
                        </a:rPr>
                        <a:t>(N=69)</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50000"/>
                      </a:schemeClr>
                    </a:solidFill>
                  </a:tcPr>
                </a:tc>
                <a:tc>
                  <a:txBody>
                    <a:bodyPr/>
                    <a:lstStyle>
                      <a:lvl1pPr marL="0" algn="l" defTabSz="739982" rtl="0" eaLnBrk="1" latinLnBrk="0" hangingPunct="1">
                        <a:defRPr sz="1519" b="1" kern="1200">
                          <a:solidFill>
                            <a:schemeClr val="lt1"/>
                          </a:solidFill>
                          <a:latin typeface="Calibri" panose="020F0502020204030204"/>
                        </a:defRPr>
                      </a:lvl1pPr>
                      <a:lvl2pPr marL="369983" algn="l" defTabSz="739982" rtl="0" eaLnBrk="1" latinLnBrk="0" hangingPunct="1">
                        <a:defRPr sz="1519" b="1" kern="1200">
                          <a:solidFill>
                            <a:schemeClr val="lt1"/>
                          </a:solidFill>
                          <a:latin typeface="Calibri" panose="020F0502020204030204"/>
                        </a:defRPr>
                      </a:lvl2pPr>
                      <a:lvl3pPr marL="739982" algn="l" defTabSz="739982" rtl="0" eaLnBrk="1" latinLnBrk="0" hangingPunct="1">
                        <a:defRPr sz="1519" b="1" kern="1200">
                          <a:solidFill>
                            <a:schemeClr val="lt1"/>
                          </a:solidFill>
                          <a:latin typeface="Calibri" panose="020F0502020204030204"/>
                        </a:defRPr>
                      </a:lvl3pPr>
                      <a:lvl4pPr marL="1109971" algn="l" defTabSz="739982" rtl="0" eaLnBrk="1" latinLnBrk="0" hangingPunct="1">
                        <a:defRPr sz="1519" b="1" kern="1200">
                          <a:solidFill>
                            <a:schemeClr val="lt1"/>
                          </a:solidFill>
                          <a:latin typeface="Calibri" panose="020F0502020204030204"/>
                        </a:defRPr>
                      </a:lvl4pPr>
                      <a:lvl5pPr marL="1479966" algn="l" defTabSz="739982" rtl="0" eaLnBrk="1" latinLnBrk="0" hangingPunct="1">
                        <a:defRPr sz="1519" b="1" kern="1200">
                          <a:solidFill>
                            <a:schemeClr val="lt1"/>
                          </a:solidFill>
                          <a:latin typeface="Calibri" panose="020F0502020204030204"/>
                        </a:defRPr>
                      </a:lvl5pPr>
                      <a:lvl6pPr marL="1849957" algn="l" defTabSz="739982" rtl="0" eaLnBrk="1" latinLnBrk="0" hangingPunct="1">
                        <a:defRPr sz="1519" b="1" kern="1200">
                          <a:solidFill>
                            <a:schemeClr val="lt1"/>
                          </a:solidFill>
                          <a:latin typeface="Calibri" panose="020F0502020204030204"/>
                        </a:defRPr>
                      </a:lvl6pPr>
                      <a:lvl7pPr marL="2219946" algn="l" defTabSz="739982" rtl="0" eaLnBrk="1" latinLnBrk="0" hangingPunct="1">
                        <a:defRPr sz="1519" b="1" kern="1200">
                          <a:solidFill>
                            <a:schemeClr val="lt1"/>
                          </a:solidFill>
                          <a:latin typeface="Calibri" panose="020F0502020204030204"/>
                        </a:defRPr>
                      </a:lvl7pPr>
                      <a:lvl8pPr marL="2589932" algn="l" defTabSz="739982" rtl="0" eaLnBrk="1" latinLnBrk="0" hangingPunct="1">
                        <a:defRPr sz="1519" b="1" kern="1200">
                          <a:solidFill>
                            <a:schemeClr val="lt1"/>
                          </a:solidFill>
                          <a:latin typeface="Calibri" panose="020F0502020204030204"/>
                        </a:defRPr>
                      </a:lvl8pPr>
                      <a:lvl9pPr marL="2959919" algn="l" defTabSz="739982" rtl="0" eaLnBrk="1" latinLnBrk="0" hangingPunct="1">
                        <a:defRPr sz="1519" b="1" kern="1200">
                          <a:solidFill>
                            <a:schemeClr val="lt1"/>
                          </a:solidFill>
                          <a:latin typeface="Calibri" panose="020F0502020204030204"/>
                        </a:defRPr>
                      </a:lvl9pPr>
                    </a:lstStyle>
                    <a:p>
                      <a:pPr marL="0" marR="0" algn="ctr">
                        <a:lnSpc>
                          <a:spcPct val="100000"/>
                        </a:lnSpc>
                        <a:spcBef>
                          <a:spcPts val="0"/>
                        </a:spcBef>
                        <a:spcAft>
                          <a:spcPts val="0"/>
                        </a:spcAft>
                      </a:pPr>
                      <a:r>
                        <a:rPr lang="en-US" sz="2000" b="1" dirty="0">
                          <a:effectLst/>
                          <a:latin typeface="Arial" panose="020B0604020202020204" pitchFamily="34" charset="0"/>
                          <a:cs typeface="Arial" panose="020B0604020202020204" pitchFamily="34" charset="0"/>
                        </a:rPr>
                        <a:t>Sham </a:t>
                      </a:r>
                    </a:p>
                    <a:p>
                      <a:pPr marL="0" marR="0" algn="ctr">
                        <a:lnSpc>
                          <a:spcPct val="100000"/>
                        </a:lnSpc>
                        <a:spcBef>
                          <a:spcPts val="0"/>
                        </a:spcBef>
                        <a:spcAft>
                          <a:spcPts val="0"/>
                        </a:spcAft>
                      </a:pPr>
                      <a:r>
                        <a:rPr lang="en-US" sz="2000" b="1" dirty="0">
                          <a:effectLst/>
                          <a:latin typeface="Arial" panose="020B0604020202020204" pitchFamily="34" charset="0"/>
                          <a:cs typeface="Arial" panose="020B0604020202020204" pitchFamily="34" charset="0"/>
                        </a:rPr>
                        <a:t>(N=67)</a:t>
                      </a:r>
                      <a:endParaRPr lang="en-US" sz="20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686248283"/>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30-Day Major Adverse Events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1872059707"/>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ea typeface="Calibri" panose="020F0502020204030204" pitchFamily="34" charset="0"/>
                          <a:cs typeface="Arial" panose="020B0604020202020204" pitchFamily="34" charset="0"/>
                        </a:rPr>
                        <a:t>Death</a:t>
                      </a: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1%</a:t>
                      </a:r>
                      <a:r>
                        <a:rPr lang="en-US" sz="1600" b="1" baseline="30000" dirty="0">
                          <a:effectLst/>
                          <a:latin typeface="Arial" panose="020B0604020202020204" pitchFamily="34" charset="0"/>
                          <a:cs typeface="Arial" panose="020B0604020202020204" pitchFamily="34" charset="0"/>
                        </a:rPr>
                        <a:t>1</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956605154"/>
                  </a:ext>
                </a:extLst>
              </a:tr>
              <a:tr h="645012">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End stage renal disease, the need for permanent renal replacement therapy</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93432461"/>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Doubling of plasma creatinine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1%</a:t>
                      </a:r>
                      <a:r>
                        <a:rPr lang="en-US" sz="1600" b="1" baseline="30000" dirty="0">
                          <a:effectLst/>
                          <a:latin typeface="Arial" panose="020B0604020202020204" pitchFamily="34" charset="0"/>
                          <a:cs typeface="Arial" panose="020B0604020202020204" pitchFamily="34" charset="0"/>
                        </a:rPr>
                        <a:t>2</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 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440600335"/>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Embolic event resulting in end organ damage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551500241"/>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lvl="0" indent="0" algn="l" defTabSz="914400" rtl="0" eaLnBrk="1" fontAlgn="auto" latinLnBrk="0" hangingPunct="1">
                        <a:lnSpc>
                          <a:spcPct val="100000"/>
                        </a:lnSpc>
                        <a:spcBef>
                          <a:spcPts val="300"/>
                        </a:spcBef>
                        <a:spcAft>
                          <a:spcPts val="300"/>
                        </a:spcAft>
                        <a:buClrTx/>
                        <a:buSzTx/>
                        <a:buFontTx/>
                        <a:buNone/>
                        <a:tabLst/>
                        <a:defRPr/>
                      </a:pPr>
                      <a:r>
                        <a:rPr lang="en-US" sz="1600" b="1" dirty="0">
                          <a:effectLst/>
                          <a:latin typeface="Arial" panose="020B0604020202020204" pitchFamily="34" charset="0"/>
                          <a:cs typeface="Arial" panose="020B0604020202020204" pitchFamily="34" charset="0"/>
                        </a:rPr>
                        <a:t>Renal artery complication requiring intervention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34309133"/>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Major access site complications requiring intervention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1%</a:t>
                      </a:r>
                      <a:r>
                        <a:rPr lang="en-US" sz="1600" b="1" baseline="30000" dirty="0">
                          <a:effectLst/>
                          <a:latin typeface="Arial" panose="020B0604020202020204" pitchFamily="34" charset="0"/>
                          <a:cs typeface="Arial" panose="020B0604020202020204" pitchFamily="34" charset="0"/>
                        </a:rPr>
                        <a:t>3</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239704910"/>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Hypertensive emergency resulting in hospitalization</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64111565"/>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nSpc>
                          <a:spcPct val="100000"/>
                        </a:lnSpc>
                        <a:spcBef>
                          <a:spcPts val="300"/>
                        </a:spcBef>
                        <a:spcAft>
                          <a:spcPts val="300"/>
                        </a:spcAft>
                      </a:pPr>
                      <a:r>
                        <a:rPr lang="en-US" sz="1600" b="1" dirty="0">
                          <a:effectLst/>
                          <a:latin typeface="Arial" panose="020B0604020202020204" pitchFamily="34" charset="0"/>
                          <a:ea typeface="Calibri" panose="020F0502020204030204" pitchFamily="34" charset="0"/>
                          <a:cs typeface="Arial" panose="020B0604020202020204" pitchFamily="34" charset="0"/>
                        </a:rPr>
                        <a:t>Other Major Adverse Events Measured Through 2 Months</a:t>
                      </a: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2816482701"/>
                  </a:ext>
                </a:extLst>
              </a:tr>
              <a:tr h="343818">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109855" marR="0">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New onset renal artery stenosis of greater than 70%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739982" rtl="0" eaLnBrk="1" latinLnBrk="0" hangingPunct="1">
                        <a:defRPr sz="1519" kern="1200">
                          <a:solidFill>
                            <a:schemeClr val="dk1"/>
                          </a:solidFill>
                          <a:latin typeface="Calibri" panose="020F0502020204030204"/>
                        </a:defRPr>
                      </a:lvl1pPr>
                      <a:lvl2pPr marL="369983" algn="l" defTabSz="739982" rtl="0" eaLnBrk="1" latinLnBrk="0" hangingPunct="1">
                        <a:defRPr sz="1519" kern="1200">
                          <a:solidFill>
                            <a:schemeClr val="dk1"/>
                          </a:solidFill>
                          <a:latin typeface="Calibri" panose="020F0502020204030204"/>
                        </a:defRPr>
                      </a:lvl2pPr>
                      <a:lvl3pPr marL="739982" algn="l" defTabSz="739982" rtl="0" eaLnBrk="1" latinLnBrk="0" hangingPunct="1">
                        <a:defRPr sz="1519" kern="1200">
                          <a:solidFill>
                            <a:schemeClr val="dk1"/>
                          </a:solidFill>
                          <a:latin typeface="Calibri" panose="020F0502020204030204"/>
                        </a:defRPr>
                      </a:lvl3pPr>
                      <a:lvl4pPr marL="1109971" algn="l" defTabSz="739982" rtl="0" eaLnBrk="1" latinLnBrk="0" hangingPunct="1">
                        <a:defRPr sz="1519" kern="1200">
                          <a:solidFill>
                            <a:schemeClr val="dk1"/>
                          </a:solidFill>
                          <a:latin typeface="Calibri" panose="020F0502020204030204"/>
                        </a:defRPr>
                      </a:lvl4pPr>
                      <a:lvl5pPr marL="1479966" algn="l" defTabSz="739982" rtl="0" eaLnBrk="1" latinLnBrk="0" hangingPunct="1">
                        <a:defRPr sz="1519" kern="1200">
                          <a:solidFill>
                            <a:schemeClr val="dk1"/>
                          </a:solidFill>
                          <a:latin typeface="Calibri" panose="020F0502020204030204"/>
                        </a:defRPr>
                      </a:lvl5pPr>
                      <a:lvl6pPr marL="1849957" algn="l" defTabSz="739982" rtl="0" eaLnBrk="1" latinLnBrk="0" hangingPunct="1">
                        <a:defRPr sz="1519" kern="1200">
                          <a:solidFill>
                            <a:schemeClr val="dk1"/>
                          </a:solidFill>
                          <a:latin typeface="Calibri" panose="020F0502020204030204"/>
                        </a:defRPr>
                      </a:lvl6pPr>
                      <a:lvl7pPr marL="2219946" algn="l" defTabSz="739982" rtl="0" eaLnBrk="1" latinLnBrk="0" hangingPunct="1">
                        <a:defRPr sz="1519" kern="1200">
                          <a:solidFill>
                            <a:schemeClr val="dk1"/>
                          </a:solidFill>
                          <a:latin typeface="Calibri" panose="020F0502020204030204"/>
                        </a:defRPr>
                      </a:lvl7pPr>
                      <a:lvl8pPr marL="2589932" algn="l" defTabSz="739982" rtl="0" eaLnBrk="1" latinLnBrk="0" hangingPunct="1">
                        <a:defRPr sz="1519" kern="1200">
                          <a:solidFill>
                            <a:schemeClr val="dk1"/>
                          </a:solidFill>
                          <a:latin typeface="Calibri" panose="020F0502020204030204"/>
                        </a:defRPr>
                      </a:lvl8pPr>
                      <a:lvl9pPr marL="2959919" algn="l" defTabSz="739982" rtl="0" eaLnBrk="1" latinLnBrk="0" hangingPunct="1">
                        <a:defRPr sz="1519" kern="1200">
                          <a:solidFill>
                            <a:schemeClr val="dk1"/>
                          </a:solidFill>
                          <a:latin typeface="Calibri" panose="020F0502020204030204"/>
                        </a:defRPr>
                      </a:lvl9pPr>
                    </a:lstStyle>
                    <a:p>
                      <a:pPr marL="0" marR="0" algn="ctr">
                        <a:lnSpc>
                          <a:spcPct val="100000"/>
                        </a:lnSpc>
                        <a:spcBef>
                          <a:spcPts val="300"/>
                        </a:spcBef>
                        <a:spcAft>
                          <a:spcPts val="300"/>
                        </a:spcAft>
                      </a:pPr>
                      <a:r>
                        <a:rPr lang="en-US" sz="1600" b="1" dirty="0">
                          <a:effectLst/>
                          <a:latin typeface="Arial" panose="020B0604020202020204" pitchFamily="34" charset="0"/>
                          <a:cs typeface="Arial" panose="020B0604020202020204" pitchFamily="34" charset="0"/>
                        </a:rPr>
                        <a:t>0%</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27925" marR="27925"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90882071"/>
                  </a:ext>
                </a:extLst>
              </a:tr>
            </a:tbl>
          </a:graphicData>
        </a:graphic>
      </p:graphicFrame>
      <p:sp>
        <p:nvSpPr>
          <p:cNvPr id="8" name="TextBox 7">
            <a:extLst>
              <a:ext uri="{FF2B5EF4-FFF2-40B4-BE49-F238E27FC236}">
                <a16:creationId xmlns:a16="http://schemas.microsoft.com/office/drawing/2014/main" id="{41CD26EE-01D1-5941-8219-BCD6660EFE67}"/>
              </a:ext>
            </a:extLst>
          </p:cNvPr>
          <p:cNvSpPr txBox="1"/>
          <p:nvPr/>
        </p:nvSpPr>
        <p:spPr>
          <a:xfrm>
            <a:off x="42305" y="6001189"/>
            <a:ext cx="1054772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Sudden death unrelated to device or procedure 21 days post-procedure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2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Transient acute renal injury 25 days post-procedure associated with spironolactone use </a:t>
            </a:r>
            <a:r>
              <a:rPr lang="en-US" sz="1300" b="1" dirty="0">
                <a:solidFill>
                  <a:srgbClr val="FFFFFF"/>
                </a:solidFill>
                <a:latin typeface="Arial" panose="020B0604020202020204" pitchFamily="34" charset="0"/>
                <a:cs typeface="Arial" panose="020B0604020202020204" pitchFamily="34" charset="0"/>
              </a:rPr>
              <a:t>&amp;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resolved upon d/c of spironolactone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 </a:t>
            </a:r>
            <a:r>
              <a:rPr kumimoji="0" lang="en-US"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Femoral access site pseudoaneurysm post-procedure resolved with thrombin injection</a:t>
            </a:r>
            <a:endParaRPr kumimoji="0" lang="en-US" sz="13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7355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5" name="TextBox 4"/>
          <p:cNvSpPr txBox="1"/>
          <p:nvPr/>
        </p:nvSpPr>
        <p:spPr>
          <a:xfrm>
            <a:off x="0" y="49303"/>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
        <p:nvSpPr>
          <p:cNvPr id="6" name="Espace réservé du contenu 3">
            <a:extLst>
              <a:ext uri="{FF2B5EF4-FFF2-40B4-BE49-F238E27FC236}">
                <a16:creationId xmlns:a16="http://schemas.microsoft.com/office/drawing/2014/main" id="{E609E448-7AF6-4859-884A-3274A5DAAE5D}"/>
              </a:ext>
            </a:extLst>
          </p:cNvPr>
          <p:cNvSpPr txBox="1">
            <a:spLocks/>
          </p:cNvSpPr>
          <p:nvPr/>
        </p:nvSpPr>
        <p:spPr>
          <a:xfrm>
            <a:off x="79188" y="629440"/>
            <a:ext cx="9891699" cy="5145629"/>
          </a:xfrm>
          <a:prstGeom prst="rect">
            <a:avLst/>
          </a:prstGeom>
          <a:ln>
            <a:noFill/>
          </a:ln>
        </p:spPr>
        <p:txBody>
          <a:bodyPr>
            <a:noAutofit/>
          </a:bodyPr>
          <a:lstStyle>
            <a:lvl1pPr marL="228600" indent="-228600" algn="l" defTabSz="914400" rtl="0" eaLnBrk="1" latinLnBrk="0" hangingPunct="1">
              <a:lnSpc>
                <a:spcPct val="90000"/>
              </a:lnSpc>
              <a:spcBef>
                <a:spcPts val="1000"/>
              </a:spcBef>
              <a:buClr>
                <a:srgbClr val="0069B9"/>
              </a:buClr>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9B9"/>
              </a:buClr>
              <a:buFont typeface="Arial" panose="020B0604020202020204" pitchFamily="34" charset="0"/>
              <a:buChar char="•"/>
              <a:defRPr sz="2400" kern="1200">
                <a:solidFill>
                  <a:srgbClr val="00204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9B9"/>
              </a:buClr>
              <a:buFont typeface="Arial" panose="020B0604020202020204" pitchFamily="34" charset="0"/>
              <a:buChar char="•"/>
              <a:defRPr sz="2000" kern="1200">
                <a:solidFill>
                  <a:srgbClr val="00204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9B9"/>
              </a:buClr>
              <a:buFont typeface="Arial" panose="020B0604020202020204" pitchFamily="34" charset="0"/>
              <a:buChar char="•"/>
              <a:defRPr sz="1800" kern="1200">
                <a:solidFill>
                  <a:srgbClr val="00204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9B9"/>
              </a:buClr>
              <a:buFont typeface="Arial" panose="020B0604020202020204" pitchFamily="34" charset="0"/>
              <a:buChar char="•"/>
              <a:defRPr sz="1800" kern="1200">
                <a:solidFill>
                  <a:srgbClr val="0020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
                <a:srgbClr val="FFC00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patients with hypertension resistant to guideline-recommended triple combination therapy in a single pill, ultrasound based RDN was associated with a reduction of 8.0 mmHg in daytime ambulatory SBP (a 4.5 mmHg greater decrease than a sham procedure)</a:t>
            </a:r>
          </a:p>
          <a:p>
            <a:pPr marL="228600" marR="0" lvl="0" indent="-228600" algn="l" defTabSz="914400" rtl="0" eaLnBrk="1" fontAlgn="auto" latinLnBrk="0" hangingPunct="1">
              <a:lnSpc>
                <a:spcPct val="120000"/>
              </a:lnSpc>
              <a:spcBef>
                <a:spcPts val="1000"/>
              </a:spcBef>
              <a:spcAft>
                <a:spcPts val="0"/>
              </a:spcAft>
              <a:buClr>
                <a:srgbClr val="FFC00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greater BP lowering effect of RDN vs. sham was consistent for 24h, nighttime, and office SBP</a:t>
            </a:r>
          </a:p>
          <a:p>
            <a:pPr marL="228600" marR="0" lvl="0" indent="-228600" algn="l" defTabSz="914400" rtl="0" eaLnBrk="1" fontAlgn="auto" latinLnBrk="0" hangingPunct="1">
              <a:lnSpc>
                <a:spcPct val="120000"/>
              </a:lnSpc>
              <a:spcBef>
                <a:spcPts val="1000"/>
              </a:spcBef>
              <a:spcAft>
                <a:spcPts val="0"/>
              </a:spcAft>
              <a:buClr>
                <a:srgbClr val="FFC00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These results are concordant with those of RADIANCE-HTN SOLO (patients with mild-to-moderate hypertension), confirming that ultrasound RDN can lower BP across a spectrum of hypertension</a:t>
            </a:r>
          </a:p>
          <a:p>
            <a:pPr marL="228600" marR="0" lvl="0" indent="-228600" algn="l" defTabSz="914400" rtl="0" eaLnBrk="1" fontAlgn="auto" latinLnBrk="0" hangingPunct="1">
              <a:lnSpc>
                <a:spcPct val="120000"/>
              </a:lnSpc>
              <a:spcBef>
                <a:spcPts val="1000"/>
              </a:spcBef>
              <a:spcAft>
                <a:spcPts val="0"/>
              </a:spcAft>
              <a:buClr>
                <a:srgbClr val="FFC000"/>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Longer-term assessments for efficacy &amp; safety are ongoing</a:t>
            </a:r>
          </a:p>
        </p:txBody>
      </p:sp>
    </p:spTree>
    <p:extLst>
      <p:ext uri="{BB962C8B-B14F-4D97-AF65-F5344CB8AC3E}">
        <p14:creationId xmlns:p14="http://schemas.microsoft.com/office/powerpoint/2010/main" val="116971568"/>
      </p:ext>
    </p:extLst>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1">
            <a:extLst>
              <a:ext uri="{FF2B5EF4-FFF2-40B4-BE49-F238E27FC236}">
                <a16:creationId xmlns:a16="http://schemas.microsoft.com/office/drawing/2014/main" id="{373C51F5-9713-5C42-A286-0CCB3254AA7F}"/>
              </a:ext>
            </a:extLst>
          </p:cNvPr>
          <p:cNvSpPr txBox="1">
            <a:spLocks/>
          </p:cNvSpPr>
          <p:nvPr/>
        </p:nvSpPr>
        <p:spPr>
          <a:xfrm>
            <a:off x="573741" y="1698798"/>
            <a:ext cx="9204812" cy="2416002"/>
          </a:xfrm>
          <a:prstGeom prst="rect">
            <a:avLst/>
          </a:prstGeom>
        </p:spPr>
        <p:txBody>
          <a:bodyPr anchor="t">
            <a:normAutofit fontScale="55000" lnSpcReduction="20000"/>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7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The FLOWER MI Trial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FFR- versus Angiography-Guided </a:t>
            </a:r>
            <a:r>
              <a:rPr kumimoji="0" lang="en-US" sz="58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Multivessel</a:t>
            </a:r>
            <a:r>
              <a:rPr kumimoji="0" lang="en-US" sz="58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Revascularization in ST-Elevation Myocardial Infarction Patients</a:t>
            </a:r>
          </a:p>
        </p:txBody>
      </p:sp>
    </p:spTree>
    <p:extLst>
      <p:ext uri="{BB962C8B-B14F-4D97-AF65-F5344CB8AC3E}">
        <p14:creationId xmlns:p14="http://schemas.microsoft.com/office/powerpoint/2010/main" val="1920082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51"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85725" y="580073"/>
            <a:ext cx="600075" cy="620078"/>
          </a:xfrm>
          <a:prstGeom prst="roundRect">
            <a:avLst/>
          </a:prstGeom>
        </p:spPr>
      </p:pic>
      <p:sp>
        <p:nvSpPr>
          <p:cNvPr id="8" name="Rectangle 7"/>
          <p:cNvSpPr/>
          <p:nvPr/>
        </p:nvSpPr>
        <p:spPr>
          <a:xfrm>
            <a:off x="428625" y="771526"/>
            <a:ext cx="9383329" cy="577081"/>
          </a:xfrm>
          <a:prstGeom prst="rect">
            <a:avLst/>
          </a:prstGeom>
        </p:spPr>
        <p:txBody>
          <a:bodyPr wrap="square">
            <a:spAutoFit/>
          </a:bodyPr>
          <a:lstStyle/>
          <a:p>
            <a:pPr algn="ctr" defTabSz="1028736"/>
            <a:r>
              <a:rPr lang="en-US" sz="3150" b="1" dirty="0">
                <a:solidFill>
                  <a:srgbClr val="FFFF00"/>
                </a:solidFill>
                <a:latin typeface="Arial" pitchFamily="34" charset="0"/>
                <a:cs typeface="Arial" pitchFamily="34" charset="0"/>
              </a:rPr>
              <a:t>www.CardiologyApps.com/BifurcAID-3D</a:t>
            </a:r>
            <a:endParaRPr lang="en-US" sz="3150" dirty="0">
              <a:solidFill>
                <a:srgbClr val="FFFF00"/>
              </a:solidFill>
              <a:latin typeface="Arial" pitchFamily="34" charset="0"/>
              <a:cs typeface="Arial" pitchFamily="34" charset="0"/>
            </a:endParaRPr>
          </a:p>
        </p:txBody>
      </p:sp>
      <p:pic>
        <p:nvPicPr>
          <p:cNvPr id="3" name="Picture 2"/>
          <p:cNvPicPr>
            <a:picLocks noChangeAspect="1"/>
          </p:cNvPicPr>
          <p:nvPr/>
        </p:nvPicPr>
        <p:blipFill>
          <a:blip r:embed="rId4"/>
          <a:stretch>
            <a:fillRect/>
          </a:stretch>
        </p:blipFill>
        <p:spPr>
          <a:xfrm>
            <a:off x="663383" y="1334127"/>
            <a:ext cx="8913810" cy="4986859"/>
          </a:xfrm>
          <a:prstGeom prst="rect">
            <a:avLst/>
          </a:prstGeom>
        </p:spPr>
      </p:pic>
      <p:pic>
        <p:nvPicPr>
          <p:cNvPr id="4" name="Picture 3"/>
          <p:cNvPicPr>
            <a:picLocks noChangeAspect="1"/>
          </p:cNvPicPr>
          <p:nvPr/>
        </p:nvPicPr>
        <p:blipFill>
          <a:blip r:embed="rId5"/>
          <a:stretch>
            <a:fillRect/>
          </a:stretch>
        </p:blipFill>
        <p:spPr>
          <a:xfrm>
            <a:off x="663383" y="1334126"/>
            <a:ext cx="8884613" cy="4984052"/>
          </a:xfrm>
          <a:prstGeom prst="rect">
            <a:avLst/>
          </a:prstGeom>
        </p:spPr>
      </p:pic>
    </p:spTree>
    <p:extLst>
      <p:ext uri="{BB962C8B-B14F-4D97-AF65-F5344CB8AC3E}">
        <p14:creationId xmlns:p14="http://schemas.microsoft.com/office/powerpoint/2010/main" val="1264225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0" y="268728"/>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Background</a:t>
            </a:r>
          </a:p>
        </p:txBody>
      </p:sp>
      <p:sp>
        <p:nvSpPr>
          <p:cNvPr id="4" name="TextBox 3"/>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sp>
        <p:nvSpPr>
          <p:cNvPr id="6" name="Espace réservé du contenu 2"/>
          <p:cNvSpPr txBox="1">
            <a:spLocks/>
          </p:cNvSpPr>
          <p:nvPr/>
        </p:nvSpPr>
        <p:spPr>
          <a:xfrm>
            <a:off x="208429" y="1344672"/>
            <a:ext cx="9870141"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In patients with chronic coronary syndromes, fractional flow reserve (FFR)-guided percutaneous coronary intervention (PCI) is superior to angiography-guided PCI</a:t>
            </a:r>
          </a:p>
          <a:p>
            <a:pPr marL="228600"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endPar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In ST-</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elevation</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myocardial</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infarction</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(STEMI) patients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with</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multivessel</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disease</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(MVD),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both</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angiography-guided</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and FFR-</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guided</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PCI for non-</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culprit</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lesions</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are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superior</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to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culprit</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lesion</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treatment-only</a:t>
            </a:r>
            <a:r>
              <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2800" b="1" i="0" u="none" strike="noStrike" kern="1200" cap="none" spc="0" normalizeH="0" baseline="0" noProof="0" dirty="0" err="1">
                <a:ln>
                  <a:noFill/>
                </a:ln>
                <a:solidFill>
                  <a:srgbClr val="FFFFFF"/>
                </a:solidFill>
                <a:effectLst/>
                <a:uLnTx/>
                <a:uFillTx/>
                <a:latin typeface="Arial" panose="020B0604020202020204"/>
                <a:ea typeface="+mn-ea"/>
                <a:cs typeface="+mn-cs"/>
              </a:rPr>
              <a:t>therapy</a:t>
            </a:r>
            <a:endPar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endParaRPr kumimoji="0" lang="fr-FR" sz="19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In such STEMI patients with MVD, however, FFR-guided PCI has not been compared with </a:t>
            </a: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angio</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-guided PCI</a:t>
            </a:r>
            <a:endPar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3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66520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2218"/>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Study Design</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grpSp>
        <p:nvGrpSpPr>
          <p:cNvPr id="6" name="Group 5"/>
          <p:cNvGrpSpPr/>
          <p:nvPr/>
        </p:nvGrpSpPr>
        <p:grpSpPr>
          <a:xfrm>
            <a:off x="123538" y="1341611"/>
            <a:ext cx="9961337" cy="5090183"/>
            <a:chOff x="123538" y="1451339"/>
            <a:chExt cx="9961337" cy="5090183"/>
          </a:xfrm>
        </p:grpSpPr>
        <p:sp>
          <p:nvSpPr>
            <p:cNvPr id="7" name="ZoneTexte 4"/>
            <p:cNvSpPr txBox="1"/>
            <p:nvPr/>
          </p:nvSpPr>
          <p:spPr>
            <a:xfrm>
              <a:off x="513428" y="1451339"/>
              <a:ext cx="8940268" cy="584775"/>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STEMI patients with successful culprit lesion PCI (primary, rescue or </a:t>
              </a:r>
              <a:r>
                <a:rPr kumimoji="0" lang="en-US"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pharmaco</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-invasive)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and </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50% stenosis in at least one additional non-culprit lesion</a:t>
              </a:r>
              <a:endPar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8" name="ZoneTexte 5"/>
            <p:cNvSpPr txBox="1"/>
            <p:nvPr/>
          </p:nvSpPr>
          <p:spPr>
            <a:xfrm>
              <a:off x="4123097" y="2261715"/>
              <a:ext cx="1734770" cy="584775"/>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Randomization*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1:1</a:t>
              </a:r>
            </a:p>
          </p:txBody>
        </p:sp>
        <p:cxnSp>
          <p:nvCxnSpPr>
            <p:cNvPr id="9" name="Connecteur droit avec flèche 6"/>
            <p:cNvCxnSpPr>
              <a:stCxn id="7" idx="2"/>
            </p:cNvCxnSpPr>
            <p:nvPr/>
          </p:nvCxnSpPr>
          <p:spPr>
            <a:xfrm>
              <a:off x="4983562" y="2036114"/>
              <a:ext cx="1" cy="190723"/>
            </a:xfrm>
            <a:prstGeom prst="straightConnector1">
              <a:avLst/>
            </a:prstGeom>
            <a:noFill/>
            <a:ln w="19050" cap="flat" cmpd="sng" algn="ctr">
              <a:solidFill>
                <a:schemeClr val="accent1">
                  <a:lumMod val="60000"/>
                  <a:lumOff val="40000"/>
                </a:schemeClr>
              </a:solidFill>
              <a:prstDash val="solid"/>
              <a:miter lim="800000"/>
              <a:tailEnd type="arrow"/>
            </a:ln>
            <a:effectLst/>
          </p:spPr>
        </p:cxnSp>
        <p:cxnSp>
          <p:nvCxnSpPr>
            <p:cNvPr id="10" name="Connecteur droit 7"/>
            <p:cNvCxnSpPr/>
            <p:nvPr/>
          </p:nvCxnSpPr>
          <p:spPr>
            <a:xfrm>
              <a:off x="2076466" y="2901828"/>
              <a:ext cx="6048672" cy="0"/>
            </a:xfrm>
            <a:prstGeom prst="line">
              <a:avLst/>
            </a:prstGeom>
            <a:noFill/>
            <a:ln w="19050" cap="flat" cmpd="sng" algn="ctr">
              <a:solidFill>
                <a:schemeClr val="accent1">
                  <a:lumMod val="60000"/>
                  <a:lumOff val="40000"/>
                </a:schemeClr>
              </a:solidFill>
              <a:prstDash val="solid"/>
              <a:miter lim="800000"/>
            </a:ln>
            <a:effectLst/>
          </p:spPr>
        </p:cxnSp>
        <p:cxnSp>
          <p:nvCxnSpPr>
            <p:cNvPr id="11" name="Connecteur droit avec flèche 8"/>
            <p:cNvCxnSpPr/>
            <p:nvPr/>
          </p:nvCxnSpPr>
          <p:spPr>
            <a:xfrm flipH="1">
              <a:off x="2076470" y="2900086"/>
              <a:ext cx="1" cy="360000"/>
            </a:xfrm>
            <a:prstGeom prst="straightConnector1">
              <a:avLst/>
            </a:prstGeom>
            <a:noFill/>
            <a:ln w="19050" cap="flat" cmpd="sng" algn="ctr">
              <a:solidFill>
                <a:schemeClr val="accent1">
                  <a:lumMod val="60000"/>
                  <a:lumOff val="40000"/>
                </a:schemeClr>
              </a:solidFill>
              <a:prstDash val="solid"/>
              <a:miter lim="800000"/>
              <a:tailEnd type="arrow"/>
            </a:ln>
            <a:effectLst/>
          </p:spPr>
        </p:cxnSp>
        <p:cxnSp>
          <p:nvCxnSpPr>
            <p:cNvPr id="12" name="Connecteur droit avec flèche 9"/>
            <p:cNvCxnSpPr/>
            <p:nvPr/>
          </p:nvCxnSpPr>
          <p:spPr>
            <a:xfrm flipH="1">
              <a:off x="8125141" y="2901827"/>
              <a:ext cx="1" cy="360000"/>
            </a:xfrm>
            <a:prstGeom prst="straightConnector1">
              <a:avLst/>
            </a:prstGeom>
            <a:noFill/>
            <a:ln w="19050" cap="flat" cmpd="sng" algn="ctr">
              <a:solidFill>
                <a:schemeClr val="accent1">
                  <a:lumMod val="60000"/>
                  <a:lumOff val="40000"/>
                </a:schemeClr>
              </a:solidFill>
              <a:prstDash val="solid"/>
              <a:miter lim="800000"/>
              <a:tailEnd type="arrow"/>
            </a:ln>
            <a:effectLst/>
          </p:spPr>
        </p:cxnSp>
        <p:sp>
          <p:nvSpPr>
            <p:cNvPr id="13" name="ZoneTexte 10"/>
            <p:cNvSpPr txBox="1"/>
            <p:nvPr/>
          </p:nvSpPr>
          <p:spPr>
            <a:xfrm>
              <a:off x="123538" y="3297685"/>
              <a:ext cx="3911647" cy="1323439"/>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Complete revascularisation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Angio-guided</a:t>
              </a: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PCI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during the index hospital admission</a:t>
              </a:r>
              <a:r>
                <a:rPr kumimoji="0" lang="en-US" sz="16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t>
              </a: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Optimal Medical </a:t>
              </a: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Therapy</a:t>
              </a:r>
              <a:endPar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4" name="ZoneTexte 11"/>
            <p:cNvSpPr txBox="1"/>
            <p:nvPr/>
          </p:nvSpPr>
          <p:spPr>
            <a:xfrm>
              <a:off x="6173228" y="3297685"/>
              <a:ext cx="3911647" cy="1323439"/>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Complete revascularisation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FFR-</a:t>
              </a: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guided</a:t>
              </a: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PCI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(during the index hospital admission</a:t>
              </a:r>
              <a:r>
                <a:rPr kumimoji="0" lang="en-US" sz="16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t>
              </a:r>
              <a:r>
                <a:rPr kumimoji="0" lang="en-US"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Optimal Medical </a:t>
              </a: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Therapy</a:t>
              </a:r>
              <a:endPar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sp>
          <p:nvSpPr>
            <p:cNvPr id="15" name="ZoneTexte 13"/>
            <p:cNvSpPr txBox="1"/>
            <p:nvPr/>
          </p:nvSpPr>
          <p:spPr>
            <a:xfrm>
              <a:off x="1458585" y="5525859"/>
              <a:ext cx="7673985" cy="1015663"/>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Primary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Composite of all-cause mortality, non-fatal MI or unplanned hospitalization with urgent revascularization at 1 year</a:t>
              </a:r>
            </a:p>
          </p:txBody>
        </p:sp>
        <p:sp>
          <p:nvSpPr>
            <p:cNvPr id="16" name="ZoneTexte 14"/>
            <p:cNvSpPr txBox="1"/>
            <p:nvPr/>
          </p:nvSpPr>
          <p:spPr>
            <a:xfrm>
              <a:off x="3025127" y="4912829"/>
              <a:ext cx="4636206" cy="338554"/>
            </a:xfrm>
            <a:prstGeom prst="rect">
              <a:avLst/>
            </a:prstGeom>
            <a:solidFill>
              <a:schemeClr val="accent1">
                <a:lumMod val="50000"/>
              </a:schemeClr>
            </a:solidFill>
            <a:ln>
              <a:solidFill>
                <a:schemeClr val="accent5">
                  <a:lumMod val="75000"/>
                </a:schemeClr>
              </a:solidFill>
            </a:ln>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Follow</a:t>
              </a: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-up : </a:t>
              </a: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Discharge</a:t>
              </a: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 1, 6, 12 and 36 </a:t>
              </a:r>
              <a:r>
                <a:rPr kumimoji="0" lang="fr-FR" sz="16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rPr>
                <a:t>months</a:t>
              </a:r>
              <a:endPar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a:ea typeface="+mn-ea"/>
                <a:cs typeface="+mn-cs"/>
              </a:endParaRPr>
            </a:p>
          </p:txBody>
        </p:sp>
      </p:grpSp>
      <p:sp>
        <p:nvSpPr>
          <p:cNvPr id="17" name="ZoneTexte 2"/>
          <p:cNvSpPr txBox="1"/>
          <p:nvPr/>
        </p:nvSpPr>
        <p:spPr>
          <a:xfrm>
            <a:off x="6414479" y="2097383"/>
            <a:ext cx="363633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a:ln>
                  <a:noFill/>
                </a:ln>
                <a:solidFill>
                  <a:srgbClr val="00FFFF"/>
                </a:solidFill>
                <a:effectLst/>
                <a:uLnTx/>
                <a:uFillTx/>
                <a:latin typeface="Arial" panose="020B0604020202020204"/>
                <a:ea typeface="+mn-ea"/>
                <a:cs typeface="+mn-cs"/>
              </a:rPr>
              <a:t>* </a:t>
            </a:r>
            <a:r>
              <a:rPr kumimoji="0" lang="fr-FR" sz="1200" b="1" i="1" u="none" strike="noStrike" kern="1200" cap="none" spc="0" normalizeH="0" baseline="0" noProof="0" dirty="0" err="1">
                <a:ln>
                  <a:noFill/>
                </a:ln>
                <a:solidFill>
                  <a:srgbClr val="00FFFF"/>
                </a:solidFill>
                <a:effectLst/>
                <a:uLnTx/>
                <a:uFillTx/>
                <a:latin typeface="Arial" panose="020B0604020202020204"/>
                <a:ea typeface="+mn-ea"/>
                <a:cs typeface="+mn-cs"/>
              </a:rPr>
              <a:t>stratified</a:t>
            </a:r>
            <a:r>
              <a:rPr kumimoji="0" lang="fr-FR" sz="1200" b="1" i="1" u="none" strike="noStrike" kern="1200" cap="none" spc="0" normalizeH="0" baseline="0" noProof="0" dirty="0">
                <a:ln>
                  <a:noFill/>
                </a:ln>
                <a:solidFill>
                  <a:srgbClr val="00FFFF"/>
                </a:solidFill>
                <a:effectLst/>
                <a:uLnTx/>
                <a:uFillTx/>
                <a:latin typeface="Arial" panose="020B0604020202020204"/>
                <a:ea typeface="+mn-ea"/>
                <a:cs typeface="+mn-cs"/>
              </a:rPr>
              <a:t> by center</a:t>
            </a:r>
            <a:r>
              <a:rPr kumimoji="0" lang="en-US" sz="1200" b="1" i="1" u="none" strike="noStrike" kern="1200" cap="none" spc="0" normalizeH="0" baseline="0" noProof="0" dirty="0">
                <a:ln>
                  <a:noFill/>
                </a:ln>
                <a:solidFill>
                  <a:srgbClr val="00FFFF"/>
                </a:solidFill>
                <a:effectLst/>
                <a:uLnTx/>
                <a:uFillTx/>
                <a:latin typeface="Arial" panose="020B0604020202020204"/>
                <a:ea typeface="+mn-ea"/>
                <a:cs typeface="+mn-cs"/>
              </a:rPr>
              <a:t> and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FFFF"/>
                </a:solidFill>
                <a:effectLst/>
                <a:uLnTx/>
                <a:uFillTx/>
                <a:latin typeface="Arial" panose="020B0604020202020204"/>
                <a:ea typeface="+mn-ea"/>
                <a:cs typeface="+mn-cs"/>
              </a:rPr>
              <a:t>timing of procedure (immediate or staged)</a:t>
            </a:r>
            <a:endParaRPr kumimoji="0" lang="fr-FR" sz="1200" b="1" i="1" u="none" strike="noStrike" kern="1200" cap="none" spc="0" normalizeH="0" baseline="0" noProof="0" dirty="0">
              <a:ln>
                <a:noFill/>
              </a:ln>
              <a:solidFill>
                <a:srgbClr val="00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423704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2218"/>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Patient Selection</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sp>
        <p:nvSpPr>
          <p:cNvPr id="2" name="TextBox 1"/>
          <p:cNvSpPr txBox="1"/>
          <p:nvPr/>
        </p:nvSpPr>
        <p:spPr>
          <a:xfrm>
            <a:off x="173736" y="1348381"/>
            <a:ext cx="4828032" cy="4247317"/>
          </a:xfrm>
          <a:prstGeom prst="rect">
            <a:avLst/>
          </a:prstGeom>
          <a:solidFill>
            <a:srgbClr val="E2F0D9"/>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INCLUSION CRITERIA</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STEMI patients</a:t>
            </a: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Age ≥ 18 y</a:t>
            </a: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Successful culprit lesion PCI (primary, rescue or </a:t>
            </a:r>
            <a:r>
              <a:rPr kumimoji="0" lang="en-US" sz="2000" b="1" i="0" u="none" strike="noStrike" kern="1200" cap="none" spc="0" normalizeH="0" baseline="0" noProof="0" dirty="0" err="1">
                <a:ln>
                  <a:noFill/>
                </a:ln>
                <a:solidFill>
                  <a:srgbClr val="000000"/>
                </a:solidFill>
                <a:effectLst/>
                <a:uLnTx/>
                <a:uFillTx/>
                <a:latin typeface="Arial Rounded MT Bold" panose="020F0704030504030204" pitchFamily="34" charset="0"/>
                <a:ea typeface="+mn-ea"/>
                <a:cs typeface="Arial" panose="020B0604020202020204" pitchFamily="34" charset="0"/>
              </a:rPr>
              <a:t>pharmaco</a:t>
            </a: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-invasive) and ≥50% stenosis </a:t>
            </a:r>
            <a:r>
              <a:rPr kumimoji="0" lang="en-US" sz="2000" b="1" i="0" u="none" strike="noStrike" kern="1200" cap="none" spc="0" normalizeH="0" baseline="0" noProof="0" dirty="0" err="1">
                <a:ln>
                  <a:noFill/>
                </a:ln>
                <a:solidFill>
                  <a:srgbClr val="000000"/>
                </a:solidFill>
                <a:effectLst/>
                <a:uLnTx/>
                <a:uFillTx/>
                <a:latin typeface="Arial Rounded MT Bold" panose="020F0704030504030204" pitchFamily="34" charset="0"/>
                <a:ea typeface="+mn-ea"/>
                <a:cs typeface="Arial" panose="020B0604020202020204" pitchFamily="34" charset="0"/>
              </a:rPr>
              <a:t>jusdged</a:t>
            </a: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 amendable to PCI in at least one additional non-culprit lesion</a:t>
            </a: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Willing and able to provide informed, written consent</a:t>
            </a: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endParaRPr>
          </a:p>
          <a:p>
            <a:pPr marL="284163" marR="0" lvl="0" indent="-284163"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endParaRPr>
          </a:p>
        </p:txBody>
      </p:sp>
      <p:sp>
        <p:nvSpPr>
          <p:cNvPr id="9" name="TextBox 8"/>
          <p:cNvSpPr txBox="1"/>
          <p:nvPr/>
        </p:nvSpPr>
        <p:spPr>
          <a:xfrm>
            <a:off x="5300911" y="1348381"/>
            <a:ext cx="4828032" cy="4247317"/>
          </a:xfrm>
          <a:prstGeom prst="rect">
            <a:avLst/>
          </a:prstGeom>
          <a:solidFill>
            <a:srgbClr val="F8CBAD"/>
          </a:solid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EXCLUSION CRITERIA</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endParaRP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Cardiogenic shock</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Previous coronary bypass surgery</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Extremely tortuous, calcified coronary vessels or CTO</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Patients with single-VD</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MVD patients referred to surgery</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Hypersensitivity to adenosine</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Life expectancy &lt;2 years</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Pregnancy</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Participation in another study</a:t>
            </a:r>
          </a:p>
          <a:p>
            <a:pPr marL="228600" marR="0" lvl="0" indent="-228600" algn="l" defTabSz="5486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Rounded MT Bold" panose="020F0704030504030204" pitchFamily="34" charset="0"/>
                <a:ea typeface="+mn-ea"/>
                <a:cs typeface="Arial" panose="020B0604020202020204" pitchFamily="34" charset="0"/>
              </a:rPr>
              <a:t>Participant not affiliated to the French social society</a:t>
            </a:r>
          </a:p>
        </p:txBody>
      </p:sp>
    </p:spTree>
    <p:extLst>
      <p:ext uri="{BB962C8B-B14F-4D97-AF65-F5344CB8AC3E}">
        <p14:creationId xmlns:p14="http://schemas.microsoft.com/office/powerpoint/2010/main" val="136479582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27393"/>
            <a:ext cx="10287000"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Flowchart</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sp>
        <p:nvSpPr>
          <p:cNvPr id="7" name="ZoneTexte 4"/>
          <p:cNvSpPr txBox="1"/>
          <p:nvPr/>
        </p:nvSpPr>
        <p:spPr>
          <a:xfrm>
            <a:off x="8315412" y="4194469"/>
            <a:ext cx="192232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1" u="none" strike="noStrike" kern="1200" cap="none" spc="0" normalizeH="0" baseline="0" noProof="0" dirty="0">
                <a:ln>
                  <a:noFill/>
                </a:ln>
                <a:solidFill>
                  <a:srgbClr val="FFFFFF"/>
                </a:solidFill>
                <a:effectLst/>
                <a:uLnTx/>
                <a:uFillTx/>
                <a:latin typeface="Arial" panose="020B0604020202020204"/>
                <a:ea typeface="+mn-ea"/>
                <a:cs typeface="+mn-cs"/>
              </a:rPr>
              <a:t>* Patient </a:t>
            </a:r>
            <a:r>
              <a:rPr kumimoji="0" lang="fr-FR" sz="900" b="1" i="1" u="none" strike="noStrike" kern="1200" cap="none" spc="0" normalizeH="0" baseline="0" noProof="0" dirty="0" err="1">
                <a:ln>
                  <a:noFill/>
                </a:ln>
                <a:solidFill>
                  <a:srgbClr val="FFFFFF"/>
                </a:solidFill>
                <a:effectLst/>
                <a:uLnTx/>
                <a:uFillTx/>
                <a:latin typeface="Arial" panose="020B0604020202020204"/>
                <a:ea typeface="+mn-ea"/>
                <a:cs typeface="+mn-cs"/>
              </a:rPr>
              <a:t>with</a:t>
            </a:r>
            <a:r>
              <a:rPr kumimoji="0" lang="fr-FR" sz="900" b="1" i="1" u="none" strike="noStrike" kern="1200" cap="none" spc="0" normalizeH="0" baseline="0" noProof="0" dirty="0">
                <a:ln>
                  <a:noFill/>
                </a:ln>
                <a:solidFill>
                  <a:srgbClr val="FFFFFF"/>
                </a:solidFill>
                <a:effectLst/>
                <a:uLnTx/>
                <a:uFillTx/>
                <a:latin typeface="Arial" panose="020B0604020202020204"/>
                <a:ea typeface="+mn-ea"/>
                <a:cs typeface="+mn-cs"/>
              </a:rPr>
              <a:t> no </a:t>
            </a:r>
            <a:r>
              <a:rPr kumimoji="0" lang="fr-FR" sz="900" b="1" i="1" u="none" strike="noStrike" kern="1200" cap="none" spc="0" normalizeH="0" baseline="0" noProof="0" dirty="0" err="1">
                <a:ln>
                  <a:noFill/>
                </a:ln>
                <a:solidFill>
                  <a:srgbClr val="FFFFFF"/>
                </a:solidFill>
                <a:effectLst/>
                <a:uLnTx/>
                <a:uFillTx/>
                <a:latin typeface="Arial" panose="020B0604020202020204"/>
                <a:ea typeface="+mn-ea"/>
                <a:cs typeface="+mn-cs"/>
              </a:rPr>
              <a:t>event</a:t>
            </a:r>
            <a:r>
              <a:rPr kumimoji="0" lang="fr-FR" sz="900" b="1" i="1"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sz="900" b="1" i="1" u="none" strike="noStrike" kern="1200" cap="none" spc="0" normalizeH="0" baseline="0" noProof="0" dirty="0" err="1">
                <a:ln>
                  <a:noFill/>
                </a:ln>
                <a:solidFill>
                  <a:srgbClr val="FFFFFF"/>
                </a:solidFill>
                <a:effectLst/>
                <a:uLnTx/>
                <a:uFillTx/>
                <a:latin typeface="Arial" panose="020B0604020202020204"/>
                <a:ea typeface="+mn-ea"/>
                <a:cs typeface="+mn-cs"/>
              </a:rPr>
              <a:t>at</a:t>
            </a:r>
            <a:r>
              <a:rPr kumimoji="0" lang="fr-FR" sz="900" b="1" i="1" u="none" strike="noStrike" kern="1200" cap="none" spc="0" normalizeH="0" baseline="0" noProof="0" dirty="0">
                <a:ln>
                  <a:noFill/>
                </a:ln>
                <a:solidFill>
                  <a:srgbClr val="FFFFFF"/>
                </a:solidFill>
                <a:effectLst/>
                <a:uLnTx/>
                <a:uFillTx/>
                <a:latin typeface="Arial" panose="020B0604020202020204"/>
                <a:ea typeface="+mn-ea"/>
                <a:cs typeface="+mn-cs"/>
              </a:rPr>
              <a:t> 1-year</a:t>
            </a:r>
          </a:p>
        </p:txBody>
      </p:sp>
      <p:sp>
        <p:nvSpPr>
          <p:cNvPr id="8" name="ZoneTexte 2">
            <a:extLst>
              <a:ext uri="{FF2B5EF4-FFF2-40B4-BE49-F238E27FC236}">
                <a16:creationId xmlns:a16="http://schemas.microsoft.com/office/drawing/2014/main" id="{04727868-7BEE-44B9-97C9-0470738C986C}"/>
              </a:ext>
            </a:extLst>
          </p:cNvPr>
          <p:cNvSpPr txBox="1"/>
          <p:nvPr/>
        </p:nvSpPr>
        <p:spPr>
          <a:xfrm>
            <a:off x="7691718" y="816609"/>
            <a:ext cx="2510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FFFF"/>
                </a:solidFill>
                <a:effectLst/>
                <a:uLnTx/>
                <a:uFillTx/>
                <a:latin typeface="Arial" panose="020B0604020202020204"/>
                <a:ea typeface="+mn-ea"/>
                <a:cs typeface="+mn-cs"/>
              </a:rPr>
              <a:t>Period of inclusion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FFFF"/>
                </a:solidFill>
                <a:effectLst/>
                <a:uLnTx/>
                <a:uFillTx/>
                <a:latin typeface="Arial" panose="020B0604020202020204"/>
                <a:ea typeface="+mn-ea"/>
                <a:cs typeface="+mn-cs"/>
              </a:rPr>
              <a:t>Between Dec 18, 2016 and Dec 6, 2018</a:t>
            </a:r>
            <a:endParaRPr kumimoji="0" lang="fr-FR" sz="1000" b="1" i="0" u="none" strike="noStrike" kern="1200" cap="none" spc="0" normalizeH="0" baseline="0" noProof="0" dirty="0">
              <a:ln>
                <a:noFill/>
              </a:ln>
              <a:solidFill>
                <a:srgbClr val="00FFFF"/>
              </a:solidFill>
              <a:effectLst/>
              <a:uLnTx/>
              <a:uFillTx/>
              <a:latin typeface="Arial" panose="020B0604020202020204"/>
              <a:ea typeface="+mn-ea"/>
              <a:cs typeface="+mn-cs"/>
            </a:endParaRPr>
          </a:p>
        </p:txBody>
      </p:sp>
      <p:grpSp>
        <p:nvGrpSpPr>
          <p:cNvPr id="9" name="Group 8"/>
          <p:cNvGrpSpPr/>
          <p:nvPr/>
        </p:nvGrpSpPr>
        <p:grpSpPr>
          <a:xfrm>
            <a:off x="311522" y="1038544"/>
            <a:ext cx="9702053" cy="5079668"/>
            <a:chOff x="329452" y="437911"/>
            <a:chExt cx="9702053" cy="5079668"/>
          </a:xfrm>
          <a:solidFill>
            <a:srgbClr val="0070C0"/>
          </a:solidFill>
        </p:grpSpPr>
        <p:sp>
          <p:nvSpPr>
            <p:cNvPr id="10" name="TextBox 9"/>
            <p:cNvSpPr txBox="1"/>
            <p:nvPr/>
          </p:nvSpPr>
          <p:spPr>
            <a:xfrm>
              <a:off x="3065932" y="437911"/>
              <a:ext cx="4500283" cy="461665"/>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1183 patients with acute STEMI and MVD with successful culprit lesion PCI included</a:t>
              </a:r>
            </a:p>
          </p:txBody>
        </p:sp>
        <p:sp>
          <p:nvSpPr>
            <p:cNvPr id="11" name="TextBox 10"/>
            <p:cNvSpPr txBox="1"/>
            <p:nvPr/>
          </p:nvSpPr>
          <p:spPr>
            <a:xfrm>
              <a:off x="4341161" y="1190236"/>
              <a:ext cx="1949823" cy="461665"/>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Randomized</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N=1171 patients</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2566149" y="2014284"/>
              <a:ext cx="1949823" cy="461665"/>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Angio</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-guided PCI</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N=581</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6040273" y="2014284"/>
              <a:ext cx="1949823" cy="461665"/>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FFR-guided PCI</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N=590</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566149" y="3489683"/>
              <a:ext cx="1949823" cy="646331"/>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Angio</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-guided PCI</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ITT population</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N=577</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6040272" y="3489684"/>
              <a:ext cx="1949823" cy="646331"/>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FFR-guided PCI</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ITT population</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N=586</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2160495" y="4456503"/>
              <a:ext cx="2761130" cy="1015663"/>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Population analyzed</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N=577</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Death (n=10)</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Lost to follow-up (n=2)</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Study withdrawal (n=2)</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5631945" y="4501916"/>
              <a:ext cx="2761130" cy="1015663"/>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Population analyzed</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N=586</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Death (n=9)</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Lost to follow-up (n=3)</a:t>
              </a:r>
            </a:p>
            <a:p>
              <a:pPr marL="285750" marR="0" lvl="0" indent="-285750"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Study withdrawal (n=1)</a:t>
              </a: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8066293" y="797297"/>
              <a:ext cx="1965212" cy="938719"/>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Excluded (n=12)</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6 protocol deviation</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physician refusal</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technical problems</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patient withdrawal</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8066293" y="2693350"/>
              <a:ext cx="1965212" cy="600164"/>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Excluded (n=4)</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consent withdrawal</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no health insurance*</a:t>
              </a:r>
            </a:p>
          </p:txBody>
        </p:sp>
        <p:sp>
          <p:nvSpPr>
            <p:cNvPr id="20" name="TextBox 19"/>
            <p:cNvSpPr txBox="1"/>
            <p:nvPr/>
          </p:nvSpPr>
          <p:spPr>
            <a:xfrm>
              <a:off x="6345892" y="1297142"/>
              <a:ext cx="1665493" cy="246221"/>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41 centers in France</a:t>
              </a:r>
            </a:p>
          </p:txBody>
        </p:sp>
        <p:sp>
          <p:nvSpPr>
            <p:cNvPr id="21" name="TextBox 20"/>
            <p:cNvSpPr txBox="1"/>
            <p:nvPr/>
          </p:nvSpPr>
          <p:spPr>
            <a:xfrm>
              <a:off x="329452" y="2696821"/>
              <a:ext cx="1965212" cy="600164"/>
            </a:xfrm>
            <a:prstGeom prst="rect">
              <a:avLst/>
            </a:prstGeom>
            <a:grpFill/>
            <a:ln>
              <a:solidFill>
                <a:srgbClr val="00B0F0"/>
              </a:solidFill>
            </a:ln>
            <a:scene3d>
              <a:camera prst="orthographicFront"/>
              <a:lightRig rig="threePt" dir="t"/>
            </a:scene3d>
            <a:sp3d>
              <a:bevelT/>
            </a:sp3d>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Excluded (n=4)</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 invalid consent form</a:t>
              </a:r>
            </a:p>
            <a:p>
              <a:pPr marL="169863" marR="0" lvl="0" indent="-169863" algn="l" defTabSz="54864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no health insurance*</a:t>
              </a:r>
            </a:p>
          </p:txBody>
        </p:sp>
        <p:cxnSp>
          <p:nvCxnSpPr>
            <p:cNvPr id="22" name="Straight Arrow Connector 21"/>
            <p:cNvCxnSpPr>
              <a:stCxn id="10" idx="2"/>
              <a:endCxn id="11" idx="0"/>
            </p:cNvCxnSpPr>
            <p:nvPr/>
          </p:nvCxnSpPr>
          <p:spPr bwMode="auto">
            <a:xfrm flipH="1">
              <a:off x="5316073" y="899576"/>
              <a:ext cx="1" cy="290660"/>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3" name="Straight Arrow Connector 22"/>
            <p:cNvCxnSpPr/>
            <p:nvPr/>
          </p:nvCxnSpPr>
          <p:spPr bwMode="auto">
            <a:xfrm>
              <a:off x="5335832" y="1018144"/>
              <a:ext cx="2730461" cy="0"/>
            </a:xfrm>
            <a:prstGeom prst="straightConnector1">
              <a:avLst/>
            </a:prstGeom>
            <a:grpFill/>
            <a:ln w="15875" cap="flat" cmpd="sng" algn="ctr">
              <a:solidFill>
                <a:schemeClr val="bg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p:cNvCxnSpPr>
              <a:stCxn id="11" idx="2"/>
              <a:endCxn id="12" idx="3"/>
            </p:cNvCxnSpPr>
            <p:nvPr/>
          </p:nvCxnSpPr>
          <p:spPr bwMode="auto">
            <a:xfrm flipH="1">
              <a:off x="4515972" y="1651901"/>
              <a:ext cx="800101" cy="593216"/>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p:cNvCxnSpPr>
              <a:stCxn id="11" idx="2"/>
              <a:endCxn id="13" idx="1"/>
            </p:cNvCxnSpPr>
            <p:nvPr/>
          </p:nvCxnSpPr>
          <p:spPr bwMode="auto">
            <a:xfrm>
              <a:off x="5316073" y="1651901"/>
              <a:ext cx="724200" cy="593216"/>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Straight Arrow Connector 25"/>
            <p:cNvCxnSpPr>
              <a:stCxn id="12" idx="2"/>
              <a:endCxn id="14" idx="0"/>
            </p:cNvCxnSpPr>
            <p:nvPr/>
          </p:nvCxnSpPr>
          <p:spPr bwMode="auto">
            <a:xfrm>
              <a:off x="3541061" y="2475949"/>
              <a:ext cx="0" cy="1013734"/>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Arrow Connector 26"/>
            <p:cNvCxnSpPr>
              <a:stCxn id="13" idx="2"/>
              <a:endCxn id="15" idx="0"/>
            </p:cNvCxnSpPr>
            <p:nvPr/>
          </p:nvCxnSpPr>
          <p:spPr bwMode="auto">
            <a:xfrm flipH="1">
              <a:off x="7015184" y="2475949"/>
              <a:ext cx="1" cy="1013735"/>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Arrow Connector 27"/>
            <p:cNvCxnSpPr>
              <a:endCxn id="19" idx="1"/>
            </p:cNvCxnSpPr>
            <p:nvPr/>
          </p:nvCxnSpPr>
          <p:spPr bwMode="auto">
            <a:xfrm>
              <a:off x="7015183" y="2993432"/>
              <a:ext cx="1051110" cy="0"/>
            </a:xfrm>
            <a:prstGeom prst="straightConnector1">
              <a:avLst/>
            </a:prstGeom>
            <a:grpFill/>
            <a:ln w="15875" cap="flat" cmpd="sng" algn="ctr">
              <a:solidFill>
                <a:schemeClr val="bg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 name="Straight Arrow Connector 28"/>
            <p:cNvCxnSpPr>
              <a:endCxn id="21" idx="3"/>
            </p:cNvCxnSpPr>
            <p:nvPr/>
          </p:nvCxnSpPr>
          <p:spPr bwMode="auto">
            <a:xfrm flipH="1">
              <a:off x="2294664" y="2993432"/>
              <a:ext cx="1246396" cy="3471"/>
            </a:xfrm>
            <a:prstGeom prst="straightConnector1">
              <a:avLst/>
            </a:prstGeom>
            <a:grpFill/>
            <a:ln w="15875" cap="flat" cmpd="sng" algn="ctr">
              <a:solidFill>
                <a:schemeClr val="bg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Arrow Connector 29"/>
            <p:cNvCxnSpPr>
              <a:stCxn id="14" idx="2"/>
              <a:endCxn id="16" idx="0"/>
            </p:cNvCxnSpPr>
            <p:nvPr/>
          </p:nvCxnSpPr>
          <p:spPr bwMode="auto">
            <a:xfrm flipH="1">
              <a:off x="3541060" y="4136014"/>
              <a:ext cx="1" cy="320489"/>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Arrow Connector 30"/>
            <p:cNvCxnSpPr>
              <a:stCxn id="15" idx="2"/>
            </p:cNvCxnSpPr>
            <p:nvPr/>
          </p:nvCxnSpPr>
          <p:spPr bwMode="auto">
            <a:xfrm flipH="1">
              <a:off x="7015183" y="4136015"/>
              <a:ext cx="1" cy="367402"/>
            </a:xfrm>
            <a:prstGeom prst="straightConnector1">
              <a:avLst/>
            </a:prstGeom>
            <a:grpFill/>
            <a:ln w="158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33558543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9144" y="74162"/>
            <a:ext cx="10287000"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Procedural Data</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graphicFrame>
        <p:nvGraphicFramePr>
          <p:cNvPr id="6" name="Tableau 4"/>
          <p:cNvGraphicFramePr>
            <a:graphicFrameLocks noGrp="1"/>
          </p:cNvGraphicFramePr>
          <p:nvPr/>
        </p:nvGraphicFramePr>
        <p:xfrm>
          <a:off x="82138" y="1198245"/>
          <a:ext cx="4974493" cy="4866924"/>
        </p:xfrm>
        <a:graphic>
          <a:graphicData uri="http://schemas.openxmlformats.org/drawingml/2006/table">
            <a:tbl>
              <a:tblPr firstRow="1" bandRow="1"/>
              <a:tblGrid>
                <a:gridCol w="2071623">
                  <a:extLst>
                    <a:ext uri="{9D8B030D-6E8A-4147-A177-3AD203B41FA5}">
                      <a16:colId xmlns:a16="http://schemas.microsoft.com/office/drawing/2014/main" val="20000"/>
                    </a:ext>
                  </a:extLst>
                </a:gridCol>
                <a:gridCol w="1544729">
                  <a:extLst>
                    <a:ext uri="{9D8B030D-6E8A-4147-A177-3AD203B41FA5}">
                      <a16:colId xmlns:a16="http://schemas.microsoft.com/office/drawing/2014/main" val="20001"/>
                    </a:ext>
                  </a:extLst>
                </a:gridCol>
                <a:gridCol w="1358141">
                  <a:extLst>
                    <a:ext uri="{9D8B030D-6E8A-4147-A177-3AD203B41FA5}">
                      <a16:colId xmlns:a16="http://schemas.microsoft.com/office/drawing/2014/main" val="20002"/>
                    </a:ext>
                  </a:extLst>
                </a:gridCol>
              </a:tblGrid>
              <a:tr h="76009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400" b="1" dirty="0" err="1"/>
                        <a:t>Characteristics</a:t>
                      </a:r>
                      <a:r>
                        <a:rPr lang="fr-FR" sz="1400" b="1" dirty="0"/>
                        <a:t> of </a:t>
                      </a:r>
                      <a:r>
                        <a:rPr lang="fr-FR" sz="1400" b="1" dirty="0" err="1"/>
                        <a:t>lesions</a:t>
                      </a:r>
                      <a:endParaRPr lang="fr-FR" sz="1400" b="1" dirty="0">
                        <a:latin typeface="Calibri" panose="020F0502020204030204" pitchFamily="34" charset="0"/>
                        <a:cs typeface="Calibri" panose="020F0502020204030204" pitchFamily="34" charset="0"/>
                      </a:endParaRPr>
                    </a:p>
                  </a:txBody>
                  <a:tcPr>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3661" rtl="0" eaLnBrk="1" fontAlgn="auto" latinLnBrk="0" hangingPunct="1">
                        <a:lnSpc>
                          <a:spcPct val="150000"/>
                        </a:lnSpc>
                        <a:spcBef>
                          <a:spcPts val="0"/>
                        </a:spcBef>
                        <a:spcAft>
                          <a:spcPts val="0"/>
                        </a:spcAft>
                        <a:buClrTx/>
                        <a:buSzTx/>
                        <a:buFontTx/>
                        <a:buNone/>
                        <a:tabLst/>
                        <a:defRPr/>
                      </a:pPr>
                      <a:r>
                        <a:rPr lang="fr-FR" sz="1400" b="1" dirty="0">
                          <a:effectLst/>
                        </a:rPr>
                        <a:t>FFR-</a:t>
                      </a:r>
                      <a:r>
                        <a:rPr lang="fr-FR" sz="1400" b="1" dirty="0" err="1">
                          <a:effectLst/>
                        </a:rPr>
                        <a:t>Guided</a:t>
                      </a:r>
                      <a:r>
                        <a:rPr lang="fr-FR" sz="1400" b="1" dirty="0">
                          <a:effectLst/>
                        </a:rPr>
                        <a:t> </a:t>
                      </a:r>
                    </a:p>
                    <a:p>
                      <a:pPr marL="0" marR="0" indent="0" algn="ctr" defTabSz="913661" rtl="0" eaLnBrk="1" fontAlgn="auto" latinLnBrk="0" hangingPunct="1">
                        <a:lnSpc>
                          <a:spcPct val="150000"/>
                        </a:lnSpc>
                        <a:spcBef>
                          <a:spcPts val="0"/>
                        </a:spcBef>
                        <a:spcAft>
                          <a:spcPts val="0"/>
                        </a:spcAft>
                        <a:buClrTx/>
                        <a:buSzTx/>
                        <a:buFontTx/>
                        <a:buNone/>
                        <a:tabLst/>
                        <a:defRPr/>
                      </a:pPr>
                      <a:r>
                        <a:rPr lang="fr-FR" sz="1400" b="1" dirty="0">
                          <a:effectLst/>
                        </a:rPr>
                        <a:t>PCI</a:t>
                      </a:r>
                      <a:r>
                        <a:rPr lang="fr-FR" sz="1400" b="1" baseline="0" dirty="0">
                          <a:effectLst/>
                        </a:rPr>
                        <a:t> </a:t>
                      </a:r>
                      <a:r>
                        <a:rPr lang="fr-FR" sz="1400" b="1" dirty="0"/>
                        <a:t>(n=586)</a:t>
                      </a:r>
                      <a:endParaRPr lang="fr-FR" sz="1400" b="1" dirty="0">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400" b="1" kern="1200" dirty="0" err="1">
                          <a:effectLst/>
                        </a:rPr>
                        <a:t>Angio-Guided</a:t>
                      </a:r>
                      <a:r>
                        <a:rPr lang="fr-FR" sz="1400" b="1" kern="1200" dirty="0">
                          <a:effectLst/>
                        </a:rPr>
                        <a:t> PCI (n=577)</a:t>
                      </a:r>
                      <a:endParaRPr lang="fr-FR" sz="1400" b="1" dirty="0">
                        <a:latin typeface="Calibri" panose="020F0502020204030204" pitchFamily="34" charset="0"/>
                        <a:cs typeface="Calibri" panose="020F0502020204030204" pitchFamily="34" charset="0"/>
                      </a:endParaRPr>
                    </a:p>
                  </a:txBody>
                  <a:tcPr>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9577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200" b="1" dirty="0">
                          <a:effectLst/>
                        </a:rPr>
                        <a:t>Location of CL </a:t>
                      </a:r>
                      <a:r>
                        <a:rPr lang="en-US" sz="1200" b="1" i="1" dirty="0">
                          <a:effectLst/>
                        </a:rPr>
                        <a:t>‡</a:t>
                      </a:r>
                      <a:endParaRPr lang="fr-FR" sz="1200" b="1" i="1" dirty="0">
                        <a:effectLst/>
                      </a:endParaRPr>
                    </a:p>
                    <a:p>
                      <a:pPr marL="171450" indent="-171450">
                        <a:lnSpc>
                          <a:spcPct val="150000"/>
                        </a:lnSpc>
                        <a:spcBef>
                          <a:spcPts val="0"/>
                        </a:spcBef>
                        <a:spcAft>
                          <a:spcPts val="0"/>
                        </a:spcAft>
                        <a:buFont typeface="Arial" panose="020B0604020202020204" pitchFamily="34" charset="0"/>
                        <a:buChar char="•"/>
                      </a:pPr>
                      <a:r>
                        <a:rPr lang="fr-FR" sz="1200" b="1" dirty="0">
                          <a:effectLst/>
                        </a:rPr>
                        <a:t>LMCA</a:t>
                      </a:r>
                    </a:p>
                    <a:p>
                      <a:pPr marL="171450" indent="-171450">
                        <a:lnSpc>
                          <a:spcPct val="150000"/>
                        </a:lnSpc>
                        <a:spcBef>
                          <a:spcPts val="0"/>
                        </a:spcBef>
                        <a:spcAft>
                          <a:spcPts val="0"/>
                        </a:spcAft>
                        <a:buFont typeface="Arial" panose="020B0604020202020204" pitchFamily="34" charset="0"/>
                        <a:buChar char="•"/>
                      </a:pPr>
                      <a:r>
                        <a:rPr lang="fr-FR" sz="1200" b="1" dirty="0">
                          <a:effectLst/>
                        </a:rPr>
                        <a:t>LAD</a:t>
                      </a:r>
                    </a:p>
                    <a:p>
                      <a:pPr marL="171450" indent="-171450">
                        <a:lnSpc>
                          <a:spcPct val="150000"/>
                        </a:lnSpc>
                        <a:spcBef>
                          <a:spcPts val="0"/>
                        </a:spcBef>
                        <a:spcAft>
                          <a:spcPts val="0"/>
                        </a:spcAft>
                        <a:buFont typeface="Arial" panose="020B0604020202020204" pitchFamily="34" charset="0"/>
                        <a:buChar char="•"/>
                      </a:pPr>
                      <a:r>
                        <a:rPr lang="fr-FR" sz="1200" b="1" dirty="0">
                          <a:effectLst/>
                        </a:rPr>
                        <a:t>LCX</a:t>
                      </a:r>
                    </a:p>
                    <a:p>
                      <a:pPr marL="171450" indent="-171450">
                        <a:lnSpc>
                          <a:spcPct val="150000"/>
                        </a:lnSpc>
                        <a:spcBef>
                          <a:spcPts val="0"/>
                        </a:spcBef>
                        <a:spcAft>
                          <a:spcPts val="0"/>
                        </a:spcAft>
                        <a:buFont typeface="Arial" panose="020B0604020202020204" pitchFamily="34" charset="0"/>
                        <a:buChar char="•"/>
                      </a:pPr>
                      <a:r>
                        <a:rPr lang="en-US" sz="1200" b="1" dirty="0">
                          <a:effectLst/>
                        </a:rPr>
                        <a:t>RCA</a:t>
                      </a:r>
                      <a:endParaRPr lang="fr-FR" sz="1200" b="1" dirty="0">
                        <a:effectLst/>
                        <a:latin typeface="Calibri" panose="020F0502020204030204" pitchFamily="34" charset="0"/>
                        <a:ea typeface="Times New Roman"/>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3/718 (0.4)</a:t>
                      </a:r>
                      <a:endParaRPr lang="fr-FR" sz="1200" b="1" dirty="0">
                        <a:effectLst/>
                      </a:endParaRPr>
                    </a:p>
                    <a:p>
                      <a:pPr algn="ctr">
                        <a:lnSpc>
                          <a:spcPct val="150000"/>
                        </a:lnSpc>
                        <a:spcBef>
                          <a:spcPts val="0"/>
                        </a:spcBef>
                        <a:spcAft>
                          <a:spcPts val="0"/>
                        </a:spcAft>
                      </a:pPr>
                      <a:r>
                        <a:rPr lang="en-US" sz="1200" b="1" dirty="0">
                          <a:effectLst/>
                        </a:rPr>
                        <a:t>222/718 (30.9)</a:t>
                      </a:r>
                      <a:endParaRPr lang="fr-FR" sz="1200" b="1" dirty="0">
                        <a:effectLst/>
                      </a:endParaRPr>
                    </a:p>
                    <a:p>
                      <a:pPr algn="ctr">
                        <a:lnSpc>
                          <a:spcPct val="150000"/>
                        </a:lnSpc>
                        <a:spcBef>
                          <a:spcPts val="0"/>
                        </a:spcBef>
                        <a:spcAft>
                          <a:spcPts val="0"/>
                        </a:spcAft>
                      </a:pPr>
                      <a:r>
                        <a:rPr lang="en-US" sz="1200" b="1" dirty="0">
                          <a:effectLst/>
                        </a:rPr>
                        <a:t>135/718 (18.8)</a:t>
                      </a:r>
                      <a:endParaRPr lang="fr-FR" sz="1200" b="1" dirty="0">
                        <a:effectLst/>
                      </a:endParaRPr>
                    </a:p>
                    <a:p>
                      <a:pPr algn="ctr">
                        <a:lnSpc>
                          <a:spcPct val="150000"/>
                        </a:lnSpc>
                        <a:spcBef>
                          <a:spcPts val="0"/>
                        </a:spcBef>
                        <a:spcAft>
                          <a:spcPts val="0"/>
                        </a:spcAft>
                      </a:pPr>
                      <a:r>
                        <a:rPr lang="en-US" sz="1200" b="1" dirty="0">
                          <a:effectLst/>
                        </a:rPr>
                        <a:t>358/718 (49.9)</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4/706 (0.6)</a:t>
                      </a:r>
                      <a:endParaRPr lang="fr-FR" sz="1200" b="1" dirty="0">
                        <a:effectLst/>
                      </a:endParaRPr>
                    </a:p>
                    <a:p>
                      <a:pPr algn="ctr">
                        <a:lnSpc>
                          <a:spcPct val="150000"/>
                        </a:lnSpc>
                        <a:spcBef>
                          <a:spcPts val="0"/>
                        </a:spcBef>
                        <a:spcAft>
                          <a:spcPts val="0"/>
                        </a:spcAft>
                      </a:pPr>
                      <a:r>
                        <a:rPr lang="en-US" sz="1200" b="1" dirty="0">
                          <a:effectLst/>
                        </a:rPr>
                        <a:t>241/706 (34.1)</a:t>
                      </a:r>
                      <a:endParaRPr lang="fr-FR" sz="1200" b="1" dirty="0">
                        <a:effectLst/>
                      </a:endParaRPr>
                    </a:p>
                    <a:p>
                      <a:pPr algn="ctr">
                        <a:lnSpc>
                          <a:spcPct val="150000"/>
                        </a:lnSpc>
                        <a:spcBef>
                          <a:spcPts val="0"/>
                        </a:spcBef>
                        <a:spcAft>
                          <a:spcPts val="0"/>
                        </a:spcAft>
                      </a:pPr>
                      <a:r>
                        <a:rPr lang="en-US" sz="1200" b="1" dirty="0">
                          <a:effectLst/>
                        </a:rPr>
                        <a:t>144/706 (20.4)</a:t>
                      </a:r>
                      <a:endParaRPr lang="fr-FR" sz="1200" b="1" dirty="0">
                        <a:effectLst/>
                      </a:endParaRPr>
                    </a:p>
                    <a:p>
                      <a:pPr algn="ctr">
                        <a:lnSpc>
                          <a:spcPct val="150000"/>
                        </a:lnSpc>
                        <a:spcBef>
                          <a:spcPts val="0"/>
                        </a:spcBef>
                        <a:spcAft>
                          <a:spcPts val="0"/>
                        </a:spcAft>
                      </a:pPr>
                      <a:r>
                        <a:rPr lang="en-US" sz="1200" b="1" dirty="0">
                          <a:effectLst/>
                        </a:rPr>
                        <a:t>317/706 (44.9)</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9577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200" b="1" dirty="0">
                          <a:effectLst/>
                        </a:rPr>
                        <a:t>Location of non-CL </a:t>
                      </a:r>
                      <a:r>
                        <a:rPr lang="en-US" sz="1200" b="1" i="1" dirty="0">
                          <a:effectLst/>
                        </a:rPr>
                        <a:t>‡</a:t>
                      </a:r>
                    </a:p>
                    <a:p>
                      <a:pPr marL="171450" indent="-171450">
                        <a:lnSpc>
                          <a:spcPct val="150000"/>
                        </a:lnSpc>
                        <a:spcBef>
                          <a:spcPts val="0"/>
                        </a:spcBef>
                        <a:spcAft>
                          <a:spcPts val="0"/>
                        </a:spcAft>
                        <a:buFont typeface="Arial" panose="020B0604020202020204" pitchFamily="34" charset="0"/>
                        <a:buChar char="•"/>
                      </a:pPr>
                      <a:r>
                        <a:rPr lang="fr-FR" sz="1200" b="1" dirty="0">
                          <a:effectLst/>
                        </a:rPr>
                        <a:t>LMCA</a:t>
                      </a:r>
                    </a:p>
                    <a:p>
                      <a:pPr marL="171450" indent="-171450">
                        <a:lnSpc>
                          <a:spcPct val="150000"/>
                        </a:lnSpc>
                        <a:spcBef>
                          <a:spcPts val="0"/>
                        </a:spcBef>
                        <a:spcAft>
                          <a:spcPts val="0"/>
                        </a:spcAft>
                        <a:buFont typeface="Arial" panose="020B0604020202020204" pitchFamily="34" charset="0"/>
                        <a:buChar char="•"/>
                      </a:pPr>
                      <a:r>
                        <a:rPr lang="fr-FR" sz="1200" b="1" dirty="0">
                          <a:effectLst/>
                        </a:rPr>
                        <a:t>LAD</a:t>
                      </a:r>
                    </a:p>
                    <a:p>
                      <a:pPr marL="171450" indent="-171450">
                        <a:lnSpc>
                          <a:spcPct val="150000"/>
                        </a:lnSpc>
                        <a:spcBef>
                          <a:spcPts val="0"/>
                        </a:spcBef>
                        <a:spcAft>
                          <a:spcPts val="0"/>
                        </a:spcAft>
                        <a:buFont typeface="Arial" panose="020B0604020202020204" pitchFamily="34" charset="0"/>
                        <a:buChar char="•"/>
                      </a:pPr>
                      <a:r>
                        <a:rPr lang="fr-FR" sz="1200" b="1" dirty="0">
                          <a:effectLst/>
                        </a:rPr>
                        <a:t>LCX</a:t>
                      </a:r>
                    </a:p>
                    <a:p>
                      <a:pPr marL="171450" indent="-171450">
                        <a:lnSpc>
                          <a:spcPct val="150000"/>
                        </a:lnSpc>
                        <a:spcBef>
                          <a:spcPts val="0"/>
                        </a:spcBef>
                        <a:spcAft>
                          <a:spcPts val="0"/>
                        </a:spcAft>
                        <a:buFont typeface="Arial" panose="020B0604020202020204" pitchFamily="34" charset="0"/>
                        <a:buChar char="•"/>
                      </a:pPr>
                      <a:r>
                        <a:rPr lang="en-US" sz="1200" b="1" dirty="0">
                          <a:effectLst/>
                        </a:rPr>
                        <a:t>RCA</a:t>
                      </a:r>
                      <a:endParaRPr lang="fr-FR" sz="1200" b="1" dirty="0">
                        <a:effectLst/>
                        <a:latin typeface="Calibri" panose="020F0502020204030204" pitchFamily="34" charset="0"/>
                        <a:ea typeface="Times New Roman"/>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7/980 (0.7)</a:t>
                      </a:r>
                      <a:endParaRPr lang="fr-FR" sz="1200" b="1" dirty="0">
                        <a:effectLst/>
                      </a:endParaRPr>
                    </a:p>
                    <a:p>
                      <a:pPr algn="ctr">
                        <a:lnSpc>
                          <a:spcPct val="150000"/>
                        </a:lnSpc>
                        <a:spcBef>
                          <a:spcPts val="0"/>
                        </a:spcBef>
                        <a:spcAft>
                          <a:spcPts val="0"/>
                        </a:spcAft>
                      </a:pPr>
                      <a:r>
                        <a:rPr lang="en-US" sz="1200" b="1" dirty="0">
                          <a:effectLst/>
                        </a:rPr>
                        <a:t>458/980 (46.7)</a:t>
                      </a:r>
                      <a:endParaRPr lang="fr-FR" sz="1200" b="1" dirty="0">
                        <a:effectLst/>
                      </a:endParaRPr>
                    </a:p>
                    <a:p>
                      <a:pPr algn="ctr">
                        <a:lnSpc>
                          <a:spcPct val="150000"/>
                        </a:lnSpc>
                        <a:spcBef>
                          <a:spcPts val="0"/>
                        </a:spcBef>
                        <a:spcAft>
                          <a:spcPts val="0"/>
                        </a:spcAft>
                      </a:pPr>
                      <a:r>
                        <a:rPr lang="en-US" sz="1200" b="1" dirty="0">
                          <a:effectLst/>
                        </a:rPr>
                        <a:t>303/980 (30.9)</a:t>
                      </a:r>
                      <a:endParaRPr lang="fr-FR" sz="1200" b="1" dirty="0">
                        <a:effectLst/>
                      </a:endParaRPr>
                    </a:p>
                    <a:p>
                      <a:pPr algn="ctr">
                        <a:lnSpc>
                          <a:spcPct val="150000"/>
                        </a:lnSpc>
                        <a:spcBef>
                          <a:spcPts val="0"/>
                        </a:spcBef>
                        <a:spcAft>
                          <a:spcPts val="0"/>
                        </a:spcAft>
                      </a:pPr>
                      <a:r>
                        <a:rPr lang="en-US" sz="1200" b="1" dirty="0">
                          <a:effectLst/>
                        </a:rPr>
                        <a:t>212/980 (21.6)</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9/891 (1.0)</a:t>
                      </a:r>
                      <a:endParaRPr lang="fr-FR" sz="1200" b="1" dirty="0">
                        <a:effectLst/>
                      </a:endParaRPr>
                    </a:p>
                    <a:p>
                      <a:pPr algn="ctr">
                        <a:lnSpc>
                          <a:spcPct val="150000"/>
                        </a:lnSpc>
                        <a:spcBef>
                          <a:spcPts val="0"/>
                        </a:spcBef>
                        <a:spcAft>
                          <a:spcPts val="0"/>
                        </a:spcAft>
                      </a:pPr>
                      <a:r>
                        <a:rPr lang="en-US" sz="1200" b="1" dirty="0">
                          <a:effectLst/>
                        </a:rPr>
                        <a:t>402/891 (45.1)</a:t>
                      </a:r>
                      <a:endParaRPr lang="fr-FR" sz="1200" b="1" dirty="0">
                        <a:effectLst/>
                      </a:endParaRPr>
                    </a:p>
                    <a:p>
                      <a:pPr algn="ctr">
                        <a:lnSpc>
                          <a:spcPct val="150000"/>
                        </a:lnSpc>
                        <a:spcBef>
                          <a:spcPts val="0"/>
                        </a:spcBef>
                        <a:spcAft>
                          <a:spcPts val="0"/>
                        </a:spcAft>
                      </a:pPr>
                      <a:r>
                        <a:rPr lang="en-US" sz="1200" b="1" dirty="0">
                          <a:effectLst/>
                        </a:rPr>
                        <a:t>262/891 (29.4)</a:t>
                      </a:r>
                      <a:endParaRPr lang="fr-FR" sz="1200" b="1" dirty="0">
                        <a:effectLst/>
                      </a:endParaRPr>
                    </a:p>
                    <a:p>
                      <a:pPr algn="ctr">
                        <a:lnSpc>
                          <a:spcPct val="150000"/>
                        </a:lnSpc>
                        <a:spcBef>
                          <a:spcPts val="0"/>
                        </a:spcBef>
                        <a:spcAft>
                          <a:spcPts val="0"/>
                        </a:spcAft>
                      </a:pPr>
                      <a:r>
                        <a:rPr lang="en-US" sz="1200" b="1" dirty="0">
                          <a:effectLst/>
                        </a:rPr>
                        <a:t>218/891 (24.5)</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6393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200" b="1" dirty="0">
                          <a:effectLst/>
                        </a:rPr>
                        <a:t>Diameter of non-CL </a:t>
                      </a:r>
                      <a:r>
                        <a:rPr lang="en-US" sz="1200" b="1" baseline="0" dirty="0">
                          <a:effectLst/>
                        </a:rPr>
                        <a:t>(mm)</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2.86 ± 0.48</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2.97 ± 0.53</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r h="84482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200" b="1" dirty="0">
                          <a:effectLst/>
                        </a:rPr>
                        <a:t>Non-CL stenosis</a:t>
                      </a:r>
                    </a:p>
                    <a:p>
                      <a:pPr marL="171450" indent="-171450">
                        <a:lnSpc>
                          <a:spcPct val="150000"/>
                        </a:lnSpc>
                        <a:spcBef>
                          <a:spcPts val="0"/>
                        </a:spcBef>
                        <a:spcAft>
                          <a:spcPts val="0"/>
                        </a:spcAft>
                        <a:buFont typeface="Arial" panose="020B0604020202020204" pitchFamily="34" charset="0"/>
                        <a:buChar char="•"/>
                      </a:pPr>
                      <a:r>
                        <a:rPr lang="en-US" sz="1200" b="1" dirty="0">
                          <a:effectLst/>
                        </a:rPr>
                        <a:t>50–69%</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a:effectLst/>
                        </a:rPr>
                        <a:t>70–90%</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a:effectLst/>
                        </a:rPr>
                        <a:t>&gt; 90%</a:t>
                      </a:r>
                    </a:p>
                    <a:p>
                      <a:pPr marL="0" indent="0">
                        <a:lnSpc>
                          <a:spcPct val="150000"/>
                        </a:lnSpc>
                        <a:spcBef>
                          <a:spcPts val="0"/>
                        </a:spcBef>
                        <a:spcAft>
                          <a:spcPts val="0"/>
                        </a:spcAft>
                        <a:buFont typeface="Arial" panose="020B0604020202020204" pitchFamily="34" charset="0"/>
                        <a:buNone/>
                      </a:pPr>
                      <a:r>
                        <a:rPr lang="en-US" sz="300" b="1" dirty="0">
                          <a:effectLst/>
                          <a:latin typeface="Calibri" panose="020F0502020204030204" pitchFamily="34" charset="0"/>
                          <a:ea typeface="Times New Roman"/>
                          <a:cs typeface="Calibri" panose="020F0502020204030204" pitchFamily="34" charset="0"/>
                        </a:rPr>
                        <a:t>  </a:t>
                      </a: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42.2</a:t>
                      </a:r>
                      <a:endParaRPr lang="fr-FR" sz="1200" b="1" dirty="0">
                        <a:effectLst/>
                      </a:endParaRPr>
                    </a:p>
                    <a:p>
                      <a:pPr algn="ctr">
                        <a:lnSpc>
                          <a:spcPct val="150000"/>
                        </a:lnSpc>
                        <a:spcBef>
                          <a:spcPts val="0"/>
                        </a:spcBef>
                        <a:spcAft>
                          <a:spcPts val="0"/>
                        </a:spcAft>
                      </a:pPr>
                      <a:r>
                        <a:rPr lang="en-US" sz="1200" b="1" dirty="0">
                          <a:effectLst/>
                        </a:rPr>
                        <a:t>47.6</a:t>
                      </a:r>
                      <a:endParaRPr lang="fr-FR" sz="1200" b="1" dirty="0">
                        <a:effectLst/>
                      </a:endParaRPr>
                    </a:p>
                    <a:p>
                      <a:pPr algn="ctr">
                        <a:lnSpc>
                          <a:spcPct val="150000"/>
                        </a:lnSpc>
                        <a:spcBef>
                          <a:spcPts val="0"/>
                        </a:spcBef>
                        <a:spcAft>
                          <a:spcPts val="0"/>
                        </a:spcAft>
                      </a:pPr>
                      <a:r>
                        <a:rPr lang="en-US" sz="1200" b="1" dirty="0">
                          <a:effectLst/>
                        </a:rPr>
                        <a:t>5.3</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29.7</a:t>
                      </a:r>
                      <a:endParaRPr lang="fr-FR" sz="1200" b="1" dirty="0">
                        <a:effectLst/>
                      </a:endParaRPr>
                    </a:p>
                    <a:p>
                      <a:pPr algn="ctr">
                        <a:lnSpc>
                          <a:spcPct val="150000"/>
                        </a:lnSpc>
                        <a:spcBef>
                          <a:spcPts val="0"/>
                        </a:spcBef>
                        <a:spcAft>
                          <a:spcPts val="0"/>
                        </a:spcAft>
                      </a:pPr>
                      <a:r>
                        <a:rPr lang="en-US" sz="1200" b="1" dirty="0">
                          <a:effectLst/>
                        </a:rPr>
                        <a:t>62.7</a:t>
                      </a:r>
                      <a:endParaRPr lang="fr-FR" sz="1200" b="1" dirty="0">
                        <a:effectLst/>
                      </a:endParaRPr>
                    </a:p>
                    <a:p>
                      <a:pPr algn="ctr">
                        <a:lnSpc>
                          <a:spcPct val="150000"/>
                        </a:lnSpc>
                        <a:spcBef>
                          <a:spcPts val="0"/>
                        </a:spcBef>
                        <a:spcAft>
                          <a:spcPts val="0"/>
                        </a:spcAft>
                      </a:pPr>
                      <a:r>
                        <a:rPr lang="en-US" sz="1200" b="1" dirty="0">
                          <a:effectLst/>
                        </a:rPr>
                        <a:t>4.5</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bl>
          </a:graphicData>
        </a:graphic>
      </p:graphicFrame>
      <p:graphicFrame>
        <p:nvGraphicFramePr>
          <p:cNvPr id="7" name="Tableau 11"/>
          <p:cNvGraphicFramePr>
            <a:graphicFrameLocks noGrp="1"/>
          </p:cNvGraphicFramePr>
          <p:nvPr/>
        </p:nvGraphicFramePr>
        <p:xfrm>
          <a:off x="5220000" y="1198244"/>
          <a:ext cx="4984704" cy="4897755"/>
        </p:xfrm>
        <a:graphic>
          <a:graphicData uri="http://schemas.openxmlformats.org/drawingml/2006/table">
            <a:tbl>
              <a:tblPr firstRow="1" bandRow="1"/>
              <a:tblGrid>
                <a:gridCol w="2214072">
                  <a:extLst>
                    <a:ext uri="{9D8B030D-6E8A-4147-A177-3AD203B41FA5}">
                      <a16:colId xmlns:a16="http://schemas.microsoft.com/office/drawing/2014/main" val="20000"/>
                    </a:ext>
                  </a:extLst>
                </a:gridCol>
                <a:gridCol w="1381327">
                  <a:extLst>
                    <a:ext uri="{9D8B030D-6E8A-4147-A177-3AD203B41FA5}">
                      <a16:colId xmlns:a16="http://schemas.microsoft.com/office/drawing/2014/main" val="20001"/>
                    </a:ext>
                  </a:extLst>
                </a:gridCol>
                <a:gridCol w="1389305">
                  <a:extLst>
                    <a:ext uri="{9D8B030D-6E8A-4147-A177-3AD203B41FA5}">
                      <a16:colId xmlns:a16="http://schemas.microsoft.com/office/drawing/2014/main" val="20002"/>
                    </a:ext>
                  </a:extLst>
                </a:gridCol>
              </a:tblGrid>
              <a:tr h="784898">
                <a:tc>
                  <a:txBody>
                    <a:bodyPr/>
                    <a:lstStyle>
                      <a:lvl1pPr marL="0" algn="l" defTabSz="739982" rtl="0" eaLnBrk="1" latinLnBrk="0" hangingPunct="1">
                        <a:defRPr sz="1519" b="1" kern="1200">
                          <a:solidFill>
                            <a:schemeClr val="lt1"/>
                          </a:solidFill>
                          <a:latin typeface="Arial" panose="020B0604020202020204"/>
                        </a:defRPr>
                      </a:lvl1pPr>
                      <a:lvl2pPr marL="369983" algn="l" defTabSz="739982" rtl="0" eaLnBrk="1" latinLnBrk="0" hangingPunct="1">
                        <a:defRPr sz="1519" b="1" kern="1200">
                          <a:solidFill>
                            <a:schemeClr val="lt1"/>
                          </a:solidFill>
                          <a:latin typeface="Arial" panose="020B0604020202020204"/>
                        </a:defRPr>
                      </a:lvl2pPr>
                      <a:lvl3pPr marL="739982" algn="l" defTabSz="739982" rtl="0" eaLnBrk="1" latinLnBrk="0" hangingPunct="1">
                        <a:defRPr sz="1519" b="1" kern="1200">
                          <a:solidFill>
                            <a:schemeClr val="lt1"/>
                          </a:solidFill>
                          <a:latin typeface="Arial" panose="020B0604020202020204"/>
                        </a:defRPr>
                      </a:lvl3pPr>
                      <a:lvl4pPr marL="1109971" algn="l" defTabSz="739982" rtl="0" eaLnBrk="1" latinLnBrk="0" hangingPunct="1">
                        <a:defRPr sz="1519" b="1" kern="1200">
                          <a:solidFill>
                            <a:schemeClr val="lt1"/>
                          </a:solidFill>
                          <a:latin typeface="Arial" panose="020B0604020202020204"/>
                        </a:defRPr>
                      </a:lvl4pPr>
                      <a:lvl5pPr marL="1479966" algn="l" defTabSz="739982" rtl="0" eaLnBrk="1" latinLnBrk="0" hangingPunct="1">
                        <a:defRPr sz="1519" b="1" kern="1200">
                          <a:solidFill>
                            <a:schemeClr val="lt1"/>
                          </a:solidFill>
                          <a:latin typeface="Arial" panose="020B0604020202020204"/>
                        </a:defRPr>
                      </a:lvl5pPr>
                      <a:lvl6pPr marL="1849957" algn="l" defTabSz="739982" rtl="0" eaLnBrk="1" latinLnBrk="0" hangingPunct="1">
                        <a:defRPr sz="1519" b="1" kern="1200">
                          <a:solidFill>
                            <a:schemeClr val="lt1"/>
                          </a:solidFill>
                          <a:latin typeface="Arial" panose="020B0604020202020204"/>
                        </a:defRPr>
                      </a:lvl6pPr>
                      <a:lvl7pPr marL="2219946" algn="l" defTabSz="739982" rtl="0" eaLnBrk="1" latinLnBrk="0" hangingPunct="1">
                        <a:defRPr sz="1519" b="1" kern="1200">
                          <a:solidFill>
                            <a:schemeClr val="lt1"/>
                          </a:solidFill>
                          <a:latin typeface="Arial" panose="020B0604020202020204"/>
                        </a:defRPr>
                      </a:lvl7pPr>
                      <a:lvl8pPr marL="2589932" algn="l" defTabSz="739982" rtl="0" eaLnBrk="1" latinLnBrk="0" hangingPunct="1">
                        <a:defRPr sz="1519" b="1" kern="1200">
                          <a:solidFill>
                            <a:schemeClr val="lt1"/>
                          </a:solidFill>
                          <a:latin typeface="Arial" panose="020B0604020202020204"/>
                        </a:defRPr>
                      </a:lvl8pPr>
                      <a:lvl9pPr marL="2959919" algn="l" defTabSz="739982" rtl="0" eaLnBrk="1" latinLnBrk="0" hangingPunct="1">
                        <a:defRPr sz="1519" b="1" kern="1200">
                          <a:solidFill>
                            <a:schemeClr val="lt1"/>
                          </a:solidFill>
                          <a:latin typeface="Arial" panose="020B0604020202020204"/>
                        </a:defRPr>
                      </a:lvl9pPr>
                    </a:lstStyle>
                    <a:p>
                      <a:pPr algn="ctr">
                        <a:lnSpc>
                          <a:spcPct val="150000"/>
                        </a:lnSpc>
                        <a:spcBef>
                          <a:spcPts val="0"/>
                        </a:spcBef>
                        <a:spcAft>
                          <a:spcPts val="0"/>
                        </a:spcAft>
                      </a:pPr>
                      <a:r>
                        <a:rPr lang="fr-FR" sz="1400" dirty="0"/>
                        <a:t>PCI of </a:t>
                      </a:r>
                    </a:p>
                    <a:p>
                      <a:pPr algn="ctr">
                        <a:lnSpc>
                          <a:spcPct val="150000"/>
                        </a:lnSpc>
                        <a:spcBef>
                          <a:spcPts val="0"/>
                        </a:spcBef>
                        <a:spcAft>
                          <a:spcPts val="0"/>
                        </a:spcAft>
                      </a:pPr>
                      <a:r>
                        <a:rPr lang="fr-FR" sz="1400" dirty="0"/>
                        <a:t>non-</a:t>
                      </a:r>
                      <a:r>
                        <a:rPr lang="fr-FR" sz="1400" dirty="0" err="1"/>
                        <a:t>culprit</a:t>
                      </a:r>
                      <a:r>
                        <a:rPr lang="fr-FR" sz="1400" baseline="0" dirty="0"/>
                        <a:t> </a:t>
                      </a:r>
                      <a:r>
                        <a:rPr lang="fr-FR" sz="1400" baseline="0" dirty="0" err="1"/>
                        <a:t>lesion</a:t>
                      </a:r>
                      <a:endParaRPr lang="fr-FR" sz="1400" b="1" dirty="0">
                        <a:latin typeface="Calibri" panose="020F0502020204030204" pitchFamily="34" charset="0"/>
                        <a:cs typeface="Calibri" panose="020F0502020204030204" pitchFamily="34" charset="0"/>
                      </a:endParaRPr>
                    </a:p>
                  </a:txBody>
                  <a:tcPr>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739982" rtl="0" eaLnBrk="1" latinLnBrk="0" hangingPunct="1">
                        <a:defRPr sz="1519" b="1" kern="1200">
                          <a:solidFill>
                            <a:schemeClr val="lt1"/>
                          </a:solidFill>
                          <a:latin typeface="Arial" panose="020B0604020202020204"/>
                        </a:defRPr>
                      </a:lvl1pPr>
                      <a:lvl2pPr marL="369983" algn="l" defTabSz="739982" rtl="0" eaLnBrk="1" latinLnBrk="0" hangingPunct="1">
                        <a:defRPr sz="1519" b="1" kern="1200">
                          <a:solidFill>
                            <a:schemeClr val="lt1"/>
                          </a:solidFill>
                          <a:latin typeface="Arial" panose="020B0604020202020204"/>
                        </a:defRPr>
                      </a:lvl2pPr>
                      <a:lvl3pPr marL="739982" algn="l" defTabSz="739982" rtl="0" eaLnBrk="1" latinLnBrk="0" hangingPunct="1">
                        <a:defRPr sz="1519" b="1" kern="1200">
                          <a:solidFill>
                            <a:schemeClr val="lt1"/>
                          </a:solidFill>
                          <a:latin typeface="Arial" panose="020B0604020202020204"/>
                        </a:defRPr>
                      </a:lvl3pPr>
                      <a:lvl4pPr marL="1109971" algn="l" defTabSz="739982" rtl="0" eaLnBrk="1" latinLnBrk="0" hangingPunct="1">
                        <a:defRPr sz="1519" b="1" kern="1200">
                          <a:solidFill>
                            <a:schemeClr val="lt1"/>
                          </a:solidFill>
                          <a:latin typeface="Arial" panose="020B0604020202020204"/>
                        </a:defRPr>
                      </a:lvl4pPr>
                      <a:lvl5pPr marL="1479966" algn="l" defTabSz="739982" rtl="0" eaLnBrk="1" latinLnBrk="0" hangingPunct="1">
                        <a:defRPr sz="1519" b="1" kern="1200">
                          <a:solidFill>
                            <a:schemeClr val="lt1"/>
                          </a:solidFill>
                          <a:latin typeface="Arial" panose="020B0604020202020204"/>
                        </a:defRPr>
                      </a:lvl5pPr>
                      <a:lvl6pPr marL="1849957" algn="l" defTabSz="739982" rtl="0" eaLnBrk="1" latinLnBrk="0" hangingPunct="1">
                        <a:defRPr sz="1519" b="1" kern="1200">
                          <a:solidFill>
                            <a:schemeClr val="lt1"/>
                          </a:solidFill>
                          <a:latin typeface="Arial" panose="020B0604020202020204"/>
                        </a:defRPr>
                      </a:lvl6pPr>
                      <a:lvl7pPr marL="2219946" algn="l" defTabSz="739982" rtl="0" eaLnBrk="1" latinLnBrk="0" hangingPunct="1">
                        <a:defRPr sz="1519" b="1" kern="1200">
                          <a:solidFill>
                            <a:schemeClr val="lt1"/>
                          </a:solidFill>
                          <a:latin typeface="Arial" panose="020B0604020202020204"/>
                        </a:defRPr>
                      </a:lvl7pPr>
                      <a:lvl8pPr marL="2589932" algn="l" defTabSz="739982" rtl="0" eaLnBrk="1" latinLnBrk="0" hangingPunct="1">
                        <a:defRPr sz="1519" b="1" kern="1200">
                          <a:solidFill>
                            <a:schemeClr val="lt1"/>
                          </a:solidFill>
                          <a:latin typeface="Arial" panose="020B0604020202020204"/>
                        </a:defRPr>
                      </a:lvl8pPr>
                      <a:lvl9pPr marL="2959919" algn="l" defTabSz="739982" rtl="0" eaLnBrk="1" latinLnBrk="0" hangingPunct="1">
                        <a:defRPr sz="1519" b="1" kern="1200">
                          <a:solidFill>
                            <a:schemeClr val="lt1"/>
                          </a:solidFill>
                          <a:latin typeface="Arial" panose="020B0604020202020204"/>
                        </a:defRPr>
                      </a:lvl9pPr>
                    </a:lstStyle>
                    <a:p>
                      <a:pPr marL="0" marR="0" indent="0" algn="ctr" defTabSz="913661" rtl="0" eaLnBrk="1" fontAlgn="auto" latinLnBrk="0" hangingPunct="1">
                        <a:lnSpc>
                          <a:spcPct val="150000"/>
                        </a:lnSpc>
                        <a:spcBef>
                          <a:spcPts val="0"/>
                        </a:spcBef>
                        <a:spcAft>
                          <a:spcPts val="0"/>
                        </a:spcAft>
                        <a:buClrTx/>
                        <a:buSzTx/>
                        <a:buFontTx/>
                        <a:buNone/>
                        <a:tabLst/>
                        <a:defRPr/>
                      </a:pPr>
                      <a:r>
                        <a:rPr lang="fr-FR" sz="1400" dirty="0">
                          <a:effectLst/>
                        </a:rPr>
                        <a:t>FFR-</a:t>
                      </a:r>
                      <a:r>
                        <a:rPr lang="fr-FR" sz="1400" dirty="0" err="1">
                          <a:effectLst/>
                        </a:rPr>
                        <a:t>Guided</a:t>
                      </a:r>
                      <a:r>
                        <a:rPr lang="fr-FR" sz="1400" dirty="0">
                          <a:effectLst/>
                        </a:rPr>
                        <a:t> </a:t>
                      </a:r>
                    </a:p>
                    <a:p>
                      <a:pPr marL="0" marR="0" indent="0" algn="ctr" defTabSz="913661" rtl="0" eaLnBrk="1" fontAlgn="auto" latinLnBrk="0" hangingPunct="1">
                        <a:lnSpc>
                          <a:spcPct val="150000"/>
                        </a:lnSpc>
                        <a:spcBef>
                          <a:spcPts val="0"/>
                        </a:spcBef>
                        <a:spcAft>
                          <a:spcPts val="0"/>
                        </a:spcAft>
                        <a:buClrTx/>
                        <a:buSzTx/>
                        <a:buFontTx/>
                        <a:buNone/>
                        <a:tabLst/>
                        <a:defRPr/>
                      </a:pPr>
                      <a:r>
                        <a:rPr lang="fr-FR" sz="1400" dirty="0">
                          <a:effectLst/>
                        </a:rPr>
                        <a:t>PCI </a:t>
                      </a:r>
                      <a:r>
                        <a:rPr lang="fr-FR" sz="1400" dirty="0"/>
                        <a:t>(n=586)</a:t>
                      </a:r>
                      <a:endParaRPr lang="fr-FR" sz="1400" b="1" dirty="0">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739982" rtl="0" eaLnBrk="1" latinLnBrk="0" hangingPunct="1">
                        <a:defRPr sz="1519" b="1" kern="1200">
                          <a:solidFill>
                            <a:schemeClr val="lt1"/>
                          </a:solidFill>
                          <a:latin typeface="Arial" panose="020B0604020202020204"/>
                        </a:defRPr>
                      </a:lvl1pPr>
                      <a:lvl2pPr marL="369983" algn="l" defTabSz="739982" rtl="0" eaLnBrk="1" latinLnBrk="0" hangingPunct="1">
                        <a:defRPr sz="1519" b="1" kern="1200">
                          <a:solidFill>
                            <a:schemeClr val="lt1"/>
                          </a:solidFill>
                          <a:latin typeface="Arial" panose="020B0604020202020204"/>
                        </a:defRPr>
                      </a:lvl2pPr>
                      <a:lvl3pPr marL="739982" algn="l" defTabSz="739982" rtl="0" eaLnBrk="1" latinLnBrk="0" hangingPunct="1">
                        <a:defRPr sz="1519" b="1" kern="1200">
                          <a:solidFill>
                            <a:schemeClr val="lt1"/>
                          </a:solidFill>
                          <a:latin typeface="Arial" panose="020B0604020202020204"/>
                        </a:defRPr>
                      </a:lvl3pPr>
                      <a:lvl4pPr marL="1109971" algn="l" defTabSz="739982" rtl="0" eaLnBrk="1" latinLnBrk="0" hangingPunct="1">
                        <a:defRPr sz="1519" b="1" kern="1200">
                          <a:solidFill>
                            <a:schemeClr val="lt1"/>
                          </a:solidFill>
                          <a:latin typeface="Arial" panose="020B0604020202020204"/>
                        </a:defRPr>
                      </a:lvl4pPr>
                      <a:lvl5pPr marL="1479966" algn="l" defTabSz="739982" rtl="0" eaLnBrk="1" latinLnBrk="0" hangingPunct="1">
                        <a:defRPr sz="1519" b="1" kern="1200">
                          <a:solidFill>
                            <a:schemeClr val="lt1"/>
                          </a:solidFill>
                          <a:latin typeface="Arial" panose="020B0604020202020204"/>
                        </a:defRPr>
                      </a:lvl5pPr>
                      <a:lvl6pPr marL="1849957" algn="l" defTabSz="739982" rtl="0" eaLnBrk="1" latinLnBrk="0" hangingPunct="1">
                        <a:defRPr sz="1519" b="1" kern="1200">
                          <a:solidFill>
                            <a:schemeClr val="lt1"/>
                          </a:solidFill>
                          <a:latin typeface="Arial" panose="020B0604020202020204"/>
                        </a:defRPr>
                      </a:lvl6pPr>
                      <a:lvl7pPr marL="2219946" algn="l" defTabSz="739982" rtl="0" eaLnBrk="1" latinLnBrk="0" hangingPunct="1">
                        <a:defRPr sz="1519" b="1" kern="1200">
                          <a:solidFill>
                            <a:schemeClr val="lt1"/>
                          </a:solidFill>
                          <a:latin typeface="Arial" panose="020B0604020202020204"/>
                        </a:defRPr>
                      </a:lvl7pPr>
                      <a:lvl8pPr marL="2589932" algn="l" defTabSz="739982" rtl="0" eaLnBrk="1" latinLnBrk="0" hangingPunct="1">
                        <a:defRPr sz="1519" b="1" kern="1200">
                          <a:solidFill>
                            <a:schemeClr val="lt1"/>
                          </a:solidFill>
                          <a:latin typeface="Arial" panose="020B0604020202020204"/>
                        </a:defRPr>
                      </a:lvl8pPr>
                      <a:lvl9pPr marL="2959919" algn="l" defTabSz="739982" rtl="0" eaLnBrk="1" latinLnBrk="0" hangingPunct="1">
                        <a:defRPr sz="1519" b="1" kern="1200">
                          <a:solidFill>
                            <a:schemeClr val="lt1"/>
                          </a:solidFill>
                          <a:latin typeface="Arial" panose="020B0604020202020204"/>
                        </a:defRPr>
                      </a:lvl9pPr>
                    </a:lstStyle>
                    <a:p>
                      <a:pPr algn="ctr">
                        <a:lnSpc>
                          <a:spcPct val="150000"/>
                        </a:lnSpc>
                        <a:spcBef>
                          <a:spcPts val="0"/>
                        </a:spcBef>
                        <a:spcAft>
                          <a:spcPts val="0"/>
                        </a:spcAft>
                      </a:pPr>
                      <a:r>
                        <a:rPr lang="fr-FR" sz="1400" kern="1200" dirty="0" err="1">
                          <a:effectLst/>
                        </a:rPr>
                        <a:t>Angio-Guided</a:t>
                      </a:r>
                      <a:r>
                        <a:rPr lang="fr-FR" sz="1400" kern="1200" dirty="0">
                          <a:effectLst/>
                        </a:rPr>
                        <a:t> </a:t>
                      </a:r>
                    </a:p>
                    <a:p>
                      <a:pPr algn="ctr">
                        <a:lnSpc>
                          <a:spcPct val="150000"/>
                        </a:lnSpc>
                        <a:spcBef>
                          <a:spcPts val="0"/>
                        </a:spcBef>
                        <a:spcAft>
                          <a:spcPts val="0"/>
                        </a:spcAft>
                      </a:pPr>
                      <a:r>
                        <a:rPr lang="fr-FR" sz="1400" kern="1200" dirty="0">
                          <a:effectLst/>
                        </a:rPr>
                        <a:t>PCI (n=577)</a:t>
                      </a:r>
                      <a:endParaRPr lang="fr-FR" sz="1400" b="1" dirty="0">
                        <a:latin typeface="Calibri" panose="020F0502020204030204" pitchFamily="34" charset="0"/>
                        <a:cs typeface="Calibri" panose="020F0502020204030204" pitchFamily="34" charset="0"/>
                      </a:endParaRPr>
                    </a:p>
                  </a:txBody>
                  <a:tcPr>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03879">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Staged procedure of non-CL</a:t>
                      </a:r>
                      <a:endParaRPr lang="fr-FR" sz="1200" b="1" baseline="30000"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96.6</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95.8</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02691">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marL="0" marR="0" indent="0" algn="l" defTabSz="913661" rtl="0" eaLnBrk="1" fontAlgn="auto" latinLnBrk="0" hangingPunct="1">
                        <a:lnSpc>
                          <a:spcPct val="150000"/>
                        </a:lnSpc>
                        <a:spcBef>
                          <a:spcPts val="0"/>
                        </a:spcBef>
                        <a:spcAft>
                          <a:spcPts val="0"/>
                        </a:spcAft>
                        <a:buClrTx/>
                        <a:buSzTx/>
                        <a:buFontTx/>
                        <a:buNone/>
                        <a:tabLst/>
                        <a:defRPr/>
                      </a:pPr>
                      <a:r>
                        <a:rPr lang="en-US" sz="1200" b="1" dirty="0">
                          <a:effectLst/>
                        </a:rPr>
                        <a:t>FFR procedure attempted</a:t>
                      </a:r>
                      <a:r>
                        <a:rPr lang="en-US" sz="1200" b="1" baseline="30000" dirty="0">
                          <a:effectLst/>
                        </a:rPr>
                        <a:t>†</a:t>
                      </a:r>
                      <a:endParaRPr lang="fr-FR" sz="1200" b="1" baseline="30000"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95.7</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NA</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830087">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Mean FFR value</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a:effectLst/>
                        </a:rPr>
                        <a:t>FFR before PCI </a:t>
                      </a:r>
                    </a:p>
                    <a:p>
                      <a:pPr marL="171450" indent="-171450">
                        <a:lnSpc>
                          <a:spcPct val="150000"/>
                        </a:lnSpc>
                        <a:spcBef>
                          <a:spcPts val="0"/>
                        </a:spcBef>
                        <a:spcAft>
                          <a:spcPts val="0"/>
                        </a:spcAft>
                        <a:buFont typeface="Arial" panose="020B0604020202020204" pitchFamily="34" charset="0"/>
                        <a:buChar char="•"/>
                      </a:pPr>
                      <a:r>
                        <a:rPr lang="fr-FR" sz="1200" b="1" dirty="0">
                          <a:effectLst/>
                        </a:rPr>
                        <a:t>FFR post PCI</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 </a:t>
                      </a:r>
                    </a:p>
                    <a:p>
                      <a:pPr algn="ctr">
                        <a:lnSpc>
                          <a:spcPct val="150000"/>
                        </a:lnSpc>
                        <a:spcBef>
                          <a:spcPts val="0"/>
                        </a:spcBef>
                        <a:spcAft>
                          <a:spcPts val="0"/>
                        </a:spcAft>
                      </a:pPr>
                      <a:r>
                        <a:rPr lang="fr-FR" sz="1200" b="1" dirty="0">
                          <a:effectLst/>
                        </a:rPr>
                        <a:t>0.79 </a:t>
                      </a:r>
                      <a:r>
                        <a:rPr lang="en-US" sz="1200" b="1" dirty="0">
                          <a:effectLst/>
                        </a:rPr>
                        <a:t>± 0.11</a:t>
                      </a:r>
                      <a:endParaRPr lang="fr-FR" sz="1200" b="1" dirty="0">
                        <a:effectLst/>
                      </a:endParaRPr>
                    </a:p>
                    <a:p>
                      <a:pPr algn="ctr">
                        <a:lnSpc>
                          <a:spcPct val="150000"/>
                        </a:lnSpc>
                        <a:spcBef>
                          <a:spcPts val="0"/>
                        </a:spcBef>
                        <a:spcAft>
                          <a:spcPts val="0"/>
                        </a:spcAft>
                      </a:pPr>
                      <a:r>
                        <a:rPr lang="fr-FR" sz="1200" b="1" dirty="0">
                          <a:effectLst/>
                        </a:rPr>
                        <a:t>0.90 </a:t>
                      </a:r>
                      <a:r>
                        <a:rPr lang="en-US" sz="1200" b="1" dirty="0">
                          <a:effectLst/>
                        </a:rPr>
                        <a:t>± 0.06</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 </a:t>
                      </a:r>
                    </a:p>
                    <a:p>
                      <a:pPr algn="ctr">
                        <a:lnSpc>
                          <a:spcPct val="150000"/>
                        </a:lnSpc>
                        <a:spcBef>
                          <a:spcPts val="0"/>
                        </a:spcBef>
                        <a:spcAft>
                          <a:spcPts val="0"/>
                        </a:spcAft>
                      </a:pPr>
                      <a:r>
                        <a:rPr lang="fr-FR" sz="1200" b="1" dirty="0">
                          <a:effectLst/>
                        </a:rPr>
                        <a:t>NA</a:t>
                      </a:r>
                    </a:p>
                    <a:p>
                      <a:pPr algn="ctr">
                        <a:lnSpc>
                          <a:spcPct val="150000"/>
                        </a:lnSpc>
                        <a:spcBef>
                          <a:spcPts val="0"/>
                        </a:spcBef>
                        <a:spcAft>
                          <a:spcPts val="0"/>
                        </a:spcAft>
                      </a:pPr>
                      <a:r>
                        <a:rPr lang="fr-FR" sz="1200" b="1" dirty="0">
                          <a:effectLst/>
                        </a:rPr>
                        <a:t>NA</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r h="297927">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Lesions with FFR ≤0.80</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55.7</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200" b="1" dirty="0">
                          <a:effectLst/>
                        </a:rPr>
                        <a:t>NA</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02691">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marL="0" marR="0" indent="0" algn="l" defTabSz="913661" rtl="0" eaLnBrk="1" fontAlgn="auto" latinLnBrk="0" hangingPunct="1">
                        <a:lnSpc>
                          <a:spcPct val="150000"/>
                        </a:lnSpc>
                        <a:spcBef>
                          <a:spcPts val="0"/>
                        </a:spcBef>
                        <a:spcAft>
                          <a:spcPts val="0"/>
                        </a:spcAft>
                        <a:buClrTx/>
                        <a:buSzTx/>
                        <a:buFontTx/>
                        <a:buNone/>
                        <a:tabLst/>
                        <a:defRPr/>
                      </a:pPr>
                      <a:r>
                        <a:rPr lang="en-US" sz="1200" b="1" dirty="0">
                          <a:effectLst/>
                        </a:rPr>
                        <a:t>PCI (≥1) per patient</a:t>
                      </a:r>
                      <a:endParaRPr lang="fr-FR" sz="1200" b="1" baseline="30000"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66.2</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97.1*</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5"/>
                  </a:ext>
                </a:extLst>
              </a:tr>
              <a:tr h="289319">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marL="0" marR="0" indent="0" algn="l" defTabSz="913661" rtl="0" eaLnBrk="1" fontAlgn="auto" latinLnBrk="0" hangingPunct="1">
                        <a:lnSpc>
                          <a:spcPct val="150000"/>
                        </a:lnSpc>
                        <a:spcBef>
                          <a:spcPts val="0"/>
                        </a:spcBef>
                        <a:spcAft>
                          <a:spcPts val="0"/>
                        </a:spcAft>
                        <a:buClrTx/>
                        <a:buSzTx/>
                        <a:buFontTx/>
                        <a:buNone/>
                        <a:tabLst/>
                        <a:defRPr/>
                      </a:pPr>
                      <a:r>
                        <a:rPr lang="en-US" sz="1200" b="1" dirty="0">
                          <a:effectLst/>
                        </a:rPr>
                        <a:t>Mean no. of stents used</a:t>
                      </a:r>
                      <a:r>
                        <a:rPr lang="en-US" sz="1200" b="1" baseline="30000" dirty="0">
                          <a:effectLst/>
                        </a:rPr>
                        <a:t>†</a:t>
                      </a:r>
                      <a:endParaRPr lang="fr-FR" sz="1200" b="1" baseline="30000"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1.01 ± 0.99</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en-US" sz="1200" b="1" dirty="0">
                          <a:effectLst/>
                        </a:rPr>
                        <a:t>1.50 ± 0.86*</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1786263">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Type of stent used</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err="1">
                          <a:effectLst/>
                        </a:rPr>
                        <a:t>Zotarolimus</a:t>
                      </a:r>
                      <a:r>
                        <a:rPr lang="en-US" sz="1200" b="1" dirty="0">
                          <a:effectLst/>
                        </a:rPr>
                        <a:t> eluting</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err="1">
                          <a:effectLst/>
                        </a:rPr>
                        <a:t>Sirolimus</a:t>
                      </a:r>
                      <a:r>
                        <a:rPr lang="en-US" sz="1200" b="1" dirty="0">
                          <a:effectLst/>
                        </a:rPr>
                        <a:t> eluting</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err="1">
                          <a:effectLst/>
                        </a:rPr>
                        <a:t>Everolimus</a:t>
                      </a:r>
                      <a:r>
                        <a:rPr lang="en-US" sz="1200" b="1" dirty="0">
                          <a:effectLst/>
                        </a:rPr>
                        <a:t> eluting</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a:effectLst/>
                        </a:rPr>
                        <a:t>Others drug-eluting</a:t>
                      </a:r>
                      <a:endParaRPr lang="fr-FR" sz="1200" b="1" dirty="0">
                        <a:effectLst/>
                      </a:endParaRPr>
                    </a:p>
                    <a:p>
                      <a:pPr marL="171450" indent="-171450">
                        <a:lnSpc>
                          <a:spcPct val="150000"/>
                        </a:lnSpc>
                        <a:spcBef>
                          <a:spcPts val="0"/>
                        </a:spcBef>
                        <a:spcAft>
                          <a:spcPts val="0"/>
                        </a:spcAft>
                        <a:buFont typeface="Arial" panose="020B0604020202020204" pitchFamily="34" charset="0"/>
                        <a:buChar char="•"/>
                      </a:pPr>
                      <a:r>
                        <a:rPr lang="en-US" sz="1200" b="1" dirty="0">
                          <a:effectLst/>
                        </a:rPr>
                        <a:t>Bare-metal stent</a:t>
                      </a:r>
                    </a:p>
                    <a:p>
                      <a:pPr marL="0" indent="0">
                        <a:lnSpc>
                          <a:spcPct val="150000"/>
                        </a:lnSpc>
                        <a:spcBef>
                          <a:spcPts val="0"/>
                        </a:spcBef>
                        <a:spcAft>
                          <a:spcPts val="0"/>
                        </a:spcAft>
                        <a:buFont typeface="Arial" panose="020B0604020202020204" pitchFamily="34" charset="0"/>
                        <a:buNone/>
                      </a:pPr>
                      <a:r>
                        <a:rPr lang="fr-FR" sz="300" b="1" dirty="0">
                          <a:effectLst/>
                          <a:latin typeface="Calibri" panose="020F0502020204030204" pitchFamily="34" charset="0"/>
                          <a:ea typeface="Calibri"/>
                          <a:cs typeface="Calibri" panose="020F0502020204030204" pitchFamily="34" charset="0"/>
                        </a:rPr>
                        <a:t>  </a:t>
                      </a: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16.1</a:t>
                      </a:r>
                      <a:endParaRPr lang="fr-FR" sz="1200" b="1" dirty="0">
                        <a:effectLst/>
                      </a:endParaRPr>
                    </a:p>
                    <a:p>
                      <a:pPr algn="ctr">
                        <a:lnSpc>
                          <a:spcPct val="150000"/>
                        </a:lnSpc>
                        <a:spcBef>
                          <a:spcPts val="0"/>
                        </a:spcBef>
                        <a:spcAft>
                          <a:spcPts val="0"/>
                        </a:spcAft>
                      </a:pPr>
                      <a:r>
                        <a:rPr lang="en-US" sz="1200" b="1" dirty="0">
                          <a:effectLst/>
                        </a:rPr>
                        <a:t>17.9</a:t>
                      </a:r>
                      <a:endParaRPr lang="fr-FR" sz="1200" b="1" dirty="0">
                        <a:effectLst/>
                      </a:endParaRPr>
                    </a:p>
                    <a:p>
                      <a:pPr algn="ctr">
                        <a:lnSpc>
                          <a:spcPct val="150000"/>
                        </a:lnSpc>
                        <a:spcBef>
                          <a:spcPts val="0"/>
                        </a:spcBef>
                        <a:spcAft>
                          <a:spcPts val="0"/>
                        </a:spcAft>
                      </a:pPr>
                      <a:r>
                        <a:rPr lang="en-US" sz="1200" b="1" dirty="0">
                          <a:effectLst/>
                        </a:rPr>
                        <a:t>51.9</a:t>
                      </a:r>
                      <a:endParaRPr lang="fr-FR" sz="1200" b="1" dirty="0">
                        <a:effectLst/>
                      </a:endParaRPr>
                    </a:p>
                    <a:p>
                      <a:pPr algn="ctr">
                        <a:lnSpc>
                          <a:spcPct val="150000"/>
                        </a:lnSpc>
                        <a:spcBef>
                          <a:spcPts val="0"/>
                        </a:spcBef>
                        <a:spcAft>
                          <a:spcPts val="0"/>
                        </a:spcAft>
                      </a:pPr>
                      <a:r>
                        <a:rPr lang="en-US" sz="1200" b="1" dirty="0">
                          <a:effectLst/>
                        </a:rPr>
                        <a:t>13.2</a:t>
                      </a:r>
                      <a:endParaRPr lang="fr-FR" sz="1200" b="1" dirty="0">
                        <a:effectLst/>
                      </a:endParaRPr>
                    </a:p>
                    <a:p>
                      <a:pPr algn="ctr">
                        <a:lnSpc>
                          <a:spcPct val="150000"/>
                        </a:lnSpc>
                        <a:spcBef>
                          <a:spcPts val="0"/>
                        </a:spcBef>
                        <a:spcAft>
                          <a:spcPts val="0"/>
                        </a:spcAft>
                      </a:pPr>
                      <a:r>
                        <a:rPr lang="en-US" sz="1200" b="1" dirty="0">
                          <a:effectLst/>
                          <a:latin typeface="+mn-lt"/>
                          <a:ea typeface="+mn-ea"/>
                          <a:cs typeface="+mn-cs"/>
                        </a:rPr>
                        <a:t>0.8</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en-US" sz="1200" b="1" dirty="0">
                          <a:effectLst/>
                        </a:rPr>
                        <a:t> </a:t>
                      </a:r>
                      <a:endParaRPr lang="fr-FR" sz="1200" b="1" dirty="0">
                        <a:effectLst/>
                      </a:endParaRPr>
                    </a:p>
                    <a:p>
                      <a:pPr algn="ctr">
                        <a:lnSpc>
                          <a:spcPct val="150000"/>
                        </a:lnSpc>
                        <a:spcBef>
                          <a:spcPts val="0"/>
                        </a:spcBef>
                        <a:spcAft>
                          <a:spcPts val="0"/>
                        </a:spcAft>
                      </a:pPr>
                      <a:r>
                        <a:rPr lang="en-US" sz="1200" b="1" dirty="0">
                          <a:effectLst/>
                        </a:rPr>
                        <a:t>13.5</a:t>
                      </a:r>
                      <a:endParaRPr lang="fr-FR" sz="1200" b="1" dirty="0">
                        <a:effectLst/>
                      </a:endParaRPr>
                    </a:p>
                    <a:p>
                      <a:pPr algn="ctr">
                        <a:lnSpc>
                          <a:spcPct val="150000"/>
                        </a:lnSpc>
                        <a:spcBef>
                          <a:spcPts val="0"/>
                        </a:spcBef>
                        <a:spcAft>
                          <a:spcPts val="0"/>
                        </a:spcAft>
                      </a:pPr>
                      <a:r>
                        <a:rPr lang="en-US" sz="1200" b="1" dirty="0">
                          <a:effectLst/>
                        </a:rPr>
                        <a:t>20.0</a:t>
                      </a:r>
                      <a:endParaRPr lang="fr-FR" sz="1200" b="1" dirty="0">
                        <a:effectLst/>
                      </a:endParaRPr>
                    </a:p>
                    <a:p>
                      <a:pPr algn="ctr">
                        <a:lnSpc>
                          <a:spcPct val="150000"/>
                        </a:lnSpc>
                        <a:spcBef>
                          <a:spcPts val="0"/>
                        </a:spcBef>
                        <a:spcAft>
                          <a:spcPts val="0"/>
                        </a:spcAft>
                      </a:pPr>
                      <a:r>
                        <a:rPr lang="en-US" sz="1200" b="1" dirty="0">
                          <a:effectLst/>
                        </a:rPr>
                        <a:t>52.8</a:t>
                      </a:r>
                      <a:endParaRPr lang="fr-FR" sz="1200" b="1" dirty="0">
                        <a:effectLst/>
                      </a:endParaRPr>
                    </a:p>
                    <a:p>
                      <a:pPr algn="ctr">
                        <a:lnSpc>
                          <a:spcPct val="150000"/>
                        </a:lnSpc>
                        <a:spcBef>
                          <a:spcPts val="0"/>
                        </a:spcBef>
                        <a:spcAft>
                          <a:spcPts val="0"/>
                        </a:spcAft>
                      </a:pPr>
                      <a:r>
                        <a:rPr lang="en-US" sz="1200" b="1" dirty="0">
                          <a:effectLst/>
                        </a:rPr>
                        <a:t>12.9</a:t>
                      </a:r>
                      <a:endParaRPr lang="fr-FR" sz="1200" b="1" dirty="0">
                        <a:effectLst/>
                      </a:endParaRPr>
                    </a:p>
                    <a:p>
                      <a:pPr algn="ctr">
                        <a:lnSpc>
                          <a:spcPct val="150000"/>
                        </a:lnSpc>
                        <a:spcBef>
                          <a:spcPts val="0"/>
                        </a:spcBef>
                        <a:spcAft>
                          <a:spcPts val="0"/>
                        </a:spcAft>
                      </a:pPr>
                      <a:r>
                        <a:rPr lang="en-US" sz="1200" b="1" dirty="0">
                          <a:effectLst/>
                        </a:rPr>
                        <a:t>0.7</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7"/>
                  </a:ext>
                </a:extLst>
              </a:tr>
            </a:tbl>
          </a:graphicData>
        </a:graphic>
      </p:graphicFrame>
      <p:sp>
        <p:nvSpPr>
          <p:cNvPr id="8" name="ZoneTexte 8"/>
          <p:cNvSpPr txBox="1"/>
          <p:nvPr/>
        </p:nvSpPr>
        <p:spPr>
          <a:xfrm>
            <a:off x="82137" y="6192454"/>
            <a:ext cx="3934051" cy="433068"/>
          </a:xfrm>
          <a:prstGeom prst="rect">
            <a:avLst/>
          </a:prstGeom>
          <a:noFill/>
        </p:spPr>
        <p:txBody>
          <a:bodyPr wrap="square" lIns="90000" tIns="46800" rIns="90000" bIns="468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no./total no. of </a:t>
            </a:r>
            <a:r>
              <a:rPr kumimoji="0" lang="fr-FR" sz="1100" b="1" i="1" u="none" strike="noStrike" kern="0" cap="none" spc="0" normalizeH="0" baseline="0" noProof="0" dirty="0" err="1">
                <a:ln>
                  <a:noFill/>
                </a:ln>
                <a:solidFill>
                  <a:srgbClr val="FFFFFF"/>
                </a:solidFill>
                <a:effectLst/>
                <a:uLnTx/>
                <a:uFillTx/>
                <a:latin typeface="Arial" panose="020B0604020202020204"/>
                <a:ea typeface="+mn-ea"/>
                <a:cs typeface="Calibri" panose="020F0502020204030204" pitchFamily="34" charset="0"/>
              </a:rPr>
              <a:t>lesions</a:t>
            </a:r>
            <a:r>
              <a:rPr kumimoji="0" lang="fr-FR" sz="1100" b="1" i="1"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 (%); </a:t>
            </a:r>
            <a:r>
              <a:rPr kumimoji="0" lang="en-US" sz="1100" b="1" i="1" u="none" strike="noStrike" kern="0" cap="none" spc="0" normalizeH="0" baseline="30000" noProof="0" dirty="0">
                <a:ln>
                  <a:noFill/>
                </a:ln>
                <a:solidFill>
                  <a:srgbClr val="FFFFFF"/>
                </a:solidFill>
                <a:effectLst/>
                <a:uLnTx/>
                <a:uFillTx/>
                <a:latin typeface="Arial" panose="020B0604020202020204"/>
                <a:ea typeface="+mn-ea"/>
                <a:cs typeface="+mn-cs"/>
              </a:rPr>
              <a:t>† </a:t>
            </a:r>
            <a:r>
              <a:rPr kumimoji="0" lang="fr-FR" sz="1100" b="1" i="1" u="none" strike="noStrike" kern="0" cap="none" spc="0" normalizeH="0" baseline="0" noProof="0" dirty="0">
                <a:ln>
                  <a:noFill/>
                </a:ln>
                <a:solidFill>
                  <a:srgbClr val="FFFFFF"/>
                </a:solidFill>
                <a:effectLst/>
                <a:uLnTx/>
                <a:uFillTx/>
                <a:latin typeface="Arial" panose="020B0604020202020204"/>
                <a:ea typeface="+mn-ea"/>
                <a:cs typeface="Calibri" panose="020F0502020204030204" pitchFamily="34" charset="0"/>
              </a:rPr>
              <a:t>per patient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1" u="none" strike="noStrike" kern="0" cap="none" spc="0" normalizeH="0" baseline="0" noProof="0" dirty="0">
                <a:ln>
                  <a:noFill/>
                </a:ln>
                <a:solidFill>
                  <a:srgbClr val="FFFFFF"/>
                </a:solidFill>
                <a:effectLst/>
                <a:uLnTx/>
                <a:uFillTx/>
                <a:latin typeface="Arial" panose="020B0604020202020204"/>
                <a:ea typeface="Calibri"/>
                <a:cs typeface="Calibri" panose="020F0502020204030204" pitchFamily="34" charset="0"/>
              </a:rPr>
              <a:t>* &lt; 0,01</a:t>
            </a:r>
          </a:p>
        </p:txBody>
      </p:sp>
    </p:spTree>
    <p:extLst>
      <p:ext uri="{BB962C8B-B14F-4D97-AF65-F5344CB8AC3E}">
        <p14:creationId xmlns:p14="http://schemas.microsoft.com/office/powerpoint/2010/main" val="36008992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9144" y="74162"/>
            <a:ext cx="10287000"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Primary Outcome</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sp>
        <p:nvSpPr>
          <p:cNvPr id="9" name="ZoneTexte 4"/>
          <p:cNvSpPr txBox="1"/>
          <p:nvPr/>
        </p:nvSpPr>
        <p:spPr>
          <a:xfrm>
            <a:off x="0" y="6093515"/>
            <a:ext cx="10296144" cy="525401"/>
          </a:xfrm>
          <a:prstGeom prst="rect">
            <a:avLst/>
          </a:prstGeom>
          <a:noFill/>
        </p:spPr>
        <p:txBody>
          <a:bodyPr wrap="square" lIns="90000" tIns="46800" rIns="90000" bIns="468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a:ea typeface="+mn-ea"/>
                <a:cs typeface="+mn-cs"/>
              </a:rPr>
              <a:t>* Major Adverse Cardiac Events (MACE) denotes the composite of all-cause mortality, nonfatal MI, and unplanned hospitalization leading to urgent revascularization, at one year</a:t>
            </a:r>
            <a:endParaRPr kumimoji="0" lang="fr-FR" sz="1400" b="1" i="1"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7" name="Group 6"/>
          <p:cNvGrpSpPr/>
          <p:nvPr/>
        </p:nvGrpSpPr>
        <p:grpSpPr>
          <a:xfrm>
            <a:off x="0" y="878541"/>
            <a:ext cx="10407411" cy="5214974"/>
            <a:chOff x="0" y="878541"/>
            <a:chExt cx="10407411" cy="4697334"/>
          </a:xfrm>
        </p:grpSpPr>
        <p:pic>
          <p:nvPicPr>
            <p:cNvPr id="6" name="Image 3"/>
            <p:cNvPicPr>
              <a:picLocks noChangeAspect="1"/>
            </p:cNvPicPr>
            <p:nvPr/>
          </p:nvPicPr>
          <p:blipFill rotWithShape="1">
            <a:blip r:embed="rId3" cstate="print">
              <a:extLst>
                <a:ext uri="{28A0092B-C50C-407E-A947-70E740481C1C}">
                  <a14:useLocalDpi xmlns:a14="http://schemas.microsoft.com/office/drawing/2010/main" val="0"/>
                </a:ext>
              </a:extLst>
            </a:blip>
            <a:srcRect l="2222" t="11289" r="3675" b="10933"/>
            <a:stretch/>
          </p:blipFill>
          <p:spPr>
            <a:xfrm>
              <a:off x="0" y="878541"/>
              <a:ext cx="10296144" cy="4697334"/>
            </a:xfrm>
            <a:prstGeom prst="rect">
              <a:avLst/>
            </a:prstGeom>
          </p:spPr>
        </p:pic>
        <p:sp>
          <p:nvSpPr>
            <p:cNvPr id="2" name="TextBox 1"/>
            <p:cNvSpPr txBox="1"/>
            <p:nvPr/>
          </p:nvSpPr>
          <p:spPr>
            <a:xfrm>
              <a:off x="9738309" y="2662518"/>
              <a:ext cx="660749" cy="276999"/>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90000"/>
                  </a:solidFill>
                  <a:effectLst/>
                  <a:uLnTx/>
                  <a:uFillTx/>
                  <a:latin typeface="Arial" panose="020B0604020202020204" pitchFamily="34" charset="0"/>
                  <a:ea typeface="+mn-ea"/>
                  <a:cs typeface="Arial" panose="020B0604020202020204" pitchFamily="34" charset="0"/>
                </a:rPr>
                <a:t>94.5%</a:t>
              </a:r>
            </a:p>
          </p:txBody>
        </p:sp>
        <p:sp>
          <p:nvSpPr>
            <p:cNvPr id="8" name="TextBox 7"/>
            <p:cNvSpPr txBox="1"/>
            <p:nvPr/>
          </p:nvSpPr>
          <p:spPr>
            <a:xfrm>
              <a:off x="9746662" y="2385519"/>
              <a:ext cx="660749" cy="276999"/>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B1D57"/>
                  </a:solidFill>
                  <a:effectLst/>
                  <a:uLnTx/>
                  <a:uFillTx/>
                  <a:latin typeface="Arial" panose="020B0604020202020204" pitchFamily="34" charset="0"/>
                  <a:ea typeface="+mn-ea"/>
                  <a:cs typeface="Arial" panose="020B0604020202020204" pitchFamily="34" charset="0"/>
                </a:rPr>
                <a:t>95.8%</a:t>
              </a:r>
            </a:p>
          </p:txBody>
        </p:sp>
        <p:sp>
          <p:nvSpPr>
            <p:cNvPr id="10" name="ZoneTexte 5"/>
            <p:cNvSpPr txBox="1"/>
            <p:nvPr/>
          </p:nvSpPr>
          <p:spPr>
            <a:xfrm>
              <a:off x="849961" y="1945340"/>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grpSp>
    </p:spTree>
    <p:extLst>
      <p:ext uri="{BB962C8B-B14F-4D97-AF65-F5344CB8AC3E}">
        <p14:creationId xmlns:p14="http://schemas.microsoft.com/office/powerpoint/2010/main" val="23732103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9144" y="74162"/>
            <a:ext cx="10287000"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Primary Outcome at 1 Year</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graphicFrame>
        <p:nvGraphicFramePr>
          <p:cNvPr id="7" name="Chart 6"/>
          <p:cNvGraphicFramePr/>
          <p:nvPr>
            <p:extLst>
              <p:ext uri="{D42A27DB-BD31-4B8C-83A1-F6EECF244321}">
                <p14:modId xmlns:p14="http://schemas.microsoft.com/office/powerpoint/2010/main" val="3187825427"/>
              </p:ext>
            </p:extLst>
          </p:nvPr>
        </p:nvGraphicFramePr>
        <p:xfrm>
          <a:off x="571500" y="1142999"/>
          <a:ext cx="9525000" cy="537095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61925" y="3357070"/>
            <a:ext cx="504825" cy="369332"/>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9" name="TextBox 8"/>
          <p:cNvSpPr txBox="1"/>
          <p:nvPr/>
        </p:nvSpPr>
        <p:spPr>
          <a:xfrm>
            <a:off x="4748212" y="2047875"/>
            <a:ext cx="1171576" cy="369332"/>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=0.31</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1864995" y="1514772"/>
            <a:ext cx="3704461" cy="33855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Non-culprit lesions treated – 53.3.%</a:t>
            </a:r>
          </a:p>
        </p:txBody>
      </p:sp>
      <p:sp>
        <p:nvSpPr>
          <p:cNvPr id="12" name="TextBox 11"/>
          <p:cNvSpPr txBox="1"/>
          <p:nvPr/>
        </p:nvSpPr>
        <p:spPr>
          <a:xfrm>
            <a:off x="5496688" y="1504950"/>
            <a:ext cx="3704461" cy="33855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Non-culprit lesions treated – 27.3.%</a:t>
            </a:r>
          </a:p>
        </p:txBody>
      </p:sp>
    </p:spTree>
    <p:extLst>
      <p:ext uri="{BB962C8B-B14F-4D97-AF65-F5344CB8AC3E}">
        <p14:creationId xmlns:p14="http://schemas.microsoft.com/office/powerpoint/2010/main" val="16509572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9144" y="7487"/>
            <a:ext cx="10287000" cy="120032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a:t>
            </a:r>
            <a:r>
              <a:rPr kumimoji="0" lang="en-US" sz="3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Prespecified</a:t>
            </a: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Clinical Outcomes at 1 Year</a:t>
            </a:r>
          </a:p>
        </p:txBody>
      </p:sp>
      <p:sp>
        <p:nvSpPr>
          <p:cNvPr id="5" name="TextBox 4"/>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graphicFrame>
        <p:nvGraphicFramePr>
          <p:cNvPr id="6" name="Tableau 3"/>
          <p:cNvGraphicFramePr>
            <a:graphicFrameLocks noGrp="1"/>
          </p:cNvGraphicFramePr>
          <p:nvPr>
            <p:extLst>
              <p:ext uri="{D42A27DB-BD31-4B8C-83A1-F6EECF244321}">
                <p14:modId xmlns:p14="http://schemas.microsoft.com/office/powerpoint/2010/main" val="2770320676"/>
              </p:ext>
            </p:extLst>
          </p:nvPr>
        </p:nvGraphicFramePr>
        <p:xfrm>
          <a:off x="500995" y="1273961"/>
          <a:ext cx="9479359" cy="2526557"/>
        </p:xfrm>
        <a:graphic>
          <a:graphicData uri="http://schemas.openxmlformats.org/drawingml/2006/table">
            <a:tbl>
              <a:tblPr firstRow="1" bandRow="1"/>
              <a:tblGrid>
                <a:gridCol w="3709314">
                  <a:extLst>
                    <a:ext uri="{9D8B030D-6E8A-4147-A177-3AD203B41FA5}">
                      <a16:colId xmlns:a16="http://schemas.microsoft.com/office/drawing/2014/main" val="20000"/>
                    </a:ext>
                  </a:extLst>
                </a:gridCol>
                <a:gridCol w="1854657">
                  <a:extLst>
                    <a:ext uri="{9D8B030D-6E8A-4147-A177-3AD203B41FA5}">
                      <a16:colId xmlns:a16="http://schemas.microsoft.com/office/drawing/2014/main" val="20001"/>
                    </a:ext>
                  </a:extLst>
                </a:gridCol>
                <a:gridCol w="1957694">
                  <a:extLst>
                    <a:ext uri="{9D8B030D-6E8A-4147-A177-3AD203B41FA5}">
                      <a16:colId xmlns:a16="http://schemas.microsoft.com/office/drawing/2014/main" val="20002"/>
                    </a:ext>
                  </a:extLst>
                </a:gridCol>
                <a:gridCol w="1957694">
                  <a:extLst>
                    <a:ext uri="{9D8B030D-6E8A-4147-A177-3AD203B41FA5}">
                      <a16:colId xmlns:a16="http://schemas.microsoft.com/office/drawing/2014/main" val="20003"/>
                    </a:ext>
                  </a:extLst>
                </a:gridCol>
              </a:tblGrid>
              <a:tr h="84781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en-US" sz="1600" dirty="0">
                          <a:effectLst>
                            <a:outerShdw blurRad="38100" dist="38100" dir="2700000" algn="tl">
                              <a:srgbClr val="000000">
                                <a:alpha val="43137"/>
                              </a:srgbClr>
                            </a:outerShdw>
                          </a:effectLst>
                        </a:rPr>
                        <a:t>Secondary outcome</a:t>
                      </a:r>
                    </a:p>
                    <a:p>
                      <a:pPr algn="ctr">
                        <a:lnSpc>
                          <a:spcPct val="150000"/>
                        </a:lnSpc>
                        <a:spcBef>
                          <a:spcPts val="0"/>
                        </a:spcBef>
                        <a:spcAft>
                          <a:spcPts val="0"/>
                        </a:spcAft>
                      </a:pPr>
                      <a:r>
                        <a:rPr lang="en-US" sz="1600" dirty="0">
                          <a:effectLst>
                            <a:outerShdw blurRad="38100" dist="38100" dir="2700000" algn="tl">
                              <a:srgbClr val="000000">
                                <a:alpha val="43137"/>
                              </a:srgbClr>
                            </a:outerShdw>
                          </a:effectLst>
                        </a:rPr>
                        <a:t>at 1 year</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3661" rtl="0" eaLnBrk="1" fontAlgn="auto" latinLnBrk="0" hangingPunct="1">
                        <a:lnSpc>
                          <a:spcPct val="150000"/>
                        </a:lnSpc>
                        <a:spcBef>
                          <a:spcPts val="0"/>
                        </a:spcBef>
                        <a:spcAft>
                          <a:spcPts val="0"/>
                        </a:spcAft>
                        <a:buClrTx/>
                        <a:buSzTx/>
                        <a:buFontTx/>
                        <a:buNone/>
                        <a:tabLst/>
                        <a:defRPr/>
                      </a:pPr>
                      <a:r>
                        <a:rPr lang="fr-FR" sz="1600" dirty="0">
                          <a:effectLst>
                            <a:outerShdw blurRad="38100" dist="38100" dir="2700000" algn="tl">
                              <a:srgbClr val="000000">
                                <a:alpha val="43137"/>
                              </a:srgbClr>
                            </a:outerShdw>
                          </a:effectLst>
                        </a:rPr>
                        <a:t>FFR-</a:t>
                      </a:r>
                      <a:r>
                        <a:rPr lang="fr-FR" sz="1600" dirty="0" err="1">
                          <a:effectLst>
                            <a:outerShdw blurRad="38100" dist="38100" dir="2700000" algn="tl">
                              <a:srgbClr val="000000">
                                <a:alpha val="43137"/>
                              </a:srgbClr>
                            </a:outerShdw>
                          </a:effectLst>
                        </a:rPr>
                        <a:t>Guided</a:t>
                      </a:r>
                      <a:r>
                        <a:rPr lang="fr-FR" sz="1600" dirty="0">
                          <a:effectLst>
                            <a:outerShdw blurRad="38100" dist="38100" dir="2700000" algn="tl">
                              <a:srgbClr val="000000">
                                <a:alpha val="43137"/>
                              </a:srgbClr>
                            </a:outerShdw>
                          </a:effectLst>
                        </a:rPr>
                        <a:t> PCI</a:t>
                      </a:r>
                    </a:p>
                    <a:p>
                      <a:pPr algn="ctr">
                        <a:lnSpc>
                          <a:spcPct val="150000"/>
                        </a:lnSpc>
                        <a:spcBef>
                          <a:spcPts val="0"/>
                        </a:spcBef>
                        <a:spcAft>
                          <a:spcPts val="0"/>
                        </a:spcAft>
                      </a:pPr>
                      <a:r>
                        <a:rPr lang="fr-FR" sz="1600" dirty="0">
                          <a:effectLst>
                            <a:outerShdw blurRad="38100" dist="38100" dir="2700000" algn="tl">
                              <a:srgbClr val="000000">
                                <a:alpha val="43137"/>
                              </a:srgbClr>
                            </a:outerShdw>
                          </a:effectLst>
                        </a:rPr>
                        <a:t>(n=586)</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600" kern="1200" dirty="0" err="1">
                          <a:effectLst>
                            <a:outerShdw blurRad="38100" dist="38100" dir="2700000" algn="tl">
                              <a:srgbClr val="000000">
                                <a:alpha val="43137"/>
                              </a:srgbClr>
                            </a:outerShdw>
                          </a:effectLst>
                        </a:rPr>
                        <a:t>Angio-Guided</a:t>
                      </a:r>
                      <a:r>
                        <a:rPr lang="fr-FR" sz="1600" kern="1200" dirty="0">
                          <a:effectLst>
                            <a:outerShdw blurRad="38100" dist="38100" dir="2700000" algn="tl">
                              <a:srgbClr val="000000">
                                <a:alpha val="43137"/>
                              </a:srgbClr>
                            </a:outerShdw>
                          </a:effectLst>
                        </a:rPr>
                        <a:t> PCI </a:t>
                      </a:r>
                    </a:p>
                    <a:p>
                      <a:pPr algn="ctr">
                        <a:lnSpc>
                          <a:spcPct val="150000"/>
                        </a:lnSpc>
                        <a:spcBef>
                          <a:spcPts val="0"/>
                        </a:spcBef>
                        <a:spcAft>
                          <a:spcPts val="0"/>
                        </a:spcAft>
                      </a:pPr>
                      <a:r>
                        <a:rPr lang="fr-FR" sz="1600" kern="1200" dirty="0">
                          <a:effectLst>
                            <a:outerShdw blurRad="38100" dist="38100" dir="2700000" algn="tl">
                              <a:srgbClr val="000000">
                                <a:alpha val="43137"/>
                              </a:srgbClr>
                            </a:outerShdw>
                          </a:effectLst>
                        </a:rPr>
                        <a:t>(n=577)</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600" dirty="0">
                          <a:effectLst>
                            <a:outerShdw blurRad="38100" dist="38100" dir="2700000" algn="tl">
                              <a:srgbClr val="000000">
                                <a:alpha val="43137"/>
                              </a:srgbClr>
                            </a:outerShdw>
                          </a:effectLst>
                        </a:rPr>
                        <a:t>HR (95%</a:t>
                      </a:r>
                      <a:r>
                        <a:rPr lang="fr-FR" sz="1600" baseline="0" dirty="0">
                          <a:effectLst>
                            <a:outerShdw blurRad="38100" dist="38100" dir="2700000" algn="tl">
                              <a:srgbClr val="000000">
                                <a:alpha val="43137"/>
                              </a:srgbClr>
                            </a:outerShdw>
                          </a:effectLst>
                        </a:rPr>
                        <a:t> CI)</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32543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Stent thrombosis</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0.7</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1.0</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0.65 (0.19-2.32)</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468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Any revascularization</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6.5</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4.5</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1.45 (0.88-2.38)</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298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Hospitalization for heart failure</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1.5</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1.9</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0.82 (0.34-1.98)</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r h="329808">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nSpc>
                          <a:spcPct val="150000"/>
                        </a:lnSpc>
                        <a:spcBef>
                          <a:spcPts val="0"/>
                        </a:spcBef>
                        <a:spcAft>
                          <a:spcPts val="0"/>
                        </a:spcAft>
                      </a:pPr>
                      <a:r>
                        <a:rPr lang="fr-FR" sz="1400" b="1" dirty="0" err="1">
                          <a:effectLst/>
                          <a:latin typeface="Arial" panose="020B0604020202020204" pitchFamily="34" charset="0"/>
                          <a:ea typeface="Calibri"/>
                          <a:cs typeface="Arial" panose="020B0604020202020204" pitchFamily="34" charset="0"/>
                        </a:rPr>
                        <a:t>Hospitalization</a:t>
                      </a:r>
                      <a:r>
                        <a:rPr lang="fr-FR" sz="1400" b="1" dirty="0">
                          <a:effectLst/>
                          <a:latin typeface="Arial" panose="020B0604020202020204" pitchFamily="34" charset="0"/>
                          <a:ea typeface="Calibri"/>
                          <a:cs typeface="Arial" panose="020B0604020202020204" pitchFamily="34" charset="0"/>
                        </a:rPr>
                        <a:t> for </a:t>
                      </a:r>
                      <a:r>
                        <a:rPr lang="fr-FR" sz="1400" b="1" dirty="0" err="1">
                          <a:effectLst/>
                          <a:latin typeface="Arial" panose="020B0604020202020204" pitchFamily="34" charset="0"/>
                          <a:ea typeface="Calibri"/>
                          <a:cs typeface="Arial" panose="020B0604020202020204" pitchFamily="34" charset="0"/>
                        </a:rPr>
                        <a:t>recurrent</a:t>
                      </a:r>
                      <a:r>
                        <a:rPr lang="fr-FR" sz="1400" b="1" dirty="0">
                          <a:effectLst/>
                          <a:latin typeface="Arial" panose="020B0604020202020204" pitchFamily="34" charset="0"/>
                          <a:ea typeface="Calibri"/>
                          <a:cs typeface="Arial" panose="020B0604020202020204" pitchFamily="34" charset="0"/>
                        </a:rPr>
                        <a:t> </a:t>
                      </a:r>
                      <a:r>
                        <a:rPr lang="fr-FR" sz="1400" b="1" dirty="0" err="1">
                          <a:effectLst/>
                          <a:latin typeface="Arial" panose="020B0604020202020204" pitchFamily="34" charset="0"/>
                          <a:ea typeface="Calibri"/>
                          <a:cs typeface="Arial" panose="020B0604020202020204" pitchFamily="34" charset="0"/>
                        </a:rPr>
                        <a:t>ischemia</a:t>
                      </a:r>
                      <a:r>
                        <a:rPr lang="fr-FR" sz="1400" b="1" dirty="0">
                          <a:effectLst/>
                          <a:latin typeface="Arial" panose="020B0604020202020204" pitchFamily="34" charset="0"/>
                          <a:ea typeface="Calibri"/>
                          <a:cs typeface="Arial" panose="020B0604020202020204" pitchFamily="34" charset="0"/>
                        </a:rPr>
                        <a:t> </a:t>
                      </a: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400" b="1" dirty="0">
                          <a:effectLst/>
                          <a:latin typeface="Arial" panose="020B0604020202020204" pitchFamily="34" charset="0"/>
                          <a:ea typeface="Calibri"/>
                          <a:cs typeface="Arial" panose="020B0604020202020204" pitchFamily="34" charset="0"/>
                        </a:rPr>
                        <a:t>5.5</a:t>
                      </a: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400" b="1" dirty="0">
                          <a:effectLst/>
                          <a:latin typeface="Arial" panose="020B0604020202020204" pitchFamily="34" charset="0"/>
                          <a:ea typeface="Calibri"/>
                          <a:cs typeface="Arial" panose="020B0604020202020204" pitchFamily="34" charset="0"/>
                        </a:rPr>
                        <a:t>3.3</a:t>
                      </a: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739982" rtl="0" eaLnBrk="1" latinLnBrk="0" hangingPunct="1">
                        <a:defRPr sz="1519" kern="1200">
                          <a:solidFill>
                            <a:schemeClr val="dk1"/>
                          </a:solidFill>
                          <a:latin typeface="Arial" panose="020B0604020202020204"/>
                        </a:defRPr>
                      </a:lvl1pPr>
                      <a:lvl2pPr marL="369983" algn="l" defTabSz="739982" rtl="0" eaLnBrk="1" latinLnBrk="0" hangingPunct="1">
                        <a:defRPr sz="1519" kern="1200">
                          <a:solidFill>
                            <a:schemeClr val="dk1"/>
                          </a:solidFill>
                          <a:latin typeface="Arial" panose="020B0604020202020204"/>
                        </a:defRPr>
                      </a:lvl2pPr>
                      <a:lvl3pPr marL="739982" algn="l" defTabSz="739982" rtl="0" eaLnBrk="1" latinLnBrk="0" hangingPunct="1">
                        <a:defRPr sz="1519" kern="1200">
                          <a:solidFill>
                            <a:schemeClr val="dk1"/>
                          </a:solidFill>
                          <a:latin typeface="Arial" panose="020B0604020202020204"/>
                        </a:defRPr>
                      </a:lvl3pPr>
                      <a:lvl4pPr marL="1109971" algn="l" defTabSz="739982" rtl="0" eaLnBrk="1" latinLnBrk="0" hangingPunct="1">
                        <a:defRPr sz="1519" kern="1200">
                          <a:solidFill>
                            <a:schemeClr val="dk1"/>
                          </a:solidFill>
                          <a:latin typeface="Arial" panose="020B0604020202020204"/>
                        </a:defRPr>
                      </a:lvl4pPr>
                      <a:lvl5pPr marL="1479966" algn="l" defTabSz="739982" rtl="0" eaLnBrk="1" latinLnBrk="0" hangingPunct="1">
                        <a:defRPr sz="1519" kern="1200">
                          <a:solidFill>
                            <a:schemeClr val="dk1"/>
                          </a:solidFill>
                          <a:latin typeface="Arial" panose="020B0604020202020204"/>
                        </a:defRPr>
                      </a:lvl5pPr>
                      <a:lvl6pPr marL="1849957" algn="l" defTabSz="739982" rtl="0" eaLnBrk="1" latinLnBrk="0" hangingPunct="1">
                        <a:defRPr sz="1519" kern="1200">
                          <a:solidFill>
                            <a:schemeClr val="dk1"/>
                          </a:solidFill>
                          <a:latin typeface="Arial" panose="020B0604020202020204"/>
                        </a:defRPr>
                      </a:lvl6pPr>
                      <a:lvl7pPr marL="2219946" algn="l" defTabSz="739982" rtl="0" eaLnBrk="1" latinLnBrk="0" hangingPunct="1">
                        <a:defRPr sz="1519" kern="1200">
                          <a:solidFill>
                            <a:schemeClr val="dk1"/>
                          </a:solidFill>
                          <a:latin typeface="Arial" panose="020B0604020202020204"/>
                        </a:defRPr>
                      </a:lvl7pPr>
                      <a:lvl8pPr marL="2589932" algn="l" defTabSz="739982" rtl="0" eaLnBrk="1" latinLnBrk="0" hangingPunct="1">
                        <a:defRPr sz="1519" kern="1200">
                          <a:solidFill>
                            <a:schemeClr val="dk1"/>
                          </a:solidFill>
                          <a:latin typeface="Arial" panose="020B0604020202020204"/>
                        </a:defRPr>
                      </a:lvl8pPr>
                      <a:lvl9pPr marL="2959919" algn="l" defTabSz="739982" rtl="0" eaLnBrk="1" latinLnBrk="0" hangingPunct="1">
                        <a:defRPr sz="1519" kern="1200">
                          <a:solidFill>
                            <a:schemeClr val="dk1"/>
                          </a:solidFill>
                          <a:latin typeface="Arial" panose="020B0604020202020204"/>
                        </a:defRPr>
                      </a:lvl9pPr>
                    </a:lstStyle>
                    <a:p>
                      <a:pPr algn="ctr">
                        <a:lnSpc>
                          <a:spcPct val="150000"/>
                        </a:lnSpc>
                        <a:spcBef>
                          <a:spcPts val="0"/>
                        </a:spcBef>
                        <a:spcAft>
                          <a:spcPts val="0"/>
                        </a:spcAft>
                      </a:pPr>
                      <a:r>
                        <a:rPr lang="fr-FR" sz="1400" b="1" dirty="0">
                          <a:effectLst/>
                          <a:latin typeface="Arial" panose="020B0604020202020204" pitchFamily="34" charset="0"/>
                          <a:ea typeface="Calibri"/>
                          <a:cs typeface="Arial" panose="020B0604020202020204" pitchFamily="34" charset="0"/>
                        </a:rPr>
                        <a:t>1.68 (0.95-2.97)</a:t>
                      </a: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4684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latin typeface="Arial" panose="020B0604020202020204" pitchFamily="34" charset="0"/>
                          <a:cs typeface="Arial" panose="020B0604020202020204" pitchFamily="34" charset="0"/>
                        </a:rPr>
                        <a:t>Any hospitalization in Cardiology </a:t>
                      </a:r>
                      <a:endParaRPr lang="fr-FR" sz="1200" b="1" dirty="0">
                        <a:effectLst/>
                        <a:latin typeface="Arial" panose="020B0604020202020204" pitchFamily="34" charset="0"/>
                        <a:ea typeface="Calibri"/>
                        <a:cs typeface="Arial" panose="020B060402020202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11.6</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8.0</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600" b="1" dirty="0">
                          <a:solidFill>
                            <a:srgbClr val="FF0000"/>
                          </a:solidFill>
                          <a:effectLst/>
                          <a:latin typeface="Arial" panose="020B0604020202020204" pitchFamily="34" charset="0"/>
                          <a:cs typeface="Arial" panose="020B0604020202020204" pitchFamily="34" charset="0"/>
                        </a:rPr>
                        <a:t>1.49 (1.03-2.17)</a:t>
                      </a:r>
                      <a:endParaRPr lang="fr-FR" sz="14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5"/>
                  </a:ext>
                </a:extLst>
              </a:tr>
            </a:tbl>
          </a:graphicData>
        </a:graphic>
      </p:graphicFrame>
      <p:graphicFrame>
        <p:nvGraphicFramePr>
          <p:cNvPr id="7" name="Tableau 4"/>
          <p:cNvGraphicFramePr>
            <a:graphicFrameLocks noGrp="1"/>
          </p:cNvGraphicFramePr>
          <p:nvPr>
            <p:extLst>
              <p:ext uri="{D42A27DB-BD31-4B8C-83A1-F6EECF244321}">
                <p14:modId xmlns:p14="http://schemas.microsoft.com/office/powerpoint/2010/main" val="1132983393"/>
              </p:ext>
            </p:extLst>
          </p:nvPr>
        </p:nvGraphicFramePr>
        <p:xfrm>
          <a:off x="490789" y="3861676"/>
          <a:ext cx="9479359" cy="2459114"/>
        </p:xfrm>
        <a:graphic>
          <a:graphicData uri="http://schemas.openxmlformats.org/drawingml/2006/table">
            <a:tbl>
              <a:tblPr firstRow="1" bandRow="1"/>
              <a:tblGrid>
                <a:gridCol w="3709314">
                  <a:extLst>
                    <a:ext uri="{9D8B030D-6E8A-4147-A177-3AD203B41FA5}">
                      <a16:colId xmlns:a16="http://schemas.microsoft.com/office/drawing/2014/main" val="20000"/>
                    </a:ext>
                  </a:extLst>
                </a:gridCol>
                <a:gridCol w="1854657">
                  <a:extLst>
                    <a:ext uri="{9D8B030D-6E8A-4147-A177-3AD203B41FA5}">
                      <a16:colId xmlns:a16="http://schemas.microsoft.com/office/drawing/2014/main" val="20001"/>
                    </a:ext>
                  </a:extLst>
                </a:gridCol>
                <a:gridCol w="1957694">
                  <a:extLst>
                    <a:ext uri="{9D8B030D-6E8A-4147-A177-3AD203B41FA5}">
                      <a16:colId xmlns:a16="http://schemas.microsoft.com/office/drawing/2014/main" val="20002"/>
                    </a:ext>
                  </a:extLst>
                </a:gridCol>
                <a:gridCol w="1957694">
                  <a:extLst>
                    <a:ext uri="{9D8B030D-6E8A-4147-A177-3AD203B41FA5}">
                      <a16:colId xmlns:a16="http://schemas.microsoft.com/office/drawing/2014/main" val="20003"/>
                    </a:ext>
                  </a:extLst>
                </a:gridCol>
              </a:tblGrid>
              <a:tr h="95376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en-US" sz="1600" dirty="0">
                          <a:effectLst>
                            <a:outerShdw blurRad="38100" dist="38100" dir="2700000" algn="tl">
                              <a:srgbClr val="000000">
                                <a:alpha val="43137"/>
                              </a:srgbClr>
                            </a:outerShdw>
                          </a:effectLst>
                        </a:rPr>
                        <a:t>Functional status </a:t>
                      </a:r>
                    </a:p>
                    <a:p>
                      <a:pPr algn="ctr">
                        <a:lnSpc>
                          <a:spcPct val="150000"/>
                        </a:lnSpc>
                        <a:spcBef>
                          <a:spcPts val="0"/>
                        </a:spcBef>
                        <a:spcAft>
                          <a:spcPts val="0"/>
                        </a:spcAft>
                      </a:pPr>
                      <a:r>
                        <a:rPr lang="en-US" sz="1600" dirty="0">
                          <a:effectLst>
                            <a:outerShdw blurRad="38100" dist="38100" dir="2700000" algn="tl">
                              <a:srgbClr val="000000">
                                <a:alpha val="43137"/>
                              </a:srgbClr>
                            </a:outerShdw>
                          </a:effectLst>
                        </a:rPr>
                        <a:t>at 1 year</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indent="0" algn="ctr" defTabSz="913661" rtl="0" eaLnBrk="1" fontAlgn="auto" latinLnBrk="0" hangingPunct="1">
                        <a:lnSpc>
                          <a:spcPct val="150000"/>
                        </a:lnSpc>
                        <a:spcBef>
                          <a:spcPts val="0"/>
                        </a:spcBef>
                        <a:spcAft>
                          <a:spcPts val="0"/>
                        </a:spcAft>
                        <a:buClrTx/>
                        <a:buSzTx/>
                        <a:buFontTx/>
                        <a:buNone/>
                        <a:tabLst/>
                        <a:defRPr/>
                      </a:pPr>
                      <a:r>
                        <a:rPr lang="fr-FR" sz="1600" dirty="0">
                          <a:effectLst>
                            <a:outerShdw blurRad="38100" dist="38100" dir="2700000" algn="tl">
                              <a:srgbClr val="000000">
                                <a:alpha val="43137"/>
                              </a:srgbClr>
                            </a:outerShdw>
                          </a:effectLst>
                        </a:rPr>
                        <a:t>FFR-</a:t>
                      </a:r>
                      <a:r>
                        <a:rPr lang="fr-FR" sz="1600" dirty="0" err="1">
                          <a:effectLst>
                            <a:outerShdw blurRad="38100" dist="38100" dir="2700000" algn="tl">
                              <a:srgbClr val="000000">
                                <a:alpha val="43137"/>
                              </a:srgbClr>
                            </a:outerShdw>
                          </a:effectLst>
                        </a:rPr>
                        <a:t>Guided</a:t>
                      </a:r>
                      <a:r>
                        <a:rPr lang="fr-FR" sz="1600" dirty="0">
                          <a:effectLst>
                            <a:outerShdw blurRad="38100" dist="38100" dir="2700000" algn="tl">
                              <a:srgbClr val="000000">
                                <a:alpha val="43137"/>
                              </a:srgbClr>
                            </a:outerShdw>
                          </a:effectLst>
                        </a:rPr>
                        <a:t> PCI</a:t>
                      </a:r>
                    </a:p>
                    <a:p>
                      <a:pPr algn="ctr">
                        <a:lnSpc>
                          <a:spcPct val="150000"/>
                        </a:lnSpc>
                        <a:spcBef>
                          <a:spcPts val="0"/>
                        </a:spcBef>
                        <a:spcAft>
                          <a:spcPts val="0"/>
                        </a:spcAft>
                      </a:pPr>
                      <a:r>
                        <a:rPr lang="fr-FR" sz="1600" dirty="0">
                          <a:effectLst>
                            <a:outerShdw blurRad="38100" dist="38100" dir="2700000" algn="tl">
                              <a:srgbClr val="000000">
                                <a:alpha val="43137"/>
                              </a:srgbClr>
                            </a:outerShdw>
                          </a:effectLst>
                        </a:rPr>
                        <a:t>(n=586)</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600" kern="1200" dirty="0" err="1">
                          <a:effectLst>
                            <a:outerShdw blurRad="38100" dist="38100" dir="2700000" algn="tl">
                              <a:srgbClr val="000000">
                                <a:alpha val="43137"/>
                              </a:srgbClr>
                            </a:outerShdw>
                          </a:effectLst>
                        </a:rPr>
                        <a:t>Angio-Guided</a:t>
                      </a:r>
                      <a:r>
                        <a:rPr lang="fr-FR" sz="1600" kern="1200" dirty="0">
                          <a:effectLst>
                            <a:outerShdw blurRad="38100" dist="38100" dir="2700000" algn="tl">
                              <a:srgbClr val="000000">
                                <a:alpha val="43137"/>
                              </a:srgbClr>
                            </a:outerShdw>
                          </a:effectLst>
                        </a:rPr>
                        <a:t> PCI </a:t>
                      </a:r>
                    </a:p>
                    <a:p>
                      <a:pPr algn="ctr">
                        <a:lnSpc>
                          <a:spcPct val="150000"/>
                        </a:lnSpc>
                        <a:spcBef>
                          <a:spcPts val="0"/>
                        </a:spcBef>
                        <a:spcAft>
                          <a:spcPts val="0"/>
                        </a:spcAft>
                      </a:pPr>
                      <a:r>
                        <a:rPr lang="fr-FR" sz="1600" kern="1200" dirty="0">
                          <a:effectLst>
                            <a:outerShdw blurRad="38100" dist="38100" dir="2700000" algn="tl">
                              <a:srgbClr val="000000">
                                <a:alpha val="43137"/>
                              </a:srgbClr>
                            </a:outerShdw>
                          </a:effectLst>
                        </a:rPr>
                        <a:t>(n=577)</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lnSpc>
                          <a:spcPct val="150000"/>
                        </a:lnSpc>
                        <a:spcBef>
                          <a:spcPts val="0"/>
                        </a:spcBef>
                        <a:spcAft>
                          <a:spcPts val="0"/>
                        </a:spcAft>
                      </a:pPr>
                      <a:r>
                        <a:rPr lang="fr-FR" sz="1600" dirty="0">
                          <a:effectLst>
                            <a:outerShdw blurRad="38100" dist="38100" dir="2700000" algn="tl">
                              <a:srgbClr val="000000">
                                <a:alpha val="43137"/>
                              </a:srgbClr>
                            </a:outerShdw>
                          </a:effectLst>
                        </a:rPr>
                        <a:t>HR (95%</a:t>
                      </a:r>
                      <a:r>
                        <a:rPr lang="fr-FR" sz="1600" baseline="0" dirty="0">
                          <a:effectLst>
                            <a:outerShdw blurRad="38100" dist="38100" dir="2700000" algn="tl">
                              <a:srgbClr val="000000">
                                <a:alpha val="43137"/>
                              </a:srgbClr>
                            </a:outerShdw>
                          </a:effectLst>
                        </a:rPr>
                        <a:t> CI)</a:t>
                      </a:r>
                      <a:endParaRPr lang="fr-FR"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0207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rPr>
                        <a:t>Number of anti-</a:t>
                      </a:r>
                      <a:r>
                        <a:rPr lang="en-US" sz="1400" b="1" dirty="0" err="1">
                          <a:effectLst/>
                        </a:rPr>
                        <a:t>anginal</a:t>
                      </a:r>
                      <a:r>
                        <a:rPr lang="en-US" sz="1400" b="1" dirty="0">
                          <a:effectLst/>
                        </a:rPr>
                        <a:t> medications used </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rPr>
                        <a:t>1.0 ± 0.5</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rPr>
                        <a:t>1.0 ± 0.5</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a:ea typeface="+mn-ea"/>
                          <a:cs typeface="+mn-cs"/>
                        </a:rPr>
                        <a:t>1.01</a:t>
                      </a:r>
                      <a:r>
                        <a:rPr lang="en-US" sz="1400" b="1" baseline="0" dirty="0">
                          <a:effectLst/>
                          <a:latin typeface="Arial"/>
                          <a:ea typeface="+mn-ea"/>
                          <a:cs typeface="+mn-cs"/>
                        </a:rPr>
                        <a:t> (0.90-1.14)</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1"/>
                  </a:ext>
                </a:extLst>
              </a:tr>
              <a:tr h="36610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rPr>
                        <a:t>QALY  based on EQ-5D score</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fr-FR" sz="1400" b="1" dirty="0">
                          <a:effectLst/>
                        </a:rPr>
                        <a:t>0.86 ± 0.19</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nchor="ctr">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fr-FR" sz="1400" b="1" dirty="0">
                          <a:effectLst/>
                        </a:rPr>
                        <a:t>0.87 ± 0.18</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a:ea typeface="+mn-ea"/>
                          <a:cs typeface="+mn-cs"/>
                        </a:rPr>
                        <a:t>0.01</a:t>
                      </a:r>
                      <a:r>
                        <a:rPr lang="en-US" sz="1400" b="1" baseline="0" dirty="0">
                          <a:effectLst/>
                          <a:latin typeface="Arial"/>
                          <a:ea typeface="+mn-ea"/>
                          <a:cs typeface="+mn-cs"/>
                        </a:rPr>
                        <a:t> (0.004-0.01)</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7371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50000"/>
                        </a:lnSpc>
                        <a:spcBef>
                          <a:spcPts val="0"/>
                        </a:spcBef>
                        <a:spcAft>
                          <a:spcPts val="0"/>
                        </a:spcAft>
                      </a:pPr>
                      <a:r>
                        <a:rPr lang="en-US" sz="1400" b="1" dirty="0">
                          <a:effectLst/>
                        </a:rPr>
                        <a:t>Recurrent ischemia</a:t>
                      </a:r>
                      <a:endParaRPr lang="fr-FR" sz="1400" b="1" dirty="0">
                        <a:effectLst/>
                      </a:endParaRPr>
                    </a:p>
                    <a:p>
                      <a:pPr marL="171450" indent="-171450">
                        <a:lnSpc>
                          <a:spcPct val="150000"/>
                        </a:lnSpc>
                        <a:spcBef>
                          <a:spcPts val="0"/>
                        </a:spcBef>
                        <a:spcAft>
                          <a:spcPts val="0"/>
                        </a:spcAft>
                        <a:buFont typeface="Arial" panose="020B0604020202020204" pitchFamily="34" charset="0"/>
                        <a:buChar char="•"/>
                      </a:pPr>
                      <a:r>
                        <a:rPr lang="en-US" sz="1400" b="1" dirty="0">
                          <a:effectLst/>
                        </a:rPr>
                        <a:t>CCS class ≥2</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rPr>
                        <a:t>5.5</a:t>
                      </a:r>
                      <a:endParaRPr lang="fr-FR" sz="1400" b="1" dirty="0">
                        <a:effectLst/>
                      </a:endParaRPr>
                    </a:p>
                    <a:p>
                      <a:pPr algn="ctr">
                        <a:lnSpc>
                          <a:spcPct val="150000"/>
                        </a:lnSpc>
                        <a:spcBef>
                          <a:spcPts val="0"/>
                        </a:spcBef>
                        <a:spcAft>
                          <a:spcPts val="0"/>
                        </a:spcAft>
                      </a:pPr>
                      <a:r>
                        <a:rPr lang="en-US" sz="1400" b="1" dirty="0">
                          <a:effectLst/>
                        </a:rPr>
                        <a:t>64.5</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rPr>
                        <a:t>3.3</a:t>
                      </a:r>
                      <a:endParaRPr lang="fr-FR" sz="1400" b="1" dirty="0">
                        <a:effectLst/>
                      </a:endParaRPr>
                    </a:p>
                    <a:p>
                      <a:pPr algn="ctr">
                        <a:lnSpc>
                          <a:spcPct val="150000"/>
                        </a:lnSpc>
                        <a:spcBef>
                          <a:spcPts val="0"/>
                        </a:spcBef>
                        <a:spcAft>
                          <a:spcPts val="0"/>
                        </a:spcAft>
                      </a:pPr>
                      <a:r>
                        <a:rPr lang="en-US" sz="1400" b="1" dirty="0">
                          <a:effectLst/>
                        </a:rPr>
                        <a:t>68.4</a:t>
                      </a:r>
                      <a:endParaRPr lang="fr-FR" sz="1400" b="1" dirty="0">
                        <a:effectLst/>
                        <a:latin typeface="Calibri" panose="020F0502020204030204" pitchFamily="34" charset="0"/>
                        <a:ea typeface="Calibri"/>
                        <a:cs typeface="Calibri" panose="020F0502020204030204" pitchFamily="34" charset="0"/>
                      </a:endParaRPr>
                    </a:p>
                  </a:txBody>
                  <a:tcPr marL="68580" marR="68580" marT="0" marB="0">
                    <a:lnL>
                      <a:no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lnSpc>
                          <a:spcPct val="150000"/>
                        </a:lnSpc>
                        <a:spcBef>
                          <a:spcPts val="0"/>
                        </a:spcBef>
                        <a:spcAft>
                          <a:spcPts val="0"/>
                        </a:spcAft>
                      </a:pPr>
                      <a:r>
                        <a:rPr lang="en-US" sz="1400" b="1" dirty="0">
                          <a:effectLst/>
                          <a:latin typeface="Arial"/>
                          <a:ea typeface="+mn-ea"/>
                          <a:cs typeface="+mn-cs"/>
                        </a:rPr>
                        <a:t>0.82</a:t>
                      </a:r>
                      <a:r>
                        <a:rPr lang="en-US" sz="1400" b="1" baseline="0" dirty="0">
                          <a:effectLst/>
                          <a:latin typeface="Arial"/>
                          <a:ea typeface="+mn-ea"/>
                          <a:cs typeface="+mn-cs"/>
                        </a:rPr>
                        <a:t> (0.21-3.24)</a:t>
                      </a:r>
                      <a:endParaRPr lang="fr-FR" sz="1200" b="1" dirty="0">
                        <a:effectLst/>
                        <a:latin typeface="Calibri" panose="020F0502020204030204" pitchFamily="34" charset="0"/>
                        <a:ea typeface="Calibri"/>
                        <a:cs typeface="Calibri" panose="020F0502020204030204" pitchFamily="34" charset="0"/>
                      </a:endParaRPr>
                    </a:p>
                  </a:txBody>
                  <a:tcPr marL="68580" marR="68580" marT="0" marB="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144635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graphicFrame>
        <p:nvGraphicFramePr>
          <p:cNvPr id="4" name="Chart 3"/>
          <p:cNvGraphicFramePr/>
          <p:nvPr>
            <p:extLst>
              <p:ext uri="{D42A27DB-BD31-4B8C-83A1-F6EECF244321}">
                <p14:modId xmlns:p14="http://schemas.microsoft.com/office/powerpoint/2010/main" val="2758969459"/>
              </p:ext>
            </p:extLst>
          </p:nvPr>
        </p:nvGraphicFramePr>
        <p:xfrm>
          <a:off x="603943" y="1514475"/>
          <a:ext cx="9525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144" y="7487"/>
            <a:ext cx="10287000" cy="120032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FLOWER-MI: Secondary Clinical Outcomes </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1 Year</a:t>
            </a:r>
          </a:p>
        </p:txBody>
      </p:sp>
      <p:sp>
        <p:nvSpPr>
          <p:cNvPr id="6" name="TextBox 5"/>
          <p:cNvSpPr txBox="1"/>
          <p:nvPr/>
        </p:nvSpPr>
        <p:spPr>
          <a:xfrm>
            <a:off x="7691718" y="6513953"/>
            <a:ext cx="2595282"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Puymirat</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 ACC 2021</a:t>
            </a:r>
          </a:p>
        </p:txBody>
      </p:sp>
      <p:sp>
        <p:nvSpPr>
          <p:cNvPr id="7" name="TextBox 6"/>
          <p:cNvSpPr txBox="1"/>
          <p:nvPr/>
        </p:nvSpPr>
        <p:spPr>
          <a:xfrm>
            <a:off x="99118" y="3631198"/>
            <a:ext cx="504825" cy="33855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69892534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158445"/>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Conclusions</a:t>
            </a:r>
          </a:p>
        </p:txBody>
      </p:sp>
      <p:sp>
        <p:nvSpPr>
          <p:cNvPr id="5" name="Espace réservé du contenu 2"/>
          <p:cNvSpPr txBox="1">
            <a:spLocks/>
          </p:cNvSpPr>
          <p:nvPr/>
        </p:nvSpPr>
        <p:spPr>
          <a:xfrm>
            <a:off x="85344" y="1186655"/>
            <a:ext cx="10210800" cy="4509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b="1" i="0" u="none" strike="noStrike" kern="1200" cap="none" spc="0" normalizeH="0" baseline="0" noProof="0" dirty="0">
                <a:ln>
                  <a:noFill/>
                </a:ln>
                <a:solidFill>
                  <a:srgbClr val="FFFFFF"/>
                </a:solidFill>
                <a:effectLst/>
                <a:uLnTx/>
                <a:uFillTx/>
                <a:latin typeface="Arial" panose="020B0604020202020204"/>
                <a:ea typeface="+mn-ea"/>
                <a:cs typeface="+mn-cs"/>
              </a:rPr>
              <a:t>In patients </a:t>
            </a:r>
            <a:r>
              <a:rPr kumimoji="0" lang="fr-FR" b="1" i="0" u="none" strike="noStrike" kern="1200" cap="none" spc="0" normalizeH="0" baseline="0" noProof="0" dirty="0" err="1">
                <a:ln>
                  <a:noFill/>
                </a:ln>
                <a:solidFill>
                  <a:srgbClr val="FFFFFF"/>
                </a:solidFill>
                <a:effectLst/>
                <a:uLnTx/>
                <a:uFillTx/>
                <a:latin typeface="Arial" panose="020B0604020202020204"/>
                <a:ea typeface="+mn-ea"/>
                <a:cs typeface="+mn-cs"/>
              </a:rPr>
              <a:t>presenting</a:t>
            </a:r>
            <a:r>
              <a:rPr kumimoji="0" lang="fr-FR" b="1"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fr-FR" b="1" i="0" u="none" strike="noStrike" kern="1200" cap="none" spc="0" normalizeH="0" baseline="0" noProof="0" dirty="0" err="1">
                <a:ln>
                  <a:noFill/>
                </a:ln>
                <a:solidFill>
                  <a:srgbClr val="FFFFFF"/>
                </a:solidFill>
                <a:effectLst/>
                <a:uLnTx/>
                <a:uFillTx/>
                <a:latin typeface="Arial" panose="020B0604020202020204"/>
                <a:ea typeface="+mn-ea"/>
                <a:cs typeface="+mn-cs"/>
              </a:rPr>
              <a:t>with</a:t>
            </a:r>
            <a:r>
              <a:rPr kumimoji="0" lang="fr-FR" b="1" i="0" u="none" strike="noStrike" kern="1200" cap="none" spc="0" normalizeH="0" baseline="0" noProof="0" dirty="0">
                <a:ln>
                  <a:noFill/>
                </a:ln>
                <a:solidFill>
                  <a:srgbClr val="FFFFFF"/>
                </a:solidFill>
                <a:effectLst/>
                <a:uLnTx/>
                <a:uFillTx/>
                <a:latin typeface="Arial" panose="020B0604020202020204"/>
                <a:ea typeface="+mn-ea"/>
                <a:cs typeface="+mn-cs"/>
              </a:rPr>
              <a:t> STEMI and MVD </a:t>
            </a:r>
            <a:r>
              <a:rPr kumimoji="0" lang="en-US" b="1" i="0" u="none" strike="noStrike" kern="1200" cap="none" spc="0" normalizeH="0" baseline="0" noProof="0" dirty="0">
                <a:ln>
                  <a:noFill/>
                </a:ln>
                <a:solidFill>
                  <a:srgbClr val="FFFFFF"/>
                </a:solidFill>
                <a:effectLst/>
                <a:uLnTx/>
                <a:uFillTx/>
                <a:latin typeface="Arial" panose="020B0604020202020204"/>
                <a:ea typeface="+mn-ea"/>
                <a:cs typeface="+mn-cs"/>
              </a:rPr>
              <a:t>treated with </a:t>
            </a:r>
            <a:r>
              <a:rPr lang="en-US" b="1" dirty="0">
                <a:ln>
                  <a:noFill/>
                </a:ln>
                <a:solidFill>
                  <a:srgbClr val="FFFFFF"/>
                </a:solidFill>
                <a:latin typeface="Arial" panose="020B0604020202020204"/>
              </a:rPr>
              <a:t>MV</a:t>
            </a:r>
            <a:r>
              <a:rPr kumimoji="0" lang="en-US" b="1" i="0" u="none" strike="noStrike" kern="1200" cap="none" spc="0" normalizeH="0" baseline="0" noProof="0" dirty="0">
                <a:ln>
                  <a:noFill/>
                </a:ln>
                <a:solidFill>
                  <a:srgbClr val="FFFFFF"/>
                </a:solidFill>
                <a:effectLst/>
                <a:uLnTx/>
                <a:uFillTx/>
                <a:latin typeface="Arial" panose="020B0604020202020204"/>
                <a:ea typeface="+mn-ea"/>
                <a:cs typeface="+mn-cs"/>
              </a:rPr>
              <a:t> revascularization during the index hospitalization :</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The event rates of MACE at one-year is low</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For non-culprit lesion revascularization, investigators’ preference is staged procedure </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FFR-guided PCI of non-infarct-related lesions does not reduce the risk of a composite outcome of death, </a:t>
            </a:r>
            <a:r>
              <a:rPr kumimoji="0" lang="en-US" sz="2800" b="1" i="0" u="none" strike="noStrike" kern="1200" cap="none" spc="0" normalizeH="0" baseline="0" noProof="0" dirty="0" err="1">
                <a:ln>
                  <a:noFill/>
                </a:ln>
                <a:solidFill>
                  <a:srgbClr val="FFFFFF"/>
                </a:solidFill>
                <a:effectLst/>
                <a:uLnTx/>
                <a:uFillTx/>
                <a:latin typeface="Arial" panose="020B0604020202020204"/>
                <a:ea typeface="+mn-ea"/>
                <a:cs typeface="+mn-cs"/>
              </a:rPr>
              <a:t>reinfarction</a:t>
            </a: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 or urgent revascularization at one year, as compared with an angiography-guided strategy</a:t>
            </a: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971550" marR="0" lvl="1" indent="-51435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rPr>
              <a:t>Cost effectiveness and cost utility favor angiography-guided PCI</a:t>
            </a:r>
            <a:endParaRPr kumimoji="0" lang="fr-FR" sz="2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038238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72651" y="557209"/>
            <a:ext cx="475059" cy="64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5725" y="580073"/>
            <a:ext cx="600075" cy="620078"/>
          </a:xfrm>
          <a:prstGeom prst="roundRect">
            <a:avLst/>
          </a:prstGeom>
        </p:spPr>
      </p:pic>
      <p:sp>
        <p:nvSpPr>
          <p:cNvPr id="8" name="Rectangle 7"/>
          <p:cNvSpPr/>
          <p:nvPr/>
        </p:nvSpPr>
        <p:spPr>
          <a:xfrm>
            <a:off x="428625" y="561819"/>
            <a:ext cx="9383329" cy="611706"/>
          </a:xfrm>
          <a:prstGeom prst="rect">
            <a:avLst/>
          </a:prstGeom>
        </p:spPr>
        <p:txBody>
          <a:bodyPr wrap="square">
            <a:spAutoFit/>
          </a:bodyPr>
          <a:lstStyle/>
          <a:p>
            <a:pPr algn="ctr" defTabSz="1028736"/>
            <a:r>
              <a:rPr lang="en-US" sz="3375" b="1" dirty="0">
                <a:solidFill>
                  <a:srgbClr val="FFFF00"/>
                </a:solidFill>
                <a:latin typeface="Arial" panose="020B0604020202020204" pitchFamily="34" charset="0"/>
                <a:cs typeface="Arial" panose="020B0604020202020204" pitchFamily="34" charset="0"/>
              </a:rPr>
              <a:t>Available for Free Download Now</a:t>
            </a:r>
            <a:endParaRPr lang="en-US" sz="3150" dirty="0">
              <a:solidFill>
                <a:srgbClr val="FFFF00"/>
              </a:solidFill>
              <a:latin typeface="Arial" pitchFamily="34" charset="0"/>
              <a:cs typeface="Arial" pitchFamily="34" charset="0"/>
            </a:endParaRPr>
          </a:p>
        </p:txBody>
      </p:sp>
      <p:pic>
        <p:nvPicPr>
          <p:cNvPr id="10" name="Picture 29" descr="Get it on Google Pl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69082" y="1060027"/>
            <a:ext cx="1797262" cy="695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78452" y="1171628"/>
            <a:ext cx="1410917" cy="47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creen_Recording_20210615-073019_BifurcAID 3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1685078"/>
            <a:ext cx="10287000" cy="4629150"/>
          </a:xfrm>
          <a:prstGeom prst="rect">
            <a:avLst/>
          </a:prstGeom>
        </p:spPr>
      </p:pic>
    </p:spTree>
    <p:extLst>
      <p:ext uri="{BB962C8B-B14F-4D97-AF65-F5344CB8AC3E}">
        <p14:creationId xmlns:p14="http://schemas.microsoft.com/office/powerpoint/2010/main" val="361040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93" y="0"/>
            <a:ext cx="9481214" cy="6858000"/>
          </a:xfrm>
          <a:prstGeom prst="rect">
            <a:avLst/>
          </a:prstGeom>
        </p:spPr>
      </p:pic>
      <p:sp>
        <p:nvSpPr>
          <p:cNvPr id="5" name="TextBox 4"/>
          <p:cNvSpPr txBox="1"/>
          <p:nvPr/>
        </p:nvSpPr>
        <p:spPr>
          <a:xfrm>
            <a:off x="618565" y="439267"/>
            <a:ext cx="9036423" cy="307777"/>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Article published on May 16, 2021 at NEJM.org   DOI: 10.1056/NEJMoa2104650</a:t>
            </a:r>
          </a:p>
        </p:txBody>
      </p:sp>
    </p:spTree>
    <p:extLst>
      <p:ext uri="{BB962C8B-B14F-4D97-AF65-F5344CB8AC3E}">
        <p14:creationId xmlns:p14="http://schemas.microsoft.com/office/powerpoint/2010/main" val="36641120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itle 1">
            <a:extLst>
              <a:ext uri="{FF2B5EF4-FFF2-40B4-BE49-F238E27FC236}">
                <a16:creationId xmlns:a16="http://schemas.microsoft.com/office/drawing/2014/main" id="{373C51F5-9713-5C42-A286-0CCB3254AA7F}"/>
              </a:ext>
            </a:extLst>
          </p:cNvPr>
          <p:cNvSpPr txBox="1">
            <a:spLocks/>
          </p:cNvSpPr>
          <p:nvPr/>
        </p:nvSpPr>
        <p:spPr>
          <a:xfrm>
            <a:off x="0" y="1487899"/>
            <a:ext cx="10287000" cy="2380013"/>
          </a:xfrm>
          <a:prstGeom prst="rect">
            <a:avLst/>
          </a:prstGeom>
        </p:spPr>
        <p:txBody>
          <a:bodyPr anchor="t">
            <a:no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Sex-Specific Outcomes in High-Risk Patients Receiving </a:t>
            </a: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Ticagrelor</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With or Without Aspirin After PCI:                                                       Results from the TWILIGHT Trial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039" y="4038600"/>
            <a:ext cx="3359921" cy="1520952"/>
          </a:xfrm>
          <a:prstGeom prst="rect">
            <a:avLst/>
          </a:prstGeom>
        </p:spPr>
      </p:pic>
    </p:spTree>
    <p:extLst>
      <p:ext uri="{BB962C8B-B14F-4D97-AF65-F5344CB8AC3E}">
        <p14:creationId xmlns:p14="http://schemas.microsoft.com/office/powerpoint/2010/main" val="26255019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5420"/>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Study Design</a:t>
            </a:r>
          </a:p>
        </p:txBody>
      </p:sp>
      <p:sp>
        <p:nvSpPr>
          <p:cNvPr id="6" name="Content Placeholder 2"/>
          <p:cNvSpPr txBox="1">
            <a:spLocks/>
          </p:cNvSpPr>
          <p:nvPr/>
        </p:nvSpPr>
        <p:spPr>
          <a:xfrm>
            <a:off x="100584" y="1296745"/>
            <a:ext cx="10113263" cy="1931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Randomized, double-blind placebo controlled trial in 187 sites and 11 countries</a:t>
            </a:r>
          </a:p>
          <a:p>
            <a:pPr marL="228600" marR="0" lvl="0" indent="-228600" algn="l" defTabSz="914400" rtl="0" eaLnBrk="1" fontAlgn="auto" latinLnBrk="0" hangingPunct="1">
              <a:lnSpc>
                <a:spcPct val="100000"/>
              </a:lnSpc>
              <a:spcBef>
                <a:spcPts val="0"/>
              </a:spcBef>
              <a:spcAft>
                <a:spcPts val="120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High-risk patients underwent PCI and were treated with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ticagrelor</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plus aspirin for 3 months</a:t>
            </a:r>
          </a:p>
          <a:p>
            <a:pPr marL="228600" marR="0" lvl="0" indent="-228600" algn="l" defTabSz="9144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Event-free and adherent patients were randomized to aspirin vs placebo and continued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ticagrelor</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 and additional year</a:t>
            </a:r>
          </a:p>
        </p:txBody>
      </p:sp>
      <p:grpSp>
        <p:nvGrpSpPr>
          <p:cNvPr id="496" name="Group 495"/>
          <p:cNvGrpSpPr/>
          <p:nvPr/>
        </p:nvGrpSpPr>
        <p:grpSpPr>
          <a:xfrm>
            <a:off x="128016" y="3475310"/>
            <a:ext cx="10099193" cy="2641479"/>
            <a:chOff x="100584" y="3274142"/>
            <a:chExt cx="10099193" cy="2641479"/>
          </a:xfrm>
        </p:grpSpPr>
        <p:sp>
          <p:nvSpPr>
            <p:cNvPr id="7" name="Right Arrow 6"/>
            <p:cNvSpPr/>
            <p:nvPr/>
          </p:nvSpPr>
          <p:spPr>
            <a:xfrm>
              <a:off x="3229735" y="3882888"/>
              <a:ext cx="6692982" cy="224443"/>
            </a:xfrm>
            <a:prstGeom prst="rightArrow">
              <a:avLst/>
            </a:prstGeom>
            <a:solidFill>
              <a:srgbClr val="FFC000">
                <a:lumMod val="75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 name="Right Arrow 7"/>
            <p:cNvSpPr/>
            <p:nvPr/>
          </p:nvSpPr>
          <p:spPr>
            <a:xfrm>
              <a:off x="3229735" y="4837676"/>
              <a:ext cx="6692982" cy="228099"/>
            </a:xfrm>
            <a:prstGeom prst="rightArrow">
              <a:avLst/>
            </a:prstGeom>
            <a:solidFill>
              <a:srgbClr val="3B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rot="19620000">
              <a:off x="2527447" y="4158496"/>
              <a:ext cx="807661" cy="112616"/>
            </a:xfrm>
            <a:prstGeom prst="rect">
              <a:avLst/>
            </a:prstGeom>
            <a:solidFill>
              <a:srgbClr val="FFC000">
                <a:lumMod val="75000"/>
              </a:srgbClr>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10"/>
            <p:cNvSpPr/>
            <p:nvPr/>
          </p:nvSpPr>
          <p:spPr>
            <a:xfrm rot="1980000">
              <a:off x="2502729" y="4675202"/>
              <a:ext cx="824063" cy="117918"/>
            </a:xfrm>
            <a:prstGeom prst="rect">
              <a:avLst/>
            </a:prstGeom>
            <a:solidFill>
              <a:srgbClr val="3BCC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Rectangle 11"/>
            <p:cNvSpPr/>
            <p:nvPr/>
          </p:nvSpPr>
          <p:spPr>
            <a:xfrm>
              <a:off x="2557629" y="3459263"/>
              <a:ext cx="93774" cy="1895009"/>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37027" y="5254523"/>
              <a:ext cx="1772685"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Enrollment period   </a:t>
              </a: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Months</a:t>
              </a:r>
            </a:p>
          </p:txBody>
        </p:sp>
        <p:sp>
          <p:nvSpPr>
            <p:cNvPr id="16" name="TextBox 15"/>
            <p:cNvSpPr txBox="1"/>
            <p:nvPr/>
          </p:nvSpPr>
          <p:spPr>
            <a:xfrm>
              <a:off x="3352334" y="5423178"/>
              <a:ext cx="2731729"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Randomization period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 Months</a:t>
              </a:r>
            </a:p>
          </p:txBody>
        </p:sp>
        <p:sp>
          <p:nvSpPr>
            <p:cNvPr id="18" name="TextBox 17"/>
            <p:cNvSpPr txBox="1"/>
            <p:nvPr/>
          </p:nvSpPr>
          <p:spPr>
            <a:xfrm>
              <a:off x="3667683" y="3592982"/>
              <a:ext cx="192844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Ticagrelor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Aspirin</a:t>
              </a:r>
            </a:p>
          </p:txBody>
        </p:sp>
        <p:sp>
          <p:nvSpPr>
            <p:cNvPr id="19" name="Rectangle 18"/>
            <p:cNvSpPr/>
            <p:nvPr/>
          </p:nvSpPr>
          <p:spPr>
            <a:xfrm>
              <a:off x="7558908" y="3481843"/>
              <a:ext cx="90233" cy="2006501"/>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TextBox 19"/>
            <p:cNvSpPr txBox="1"/>
            <p:nvPr/>
          </p:nvSpPr>
          <p:spPr>
            <a:xfrm>
              <a:off x="3709748" y="4529900"/>
              <a:ext cx="204563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Ticagrelor</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Placebo</a:t>
              </a:r>
            </a:p>
          </p:txBody>
        </p:sp>
        <p:sp>
          <p:nvSpPr>
            <p:cNvPr id="21" name="TextBox 20"/>
            <p:cNvSpPr txBox="1"/>
            <p:nvPr/>
          </p:nvSpPr>
          <p:spPr>
            <a:xfrm>
              <a:off x="7827775" y="5313659"/>
              <a:ext cx="192191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Observation period </a:t>
              </a: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Months</a:t>
              </a:r>
            </a:p>
          </p:txBody>
        </p:sp>
        <p:sp>
          <p:nvSpPr>
            <p:cNvPr id="22" name="TextBox 21"/>
            <p:cNvSpPr txBox="1"/>
            <p:nvPr/>
          </p:nvSpPr>
          <p:spPr>
            <a:xfrm>
              <a:off x="7967165" y="3605889"/>
              <a:ext cx="16471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Standard of Care</a:t>
              </a:r>
            </a:p>
          </p:txBody>
        </p:sp>
        <p:sp>
          <p:nvSpPr>
            <p:cNvPr id="23" name="TextBox 22"/>
            <p:cNvSpPr txBox="1"/>
            <p:nvPr/>
          </p:nvSpPr>
          <p:spPr>
            <a:xfrm>
              <a:off x="7980762" y="4529900"/>
              <a:ext cx="17327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Standard of Care</a:t>
              </a:r>
            </a:p>
          </p:txBody>
        </p:sp>
        <p:sp>
          <p:nvSpPr>
            <p:cNvPr id="25" name="Rounded Rectangle 24"/>
            <p:cNvSpPr/>
            <p:nvPr/>
          </p:nvSpPr>
          <p:spPr>
            <a:xfrm>
              <a:off x="2295819" y="5523725"/>
              <a:ext cx="552450" cy="316789"/>
            </a:xfrm>
            <a:prstGeom prst="roundRect">
              <a:avLst/>
            </a:prstGeom>
            <a:noFill/>
            <a:ln w="12700" cap="flat" cmpd="sng" algn="ctr">
              <a:solidFill>
                <a:srgbClr val="3BCC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M</a:t>
              </a:r>
            </a:p>
          </p:txBody>
        </p:sp>
        <p:sp>
          <p:nvSpPr>
            <p:cNvPr id="31" name="Rounded Rectangle 30"/>
            <p:cNvSpPr/>
            <p:nvPr/>
          </p:nvSpPr>
          <p:spPr>
            <a:xfrm>
              <a:off x="100584" y="3274142"/>
              <a:ext cx="1520174" cy="691784"/>
            </a:xfrm>
            <a:prstGeom prst="roundRect">
              <a:avLst/>
            </a:prstGeom>
            <a:solidFill>
              <a:schemeClr val="bg1"/>
            </a:solidFill>
            <a:ln w="28575" cap="flat" cmpd="sng" algn="ctr">
              <a:solidFill>
                <a:srgbClr val="3BCC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9006 pts enrolled (28.5% women)</a:t>
              </a:r>
            </a:p>
          </p:txBody>
        </p:sp>
        <p:sp>
          <p:nvSpPr>
            <p:cNvPr id="34" name="Rounded Rectangle 33"/>
            <p:cNvSpPr/>
            <p:nvPr/>
          </p:nvSpPr>
          <p:spPr>
            <a:xfrm>
              <a:off x="6007556" y="3592982"/>
              <a:ext cx="1238392" cy="666804"/>
            </a:xfrm>
            <a:prstGeom prst="roundRect">
              <a:avLst/>
            </a:prstGeom>
            <a:solidFill>
              <a:sysClr val="window" lastClr="FFFFFF"/>
            </a:solidFill>
            <a:ln w="28575" cap="flat" cmpd="sng" algn="ctr">
              <a:solidFill>
                <a:srgbClr val="3BCC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852 women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2712 men</a:t>
              </a:r>
            </a:p>
          </p:txBody>
        </p:sp>
        <p:sp>
          <p:nvSpPr>
            <p:cNvPr id="36" name="Rounded Rectangle 35"/>
            <p:cNvSpPr/>
            <p:nvPr/>
          </p:nvSpPr>
          <p:spPr>
            <a:xfrm>
              <a:off x="6032736" y="4584671"/>
              <a:ext cx="1238392" cy="666804"/>
            </a:xfrm>
            <a:prstGeom prst="roundRect">
              <a:avLst/>
            </a:prstGeom>
            <a:solidFill>
              <a:sysClr val="window" lastClr="FFFFFF"/>
            </a:solidFill>
            <a:ln w="28575" cap="flat" cmpd="sng" algn="ctr">
              <a:solidFill>
                <a:srgbClr val="3BCC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846 women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2709 men</a:t>
              </a:r>
            </a:p>
          </p:txBody>
        </p:sp>
        <p:sp>
          <p:nvSpPr>
            <p:cNvPr id="38" name="Rounded Rectangle 37"/>
            <p:cNvSpPr/>
            <p:nvPr/>
          </p:nvSpPr>
          <p:spPr>
            <a:xfrm>
              <a:off x="1188469" y="4057099"/>
              <a:ext cx="1412365" cy="872017"/>
            </a:xfrm>
            <a:prstGeom prst="roundRect">
              <a:avLst/>
            </a:prstGeom>
            <a:solidFill>
              <a:schemeClr val="bg1"/>
            </a:solidFill>
            <a:ln w="28575" cap="flat" cmpd="sng" algn="ctr">
              <a:solidFill>
                <a:srgbClr val="3BCC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7119 pts randomized (23.9% women)</a:t>
              </a:r>
            </a:p>
          </p:txBody>
        </p:sp>
        <p:sp>
          <p:nvSpPr>
            <p:cNvPr id="43" name="Rounded Rectangle 42"/>
            <p:cNvSpPr/>
            <p:nvPr/>
          </p:nvSpPr>
          <p:spPr>
            <a:xfrm>
              <a:off x="7319293" y="5546435"/>
              <a:ext cx="634108" cy="316789"/>
            </a:xfrm>
            <a:prstGeom prst="roundRect">
              <a:avLst/>
            </a:prstGeom>
            <a:noFill/>
            <a:ln w="12700" cap="flat" cmpd="sng" algn="ctr">
              <a:solidFill>
                <a:srgbClr val="3BCC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 M</a:t>
              </a:r>
            </a:p>
          </p:txBody>
        </p:sp>
        <p:sp>
          <p:nvSpPr>
            <p:cNvPr id="46" name="Rounded Rectangle 45"/>
            <p:cNvSpPr/>
            <p:nvPr/>
          </p:nvSpPr>
          <p:spPr>
            <a:xfrm>
              <a:off x="9565669" y="5552531"/>
              <a:ext cx="634108" cy="316789"/>
            </a:xfrm>
            <a:prstGeom prst="roundRect">
              <a:avLst/>
            </a:prstGeom>
            <a:noFill/>
            <a:ln w="12700" cap="flat" cmpd="sng" algn="ctr">
              <a:solidFill>
                <a:srgbClr val="3BCC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18 M</a:t>
              </a:r>
            </a:p>
          </p:txBody>
        </p:sp>
        <p:cxnSp>
          <p:nvCxnSpPr>
            <p:cNvPr id="488" name="Straight Connector 487"/>
            <p:cNvCxnSpPr>
              <a:stCxn id="31" idx="2"/>
            </p:cNvCxnSpPr>
            <p:nvPr/>
          </p:nvCxnSpPr>
          <p:spPr bwMode="auto">
            <a:xfrm flipH="1">
              <a:off x="854638" y="3965926"/>
              <a:ext cx="6033" cy="527182"/>
            </a:xfrm>
            <a:prstGeom prst="line">
              <a:avLst/>
            </a:pr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90" name="Straight Arrow Connector 489"/>
            <p:cNvCxnSpPr>
              <a:endCxn id="38" idx="1"/>
            </p:cNvCxnSpPr>
            <p:nvPr/>
          </p:nvCxnSpPr>
          <p:spPr bwMode="auto">
            <a:xfrm>
              <a:off x="851071" y="4493108"/>
              <a:ext cx="337398" cy="0"/>
            </a:xfrm>
            <a:prstGeom prst="straightConnector1">
              <a:avLst/>
            </a:prstGeom>
            <a:noFill/>
            <a:ln w="15875" cap="flat" cmpd="sng" algn="ctr">
              <a:solidFill>
                <a:schemeClr val="bg1"/>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20804671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51140"/>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BARC 2, 3 or 5 Bleeding by Sex at 1 Year</a:t>
            </a:r>
          </a:p>
        </p:txBody>
      </p:sp>
      <p:sp>
        <p:nvSpPr>
          <p:cNvPr id="10" name="Rectangle 69"/>
          <p:cNvSpPr>
            <a:spLocks noChangeArrowheads="1"/>
          </p:cNvSpPr>
          <p:nvPr/>
        </p:nvSpPr>
        <p:spPr bwMode="auto">
          <a:xfrm>
            <a:off x="2102786" y="2194151"/>
            <a:ext cx="5480049" cy="2589817"/>
          </a:xfrm>
          <a:prstGeom prst="rect">
            <a:avLst/>
          </a:prstGeom>
          <a:noFill/>
          <a:ln w="9525">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88" name="Group 487"/>
          <p:cNvGrpSpPr/>
          <p:nvPr/>
        </p:nvGrpSpPr>
        <p:grpSpPr>
          <a:xfrm>
            <a:off x="504825" y="1646637"/>
            <a:ext cx="9271356" cy="4544613"/>
            <a:chOff x="1030845" y="1665687"/>
            <a:chExt cx="9040611" cy="3999248"/>
          </a:xfrm>
        </p:grpSpPr>
        <p:grpSp>
          <p:nvGrpSpPr>
            <p:cNvPr id="487" name="Group 486"/>
            <p:cNvGrpSpPr/>
            <p:nvPr/>
          </p:nvGrpSpPr>
          <p:grpSpPr>
            <a:xfrm>
              <a:off x="1382806" y="1765829"/>
              <a:ext cx="8256493" cy="3560550"/>
              <a:chOff x="1039906" y="1765829"/>
              <a:chExt cx="8599394" cy="3560550"/>
            </a:xfrm>
          </p:grpSpPr>
          <p:graphicFrame>
            <p:nvGraphicFramePr>
              <p:cNvPr id="481" name="Chart 480"/>
              <p:cNvGraphicFramePr/>
              <p:nvPr/>
            </p:nvGraphicFramePr>
            <p:xfrm>
              <a:off x="1039906" y="1765829"/>
              <a:ext cx="8599394" cy="3560550"/>
            </p:xfrm>
            <a:graphic>
              <a:graphicData uri="http://schemas.openxmlformats.org/drawingml/2006/chart">
                <c:chart xmlns:c="http://schemas.openxmlformats.org/drawingml/2006/chart" xmlns:r="http://schemas.openxmlformats.org/officeDocument/2006/relationships" r:id="rId3"/>
              </a:graphicData>
            </a:graphic>
          </p:graphicFrame>
          <p:grpSp>
            <p:nvGrpSpPr>
              <p:cNvPr id="486" name="Group 485"/>
              <p:cNvGrpSpPr/>
              <p:nvPr/>
            </p:nvGrpSpPr>
            <p:grpSpPr>
              <a:xfrm>
                <a:off x="1490011" y="2867026"/>
                <a:ext cx="7720664" cy="1996876"/>
                <a:chOff x="1461436" y="2952751"/>
                <a:chExt cx="7720664" cy="1996876"/>
              </a:xfrm>
            </p:grpSpPr>
            <p:sp>
              <p:nvSpPr>
                <p:cNvPr id="11" name="Freeform 70"/>
                <p:cNvSpPr>
                  <a:spLocks/>
                </p:cNvSpPr>
                <p:nvPr/>
              </p:nvSpPr>
              <p:spPr bwMode="auto">
                <a:xfrm>
                  <a:off x="1461436" y="3448050"/>
                  <a:ext cx="7720664" cy="1501577"/>
                </a:xfrm>
                <a:custGeom>
                  <a:avLst/>
                  <a:gdLst>
                    <a:gd name="T0" fmla="*/ 6 w 1167"/>
                    <a:gd name="T1" fmla="*/ 329 h 330"/>
                    <a:gd name="T2" fmla="*/ 22 w 1167"/>
                    <a:gd name="T3" fmla="*/ 322 h 330"/>
                    <a:gd name="T4" fmla="*/ 44 w 1167"/>
                    <a:gd name="T5" fmla="*/ 314 h 330"/>
                    <a:gd name="T6" fmla="*/ 57 w 1167"/>
                    <a:gd name="T7" fmla="*/ 309 h 330"/>
                    <a:gd name="T8" fmla="*/ 70 w 1167"/>
                    <a:gd name="T9" fmla="*/ 303 h 330"/>
                    <a:gd name="T10" fmla="*/ 83 w 1167"/>
                    <a:gd name="T11" fmla="*/ 297 h 330"/>
                    <a:gd name="T12" fmla="*/ 96 w 1167"/>
                    <a:gd name="T13" fmla="*/ 293 h 330"/>
                    <a:gd name="T14" fmla="*/ 112 w 1167"/>
                    <a:gd name="T15" fmla="*/ 288 h 330"/>
                    <a:gd name="T16" fmla="*/ 134 w 1167"/>
                    <a:gd name="T17" fmla="*/ 282 h 330"/>
                    <a:gd name="T18" fmla="*/ 153 w 1167"/>
                    <a:gd name="T19" fmla="*/ 277 h 330"/>
                    <a:gd name="T20" fmla="*/ 166 w 1167"/>
                    <a:gd name="T21" fmla="*/ 274 h 330"/>
                    <a:gd name="T22" fmla="*/ 192 w 1167"/>
                    <a:gd name="T23" fmla="*/ 268 h 330"/>
                    <a:gd name="T24" fmla="*/ 217 w 1167"/>
                    <a:gd name="T25" fmla="*/ 254 h 330"/>
                    <a:gd name="T26" fmla="*/ 230 w 1167"/>
                    <a:gd name="T27" fmla="*/ 249 h 330"/>
                    <a:gd name="T28" fmla="*/ 246 w 1167"/>
                    <a:gd name="T29" fmla="*/ 244 h 330"/>
                    <a:gd name="T30" fmla="*/ 268 w 1167"/>
                    <a:gd name="T31" fmla="*/ 235 h 330"/>
                    <a:gd name="T32" fmla="*/ 288 w 1167"/>
                    <a:gd name="T33" fmla="*/ 229 h 330"/>
                    <a:gd name="T34" fmla="*/ 304 w 1167"/>
                    <a:gd name="T35" fmla="*/ 216 h 330"/>
                    <a:gd name="T36" fmla="*/ 329 w 1167"/>
                    <a:gd name="T37" fmla="*/ 213 h 330"/>
                    <a:gd name="T38" fmla="*/ 348 w 1167"/>
                    <a:gd name="T39" fmla="*/ 206 h 330"/>
                    <a:gd name="T40" fmla="*/ 374 w 1167"/>
                    <a:gd name="T41" fmla="*/ 200 h 330"/>
                    <a:gd name="T42" fmla="*/ 387 w 1167"/>
                    <a:gd name="T43" fmla="*/ 194 h 330"/>
                    <a:gd name="T44" fmla="*/ 403 w 1167"/>
                    <a:gd name="T45" fmla="*/ 191 h 330"/>
                    <a:gd name="T46" fmla="*/ 432 w 1167"/>
                    <a:gd name="T47" fmla="*/ 185 h 330"/>
                    <a:gd name="T48" fmla="*/ 451 w 1167"/>
                    <a:gd name="T49" fmla="*/ 179 h 330"/>
                    <a:gd name="T50" fmla="*/ 467 w 1167"/>
                    <a:gd name="T51" fmla="*/ 173 h 330"/>
                    <a:gd name="T52" fmla="*/ 486 w 1167"/>
                    <a:gd name="T53" fmla="*/ 170 h 330"/>
                    <a:gd name="T54" fmla="*/ 502 w 1167"/>
                    <a:gd name="T55" fmla="*/ 167 h 330"/>
                    <a:gd name="T56" fmla="*/ 515 w 1167"/>
                    <a:gd name="T57" fmla="*/ 158 h 330"/>
                    <a:gd name="T58" fmla="*/ 537 w 1167"/>
                    <a:gd name="T59" fmla="*/ 147 h 330"/>
                    <a:gd name="T60" fmla="*/ 556 w 1167"/>
                    <a:gd name="T61" fmla="*/ 141 h 330"/>
                    <a:gd name="T62" fmla="*/ 569 w 1167"/>
                    <a:gd name="T63" fmla="*/ 139 h 330"/>
                    <a:gd name="T64" fmla="*/ 582 w 1167"/>
                    <a:gd name="T65" fmla="*/ 134 h 330"/>
                    <a:gd name="T66" fmla="*/ 595 w 1167"/>
                    <a:gd name="T67" fmla="*/ 130 h 330"/>
                    <a:gd name="T68" fmla="*/ 614 w 1167"/>
                    <a:gd name="T69" fmla="*/ 125 h 330"/>
                    <a:gd name="T70" fmla="*/ 627 w 1167"/>
                    <a:gd name="T71" fmla="*/ 118 h 330"/>
                    <a:gd name="T72" fmla="*/ 646 w 1167"/>
                    <a:gd name="T73" fmla="*/ 115 h 330"/>
                    <a:gd name="T74" fmla="*/ 659 w 1167"/>
                    <a:gd name="T75" fmla="*/ 109 h 330"/>
                    <a:gd name="T76" fmla="*/ 694 w 1167"/>
                    <a:gd name="T77" fmla="*/ 106 h 330"/>
                    <a:gd name="T78" fmla="*/ 720 w 1167"/>
                    <a:gd name="T79" fmla="*/ 104 h 330"/>
                    <a:gd name="T80" fmla="*/ 748 w 1167"/>
                    <a:gd name="T81" fmla="*/ 100 h 330"/>
                    <a:gd name="T82" fmla="*/ 764 w 1167"/>
                    <a:gd name="T83" fmla="*/ 94 h 330"/>
                    <a:gd name="T84" fmla="*/ 793 w 1167"/>
                    <a:gd name="T85" fmla="*/ 89 h 330"/>
                    <a:gd name="T86" fmla="*/ 816 w 1167"/>
                    <a:gd name="T87" fmla="*/ 82 h 330"/>
                    <a:gd name="T88" fmla="*/ 835 w 1167"/>
                    <a:gd name="T89" fmla="*/ 77 h 330"/>
                    <a:gd name="T90" fmla="*/ 851 w 1167"/>
                    <a:gd name="T91" fmla="*/ 75 h 330"/>
                    <a:gd name="T92" fmla="*/ 873 w 1167"/>
                    <a:gd name="T93" fmla="*/ 69 h 330"/>
                    <a:gd name="T94" fmla="*/ 892 w 1167"/>
                    <a:gd name="T95" fmla="*/ 62 h 330"/>
                    <a:gd name="T96" fmla="*/ 908 w 1167"/>
                    <a:gd name="T97" fmla="*/ 53 h 330"/>
                    <a:gd name="T98" fmla="*/ 931 w 1167"/>
                    <a:gd name="T99" fmla="*/ 50 h 330"/>
                    <a:gd name="T100" fmla="*/ 950 w 1167"/>
                    <a:gd name="T101" fmla="*/ 43 h 330"/>
                    <a:gd name="T102" fmla="*/ 975 w 1167"/>
                    <a:gd name="T103" fmla="*/ 38 h 330"/>
                    <a:gd name="T104" fmla="*/ 1007 w 1167"/>
                    <a:gd name="T105" fmla="*/ 29 h 330"/>
                    <a:gd name="T106" fmla="*/ 1023 w 1167"/>
                    <a:gd name="T107" fmla="*/ 22 h 330"/>
                    <a:gd name="T108" fmla="*/ 1039 w 1167"/>
                    <a:gd name="T109" fmla="*/ 19 h 330"/>
                    <a:gd name="T110" fmla="*/ 1055 w 1167"/>
                    <a:gd name="T111" fmla="*/ 14 h 330"/>
                    <a:gd name="T112" fmla="*/ 1091 w 1167"/>
                    <a:gd name="T113" fmla="*/ 11 h 330"/>
                    <a:gd name="T114" fmla="*/ 1113 w 1167"/>
                    <a:gd name="T115" fmla="*/ 8 h 330"/>
                    <a:gd name="T116" fmla="*/ 1126 w 1167"/>
                    <a:gd name="T117" fmla="*/ 6 h 330"/>
                    <a:gd name="T118" fmla="*/ 1142 w 1167"/>
                    <a:gd name="T119" fmla="*/ 3 h 330"/>
                    <a:gd name="T120" fmla="*/ 1167 w 1167"/>
                    <a:gd name="T121"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7" h="330">
                      <a:moveTo>
                        <a:pt x="0" y="330"/>
                      </a:moveTo>
                      <a:lnTo>
                        <a:pt x="0" y="330"/>
                      </a:lnTo>
                      <a:lnTo>
                        <a:pt x="0" y="330"/>
                      </a:lnTo>
                      <a:lnTo>
                        <a:pt x="1" y="330"/>
                      </a:lnTo>
                      <a:lnTo>
                        <a:pt x="1" y="330"/>
                      </a:lnTo>
                      <a:lnTo>
                        <a:pt x="3" y="330"/>
                      </a:lnTo>
                      <a:lnTo>
                        <a:pt x="3" y="329"/>
                      </a:lnTo>
                      <a:lnTo>
                        <a:pt x="6" y="329"/>
                      </a:lnTo>
                      <a:lnTo>
                        <a:pt x="6" y="326"/>
                      </a:lnTo>
                      <a:lnTo>
                        <a:pt x="12" y="326"/>
                      </a:lnTo>
                      <a:lnTo>
                        <a:pt x="12" y="325"/>
                      </a:lnTo>
                      <a:lnTo>
                        <a:pt x="16" y="325"/>
                      </a:lnTo>
                      <a:lnTo>
                        <a:pt x="16" y="323"/>
                      </a:lnTo>
                      <a:lnTo>
                        <a:pt x="19" y="323"/>
                      </a:lnTo>
                      <a:lnTo>
                        <a:pt x="19" y="322"/>
                      </a:lnTo>
                      <a:lnTo>
                        <a:pt x="22" y="322"/>
                      </a:lnTo>
                      <a:lnTo>
                        <a:pt x="22" y="320"/>
                      </a:lnTo>
                      <a:lnTo>
                        <a:pt x="25" y="320"/>
                      </a:lnTo>
                      <a:lnTo>
                        <a:pt x="25" y="317"/>
                      </a:lnTo>
                      <a:lnTo>
                        <a:pt x="35" y="317"/>
                      </a:lnTo>
                      <a:lnTo>
                        <a:pt x="35" y="315"/>
                      </a:lnTo>
                      <a:lnTo>
                        <a:pt x="38" y="315"/>
                      </a:lnTo>
                      <a:lnTo>
                        <a:pt x="38" y="314"/>
                      </a:lnTo>
                      <a:lnTo>
                        <a:pt x="44" y="314"/>
                      </a:lnTo>
                      <a:lnTo>
                        <a:pt x="44" y="312"/>
                      </a:lnTo>
                      <a:lnTo>
                        <a:pt x="48" y="312"/>
                      </a:lnTo>
                      <a:lnTo>
                        <a:pt x="48" y="312"/>
                      </a:lnTo>
                      <a:lnTo>
                        <a:pt x="51" y="312"/>
                      </a:lnTo>
                      <a:lnTo>
                        <a:pt x="51" y="310"/>
                      </a:lnTo>
                      <a:lnTo>
                        <a:pt x="54" y="310"/>
                      </a:lnTo>
                      <a:lnTo>
                        <a:pt x="54" y="309"/>
                      </a:lnTo>
                      <a:lnTo>
                        <a:pt x="57" y="309"/>
                      </a:lnTo>
                      <a:lnTo>
                        <a:pt x="57" y="307"/>
                      </a:lnTo>
                      <a:lnTo>
                        <a:pt x="60" y="307"/>
                      </a:lnTo>
                      <a:lnTo>
                        <a:pt x="60" y="307"/>
                      </a:lnTo>
                      <a:lnTo>
                        <a:pt x="64" y="307"/>
                      </a:lnTo>
                      <a:lnTo>
                        <a:pt x="64" y="305"/>
                      </a:lnTo>
                      <a:lnTo>
                        <a:pt x="67" y="305"/>
                      </a:lnTo>
                      <a:lnTo>
                        <a:pt x="67" y="303"/>
                      </a:lnTo>
                      <a:lnTo>
                        <a:pt x="70" y="303"/>
                      </a:lnTo>
                      <a:lnTo>
                        <a:pt x="70" y="302"/>
                      </a:lnTo>
                      <a:lnTo>
                        <a:pt x="73" y="302"/>
                      </a:lnTo>
                      <a:lnTo>
                        <a:pt x="73" y="301"/>
                      </a:lnTo>
                      <a:lnTo>
                        <a:pt x="76" y="301"/>
                      </a:lnTo>
                      <a:lnTo>
                        <a:pt x="76" y="299"/>
                      </a:lnTo>
                      <a:lnTo>
                        <a:pt x="80" y="299"/>
                      </a:lnTo>
                      <a:lnTo>
                        <a:pt x="80" y="297"/>
                      </a:lnTo>
                      <a:lnTo>
                        <a:pt x="83" y="297"/>
                      </a:lnTo>
                      <a:lnTo>
                        <a:pt x="83" y="295"/>
                      </a:lnTo>
                      <a:lnTo>
                        <a:pt x="86" y="295"/>
                      </a:lnTo>
                      <a:lnTo>
                        <a:pt x="86" y="295"/>
                      </a:lnTo>
                      <a:lnTo>
                        <a:pt x="89" y="295"/>
                      </a:lnTo>
                      <a:lnTo>
                        <a:pt x="89" y="294"/>
                      </a:lnTo>
                      <a:lnTo>
                        <a:pt x="92" y="294"/>
                      </a:lnTo>
                      <a:lnTo>
                        <a:pt x="92" y="293"/>
                      </a:lnTo>
                      <a:lnTo>
                        <a:pt x="96" y="293"/>
                      </a:lnTo>
                      <a:lnTo>
                        <a:pt x="96" y="293"/>
                      </a:lnTo>
                      <a:lnTo>
                        <a:pt x="99" y="293"/>
                      </a:lnTo>
                      <a:lnTo>
                        <a:pt x="99" y="293"/>
                      </a:lnTo>
                      <a:lnTo>
                        <a:pt x="105" y="293"/>
                      </a:lnTo>
                      <a:lnTo>
                        <a:pt x="105" y="292"/>
                      </a:lnTo>
                      <a:lnTo>
                        <a:pt x="108" y="292"/>
                      </a:lnTo>
                      <a:lnTo>
                        <a:pt x="108" y="288"/>
                      </a:lnTo>
                      <a:lnTo>
                        <a:pt x="112" y="288"/>
                      </a:lnTo>
                      <a:lnTo>
                        <a:pt x="112" y="288"/>
                      </a:lnTo>
                      <a:lnTo>
                        <a:pt x="115" y="288"/>
                      </a:lnTo>
                      <a:lnTo>
                        <a:pt x="115" y="284"/>
                      </a:lnTo>
                      <a:lnTo>
                        <a:pt x="118" y="284"/>
                      </a:lnTo>
                      <a:lnTo>
                        <a:pt x="118" y="284"/>
                      </a:lnTo>
                      <a:lnTo>
                        <a:pt x="131" y="284"/>
                      </a:lnTo>
                      <a:lnTo>
                        <a:pt x="131" y="282"/>
                      </a:lnTo>
                      <a:lnTo>
                        <a:pt x="134" y="282"/>
                      </a:lnTo>
                      <a:lnTo>
                        <a:pt x="134" y="280"/>
                      </a:lnTo>
                      <a:lnTo>
                        <a:pt x="137" y="280"/>
                      </a:lnTo>
                      <a:lnTo>
                        <a:pt x="137" y="280"/>
                      </a:lnTo>
                      <a:lnTo>
                        <a:pt x="147" y="280"/>
                      </a:lnTo>
                      <a:lnTo>
                        <a:pt x="147" y="279"/>
                      </a:lnTo>
                      <a:lnTo>
                        <a:pt x="150" y="279"/>
                      </a:lnTo>
                      <a:lnTo>
                        <a:pt x="150" y="277"/>
                      </a:lnTo>
                      <a:lnTo>
                        <a:pt x="153" y="277"/>
                      </a:lnTo>
                      <a:lnTo>
                        <a:pt x="153" y="277"/>
                      </a:lnTo>
                      <a:lnTo>
                        <a:pt x="156" y="277"/>
                      </a:lnTo>
                      <a:lnTo>
                        <a:pt x="156" y="276"/>
                      </a:lnTo>
                      <a:lnTo>
                        <a:pt x="160" y="276"/>
                      </a:lnTo>
                      <a:lnTo>
                        <a:pt x="160" y="275"/>
                      </a:lnTo>
                      <a:lnTo>
                        <a:pt x="163" y="275"/>
                      </a:lnTo>
                      <a:lnTo>
                        <a:pt x="163" y="274"/>
                      </a:lnTo>
                      <a:lnTo>
                        <a:pt x="166" y="274"/>
                      </a:lnTo>
                      <a:lnTo>
                        <a:pt x="166" y="274"/>
                      </a:lnTo>
                      <a:lnTo>
                        <a:pt x="179" y="274"/>
                      </a:lnTo>
                      <a:lnTo>
                        <a:pt x="179" y="272"/>
                      </a:lnTo>
                      <a:lnTo>
                        <a:pt x="185" y="272"/>
                      </a:lnTo>
                      <a:lnTo>
                        <a:pt x="185" y="269"/>
                      </a:lnTo>
                      <a:lnTo>
                        <a:pt x="188" y="269"/>
                      </a:lnTo>
                      <a:lnTo>
                        <a:pt x="188" y="268"/>
                      </a:lnTo>
                      <a:lnTo>
                        <a:pt x="192" y="268"/>
                      </a:lnTo>
                      <a:lnTo>
                        <a:pt x="192" y="264"/>
                      </a:lnTo>
                      <a:lnTo>
                        <a:pt x="195" y="264"/>
                      </a:lnTo>
                      <a:lnTo>
                        <a:pt x="195" y="260"/>
                      </a:lnTo>
                      <a:lnTo>
                        <a:pt x="208" y="260"/>
                      </a:lnTo>
                      <a:lnTo>
                        <a:pt x="208" y="255"/>
                      </a:lnTo>
                      <a:lnTo>
                        <a:pt x="214" y="255"/>
                      </a:lnTo>
                      <a:lnTo>
                        <a:pt x="214" y="254"/>
                      </a:lnTo>
                      <a:lnTo>
                        <a:pt x="217" y="254"/>
                      </a:lnTo>
                      <a:lnTo>
                        <a:pt x="217" y="253"/>
                      </a:lnTo>
                      <a:lnTo>
                        <a:pt x="220" y="253"/>
                      </a:lnTo>
                      <a:lnTo>
                        <a:pt x="220" y="253"/>
                      </a:lnTo>
                      <a:lnTo>
                        <a:pt x="224" y="253"/>
                      </a:lnTo>
                      <a:lnTo>
                        <a:pt x="224" y="253"/>
                      </a:lnTo>
                      <a:lnTo>
                        <a:pt x="227" y="253"/>
                      </a:lnTo>
                      <a:lnTo>
                        <a:pt x="227" y="249"/>
                      </a:lnTo>
                      <a:lnTo>
                        <a:pt x="230" y="249"/>
                      </a:lnTo>
                      <a:lnTo>
                        <a:pt x="230" y="247"/>
                      </a:lnTo>
                      <a:lnTo>
                        <a:pt x="236" y="247"/>
                      </a:lnTo>
                      <a:lnTo>
                        <a:pt x="236" y="245"/>
                      </a:lnTo>
                      <a:lnTo>
                        <a:pt x="240" y="245"/>
                      </a:lnTo>
                      <a:lnTo>
                        <a:pt x="240" y="245"/>
                      </a:lnTo>
                      <a:lnTo>
                        <a:pt x="243" y="245"/>
                      </a:lnTo>
                      <a:lnTo>
                        <a:pt x="243" y="244"/>
                      </a:lnTo>
                      <a:lnTo>
                        <a:pt x="246" y="244"/>
                      </a:lnTo>
                      <a:lnTo>
                        <a:pt x="246" y="242"/>
                      </a:lnTo>
                      <a:lnTo>
                        <a:pt x="249" y="242"/>
                      </a:lnTo>
                      <a:lnTo>
                        <a:pt x="249" y="241"/>
                      </a:lnTo>
                      <a:lnTo>
                        <a:pt x="262" y="241"/>
                      </a:lnTo>
                      <a:lnTo>
                        <a:pt x="262" y="237"/>
                      </a:lnTo>
                      <a:lnTo>
                        <a:pt x="265" y="237"/>
                      </a:lnTo>
                      <a:lnTo>
                        <a:pt x="265" y="235"/>
                      </a:lnTo>
                      <a:lnTo>
                        <a:pt x="268" y="235"/>
                      </a:lnTo>
                      <a:lnTo>
                        <a:pt x="268" y="234"/>
                      </a:lnTo>
                      <a:lnTo>
                        <a:pt x="275" y="234"/>
                      </a:lnTo>
                      <a:lnTo>
                        <a:pt x="275" y="231"/>
                      </a:lnTo>
                      <a:lnTo>
                        <a:pt x="281" y="231"/>
                      </a:lnTo>
                      <a:lnTo>
                        <a:pt x="281" y="230"/>
                      </a:lnTo>
                      <a:lnTo>
                        <a:pt x="284" y="230"/>
                      </a:lnTo>
                      <a:lnTo>
                        <a:pt x="284" y="229"/>
                      </a:lnTo>
                      <a:lnTo>
                        <a:pt x="288" y="229"/>
                      </a:lnTo>
                      <a:lnTo>
                        <a:pt x="288" y="226"/>
                      </a:lnTo>
                      <a:lnTo>
                        <a:pt x="291" y="226"/>
                      </a:lnTo>
                      <a:lnTo>
                        <a:pt x="291" y="223"/>
                      </a:lnTo>
                      <a:lnTo>
                        <a:pt x="294" y="223"/>
                      </a:lnTo>
                      <a:lnTo>
                        <a:pt x="294" y="218"/>
                      </a:lnTo>
                      <a:lnTo>
                        <a:pt x="297" y="218"/>
                      </a:lnTo>
                      <a:lnTo>
                        <a:pt x="297" y="216"/>
                      </a:lnTo>
                      <a:lnTo>
                        <a:pt x="304" y="216"/>
                      </a:lnTo>
                      <a:lnTo>
                        <a:pt x="304" y="216"/>
                      </a:lnTo>
                      <a:lnTo>
                        <a:pt x="313" y="216"/>
                      </a:lnTo>
                      <a:lnTo>
                        <a:pt x="313" y="216"/>
                      </a:lnTo>
                      <a:lnTo>
                        <a:pt x="316" y="216"/>
                      </a:lnTo>
                      <a:lnTo>
                        <a:pt x="316" y="215"/>
                      </a:lnTo>
                      <a:lnTo>
                        <a:pt x="320" y="215"/>
                      </a:lnTo>
                      <a:lnTo>
                        <a:pt x="320" y="213"/>
                      </a:lnTo>
                      <a:lnTo>
                        <a:pt x="329" y="213"/>
                      </a:lnTo>
                      <a:lnTo>
                        <a:pt x="329" y="211"/>
                      </a:lnTo>
                      <a:lnTo>
                        <a:pt x="332" y="211"/>
                      </a:lnTo>
                      <a:lnTo>
                        <a:pt x="332" y="208"/>
                      </a:lnTo>
                      <a:lnTo>
                        <a:pt x="336" y="208"/>
                      </a:lnTo>
                      <a:lnTo>
                        <a:pt x="336" y="208"/>
                      </a:lnTo>
                      <a:lnTo>
                        <a:pt x="339" y="208"/>
                      </a:lnTo>
                      <a:lnTo>
                        <a:pt x="339" y="206"/>
                      </a:lnTo>
                      <a:lnTo>
                        <a:pt x="348" y="206"/>
                      </a:lnTo>
                      <a:lnTo>
                        <a:pt x="348" y="206"/>
                      </a:lnTo>
                      <a:lnTo>
                        <a:pt x="358" y="206"/>
                      </a:lnTo>
                      <a:lnTo>
                        <a:pt x="358" y="203"/>
                      </a:lnTo>
                      <a:lnTo>
                        <a:pt x="364" y="203"/>
                      </a:lnTo>
                      <a:lnTo>
                        <a:pt x="364" y="202"/>
                      </a:lnTo>
                      <a:lnTo>
                        <a:pt x="368" y="202"/>
                      </a:lnTo>
                      <a:lnTo>
                        <a:pt x="368" y="200"/>
                      </a:lnTo>
                      <a:lnTo>
                        <a:pt x="374" y="200"/>
                      </a:lnTo>
                      <a:lnTo>
                        <a:pt x="374" y="198"/>
                      </a:lnTo>
                      <a:lnTo>
                        <a:pt x="377" y="198"/>
                      </a:lnTo>
                      <a:lnTo>
                        <a:pt x="377" y="197"/>
                      </a:lnTo>
                      <a:lnTo>
                        <a:pt x="380" y="197"/>
                      </a:lnTo>
                      <a:lnTo>
                        <a:pt x="380" y="196"/>
                      </a:lnTo>
                      <a:lnTo>
                        <a:pt x="384" y="196"/>
                      </a:lnTo>
                      <a:lnTo>
                        <a:pt x="384" y="194"/>
                      </a:lnTo>
                      <a:lnTo>
                        <a:pt x="387" y="194"/>
                      </a:lnTo>
                      <a:lnTo>
                        <a:pt x="387" y="193"/>
                      </a:lnTo>
                      <a:lnTo>
                        <a:pt x="390" y="193"/>
                      </a:lnTo>
                      <a:lnTo>
                        <a:pt x="390" y="193"/>
                      </a:lnTo>
                      <a:lnTo>
                        <a:pt x="393" y="193"/>
                      </a:lnTo>
                      <a:lnTo>
                        <a:pt x="393" y="192"/>
                      </a:lnTo>
                      <a:lnTo>
                        <a:pt x="396" y="192"/>
                      </a:lnTo>
                      <a:lnTo>
                        <a:pt x="396" y="191"/>
                      </a:lnTo>
                      <a:lnTo>
                        <a:pt x="403" y="191"/>
                      </a:lnTo>
                      <a:lnTo>
                        <a:pt x="403" y="190"/>
                      </a:lnTo>
                      <a:lnTo>
                        <a:pt x="419" y="190"/>
                      </a:lnTo>
                      <a:lnTo>
                        <a:pt x="419" y="189"/>
                      </a:lnTo>
                      <a:lnTo>
                        <a:pt x="422" y="189"/>
                      </a:lnTo>
                      <a:lnTo>
                        <a:pt x="422" y="187"/>
                      </a:lnTo>
                      <a:lnTo>
                        <a:pt x="425" y="187"/>
                      </a:lnTo>
                      <a:lnTo>
                        <a:pt x="425" y="185"/>
                      </a:lnTo>
                      <a:lnTo>
                        <a:pt x="432" y="185"/>
                      </a:lnTo>
                      <a:lnTo>
                        <a:pt x="432" y="183"/>
                      </a:lnTo>
                      <a:lnTo>
                        <a:pt x="435" y="183"/>
                      </a:lnTo>
                      <a:lnTo>
                        <a:pt x="435" y="180"/>
                      </a:lnTo>
                      <a:lnTo>
                        <a:pt x="438" y="180"/>
                      </a:lnTo>
                      <a:lnTo>
                        <a:pt x="438" y="180"/>
                      </a:lnTo>
                      <a:lnTo>
                        <a:pt x="444" y="180"/>
                      </a:lnTo>
                      <a:lnTo>
                        <a:pt x="444" y="179"/>
                      </a:lnTo>
                      <a:lnTo>
                        <a:pt x="451" y="179"/>
                      </a:lnTo>
                      <a:lnTo>
                        <a:pt x="451" y="177"/>
                      </a:lnTo>
                      <a:lnTo>
                        <a:pt x="454" y="177"/>
                      </a:lnTo>
                      <a:lnTo>
                        <a:pt x="454" y="175"/>
                      </a:lnTo>
                      <a:lnTo>
                        <a:pt x="457" y="175"/>
                      </a:lnTo>
                      <a:lnTo>
                        <a:pt x="457" y="175"/>
                      </a:lnTo>
                      <a:lnTo>
                        <a:pt x="460" y="175"/>
                      </a:lnTo>
                      <a:lnTo>
                        <a:pt x="460" y="173"/>
                      </a:lnTo>
                      <a:lnTo>
                        <a:pt x="467" y="173"/>
                      </a:lnTo>
                      <a:lnTo>
                        <a:pt x="467" y="173"/>
                      </a:lnTo>
                      <a:lnTo>
                        <a:pt x="473" y="173"/>
                      </a:lnTo>
                      <a:lnTo>
                        <a:pt x="473" y="172"/>
                      </a:lnTo>
                      <a:lnTo>
                        <a:pt x="476" y="172"/>
                      </a:lnTo>
                      <a:lnTo>
                        <a:pt x="476" y="171"/>
                      </a:lnTo>
                      <a:lnTo>
                        <a:pt x="483" y="171"/>
                      </a:lnTo>
                      <a:lnTo>
                        <a:pt x="483" y="170"/>
                      </a:lnTo>
                      <a:lnTo>
                        <a:pt x="486" y="170"/>
                      </a:lnTo>
                      <a:lnTo>
                        <a:pt x="486" y="168"/>
                      </a:lnTo>
                      <a:lnTo>
                        <a:pt x="489" y="168"/>
                      </a:lnTo>
                      <a:lnTo>
                        <a:pt x="489" y="168"/>
                      </a:lnTo>
                      <a:lnTo>
                        <a:pt x="492" y="168"/>
                      </a:lnTo>
                      <a:lnTo>
                        <a:pt x="492" y="168"/>
                      </a:lnTo>
                      <a:lnTo>
                        <a:pt x="496" y="168"/>
                      </a:lnTo>
                      <a:lnTo>
                        <a:pt x="496" y="167"/>
                      </a:lnTo>
                      <a:lnTo>
                        <a:pt x="502" y="167"/>
                      </a:lnTo>
                      <a:lnTo>
                        <a:pt x="502" y="164"/>
                      </a:lnTo>
                      <a:lnTo>
                        <a:pt x="505" y="164"/>
                      </a:lnTo>
                      <a:lnTo>
                        <a:pt x="505" y="161"/>
                      </a:lnTo>
                      <a:lnTo>
                        <a:pt x="508" y="161"/>
                      </a:lnTo>
                      <a:lnTo>
                        <a:pt x="508" y="159"/>
                      </a:lnTo>
                      <a:lnTo>
                        <a:pt x="512" y="159"/>
                      </a:lnTo>
                      <a:lnTo>
                        <a:pt x="512" y="158"/>
                      </a:lnTo>
                      <a:lnTo>
                        <a:pt x="515" y="158"/>
                      </a:lnTo>
                      <a:lnTo>
                        <a:pt x="515" y="154"/>
                      </a:lnTo>
                      <a:lnTo>
                        <a:pt x="528" y="154"/>
                      </a:lnTo>
                      <a:lnTo>
                        <a:pt x="528" y="150"/>
                      </a:lnTo>
                      <a:lnTo>
                        <a:pt x="531" y="150"/>
                      </a:lnTo>
                      <a:lnTo>
                        <a:pt x="531" y="148"/>
                      </a:lnTo>
                      <a:lnTo>
                        <a:pt x="534" y="148"/>
                      </a:lnTo>
                      <a:lnTo>
                        <a:pt x="534" y="147"/>
                      </a:lnTo>
                      <a:lnTo>
                        <a:pt x="537" y="147"/>
                      </a:lnTo>
                      <a:lnTo>
                        <a:pt x="537" y="147"/>
                      </a:lnTo>
                      <a:lnTo>
                        <a:pt x="540" y="147"/>
                      </a:lnTo>
                      <a:lnTo>
                        <a:pt x="540" y="146"/>
                      </a:lnTo>
                      <a:lnTo>
                        <a:pt x="544" y="146"/>
                      </a:lnTo>
                      <a:lnTo>
                        <a:pt x="544" y="142"/>
                      </a:lnTo>
                      <a:lnTo>
                        <a:pt x="553" y="142"/>
                      </a:lnTo>
                      <a:lnTo>
                        <a:pt x="553" y="141"/>
                      </a:lnTo>
                      <a:lnTo>
                        <a:pt x="556" y="141"/>
                      </a:lnTo>
                      <a:lnTo>
                        <a:pt x="556" y="140"/>
                      </a:lnTo>
                      <a:lnTo>
                        <a:pt x="560" y="140"/>
                      </a:lnTo>
                      <a:lnTo>
                        <a:pt x="560" y="140"/>
                      </a:lnTo>
                      <a:lnTo>
                        <a:pt x="563" y="140"/>
                      </a:lnTo>
                      <a:lnTo>
                        <a:pt x="563" y="139"/>
                      </a:lnTo>
                      <a:lnTo>
                        <a:pt x="566" y="139"/>
                      </a:lnTo>
                      <a:lnTo>
                        <a:pt x="566" y="139"/>
                      </a:lnTo>
                      <a:lnTo>
                        <a:pt x="569" y="139"/>
                      </a:lnTo>
                      <a:lnTo>
                        <a:pt x="569" y="137"/>
                      </a:lnTo>
                      <a:lnTo>
                        <a:pt x="572" y="137"/>
                      </a:lnTo>
                      <a:lnTo>
                        <a:pt x="572" y="136"/>
                      </a:lnTo>
                      <a:lnTo>
                        <a:pt x="576" y="136"/>
                      </a:lnTo>
                      <a:lnTo>
                        <a:pt x="576" y="135"/>
                      </a:lnTo>
                      <a:lnTo>
                        <a:pt x="579" y="135"/>
                      </a:lnTo>
                      <a:lnTo>
                        <a:pt x="579" y="134"/>
                      </a:lnTo>
                      <a:lnTo>
                        <a:pt x="582" y="134"/>
                      </a:lnTo>
                      <a:lnTo>
                        <a:pt x="582" y="133"/>
                      </a:lnTo>
                      <a:lnTo>
                        <a:pt x="585" y="133"/>
                      </a:lnTo>
                      <a:lnTo>
                        <a:pt x="585" y="130"/>
                      </a:lnTo>
                      <a:lnTo>
                        <a:pt x="588" y="130"/>
                      </a:lnTo>
                      <a:lnTo>
                        <a:pt x="588" y="130"/>
                      </a:lnTo>
                      <a:lnTo>
                        <a:pt x="592" y="130"/>
                      </a:lnTo>
                      <a:lnTo>
                        <a:pt x="592" y="130"/>
                      </a:lnTo>
                      <a:lnTo>
                        <a:pt x="595" y="130"/>
                      </a:lnTo>
                      <a:lnTo>
                        <a:pt x="595" y="128"/>
                      </a:lnTo>
                      <a:lnTo>
                        <a:pt x="601" y="128"/>
                      </a:lnTo>
                      <a:lnTo>
                        <a:pt x="601" y="127"/>
                      </a:lnTo>
                      <a:lnTo>
                        <a:pt x="604" y="127"/>
                      </a:lnTo>
                      <a:lnTo>
                        <a:pt x="604" y="127"/>
                      </a:lnTo>
                      <a:lnTo>
                        <a:pt x="608" y="127"/>
                      </a:lnTo>
                      <a:lnTo>
                        <a:pt x="608" y="125"/>
                      </a:lnTo>
                      <a:lnTo>
                        <a:pt x="614" y="125"/>
                      </a:lnTo>
                      <a:lnTo>
                        <a:pt x="614" y="122"/>
                      </a:lnTo>
                      <a:lnTo>
                        <a:pt x="617" y="122"/>
                      </a:lnTo>
                      <a:lnTo>
                        <a:pt x="617" y="121"/>
                      </a:lnTo>
                      <a:lnTo>
                        <a:pt x="620" y="121"/>
                      </a:lnTo>
                      <a:lnTo>
                        <a:pt x="620" y="119"/>
                      </a:lnTo>
                      <a:lnTo>
                        <a:pt x="624" y="119"/>
                      </a:lnTo>
                      <a:lnTo>
                        <a:pt x="624" y="118"/>
                      </a:lnTo>
                      <a:lnTo>
                        <a:pt x="627" y="118"/>
                      </a:lnTo>
                      <a:lnTo>
                        <a:pt x="627" y="118"/>
                      </a:lnTo>
                      <a:lnTo>
                        <a:pt x="633" y="118"/>
                      </a:lnTo>
                      <a:lnTo>
                        <a:pt x="633" y="117"/>
                      </a:lnTo>
                      <a:lnTo>
                        <a:pt x="636" y="117"/>
                      </a:lnTo>
                      <a:lnTo>
                        <a:pt x="636" y="116"/>
                      </a:lnTo>
                      <a:lnTo>
                        <a:pt x="643" y="116"/>
                      </a:lnTo>
                      <a:lnTo>
                        <a:pt x="643" y="115"/>
                      </a:lnTo>
                      <a:lnTo>
                        <a:pt x="646" y="115"/>
                      </a:lnTo>
                      <a:lnTo>
                        <a:pt x="646" y="112"/>
                      </a:lnTo>
                      <a:lnTo>
                        <a:pt x="649" y="112"/>
                      </a:lnTo>
                      <a:lnTo>
                        <a:pt x="649" y="112"/>
                      </a:lnTo>
                      <a:lnTo>
                        <a:pt x="652" y="112"/>
                      </a:lnTo>
                      <a:lnTo>
                        <a:pt x="652" y="110"/>
                      </a:lnTo>
                      <a:lnTo>
                        <a:pt x="656" y="110"/>
                      </a:lnTo>
                      <a:lnTo>
                        <a:pt x="656" y="109"/>
                      </a:lnTo>
                      <a:lnTo>
                        <a:pt x="659" y="109"/>
                      </a:lnTo>
                      <a:lnTo>
                        <a:pt x="659" y="108"/>
                      </a:lnTo>
                      <a:lnTo>
                        <a:pt x="672" y="108"/>
                      </a:lnTo>
                      <a:lnTo>
                        <a:pt x="672" y="106"/>
                      </a:lnTo>
                      <a:lnTo>
                        <a:pt x="688" y="106"/>
                      </a:lnTo>
                      <a:lnTo>
                        <a:pt x="688" y="106"/>
                      </a:lnTo>
                      <a:lnTo>
                        <a:pt x="691" y="106"/>
                      </a:lnTo>
                      <a:lnTo>
                        <a:pt x="691" y="106"/>
                      </a:lnTo>
                      <a:lnTo>
                        <a:pt x="694" y="106"/>
                      </a:lnTo>
                      <a:lnTo>
                        <a:pt x="694" y="105"/>
                      </a:lnTo>
                      <a:lnTo>
                        <a:pt x="697" y="105"/>
                      </a:lnTo>
                      <a:lnTo>
                        <a:pt x="697" y="105"/>
                      </a:lnTo>
                      <a:lnTo>
                        <a:pt x="710" y="105"/>
                      </a:lnTo>
                      <a:lnTo>
                        <a:pt x="710" y="105"/>
                      </a:lnTo>
                      <a:lnTo>
                        <a:pt x="716" y="105"/>
                      </a:lnTo>
                      <a:lnTo>
                        <a:pt x="716" y="104"/>
                      </a:lnTo>
                      <a:lnTo>
                        <a:pt x="720" y="104"/>
                      </a:lnTo>
                      <a:lnTo>
                        <a:pt x="720" y="103"/>
                      </a:lnTo>
                      <a:lnTo>
                        <a:pt x="726" y="103"/>
                      </a:lnTo>
                      <a:lnTo>
                        <a:pt x="726" y="103"/>
                      </a:lnTo>
                      <a:lnTo>
                        <a:pt x="729" y="103"/>
                      </a:lnTo>
                      <a:lnTo>
                        <a:pt x="729" y="101"/>
                      </a:lnTo>
                      <a:lnTo>
                        <a:pt x="742" y="101"/>
                      </a:lnTo>
                      <a:lnTo>
                        <a:pt x="742" y="100"/>
                      </a:lnTo>
                      <a:lnTo>
                        <a:pt x="748" y="100"/>
                      </a:lnTo>
                      <a:lnTo>
                        <a:pt x="748" y="98"/>
                      </a:lnTo>
                      <a:lnTo>
                        <a:pt x="752" y="98"/>
                      </a:lnTo>
                      <a:lnTo>
                        <a:pt x="752" y="97"/>
                      </a:lnTo>
                      <a:lnTo>
                        <a:pt x="755" y="97"/>
                      </a:lnTo>
                      <a:lnTo>
                        <a:pt x="755" y="94"/>
                      </a:lnTo>
                      <a:lnTo>
                        <a:pt x="761" y="94"/>
                      </a:lnTo>
                      <a:lnTo>
                        <a:pt x="761" y="94"/>
                      </a:lnTo>
                      <a:lnTo>
                        <a:pt x="764" y="94"/>
                      </a:lnTo>
                      <a:lnTo>
                        <a:pt x="764" y="93"/>
                      </a:lnTo>
                      <a:lnTo>
                        <a:pt x="768" y="93"/>
                      </a:lnTo>
                      <a:lnTo>
                        <a:pt x="768" y="92"/>
                      </a:lnTo>
                      <a:lnTo>
                        <a:pt x="774" y="92"/>
                      </a:lnTo>
                      <a:lnTo>
                        <a:pt x="774" y="91"/>
                      </a:lnTo>
                      <a:lnTo>
                        <a:pt x="780" y="91"/>
                      </a:lnTo>
                      <a:lnTo>
                        <a:pt x="780" y="89"/>
                      </a:lnTo>
                      <a:lnTo>
                        <a:pt x="793" y="89"/>
                      </a:lnTo>
                      <a:lnTo>
                        <a:pt x="793" y="87"/>
                      </a:lnTo>
                      <a:lnTo>
                        <a:pt x="796" y="87"/>
                      </a:lnTo>
                      <a:lnTo>
                        <a:pt x="796" y="86"/>
                      </a:lnTo>
                      <a:lnTo>
                        <a:pt x="806" y="86"/>
                      </a:lnTo>
                      <a:lnTo>
                        <a:pt x="806" y="85"/>
                      </a:lnTo>
                      <a:lnTo>
                        <a:pt x="809" y="85"/>
                      </a:lnTo>
                      <a:lnTo>
                        <a:pt x="809" y="82"/>
                      </a:lnTo>
                      <a:lnTo>
                        <a:pt x="816" y="82"/>
                      </a:lnTo>
                      <a:lnTo>
                        <a:pt x="816" y="81"/>
                      </a:lnTo>
                      <a:lnTo>
                        <a:pt x="822" y="81"/>
                      </a:lnTo>
                      <a:lnTo>
                        <a:pt x="822" y="80"/>
                      </a:lnTo>
                      <a:lnTo>
                        <a:pt x="825" y="80"/>
                      </a:lnTo>
                      <a:lnTo>
                        <a:pt x="825" y="79"/>
                      </a:lnTo>
                      <a:lnTo>
                        <a:pt x="828" y="79"/>
                      </a:lnTo>
                      <a:lnTo>
                        <a:pt x="828" y="77"/>
                      </a:lnTo>
                      <a:lnTo>
                        <a:pt x="835" y="77"/>
                      </a:lnTo>
                      <a:lnTo>
                        <a:pt x="835" y="76"/>
                      </a:lnTo>
                      <a:lnTo>
                        <a:pt x="838" y="76"/>
                      </a:lnTo>
                      <a:lnTo>
                        <a:pt x="838" y="76"/>
                      </a:lnTo>
                      <a:lnTo>
                        <a:pt x="841" y="76"/>
                      </a:lnTo>
                      <a:lnTo>
                        <a:pt x="841" y="75"/>
                      </a:lnTo>
                      <a:lnTo>
                        <a:pt x="844" y="75"/>
                      </a:lnTo>
                      <a:lnTo>
                        <a:pt x="844" y="75"/>
                      </a:lnTo>
                      <a:lnTo>
                        <a:pt x="851" y="75"/>
                      </a:lnTo>
                      <a:lnTo>
                        <a:pt x="851" y="74"/>
                      </a:lnTo>
                      <a:lnTo>
                        <a:pt x="860" y="74"/>
                      </a:lnTo>
                      <a:lnTo>
                        <a:pt x="860" y="73"/>
                      </a:lnTo>
                      <a:lnTo>
                        <a:pt x="867" y="73"/>
                      </a:lnTo>
                      <a:lnTo>
                        <a:pt x="867" y="69"/>
                      </a:lnTo>
                      <a:lnTo>
                        <a:pt x="870" y="69"/>
                      </a:lnTo>
                      <a:lnTo>
                        <a:pt x="870" y="69"/>
                      </a:lnTo>
                      <a:lnTo>
                        <a:pt x="873" y="69"/>
                      </a:lnTo>
                      <a:lnTo>
                        <a:pt x="873" y="68"/>
                      </a:lnTo>
                      <a:lnTo>
                        <a:pt x="876" y="68"/>
                      </a:lnTo>
                      <a:lnTo>
                        <a:pt x="876" y="67"/>
                      </a:lnTo>
                      <a:lnTo>
                        <a:pt x="883" y="67"/>
                      </a:lnTo>
                      <a:lnTo>
                        <a:pt x="883" y="65"/>
                      </a:lnTo>
                      <a:lnTo>
                        <a:pt x="889" y="65"/>
                      </a:lnTo>
                      <a:lnTo>
                        <a:pt x="889" y="62"/>
                      </a:lnTo>
                      <a:lnTo>
                        <a:pt x="892" y="62"/>
                      </a:lnTo>
                      <a:lnTo>
                        <a:pt x="892" y="62"/>
                      </a:lnTo>
                      <a:lnTo>
                        <a:pt x="899" y="62"/>
                      </a:lnTo>
                      <a:lnTo>
                        <a:pt x="899" y="59"/>
                      </a:lnTo>
                      <a:lnTo>
                        <a:pt x="902" y="59"/>
                      </a:lnTo>
                      <a:lnTo>
                        <a:pt x="902" y="58"/>
                      </a:lnTo>
                      <a:lnTo>
                        <a:pt x="905" y="58"/>
                      </a:lnTo>
                      <a:lnTo>
                        <a:pt x="905" y="53"/>
                      </a:lnTo>
                      <a:lnTo>
                        <a:pt x="908" y="53"/>
                      </a:lnTo>
                      <a:lnTo>
                        <a:pt x="908" y="52"/>
                      </a:lnTo>
                      <a:lnTo>
                        <a:pt x="918" y="52"/>
                      </a:lnTo>
                      <a:lnTo>
                        <a:pt x="918" y="52"/>
                      </a:lnTo>
                      <a:lnTo>
                        <a:pt x="921" y="52"/>
                      </a:lnTo>
                      <a:lnTo>
                        <a:pt x="921" y="52"/>
                      </a:lnTo>
                      <a:lnTo>
                        <a:pt x="928" y="52"/>
                      </a:lnTo>
                      <a:lnTo>
                        <a:pt x="928" y="50"/>
                      </a:lnTo>
                      <a:lnTo>
                        <a:pt x="931" y="50"/>
                      </a:lnTo>
                      <a:lnTo>
                        <a:pt x="931" y="49"/>
                      </a:lnTo>
                      <a:lnTo>
                        <a:pt x="937" y="49"/>
                      </a:lnTo>
                      <a:lnTo>
                        <a:pt x="937" y="47"/>
                      </a:lnTo>
                      <a:lnTo>
                        <a:pt x="940" y="47"/>
                      </a:lnTo>
                      <a:lnTo>
                        <a:pt x="940" y="44"/>
                      </a:lnTo>
                      <a:lnTo>
                        <a:pt x="943" y="44"/>
                      </a:lnTo>
                      <a:lnTo>
                        <a:pt x="943" y="43"/>
                      </a:lnTo>
                      <a:lnTo>
                        <a:pt x="950" y="43"/>
                      </a:lnTo>
                      <a:lnTo>
                        <a:pt x="950" y="41"/>
                      </a:lnTo>
                      <a:lnTo>
                        <a:pt x="956" y="41"/>
                      </a:lnTo>
                      <a:lnTo>
                        <a:pt x="956" y="40"/>
                      </a:lnTo>
                      <a:lnTo>
                        <a:pt x="959" y="40"/>
                      </a:lnTo>
                      <a:lnTo>
                        <a:pt x="959" y="39"/>
                      </a:lnTo>
                      <a:lnTo>
                        <a:pt x="963" y="39"/>
                      </a:lnTo>
                      <a:lnTo>
                        <a:pt x="963" y="38"/>
                      </a:lnTo>
                      <a:lnTo>
                        <a:pt x="975" y="38"/>
                      </a:lnTo>
                      <a:lnTo>
                        <a:pt x="975" y="35"/>
                      </a:lnTo>
                      <a:lnTo>
                        <a:pt x="991" y="35"/>
                      </a:lnTo>
                      <a:lnTo>
                        <a:pt x="991" y="33"/>
                      </a:lnTo>
                      <a:lnTo>
                        <a:pt x="995" y="33"/>
                      </a:lnTo>
                      <a:lnTo>
                        <a:pt x="995" y="31"/>
                      </a:lnTo>
                      <a:lnTo>
                        <a:pt x="998" y="31"/>
                      </a:lnTo>
                      <a:lnTo>
                        <a:pt x="998" y="29"/>
                      </a:lnTo>
                      <a:lnTo>
                        <a:pt x="1007" y="29"/>
                      </a:lnTo>
                      <a:lnTo>
                        <a:pt x="1007" y="27"/>
                      </a:lnTo>
                      <a:lnTo>
                        <a:pt x="1011" y="27"/>
                      </a:lnTo>
                      <a:lnTo>
                        <a:pt x="1011" y="25"/>
                      </a:lnTo>
                      <a:lnTo>
                        <a:pt x="1017" y="25"/>
                      </a:lnTo>
                      <a:lnTo>
                        <a:pt x="1017" y="25"/>
                      </a:lnTo>
                      <a:lnTo>
                        <a:pt x="1020" y="25"/>
                      </a:lnTo>
                      <a:lnTo>
                        <a:pt x="1020" y="22"/>
                      </a:lnTo>
                      <a:lnTo>
                        <a:pt x="1023" y="22"/>
                      </a:lnTo>
                      <a:lnTo>
                        <a:pt x="1023" y="22"/>
                      </a:lnTo>
                      <a:lnTo>
                        <a:pt x="1030" y="22"/>
                      </a:lnTo>
                      <a:lnTo>
                        <a:pt x="1030" y="20"/>
                      </a:lnTo>
                      <a:lnTo>
                        <a:pt x="1033" y="20"/>
                      </a:lnTo>
                      <a:lnTo>
                        <a:pt x="1033" y="20"/>
                      </a:lnTo>
                      <a:lnTo>
                        <a:pt x="1036" y="20"/>
                      </a:lnTo>
                      <a:lnTo>
                        <a:pt x="1036" y="19"/>
                      </a:lnTo>
                      <a:lnTo>
                        <a:pt x="1039" y="19"/>
                      </a:lnTo>
                      <a:lnTo>
                        <a:pt x="1039" y="16"/>
                      </a:lnTo>
                      <a:lnTo>
                        <a:pt x="1043" y="16"/>
                      </a:lnTo>
                      <a:lnTo>
                        <a:pt x="1043" y="15"/>
                      </a:lnTo>
                      <a:lnTo>
                        <a:pt x="1046" y="15"/>
                      </a:lnTo>
                      <a:lnTo>
                        <a:pt x="1046" y="15"/>
                      </a:lnTo>
                      <a:lnTo>
                        <a:pt x="1052" y="15"/>
                      </a:lnTo>
                      <a:lnTo>
                        <a:pt x="1052" y="14"/>
                      </a:lnTo>
                      <a:lnTo>
                        <a:pt x="1055" y="14"/>
                      </a:lnTo>
                      <a:lnTo>
                        <a:pt x="1055" y="13"/>
                      </a:lnTo>
                      <a:lnTo>
                        <a:pt x="1071" y="13"/>
                      </a:lnTo>
                      <a:lnTo>
                        <a:pt x="1071" y="13"/>
                      </a:lnTo>
                      <a:lnTo>
                        <a:pt x="1075" y="13"/>
                      </a:lnTo>
                      <a:lnTo>
                        <a:pt x="1075" y="13"/>
                      </a:lnTo>
                      <a:lnTo>
                        <a:pt x="1081" y="13"/>
                      </a:lnTo>
                      <a:lnTo>
                        <a:pt x="1081" y="11"/>
                      </a:lnTo>
                      <a:lnTo>
                        <a:pt x="1091" y="11"/>
                      </a:lnTo>
                      <a:lnTo>
                        <a:pt x="1091" y="10"/>
                      </a:lnTo>
                      <a:lnTo>
                        <a:pt x="1097" y="10"/>
                      </a:lnTo>
                      <a:lnTo>
                        <a:pt x="1097" y="9"/>
                      </a:lnTo>
                      <a:lnTo>
                        <a:pt x="1100" y="9"/>
                      </a:lnTo>
                      <a:lnTo>
                        <a:pt x="1100" y="9"/>
                      </a:lnTo>
                      <a:lnTo>
                        <a:pt x="1103" y="9"/>
                      </a:lnTo>
                      <a:lnTo>
                        <a:pt x="1103" y="8"/>
                      </a:lnTo>
                      <a:lnTo>
                        <a:pt x="1113" y="8"/>
                      </a:lnTo>
                      <a:lnTo>
                        <a:pt x="1113" y="6"/>
                      </a:lnTo>
                      <a:lnTo>
                        <a:pt x="1116" y="6"/>
                      </a:lnTo>
                      <a:lnTo>
                        <a:pt x="1116" y="6"/>
                      </a:lnTo>
                      <a:lnTo>
                        <a:pt x="1119" y="6"/>
                      </a:lnTo>
                      <a:lnTo>
                        <a:pt x="1119" y="6"/>
                      </a:lnTo>
                      <a:lnTo>
                        <a:pt x="1123" y="6"/>
                      </a:lnTo>
                      <a:lnTo>
                        <a:pt x="1123" y="6"/>
                      </a:lnTo>
                      <a:lnTo>
                        <a:pt x="1126" y="6"/>
                      </a:lnTo>
                      <a:lnTo>
                        <a:pt x="1126" y="5"/>
                      </a:lnTo>
                      <a:lnTo>
                        <a:pt x="1129" y="5"/>
                      </a:lnTo>
                      <a:lnTo>
                        <a:pt x="1129" y="5"/>
                      </a:lnTo>
                      <a:lnTo>
                        <a:pt x="1132" y="5"/>
                      </a:lnTo>
                      <a:lnTo>
                        <a:pt x="1132" y="4"/>
                      </a:lnTo>
                      <a:lnTo>
                        <a:pt x="1135" y="4"/>
                      </a:lnTo>
                      <a:lnTo>
                        <a:pt x="1135" y="3"/>
                      </a:lnTo>
                      <a:lnTo>
                        <a:pt x="1142" y="3"/>
                      </a:lnTo>
                      <a:lnTo>
                        <a:pt x="1142" y="3"/>
                      </a:lnTo>
                      <a:lnTo>
                        <a:pt x="1145" y="3"/>
                      </a:lnTo>
                      <a:lnTo>
                        <a:pt x="1145" y="2"/>
                      </a:lnTo>
                      <a:lnTo>
                        <a:pt x="1158" y="2"/>
                      </a:lnTo>
                      <a:lnTo>
                        <a:pt x="1158" y="2"/>
                      </a:lnTo>
                      <a:lnTo>
                        <a:pt x="1161" y="2"/>
                      </a:lnTo>
                      <a:lnTo>
                        <a:pt x="1161" y="0"/>
                      </a:lnTo>
                      <a:lnTo>
                        <a:pt x="1167" y="0"/>
                      </a:lnTo>
                      <a:lnTo>
                        <a:pt x="1167" y="0"/>
                      </a:lnTo>
                    </a:path>
                  </a:pathLst>
                </a:custGeom>
                <a:noFill/>
                <a:ln w="28575">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2" name="Freeform 71"/>
                <p:cNvSpPr>
                  <a:spLocks/>
                </p:cNvSpPr>
                <p:nvPr/>
              </p:nvSpPr>
              <p:spPr bwMode="auto">
                <a:xfrm>
                  <a:off x="1461436" y="2952751"/>
                  <a:ext cx="7720664" cy="1996876"/>
                </a:xfrm>
                <a:custGeom>
                  <a:avLst/>
                  <a:gdLst>
                    <a:gd name="T0" fmla="*/ 3 w 1167"/>
                    <a:gd name="T1" fmla="*/ 431 h 431"/>
                    <a:gd name="T2" fmla="*/ 12 w 1167"/>
                    <a:gd name="T3" fmla="*/ 428 h 431"/>
                    <a:gd name="T4" fmla="*/ 22 w 1167"/>
                    <a:gd name="T5" fmla="*/ 416 h 431"/>
                    <a:gd name="T6" fmla="*/ 28 w 1167"/>
                    <a:gd name="T7" fmla="*/ 413 h 431"/>
                    <a:gd name="T8" fmla="*/ 57 w 1167"/>
                    <a:gd name="T9" fmla="*/ 401 h 431"/>
                    <a:gd name="T10" fmla="*/ 70 w 1167"/>
                    <a:gd name="T11" fmla="*/ 398 h 431"/>
                    <a:gd name="T12" fmla="*/ 76 w 1167"/>
                    <a:gd name="T13" fmla="*/ 394 h 431"/>
                    <a:gd name="T14" fmla="*/ 83 w 1167"/>
                    <a:gd name="T15" fmla="*/ 390 h 431"/>
                    <a:gd name="T16" fmla="*/ 99 w 1167"/>
                    <a:gd name="T17" fmla="*/ 386 h 431"/>
                    <a:gd name="T18" fmla="*/ 105 w 1167"/>
                    <a:gd name="T19" fmla="*/ 379 h 431"/>
                    <a:gd name="T20" fmla="*/ 115 w 1167"/>
                    <a:gd name="T21" fmla="*/ 368 h 431"/>
                    <a:gd name="T22" fmla="*/ 128 w 1167"/>
                    <a:gd name="T23" fmla="*/ 360 h 431"/>
                    <a:gd name="T24" fmla="*/ 153 w 1167"/>
                    <a:gd name="T25" fmla="*/ 353 h 431"/>
                    <a:gd name="T26" fmla="*/ 160 w 1167"/>
                    <a:gd name="T27" fmla="*/ 345 h 431"/>
                    <a:gd name="T28" fmla="*/ 188 w 1167"/>
                    <a:gd name="T29" fmla="*/ 337 h 431"/>
                    <a:gd name="T30" fmla="*/ 201 w 1167"/>
                    <a:gd name="T31" fmla="*/ 330 h 431"/>
                    <a:gd name="T32" fmla="*/ 230 w 1167"/>
                    <a:gd name="T33" fmla="*/ 322 h 431"/>
                    <a:gd name="T34" fmla="*/ 256 w 1167"/>
                    <a:gd name="T35" fmla="*/ 315 h 431"/>
                    <a:gd name="T36" fmla="*/ 268 w 1167"/>
                    <a:gd name="T37" fmla="*/ 311 h 431"/>
                    <a:gd name="T38" fmla="*/ 284 w 1167"/>
                    <a:gd name="T39" fmla="*/ 304 h 431"/>
                    <a:gd name="T40" fmla="*/ 313 w 1167"/>
                    <a:gd name="T41" fmla="*/ 296 h 431"/>
                    <a:gd name="T42" fmla="*/ 329 w 1167"/>
                    <a:gd name="T43" fmla="*/ 292 h 431"/>
                    <a:gd name="T44" fmla="*/ 355 w 1167"/>
                    <a:gd name="T45" fmla="*/ 281 h 431"/>
                    <a:gd name="T46" fmla="*/ 371 w 1167"/>
                    <a:gd name="T47" fmla="*/ 273 h 431"/>
                    <a:gd name="T48" fmla="*/ 393 w 1167"/>
                    <a:gd name="T49" fmla="*/ 266 h 431"/>
                    <a:gd name="T50" fmla="*/ 403 w 1167"/>
                    <a:gd name="T51" fmla="*/ 258 h 431"/>
                    <a:gd name="T52" fmla="*/ 419 w 1167"/>
                    <a:gd name="T53" fmla="*/ 251 h 431"/>
                    <a:gd name="T54" fmla="*/ 432 w 1167"/>
                    <a:gd name="T55" fmla="*/ 243 h 431"/>
                    <a:gd name="T56" fmla="*/ 441 w 1167"/>
                    <a:gd name="T57" fmla="*/ 236 h 431"/>
                    <a:gd name="T58" fmla="*/ 467 w 1167"/>
                    <a:gd name="T59" fmla="*/ 232 h 431"/>
                    <a:gd name="T60" fmla="*/ 473 w 1167"/>
                    <a:gd name="T61" fmla="*/ 221 h 431"/>
                    <a:gd name="T62" fmla="*/ 492 w 1167"/>
                    <a:gd name="T63" fmla="*/ 217 h 431"/>
                    <a:gd name="T64" fmla="*/ 499 w 1167"/>
                    <a:gd name="T65" fmla="*/ 209 h 431"/>
                    <a:gd name="T66" fmla="*/ 572 w 1167"/>
                    <a:gd name="T67" fmla="*/ 202 h 431"/>
                    <a:gd name="T68" fmla="*/ 579 w 1167"/>
                    <a:gd name="T69" fmla="*/ 190 h 431"/>
                    <a:gd name="T70" fmla="*/ 604 w 1167"/>
                    <a:gd name="T71" fmla="*/ 183 h 431"/>
                    <a:gd name="T72" fmla="*/ 611 w 1167"/>
                    <a:gd name="T73" fmla="*/ 175 h 431"/>
                    <a:gd name="T74" fmla="*/ 620 w 1167"/>
                    <a:gd name="T75" fmla="*/ 168 h 431"/>
                    <a:gd name="T76" fmla="*/ 630 w 1167"/>
                    <a:gd name="T77" fmla="*/ 156 h 431"/>
                    <a:gd name="T78" fmla="*/ 640 w 1167"/>
                    <a:gd name="T79" fmla="*/ 156 h 431"/>
                    <a:gd name="T80" fmla="*/ 659 w 1167"/>
                    <a:gd name="T81" fmla="*/ 156 h 431"/>
                    <a:gd name="T82" fmla="*/ 665 w 1167"/>
                    <a:gd name="T83" fmla="*/ 152 h 431"/>
                    <a:gd name="T84" fmla="*/ 672 w 1167"/>
                    <a:gd name="T85" fmla="*/ 149 h 431"/>
                    <a:gd name="T86" fmla="*/ 691 w 1167"/>
                    <a:gd name="T87" fmla="*/ 141 h 431"/>
                    <a:gd name="T88" fmla="*/ 700 w 1167"/>
                    <a:gd name="T89" fmla="*/ 133 h 431"/>
                    <a:gd name="T90" fmla="*/ 716 w 1167"/>
                    <a:gd name="T91" fmla="*/ 126 h 431"/>
                    <a:gd name="T92" fmla="*/ 736 w 1167"/>
                    <a:gd name="T93" fmla="*/ 118 h 431"/>
                    <a:gd name="T94" fmla="*/ 748 w 1167"/>
                    <a:gd name="T95" fmla="*/ 111 h 431"/>
                    <a:gd name="T96" fmla="*/ 768 w 1167"/>
                    <a:gd name="T97" fmla="*/ 103 h 431"/>
                    <a:gd name="T98" fmla="*/ 784 w 1167"/>
                    <a:gd name="T99" fmla="*/ 99 h 431"/>
                    <a:gd name="T100" fmla="*/ 828 w 1167"/>
                    <a:gd name="T101" fmla="*/ 88 h 431"/>
                    <a:gd name="T102" fmla="*/ 841 w 1167"/>
                    <a:gd name="T103" fmla="*/ 80 h 431"/>
                    <a:gd name="T104" fmla="*/ 873 w 1167"/>
                    <a:gd name="T105" fmla="*/ 76 h 431"/>
                    <a:gd name="T106" fmla="*/ 896 w 1167"/>
                    <a:gd name="T107" fmla="*/ 69 h 431"/>
                    <a:gd name="T108" fmla="*/ 953 w 1167"/>
                    <a:gd name="T109" fmla="*/ 57 h 431"/>
                    <a:gd name="T110" fmla="*/ 963 w 1167"/>
                    <a:gd name="T111" fmla="*/ 46 h 431"/>
                    <a:gd name="T112" fmla="*/ 985 w 1167"/>
                    <a:gd name="T113" fmla="*/ 38 h 431"/>
                    <a:gd name="T114" fmla="*/ 1043 w 1167"/>
                    <a:gd name="T115" fmla="*/ 34 h 431"/>
                    <a:gd name="T116" fmla="*/ 1078 w 1167"/>
                    <a:gd name="T117" fmla="*/ 30 h 431"/>
                    <a:gd name="T118" fmla="*/ 1097 w 1167"/>
                    <a:gd name="T119" fmla="*/ 23 h 431"/>
                    <a:gd name="T120" fmla="*/ 1129 w 1167"/>
                    <a:gd name="T121" fmla="*/ 15 h 431"/>
                    <a:gd name="T122" fmla="*/ 1139 w 1167"/>
                    <a:gd name="T123" fmla="*/ 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7" h="431">
                      <a:moveTo>
                        <a:pt x="0" y="431"/>
                      </a:moveTo>
                      <a:lnTo>
                        <a:pt x="0" y="431"/>
                      </a:lnTo>
                      <a:lnTo>
                        <a:pt x="0" y="431"/>
                      </a:lnTo>
                      <a:lnTo>
                        <a:pt x="3" y="431"/>
                      </a:lnTo>
                      <a:lnTo>
                        <a:pt x="3" y="428"/>
                      </a:lnTo>
                      <a:lnTo>
                        <a:pt x="9" y="428"/>
                      </a:lnTo>
                      <a:lnTo>
                        <a:pt x="9" y="428"/>
                      </a:lnTo>
                      <a:lnTo>
                        <a:pt x="12" y="428"/>
                      </a:lnTo>
                      <a:lnTo>
                        <a:pt x="12" y="420"/>
                      </a:lnTo>
                      <a:lnTo>
                        <a:pt x="16" y="420"/>
                      </a:lnTo>
                      <a:lnTo>
                        <a:pt x="16" y="416"/>
                      </a:lnTo>
                      <a:lnTo>
                        <a:pt x="22" y="416"/>
                      </a:lnTo>
                      <a:lnTo>
                        <a:pt x="22" y="413"/>
                      </a:lnTo>
                      <a:lnTo>
                        <a:pt x="25" y="413"/>
                      </a:lnTo>
                      <a:lnTo>
                        <a:pt x="25" y="413"/>
                      </a:lnTo>
                      <a:lnTo>
                        <a:pt x="28" y="413"/>
                      </a:lnTo>
                      <a:lnTo>
                        <a:pt x="28" y="405"/>
                      </a:lnTo>
                      <a:lnTo>
                        <a:pt x="41" y="405"/>
                      </a:lnTo>
                      <a:lnTo>
                        <a:pt x="41" y="401"/>
                      </a:lnTo>
                      <a:lnTo>
                        <a:pt x="57" y="401"/>
                      </a:lnTo>
                      <a:lnTo>
                        <a:pt x="57" y="401"/>
                      </a:lnTo>
                      <a:lnTo>
                        <a:pt x="64" y="401"/>
                      </a:lnTo>
                      <a:lnTo>
                        <a:pt x="64" y="398"/>
                      </a:lnTo>
                      <a:lnTo>
                        <a:pt x="70" y="398"/>
                      </a:lnTo>
                      <a:lnTo>
                        <a:pt x="70" y="394"/>
                      </a:lnTo>
                      <a:lnTo>
                        <a:pt x="73" y="394"/>
                      </a:lnTo>
                      <a:lnTo>
                        <a:pt x="73" y="394"/>
                      </a:lnTo>
                      <a:lnTo>
                        <a:pt x="76" y="394"/>
                      </a:lnTo>
                      <a:lnTo>
                        <a:pt x="76" y="394"/>
                      </a:lnTo>
                      <a:lnTo>
                        <a:pt x="80" y="394"/>
                      </a:lnTo>
                      <a:lnTo>
                        <a:pt x="80" y="390"/>
                      </a:lnTo>
                      <a:lnTo>
                        <a:pt x="83" y="390"/>
                      </a:lnTo>
                      <a:lnTo>
                        <a:pt x="83" y="386"/>
                      </a:lnTo>
                      <a:lnTo>
                        <a:pt x="96" y="386"/>
                      </a:lnTo>
                      <a:lnTo>
                        <a:pt x="96" y="386"/>
                      </a:lnTo>
                      <a:lnTo>
                        <a:pt x="99" y="386"/>
                      </a:lnTo>
                      <a:lnTo>
                        <a:pt x="99" y="383"/>
                      </a:lnTo>
                      <a:lnTo>
                        <a:pt x="102" y="383"/>
                      </a:lnTo>
                      <a:lnTo>
                        <a:pt x="102" y="379"/>
                      </a:lnTo>
                      <a:lnTo>
                        <a:pt x="105" y="379"/>
                      </a:lnTo>
                      <a:lnTo>
                        <a:pt x="105" y="371"/>
                      </a:lnTo>
                      <a:lnTo>
                        <a:pt x="112" y="371"/>
                      </a:lnTo>
                      <a:lnTo>
                        <a:pt x="112" y="368"/>
                      </a:lnTo>
                      <a:lnTo>
                        <a:pt x="115" y="368"/>
                      </a:lnTo>
                      <a:lnTo>
                        <a:pt x="115" y="364"/>
                      </a:lnTo>
                      <a:lnTo>
                        <a:pt x="124" y="364"/>
                      </a:lnTo>
                      <a:lnTo>
                        <a:pt x="124" y="360"/>
                      </a:lnTo>
                      <a:lnTo>
                        <a:pt x="128" y="360"/>
                      </a:lnTo>
                      <a:lnTo>
                        <a:pt x="128" y="360"/>
                      </a:lnTo>
                      <a:lnTo>
                        <a:pt x="134" y="360"/>
                      </a:lnTo>
                      <a:lnTo>
                        <a:pt x="134" y="353"/>
                      </a:lnTo>
                      <a:lnTo>
                        <a:pt x="153" y="353"/>
                      </a:lnTo>
                      <a:lnTo>
                        <a:pt x="153" y="353"/>
                      </a:lnTo>
                      <a:lnTo>
                        <a:pt x="156" y="353"/>
                      </a:lnTo>
                      <a:lnTo>
                        <a:pt x="156" y="345"/>
                      </a:lnTo>
                      <a:lnTo>
                        <a:pt x="160" y="345"/>
                      </a:lnTo>
                      <a:lnTo>
                        <a:pt x="160" y="341"/>
                      </a:lnTo>
                      <a:lnTo>
                        <a:pt x="185" y="341"/>
                      </a:lnTo>
                      <a:lnTo>
                        <a:pt x="185" y="337"/>
                      </a:lnTo>
                      <a:lnTo>
                        <a:pt x="188" y="337"/>
                      </a:lnTo>
                      <a:lnTo>
                        <a:pt x="188" y="334"/>
                      </a:lnTo>
                      <a:lnTo>
                        <a:pt x="198" y="334"/>
                      </a:lnTo>
                      <a:lnTo>
                        <a:pt x="198" y="330"/>
                      </a:lnTo>
                      <a:lnTo>
                        <a:pt x="201" y="330"/>
                      </a:lnTo>
                      <a:lnTo>
                        <a:pt x="201" y="326"/>
                      </a:lnTo>
                      <a:lnTo>
                        <a:pt x="227" y="326"/>
                      </a:lnTo>
                      <a:lnTo>
                        <a:pt x="227" y="322"/>
                      </a:lnTo>
                      <a:lnTo>
                        <a:pt x="230" y="322"/>
                      </a:lnTo>
                      <a:lnTo>
                        <a:pt x="230" y="319"/>
                      </a:lnTo>
                      <a:lnTo>
                        <a:pt x="249" y="319"/>
                      </a:lnTo>
                      <a:lnTo>
                        <a:pt x="249" y="315"/>
                      </a:lnTo>
                      <a:lnTo>
                        <a:pt x="256" y="315"/>
                      </a:lnTo>
                      <a:lnTo>
                        <a:pt x="256" y="311"/>
                      </a:lnTo>
                      <a:lnTo>
                        <a:pt x="265" y="311"/>
                      </a:lnTo>
                      <a:lnTo>
                        <a:pt x="265" y="311"/>
                      </a:lnTo>
                      <a:lnTo>
                        <a:pt x="268" y="311"/>
                      </a:lnTo>
                      <a:lnTo>
                        <a:pt x="268" y="307"/>
                      </a:lnTo>
                      <a:lnTo>
                        <a:pt x="281" y="307"/>
                      </a:lnTo>
                      <a:lnTo>
                        <a:pt x="281" y="304"/>
                      </a:lnTo>
                      <a:lnTo>
                        <a:pt x="284" y="304"/>
                      </a:lnTo>
                      <a:lnTo>
                        <a:pt x="284" y="300"/>
                      </a:lnTo>
                      <a:lnTo>
                        <a:pt x="294" y="300"/>
                      </a:lnTo>
                      <a:lnTo>
                        <a:pt x="294" y="296"/>
                      </a:lnTo>
                      <a:lnTo>
                        <a:pt x="313" y="296"/>
                      </a:lnTo>
                      <a:lnTo>
                        <a:pt x="313" y="296"/>
                      </a:lnTo>
                      <a:lnTo>
                        <a:pt x="316" y="296"/>
                      </a:lnTo>
                      <a:lnTo>
                        <a:pt x="316" y="292"/>
                      </a:lnTo>
                      <a:lnTo>
                        <a:pt x="329" y="292"/>
                      </a:lnTo>
                      <a:lnTo>
                        <a:pt x="329" y="288"/>
                      </a:lnTo>
                      <a:lnTo>
                        <a:pt x="332" y="288"/>
                      </a:lnTo>
                      <a:lnTo>
                        <a:pt x="332" y="281"/>
                      </a:lnTo>
                      <a:lnTo>
                        <a:pt x="355" y="281"/>
                      </a:lnTo>
                      <a:lnTo>
                        <a:pt x="355" y="277"/>
                      </a:lnTo>
                      <a:lnTo>
                        <a:pt x="361" y="277"/>
                      </a:lnTo>
                      <a:lnTo>
                        <a:pt x="361" y="273"/>
                      </a:lnTo>
                      <a:lnTo>
                        <a:pt x="371" y="273"/>
                      </a:lnTo>
                      <a:lnTo>
                        <a:pt x="371" y="270"/>
                      </a:lnTo>
                      <a:lnTo>
                        <a:pt x="380" y="270"/>
                      </a:lnTo>
                      <a:lnTo>
                        <a:pt x="380" y="266"/>
                      </a:lnTo>
                      <a:lnTo>
                        <a:pt x="393" y="266"/>
                      </a:lnTo>
                      <a:lnTo>
                        <a:pt x="393" y="262"/>
                      </a:lnTo>
                      <a:lnTo>
                        <a:pt x="396" y="262"/>
                      </a:lnTo>
                      <a:lnTo>
                        <a:pt x="396" y="258"/>
                      </a:lnTo>
                      <a:lnTo>
                        <a:pt x="403" y="258"/>
                      </a:lnTo>
                      <a:lnTo>
                        <a:pt x="403" y="254"/>
                      </a:lnTo>
                      <a:lnTo>
                        <a:pt x="416" y="254"/>
                      </a:lnTo>
                      <a:lnTo>
                        <a:pt x="416" y="251"/>
                      </a:lnTo>
                      <a:lnTo>
                        <a:pt x="419" y="251"/>
                      </a:lnTo>
                      <a:lnTo>
                        <a:pt x="419" y="247"/>
                      </a:lnTo>
                      <a:lnTo>
                        <a:pt x="428" y="247"/>
                      </a:lnTo>
                      <a:lnTo>
                        <a:pt x="428" y="243"/>
                      </a:lnTo>
                      <a:lnTo>
                        <a:pt x="432" y="243"/>
                      </a:lnTo>
                      <a:lnTo>
                        <a:pt x="432" y="239"/>
                      </a:lnTo>
                      <a:lnTo>
                        <a:pt x="438" y="239"/>
                      </a:lnTo>
                      <a:lnTo>
                        <a:pt x="438" y="236"/>
                      </a:lnTo>
                      <a:lnTo>
                        <a:pt x="441" y="236"/>
                      </a:lnTo>
                      <a:lnTo>
                        <a:pt x="441" y="236"/>
                      </a:lnTo>
                      <a:lnTo>
                        <a:pt x="444" y="236"/>
                      </a:lnTo>
                      <a:lnTo>
                        <a:pt x="444" y="232"/>
                      </a:lnTo>
                      <a:lnTo>
                        <a:pt x="467" y="232"/>
                      </a:lnTo>
                      <a:lnTo>
                        <a:pt x="467" y="228"/>
                      </a:lnTo>
                      <a:lnTo>
                        <a:pt x="470" y="228"/>
                      </a:lnTo>
                      <a:lnTo>
                        <a:pt x="470" y="221"/>
                      </a:lnTo>
                      <a:lnTo>
                        <a:pt x="473" y="221"/>
                      </a:lnTo>
                      <a:lnTo>
                        <a:pt x="473" y="221"/>
                      </a:lnTo>
                      <a:lnTo>
                        <a:pt x="480" y="221"/>
                      </a:lnTo>
                      <a:lnTo>
                        <a:pt x="480" y="217"/>
                      </a:lnTo>
                      <a:lnTo>
                        <a:pt x="492" y="217"/>
                      </a:lnTo>
                      <a:lnTo>
                        <a:pt x="492" y="213"/>
                      </a:lnTo>
                      <a:lnTo>
                        <a:pt x="496" y="213"/>
                      </a:lnTo>
                      <a:lnTo>
                        <a:pt x="496" y="209"/>
                      </a:lnTo>
                      <a:lnTo>
                        <a:pt x="499" y="209"/>
                      </a:lnTo>
                      <a:lnTo>
                        <a:pt x="499" y="205"/>
                      </a:lnTo>
                      <a:lnTo>
                        <a:pt x="553" y="205"/>
                      </a:lnTo>
                      <a:lnTo>
                        <a:pt x="553" y="202"/>
                      </a:lnTo>
                      <a:lnTo>
                        <a:pt x="572" y="202"/>
                      </a:lnTo>
                      <a:lnTo>
                        <a:pt x="572" y="198"/>
                      </a:lnTo>
                      <a:lnTo>
                        <a:pt x="576" y="198"/>
                      </a:lnTo>
                      <a:lnTo>
                        <a:pt x="576" y="190"/>
                      </a:lnTo>
                      <a:lnTo>
                        <a:pt x="579" y="190"/>
                      </a:lnTo>
                      <a:lnTo>
                        <a:pt x="579" y="187"/>
                      </a:lnTo>
                      <a:lnTo>
                        <a:pt x="598" y="187"/>
                      </a:lnTo>
                      <a:lnTo>
                        <a:pt x="598" y="183"/>
                      </a:lnTo>
                      <a:lnTo>
                        <a:pt x="604" y="183"/>
                      </a:lnTo>
                      <a:lnTo>
                        <a:pt x="604" y="175"/>
                      </a:lnTo>
                      <a:lnTo>
                        <a:pt x="608" y="175"/>
                      </a:lnTo>
                      <a:lnTo>
                        <a:pt x="608" y="175"/>
                      </a:lnTo>
                      <a:lnTo>
                        <a:pt x="611" y="175"/>
                      </a:lnTo>
                      <a:lnTo>
                        <a:pt x="611" y="171"/>
                      </a:lnTo>
                      <a:lnTo>
                        <a:pt x="614" y="171"/>
                      </a:lnTo>
                      <a:lnTo>
                        <a:pt x="614" y="168"/>
                      </a:lnTo>
                      <a:lnTo>
                        <a:pt x="620" y="168"/>
                      </a:lnTo>
                      <a:lnTo>
                        <a:pt x="620" y="164"/>
                      </a:lnTo>
                      <a:lnTo>
                        <a:pt x="627" y="164"/>
                      </a:lnTo>
                      <a:lnTo>
                        <a:pt x="627" y="156"/>
                      </a:lnTo>
                      <a:lnTo>
                        <a:pt x="630" y="156"/>
                      </a:lnTo>
                      <a:lnTo>
                        <a:pt x="630" y="156"/>
                      </a:lnTo>
                      <a:lnTo>
                        <a:pt x="633" y="156"/>
                      </a:lnTo>
                      <a:lnTo>
                        <a:pt x="633" y="156"/>
                      </a:lnTo>
                      <a:lnTo>
                        <a:pt x="640" y="156"/>
                      </a:lnTo>
                      <a:lnTo>
                        <a:pt x="640" y="156"/>
                      </a:lnTo>
                      <a:lnTo>
                        <a:pt x="643" y="156"/>
                      </a:lnTo>
                      <a:lnTo>
                        <a:pt x="643" y="156"/>
                      </a:lnTo>
                      <a:lnTo>
                        <a:pt x="659" y="156"/>
                      </a:lnTo>
                      <a:lnTo>
                        <a:pt x="659" y="156"/>
                      </a:lnTo>
                      <a:lnTo>
                        <a:pt x="662" y="156"/>
                      </a:lnTo>
                      <a:lnTo>
                        <a:pt x="662" y="152"/>
                      </a:lnTo>
                      <a:lnTo>
                        <a:pt x="665" y="152"/>
                      </a:lnTo>
                      <a:lnTo>
                        <a:pt x="665" y="152"/>
                      </a:lnTo>
                      <a:lnTo>
                        <a:pt x="668" y="152"/>
                      </a:lnTo>
                      <a:lnTo>
                        <a:pt x="668" y="149"/>
                      </a:lnTo>
                      <a:lnTo>
                        <a:pt x="672" y="149"/>
                      </a:lnTo>
                      <a:lnTo>
                        <a:pt x="672" y="145"/>
                      </a:lnTo>
                      <a:lnTo>
                        <a:pt x="684" y="145"/>
                      </a:lnTo>
                      <a:lnTo>
                        <a:pt x="684" y="141"/>
                      </a:lnTo>
                      <a:lnTo>
                        <a:pt x="691" y="141"/>
                      </a:lnTo>
                      <a:lnTo>
                        <a:pt x="691" y="137"/>
                      </a:lnTo>
                      <a:lnTo>
                        <a:pt x="694" y="137"/>
                      </a:lnTo>
                      <a:lnTo>
                        <a:pt x="694" y="133"/>
                      </a:lnTo>
                      <a:lnTo>
                        <a:pt x="700" y="133"/>
                      </a:lnTo>
                      <a:lnTo>
                        <a:pt x="700" y="130"/>
                      </a:lnTo>
                      <a:lnTo>
                        <a:pt x="707" y="130"/>
                      </a:lnTo>
                      <a:lnTo>
                        <a:pt x="707" y="126"/>
                      </a:lnTo>
                      <a:lnTo>
                        <a:pt x="716" y="126"/>
                      </a:lnTo>
                      <a:lnTo>
                        <a:pt x="716" y="122"/>
                      </a:lnTo>
                      <a:lnTo>
                        <a:pt x="720" y="122"/>
                      </a:lnTo>
                      <a:lnTo>
                        <a:pt x="720" y="118"/>
                      </a:lnTo>
                      <a:lnTo>
                        <a:pt x="736" y="118"/>
                      </a:lnTo>
                      <a:lnTo>
                        <a:pt x="736" y="114"/>
                      </a:lnTo>
                      <a:lnTo>
                        <a:pt x="745" y="114"/>
                      </a:lnTo>
                      <a:lnTo>
                        <a:pt x="745" y="111"/>
                      </a:lnTo>
                      <a:lnTo>
                        <a:pt x="748" y="111"/>
                      </a:lnTo>
                      <a:lnTo>
                        <a:pt x="748" y="107"/>
                      </a:lnTo>
                      <a:lnTo>
                        <a:pt x="755" y="107"/>
                      </a:lnTo>
                      <a:lnTo>
                        <a:pt x="755" y="103"/>
                      </a:lnTo>
                      <a:lnTo>
                        <a:pt x="768" y="103"/>
                      </a:lnTo>
                      <a:lnTo>
                        <a:pt x="768" y="103"/>
                      </a:lnTo>
                      <a:lnTo>
                        <a:pt x="780" y="103"/>
                      </a:lnTo>
                      <a:lnTo>
                        <a:pt x="780" y="99"/>
                      </a:lnTo>
                      <a:lnTo>
                        <a:pt x="784" y="99"/>
                      </a:lnTo>
                      <a:lnTo>
                        <a:pt x="784" y="95"/>
                      </a:lnTo>
                      <a:lnTo>
                        <a:pt x="800" y="95"/>
                      </a:lnTo>
                      <a:lnTo>
                        <a:pt x="800" y="88"/>
                      </a:lnTo>
                      <a:lnTo>
                        <a:pt x="828" y="88"/>
                      </a:lnTo>
                      <a:lnTo>
                        <a:pt x="828" y="84"/>
                      </a:lnTo>
                      <a:lnTo>
                        <a:pt x="832" y="84"/>
                      </a:lnTo>
                      <a:lnTo>
                        <a:pt x="832" y="80"/>
                      </a:lnTo>
                      <a:lnTo>
                        <a:pt x="841" y="80"/>
                      </a:lnTo>
                      <a:lnTo>
                        <a:pt x="841" y="80"/>
                      </a:lnTo>
                      <a:lnTo>
                        <a:pt x="854" y="80"/>
                      </a:lnTo>
                      <a:lnTo>
                        <a:pt x="854" y="76"/>
                      </a:lnTo>
                      <a:lnTo>
                        <a:pt x="873" y="76"/>
                      </a:lnTo>
                      <a:lnTo>
                        <a:pt x="873" y="72"/>
                      </a:lnTo>
                      <a:lnTo>
                        <a:pt x="889" y="72"/>
                      </a:lnTo>
                      <a:lnTo>
                        <a:pt x="889" y="69"/>
                      </a:lnTo>
                      <a:lnTo>
                        <a:pt x="896" y="69"/>
                      </a:lnTo>
                      <a:lnTo>
                        <a:pt x="896" y="61"/>
                      </a:lnTo>
                      <a:lnTo>
                        <a:pt x="921" y="61"/>
                      </a:lnTo>
                      <a:lnTo>
                        <a:pt x="921" y="57"/>
                      </a:lnTo>
                      <a:lnTo>
                        <a:pt x="953" y="57"/>
                      </a:lnTo>
                      <a:lnTo>
                        <a:pt x="953" y="53"/>
                      </a:lnTo>
                      <a:lnTo>
                        <a:pt x="959" y="53"/>
                      </a:lnTo>
                      <a:lnTo>
                        <a:pt x="959" y="46"/>
                      </a:lnTo>
                      <a:lnTo>
                        <a:pt x="963" y="46"/>
                      </a:lnTo>
                      <a:lnTo>
                        <a:pt x="963" y="42"/>
                      </a:lnTo>
                      <a:lnTo>
                        <a:pt x="969" y="42"/>
                      </a:lnTo>
                      <a:lnTo>
                        <a:pt x="969" y="38"/>
                      </a:lnTo>
                      <a:lnTo>
                        <a:pt x="985" y="38"/>
                      </a:lnTo>
                      <a:lnTo>
                        <a:pt x="985" y="38"/>
                      </a:lnTo>
                      <a:lnTo>
                        <a:pt x="995" y="38"/>
                      </a:lnTo>
                      <a:lnTo>
                        <a:pt x="995" y="34"/>
                      </a:lnTo>
                      <a:lnTo>
                        <a:pt x="1043" y="34"/>
                      </a:lnTo>
                      <a:lnTo>
                        <a:pt x="1043" y="30"/>
                      </a:lnTo>
                      <a:lnTo>
                        <a:pt x="1052" y="30"/>
                      </a:lnTo>
                      <a:lnTo>
                        <a:pt x="1052" y="30"/>
                      </a:lnTo>
                      <a:lnTo>
                        <a:pt x="1078" y="30"/>
                      </a:lnTo>
                      <a:lnTo>
                        <a:pt x="1078" y="27"/>
                      </a:lnTo>
                      <a:lnTo>
                        <a:pt x="1081" y="27"/>
                      </a:lnTo>
                      <a:lnTo>
                        <a:pt x="1081" y="23"/>
                      </a:lnTo>
                      <a:lnTo>
                        <a:pt x="1097" y="23"/>
                      </a:lnTo>
                      <a:lnTo>
                        <a:pt x="1097" y="19"/>
                      </a:lnTo>
                      <a:lnTo>
                        <a:pt x="1119" y="19"/>
                      </a:lnTo>
                      <a:lnTo>
                        <a:pt x="1119" y="15"/>
                      </a:lnTo>
                      <a:lnTo>
                        <a:pt x="1129" y="15"/>
                      </a:lnTo>
                      <a:lnTo>
                        <a:pt x="1129" y="4"/>
                      </a:lnTo>
                      <a:lnTo>
                        <a:pt x="1132" y="4"/>
                      </a:lnTo>
                      <a:lnTo>
                        <a:pt x="1132" y="4"/>
                      </a:lnTo>
                      <a:lnTo>
                        <a:pt x="1139" y="4"/>
                      </a:lnTo>
                      <a:lnTo>
                        <a:pt x="1139" y="0"/>
                      </a:lnTo>
                      <a:lnTo>
                        <a:pt x="1167" y="0"/>
                      </a:lnTo>
                      <a:lnTo>
                        <a:pt x="1167"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
          <p:nvSpPr>
            <p:cNvPr id="26" name="Rectangle 87"/>
            <p:cNvSpPr>
              <a:spLocks noChangeArrowheads="1"/>
            </p:cNvSpPr>
            <p:nvPr/>
          </p:nvSpPr>
          <p:spPr bwMode="auto">
            <a:xfrm rot="16200000">
              <a:off x="-350994" y="3334463"/>
              <a:ext cx="30098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Cumulative incidence (%)</a:t>
              </a:r>
            </a:p>
          </p:txBody>
        </p:sp>
        <p:sp>
          <p:nvSpPr>
            <p:cNvPr id="60" name="Line 121"/>
            <p:cNvSpPr>
              <a:spLocks noChangeShapeType="1"/>
            </p:cNvSpPr>
            <p:nvPr/>
          </p:nvSpPr>
          <p:spPr bwMode="auto">
            <a:xfrm flipH="1">
              <a:off x="7959915" y="4208643"/>
              <a:ext cx="342900" cy="0"/>
            </a:xfrm>
            <a:prstGeom prst="line">
              <a:avLst/>
            </a:prstGeom>
            <a:noFill/>
            <a:ln w="285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1" name="Line 122"/>
            <p:cNvSpPr>
              <a:spLocks noChangeShapeType="1"/>
            </p:cNvSpPr>
            <p:nvPr/>
          </p:nvSpPr>
          <p:spPr bwMode="auto">
            <a:xfrm>
              <a:off x="7996707" y="4473613"/>
              <a:ext cx="306108" cy="0"/>
            </a:xfrm>
            <a:prstGeom prst="line">
              <a:avLst/>
            </a:prstGeom>
            <a:noFill/>
            <a:ln w="28575">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2" name="Rectangle 123"/>
            <p:cNvSpPr>
              <a:spLocks noChangeArrowheads="1"/>
            </p:cNvSpPr>
            <p:nvPr/>
          </p:nvSpPr>
          <p:spPr bwMode="auto">
            <a:xfrm>
              <a:off x="8388729" y="4054477"/>
              <a:ext cx="16827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Women (n=1698)</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Rectangle 124"/>
            <p:cNvSpPr>
              <a:spLocks noChangeArrowheads="1"/>
            </p:cNvSpPr>
            <p:nvPr/>
          </p:nvSpPr>
          <p:spPr bwMode="auto">
            <a:xfrm>
              <a:off x="8396656" y="4319748"/>
              <a:ext cx="167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Men (n=5421)</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5" name="TextBox 484"/>
            <p:cNvSpPr txBox="1"/>
            <p:nvPr/>
          </p:nvSpPr>
          <p:spPr>
            <a:xfrm>
              <a:off x="1814963" y="5326381"/>
              <a:ext cx="7500487" cy="33855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Days after randomization</a:t>
              </a:r>
            </a:p>
          </p:txBody>
        </p:sp>
        <p:sp>
          <p:nvSpPr>
            <p:cNvPr id="73" name="Rectangle 10"/>
            <p:cNvSpPr>
              <a:spLocks noChangeArrowheads="1"/>
            </p:cNvSpPr>
            <p:nvPr/>
          </p:nvSpPr>
          <p:spPr bwMode="auto">
            <a:xfrm>
              <a:off x="3434304" y="1665687"/>
              <a:ext cx="3606567"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Women vs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1.32 (95% CI 1.06 – 1.64)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 </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.013</a:t>
              </a:r>
            </a:p>
          </p:txBody>
        </p:sp>
        <p:sp>
          <p:nvSpPr>
            <p:cNvPr id="74" name="TextBox 73"/>
            <p:cNvSpPr txBox="1"/>
            <p:nvPr/>
          </p:nvSpPr>
          <p:spPr>
            <a:xfrm>
              <a:off x="9265071" y="2658835"/>
              <a:ext cx="79491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6.8%</a:t>
              </a:r>
            </a:p>
          </p:txBody>
        </p:sp>
        <p:sp>
          <p:nvSpPr>
            <p:cNvPr id="75" name="TextBox 74"/>
            <p:cNvSpPr txBox="1"/>
            <p:nvPr/>
          </p:nvSpPr>
          <p:spPr>
            <a:xfrm>
              <a:off x="9252296" y="3177526"/>
              <a:ext cx="7949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5.2%</a:t>
              </a:r>
            </a:p>
          </p:txBody>
        </p:sp>
      </p:grpSp>
    </p:spTree>
    <p:extLst>
      <p:ext uri="{BB962C8B-B14F-4D97-AF65-F5344CB8AC3E}">
        <p14:creationId xmlns:p14="http://schemas.microsoft.com/office/powerpoint/2010/main" val="105380557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51140"/>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Pre-Specified Bleeding Endpoints by Sex</a:t>
            </a:r>
          </a:p>
        </p:txBody>
      </p:sp>
      <p:graphicFrame>
        <p:nvGraphicFramePr>
          <p:cNvPr id="6" name="Content Placeholder 5"/>
          <p:cNvGraphicFramePr>
            <a:graphicFrameLocks/>
          </p:cNvGraphicFramePr>
          <p:nvPr/>
        </p:nvGraphicFramePr>
        <p:xfrm>
          <a:off x="600075" y="1628774"/>
          <a:ext cx="9237462" cy="464820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809999" y="3667991"/>
            <a:ext cx="10191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=0.79</a:t>
            </a:r>
          </a:p>
        </p:txBody>
      </p:sp>
      <p:sp>
        <p:nvSpPr>
          <p:cNvPr id="8" name="TextBox 7"/>
          <p:cNvSpPr txBox="1"/>
          <p:nvPr/>
        </p:nvSpPr>
        <p:spPr>
          <a:xfrm>
            <a:off x="1581150" y="2739910"/>
            <a:ext cx="116205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=0.03</a:t>
            </a:r>
          </a:p>
        </p:txBody>
      </p:sp>
      <p:sp>
        <p:nvSpPr>
          <p:cNvPr id="9" name="TextBox 8"/>
          <p:cNvSpPr txBox="1"/>
          <p:nvPr/>
        </p:nvSpPr>
        <p:spPr>
          <a:xfrm>
            <a:off x="5962651" y="3179815"/>
            <a:ext cx="10763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=0.06</a:t>
            </a:r>
          </a:p>
        </p:txBody>
      </p:sp>
      <p:sp>
        <p:nvSpPr>
          <p:cNvPr id="10" name="TextBox 9"/>
          <p:cNvSpPr txBox="1"/>
          <p:nvPr/>
        </p:nvSpPr>
        <p:spPr>
          <a:xfrm>
            <a:off x="8068235" y="2506131"/>
            <a:ext cx="11329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=0.06</a:t>
            </a:r>
          </a:p>
        </p:txBody>
      </p:sp>
      <p:sp>
        <p:nvSpPr>
          <p:cNvPr id="11" name="TextBox 10"/>
          <p:cNvSpPr txBox="1"/>
          <p:nvPr/>
        </p:nvSpPr>
        <p:spPr>
          <a:xfrm rot="16200000">
            <a:off x="-1626816" y="3568185"/>
            <a:ext cx="39243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1-year event rate (%)</a:t>
            </a:r>
          </a:p>
        </p:txBody>
      </p:sp>
    </p:spTree>
    <p:extLst>
      <p:ext uri="{BB962C8B-B14F-4D97-AF65-F5344CB8AC3E}">
        <p14:creationId xmlns:p14="http://schemas.microsoft.com/office/powerpoint/2010/main" val="624104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9525"/>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Death, MI or Stroke by Sex at 1 Year</a:t>
            </a:r>
          </a:p>
        </p:txBody>
      </p:sp>
      <p:grpSp>
        <p:nvGrpSpPr>
          <p:cNvPr id="23" name="Group 22"/>
          <p:cNvGrpSpPr/>
          <p:nvPr/>
        </p:nvGrpSpPr>
        <p:grpSpPr>
          <a:xfrm>
            <a:off x="523875" y="1627508"/>
            <a:ext cx="9293392" cy="4554216"/>
            <a:chOff x="504825" y="1637033"/>
            <a:chExt cx="9293392" cy="4554216"/>
          </a:xfrm>
        </p:grpSpPr>
        <p:grpSp>
          <p:nvGrpSpPr>
            <p:cNvPr id="6" name="Group 5"/>
            <p:cNvGrpSpPr/>
            <p:nvPr/>
          </p:nvGrpSpPr>
          <p:grpSpPr>
            <a:xfrm>
              <a:off x="504825" y="1637033"/>
              <a:ext cx="9293392" cy="4554216"/>
              <a:chOff x="1030845" y="1657236"/>
              <a:chExt cx="9062099" cy="4007699"/>
            </a:xfrm>
          </p:grpSpPr>
          <p:graphicFrame>
            <p:nvGraphicFramePr>
              <p:cNvPr id="17" name="Chart 16"/>
              <p:cNvGraphicFramePr/>
              <p:nvPr/>
            </p:nvGraphicFramePr>
            <p:xfrm>
              <a:off x="1382806" y="1765829"/>
              <a:ext cx="8256493" cy="356055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87"/>
              <p:cNvSpPr>
                <a:spLocks noChangeArrowheads="1"/>
              </p:cNvSpPr>
              <p:nvPr/>
            </p:nvSpPr>
            <p:spPr bwMode="auto">
              <a:xfrm rot="16200000">
                <a:off x="-350994" y="3334463"/>
                <a:ext cx="30098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Cumulative incidence (%)</a:t>
                </a:r>
              </a:p>
            </p:txBody>
          </p:sp>
          <p:sp>
            <p:nvSpPr>
              <p:cNvPr id="9" name="Line 121"/>
              <p:cNvSpPr>
                <a:spLocks noChangeShapeType="1"/>
              </p:cNvSpPr>
              <p:nvPr/>
            </p:nvSpPr>
            <p:spPr bwMode="auto">
              <a:xfrm flipH="1">
                <a:off x="7959915" y="1811399"/>
                <a:ext cx="342900" cy="0"/>
              </a:xfrm>
              <a:prstGeom prst="line">
                <a:avLst/>
              </a:prstGeom>
              <a:noFill/>
              <a:ln w="28575">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Line 122"/>
              <p:cNvSpPr>
                <a:spLocks noChangeShapeType="1"/>
              </p:cNvSpPr>
              <p:nvPr/>
            </p:nvSpPr>
            <p:spPr bwMode="auto">
              <a:xfrm>
                <a:off x="7996707" y="2076374"/>
                <a:ext cx="306108" cy="0"/>
              </a:xfrm>
              <a:prstGeom prst="line">
                <a:avLst/>
              </a:prstGeom>
              <a:noFill/>
              <a:ln w="28575">
                <a:solidFill>
                  <a:srgbClr val="00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123"/>
              <p:cNvSpPr>
                <a:spLocks noChangeArrowheads="1"/>
              </p:cNvSpPr>
              <p:nvPr/>
            </p:nvSpPr>
            <p:spPr bwMode="auto">
              <a:xfrm>
                <a:off x="8388729" y="1657236"/>
                <a:ext cx="1682727" cy="2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Women (n=1676)</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24"/>
              <p:cNvSpPr>
                <a:spLocks noChangeArrowheads="1"/>
              </p:cNvSpPr>
              <p:nvPr/>
            </p:nvSpPr>
            <p:spPr bwMode="auto">
              <a:xfrm>
                <a:off x="8396656" y="1922506"/>
                <a:ext cx="1674799" cy="2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Men (n=5363)</a:t>
                </a:r>
                <a:endPar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814963" y="5326381"/>
                <a:ext cx="7500487" cy="338554"/>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Days after randomization</a:t>
                </a:r>
              </a:p>
            </p:txBody>
          </p:sp>
          <p:sp>
            <p:nvSpPr>
              <p:cNvPr id="14" name="Rectangle 10"/>
              <p:cNvSpPr>
                <a:spLocks noChangeArrowheads="1"/>
              </p:cNvSpPr>
              <p:nvPr/>
            </p:nvSpPr>
            <p:spPr bwMode="auto">
              <a:xfrm>
                <a:off x="3434304" y="1715547"/>
                <a:ext cx="3606567" cy="731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Women vs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HR 0.86</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(95% CI 0.65 – 1.15)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 </a:t>
                </a:r>
                <a: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0.32</a:t>
                </a:r>
              </a:p>
            </p:txBody>
          </p:sp>
          <p:sp>
            <p:nvSpPr>
              <p:cNvPr id="15" name="TextBox 14"/>
              <p:cNvSpPr txBox="1"/>
              <p:nvPr/>
            </p:nvSpPr>
            <p:spPr>
              <a:xfrm>
                <a:off x="9298034" y="3714206"/>
                <a:ext cx="794910" cy="32501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3.5%</a:t>
                </a:r>
              </a:p>
            </p:txBody>
          </p:sp>
          <p:sp>
            <p:nvSpPr>
              <p:cNvPr id="16" name="TextBox 15"/>
              <p:cNvSpPr txBox="1"/>
              <p:nvPr/>
            </p:nvSpPr>
            <p:spPr>
              <a:xfrm>
                <a:off x="9276544" y="3521502"/>
                <a:ext cx="794910" cy="3250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4.0%</a:t>
                </a:r>
              </a:p>
            </p:txBody>
          </p:sp>
        </p:grpSp>
        <p:grpSp>
          <p:nvGrpSpPr>
            <p:cNvPr id="2" name="Group 1"/>
            <p:cNvGrpSpPr/>
            <p:nvPr/>
          </p:nvGrpSpPr>
          <p:grpSpPr>
            <a:xfrm>
              <a:off x="1361867" y="3962670"/>
              <a:ext cx="7639011" cy="1382833"/>
              <a:chOff x="3495856" y="3145511"/>
              <a:chExt cx="5231220" cy="1148105"/>
            </a:xfrm>
          </p:grpSpPr>
          <p:sp>
            <p:nvSpPr>
              <p:cNvPr id="21" name="Freeform 8"/>
              <p:cNvSpPr>
                <a:spLocks/>
              </p:cNvSpPr>
              <p:nvPr/>
            </p:nvSpPr>
            <p:spPr bwMode="auto">
              <a:xfrm>
                <a:off x="3495856" y="3145511"/>
                <a:ext cx="5231220" cy="1148105"/>
              </a:xfrm>
              <a:custGeom>
                <a:avLst/>
                <a:gdLst>
                  <a:gd name="T0" fmla="*/ 12 w 1167"/>
                  <a:gd name="T1" fmla="*/ 255 h 256"/>
                  <a:gd name="T2" fmla="*/ 44 w 1167"/>
                  <a:gd name="T3" fmla="*/ 252 h 256"/>
                  <a:gd name="T4" fmla="*/ 60 w 1167"/>
                  <a:gd name="T5" fmla="*/ 247 h 256"/>
                  <a:gd name="T6" fmla="*/ 76 w 1167"/>
                  <a:gd name="T7" fmla="*/ 241 h 256"/>
                  <a:gd name="T8" fmla="*/ 86 w 1167"/>
                  <a:gd name="T9" fmla="*/ 240 h 256"/>
                  <a:gd name="T10" fmla="*/ 99 w 1167"/>
                  <a:gd name="T11" fmla="*/ 237 h 256"/>
                  <a:gd name="T12" fmla="*/ 112 w 1167"/>
                  <a:gd name="T13" fmla="*/ 234 h 256"/>
                  <a:gd name="T14" fmla="*/ 131 w 1167"/>
                  <a:gd name="T15" fmla="*/ 230 h 256"/>
                  <a:gd name="T16" fmla="*/ 140 w 1167"/>
                  <a:gd name="T17" fmla="*/ 228 h 256"/>
                  <a:gd name="T18" fmla="*/ 156 w 1167"/>
                  <a:gd name="T19" fmla="*/ 222 h 256"/>
                  <a:gd name="T20" fmla="*/ 185 w 1167"/>
                  <a:gd name="T21" fmla="*/ 217 h 256"/>
                  <a:gd name="T22" fmla="*/ 208 w 1167"/>
                  <a:gd name="T23" fmla="*/ 212 h 256"/>
                  <a:gd name="T24" fmla="*/ 220 w 1167"/>
                  <a:gd name="T25" fmla="*/ 208 h 256"/>
                  <a:gd name="T26" fmla="*/ 243 w 1167"/>
                  <a:gd name="T27" fmla="*/ 206 h 256"/>
                  <a:gd name="T28" fmla="*/ 259 w 1167"/>
                  <a:gd name="T29" fmla="*/ 202 h 256"/>
                  <a:gd name="T30" fmla="*/ 284 w 1167"/>
                  <a:gd name="T31" fmla="*/ 198 h 256"/>
                  <a:gd name="T32" fmla="*/ 304 w 1167"/>
                  <a:gd name="T33" fmla="*/ 192 h 256"/>
                  <a:gd name="T34" fmla="*/ 323 w 1167"/>
                  <a:gd name="T35" fmla="*/ 187 h 256"/>
                  <a:gd name="T36" fmla="*/ 336 w 1167"/>
                  <a:gd name="T37" fmla="*/ 182 h 256"/>
                  <a:gd name="T38" fmla="*/ 352 w 1167"/>
                  <a:gd name="T39" fmla="*/ 176 h 256"/>
                  <a:gd name="T40" fmla="*/ 368 w 1167"/>
                  <a:gd name="T41" fmla="*/ 169 h 256"/>
                  <a:gd name="T42" fmla="*/ 390 w 1167"/>
                  <a:gd name="T43" fmla="*/ 165 h 256"/>
                  <a:gd name="T44" fmla="*/ 419 w 1167"/>
                  <a:gd name="T45" fmla="*/ 156 h 256"/>
                  <a:gd name="T46" fmla="*/ 441 w 1167"/>
                  <a:gd name="T47" fmla="*/ 151 h 256"/>
                  <a:gd name="T48" fmla="*/ 460 w 1167"/>
                  <a:gd name="T49" fmla="*/ 144 h 256"/>
                  <a:gd name="T50" fmla="*/ 483 w 1167"/>
                  <a:gd name="T51" fmla="*/ 141 h 256"/>
                  <a:gd name="T52" fmla="*/ 502 w 1167"/>
                  <a:gd name="T53" fmla="*/ 136 h 256"/>
                  <a:gd name="T54" fmla="*/ 528 w 1167"/>
                  <a:gd name="T55" fmla="*/ 132 h 256"/>
                  <a:gd name="T56" fmla="*/ 547 w 1167"/>
                  <a:gd name="T57" fmla="*/ 127 h 256"/>
                  <a:gd name="T58" fmla="*/ 563 w 1167"/>
                  <a:gd name="T59" fmla="*/ 123 h 256"/>
                  <a:gd name="T60" fmla="*/ 579 w 1167"/>
                  <a:gd name="T61" fmla="*/ 121 h 256"/>
                  <a:gd name="T62" fmla="*/ 595 w 1167"/>
                  <a:gd name="T63" fmla="*/ 120 h 256"/>
                  <a:gd name="T64" fmla="*/ 604 w 1167"/>
                  <a:gd name="T65" fmla="*/ 115 h 256"/>
                  <a:gd name="T66" fmla="*/ 620 w 1167"/>
                  <a:gd name="T67" fmla="*/ 114 h 256"/>
                  <a:gd name="T68" fmla="*/ 630 w 1167"/>
                  <a:gd name="T69" fmla="*/ 112 h 256"/>
                  <a:gd name="T70" fmla="*/ 646 w 1167"/>
                  <a:gd name="T71" fmla="*/ 108 h 256"/>
                  <a:gd name="T72" fmla="*/ 665 w 1167"/>
                  <a:gd name="T73" fmla="*/ 105 h 256"/>
                  <a:gd name="T74" fmla="*/ 694 w 1167"/>
                  <a:gd name="T75" fmla="*/ 103 h 256"/>
                  <a:gd name="T76" fmla="*/ 710 w 1167"/>
                  <a:gd name="T77" fmla="*/ 99 h 256"/>
                  <a:gd name="T78" fmla="*/ 736 w 1167"/>
                  <a:gd name="T79" fmla="*/ 94 h 256"/>
                  <a:gd name="T80" fmla="*/ 761 w 1167"/>
                  <a:gd name="T81" fmla="*/ 88 h 256"/>
                  <a:gd name="T82" fmla="*/ 806 w 1167"/>
                  <a:gd name="T83" fmla="*/ 82 h 256"/>
                  <a:gd name="T84" fmla="*/ 822 w 1167"/>
                  <a:gd name="T85" fmla="*/ 75 h 256"/>
                  <a:gd name="T86" fmla="*/ 844 w 1167"/>
                  <a:gd name="T87" fmla="*/ 69 h 256"/>
                  <a:gd name="T88" fmla="*/ 857 w 1167"/>
                  <a:gd name="T89" fmla="*/ 64 h 256"/>
                  <a:gd name="T90" fmla="*/ 902 w 1167"/>
                  <a:gd name="T91" fmla="*/ 59 h 256"/>
                  <a:gd name="T92" fmla="*/ 937 w 1167"/>
                  <a:gd name="T93" fmla="*/ 54 h 256"/>
                  <a:gd name="T94" fmla="*/ 950 w 1167"/>
                  <a:gd name="T95" fmla="*/ 48 h 256"/>
                  <a:gd name="T96" fmla="*/ 966 w 1167"/>
                  <a:gd name="T97" fmla="*/ 43 h 256"/>
                  <a:gd name="T98" fmla="*/ 991 w 1167"/>
                  <a:gd name="T99" fmla="*/ 37 h 256"/>
                  <a:gd name="T100" fmla="*/ 1007 w 1167"/>
                  <a:gd name="T101" fmla="*/ 32 h 256"/>
                  <a:gd name="T102" fmla="*/ 1027 w 1167"/>
                  <a:gd name="T103" fmla="*/ 29 h 256"/>
                  <a:gd name="T104" fmla="*/ 1046 w 1167"/>
                  <a:gd name="T105" fmla="*/ 25 h 256"/>
                  <a:gd name="T106" fmla="*/ 1081 w 1167"/>
                  <a:gd name="T107" fmla="*/ 18 h 256"/>
                  <a:gd name="T108" fmla="*/ 1103 w 1167"/>
                  <a:gd name="T109" fmla="*/ 12 h 256"/>
                  <a:gd name="T110" fmla="*/ 1119 w 1167"/>
                  <a:gd name="T111" fmla="*/ 10 h 256"/>
                  <a:gd name="T112" fmla="*/ 1129 w 1167"/>
                  <a:gd name="T113" fmla="*/ 7 h 256"/>
                  <a:gd name="T114" fmla="*/ 1158 w 1167"/>
                  <a:gd name="T115" fmla="*/ 3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7" h="256">
                    <a:moveTo>
                      <a:pt x="0" y="256"/>
                    </a:moveTo>
                    <a:lnTo>
                      <a:pt x="0" y="256"/>
                    </a:lnTo>
                    <a:lnTo>
                      <a:pt x="0" y="256"/>
                    </a:lnTo>
                    <a:lnTo>
                      <a:pt x="1" y="256"/>
                    </a:lnTo>
                    <a:lnTo>
                      <a:pt x="1" y="256"/>
                    </a:lnTo>
                    <a:lnTo>
                      <a:pt x="12" y="256"/>
                    </a:lnTo>
                    <a:lnTo>
                      <a:pt x="12" y="255"/>
                    </a:lnTo>
                    <a:lnTo>
                      <a:pt x="25" y="255"/>
                    </a:lnTo>
                    <a:lnTo>
                      <a:pt x="25" y="254"/>
                    </a:lnTo>
                    <a:lnTo>
                      <a:pt x="32" y="254"/>
                    </a:lnTo>
                    <a:lnTo>
                      <a:pt x="32" y="253"/>
                    </a:lnTo>
                    <a:lnTo>
                      <a:pt x="38" y="253"/>
                    </a:lnTo>
                    <a:lnTo>
                      <a:pt x="38" y="252"/>
                    </a:lnTo>
                    <a:lnTo>
                      <a:pt x="44" y="252"/>
                    </a:lnTo>
                    <a:lnTo>
                      <a:pt x="44" y="250"/>
                    </a:lnTo>
                    <a:lnTo>
                      <a:pt x="48" y="250"/>
                    </a:lnTo>
                    <a:lnTo>
                      <a:pt x="48" y="248"/>
                    </a:lnTo>
                    <a:lnTo>
                      <a:pt x="51" y="248"/>
                    </a:lnTo>
                    <a:lnTo>
                      <a:pt x="51" y="247"/>
                    </a:lnTo>
                    <a:lnTo>
                      <a:pt x="60" y="247"/>
                    </a:lnTo>
                    <a:lnTo>
                      <a:pt x="60" y="247"/>
                    </a:lnTo>
                    <a:lnTo>
                      <a:pt x="64" y="247"/>
                    </a:lnTo>
                    <a:lnTo>
                      <a:pt x="64" y="243"/>
                    </a:lnTo>
                    <a:lnTo>
                      <a:pt x="67" y="243"/>
                    </a:lnTo>
                    <a:lnTo>
                      <a:pt x="67" y="243"/>
                    </a:lnTo>
                    <a:lnTo>
                      <a:pt x="73" y="243"/>
                    </a:lnTo>
                    <a:lnTo>
                      <a:pt x="73" y="241"/>
                    </a:lnTo>
                    <a:lnTo>
                      <a:pt x="76" y="241"/>
                    </a:lnTo>
                    <a:lnTo>
                      <a:pt x="76" y="241"/>
                    </a:lnTo>
                    <a:lnTo>
                      <a:pt x="80" y="241"/>
                    </a:lnTo>
                    <a:lnTo>
                      <a:pt x="80" y="241"/>
                    </a:lnTo>
                    <a:lnTo>
                      <a:pt x="83" y="241"/>
                    </a:lnTo>
                    <a:lnTo>
                      <a:pt x="83" y="240"/>
                    </a:lnTo>
                    <a:lnTo>
                      <a:pt x="86" y="240"/>
                    </a:lnTo>
                    <a:lnTo>
                      <a:pt x="86" y="240"/>
                    </a:lnTo>
                    <a:lnTo>
                      <a:pt x="89" y="240"/>
                    </a:lnTo>
                    <a:lnTo>
                      <a:pt x="89" y="239"/>
                    </a:lnTo>
                    <a:lnTo>
                      <a:pt x="92" y="239"/>
                    </a:lnTo>
                    <a:lnTo>
                      <a:pt x="92" y="239"/>
                    </a:lnTo>
                    <a:lnTo>
                      <a:pt x="96" y="239"/>
                    </a:lnTo>
                    <a:lnTo>
                      <a:pt x="96" y="237"/>
                    </a:lnTo>
                    <a:lnTo>
                      <a:pt x="99" y="237"/>
                    </a:lnTo>
                    <a:lnTo>
                      <a:pt x="99" y="237"/>
                    </a:lnTo>
                    <a:lnTo>
                      <a:pt x="105" y="237"/>
                    </a:lnTo>
                    <a:lnTo>
                      <a:pt x="105" y="236"/>
                    </a:lnTo>
                    <a:lnTo>
                      <a:pt x="108" y="236"/>
                    </a:lnTo>
                    <a:lnTo>
                      <a:pt x="108" y="236"/>
                    </a:lnTo>
                    <a:lnTo>
                      <a:pt x="112" y="236"/>
                    </a:lnTo>
                    <a:lnTo>
                      <a:pt x="112" y="234"/>
                    </a:lnTo>
                    <a:lnTo>
                      <a:pt x="115" y="234"/>
                    </a:lnTo>
                    <a:lnTo>
                      <a:pt x="115" y="234"/>
                    </a:lnTo>
                    <a:lnTo>
                      <a:pt x="121" y="234"/>
                    </a:lnTo>
                    <a:lnTo>
                      <a:pt x="121" y="233"/>
                    </a:lnTo>
                    <a:lnTo>
                      <a:pt x="124" y="233"/>
                    </a:lnTo>
                    <a:lnTo>
                      <a:pt x="124" y="230"/>
                    </a:lnTo>
                    <a:lnTo>
                      <a:pt x="131" y="230"/>
                    </a:lnTo>
                    <a:lnTo>
                      <a:pt x="131" y="229"/>
                    </a:lnTo>
                    <a:lnTo>
                      <a:pt x="134" y="229"/>
                    </a:lnTo>
                    <a:lnTo>
                      <a:pt x="134" y="229"/>
                    </a:lnTo>
                    <a:lnTo>
                      <a:pt x="137" y="229"/>
                    </a:lnTo>
                    <a:lnTo>
                      <a:pt x="137" y="229"/>
                    </a:lnTo>
                    <a:lnTo>
                      <a:pt x="140" y="229"/>
                    </a:lnTo>
                    <a:lnTo>
                      <a:pt x="140" y="228"/>
                    </a:lnTo>
                    <a:lnTo>
                      <a:pt x="147" y="228"/>
                    </a:lnTo>
                    <a:lnTo>
                      <a:pt x="147" y="227"/>
                    </a:lnTo>
                    <a:lnTo>
                      <a:pt x="150" y="227"/>
                    </a:lnTo>
                    <a:lnTo>
                      <a:pt x="150" y="224"/>
                    </a:lnTo>
                    <a:lnTo>
                      <a:pt x="153" y="224"/>
                    </a:lnTo>
                    <a:lnTo>
                      <a:pt x="153" y="222"/>
                    </a:lnTo>
                    <a:lnTo>
                      <a:pt x="156" y="222"/>
                    </a:lnTo>
                    <a:lnTo>
                      <a:pt x="156" y="222"/>
                    </a:lnTo>
                    <a:lnTo>
                      <a:pt x="166" y="222"/>
                    </a:lnTo>
                    <a:lnTo>
                      <a:pt x="166" y="219"/>
                    </a:lnTo>
                    <a:lnTo>
                      <a:pt x="182" y="219"/>
                    </a:lnTo>
                    <a:lnTo>
                      <a:pt x="182" y="218"/>
                    </a:lnTo>
                    <a:lnTo>
                      <a:pt x="185" y="218"/>
                    </a:lnTo>
                    <a:lnTo>
                      <a:pt x="185" y="217"/>
                    </a:lnTo>
                    <a:lnTo>
                      <a:pt x="192" y="217"/>
                    </a:lnTo>
                    <a:lnTo>
                      <a:pt x="192" y="216"/>
                    </a:lnTo>
                    <a:lnTo>
                      <a:pt x="198" y="216"/>
                    </a:lnTo>
                    <a:lnTo>
                      <a:pt x="198" y="215"/>
                    </a:lnTo>
                    <a:lnTo>
                      <a:pt x="204" y="215"/>
                    </a:lnTo>
                    <a:lnTo>
                      <a:pt x="204" y="212"/>
                    </a:lnTo>
                    <a:lnTo>
                      <a:pt x="208" y="212"/>
                    </a:lnTo>
                    <a:lnTo>
                      <a:pt x="208" y="211"/>
                    </a:lnTo>
                    <a:lnTo>
                      <a:pt x="214" y="211"/>
                    </a:lnTo>
                    <a:lnTo>
                      <a:pt x="214" y="210"/>
                    </a:lnTo>
                    <a:lnTo>
                      <a:pt x="217" y="210"/>
                    </a:lnTo>
                    <a:lnTo>
                      <a:pt x="217" y="209"/>
                    </a:lnTo>
                    <a:lnTo>
                      <a:pt x="220" y="209"/>
                    </a:lnTo>
                    <a:lnTo>
                      <a:pt x="220" y="208"/>
                    </a:lnTo>
                    <a:lnTo>
                      <a:pt x="224" y="208"/>
                    </a:lnTo>
                    <a:lnTo>
                      <a:pt x="224" y="208"/>
                    </a:lnTo>
                    <a:lnTo>
                      <a:pt x="230" y="208"/>
                    </a:lnTo>
                    <a:lnTo>
                      <a:pt x="230" y="206"/>
                    </a:lnTo>
                    <a:lnTo>
                      <a:pt x="240" y="206"/>
                    </a:lnTo>
                    <a:lnTo>
                      <a:pt x="240" y="206"/>
                    </a:lnTo>
                    <a:lnTo>
                      <a:pt x="243" y="206"/>
                    </a:lnTo>
                    <a:lnTo>
                      <a:pt x="243" y="205"/>
                    </a:lnTo>
                    <a:lnTo>
                      <a:pt x="252" y="205"/>
                    </a:lnTo>
                    <a:lnTo>
                      <a:pt x="252" y="204"/>
                    </a:lnTo>
                    <a:lnTo>
                      <a:pt x="256" y="204"/>
                    </a:lnTo>
                    <a:lnTo>
                      <a:pt x="256" y="203"/>
                    </a:lnTo>
                    <a:lnTo>
                      <a:pt x="259" y="203"/>
                    </a:lnTo>
                    <a:lnTo>
                      <a:pt x="259" y="202"/>
                    </a:lnTo>
                    <a:lnTo>
                      <a:pt x="262" y="202"/>
                    </a:lnTo>
                    <a:lnTo>
                      <a:pt x="262" y="200"/>
                    </a:lnTo>
                    <a:lnTo>
                      <a:pt x="268" y="200"/>
                    </a:lnTo>
                    <a:lnTo>
                      <a:pt x="268" y="199"/>
                    </a:lnTo>
                    <a:lnTo>
                      <a:pt x="281" y="199"/>
                    </a:lnTo>
                    <a:lnTo>
                      <a:pt x="281" y="198"/>
                    </a:lnTo>
                    <a:lnTo>
                      <a:pt x="284" y="198"/>
                    </a:lnTo>
                    <a:lnTo>
                      <a:pt x="284" y="196"/>
                    </a:lnTo>
                    <a:lnTo>
                      <a:pt x="291" y="196"/>
                    </a:lnTo>
                    <a:lnTo>
                      <a:pt x="291" y="194"/>
                    </a:lnTo>
                    <a:lnTo>
                      <a:pt x="294" y="194"/>
                    </a:lnTo>
                    <a:lnTo>
                      <a:pt x="294" y="193"/>
                    </a:lnTo>
                    <a:lnTo>
                      <a:pt x="304" y="193"/>
                    </a:lnTo>
                    <a:lnTo>
                      <a:pt x="304" y="192"/>
                    </a:lnTo>
                    <a:lnTo>
                      <a:pt x="313" y="192"/>
                    </a:lnTo>
                    <a:lnTo>
                      <a:pt x="313" y="190"/>
                    </a:lnTo>
                    <a:lnTo>
                      <a:pt x="316" y="190"/>
                    </a:lnTo>
                    <a:lnTo>
                      <a:pt x="316" y="188"/>
                    </a:lnTo>
                    <a:lnTo>
                      <a:pt x="320" y="188"/>
                    </a:lnTo>
                    <a:lnTo>
                      <a:pt x="320" y="187"/>
                    </a:lnTo>
                    <a:lnTo>
                      <a:pt x="323" y="187"/>
                    </a:lnTo>
                    <a:lnTo>
                      <a:pt x="323" y="186"/>
                    </a:lnTo>
                    <a:lnTo>
                      <a:pt x="326" y="186"/>
                    </a:lnTo>
                    <a:lnTo>
                      <a:pt x="326" y="185"/>
                    </a:lnTo>
                    <a:lnTo>
                      <a:pt x="332" y="185"/>
                    </a:lnTo>
                    <a:lnTo>
                      <a:pt x="332" y="184"/>
                    </a:lnTo>
                    <a:lnTo>
                      <a:pt x="336" y="184"/>
                    </a:lnTo>
                    <a:lnTo>
                      <a:pt x="336" y="182"/>
                    </a:lnTo>
                    <a:lnTo>
                      <a:pt x="339" y="182"/>
                    </a:lnTo>
                    <a:lnTo>
                      <a:pt x="339" y="179"/>
                    </a:lnTo>
                    <a:lnTo>
                      <a:pt x="342" y="179"/>
                    </a:lnTo>
                    <a:lnTo>
                      <a:pt x="342" y="178"/>
                    </a:lnTo>
                    <a:lnTo>
                      <a:pt x="345" y="178"/>
                    </a:lnTo>
                    <a:lnTo>
                      <a:pt x="345" y="176"/>
                    </a:lnTo>
                    <a:lnTo>
                      <a:pt x="352" y="176"/>
                    </a:lnTo>
                    <a:lnTo>
                      <a:pt x="352" y="175"/>
                    </a:lnTo>
                    <a:lnTo>
                      <a:pt x="358" y="175"/>
                    </a:lnTo>
                    <a:lnTo>
                      <a:pt x="358" y="173"/>
                    </a:lnTo>
                    <a:lnTo>
                      <a:pt x="361" y="173"/>
                    </a:lnTo>
                    <a:lnTo>
                      <a:pt x="361" y="172"/>
                    </a:lnTo>
                    <a:lnTo>
                      <a:pt x="368" y="172"/>
                    </a:lnTo>
                    <a:lnTo>
                      <a:pt x="368" y="169"/>
                    </a:lnTo>
                    <a:lnTo>
                      <a:pt x="371" y="169"/>
                    </a:lnTo>
                    <a:lnTo>
                      <a:pt x="371" y="168"/>
                    </a:lnTo>
                    <a:lnTo>
                      <a:pt x="377" y="168"/>
                    </a:lnTo>
                    <a:lnTo>
                      <a:pt x="377" y="168"/>
                    </a:lnTo>
                    <a:lnTo>
                      <a:pt x="380" y="168"/>
                    </a:lnTo>
                    <a:lnTo>
                      <a:pt x="380" y="165"/>
                    </a:lnTo>
                    <a:lnTo>
                      <a:pt x="390" y="165"/>
                    </a:lnTo>
                    <a:lnTo>
                      <a:pt x="390" y="163"/>
                    </a:lnTo>
                    <a:lnTo>
                      <a:pt x="406" y="163"/>
                    </a:lnTo>
                    <a:lnTo>
                      <a:pt x="406" y="161"/>
                    </a:lnTo>
                    <a:lnTo>
                      <a:pt x="416" y="161"/>
                    </a:lnTo>
                    <a:lnTo>
                      <a:pt x="416" y="160"/>
                    </a:lnTo>
                    <a:lnTo>
                      <a:pt x="419" y="160"/>
                    </a:lnTo>
                    <a:lnTo>
                      <a:pt x="419" y="156"/>
                    </a:lnTo>
                    <a:lnTo>
                      <a:pt x="432" y="156"/>
                    </a:lnTo>
                    <a:lnTo>
                      <a:pt x="432" y="154"/>
                    </a:lnTo>
                    <a:lnTo>
                      <a:pt x="435" y="154"/>
                    </a:lnTo>
                    <a:lnTo>
                      <a:pt x="435" y="153"/>
                    </a:lnTo>
                    <a:lnTo>
                      <a:pt x="438" y="153"/>
                    </a:lnTo>
                    <a:lnTo>
                      <a:pt x="438" y="151"/>
                    </a:lnTo>
                    <a:lnTo>
                      <a:pt x="441" y="151"/>
                    </a:lnTo>
                    <a:lnTo>
                      <a:pt x="441" y="150"/>
                    </a:lnTo>
                    <a:lnTo>
                      <a:pt x="444" y="150"/>
                    </a:lnTo>
                    <a:lnTo>
                      <a:pt x="444" y="149"/>
                    </a:lnTo>
                    <a:lnTo>
                      <a:pt x="457" y="149"/>
                    </a:lnTo>
                    <a:lnTo>
                      <a:pt x="457" y="147"/>
                    </a:lnTo>
                    <a:lnTo>
                      <a:pt x="460" y="147"/>
                    </a:lnTo>
                    <a:lnTo>
                      <a:pt x="460" y="144"/>
                    </a:lnTo>
                    <a:lnTo>
                      <a:pt x="467" y="144"/>
                    </a:lnTo>
                    <a:lnTo>
                      <a:pt x="467" y="143"/>
                    </a:lnTo>
                    <a:lnTo>
                      <a:pt x="473" y="143"/>
                    </a:lnTo>
                    <a:lnTo>
                      <a:pt x="473" y="142"/>
                    </a:lnTo>
                    <a:lnTo>
                      <a:pt x="480" y="142"/>
                    </a:lnTo>
                    <a:lnTo>
                      <a:pt x="480" y="141"/>
                    </a:lnTo>
                    <a:lnTo>
                      <a:pt x="483" y="141"/>
                    </a:lnTo>
                    <a:lnTo>
                      <a:pt x="483" y="139"/>
                    </a:lnTo>
                    <a:lnTo>
                      <a:pt x="489" y="139"/>
                    </a:lnTo>
                    <a:lnTo>
                      <a:pt x="489" y="138"/>
                    </a:lnTo>
                    <a:lnTo>
                      <a:pt x="492" y="138"/>
                    </a:lnTo>
                    <a:lnTo>
                      <a:pt x="492" y="137"/>
                    </a:lnTo>
                    <a:lnTo>
                      <a:pt x="502" y="137"/>
                    </a:lnTo>
                    <a:lnTo>
                      <a:pt x="502" y="136"/>
                    </a:lnTo>
                    <a:lnTo>
                      <a:pt x="508" y="136"/>
                    </a:lnTo>
                    <a:lnTo>
                      <a:pt x="508" y="135"/>
                    </a:lnTo>
                    <a:lnTo>
                      <a:pt x="512" y="135"/>
                    </a:lnTo>
                    <a:lnTo>
                      <a:pt x="512" y="132"/>
                    </a:lnTo>
                    <a:lnTo>
                      <a:pt x="515" y="132"/>
                    </a:lnTo>
                    <a:lnTo>
                      <a:pt x="515" y="132"/>
                    </a:lnTo>
                    <a:lnTo>
                      <a:pt x="528" y="132"/>
                    </a:lnTo>
                    <a:lnTo>
                      <a:pt x="528" y="130"/>
                    </a:lnTo>
                    <a:lnTo>
                      <a:pt x="537" y="130"/>
                    </a:lnTo>
                    <a:lnTo>
                      <a:pt x="537" y="130"/>
                    </a:lnTo>
                    <a:lnTo>
                      <a:pt x="540" y="130"/>
                    </a:lnTo>
                    <a:lnTo>
                      <a:pt x="540" y="129"/>
                    </a:lnTo>
                    <a:lnTo>
                      <a:pt x="547" y="129"/>
                    </a:lnTo>
                    <a:lnTo>
                      <a:pt x="547" y="127"/>
                    </a:lnTo>
                    <a:lnTo>
                      <a:pt x="550" y="127"/>
                    </a:lnTo>
                    <a:lnTo>
                      <a:pt x="550" y="125"/>
                    </a:lnTo>
                    <a:lnTo>
                      <a:pt x="553" y="125"/>
                    </a:lnTo>
                    <a:lnTo>
                      <a:pt x="553" y="124"/>
                    </a:lnTo>
                    <a:lnTo>
                      <a:pt x="560" y="124"/>
                    </a:lnTo>
                    <a:lnTo>
                      <a:pt x="560" y="123"/>
                    </a:lnTo>
                    <a:lnTo>
                      <a:pt x="563" y="123"/>
                    </a:lnTo>
                    <a:lnTo>
                      <a:pt x="563" y="123"/>
                    </a:lnTo>
                    <a:lnTo>
                      <a:pt x="566" y="123"/>
                    </a:lnTo>
                    <a:lnTo>
                      <a:pt x="566" y="123"/>
                    </a:lnTo>
                    <a:lnTo>
                      <a:pt x="576" y="123"/>
                    </a:lnTo>
                    <a:lnTo>
                      <a:pt x="576" y="123"/>
                    </a:lnTo>
                    <a:lnTo>
                      <a:pt x="579" y="123"/>
                    </a:lnTo>
                    <a:lnTo>
                      <a:pt x="579" y="121"/>
                    </a:lnTo>
                    <a:lnTo>
                      <a:pt x="582" y="121"/>
                    </a:lnTo>
                    <a:lnTo>
                      <a:pt x="582" y="121"/>
                    </a:lnTo>
                    <a:lnTo>
                      <a:pt x="588" y="121"/>
                    </a:lnTo>
                    <a:lnTo>
                      <a:pt x="588" y="120"/>
                    </a:lnTo>
                    <a:lnTo>
                      <a:pt x="592" y="120"/>
                    </a:lnTo>
                    <a:lnTo>
                      <a:pt x="592" y="120"/>
                    </a:lnTo>
                    <a:lnTo>
                      <a:pt x="595" y="120"/>
                    </a:lnTo>
                    <a:lnTo>
                      <a:pt x="595" y="119"/>
                    </a:lnTo>
                    <a:lnTo>
                      <a:pt x="598" y="119"/>
                    </a:lnTo>
                    <a:lnTo>
                      <a:pt x="598" y="118"/>
                    </a:lnTo>
                    <a:lnTo>
                      <a:pt x="601" y="118"/>
                    </a:lnTo>
                    <a:lnTo>
                      <a:pt x="601" y="117"/>
                    </a:lnTo>
                    <a:lnTo>
                      <a:pt x="604" y="117"/>
                    </a:lnTo>
                    <a:lnTo>
                      <a:pt x="604" y="115"/>
                    </a:lnTo>
                    <a:lnTo>
                      <a:pt x="608" y="115"/>
                    </a:lnTo>
                    <a:lnTo>
                      <a:pt x="608" y="114"/>
                    </a:lnTo>
                    <a:lnTo>
                      <a:pt x="614" y="114"/>
                    </a:lnTo>
                    <a:lnTo>
                      <a:pt x="614" y="114"/>
                    </a:lnTo>
                    <a:lnTo>
                      <a:pt x="617" y="114"/>
                    </a:lnTo>
                    <a:lnTo>
                      <a:pt x="617" y="114"/>
                    </a:lnTo>
                    <a:lnTo>
                      <a:pt x="620" y="114"/>
                    </a:lnTo>
                    <a:lnTo>
                      <a:pt x="620" y="113"/>
                    </a:lnTo>
                    <a:lnTo>
                      <a:pt x="624" y="113"/>
                    </a:lnTo>
                    <a:lnTo>
                      <a:pt x="624" y="113"/>
                    </a:lnTo>
                    <a:lnTo>
                      <a:pt x="627" y="113"/>
                    </a:lnTo>
                    <a:lnTo>
                      <a:pt x="627" y="113"/>
                    </a:lnTo>
                    <a:lnTo>
                      <a:pt x="630" y="113"/>
                    </a:lnTo>
                    <a:lnTo>
                      <a:pt x="630" y="112"/>
                    </a:lnTo>
                    <a:lnTo>
                      <a:pt x="633" y="112"/>
                    </a:lnTo>
                    <a:lnTo>
                      <a:pt x="633" y="111"/>
                    </a:lnTo>
                    <a:lnTo>
                      <a:pt x="636" y="111"/>
                    </a:lnTo>
                    <a:lnTo>
                      <a:pt x="636" y="111"/>
                    </a:lnTo>
                    <a:lnTo>
                      <a:pt x="640" y="111"/>
                    </a:lnTo>
                    <a:lnTo>
                      <a:pt x="640" y="108"/>
                    </a:lnTo>
                    <a:lnTo>
                      <a:pt x="646" y="108"/>
                    </a:lnTo>
                    <a:lnTo>
                      <a:pt x="646" y="108"/>
                    </a:lnTo>
                    <a:lnTo>
                      <a:pt x="649" y="108"/>
                    </a:lnTo>
                    <a:lnTo>
                      <a:pt x="649" y="108"/>
                    </a:lnTo>
                    <a:lnTo>
                      <a:pt x="656" y="108"/>
                    </a:lnTo>
                    <a:lnTo>
                      <a:pt x="656" y="106"/>
                    </a:lnTo>
                    <a:lnTo>
                      <a:pt x="665" y="106"/>
                    </a:lnTo>
                    <a:lnTo>
                      <a:pt x="665" y="105"/>
                    </a:lnTo>
                    <a:lnTo>
                      <a:pt x="672" y="105"/>
                    </a:lnTo>
                    <a:lnTo>
                      <a:pt x="672" y="103"/>
                    </a:lnTo>
                    <a:lnTo>
                      <a:pt x="688" y="103"/>
                    </a:lnTo>
                    <a:lnTo>
                      <a:pt x="688" y="103"/>
                    </a:lnTo>
                    <a:lnTo>
                      <a:pt x="691" y="103"/>
                    </a:lnTo>
                    <a:lnTo>
                      <a:pt x="691" y="103"/>
                    </a:lnTo>
                    <a:lnTo>
                      <a:pt x="694" y="103"/>
                    </a:lnTo>
                    <a:lnTo>
                      <a:pt x="694" y="101"/>
                    </a:lnTo>
                    <a:lnTo>
                      <a:pt x="697" y="101"/>
                    </a:lnTo>
                    <a:lnTo>
                      <a:pt x="697" y="100"/>
                    </a:lnTo>
                    <a:lnTo>
                      <a:pt x="700" y="100"/>
                    </a:lnTo>
                    <a:lnTo>
                      <a:pt x="700" y="99"/>
                    </a:lnTo>
                    <a:lnTo>
                      <a:pt x="710" y="99"/>
                    </a:lnTo>
                    <a:lnTo>
                      <a:pt x="710" y="99"/>
                    </a:lnTo>
                    <a:lnTo>
                      <a:pt x="716" y="99"/>
                    </a:lnTo>
                    <a:lnTo>
                      <a:pt x="716" y="97"/>
                    </a:lnTo>
                    <a:lnTo>
                      <a:pt x="720" y="97"/>
                    </a:lnTo>
                    <a:lnTo>
                      <a:pt x="720" y="96"/>
                    </a:lnTo>
                    <a:lnTo>
                      <a:pt x="726" y="96"/>
                    </a:lnTo>
                    <a:lnTo>
                      <a:pt x="726" y="94"/>
                    </a:lnTo>
                    <a:lnTo>
                      <a:pt x="736" y="94"/>
                    </a:lnTo>
                    <a:lnTo>
                      <a:pt x="736" y="93"/>
                    </a:lnTo>
                    <a:lnTo>
                      <a:pt x="739" y="93"/>
                    </a:lnTo>
                    <a:lnTo>
                      <a:pt x="739" y="90"/>
                    </a:lnTo>
                    <a:lnTo>
                      <a:pt x="755" y="90"/>
                    </a:lnTo>
                    <a:lnTo>
                      <a:pt x="755" y="89"/>
                    </a:lnTo>
                    <a:lnTo>
                      <a:pt x="761" y="89"/>
                    </a:lnTo>
                    <a:lnTo>
                      <a:pt x="761" y="88"/>
                    </a:lnTo>
                    <a:lnTo>
                      <a:pt x="774" y="88"/>
                    </a:lnTo>
                    <a:lnTo>
                      <a:pt x="774" y="87"/>
                    </a:lnTo>
                    <a:lnTo>
                      <a:pt x="780" y="87"/>
                    </a:lnTo>
                    <a:lnTo>
                      <a:pt x="780" y="84"/>
                    </a:lnTo>
                    <a:lnTo>
                      <a:pt x="784" y="84"/>
                    </a:lnTo>
                    <a:lnTo>
                      <a:pt x="784" y="82"/>
                    </a:lnTo>
                    <a:lnTo>
                      <a:pt x="806" y="82"/>
                    </a:lnTo>
                    <a:lnTo>
                      <a:pt x="806" y="79"/>
                    </a:lnTo>
                    <a:lnTo>
                      <a:pt x="809" y="79"/>
                    </a:lnTo>
                    <a:lnTo>
                      <a:pt x="809" y="78"/>
                    </a:lnTo>
                    <a:lnTo>
                      <a:pt x="812" y="78"/>
                    </a:lnTo>
                    <a:lnTo>
                      <a:pt x="812" y="76"/>
                    </a:lnTo>
                    <a:lnTo>
                      <a:pt x="822" y="76"/>
                    </a:lnTo>
                    <a:lnTo>
                      <a:pt x="822" y="75"/>
                    </a:lnTo>
                    <a:lnTo>
                      <a:pt x="835" y="75"/>
                    </a:lnTo>
                    <a:lnTo>
                      <a:pt x="835" y="73"/>
                    </a:lnTo>
                    <a:lnTo>
                      <a:pt x="838" y="73"/>
                    </a:lnTo>
                    <a:lnTo>
                      <a:pt x="838" y="71"/>
                    </a:lnTo>
                    <a:lnTo>
                      <a:pt x="841" y="71"/>
                    </a:lnTo>
                    <a:lnTo>
                      <a:pt x="841" y="69"/>
                    </a:lnTo>
                    <a:lnTo>
                      <a:pt x="844" y="69"/>
                    </a:lnTo>
                    <a:lnTo>
                      <a:pt x="844" y="67"/>
                    </a:lnTo>
                    <a:lnTo>
                      <a:pt x="847" y="67"/>
                    </a:lnTo>
                    <a:lnTo>
                      <a:pt x="847" y="66"/>
                    </a:lnTo>
                    <a:lnTo>
                      <a:pt x="851" y="66"/>
                    </a:lnTo>
                    <a:lnTo>
                      <a:pt x="851" y="65"/>
                    </a:lnTo>
                    <a:lnTo>
                      <a:pt x="857" y="65"/>
                    </a:lnTo>
                    <a:lnTo>
                      <a:pt x="857" y="64"/>
                    </a:lnTo>
                    <a:lnTo>
                      <a:pt x="860" y="64"/>
                    </a:lnTo>
                    <a:lnTo>
                      <a:pt x="860" y="63"/>
                    </a:lnTo>
                    <a:lnTo>
                      <a:pt x="873" y="63"/>
                    </a:lnTo>
                    <a:lnTo>
                      <a:pt x="873" y="60"/>
                    </a:lnTo>
                    <a:lnTo>
                      <a:pt x="896" y="60"/>
                    </a:lnTo>
                    <a:lnTo>
                      <a:pt x="896" y="59"/>
                    </a:lnTo>
                    <a:lnTo>
                      <a:pt x="902" y="59"/>
                    </a:lnTo>
                    <a:lnTo>
                      <a:pt x="902" y="59"/>
                    </a:lnTo>
                    <a:lnTo>
                      <a:pt x="918" y="59"/>
                    </a:lnTo>
                    <a:lnTo>
                      <a:pt x="918" y="56"/>
                    </a:lnTo>
                    <a:lnTo>
                      <a:pt x="921" y="56"/>
                    </a:lnTo>
                    <a:lnTo>
                      <a:pt x="921" y="55"/>
                    </a:lnTo>
                    <a:lnTo>
                      <a:pt x="937" y="55"/>
                    </a:lnTo>
                    <a:lnTo>
                      <a:pt x="937" y="54"/>
                    </a:lnTo>
                    <a:lnTo>
                      <a:pt x="940" y="54"/>
                    </a:lnTo>
                    <a:lnTo>
                      <a:pt x="940" y="53"/>
                    </a:lnTo>
                    <a:lnTo>
                      <a:pt x="943" y="53"/>
                    </a:lnTo>
                    <a:lnTo>
                      <a:pt x="943" y="50"/>
                    </a:lnTo>
                    <a:lnTo>
                      <a:pt x="947" y="50"/>
                    </a:lnTo>
                    <a:lnTo>
                      <a:pt x="947" y="48"/>
                    </a:lnTo>
                    <a:lnTo>
                      <a:pt x="950" y="48"/>
                    </a:lnTo>
                    <a:lnTo>
                      <a:pt x="950" y="47"/>
                    </a:lnTo>
                    <a:lnTo>
                      <a:pt x="956" y="47"/>
                    </a:lnTo>
                    <a:lnTo>
                      <a:pt x="956" y="46"/>
                    </a:lnTo>
                    <a:lnTo>
                      <a:pt x="959" y="46"/>
                    </a:lnTo>
                    <a:lnTo>
                      <a:pt x="959" y="44"/>
                    </a:lnTo>
                    <a:lnTo>
                      <a:pt x="966" y="44"/>
                    </a:lnTo>
                    <a:lnTo>
                      <a:pt x="966" y="43"/>
                    </a:lnTo>
                    <a:lnTo>
                      <a:pt x="975" y="43"/>
                    </a:lnTo>
                    <a:lnTo>
                      <a:pt x="975" y="40"/>
                    </a:lnTo>
                    <a:lnTo>
                      <a:pt x="985" y="40"/>
                    </a:lnTo>
                    <a:lnTo>
                      <a:pt x="985" y="38"/>
                    </a:lnTo>
                    <a:lnTo>
                      <a:pt x="988" y="38"/>
                    </a:lnTo>
                    <a:lnTo>
                      <a:pt x="988" y="37"/>
                    </a:lnTo>
                    <a:lnTo>
                      <a:pt x="991" y="37"/>
                    </a:lnTo>
                    <a:lnTo>
                      <a:pt x="991" y="36"/>
                    </a:lnTo>
                    <a:lnTo>
                      <a:pt x="995" y="36"/>
                    </a:lnTo>
                    <a:lnTo>
                      <a:pt x="995" y="35"/>
                    </a:lnTo>
                    <a:lnTo>
                      <a:pt x="1004" y="35"/>
                    </a:lnTo>
                    <a:lnTo>
                      <a:pt x="1004" y="34"/>
                    </a:lnTo>
                    <a:lnTo>
                      <a:pt x="1007" y="34"/>
                    </a:lnTo>
                    <a:lnTo>
                      <a:pt x="1007" y="32"/>
                    </a:lnTo>
                    <a:lnTo>
                      <a:pt x="1011" y="32"/>
                    </a:lnTo>
                    <a:lnTo>
                      <a:pt x="1011" y="31"/>
                    </a:lnTo>
                    <a:lnTo>
                      <a:pt x="1014" y="31"/>
                    </a:lnTo>
                    <a:lnTo>
                      <a:pt x="1014" y="30"/>
                    </a:lnTo>
                    <a:lnTo>
                      <a:pt x="1023" y="30"/>
                    </a:lnTo>
                    <a:lnTo>
                      <a:pt x="1023" y="29"/>
                    </a:lnTo>
                    <a:lnTo>
                      <a:pt x="1027" y="29"/>
                    </a:lnTo>
                    <a:lnTo>
                      <a:pt x="1027" y="28"/>
                    </a:lnTo>
                    <a:lnTo>
                      <a:pt x="1033" y="28"/>
                    </a:lnTo>
                    <a:lnTo>
                      <a:pt x="1033" y="28"/>
                    </a:lnTo>
                    <a:lnTo>
                      <a:pt x="1043" y="28"/>
                    </a:lnTo>
                    <a:lnTo>
                      <a:pt x="1043" y="26"/>
                    </a:lnTo>
                    <a:lnTo>
                      <a:pt x="1046" y="26"/>
                    </a:lnTo>
                    <a:lnTo>
                      <a:pt x="1046" y="25"/>
                    </a:lnTo>
                    <a:lnTo>
                      <a:pt x="1055" y="25"/>
                    </a:lnTo>
                    <a:lnTo>
                      <a:pt x="1055" y="22"/>
                    </a:lnTo>
                    <a:lnTo>
                      <a:pt x="1071" y="22"/>
                    </a:lnTo>
                    <a:lnTo>
                      <a:pt x="1071" y="22"/>
                    </a:lnTo>
                    <a:lnTo>
                      <a:pt x="1075" y="22"/>
                    </a:lnTo>
                    <a:lnTo>
                      <a:pt x="1075" y="18"/>
                    </a:lnTo>
                    <a:lnTo>
                      <a:pt x="1081" y="18"/>
                    </a:lnTo>
                    <a:lnTo>
                      <a:pt x="1081" y="17"/>
                    </a:lnTo>
                    <a:lnTo>
                      <a:pt x="1084" y="17"/>
                    </a:lnTo>
                    <a:lnTo>
                      <a:pt x="1084" y="16"/>
                    </a:lnTo>
                    <a:lnTo>
                      <a:pt x="1100" y="16"/>
                    </a:lnTo>
                    <a:lnTo>
                      <a:pt x="1100" y="14"/>
                    </a:lnTo>
                    <a:lnTo>
                      <a:pt x="1103" y="14"/>
                    </a:lnTo>
                    <a:lnTo>
                      <a:pt x="1103" y="12"/>
                    </a:lnTo>
                    <a:lnTo>
                      <a:pt x="1110" y="12"/>
                    </a:lnTo>
                    <a:lnTo>
                      <a:pt x="1110" y="11"/>
                    </a:lnTo>
                    <a:lnTo>
                      <a:pt x="1113" y="11"/>
                    </a:lnTo>
                    <a:lnTo>
                      <a:pt x="1113" y="11"/>
                    </a:lnTo>
                    <a:lnTo>
                      <a:pt x="1116" y="11"/>
                    </a:lnTo>
                    <a:lnTo>
                      <a:pt x="1116" y="10"/>
                    </a:lnTo>
                    <a:lnTo>
                      <a:pt x="1119" y="10"/>
                    </a:lnTo>
                    <a:lnTo>
                      <a:pt x="1119" y="8"/>
                    </a:lnTo>
                    <a:lnTo>
                      <a:pt x="1123" y="8"/>
                    </a:lnTo>
                    <a:lnTo>
                      <a:pt x="1123" y="8"/>
                    </a:lnTo>
                    <a:lnTo>
                      <a:pt x="1126" y="8"/>
                    </a:lnTo>
                    <a:lnTo>
                      <a:pt x="1126" y="8"/>
                    </a:lnTo>
                    <a:lnTo>
                      <a:pt x="1129" y="8"/>
                    </a:lnTo>
                    <a:lnTo>
                      <a:pt x="1129" y="7"/>
                    </a:lnTo>
                    <a:lnTo>
                      <a:pt x="1132" y="7"/>
                    </a:lnTo>
                    <a:lnTo>
                      <a:pt x="1132" y="6"/>
                    </a:lnTo>
                    <a:lnTo>
                      <a:pt x="1139" y="6"/>
                    </a:lnTo>
                    <a:lnTo>
                      <a:pt x="1139" y="5"/>
                    </a:lnTo>
                    <a:lnTo>
                      <a:pt x="1142" y="5"/>
                    </a:lnTo>
                    <a:lnTo>
                      <a:pt x="1142" y="3"/>
                    </a:lnTo>
                    <a:lnTo>
                      <a:pt x="1158" y="3"/>
                    </a:lnTo>
                    <a:lnTo>
                      <a:pt x="1158" y="2"/>
                    </a:lnTo>
                    <a:lnTo>
                      <a:pt x="1161" y="2"/>
                    </a:lnTo>
                    <a:lnTo>
                      <a:pt x="1161" y="1"/>
                    </a:lnTo>
                    <a:lnTo>
                      <a:pt x="1167" y="1"/>
                    </a:lnTo>
                    <a:lnTo>
                      <a:pt x="1167" y="0"/>
                    </a:lnTo>
                  </a:path>
                </a:pathLst>
              </a:custGeom>
              <a:noFill/>
              <a:ln w="28575">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Freeform 9"/>
              <p:cNvSpPr>
                <a:spLocks/>
              </p:cNvSpPr>
              <p:nvPr/>
            </p:nvSpPr>
            <p:spPr bwMode="auto">
              <a:xfrm>
                <a:off x="3495856" y="3302410"/>
                <a:ext cx="5231220" cy="991206"/>
              </a:xfrm>
              <a:custGeom>
                <a:avLst/>
                <a:gdLst>
                  <a:gd name="T0" fmla="*/ 0 w 1167"/>
                  <a:gd name="T1" fmla="*/ 221 h 221"/>
                  <a:gd name="T2" fmla="*/ 22 w 1167"/>
                  <a:gd name="T3" fmla="*/ 221 h 221"/>
                  <a:gd name="T4" fmla="*/ 32 w 1167"/>
                  <a:gd name="T5" fmla="*/ 214 h 221"/>
                  <a:gd name="T6" fmla="*/ 57 w 1167"/>
                  <a:gd name="T7" fmla="*/ 210 h 221"/>
                  <a:gd name="T8" fmla="*/ 73 w 1167"/>
                  <a:gd name="T9" fmla="*/ 210 h 221"/>
                  <a:gd name="T10" fmla="*/ 83 w 1167"/>
                  <a:gd name="T11" fmla="*/ 210 h 221"/>
                  <a:gd name="T12" fmla="*/ 96 w 1167"/>
                  <a:gd name="T13" fmla="*/ 206 h 221"/>
                  <a:gd name="T14" fmla="*/ 115 w 1167"/>
                  <a:gd name="T15" fmla="*/ 202 h 221"/>
                  <a:gd name="T16" fmla="*/ 128 w 1167"/>
                  <a:gd name="T17" fmla="*/ 199 h 221"/>
                  <a:gd name="T18" fmla="*/ 150 w 1167"/>
                  <a:gd name="T19" fmla="*/ 191 h 221"/>
                  <a:gd name="T20" fmla="*/ 153 w 1167"/>
                  <a:gd name="T21" fmla="*/ 183 h 221"/>
                  <a:gd name="T22" fmla="*/ 185 w 1167"/>
                  <a:gd name="T23" fmla="*/ 180 h 221"/>
                  <a:gd name="T24" fmla="*/ 188 w 1167"/>
                  <a:gd name="T25" fmla="*/ 172 h 221"/>
                  <a:gd name="T26" fmla="*/ 230 w 1167"/>
                  <a:gd name="T27" fmla="*/ 168 h 221"/>
                  <a:gd name="T28" fmla="*/ 240 w 1167"/>
                  <a:gd name="T29" fmla="*/ 160 h 221"/>
                  <a:gd name="T30" fmla="*/ 275 w 1167"/>
                  <a:gd name="T31" fmla="*/ 157 h 221"/>
                  <a:gd name="T32" fmla="*/ 300 w 1167"/>
                  <a:gd name="T33" fmla="*/ 149 h 221"/>
                  <a:gd name="T34" fmla="*/ 313 w 1167"/>
                  <a:gd name="T35" fmla="*/ 145 h 221"/>
                  <a:gd name="T36" fmla="*/ 316 w 1167"/>
                  <a:gd name="T37" fmla="*/ 141 h 221"/>
                  <a:gd name="T38" fmla="*/ 348 w 1167"/>
                  <a:gd name="T39" fmla="*/ 138 h 221"/>
                  <a:gd name="T40" fmla="*/ 371 w 1167"/>
                  <a:gd name="T41" fmla="*/ 130 h 221"/>
                  <a:gd name="T42" fmla="*/ 390 w 1167"/>
                  <a:gd name="T43" fmla="*/ 126 h 221"/>
                  <a:gd name="T44" fmla="*/ 400 w 1167"/>
                  <a:gd name="T45" fmla="*/ 115 h 221"/>
                  <a:gd name="T46" fmla="*/ 428 w 1167"/>
                  <a:gd name="T47" fmla="*/ 111 h 221"/>
                  <a:gd name="T48" fmla="*/ 432 w 1167"/>
                  <a:gd name="T49" fmla="*/ 103 h 221"/>
                  <a:gd name="T50" fmla="*/ 512 w 1167"/>
                  <a:gd name="T51" fmla="*/ 103 h 221"/>
                  <a:gd name="T52" fmla="*/ 579 w 1167"/>
                  <a:gd name="T53" fmla="*/ 96 h 221"/>
                  <a:gd name="T54" fmla="*/ 598 w 1167"/>
                  <a:gd name="T55" fmla="*/ 92 h 221"/>
                  <a:gd name="T56" fmla="*/ 604 w 1167"/>
                  <a:gd name="T57" fmla="*/ 88 h 221"/>
                  <a:gd name="T58" fmla="*/ 611 w 1167"/>
                  <a:gd name="T59" fmla="*/ 88 h 221"/>
                  <a:gd name="T60" fmla="*/ 614 w 1167"/>
                  <a:gd name="T61" fmla="*/ 84 h 221"/>
                  <a:gd name="T62" fmla="*/ 630 w 1167"/>
                  <a:gd name="T63" fmla="*/ 80 h 221"/>
                  <a:gd name="T64" fmla="*/ 633 w 1167"/>
                  <a:gd name="T65" fmla="*/ 80 h 221"/>
                  <a:gd name="T66" fmla="*/ 643 w 1167"/>
                  <a:gd name="T67" fmla="*/ 80 h 221"/>
                  <a:gd name="T68" fmla="*/ 659 w 1167"/>
                  <a:gd name="T69" fmla="*/ 73 h 221"/>
                  <a:gd name="T70" fmla="*/ 688 w 1167"/>
                  <a:gd name="T71" fmla="*/ 73 h 221"/>
                  <a:gd name="T72" fmla="*/ 691 w 1167"/>
                  <a:gd name="T73" fmla="*/ 65 h 221"/>
                  <a:gd name="T74" fmla="*/ 739 w 1167"/>
                  <a:gd name="T75" fmla="*/ 61 h 221"/>
                  <a:gd name="T76" fmla="*/ 768 w 1167"/>
                  <a:gd name="T77" fmla="*/ 50 h 221"/>
                  <a:gd name="T78" fmla="*/ 825 w 1167"/>
                  <a:gd name="T79" fmla="*/ 46 h 221"/>
                  <a:gd name="T80" fmla="*/ 841 w 1167"/>
                  <a:gd name="T81" fmla="*/ 38 h 221"/>
                  <a:gd name="T82" fmla="*/ 854 w 1167"/>
                  <a:gd name="T83" fmla="*/ 34 h 221"/>
                  <a:gd name="T84" fmla="*/ 899 w 1167"/>
                  <a:gd name="T85" fmla="*/ 27 h 221"/>
                  <a:gd name="T86" fmla="*/ 985 w 1167"/>
                  <a:gd name="T87" fmla="*/ 23 h 221"/>
                  <a:gd name="T88" fmla="*/ 1014 w 1167"/>
                  <a:gd name="T89" fmla="*/ 15 h 221"/>
                  <a:gd name="T90" fmla="*/ 1052 w 1167"/>
                  <a:gd name="T91" fmla="*/ 11 h 221"/>
                  <a:gd name="T92" fmla="*/ 1100 w 1167"/>
                  <a:gd name="T93" fmla="*/ 7 h 221"/>
                  <a:gd name="T94" fmla="*/ 1135 w 1167"/>
                  <a:gd name="T95" fmla="*/ 7 h 221"/>
                  <a:gd name="T96" fmla="*/ 1158 w 1167"/>
                  <a:gd name="T97"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7" h="221">
                    <a:moveTo>
                      <a:pt x="0" y="221"/>
                    </a:moveTo>
                    <a:lnTo>
                      <a:pt x="0" y="221"/>
                    </a:lnTo>
                    <a:lnTo>
                      <a:pt x="0" y="221"/>
                    </a:lnTo>
                    <a:lnTo>
                      <a:pt x="9" y="221"/>
                    </a:lnTo>
                    <a:lnTo>
                      <a:pt x="9" y="221"/>
                    </a:lnTo>
                    <a:lnTo>
                      <a:pt x="22" y="221"/>
                    </a:lnTo>
                    <a:lnTo>
                      <a:pt x="22" y="218"/>
                    </a:lnTo>
                    <a:lnTo>
                      <a:pt x="32" y="218"/>
                    </a:lnTo>
                    <a:lnTo>
                      <a:pt x="32" y="214"/>
                    </a:lnTo>
                    <a:lnTo>
                      <a:pt x="41" y="214"/>
                    </a:lnTo>
                    <a:lnTo>
                      <a:pt x="41" y="210"/>
                    </a:lnTo>
                    <a:lnTo>
                      <a:pt x="57" y="210"/>
                    </a:lnTo>
                    <a:lnTo>
                      <a:pt x="57" y="210"/>
                    </a:lnTo>
                    <a:lnTo>
                      <a:pt x="73" y="210"/>
                    </a:lnTo>
                    <a:lnTo>
                      <a:pt x="73" y="210"/>
                    </a:lnTo>
                    <a:lnTo>
                      <a:pt x="76" y="210"/>
                    </a:lnTo>
                    <a:lnTo>
                      <a:pt x="76" y="210"/>
                    </a:lnTo>
                    <a:lnTo>
                      <a:pt x="83" y="210"/>
                    </a:lnTo>
                    <a:lnTo>
                      <a:pt x="83" y="206"/>
                    </a:lnTo>
                    <a:lnTo>
                      <a:pt x="96" y="206"/>
                    </a:lnTo>
                    <a:lnTo>
                      <a:pt x="96" y="206"/>
                    </a:lnTo>
                    <a:lnTo>
                      <a:pt x="108" y="206"/>
                    </a:lnTo>
                    <a:lnTo>
                      <a:pt x="108" y="202"/>
                    </a:lnTo>
                    <a:lnTo>
                      <a:pt x="115" y="202"/>
                    </a:lnTo>
                    <a:lnTo>
                      <a:pt x="115" y="199"/>
                    </a:lnTo>
                    <a:lnTo>
                      <a:pt x="128" y="199"/>
                    </a:lnTo>
                    <a:lnTo>
                      <a:pt x="128" y="199"/>
                    </a:lnTo>
                    <a:lnTo>
                      <a:pt x="134" y="199"/>
                    </a:lnTo>
                    <a:lnTo>
                      <a:pt x="134" y="191"/>
                    </a:lnTo>
                    <a:lnTo>
                      <a:pt x="150" y="191"/>
                    </a:lnTo>
                    <a:lnTo>
                      <a:pt x="150" y="187"/>
                    </a:lnTo>
                    <a:lnTo>
                      <a:pt x="153" y="187"/>
                    </a:lnTo>
                    <a:lnTo>
                      <a:pt x="153" y="183"/>
                    </a:lnTo>
                    <a:lnTo>
                      <a:pt x="156" y="183"/>
                    </a:lnTo>
                    <a:lnTo>
                      <a:pt x="156" y="180"/>
                    </a:lnTo>
                    <a:lnTo>
                      <a:pt x="185" y="180"/>
                    </a:lnTo>
                    <a:lnTo>
                      <a:pt x="185" y="176"/>
                    </a:lnTo>
                    <a:lnTo>
                      <a:pt x="188" y="176"/>
                    </a:lnTo>
                    <a:lnTo>
                      <a:pt x="188" y="172"/>
                    </a:lnTo>
                    <a:lnTo>
                      <a:pt x="195" y="172"/>
                    </a:lnTo>
                    <a:lnTo>
                      <a:pt x="195" y="168"/>
                    </a:lnTo>
                    <a:lnTo>
                      <a:pt x="230" y="168"/>
                    </a:lnTo>
                    <a:lnTo>
                      <a:pt x="230" y="164"/>
                    </a:lnTo>
                    <a:lnTo>
                      <a:pt x="240" y="164"/>
                    </a:lnTo>
                    <a:lnTo>
                      <a:pt x="240" y="160"/>
                    </a:lnTo>
                    <a:lnTo>
                      <a:pt x="265" y="160"/>
                    </a:lnTo>
                    <a:lnTo>
                      <a:pt x="265" y="157"/>
                    </a:lnTo>
                    <a:lnTo>
                      <a:pt x="275" y="157"/>
                    </a:lnTo>
                    <a:lnTo>
                      <a:pt x="275" y="153"/>
                    </a:lnTo>
                    <a:lnTo>
                      <a:pt x="300" y="153"/>
                    </a:lnTo>
                    <a:lnTo>
                      <a:pt x="300" y="149"/>
                    </a:lnTo>
                    <a:lnTo>
                      <a:pt x="307" y="149"/>
                    </a:lnTo>
                    <a:lnTo>
                      <a:pt x="307" y="145"/>
                    </a:lnTo>
                    <a:lnTo>
                      <a:pt x="313" y="145"/>
                    </a:lnTo>
                    <a:lnTo>
                      <a:pt x="313" y="145"/>
                    </a:lnTo>
                    <a:lnTo>
                      <a:pt x="316" y="145"/>
                    </a:lnTo>
                    <a:lnTo>
                      <a:pt x="316" y="141"/>
                    </a:lnTo>
                    <a:lnTo>
                      <a:pt x="342" y="141"/>
                    </a:lnTo>
                    <a:lnTo>
                      <a:pt x="342" y="138"/>
                    </a:lnTo>
                    <a:lnTo>
                      <a:pt x="348" y="138"/>
                    </a:lnTo>
                    <a:lnTo>
                      <a:pt x="348" y="134"/>
                    </a:lnTo>
                    <a:lnTo>
                      <a:pt x="371" y="134"/>
                    </a:lnTo>
                    <a:lnTo>
                      <a:pt x="371" y="130"/>
                    </a:lnTo>
                    <a:lnTo>
                      <a:pt x="384" y="130"/>
                    </a:lnTo>
                    <a:lnTo>
                      <a:pt x="384" y="126"/>
                    </a:lnTo>
                    <a:lnTo>
                      <a:pt x="390" y="126"/>
                    </a:lnTo>
                    <a:lnTo>
                      <a:pt x="390" y="122"/>
                    </a:lnTo>
                    <a:lnTo>
                      <a:pt x="400" y="122"/>
                    </a:lnTo>
                    <a:lnTo>
                      <a:pt x="400" y="115"/>
                    </a:lnTo>
                    <a:lnTo>
                      <a:pt x="419" y="115"/>
                    </a:lnTo>
                    <a:lnTo>
                      <a:pt x="419" y="111"/>
                    </a:lnTo>
                    <a:lnTo>
                      <a:pt x="428" y="111"/>
                    </a:lnTo>
                    <a:lnTo>
                      <a:pt x="428" y="107"/>
                    </a:lnTo>
                    <a:lnTo>
                      <a:pt x="432" y="107"/>
                    </a:lnTo>
                    <a:lnTo>
                      <a:pt x="432" y="103"/>
                    </a:lnTo>
                    <a:lnTo>
                      <a:pt x="473" y="103"/>
                    </a:lnTo>
                    <a:lnTo>
                      <a:pt x="473" y="103"/>
                    </a:lnTo>
                    <a:lnTo>
                      <a:pt x="512" y="103"/>
                    </a:lnTo>
                    <a:lnTo>
                      <a:pt x="512" y="99"/>
                    </a:lnTo>
                    <a:lnTo>
                      <a:pt x="579" y="99"/>
                    </a:lnTo>
                    <a:lnTo>
                      <a:pt x="579" y="96"/>
                    </a:lnTo>
                    <a:lnTo>
                      <a:pt x="585" y="96"/>
                    </a:lnTo>
                    <a:lnTo>
                      <a:pt x="585" y="92"/>
                    </a:lnTo>
                    <a:lnTo>
                      <a:pt x="598" y="92"/>
                    </a:lnTo>
                    <a:lnTo>
                      <a:pt x="598" y="92"/>
                    </a:lnTo>
                    <a:lnTo>
                      <a:pt x="604" y="92"/>
                    </a:lnTo>
                    <a:lnTo>
                      <a:pt x="604" y="88"/>
                    </a:lnTo>
                    <a:lnTo>
                      <a:pt x="608" y="88"/>
                    </a:lnTo>
                    <a:lnTo>
                      <a:pt x="608" y="88"/>
                    </a:lnTo>
                    <a:lnTo>
                      <a:pt x="611" y="88"/>
                    </a:lnTo>
                    <a:lnTo>
                      <a:pt x="611" y="84"/>
                    </a:lnTo>
                    <a:lnTo>
                      <a:pt x="614" y="84"/>
                    </a:lnTo>
                    <a:lnTo>
                      <a:pt x="614" y="84"/>
                    </a:lnTo>
                    <a:lnTo>
                      <a:pt x="627" y="84"/>
                    </a:lnTo>
                    <a:lnTo>
                      <a:pt x="627" y="80"/>
                    </a:lnTo>
                    <a:lnTo>
                      <a:pt x="630" y="80"/>
                    </a:lnTo>
                    <a:lnTo>
                      <a:pt x="630" y="80"/>
                    </a:lnTo>
                    <a:lnTo>
                      <a:pt x="633" y="80"/>
                    </a:lnTo>
                    <a:lnTo>
                      <a:pt x="633" y="80"/>
                    </a:lnTo>
                    <a:lnTo>
                      <a:pt x="640" y="80"/>
                    </a:lnTo>
                    <a:lnTo>
                      <a:pt x="640" y="80"/>
                    </a:lnTo>
                    <a:lnTo>
                      <a:pt x="643" y="80"/>
                    </a:lnTo>
                    <a:lnTo>
                      <a:pt x="643" y="77"/>
                    </a:lnTo>
                    <a:lnTo>
                      <a:pt x="659" y="77"/>
                    </a:lnTo>
                    <a:lnTo>
                      <a:pt x="659" y="73"/>
                    </a:lnTo>
                    <a:lnTo>
                      <a:pt x="665" y="73"/>
                    </a:lnTo>
                    <a:lnTo>
                      <a:pt x="665" y="73"/>
                    </a:lnTo>
                    <a:lnTo>
                      <a:pt x="688" y="73"/>
                    </a:lnTo>
                    <a:lnTo>
                      <a:pt x="688" y="69"/>
                    </a:lnTo>
                    <a:lnTo>
                      <a:pt x="691" y="69"/>
                    </a:lnTo>
                    <a:lnTo>
                      <a:pt x="691" y="65"/>
                    </a:lnTo>
                    <a:lnTo>
                      <a:pt x="710" y="65"/>
                    </a:lnTo>
                    <a:lnTo>
                      <a:pt x="710" y="61"/>
                    </a:lnTo>
                    <a:lnTo>
                      <a:pt x="739" y="61"/>
                    </a:lnTo>
                    <a:lnTo>
                      <a:pt x="739" y="57"/>
                    </a:lnTo>
                    <a:lnTo>
                      <a:pt x="768" y="57"/>
                    </a:lnTo>
                    <a:lnTo>
                      <a:pt x="768" y="50"/>
                    </a:lnTo>
                    <a:lnTo>
                      <a:pt x="793" y="50"/>
                    </a:lnTo>
                    <a:lnTo>
                      <a:pt x="793" y="46"/>
                    </a:lnTo>
                    <a:lnTo>
                      <a:pt x="825" y="46"/>
                    </a:lnTo>
                    <a:lnTo>
                      <a:pt x="825" y="42"/>
                    </a:lnTo>
                    <a:lnTo>
                      <a:pt x="841" y="42"/>
                    </a:lnTo>
                    <a:lnTo>
                      <a:pt x="841" y="38"/>
                    </a:lnTo>
                    <a:lnTo>
                      <a:pt x="851" y="38"/>
                    </a:lnTo>
                    <a:lnTo>
                      <a:pt x="851" y="34"/>
                    </a:lnTo>
                    <a:lnTo>
                      <a:pt x="854" y="34"/>
                    </a:lnTo>
                    <a:lnTo>
                      <a:pt x="854" y="31"/>
                    </a:lnTo>
                    <a:lnTo>
                      <a:pt x="899" y="31"/>
                    </a:lnTo>
                    <a:lnTo>
                      <a:pt x="899" y="27"/>
                    </a:lnTo>
                    <a:lnTo>
                      <a:pt x="931" y="27"/>
                    </a:lnTo>
                    <a:lnTo>
                      <a:pt x="931" y="23"/>
                    </a:lnTo>
                    <a:lnTo>
                      <a:pt x="985" y="23"/>
                    </a:lnTo>
                    <a:lnTo>
                      <a:pt x="985" y="19"/>
                    </a:lnTo>
                    <a:lnTo>
                      <a:pt x="1014" y="19"/>
                    </a:lnTo>
                    <a:lnTo>
                      <a:pt x="1014" y="15"/>
                    </a:lnTo>
                    <a:lnTo>
                      <a:pt x="1017" y="15"/>
                    </a:lnTo>
                    <a:lnTo>
                      <a:pt x="1017" y="11"/>
                    </a:lnTo>
                    <a:lnTo>
                      <a:pt x="1052" y="11"/>
                    </a:lnTo>
                    <a:lnTo>
                      <a:pt x="1052" y="11"/>
                    </a:lnTo>
                    <a:lnTo>
                      <a:pt x="1100" y="11"/>
                    </a:lnTo>
                    <a:lnTo>
                      <a:pt x="1100" y="7"/>
                    </a:lnTo>
                    <a:lnTo>
                      <a:pt x="1132" y="7"/>
                    </a:lnTo>
                    <a:lnTo>
                      <a:pt x="1132" y="7"/>
                    </a:lnTo>
                    <a:lnTo>
                      <a:pt x="1135" y="7"/>
                    </a:lnTo>
                    <a:lnTo>
                      <a:pt x="1135" y="4"/>
                    </a:lnTo>
                    <a:lnTo>
                      <a:pt x="1158" y="4"/>
                    </a:lnTo>
                    <a:lnTo>
                      <a:pt x="1158" y="0"/>
                    </a:lnTo>
                    <a:lnTo>
                      <a:pt x="1167" y="0"/>
                    </a:lnTo>
                    <a:lnTo>
                      <a:pt x="1167"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Tree>
    <p:extLst>
      <p:ext uri="{BB962C8B-B14F-4D97-AF65-F5344CB8AC3E}">
        <p14:creationId xmlns:p14="http://schemas.microsoft.com/office/powerpoint/2010/main" val="29594348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66675"/>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BARC 2,3 or 5 Bleeding by Sex and  Randomized Treatment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43" y="1137245"/>
            <a:ext cx="10130732" cy="5367743"/>
          </a:xfrm>
          <a:prstGeom prst="rect">
            <a:avLst/>
          </a:prstGeom>
        </p:spPr>
      </p:pic>
    </p:spTree>
    <p:extLst>
      <p:ext uri="{BB962C8B-B14F-4D97-AF65-F5344CB8AC3E}">
        <p14:creationId xmlns:p14="http://schemas.microsoft.com/office/powerpoint/2010/main" val="42436946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8068234" y="6504988"/>
            <a:ext cx="2218765"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Vogel B, ACC 2021</a:t>
            </a:r>
          </a:p>
        </p:txBody>
      </p:sp>
      <p:sp>
        <p:nvSpPr>
          <p:cNvPr id="5" name="Title 1"/>
          <p:cNvSpPr>
            <a:spLocks noGrp="1"/>
          </p:cNvSpPr>
          <p:nvPr>
            <p:ph type="title"/>
          </p:nvPr>
        </p:nvSpPr>
        <p:spPr>
          <a:xfrm>
            <a:off x="0" y="9525"/>
            <a:ext cx="10286999" cy="1203920"/>
          </a:xfrm>
        </p:spPr>
        <p:txBody>
          <a:bodyPr>
            <a:noAutofit/>
          </a:bodyPr>
          <a:lstStyle/>
          <a:p>
            <a:pPr algn="ctr"/>
            <a:r>
              <a:rPr lang="en-US" sz="3600" dirty="0">
                <a:latin typeface="Arial" panose="020B0604020202020204" pitchFamily="34" charset="0"/>
                <a:cs typeface="Arial" panose="020B0604020202020204" pitchFamily="34" charset="0"/>
              </a:rPr>
              <a:t>TWILIGHT – Sex Analysis: </a:t>
            </a:r>
            <a:br>
              <a:rPr lang="en-US" sz="36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Death, MI, or Stroke by Sex and Randomized Treatment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43" y="1232495"/>
            <a:ext cx="10058400" cy="5163249"/>
          </a:xfrm>
          <a:prstGeom prst="rect">
            <a:avLst/>
          </a:prstGeom>
        </p:spPr>
      </p:pic>
    </p:spTree>
    <p:extLst>
      <p:ext uri="{BB962C8B-B14F-4D97-AF65-F5344CB8AC3E}">
        <p14:creationId xmlns:p14="http://schemas.microsoft.com/office/powerpoint/2010/main" val="22971669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750706"/>
            <a:ext cx="10203658" cy="40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ACC 2021 Interventional Trials: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kumimoji="0" lang="en-US" altLang="en-US" sz="3200" b="1" i="0" u="none" strike="noStrike" kern="1200" cap="none" spc="0" normalizeH="0" baseline="0" noProof="0" dirty="0">
                <a:ln>
                  <a:noFill/>
                </a:ln>
                <a:solidFill>
                  <a:schemeClr val="bg2"/>
                </a:solidFill>
                <a:effectLst/>
                <a:uLnTx/>
                <a:uFillTx/>
                <a:latin typeface="Arial" pitchFamily="34" charset="0"/>
                <a:ea typeface="+mn-ea"/>
                <a:cs typeface="+mn-cs"/>
              </a:rPr>
              <a:t>RADIANCE-HTN Trio Trial, FLOWER MI Trial,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bg2"/>
                </a:solidFill>
                <a:effectLst/>
                <a:uLnTx/>
                <a:uFillTx/>
                <a:latin typeface="Arial" pitchFamily="34" charset="0"/>
                <a:ea typeface="+mn-ea"/>
                <a:cs typeface="+mn-cs"/>
              </a:rPr>
              <a:t>     TWILIGHT Sex Difference Trial </a:t>
            </a:r>
            <a:r>
              <a:rPr kumimoji="0" lang="en-US" altLang="en-US" sz="3200" b="1" i="1" u="none" strike="noStrike" kern="1200" cap="none" spc="0" normalizeH="0" baseline="0" noProof="0" dirty="0">
                <a:ln>
                  <a:noFill/>
                </a:ln>
                <a:solidFill>
                  <a:schemeClr val="bg2"/>
                </a:solidFill>
                <a:effectLst/>
                <a:uLnTx/>
                <a:uFillTx/>
                <a:latin typeface="Arial" pitchFamily="34" charset="0"/>
                <a:ea typeface="+mn-ea"/>
                <a:cs typeface="+mn-cs"/>
              </a:rPr>
              <a:t>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Coronary micro-vascular function </a:t>
            </a: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   abnormalities in non-obstructive </a:t>
            </a:r>
            <a:r>
              <a:rPr lang="en-US" altLang="en-US" sz="4000" b="1" dirty="0" err="1">
                <a:solidFill>
                  <a:srgbClr val="FFFFFF"/>
                </a:solidFill>
                <a:latin typeface="Arial" pitchFamily="34" charset="0"/>
              </a:rPr>
              <a:t>C</a:t>
            </a:r>
            <a:r>
              <a:rPr kumimoji="0" lang="en-US" altLang="en-US" sz="4000" b="1" i="0" u="none" strike="noStrike" kern="1200" cap="none" spc="0" normalizeH="0" baseline="0" noProof="0" dirty="0">
                <a:ln>
                  <a:noFill/>
                </a:ln>
                <a:solidFill>
                  <a:srgbClr val="FFFFFF"/>
                </a:solidFill>
                <a:effectLst/>
                <a:uLnTx/>
                <a:uFillTx/>
                <a:latin typeface="Arial" pitchFamily="34" charset="0"/>
                <a:ea typeface="+mn-ea"/>
                <a:cs typeface="+mn-cs"/>
              </a:rPr>
              <a:t>AD </a:t>
            </a:r>
            <a:endParaRPr kumimoji="0" lang="en-US" altLang="en-US" sz="32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91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1200329"/>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Providing Hemodynamic Data for Entire Coronary Vasculature</a:t>
            </a:r>
          </a:p>
        </p:txBody>
      </p:sp>
      <p:sp>
        <p:nvSpPr>
          <p:cNvPr id="5" name="Text Placeholder 5">
            <a:extLst>
              <a:ext uri="{FF2B5EF4-FFF2-40B4-BE49-F238E27FC236}">
                <a16:creationId xmlns:a16="http://schemas.microsoft.com/office/drawing/2014/main" id="{5F80E394-110A-5B4C-B60A-5AFCE654E615}"/>
              </a:ext>
            </a:extLst>
          </p:cNvPr>
          <p:cNvSpPr txBox="1">
            <a:spLocks/>
          </p:cNvSpPr>
          <p:nvPr/>
        </p:nvSpPr>
        <p:spPr>
          <a:xfrm>
            <a:off x="146873" y="1981200"/>
            <a:ext cx="3823447" cy="366656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200" b="1" i="1"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Epicardial</a:t>
            </a:r>
            <a:r>
              <a:rPr kumimoji="0" lang="en-US" sz="2200" b="1" i="1"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Assessment</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FFR (fractional flow reserve)</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RFR (resting full-cycle ratio)</a:t>
            </a:r>
            <a:b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non-hyperemic index that does not require adenosine infusion</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Pullback measurements</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200" b="1" i="1"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Microvascular Assessment</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CFR (coronary flow reserve)</a:t>
            </a:r>
          </a:p>
          <a:p>
            <a:pPr marL="365760" marR="0" lvl="2" indent="-182880" algn="l" defTabSz="914400" rtl="0" eaLnBrk="1" fontAlgn="auto" latinLnBrk="0" hangingPunct="1">
              <a:lnSpc>
                <a:spcPct val="95000"/>
              </a:lnSpc>
              <a:spcBef>
                <a:spcPts val="600"/>
              </a:spcBef>
              <a:spcAft>
                <a:spcPts val="0"/>
              </a:spcAft>
              <a:buClr>
                <a:srgbClr val="E3002B"/>
              </a:buClr>
              <a:buSzTx/>
              <a:buFont typeface="System Font Regular"/>
              <a:buChar char="–"/>
              <a:tabLst/>
              <a:defRPr/>
            </a:pPr>
            <a:r>
              <a:rPr kumimoji="0" lang="en-US" sz="16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IMR (index of microvascular resistance)</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F4E0BB9E-D83B-42A0-B093-97F04170EE61}"/>
              </a:ext>
            </a:extLst>
          </p:cNvPr>
          <p:cNvSpPr txBox="1"/>
          <p:nvPr/>
        </p:nvSpPr>
        <p:spPr>
          <a:xfrm>
            <a:off x="3904718" y="3127067"/>
            <a:ext cx="1911294" cy="2123658"/>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CFR</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Flow at rest vs </a:t>
            </a:r>
            <a:b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Hyperemia: affected by both microvascular and epicardial disease</a:t>
            </a: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37095" y="2971713"/>
            <a:ext cx="4087329" cy="168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119499" y="2116047"/>
            <a:ext cx="2091302" cy="861774"/>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FFR, RFR, Pd/Pa</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Assess only epicardial disease</a:t>
            </a:r>
          </a:p>
        </p:txBody>
      </p:sp>
      <p:sp>
        <p:nvSpPr>
          <p:cNvPr id="9" name="Right Brace 8"/>
          <p:cNvSpPr/>
          <p:nvPr/>
        </p:nvSpPr>
        <p:spPr>
          <a:xfrm>
            <a:off x="7827642" y="1756912"/>
            <a:ext cx="308271" cy="2044123"/>
          </a:xfrm>
          <a:prstGeom prst="rightBrace">
            <a:avLst/>
          </a:prstGeom>
          <a:noFill/>
          <a:ln w="19050" cap="flat" cmpd="sng" algn="ctr">
            <a:solidFill>
              <a:srgbClr val="FF6600"/>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Georgia"/>
              <a:ea typeface="+mn-ea"/>
              <a:cs typeface="+mn-cs"/>
            </a:endParaRPr>
          </a:p>
        </p:txBody>
      </p:sp>
      <p:sp>
        <p:nvSpPr>
          <p:cNvPr id="10" name="TextBox 9"/>
          <p:cNvSpPr txBox="1"/>
          <p:nvPr/>
        </p:nvSpPr>
        <p:spPr>
          <a:xfrm>
            <a:off x="8214877" y="4296015"/>
            <a:ext cx="1692798" cy="1107996"/>
          </a:xfrm>
          <a:prstGeom prst="rect">
            <a:avLst/>
          </a:prstGeom>
          <a:noFill/>
          <a:ln>
            <a:noFill/>
          </a:ln>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F5A00"/>
                </a:solidFill>
                <a:effectLst/>
                <a:uLnTx/>
                <a:uFillTx/>
                <a:latin typeface="Arial" panose="020B0604020202020204" pitchFamily="34" charset="0"/>
                <a:ea typeface="+mn-ea"/>
                <a:cs typeface="Arial" panose="020B0604020202020204" pitchFamily="34" charset="0"/>
              </a:rPr>
              <a:t>IMR</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Assesses microvascular disease</a:t>
            </a:r>
          </a:p>
        </p:txBody>
      </p:sp>
      <p:sp>
        <p:nvSpPr>
          <p:cNvPr id="11" name="Right Brace 10"/>
          <p:cNvSpPr/>
          <p:nvPr/>
        </p:nvSpPr>
        <p:spPr>
          <a:xfrm>
            <a:off x="7789886" y="4058336"/>
            <a:ext cx="308271" cy="1627166"/>
          </a:xfrm>
          <a:prstGeom prst="rightBrace">
            <a:avLst/>
          </a:prstGeom>
          <a:noFill/>
          <a:ln w="19050" cap="flat" cmpd="sng" algn="ctr">
            <a:solidFill>
              <a:srgbClr val="CF5A00"/>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Georgia"/>
              <a:ea typeface="+mn-ea"/>
              <a:cs typeface="+mn-cs"/>
            </a:endParaRPr>
          </a:p>
        </p:txBody>
      </p:sp>
      <p:sp>
        <p:nvSpPr>
          <p:cNvPr id="12" name="Right Brace 11">
            <a:extLst>
              <a:ext uri="{FF2B5EF4-FFF2-40B4-BE49-F238E27FC236}">
                <a16:creationId xmlns:a16="http://schemas.microsoft.com/office/drawing/2014/main" id="{F8BBE891-FEE8-4D51-A566-7C598B7D6A9B}"/>
              </a:ext>
            </a:extLst>
          </p:cNvPr>
          <p:cNvSpPr/>
          <p:nvPr/>
        </p:nvSpPr>
        <p:spPr>
          <a:xfrm rot="10800000">
            <a:off x="5611901" y="1756912"/>
            <a:ext cx="286071" cy="4186688"/>
          </a:xfrm>
          <a:prstGeom prst="rightBrace">
            <a:avLst/>
          </a:prstGeom>
          <a:noFill/>
          <a:ln w="19050" cap="flat" cmpd="sng" algn="ctr">
            <a:solidFill>
              <a:schemeClr val="bg1">
                <a:lumMod val="85000"/>
              </a:schemeClr>
            </a:solidFill>
            <a:prstDash val="solid"/>
          </a:ln>
          <a:effectLst/>
        </p:spPr>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3464602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25" b="1" i="0" u="none" strike="noStrike" kern="0" cap="none" spc="0" normalizeH="0" baseline="0" noProof="0" dirty="0">
                <a:ln>
                  <a:noFill/>
                </a:ln>
                <a:solidFill>
                  <a:srgbClr val="FFFFFF"/>
                </a:solidFill>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260166" y="1269546"/>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Abiomed</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600" b="1" i="0" u="none" strike="noStrike" kern="0" cap="none" spc="0" normalizeH="0" baseline="0" noProof="0" dirty="0" err="1">
                <a:ln>
                  <a:noFill/>
                </a:ln>
                <a:solidFill>
                  <a:prstClr val="white"/>
                </a:solidFill>
                <a:effectLst/>
                <a:uLnTx/>
                <a:uFillTx/>
                <a:latin typeface="Arial" pitchFamily="34" charset="0"/>
                <a:ea typeface="+mn-ea"/>
                <a:cs typeface="Arial" pitchFamily="34" charset="0"/>
              </a:rPr>
              <a:t>Chiesi</a:t>
            </a: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600" b="1" i="0" u="none" strike="noStrike" kern="0" cap="none" spc="0" normalizeH="0" baseline="0" noProof="0" dirty="0">
                <a:ln>
                  <a:noFill/>
                </a:ln>
                <a:solidFill>
                  <a:prstClr val="white"/>
                </a:solidFill>
                <a:effectLst/>
                <a:uLnTx/>
                <a:uFillTx/>
                <a:latin typeface="Arial" pitchFamily="34" charset="0"/>
                <a:ea typeface="+mn-ea"/>
                <a:cs typeface="Arial" pitchFamily="34" charset="0"/>
              </a:rPr>
              <a:t> Best Medical Inc.</a:t>
            </a:r>
          </a:p>
        </p:txBody>
      </p:sp>
    </p:spTree>
    <p:extLst>
      <p:ext uri="{BB962C8B-B14F-4D97-AF65-F5344CB8AC3E}">
        <p14:creationId xmlns:p14="http://schemas.microsoft.com/office/powerpoint/2010/main" val="22453482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4" name="Picture 3">
            <a:extLst>
              <a:ext uri="{FF2B5EF4-FFF2-40B4-BE49-F238E27FC236}">
                <a16:creationId xmlns:a16="http://schemas.microsoft.com/office/drawing/2014/main" id="{7139C39A-6C08-994E-AE19-737DB783940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81305" y="1585778"/>
            <a:ext cx="2989582" cy="3604461"/>
          </a:xfrm>
          <a:prstGeom prst="rect">
            <a:avLst/>
          </a:prstGeom>
          <a:solidFill>
            <a:srgbClr val="FFC000"/>
          </a:solidFill>
        </p:spPr>
      </p:pic>
      <p:sp>
        <p:nvSpPr>
          <p:cNvPr id="5" name="Title 1"/>
          <p:cNvSpPr txBox="1">
            <a:spLocks/>
          </p:cNvSpPr>
          <p:nvPr/>
        </p:nvSpPr>
        <p:spPr bwMode="gray">
          <a:xfrm>
            <a:off x="644234" y="2368691"/>
            <a:ext cx="6462119" cy="1019318"/>
          </a:xfrm>
          <a:prstGeom prst="rect">
            <a:avLst/>
          </a:prstGeom>
        </p:spPr>
        <p:txBody>
          <a:bodyPr vert="horz" wrap="square" lIns="0" tIns="0" rIns="0" bIns="0" rtlCol="0" anchor="t" anchorCtr="0">
            <a:noAutofit/>
          </a:bodyPr>
          <a:lstStyle>
            <a:lvl1pPr algn="l" defTabSz="914400" rtl="0" eaLnBrk="1" latinLnBrk="0" hangingPunct="1">
              <a:lnSpc>
                <a:spcPct val="75000"/>
              </a:lnSpc>
              <a:spcBef>
                <a:spcPct val="0"/>
              </a:spcBef>
              <a:buNone/>
              <a:defRPr sz="4400" b="0" i="0" kern="1200" cap="none" spc="0" baseline="0">
                <a:solidFill>
                  <a:schemeClr val="bg1"/>
                </a:solidFill>
                <a:effectLst/>
                <a:latin typeface="+mn-lt"/>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Coroventis</a:t>
            </a:r>
            <a:r>
              <a:rPr kumimoji="0" lang="en-US" altLang="x-none" sz="4400" b="1" i="0" u="none" strike="noStrike" kern="1200" cap="none" spc="0" normalizeH="0" baseline="30000" noProof="0" dirty="0">
                <a:ln>
                  <a:noFill/>
                </a:ln>
                <a:solidFill>
                  <a:srgbClr val="FFFF00"/>
                </a:solidFill>
                <a:effectLst/>
                <a:uLnTx/>
                <a:uFillTx/>
                <a:latin typeface="Arial" panose="020B0604020202020204" pitchFamily="34" charset="0"/>
                <a:ea typeface="+mj-ea"/>
                <a:cs typeface="Arial" panose="020B0604020202020204" pitchFamily="34" charset="0"/>
              </a:rPr>
              <a:t>ⱡ</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 </a:t>
            </a:r>
            <a:r>
              <a:rPr kumimoji="0" lang="en-US" sz="4400" b="1" i="0" u="none" strike="noStrike" kern="1200" cap="none" spc="0" normalizeH="0" baseline="0" noProof="0" dirty="0" err="1">
                <a:ln>
                  <a:noFill/>
                </a:ln>
                <a:solidFill>
                  <a:srgbClr val="FFFF00"/>
                </a:solidFill>
                <a:effectLst/>
                <a:uLnTx/>
                <a:uFillTx/>
                <a:latin typeface="Arial" panose="020B0604020202020204" pitchFamily="34" charset="0"/>
                <a:ea typeface="+mj-ea"/>
                <a:cs typeface="Arial" panose="020B0604020202020204" pitchFamily="34" charset="0"/>
              </a:rPr>
              <a:t>CoroFlow</a:t>
            </a:r>
            <a:r>
              <a:rPr kumimoji="0" lang="en-US" altLang="x-none" sz="4400" b="1" i="0" u="none" strike="noStrike" kern="1200" cap="none" spc="0" normalizeH="0" baseline="30000" noProof="0" dirty="0">
                <a:ln>
                  <a:noFill/>
                </a:ln>
                <a:solidFill>
                  <a:srgbClr val="FFFF00"/>
                </a:solidFill>
                <a:effectLst/>
                <a:uLnTx/>
                <a:uFillTx/>
                <a:latin typeface="Arial" panose="020B0604020202020204" pitchFamily="34" charset="0"/>
                <a:ea typeface="+mj-ea"/>
                <a:cs typeface="Arial" panose="020B0604020202020204" pitchFamily="34" charset="0"/>
              </a:rPr>
              <a:t>ⱡ </a:t>
            </a:r>
            <a:r>
              <a:rPr kumimoji="0" lang="en-US" sz="4400" b="1" i="0" u="none" strike="noStrike" kern="1200" cap="none" spc="0" normalizeH="0" baseline="0" noProof="0" dirty="0">
                <a:ln>
                  <a:noFill/>
                </a:ln>
                <a:solidFill>
                  <a:srgbClr val="FFFF00"/>
                </a:solidFill>
                <a:effectLst/>
                <a:uLnTx/>
                <a:uFillTx/>
                <a:latin typeface="Arial" panose="020B0604020202020204" pitchFamily="34" charset="0"/>
                <a:ea typeface="+mj-ea"/>
                <a:cs typeface="Arial" panose="020B0604020202020204" pitchFamily="34" charset="0"/>
              </a:rPr>
              <a:t>Cardiovascular System</a:t>
            </a:r>
            <a:endParaRPr kumimoji="0" lang="en-US" sz="2400" b="1" i="0" u="none" strike="noStrike" kern="1200" cap="none" spc="0" normalizeH="0" baseline="68000" noProof="0" dirty="0">
              <a:ln>
                <a:noFill/>
              </a:ln>
              <a:solidFill>
                <a:srgbClr val="FFFF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2139737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52957" y="35860"/>
            <a:ext cx="316113" cy="348260"/>
          </a:xfrm>
          <a:prstGeom prst="rect">
            <a:avLst/>
          </a:prstGeom>
          <a:ln w="12700">
            <a:miter lim="400000"/>
          </a:ln>
        </p:spPr>
      </p:pic>
      <p:sp>
        <p:nvSpPr>
          <p:cNvPr id="2" name="TextBox 1"/>
          <p:cNvSpPr txBox="1"/>
          <p:nvPr/>
        </p:nvSpPr>
        <p:spPr>
          <a:xfrm>
            <a:off x="0" y="107576"/>
            <a:ext cx="10287000" cy="61555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Coroventis</a:t>
            </a: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CoroFlow</a:t>
            </a: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Cardiovascular System</a:t>
            </a:r>
          </a:p>
        </p:txBody>
      </p:sp>
      <p:sp>
        <p:nvSpPr>
          <p:cNvPr id="5" name="Text Placeholder 7">
            <a:extLst>
              <a:ext uri="{FF2B5EF4-FFF2-40B4-BE49-F238E27FC236}">
                <a16:creationId xmlns:a16="http://schemas.microsoft.com/office/drawing/2014/main" id="{A026AD2C-7852-3446-B657-5F3FE4806A29}"/>
              </a:ext>
            </a:extLst>
          </p:cNvPr>
          <p:cNvSpPr txBox="1">
            <a:spLocks/>
          </p:cNvSpPr>
          <p:nvPr/>
        </p:nvSpPr>
        <p:spPr>
          <a:xfrm>
            <a:off x="385585" y="908721"/>
            <a:ext cx="6100274" cy="2941223"/>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Coroventis</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Cardiovascular System is an advanced platform for assessment of both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epicardial</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microvascular physiology.</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software allows Abbott’s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2000" b="1" i="0" u="none" strike="noStrike" kern="1200" cap="none" spc="1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X Guidewire to diagnose coronary microvascular dysfunction caused by abnormalities in the heart’s smallest arteries.</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is easy to use for daily clinical practice while also providing powerful tools for advanced physiology.</a:t>
            </a:r>
          </a:p>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able, sitting, small, computer&#10;&#10;Description automatically generated">
            <a:extLst>
              <a:ext uri="{FF2B5EF4-FFF2-40B4-BE49-F238E27FC236}">
                <a16:creationId xmlns:a16="http://schemas.microsoft.com/office/drawing/2014/main" id="{CE351F02-C577-6D44-9D8F-5DA2C12558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3538" y="843043"/>
            <a:ext cx="3080953" cy="1711466"/>
          </a:xfrm>
          <a:prstGeom prst="rect">
            <a:avLst/>
          </a:prstGeom>
          <a:solidFill>
            <a:schemeClr val="bg1"/>
          </a:solidFill>
        </p:spPr>
      </p:pic>
      <p:pic>
        <p:nvPicPr>
          <p:cNvPr id="7" name="Picture 6">
            <a:extLst>
              <a:ext uri="{FF2B5EF4-FFF2-40B4-BE49-F238E27FC236}">
                <a16:creationId xmlns:a16="http://schemas.microsoft.com/office/drawing/2014/main" id="{D1F5EE66-91C5-4D96-905C-8C06F31B31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37861" y="2581352"/>
            <a:ext cx="3075989" cy="1831159"/>
          </a:xfrm>
          <a:prstGeom prst="rect">
            <a:avLst/>
          </a:prstGeom>
        </p:spPr>
      </p:pic>
      <p:sp>
        <p:nvSpPr>
          <p:cNvPr id="8" name="Text Placeholder 2">
            <a:extLst>
              <a:ext uri="{FF2B5EF4-FFF2-40B4-BE49-F238E27FC236}">
                <a16:creationId xmlns:a16="http://schemas.microsoft.com/office/drawing/2014/main" id="{01690B2D-F9F9-1341-80E0-5D82BEFF633D}"/>
              </a:ext>
            </a:extLst>
          </p:cNvPr>
          <p:cNvSpPr txBox="1">
            <a:spLocks/>
          </p:cNvSpPr>
          <p:nvPr/>
        </p:nvSpPr>
        <p:spPr>
          <a:xfrm>
            <a:off x="470647" y="4513690"/>
            <a:ext cx="9480177" cy="78733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temperature sensor enables the IMR (Index of Microvascular Resistance) and CFR (Coronary Flow Reserve) measurements, which are physiological indices used to diagnose CMD</a:t>
            </a:r>
          </a:p>
        </p:txBody>
      </p:sp>
      <p:grpSp>
        <p:nvGrpSpPr>
          <p:cNvPr id="10" name="Group 9">
            <a:extLst>
              <a:ext uri="{FF2B5EF4-FFF2-40B4-BE49-F238E27FC236}">
                <a16:creationId xmlns:a16="http://schemas.microsoft.com/office/drawing/2014/main" id="{2AE92DD1-7BE8-D24E-BC16-D58A81EA24D9}"/>
              </a:ext>
            </a:extLst>
          </p:cNvPr>
          <p:cNvGrpSpPr/>
          <p:nvPr/>
        </p:nvGrpSpPr>
        <p:grpSpPr>
          <a:xfrm>
            <a:off x="2335050" y="5252492"/>
            <a:ext cx="5456434" cy="1435426"/>
            <a:chOff x="2585624" y="2635769"/>
            <a:chExt cx="4451851" cy="1171150"/>
          </a:xfrm>
        </p:grpSpPr>
        <p:pic>
          <p:nvPicPr>
            <p:cNvPr id="11" name="Picture 10">
              <a:extLst>
                <a:ext uri="{FF2B5EF4-FFF2-40B4-BE49-F238E27FC236}">
                  <a16:creationId xmlns:a16="http://schemas.microsoft.com/office/drawing/2014/main" id="{F9F524EC-C3B4-44C1-B216-390237EE3E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765"/>
            <a:stretch/>
          </p:blipFill>
          <p:spPr>
            <a:xfrm rot="10800000">
              <a:off x="2585624" y="2635769"/>
              <a:ext cx="4451851" cy="791207"/>
            </a:xfrm>
            <a:prstGeom prst="rect">
              <a:avLst/>
            </a:prstGeom>
          </p:spPr>
        </p:pic>
        <p:sp>
          <p:nvSpPr>
            <p:cNvPr id="12" name="Oval 11">
              <a:extLst>
                <a:ext uri="{FF2B5EF4-FFF2-40B4-BE49-F238E27FC236}">
                  <a16:creationId xmlns:a16="http://schemas.microsoft.com/office/drawing/2014/main" id="{E78CD93F-2864-47C3-902B-0A103EEAE5B7}"/>
                </a:ext>
              </a:extLst>
            </p:cNvPr>
            <p:cNvSpPr/>
            <p:nvPr/>
          </p:nvSpPr>
          <p:spPr bwMode="gray">
            <a:xfrm>
              <a:off x="4880207" y="2694794"/>
              <a:ext cx="628504" cy="628504"/>
            </a:xfrm>
            <a:prstGeom prst="ellipse">
              <a:avLst/>
            </a:prstGeom>
            <a:noFill/>
            <a:ln w="12700" cap="flat" cmpd="sng" algn="ctr">
              <a:solidFill>
                <a:srgbClr val="E3002B"/>
              </a:solidFill>
              <a:prstDash val="solid"/>
            </a:ln>
            <a:effectLst/>
          </p:spPr>
          <p:txBody>
            <a:bodyPr lIns="0" tIns="18288" rIns="0" bIns="18288" rtlCol="0" anchor="ctr" anchorCtr="0"/>
            <a:lstStyle/>
            <a:p>
              <a:pPr marL="0" marR="0" lvl="0" indent="0" algn="ctr" defTabSz="914400" rtl="0" eaLnBrk="1" fontAlgn="auto" latinLnBrk="0" hangingPunct="1">
                <a:lnSpc>
                  <a:spcPct val="85000"/>
                </a:lnSpc>
                <a:spcBef>
                  <a:spcPts val="600"/>
                </a:spcBef>
                <a:spcAft>
                  <a:spcPts val="0"/>
                </a:spcAft>
                <a:buClrTx/>
                <a:buSzTx/>
                <a:buFontTx/>
                <a:buNone/>
                <a:tabLst>
                  <a:tab pos="228600" algn="l"/>
                </a:tabLst>
                <a:defRPr/>
              </a:pPr>
              <a:r>
                <a:rPr kumimoji="0" lang="en-US" sz="1800" b="1" i="0" u="none" strike="noStrike" kern="0" cap="none" spc="0" normalizeH="0" baseline="0" noProof="0" dirty="0">
                  <a:ln>
                    <a:noFill/>
                  </a:ln>
                  <a:solidFill>
                    <a:srgbClr val="626670"/>
                  </a:solidFill>
                  <a:effectLst/>
                  <a:uLnTx/>
                  <a:uFillTx/>
                  <a:latin typeface="Calibri" panose="020F0502020204030204" pitchFamily="34" charset="0"/>
                  <a:ea typeface="+mn-ea"/>
                  <a:cs typeface="Calibri" panose="020F0502020204030204" pitchFamily="34" charset="0"/>
                </a:rPr>
                <a:t>        </a:t>
              </a:r>
            </a:p>
          </p:txBody>
        </p:sp>
        <p:sp>
          <p:nvSpPr>
            <p:cNvPr id="13" name="Footer Placeholder 3">
              <a:extLst>
                <a:ext uri="{FF2B5EF4-FFF2-40B4-BE49-F238E27FC236}">
                  <a16:creationId xmlns:a16="http://schemas.microsoft.com/office/drawing/2014/main" id="{E00A3ED7-20C3-453C-83DF-0723AE9D37BB}"/>
                </a:ext>
              </a:extLst>
            </p:cNvPr>
            <p:cNvSpPr txBox="1">
              <a:spLocks/>
            </p:cNvSpPr>
            <p:nvPr/>
          </p:nvSpPr>
          <p:spPr>
            <a:xfrm>
              <a:off x="3943956" y="3623670"/>
              <a:ext cx="2501005" cy="183249"/>
            </a:xfrm>
            <a:prstGeom prst="rect">
              <a:avLst/>
            </a:prstGeom>
          </p:spPr>
          <p:txBody>
            <a:bodyPr vert="horz" lIns="0" tIns="0" rIns="0" bIns="0" rtlCol="0" anchor="t" anchorCtr="0"/>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Pressure and temperature sensors</a:t>
              </a:r>
            </a:p>
          </p:txBody>
        </p:sp>
        <p:cxnSp>
          <p:nvCxnSpPr>
            <p:cNvPr id="14" name="Straight Arrow Connector 13">
              <a:extLst>
                <a:ext uri="{FF2B5EF4-FFF2-40B4-BE49-F238E27FC236}">
                  <a16:creationId xmlns:a16="http://schemas.microsoft.com/office/drawing/2014/main" id="{04688328-B3E3-4308-BB2E-528107C2AB81}"/>
                </a:ext>
              </a:extLst>
            </p:cNvPr>
            <p:cNvCxnSpPr>
              <a:cxnSpLocks/>
              <a:stCxn id="12" idx="4"/>
            </p:cNvCxnSpPr>
            <p:nvPr/>
          </p:nvCxnSpPr>
          <p:spPr>
            <a:xfrm>
              <a:off x="5194459" y="3323298"/>
              <a:ext cx="0" cy="259977"/>
            </a:xfrm>
            <a:prstGeom prst="straightConnector1">
              <a:avLst/>
            </a:prstGeom>
            <a:noFill/>
            <a:ln w="12700" cap="flat" cmpd="sng" algn="ctr">
              <a:solidFill>
                <a:srgbClr val="E3002B"/>
              </a:solidFill>
              <a:prstDash val="solid"/>
              <a:tailEnd type="triangle"/>
            </a:ln>
            <a:effectLst/>
          </p:spPr>
        </p:cxnSp>
      </p:grpSp>
    </p:spTree>
    <p:extLst>
      <p:ext uri="{BB962C8B-B14F-4D97-AF65-F5344CB8AC3E}">
        <p14:creationId xmlns:p14="http://schemas.microsoft.com/office/powerpoint/2010/main" val="38489769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615553"/>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CoroFlow</a:t>
            </a: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Appropriate Cut-Off Point Index</a:t>
            </a:r>
          </a:p>
        </p:txBody>
      </p:sp>
      <p:sp>
        <p:nvSpPr>
          <p:cNvPr id="6" name="TextBox 5">
            <a:extLst>
              <a:ext uri="{FF2B5EF4-FFF2-40B4-BE49-F238E27FC236}">
                <a16:creationId xmlns:a16="http://schemas.microsoft.com/office/drawing/2014/main" id="{33FA5B2D-40D0-6F42-899F-F3215CE910EF}"/>
              </a:ext>
            </a:extLst>
          </p:cNvPr>
          <p:cNvSpPr txBox="1"/>
          <p:nvPr/>
        </p:nvSpPr>
        <p:spPr>
          <a:xfrm>
            <a:off x="486327" y="950059"/>
            <a:ext cx="5061352"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Physiological Index Guide</a:t>
            </a:r>
          </a:p>
        </p:txBody>
      </p:sp>
      <p:sp>
        <p:nvSpPr>
          <p:cNvPr id="7" name="TextBox 6">
            <a:extLst>
              <a:ext uri="{FF2B5EF4-FFF2-40B4-BE49-F238E27FC236}">
                <a16:creationId xmlns:a16="http://schemas.microsoft.com/office/drawing/2014/main" id="{036308EB-A328-6E4E-B0EC-4C8EDE98176A}"/>
              </a:ext>
            </a:extLst>
          </p:cNvPr>
          <p:cNvSpPr txBox="1"/>
          <p:nvPr/>
        </p:nvSpPr>
        <p:spPr>
          <a:xfrm>
            <a:off x="161157" y="1717312"/>
            <a:ext cx="5711692"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Abbott’s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X Guidewire and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Coroventis</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CoroFlow</a:t>
            </a:r>
            <a:r>
              <a:rPr kumimoji="0" lang="en-US" sz="1800" b="1"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Cardiovascular System </a:t>
            </a:r>
            <a:b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COMPREHENSIVE PHYSIOLOGY DIAGNOSIS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descr="A close up of a logo&#10;&#10;Description automatically generated">
            <a:extLst>
              <a:ext uri="{FF2B5EF4-FFF2-40B4-BE49-F238E27FC236}">
                <a16:creationId xmlns:a16="http://schemas.microsoft.com/office/drawing/2014/main" id="{F882BF9B-9648-9B43-ACC4-2EFA4FD11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7573" y="1018510"/>
            <a:ext cx="4311370" cy="2217750"/>
          </a:xfrm>
          <a:prstGeom prst="rect">
            <a:avLst/>
          </a:prstGeom>
          <a:solidFill>
            <a:schemeClr val="bg1"/>
          </a:solidFill>
        </p:spPr>
      </p:pic>
      <p:graphicFrame>
        <p:nvGraphicFramePr>
          <p:cNvPr id="9" name="Table 13">
            <a:extLst>
              <a:ext uri="{FF2B5EF4-FFF2-40B4-BE49-F238E27FC236}">
                <a16:creationId xmlns:a16="http://schemas.microsoft.com/office/drawing/2014/main" id="{A0EA2A82-DA41-854F-8D84-968780164DDE}"/>
              </a:ext>
            </a:extLst>
          </p:cNvPr>
          <p:cNvGraphicFramePr>
            <a:graphicFrameLocks noGrp="1"/>
          </p:cNvGraphicFramePr>
          <p:nvPr/>
        </p:nvGraphicFramePr>
        <p:xfrm>
          <a:off x="1360403" y="3872484"/>
          <a:ext cx="7409309" cy="1529339"/>
        </p:xfrm>
        <a:graphic>
          <a:graphicData uri="http://schemas.openxmlformats.org/drawingml/2006/table">
            <a:tbl>
              <a:tblPr bandRow="1"/>
              <a:tblGrid>
                <a:gridCol w="1203329">
                  <a:extLst>
                    <a:ext uri="{9D8B030D-6E8A-4147-A177-3AD203B41FA5}">
                      <a16:colId xmlns:a16="http://schemas.microsoft.com/office/drawing/2014/main" val="3170737419"/>
                    </a:ext>
                  </a:extLst>
                </a:gridCol>
                <a:gridCol w="1551495">
                  <a:extLst>
                    <a:ext uri="{9D8B030D-6E8A-4147-A177-3AD203B41FA5}">
                      <a16:colId xmlns:a16="http://schemas.microsoft.com/office/drawing/2014/main" val="17559841"/>
                    </a:ext>
                  </a:extLst>
                </a:gridCol>
                <a:gridCol w="1551495">
                  <a:extLst>
                    <a:ext uri="{9D8B030D-6E8A-4147-A177-3AD203B41FA5}">
                      <a16:colId xmlns:a16="http://schemas.microsoft.com/office/drawing/2014/main" val="2892628669"/>
                    </a:ext>
                  </a:extLst>
                </a:gridCol>
                <a:gridCol w="1551495">
                  <a:extLst>
                    <a:ext uri="{9D8B030D-6E8A-4147-A177-3AD203B41FA5}">
                      <a16:colId xmlns:a16="http://schemas.microsoft.com/office/drawing/2014/main" val="1037614383"/>
                    </a:ext>
                  </a:extLst>
                </a:gridCol>
                <a:gridCol w="1551495">
                  <a:extLst>
                    <a:ext uri="{9D8B030D-6E8A-4147-A177-3AD203B41FA5}">
                      <a16:colId xmlns:a16="http://schemas.microsoft.com/office/drawing/2014/main" val="937718020"/>
                    </a:ext>
                  </a:extLst>
                </a:gridCol>
              </a:tblGrid>
              <a:tr h="950219">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lnL w="28575" cap="flat" cmpd="sng" algn="ctr">
                      <a:no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RFR</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Resting Full</a:t>
                      </a:r>
                      <a:b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Cycle Ratio</a:t>
                      </a:r>
                    </a:p>
                  </a:txBody>
                  <a:tcPr>
                    <a:lnL w="28575" cap="flat" cmpd="sng" algn="ctr">
                      <a:solidFill>
                        <a:schemeClr val="accent1">
                          <a:lumMod val="60000"/>
                          <a:lumOff val="40000"/>
                        </a:scheme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FFR</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Fractional Flow</a:t>
                      </a:r>
                      <a:b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Reserve</a:t>
                      </a:r>
                    </a:p>
                  </a:txBody>
                  <a:tcPr>
                    <a:lnL w="9525" cap="flat" cmpd="sng" algn="ctr">
                      <a:solidFill>
                        <a:srgbClr val="626670">
                          <a:lumMod val="60000"/>
                          <a:lumOff val="40000"/>
                        </a:srgb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CFR</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Coronary Flow</a:t>
                      </a:r>
                      <a:b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Reserve</a:t>
                      </a:r>
                    </a:p>
                  </a:txBody>
                  <a:tcPr>
                    <a:lnL w="9525" cap="flat" cmpd="sng" algn="ctr">
                      <a:solidFill>
                        <a:srgbClr val="626670">
                          <a:lumMod val="60000"/>
                          <a:lumOff val="40000"/>
                        </a:srgbClr>
                      </a:solidFill>
                      <a:prstDash val="solid"/>
                      <a:round/>
                      <a:headEnd type="none" w="med" len="med"/>
                      <a:tailEnd type="none" w="med" len="med"/>
                    </a:lnL>
                    <a:lnR w="9525" cap="flat" cmpd="sng" algn="ctr">
                      <a:solidFill>
                        <a:srgbClr val="626670">
                          <a:lumMod val="60000"/>
                          <a:lumOff val="40000"/>
                        </a:srgb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IMR</a:t>
                      </a:r>
                      <a:endPar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Index of </a:t>
                      </a:r>
                      <a:b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Microcirculatory</a:t>
                      </a:r>
                      <a:b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Resistance</a:t>
                      </a:r>
                    </a:p>
                  </a:txBody>
                  <a:tcPr>
                    <a:lnL w="9525" cap="flat" cmpd="sng" algn="ctr">
                      <a:solidFill>
                        <a:srgbClr val="626670">
                          <a:lumMod val="60000"/>
                          <a:lumOff val="40000"/>
                        </a:srgbClr>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9525" cap="flat" cmpd="sng" algn="ctr">
                      <a:solidFill>
                        <a:srgbClr val="626670">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8158431"/>
                  </a:ext>
                </a:extLst>
              </a:tr>
              <a:tr h="572270">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Cut-off</a:t>
                      </a:r>
                      <a:b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(defer)</a:t>
                      </a:r>
                    </a:p>
                  </a:txBody>
                  <a:tcPr anchor="ctr">
                    <a:lnL w="28575" cap="flat" cmpd="sng" algn="ctr">
                      <a:solidFill>
                        <a:schemeClr val="accent1">
                          <a:lumMod val="60000"/>
                          <a:lumOff val="40000"/>
                        </a:schemeClr>
                      </a:solidFill>
                      <a:prstDash val="solid"/>
                      <a:round/>
                      <a:headEnd type="none" w="med" len="med"/>
                      <a:tailEnd type="none" w="med" len="med"/>
                    </a:lnL>
                    <a:lnR w="9525" cap="flat" cmpd="sng" algn="ctr">
                      <a:solidFill>
                        <a:srgbClr val="FFFFFF"/>
                      </a:solidFill>
                      <a:prstDash val="solid"/>
                      <a:round/>
                      <a:headEnd type="none" w="med" len="med"/>
                      <a:tailEnd type="none" w="med" len="med"/>
                    </a:lnR>
                    <a:lnT w="28575" cap="flat" cmpd="sng" algn="ctr">
                      <a:solidFill>
                        <a:schemeClr val="accent1">
                          <a:lumMod val="60000"/>
                          <a:lumOff val="40000"/>
                        </a:scheme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&gt;0.89</a:t>
                      </a:r>
                      <a:endParaRPr lang="en-US" sz="32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&gt;0.80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200" b="1" kern="120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≥2.0</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lvl1pPr marL="0" algn="l" defTabSz="739982" rtl="0" eaLnBrk="1" latinLnBrk="0" hangingPunct="1">
                        <a:defRPr sz="1519" kern="1200">
                          <a:solidFill>
                            <a:schemeClr val="dk1"/>
                          </a:solidFill>
                          <a:latin typeface="Georgia"/>
                        </a:defRPr>
                      </a:lvl1pPr>
                      <a:lvl2pPr marL="369983" algn="l" defTabSz="739982" rtl="0" eaLnBrk="1" latinLnBrk="0" hangingPunct="1">
                        <a:defRPr sz="1519" kern="1200">
                          <a:solidFill>
                            <a:schemeClr val="dk1"/>
                          </a:solidFill>
                          <a:latin typeface="Georgia"/>
                        </a:defRPr>
                      </a:lvl2pPr>
                      <a:lvl3pPr marL="739982" algn="l" defTabSz="739982" rtl="0" eaLnBrk="1" latinLnBrk="0" hangingPunct="1">
                        <a:defRPr sz="1519" kern="1200">
                          <a:solidFill>
                            <a:schemeClr val="dk1"/>
                          </a:solidFill>
                          <a:latin typeface="Georgia"/>
                        </a:defRPr>
                      </a:lvl3pPr>
                      <a:lvl4pPr marL="1109971" algn="l" defTabSz="739982" rtl="0" eaLnBrk="1" latinLnBrk="0" hangingPunct="1">
                        <a:defRPr sz="1519" kern="1200">
                          <a:solidFill>
                            <a:schemeClr val="dk1"/>
                          </a:solidFill>
                          <a:latin typeface="Georgia"/>
                        </a:defRPr>
                      </a:lvl4pPr>
                      <a:lvl5pPr marL="1479966" algn="l" defTabSz="739982" rtl="0" eaLnBrk="1" latinLnBrk="0" hangingPunct="1">
                        <a:defRPr sz="1519" kern="1200">
                          <a:solidFill>
                            <a:schemeClr val="dk1"/>
                          </a:solidFill>
                          <a:latin typeface="Georgia"/>
                        </a:defRPr>
                      </a:lvl5pPr>
                      <a:lvl6pPr marL="1849957" algn="l" defTabSz="739982" rtl="0" eaLnBrk="1" latinLnBrk="0" hangingPunct="1">
                        <a:defRPr sz="1519" kern="1200">
                          <a:solidFill>
                            <a:schemeClr val="dk1"/>
                          </a:solidFill>
                          <a:latin typeface="Georgia"/>
                        </a:defRPr>
                      </a:lvl6pPr>
                      <a:lvl7pPr marL="2219946" algn="l" defTabSz="739982" rtl="0" eaLnBrk="1" latinLnBrk="0" hangingPunct="1">
                        <a:defRPr sz="1519" kern="1200">
                          <a:solidFill>
                            <a:schemeClr val="dk1"/>
                          </a:solidFill>
                          <a:latin typeface="Georgia"/>
                        </a:defRPr>
                      </a:lvl7pPr>
                      <a:lvl8pPr marL="2589932" algn="l" defTabSz="739982" rtl="0" eaLnBrk="1" latinLnBrk="0" hangingPunct="1">
                        <a:defRPr sz="1519" kern="1200">
                          <a:solidFill>
                            <a:schemeClr val="dk1"/>
                          </a:solidFill>
                          <a:latin typeface="Georgia"/>
                        </a:defRPr>
                      </a:lvl8pPr>
                      <a:lvl9pPr marL="2959919" algn="l" defTabSz="739982" rtl="0" eaLnBrk="1" latinLnBrk="0" hangingPunct="1">
                        <a:defRPr sz="1519" kern="1200">
                          <a:solidFill>
                            <a:schemeClr val="dk1"/>
                          </a:solidFill>
                          <a:latin typeface="Georgia"/>
                        </a:defRPr>
                      </a:lvl9p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&lt;25</a:t>
                      </a:r>
                    </a:p>
                  </a:txBody>
                  <a:tcPr anchor="ctr">
                    <a:lnL w="9525" cap="flat" cmpd="sng" algn="ctr">
                      <a:solidFill>
                        <a:srgbClr val="FFFFFF"/>
                      </a:solidFill>
                      <a:prstDash val="solid"/>
                      <a:round/>
                      <a:headEnd type="none" w="med" len="med"/>
                      <a:tailEnd type="none" w="med" len="med"/>
                    </a:lnL>
                    <a:lnR w="28575" cap="flat" cmpd="sng" algn="ctr">
                      <a:solidFill>
                        <a:schemeClr val="accent1">
                          <a:lumMod val="60000"/>
                          <a:lumOff val="40000"/>
                        </a:schemeClr>
                      </a:solidFill>
                      <a:prstDash val="solid"/>
                      <a:round/>
                      <a:headEnd type="none" w="med" len="med"/>
                      <a:tailEnd type="none" w="med" len="med"/>
                    </a:lnR>
                    <a:lnT w="9525" cap="flat" cmpd="sng" algn="ctr">
                      <a:solidFill>
                        <a:srgbClr val="626670">
                          <a:lumMod val="60000"/>
                          <a:lumOff val="40000"/>
                        </a:srgbClr>
                      </a:solidFill>
                      <a:prstDash val="solid"/>
                      <a:round/>
                      <a:headEnd type="none" w="med" len="med"/>
                      <a:tailEnd type="none" w="med" len="med"/>
                    </a:lnT>
                    <a:lnB w="28575"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a16="http://schemas.microsoft.com/office/drawing/2014/main" val="2453959173"/>
                  </a:ext>
                </a:extLst>
              </a:tr>
            </a:tbl>
          </a:graphicData>
        </a:graphic>
      </p:graphicFrame>
      <p:sp>
        <p:nvSpPr>
          <p:cNvPr id="10" name="Footer Placeholder 5">
            <a:extLst>
              <a:ext uri="{FF2B5EF4-FFF2-40B4-BE49-F238E27FC236}">
                <a16:creationId xmlns:a16="http://schemas.microsoft.com/office/drawing/2014/main" id="{24C90D14-E522-4613-B306-1CC3B24EFC0B}"/>
              </a:ext>
            </a:extLst>
          </p:cNvPr>
          <p:cNvSpPr txBox="1">
            <a:spLocks/>
          </p:cNvSpPr>
          <p:nvPr/>
        </p:nvSpPr>
        <p:spPr>
          <a:xfrm>
            <a:off x="5065058" y="5737799"/>
            <a:ext cx="5221941" cy="795726"/>
          </a:xfrm>
          <a:prstGeom prst="rect">
            <a:avLst/>
          </a:prstGeom>
        </p:spPr>
        <p:txBody>
          <a:bodyPr vert="horz" lIns="0" tIns="0" rIns="0" bIns="0" rtlCol="0" anchor="t"/>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b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 </a:t>
            </a:r>
            <a:r>
              <a:rPr kumimoji="0" lang="en-GB"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Svanerud</a:t>
            </a: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a:t>
            </a:r>
            <a:r>
              <a:rPr kumimoji="0" lang="en-GB"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EuroIntervention</a:t>
            </a: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2018;14:806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a:t>
            </a:r>
            <a:r>
              <a:rPr kumimoji="0" lang="en-GB"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Tonino</a:t>
            </a: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2010;55:2816</a:t>
            </a:r>
            <a:b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b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 Ford et al., J Am Coll Cardiol 2020;13:33</a:t>
            </a:r>
          </a:p>
        </p:txBody>
      </p:sp>
    </p:spTree>
    <p:extLst>
      <p:ext uri="{BB962C8B-B14F-4D97-AF65-F5344CB8AC3E}">
        <p14:creationId xmlns:p14="http://schemas.microsoft.com/office/powerpoint/2010/main" val="9089152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4" name="TextBox 3"/>
          <p:cNvSpPr txBox="1"/>
          <p:nvPr/>
        </p:nvSpPr>
        <p:spPr>
          <a:xfrm>
            <a:off x="0" y="71716"/>
            <a:ext cx="10287000" cy="707886"/>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CoroFlow</a:t>
            </a: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About IMR</a:t>
            </a:r>
          </a:p>
        </p:txBody>
      </p:sp>
      <p:sp>
        <p:nvSpPr>
          <p:cNvPr id="5" name="Footer Placeholder 4">
            <a:extLst>
              <a:ext uri="{FF2B5EF4-FFF2-40B4-BE49-F238E27FC236}">
                <a16:creationId xmlns:a16="http://schemas.microsoft.com/office/drawing/2014/main" id="{E6725B75-C844-4713-81F5-3ED010292142}"/>
              </a:ext>
            </a:extLst>
          </p:cNvPr>
          <p:cNvSpPr txBox="1">
            <a:spLocks/>
          </p:cNvSpPr>
          <p:nvPr/>
        </p:nvSpPr>
        <p:spPr>
          <a:xfrm>
            <a:off x="5620870" y="6255319"/>
            <a:ext cx="4666129" cy="557860"/>
          </a:xfrm>
          <a:prstGeom prst="rect">
            <a:avLst/>
          </a:prstGeom>
        </p:spPr>
        <p:txBody>
          <a:bodyPr vert="horz" lIns="0" tIns="0" rIns="0" bIns="0" rtlCol="0" anchor="t"/>
          <a:lstStyle>
            <a:defPPr>
              <a:defRPr lang="en-US"/>
            </a:defPPr>
            <a:lvl1pPr marL="0" algn="l" defTabSz="914400" rtl="0" eaLnBrk="1" latinLnBrk="0" hangingPunct="1">
              <a:defRPr sz="800" kern="1200" spc="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 </a:t>
            </a:r>
            <a:r>
              <a:rPr kumimoji="0" lang="en-GB"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Fearon</a:t>
            </a: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Circulation 2003;107:3129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Ford et al., J Am Coll Cardiol 2020;13:33</a:t>
            </a:r>
          </a:p>
        </p:txBody>
      </p:sp>
      <p:sp>
        <p:nvSpPr>
          <p:cNvPr id="6" name="Text Placeholder 3">
            <a:extLst>
              <a:ext uri="{FF2B5EF4-FFF2-40B4-BE49-F238E27FC236}">
                <a16:creationId xmlns:a16="http://schemas.microsoft.com/office/drawing/2014/main" id="{1A5029B7-3850-844F-A354-FD47AD7CFD5D}"/>
              </a:ext>
            </a:extLst>
          </p:cNvPr>
          <p:cNvSpPr txBox="1">
            <a:spLocks/>
          </p:cNvSpPr>
          <p:nvPr/>
        </p:nvSpPr>
        <p:spPr>
          <a:xfrm>
            <a:off x="300322" y="1388338"/>
            <a:ext cx="7212093" cy="3479498"/>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600"/>
              </a:spcBef>
              <a:buFont typeface="Arial" panose="020B0604020202020204" pitchFamily="34" charset="0"/>
              <a:buNone/>
              <a:defRPr sz="1800" b="0" u="none" kern="1200" spc="10" baseline="0">
                <a:solidFill>
                  <a:schemeClr val="tx1"/>
                </a:solidFill>
                <a:latin typeface="+mn-lt"/>
                <a:ea typeface="+mn-ea"/>
                <a:cs typeface="Calibri" panose="020F0502020204030204" pitchFamily="34" charset="0"/>
              </a:defRPr>
            </a:lvl1pPr>
            <a:lvl2pPr marL="180975" indent="-180975" algn="l" defTabSz="914400" rtl="0" eaLnBrk="1" latinLnBrk="0" hangingPunct="1">
              <a:lnSpc>
                <a:spcPct val="95000"/>
              </a:lnSpc>
              <a:spcBef>
                <a:spcPts val="600"/>
              </a:spcBef>
              <a:buClr>
                <a:schemeClr val="accent1"/>
              </a:buClr>
              <a:buFont typeface="Arial" panose="020B0604020202020204" pitchFamily="34" charset="0"/>
              <a:buChar char="•"/>
              <a:defRPr sz="1800" b="0" u="none" kern="1200" spc="10" baseline="0">
                <a:solidFill>
                  <a:schemeClr val="tx1"/>
                </a:solidFill>
                <a:latin typeface="+mn-lt"/>
                <a:ea typeface="+mn-ea"/>
                <a:cs typeface="+mn-cs"/>
              </a:defRPr>
            </a:lvl2pPr>
            <a:lvl3pPr marL="365760" indent="-182880" algn="l" defTabSz="914400" rtl="0" eaLnBrk="1" latinLnBrk="0" hangingPunct="1">
              <a:lnSpc>
                <a:spcPct val="95000"/>
              </a:lnSpc>
              <a:spcBef>
                <a:spcPts val="600"/>
              </a:spcBef>
              <a:buClr>
                <a:schemeClr val="accent1"/>
              </a:buClr>
              <a:buFont typeface="System Font Regular"/>
              <a:buChar char="–"/>
              <a:defRPr sz="1600" b="0" u="none" kern="1200" spc="10" baseline="0">
                <a:solidFill>
                  <a:schemeClr val="tx1"/>
                </a:solidFill>
                <a:latin typeface="+mn-lt"/>
                <a:ea typeface="+mn-ea"/>
                <a:cs typeface="+mn-cs"/>
              </a:defRPr>
            </a:lvl3pPr>
            <a:lvl4pPr marL="548640" indent="-182880" algn="l" defTabSz="914400" rtl="0" eaLnBrk="1" latinLnBrk="0" hangingPunct="1">
              <a:lnSpc>
                <a:spcPct val="95000"/>
              </a:lnSpc>
              <a:spcBef>
                <a:spcPts val="600"/>
              </a:spcBef>
              <a:buClr>
                <a:schemeClr val="accent1"/>
              </a:buClr>
              <a:buFont typeface="Arial" panose="020B0604020202020204" pitchFamily="34" charset="0"/>
              <a:buChar char="•"/>
              <a:defRPr sz="1400" b="0" u="none" kern="1200" spc="10" baseline="0">
                <a:solidFill>
                  <a:schemeClr val="tx1"/>
                </a:solidFill>
                <a:latin typeface="Georgia" panose="02040502050405020303" pitchFamily="18" charset="0"/>
                <a:ea typeface="+mn-ea"/>
                <a:cs typeface="+mn-cs"/>
              </a:defRPr>
            </a:lvl4pPr>
            <a:lvl5pPr marL="731520" indent="-182880" algn="l" defTabSz="914400" rtl="0" eaLnBrk="1" latinLnBrk="0" hangingPunct="1">
              <a:lnSpc>
                <a:spcPct val="95000"/>
              </a:lnSpc>
              <a:spcBef>
                <a:spcPts val="600"/>
              </a:spcBef>
              <a:buClr>
                <a:schemeClr val="accent1"/>
              </a:buClr>
              <a:buFont typeface="System Font Regular"/>
              <a:buChar char="–"/>
              <a:defRPr sz="1400" b="0" u="none" kern="1200" spc="10" baseline="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IMR </a:t>
            </a:r>
            <a:r>
              <a:rPr kumimoji="0" lang="en-US" sz="24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indicates</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the level of microcirculatory resistance in </a:t>
            </a:r>
            <a:b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target artery territory</a:t>
            </a:r>
            <a:r>
              <a:rPr kumimoji="0" lang="en-US" sz="2000" b="1" i="0" u="none" strike="noStrike" kern="1200" cap="none" spc="1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IMR = distal pressure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hyperemia x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2000" b="1" i="0" u="none" strike="noStrike" kern="1200" cap="none" spc="10" normalizeH="0" baseline="-25000" noProof="0" dirty="0" err="1">
                <a:ln>
                  <a:noFill/>
                </a:ln>
                <a:solidFill>
                  <a:srgbClr val="FFFFFF"/>
                </a:solidFill>
                <a:effectLst/>
                <a:uLnTx/>
                <a:uFillTx/>
                <a:latin typeface="Arial" panose="020B0604020202020204" pitchFamily="34" charset="0"/>
                <a:ea typeface="+mn-ea"/>
                <a:cs typeface="Arial" panose="020B0604020202020204" pitchFamily="34" charset="0"/>
              </a:rPr>
              <a:t>mn</a:t>
            </a: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High IMR values (≥ 25) indicate CMD</a:t>
            </a:r>
            <a:r>
              <a:rPr kumimoji="0" lang="en-US" sz="2000" b="1" i="0" u="none" strike="noStrike" kern="1200" cap="none" spc="1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b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Normal IMR values (&lt; 25) indicate no CMD</a:t>
            </a: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1200"/>
              </a:spcBef>
              <a:spcAft>
                <a:spcPts val="0"/>
              </a:spcAft>
              <a:buClrTx/>
              <a:buSzTx/>
              <a:buFont typeface="Arial" panose="020B0604020202020204" pitchFamily="34" charset="0"/>
              <a:buNone/>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obtain an IMR value, use a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PressureWire</a:t>
            </a:r>
            <a:r>
              <a:rPr kumimoji="0" lang="en-US" sz="2000" b="1" i="0" u="none" strike="noStrike" kern="1200" cap="none" spc="1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X Guidewire to:</a:t>
            </a:r>
          </a:p>
          <a:p>
            <a:pPr marL="180975" marR="0" lvl="1" indent="-180975" algn="l" defTabSz="914400" rtl="0" eaLnBrk="1" fontAlgn="auto" latinLnBrk="0" hangingPunct="1">
              <a:lnSpc>
                <a:spcPct val="95000"/>
              </a:lnSpc>
              <a:spcBef>
                <a:spcPts val="600"/>
              </a:spcBef>
              <a:spcAft>
                <a:spcPts val="0"/>
              </a:spcAft>
              <a:buClr>
                <a:srgbClr val="E3002B"/>
              </a:buClr>
              <a:buSzTx/>
              <a:buFont typeface="Arial" panose="020B0604020202020204" pitchFamily="34" charset="0"/>
              <a:buChar char="•"/>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Measure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Pd</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during maximal hyperemia</a:t>
            </a:r>
          </a:p>
          <a:p>
            <a:pPr marL="180975" marR="0" lvl="1" indent="-180975" algn="l" defTabSz="914400" rtl="0" eaLnBrk="1" fontAlgn="auto" latinLnBrk="0" hangingPunct="1">
              <a:lnSpc>
                <a:spcPct val="95000"/>
              </a:lnSpc>
              <a:spcBef>
                <a:spcPts val="600"/>
              </a:spcBef>
              <a:spcAft>
                <a:spcPts val="0"/>
              </a:spcAft>
              <a:buClr>
                <a:srgbClr val="E3002B"/>
              </a:buClr>
              <a:buSzTx/>
              <a:buFont typeface="Arial" panose="020B0604020202020204" pitchFamily="34" charset="0"/>
              <a:buChar char="•"/>
              <a:tabLst/>
              <a:defRPr/>
            </a:pP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Measure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a:t>
            </a:r>
            <a:r>
              <a:rPr kumimoji="0" lang="en-US" sz="2000" b="1" i="0" u="none" strike="noStrike" kern="1200" cap="none" spc="10" normalizeH="0" baseline="-25000" noProof="0" dirty="0" err="1">
                <a:ln>
                  <a:noFill/>
                </a:ln>
                <a:solidFill>
                  <a:srgbClr val="FFFFFF"/>
                </a:solidFill>
                <a:effectLst/>
                <a:uLnTx/>
                <a:uFillTx/>
                <a:latin typeface="Arial" panose="020B0604020202020204" pitchFamily="34" charset="0"/>
                <a:ea typeface="+mn-ea"/>
                <a:cs typeface="Arial" panose="020B0604020202020204" pitchFamily="34" charset="0"/>
              </a:rPr>
              <a:t>mn</a:t>
            </a:r>
            <a:r>
              <a:rPr kumimoji="0" lang="en-US" sz="2000" b="1" i="0" u="none" strike="noStrike" kern="1200" cap="none" spc="10" normalizeH="0" baseline="-2500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flow at hyperemia using </a:t>
            </a:r>
            <a:r>
              <a:rPr kumimoji="0" lang="en-US" sz="2000" b="1" i="0" u="none" strike="noStrike" kern="1200" cap="none" spc="1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thermodilution</a:t>
            </a:r>
            <a:r>
              <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GB"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a:pPr>
            <a:endParaRPr kumimoji="0" lang="en-US" sz="2000" b="1" i="0" u="none" strike="noStrike" kern="120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1D3D2727-19D6-C94B-BF7C-123441D87EFB}"/>
              </a:ext>
            </a:extLst>
          </p:cNvPr>
          <p:cNvPicPr>
            <a:picLocks noChangeAspect="1"/>
          </p:cNvPicPr>
          <p:nvPr/>
        </p:nvPicPr>
        <p:blipFill>
          <a:blip r:embed="rId3"/>
          <a:stretch>
            <a:fillRect/>
          </a:stretch>
        </p:blipFill>
        <p:spPr>
          <a:xfrm>
            <a:off x="7566210" y="1854591"/>
            <a:ext cx="2419799" cy="3084961"/>
          </a:xfrm>
          <a:prstGeom prst="rect">
            <a:avLst/>
          </a:prstGeom>
        </p:spPr>
      </p:pic>
      <p:sp>
        <p:nvSpPr>
          <p:cNvPr id="8" name="Oval 7">
            <a:extLst>
              <a:ext uri="{FF2B5EF4-FFF2-40B4-BE49-F238E27FC236}">
                <a16:creationId xmlns:a16="http://schemas.microsoft.com/office/drawing/2014/main" id="{72A96452-BFCC-EF42-9F55-C695B05EE8EC}"/>
              </a:ext>
            </a:extLst>
          </p:cNvPr>
          <p:cNvSpPr/>
          <p:nvPr/>
        </p:nvSpPr>
        <p:spPr>
          <a:xfrm>
            <a:off x="7512415" y="4027074"/>
            <a:ext cx="997871" cy="1050530"/>
          </a:xfrm>
          <a:prstGeom prst="ellipse">
            <a:avLst/>
          </a:prstGeom>
          <a:noFill/>
          <a:ln w="28575" cap="flat" cmpd="sng" algn="ctr">
            <a:solidFill>
              <a:srgbClr val="FFD1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Georgia"/>
              <a:ea typeface="+mn-ea"/>
              <a:cs typeface="+mn-cs"/>
            </a:endParaRPr>
          </a:p>
        </p:txBody>
      </p:sp>
      <p:sp>
        <p:nvSpPr>
          <p:cNvPr id="9" name="Rectangle: Rounded Corners 4">
            <a:extLst>
              <a:ext uri="{FF2B5EF4-FFF2-40B4-BE49-F238E27FC236}">
                <a16:creationId xmlns:a16="http://schemas.microsoft.com/office/drawing/2014/main" id="{22780BAE-A110-A040-A89B-C537F46F46BD}"/>
              </a:ext>
            </a:extLst>
          </p:cNvPr>
          <p:cNvSpPr/>
          <p:nvPr/>
        </p:nvSpPr>
        <p:spPr>
          <a:xfrm>
            <a:off x="7566209" y="1172083"/>
            <a:ext cx="2419799" cy="618017"/>
          </a:xfrm>
          <a:prstGeom prst="roundRect">
            <a:avLst>
              <a:gd name="adj" fmla="val 0"/>
            </a:avLst>
          </a:prstGeom>
          <a:solidFill>
            <a:srgbClr val="636669"/>
          </a:solid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Normal IMR: </a:t>
            </a:r>
            <a:r>
              <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&lt; 25</a:t>
            </a:r>
            <a:br>
              <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(INOCA patients</a:t>
            </a:r>
            <a:r>
              <a:rPr kumimoji="0" lang="en-GB" sz="14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r>
              <a:rPr kumimoji="0" lang="en-GB" sz="1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en-GB"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1869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2107"/>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4425"/>
            <a:ext cx="10287000" cy="5683622"/>
          </a:xfrm>
          <a:prstGeom prst="rect">
            <a:avLst/>
          </a:prstGeom>
        </p:spPr>
      </p:pic>
    </p:spTree>
    <p:extLst>
      <p:ext uri="{BB962C8B-B14F-4D97-AF65-F5344CB8AC3E}">
        <p14:creationId xmlns:p14="http://schemas.microsoft.com/office/powerpoint/2010/main" val="4113341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6858"/>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4274"/>
            <a:ext cx="10287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Study Flow Chart</a:t>
            </a:r>
          </a:p>
        </p:txBody>
      </p:sp>
      <p:sp>
        <p:nvSpPr>
          <p:cNvPr id="4" name="TextBox 3"/>
          <p:cNvSpPr txBox="1"/>
          <p:nvPr/>
        </p:nvSpPr>
        <p:spPr>
          <a:xfrm>
            <a:off x="5342965" y="6473050"/>
            <a:ext cx="49440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690374"/>
            <a:ext cx="8218170" cy="5782676"/>
          </a:xfrm>
          <a:prstGeom prst="rect">
            <a:avLst/>
          </a:prstGeom>
        </p:spPr>
      </p:pic>
    </p:spTree>
    <p:extLst>
      <p:ext uri="{BB962C8B-B14F-4D97-AF65-F5344CB8AC3E}">
        <p14:creationId xmlns:p14="http://schemas.microsoft.com/office/powerpoint/2010/main" val="3164687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1" y="19802"/>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414682" y="6490974"/>
            <a:ext cx="4872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sp>
        <p:nvSpPr>
          <p:cNvPr id="14" name="TextBox 13"/>
          <p:cNvSpPr txBox="1"/>
          <p:nvPr/>
        </p:nvSpPr>
        <p:spPr>
          <a:xfrm>
            <a:off x="0" y="-51918"/>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Coexistence of Coronary Functional Abnormalities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099" y="1078992"/>
            <a:ext cx="5804800" cy="5439414"/>
          </a:xfrm>
          <a:prstGeom prst="rect">
            <a:avLst/>
          </a:prstGeom>
        </p:spPr>
      </p:pic>
    </p:spTree>
    <p:extLst>
      <p:ext uri="{BB962C8B-B14F-4D97-AF65-F5344CB8AC3E}">
        <p14:creationId xmlns:p14="http://schemas.microsoft.com/office/powerpoint/2010/main" val="1837434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1" y="19802"/>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4756" y="1272603"/>
            <a:ext cx="476942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IMR Values at Hyperemic State Were Significantly Higher in VSA Group</a:t>
            </a:r>
          </a:p>
        </p:txBody>
      </p:sp>
      <p:sp>
        <p:nvSpPr>
          <p:cNvPr id="5" name="TextBox 4"/>
          <p:cNvSpPr txBox="1"/>
          <p:nvPr/>
        </p:nvSpPr>
        <p:spPr>
          <a:xfrm>
            <a:off x="5414682" y="6490974"/>
            <a:ext cx="4872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0652" r="51467"/>
          <a:stretch/>
        </p:blipFill>
        <p:spPr>
          <a:xfrm>
            <a:off x="256377" y="2004602"/>
            <a:ext cx="4765634" cy="3868757"/>
          </a:xfrm>
          <a:prstGeom prst="rect">
            <a:avLst/>
          </a:prstGeom>
        </p:spPr>
      </p:pic>
      <p:sp>
        <p:nvSpPr>
          <p:cNvPr id="14" name="TextBox 13"/>
          <p:cNvSpPr txBox="1"/>
          <p:nvPr/>
        </p:nvSpPr>
        <p:spPr>
          <a:xfrm>
            <a:off x="0" y="19802"/>
            <a:ext cx="10286999" cy="113877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Comparison of Coronary Physiological Parameters Between Non-VSA and VSA Groups</a:t>
            </a:r>
          </a:p>
        </p:txBody>
      </p:sp>
      <p:sp>
        <p:nvSpPr>
          <p:cNvPr id="15" name="TextBox 14"/>
          <p:cNvSpPr txBox="1"/>
          <p:nvPr/>
        </p:nvSpPr>
        <p:spPr>
          <a:xfrm>
            <a:off x="929270" y="5913892"/>
            <a:ext cx="40542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Non-VSA (n=59)   VSA (n=128)</a:t>
            </a:r>
          </a:p>
        </p:txBody>
      </p:sp>
      <p:sp>
        <p:nvSpPr>
          <p:cNvPr id="17" name="TextBox 16"/>
          <p:cNvSpPr txBox="1"/>
          <p:nvPr/>
        </p:nvSpPr>
        <p:spPr>
          <a:xfrm>
            <a:off x="5296331" y="1272604"/>
            <a:ext cx="483859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CFR Values at Hyperemic State Were Comparable Between 2 Groups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1064" t="10905"/>
          <a:stretch/>
        </p:blipFill>
        <p:spPr>
          <a:xfrm>
            <a:off x="5666854" y="2004602"/>
            <a:ext cx="4468068" cy="3868757"/>
          </a:xfrm>
          <a:prstGeom prst="rect">
            <a:avLst/>
          </a:prstGeom>
        </p:spPr>
      </p:pic>
      <p:sp>
        <p:nvSpPr>
          <p:cNvPr id="11" name="TextBox 10"/>
          <p:cNvSpPr txBox="1"/>
          <p:nvPr/>
        </p:nvSpPr>
        <p:spPr>
          <a:xfrm>
            <a:off x="6350900" y="5883412"/>
            <a:ext cx="40542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Non-VSA (n=59)   VSA (n=128)</a:t>
            </a:r>
          </a:p>
        </p:txBody>
      </p:sp>
    </p:spTree>
    <p:extLst>
      <p:ext uri="{BB962C8B-B14F-4D97-AF65-F5344CB8AC3E}">
        <p14:creationId xmlns:p14="http://schemas.microsoft.com/office/powerpoint/2010/main" val="3033442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1" y="19802"/>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9074" y="1407074"/>
            <a:ext cx="402078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Non-VSA (n=59)</a:t>
            </a:r>
          </a:p>
        </p:txBody>
      </p:sp>
      <p:sp>
        <p:nvSpPr>
          <p:cNvPr id="5" name="TextBox 4"/>
          <p:cNvSpPr txBox="1"/>
          <p:nvPr/>
        </p:nvSpPr>
        <p:spPr>
          <a:xfrm>
            <a:off x="5414682" y="6490974"/>
            <a:ext cx="48723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sp>
        <p:nvSpPr>
          <p:cNvPr id="14" name="TextBox 13"/>
          <p:cNvSpPr txBox="1"/>
          <p:nvPr/>
        </p:nvSpPr>
        <p:spPr>
          <a:xfrm>
            <a:off x="0" y="19802"/>
            <a:ext cx="1028699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Correlation Between CFR and IMR Values in the Non-VSA and VSA Groups</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1422" t="15368"/>
          <a:stretch/>
        </p:blipFill>
        <p:spPr>
          <a:xfrm>
            <a:off x="5705231" y="1969364"/>
            <a:ext cx="4435617" cy="4407209"/>
          </a:xfrm>
          <a:prstGeom prst="rect">
            <a:avLst/>
          </a:prstGeom>
        </p:spPr>
      </p:pic>
      <p:sp>
        <p:nvSpPr>
          <p:cNvPr id="17" name="TextBox 16"/>
          <p:cNvSpPr txBox="1"/>
          <p:nvPr/>
        </p:nvSpPr>
        <p:spPr>
          <a:xfrm>
            <a:off x="5705232" y="1407075"/>
            <a:ext cx="402078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VSA (n=128)</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5703" r="50284"/>
          <a:stretch/>
        </p:blipFill>
        <p:spPr>
          <a:xfrm>
            <a:off x="569074" y="1985164"/>
            <a:ext cx="4437266" cy="4391409"/>
          </a:xfrm>
          <a:prstGeom prst="rect">
            <a:avLst/>
          </a:prstGeom>
        </p:spPr>
      </p:pic>
    </p:spTree>
    <p:extLst>
      <p:ext uri="{BB962C8B-B14F-4D97-AF65-F5344CB8AC3E}">
        <p14:creationId xmlns:p14="http://schemas.microsoft.com/office/powerpoint/2010/main" val="62682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sp>
        <p:nvSpPr>
          <p:cNvPr id="5" name="TextBox 4"/>
          <p:cNvSpPr txBox="1"/>
          <p:nvPr/>
        </p:nvSpPr>
        <p:spPr>
          <a:xfrm>
            <a:off x="1" y="17761"/>
            <a:ext cx="10286999"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Vasopastic</a:t>
            </a:r>
            <a:r>
              <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Angina and High Index of Microcirculatory Resistance(IMR): Prognostic Impact of Coexistence</a:t>
            </a:r>
          </a:p>
        </p:txBody>
      </p:sp>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15823"/>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7788" y="6482015"/>
            <a:ext cx="489921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Suda</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et al., J Am Coll Cardiol 2019;74:2350</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033423"/>
            <a:ext cx="10286998" cy="5448591"/>
          </a:xfrm>
          <a:prstGeom prst="rect">
            <a:avLst/>
          </a:prstGeom>
        </p:spPr>
      </p:pic>
    </p:spTree>
    <p:extLst>
      <p:ext uri="{BB962C8B-B14F-4D97-AF65-F5344CB8AC3E}">
        <p14:creationId xmlns:p14="http://schemas.microsoft.com/office/powerpoint/2010/main" val="4202597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455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1771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156038" y="13826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Speaker’s Bureau – BSC, Abbott, CSI</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2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2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6858"/>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6494"/>
            <a:ext cx="10287000" cy="5853953"/>
          </a:xfrm>
          <a:prstGeom prst="rect">
            <a:avLst/>
          </a:prstGeom>
        </p:spPr>
      </p:pic>
    </p:spTree>
    <p:extLst>
      <p:ext uri="{BB962C8B-B14F-4D97-AF65-F5344CB8AC3E}">
        <p14:creationId xmlns:p14="http://schemas.microsoft.com/office/powerpoint/2010/main" val="4239808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sp>
        <p:nvSpPr>
          <p:cNvPr id="2" name="TextBox 1"/>
          <p:cNvSpPr txBox="1"/>
          <p:nvPr/>
        </p:nvSpPr>
        <p:spPr>
          <a:xfrm>
            <a:off x="0" y="0"/>
            <a:ext cx="10287000" cy="1077218"/>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Coronary Microcirculation in </a:t>
            </a: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Macrovessel</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Disease Prognosis</a:t>
            </a:r>
          </a:p>
        </p:txBody>
      </p:sp>
      <p:sp>
        <p:nvSpPr>
          <p:cNvPr id="4" name="TextBox 3"/>
          <p:cNvSpPr txBox="1"/>
          <p:nvPr/>
        </p:nvSpPr>
        <p:spPr>
          <a:xfrm>
            <a:off x="5522259" y="6488668"/>
            <a:ext cx="4764741" cy="369332"/>
          </a:xfrm>
          <a:prstGeom prst="rect">
            <a:avLst/>
          </a:prstGeom>
          <a:noFill/>
        </p:spPr>
        <p:txBody>
          <a:bodyPr wrap="square" rtlCol="0">
            <a:spAutoFit/>
          </a:bodyPr>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Taqueti</a:t>
            </a: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V, J Am Coll Cardiol 2019;74:2361</a:t>
            </a:r>
          </a:p>
        </p:txBody>
      </p:sp>
      <p:sp>
        <p:nvSpPr>
          <p:cNvPr id="5" name="TextBox 4"/>
          <p:cNvSpPr txBox="1"/>
          <p:nvPr/>
        </p:nvSpPr>
        <p:spPr>
          <a:xfrm>
            <a:off x="-104888" y="1245198"/>
            <a:ext cx="5323029" cy="76944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Angina and/or Signs of Ischemia in Pts Referred for Coronary Evaluation</a:t>
            </a:r>
          </a:p>
        </p:txBody>
      </p:sp>
      <p:sp>
        <p:nvSpPr>
          <p:cNvPr id="7" name="TextBox 6"/>
          <p:cNvSpPr txBox="1"/>
          <p:nvPr/>
        </p:nvSpPr>
        <p:spPr>
          <a:xfrm>
            <a:off x="5036447" y="1222338"/>
            <a:ext cx="5410573" cy="76944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Abnormalities of the Coronary </a:t>
            </a:r>
            <a:r>
              <a:rPr kumimoji="0" lang="en-US" sz="22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Macrocirculation</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en-US" sz="2200" b="1" dirty="0">
                <a:solidFill>
                  <a:srgbClr val="FFFFFF"/>
                </a:solidFill>
                <a:latin typeface="Arial" panose="020B0604020202020204" pitchFamily="34" charset="0"/>
                <a:cs typeface="Arial" panose="020B0604020202020204" pitchFamily="34" charset="0"/>
              </a:rPr>
              <a:t>&amp; </a:t>
            </a: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Microcirculation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462" y="2032690"/>
            <a:ext cx="5001410" cy="36258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7437" y="2042193"/>
            <a:ext cx="4859915" cy="3616366"/>
          </a:xfrm>
          <a:prstGeom prst="rect">
            <a:avLst/>
          </a:prstGeom>
        </p:spPr>
      </p:pic>
      <p:sp>
        <p:nvSpPr>
          <p:cNvPr id="9" name="TextBox 8"/>
          <p:cNvSpPr txBox="1"/>
          <p:nvPr/>
        </p:nvSpPr>
        <p:spPr>
          <a:xfrm>
            <a:off x="142392" y="5658561"/>
            <a:ext cx="4841985" cy="646331"/>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Subphenotypes</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of patients with angina and/or ischemia</a:t>
            </a:r>
          </a:p>
        </p:txBody>
      </p:sp>
      <p:sp>
        <p:nvSpPr>
          <p:cNvPr id="11" name="TextBox 10"/>
          <p:cNvSpPr txBox="1"/>
          <p:nvPr/>
        </p:nvSpPr>
        <p:spPr>
          <a:xfrm>
            <a:off x="5350887" y="5658559"/>
            <a:ext cx="4841985" cy="923330"/>
          </a:xfrm>
          <a:prstGeom prst="rect">
            <a:avLst/>
          </a:prstGeom>
          <a:noFill/>
        </p:spPr>
        <p:txBody>
          <a:bodyPr wrap="square" rtlCol="0">
            <a:sp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Abnormalities of the coronary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macrocirc</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a:t>
            </a: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microcirc</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may coexist in the same patient to increase risk of MACE</a:t>
            </a:r>
          </a:p>
        </p:txBody>
      </p:sp>
    </p:spTree>
    <p:extLst>
      <p:ext uri="{BB962C8B-B14F-4D97-AF65-F5344CB8AC3E}">
        <p14:creationId xmlns:p14="http://schemas.microsoft.com/office/powerpoint/2010/main" val="39951859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pPr marL="0" indent="0">
              <a:buNone/>
            </a:pPr>
            <a:r>
              <a:rPr lang="en-US" dirty="0"/>
              <a:t> </a:t>
            </a:r>
          </a:p>
        </p:txBody>
      </p:sp>
      <p:pic>
        <p:nvPicPr>
          <p:cNvPr id="503" name="Picture 1" descr="Picture 1"/>
          <p:cNvPicPr>
            <a:picLocks noChangeAspect="1"/>
          </p:cNvPicPr>
          <p:nvPr/>
        </p:nvPicPr>
        <p:blipFill>
          <a:blip r:embed="rId2"/>
          <a:stretch>
            <a:fillRect/>
          </a:stretch>
        </p:blipFill>
        <p:spPr>
          <a:xfrm>
            <a:off x="9970887" y="0"/>
            <a:ext cx="316113" cy="348260"/>
          </a:xfrm>
          <a:prstGeom prst="rect">
            <a:avLst/>
          </a:prstGeom>
          <a:ln w="12700">
            <a:miter lim="400000"/>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42" y="0"/>
            <a:ext cx="7902388" cy="6858000"/>
          </a:xfrm>
          <a:prstGeom prst="rect">
            <a:avLst/>
          </a:prstGeom>
        </p:spPr>
      </p:pic>
    </p:spTree>
    <p:extLst>
      <p:ext uri="{BB962C8B-B14F-4D97-AF65-F5344CB8AC3E}">
        <p14:creationId xmlns:p14="http://schemas.microsoft.com/office/powerpoint/2010/main" val="23766539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217798" y="526888"/>
            <a:ext cx="10504799" cy="632222"/>
          </a:xfrm>
        </p:spPr>
        <p:txBody>
          <a:bodyPr/>
          <a:lstStyle/>
          <a:p>
            <a:pPr>
              <a:lnSpc>
                <a:spcPct val="110000"/>
              </a:lnSpc>
            </a:pPr>
            <a:r>
              <a:rPr lang="en-US" altLang="en-US" sz="3000" dirty="0">
                <a:latin typeface="Arial" pitchFamily="34" charset="0"/>
                <a:cs typeface="Arial" pitchFamily="34" charset="0"/>
              </a:rPr>
              <a:t>Take Home Message:</a:t>
            </a:r>
            <a:br>
              <a:rPr lang="en-US" altLang="en-US" sz="3000" dirty="0">
                <a:latin typeface="Arial" pitchFamily="34" charset="0"/>
                <a:cs typeface="Arial" pitchFamily="34" charset="0"/>
              </a:rPr>
            </a:br>
            <a:r>
              <a:rPr lang="en-US" altLang="en-US" sz="3000" dirty="0">
                <a:latin typeface="Arial" pitchFamily="34" charset="0"/>
                <a:cs typeface="Arial" pitchFamily="34" charset="0"/>
              </a:rPr>
              <a:t>Key Trials from ACC 2021 and Assessment of Microvascular Obstruction in Non-obstructive CAD</a:t>
            </a: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48589" y="3296296"/>
            <a:ext cx="10138411" cy="3385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50000"/>
              </a:spcBef>
              <a:spcAft>
                <a:spcPct val="0"/>
              </a:spcAft>
              <a:buClrTx/>
              <a:buSzTx/>
              <a:buFont typeface="Wingdings" pitchFamily="2" charset="2"/>
              <a:buChar char="ü"/>
              <a:tabLst/>
              <a:defRPr/>
            </a:pP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700" b="1" dirty="0">
                <a:solidFill>
                  <a:srgbClr val="FFFFFF"/>
                </a:solidFill>
                <a:latin typeface="Arial" pitchFamily="34" charset="0"/>
                <a:cs typeface="Arial" pitchFamily="34" charset="0"/>
              </a:rPr>
              <a:t>Pts with angina and non-obstructive CAD, presence of </a:t>
            </a:r>
            <a:r>
              <a:rPr lang="en-US" altLang="en-US" sz="2700" b="1" dirty="0" err="1">
                <a:solidFill>
                  <a:srgbClr val="FFFFFF"/>
                </a:solidFill>
                <a:latin typeface="Arial" pitchFamily="34" charset="0"/>
                <a:cs typeface="Arial" pitchFamily="34" charset="0"/>
              </a:rPr>
              <a:t>epicardial</a:t>
            </a:r>
            <a:r>
              <a:rPr lang="en-US" altLang="en-US" sz="2700" b="1" dirty="0">
                <a:solidFill>
                  <a:srgbClr val="FFFFFF"/>
                </a:solidFill>
                <a:latin typeface="Arial" pitchFamily="34" charset="0"/>
                <a:cs typeface="Arial" pitchFamily="34" charset="0"/>
              </a:rPr>
              <a:t> vasospasm and increased microvascular resistance (IMR) is associated with worse prognosis. Hence IMR measurement should be routinely incorporated in the invasive assessment of pts with normal FFR. High IMR should lead to aggressive measurement to improve microcirculation (nitrates, statin, DM control, vasodilators, ACEI, aggressive risk factor modification). </a:t>
            </a:r>
            <a:endPar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0" name="Rectangle 3"/>
          <p:cNvSpPr>
            <a:spLocks noChangeArrowheads="1"/>
          </p:cNvSpPr>
          <p:nvPr/>
        </p:nvSpPr>
        <p:spPr bwMode="auto">
          <a:xfrm>
            <a:off x="17563" y="1746681"/>
            <a:ext cx="9912007"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Ultrasound</a:t>
            </a:r>
            <a:r>
              <a:rPr kumimoji="0" lang="en-US" altLang="en-US" sz="2700" b="1" i="0" u="none" strike="noStrike" kern="1200" cap="none" spc="0" normalizeH="0" noProof="0" dirty="0">
                <a:ln>
                  <a:noFill/>
                </a:ln>
                <a:solidFill>
                  <a:srgbClr val="FFFFFF"/>
                </a:solidFill>
                <a:effectLst/>
                <a:uLnTx/>
                <a:uFillTx/>
                <a:latin typeface="Arial" pitchFamily="34" charset="0"/>
                <a:ea typeface="+mn-ea"/>
                <a:cs typeface="Arial" pitchFamily="34" charset="0"/>
              </a:rPr>
              <a:t> renal denervation in severe </a:t>
            </a:r>
            <a:r>
              <a:rPr kumimoji="0" lang="en-US" altLang="en-US" sz="2700" b="1" i="0" u="none" strike="noStrike" kern="1200" cap="none" spc="0" normalizeH="0" noProof="0" dirty="0" err="1">
                <a:ln>
                  <a:noFill/>
                </a:ln>
                <a:solidFill>
                  <a:srgbClr val="FFFFFF"/>
                </a:solidFill>
                <a:effectLst/>
                <a:uLnTx/>
                <a:uFillTx/>
                <a:latin typeface="Arial" pitchFamily="34" charset="0"/>
                <a:ea typeface="+mn-ea"/>
                <a:cs typeface="Arial" pitchFamily="34" charset="0"/>
              </a:rPr>
              <a:t>HTn</a:t>
            </a: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Ticagrelor post-PCI alone in females for</a:t>
            </a:r>
            <a:r>
              <a:rPr kumimoji="0" lang="en-US" altLang="en-US" sz="2700" b="1" i="0" u="none" strike="noStrike" kern="1200" cap="none" spc="0" normalizeH="0" noProof="0" dirty="0">
                <a:ln>
                  <a:noFill/>
                </a:ln>
                <a:solidFill>
                  <a:srgbClr val="FFFFFF"/>
                </a:solidFill>
                <a:effectLst/>
                <a:uLnTx/>
                <a:uFillTx/>
                <a:latin typeface="Arial" pitchFamily="34" charset="0"/>
                <a:ea typeface="+mn-ea"/>
                <a:cs typeface="Arial" pitchFamily="34" charset="0"/>
              </a:rPr>
              <a:t> low bleeding</a:t>
            </a: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0" marR="0" lvl="0" indent="0" algn="l" defTabSz="850804" rtl="0" eaLnBrk="0" fontAlgn="base" latinLnBrk="0" hangingPunct="0">
              <a:lnSpc>
                <a:spcPct val="100000"/>
              </a:lnSpc>
              <a:spcBef>
                <a:spcPct val="0"/>
              </a:spcBef>
              <a:spcAft>
                <a:spcPct val="0"/>
              </a:spcAft>
              <a:buClrTx/>
              <a:buSzTx/>
              <a:buFont typeface="Wingdings" pitchFamily="2" charset="2"/>
              <a:buChar char="ü"/>
              <a:tabLst/>
              <a:defRPr/>
            </a:pP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FFR</a:t>
            </a:r>
            <a:r>
              <a:rPr kumimoji="0" lang="en-US" altLang="en-US" sz="2700" b="1" i="0" u="none" strike="noStrike" kern="1200" cap="none" spc="0" normalizeH="0" noProof="0" dirty="0">
                <a:ln>
                  <a:noFill/>
                </a:ln>
                <a:solidFill>
                  <a:srgbClr val="FFFFFF"/>
                </a:solidFill>
                <a:effectLst/>
                <a:uLnTx/>
                <a:uFillTx/>
                <a:latin typeface="Arial" pitchFamily="34" charset="0"/>
                <a:ea typeface="+mn-ea"/>
                <a:cs typeface="Arial" pitchFamily="34" charset="0"/>
              </a:rPr>
              <a:t> vs </a:t>
            </a:r>
            <a:r>
              <a:rPr lang="en-US" altLang="en-US" sz="2700" b="1" dirty="0" err="1">
                <a:solidFill>
                  <a:srgbClr val="FFFFFF"/>
                </a:solidFill>
                <a:latin typeface="Arial" pitchFamily="34" charset="0"/>
                <a:cs typeface="Arial" pitchFamily="34" charset="0"/>
              </a:rPr>
              <a:t>angio</a:t>
            </a:r>
            <a:r>
              <a:rPr lang="en-US" altLang="en-US" sz="2700" b="1" dirty="0">
                <a:solidFill>
                  <a:srgbClr val="FFFFFF"/>
                </a:solidFill>
                <a:latin typeface="Arial" pitchFamily="34" charset="0"/>
                <a:cs typeface="Arial" pitchFamily="34" charset="0"/>
              </a:rPr>
              <a:t> </a:t>
            </a:r>
            <a:r>
              <a:rPr kumimoji="0" lang="en-US" altLang="en-US" sz="2700" b="1" i="0" u="none" strike="noStrike" kern="1200" cap="none" spc="0" normalizeH="0" noProof="0" dirty="0">
                <a:ln>
                  <a:noFill/>
                </a:ln>
                <a:solidFill>
                  <a:srgbClr val="FFFFFF"/>
                </a:solidFill>
                <a:effectLst/>
                <a:uLnTx/>
                <a:uFillTx/>
                <a:latin typeface="Arial" pitchFamily="34" charset="0"/>
                <a:ea typeface="+mn-ea"/>
                <a:cs typeface="Arial" pitchFamily="34" charset="0"/>
              </a:rPr>
              <a:t>guided PCI in MV STEMI</a:t>
            </a:r>
            <a:r>
              <a:rPr kumimoji="0" lang="en-US" altLang="en-US" sz="27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4444" y="2104367"/>
            <a:ext cx="642123" cy="56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3747" y="1590610"/>
            <a:ext cx="660670" cy="66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29" descr="MC90044132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9255" y="2602232"/>
            <a:ext cx="710913" cy="60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1"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5036" y="1526633"/>
            <a:ext cx="696349" cy="7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285702"/>
                                        </p:tgtEl>
                                        <p:attrNameLst>
                                          <p:attrName>style.visibility</p:attrName>
                                        </p:attrNameLst>
                                      </p:cBhvr>
                                      <p:to>
                                        <p:strVal val="visible"/>
                                      </p:to>
                                    </p:set>
                                    <p:animEffect transition="in" filter="wipe(up)">
                                      <p:cBhvr>
                                        <p:cTn id="7"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132733" y="1601350"/>
            <a:ext cx="1026487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FLOWER-</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MI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trial</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comparing FFR vs </a:t>
            </a:r>
            <a:r>
              <a:rPr kumimoji="0" lang="en-US" altLang="en-US" sz="2250" b="1" i="0" u="none" strike="noStrike" kern="1200" cap="none" spc="0" normalizeH="0" noProof="0" dirty="0" err="1">
                <a:ln>
                  <a:noFill/>
                </a:ln>
                <a:solidFill>
                  <a:srgbClr val="FFFFFF"/>
                </a:solidFill>
                <a:effectLst/>
                <a:uLnTx/>
                <a:uFillTx/>
                <a:latin typeface="Arial" pitchFamily="34" charset="0"/>
                <a:ea typeface="+mn-ea"/>
                <a:cs typeface="Arial" pitchFamily="34" charset="0"/>
              </a:rPr>
              <a:t>angio</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guided PCI revealed the following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Similar </a:t>
            </a:r>
            <a:r>
              <a:rPr lang="en-US" altLang="en-US" sz="2250" b="1" dirty="0">
                <a:solidFill>
                  <a:srgbClr val="FFFFFF"/>
                </a:solidFill>
                <a:latin typeface="Arial" pitchFamily="34" charset="0"/>
                <a:cs typeface="Arial" pitchFamily="34" charset="0"/>
              </a:rPr>
              <a:t>MACE in both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Similar </a:t>
            </a:r>
            <a:r>
              <a:rPr lang="en-US" altLang="en-US" sz="2250" b="1" noProof="0" dirty="0" err="1">
                <a:solidFill>
                  <a:srgbClr val="FFFFFF"/>
                </a:solidFill>
                <a:latin typeface="Arial" pitchFamily="34" charset="0"/>
                <a:cs typeface="Arial" pitchFamily="34" charset="0"/>
              </a:rPr>
              <a:t>uRevasc</a:t>
            </a:r>
            <a:r>
              <a:rPr lang="en-US" altLang="en-US" sz="2250" b="1" noProof="0" dirty="0">
                <a:solidFill>
                  <a:srgbClr val="FFFFFF"/>
                </a:solidFill>
                <a:latin typeface="Arial" pitchFamily="34" charset="0"/>
                <a:cs typeface="Arial" pitchFamily="34" charset="0"/>
              </a:rPr>
              <a:t> in both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lang="en-US" altLang="en-US" sz="2250" b="1" noProof="0" dirty="0">
                <a:solidFill>
                  <a:srgbClr val="FFFFFF"/>
                </a:solidFill>
                <a:latin typeface="Arial" pitchFamily="34" charset="0"/>
                <a:cs typeface="Arial" pitchFamily="34" charset="0"/>
              </a:rPr>
              <a:t> Similar MI in both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250" b="1" dirty="0">
                <a:solidFill>
                  <a:srgbClr val="FFFFFF"/>
                </a:solidFill>
                <a:latin typeface="Arial" pitchFamily="34" charset="0"/>
                <a:cs typeface="Arial" pitchFamily="34" charset="0"/>
              </a:rPr>
              <a:t> Similar total hospitalization in both groups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dirty="0">
                <a:solidFill>
                  <a:srgbClr val="FFFFFF"/>
                </a:solidFill>
                <a:latin typeface="Arial" pitchFamily="34" charset="0"/>
                <a:cs typeface="Arial" pitchFamily="34" charset="0"/>
              </a:rPr>
              <a:t>Lower non-culprit PCI in the FFR group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9443" name="Rectangle 3"/>
          <p:cNvSpPr>
            <a:spLocks noGrp="1" noChangeArrowheads="1"/>
          </p:cNvSpPr>
          <p:nvPr>
            <p:ph type="title" idx="4294967295"/>
          </p:nvPr>
        </p:nvSpPr>
        <p:spPr>
          <a:xfrm>
            <a:off x="822426" y="83460"/>
            <a:ext cx="8679656" cy="514806"/>
          </a:xfrm>
        </p:spPr>
        <p:txBody>
          <a:bodyPr/>
          <a:lstStyle/>
          <a:p>
            <a:pPr>
              <a:lnSpc>
                <a:spcPct val="80000"/>
              </a:lnSpc>
            </a:pPr>
            <a:r>
              <a:rPr lang="en-US" altLang="en-US" sz="32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90729"/>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57633" y="1452981"/>
            <a:ext cx="10188836"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statements are true regarding the TWILIGHT Sex Difference outcomes trial except;</a:t>
            </a: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A. </a:t>
            </a:r>
            <a:r>
              <a:rPr lang="en-US" altLang="en-US" sz="2250" b="1" noProof="0" dirty="0">
                <a:solidFill>
                  <a:srgbClr val="FFFFFF"/>
                </a:solidFill>
                <a:latin typeface="Arial" pitchFamily="34" charset="0"/>
                <a:cs typeface="Arial" pitchFamily="34" charset="0"/>
              </a:rPr>
              <a:t>Overall higher bleeding in women </a:t>
            </a:r>
            <a:r>
              <a:rPr lang="en-US" altLang="en-US" sz="2250" b="1" dirty="0">
                <a:solidFill>
                  <a:srgbClr val="FFFFFF"/>
                </a:solidFill>
                <a:latin typeface="Arial" pitchFamily="34" charset="0"/>
                <a:cs typeface="Arial" pitchFamily="34" charset="0"/>
              </a:rPr>
              <a:t>vs </a:t>
            </a:r>
            <a:r>
              <a:rPr lang="en-US" altLang="en-US" sz="2250" b="1" noProof="0" dirty="0">
                <a:solidFill>
                  <a:srgbClr val="FFFFFF"/>
                </a:solidFill>
                <a:latin typeface="Arial" pitchFamily="34" charset="0"/>
                <a:cs typeface="Arial" pitchFamily="34" charset="0"/>
              </a:rPr>
              <a:t>men</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noProof="0" dirty="0">
                <a:solidFill>
                  <a:srgbClr val="FFFFFF"/>
                </a:solidFill>
                <a:latin typeface="Arial" pitchFamily="34" charset="0"/>
                <a:cs typeface="Arial" pitchFamily="34" charset="0"/>
              </a:rPr>
              <a:t>No difference between MACE in women vs men</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lang="en-US" altLang="en-US" sz="2250" b="1" dirty="0">
                <a:solidFill>
                  <a:srgbClr val="FFFFFF"/>
                </a:solidFill>
                <a:latin typeface="Arial" pitchFamily="34" charset="0"/>
                <a:cs typeface="Arial" pitchFamily="34" charset="0"/>
              </a:rPr>
              <a:t>Lowest bleeding in women in </a:t>
            </a:r>
            <a:r>
              <a:rPr lang="en-US" altLang="en-US" sz="2250" b="1" dirty="0" err="1">
                <a:solidFill>
                  <a:srgbClr val="FFFFFF"/>
                </a:solidFill>
                <a:latin typeface="Arial" pitchFamily="34" charset="0"/>
                <a:cs typeface="Arial" pitchFamily="34" charset="0"/>
              </a:rPr>
              <a:t>Ticagrelor+placebo</a:t>
            </a:r>
            <a:r>
              <a:rPr lang="en-US" altLang="en-US" sz="2250" b="1" dirty="0">
                <a:solidFill>
                  <a:srgbClr val="FFFFFF"/>
                </a:solidFill>
                <a:latin typeface="Arial" pitchFamily="34" charset="0"/>
                <a:cs typeface="Arial" pitchFamily="34" charset="0"/>
              </a:rPr>
              <a:t> group</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noProof="0" dirty="0">
                <a:solidFill>
                  <a:srgbClr val="FFFFFF"/>
                </a:solidFill>
                <a:latin typeface="Arial" pitchFamily="34" charset="0"/>
                <a:cs typeface="Arial" pitchFamily="34" charset="0"/>
              </a:rPr>
              <a:t>Highest bleeding in women in </a:t>
            </a:r>
            <a:r>
              <a:rPr lang="en-US" altLang="en-US" sz="2250" b="1" noProof="0" dirty="0" err="1">
                <a:solidFill>
                  <a:srgbClr val="FFFFFF"/>
                </a:solidFill>
                <a:latin typeface="Arial" pitchFamily="34" charset="0"/>
                <a:cs typeface="Arial" pitchFamily="34" charset="0"/>
              </a:rPr>
              <a:t>Ticagrelor+aspirin</a:t>
            </a:r>
            <a:r>
              <a:rPr lang="en-US" altLang="en-US" sz="2250" b="1" noProof="0" dirty="0">
                <a:solidFill>
                  <a:srgbClr val="FFFFFF"/>
                </a:solidFill>
                <a:latin typeface="Arial" pitchFamily="34" charset="0"/>
                <a:cs typeface="Arial" pitchFamily="34" charset="0"/>
              </a:rPr>
              <a:t> group</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 </a:t>
            </a:r>
            <a:r>
              <a:rPr lang="en-US" altLang="en-US" sz="2250" b="1" noProof="0" dirty="0">
                <a:solidFill>
                  <a:srgbClr val="FFFFFF"/>
                </a:solidFill>
                <a:latin typeface="Arial" pitchFamily="34" charset="0"/>
                <a:cs typeface="Arial" pitchFamily="34" charset="0"/>
              </a:rPr>
              <a:t>Lowest bleeding in men in </a:t>
            </a:r>
            <a:r>
              <a:rPr lang="en-US" altLang="en-US" sz="2250" b="1" noProof="0" dirty="0" err="1">
                <a:solidFill>
                  <a:srgbClr val="FFFFFF"/>
                </a:solidFill>
                <a:latin typeface="Arial" pitchFamily="34" charset="0"/>
                <a:cs typeface="Arial" pitchFamily="34" charset="0"/>
              </a:rPr>
              <a:t>Ticagrelor+placebo</a:t>
            </a:r>
            <a:r>
              <a:rPr lang="en-US" altLang="en-US" sz="2250" b="1" noProof="0" dirty="0">
                <a:solidFill>
                  <a:srgbClr val="FFFFFF"/>
                </a:solidFill>
                <a:latin typeface="Arial" pitchFamily="34" charset="0"/>
                <a:cs typeface="Arial" pitchFamily="34" charset="0"/>
              </a:rPr>
              <a:t> group</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p:txBody>
      </p:sp>
      <p:sp>
        <p:nvSpPr>
          <p:cNvPr id="191491" name="Rectangle 3"/>
          <p:cNvSpPr>
            <a:spLocks noGrp="1" noChangeArrowheads="1"/>
          </p:cNvSpPr>
          <p:nvPr>
            <p:ph type="title" idx="4294967295"/>
          </p:nvPr>
        </p:nvSpPr>
        <p:spPr>
          <a:xfrm>
            <a:off x="803672" y="78247"/>
            <a:ext cx="8679656" cy="621775"/>
          </a:xfrm>
        </p:spPr>
        <p:txBody>
          <a:bodyPr/>
          <a:lstStyle/>
          <a:p>
            <a:pPr>
              <a:lnSpc>
                <a:spcPct val="80000"/>
              </a:lnSpc>
            </a:pPr>
            <a:r>
              <a:rPr lang="en-US" altLang="en-US" sz="32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149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0126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77764" y="1142248"/>
            <a:ext cx="10343407"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statements are true regarding the assessment of coronary functional</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abnormalities in pts with non-obstructive CAD </a:t>
            </a: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except:</a:t>
            </a: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a:solidFill>
                  <a:srgbClr val="FFFFFF"/>
                </a:solidFill>
                <a:latin typeface="Arial" pitchFamily="34" charset="0"/>
                <a:cs typeface="Arial" pitchFamily="34" charset="0"/>
              </a:rPr>
              <a:t>Coexistence of </a:t>
            </a:r>
            <a:r>
              <a:rPr lang="en-US" altLang="en-US" sz="2250" b="1" dirty="0" err="1">
                <a:solidFill>
                  <a:srgbClr val="FFFFFF"/>
                </a:solidFill>
                <a:latin typeface="Arial" pitchFamily="34" charset="0"/>
                <a:cs typeface="Arial" pitchFamily="34" charset="0"/>
              </a:rPr>
              <a:t>epicardial</a:t>
            </a:r>
            <a:r>
              <a:rPr lang="en-US" altLang="en-US" sz="2250" b="1" dirty="0">
                <a:solidFill>
                  <a:srgbClr val="FFFFFF"/>
                </a:solidFill>
                <a:latin typeface="Arial" pitchFamily="34" charset="0"/>
                <a:cs typeface="Arial" pitchFamily="34" charset="0"/>
              </a:rPr>
              <a:t> coronary spasm (VSA) is common</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dirty="0">
                <a:solidFill>
                  <a:srgbClr val="FFFFFF"/>
                </a:solidFill>
                <a:latin typeface="Arial" pitchFamily="34" charset="0"/>
                <a:cs typeface="Arial" pitchFamily="34" charset="0"/>
              </a:rPr>
              <a:t> Increased microvascular resistance (IMR) is rare</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Increased microvascular resistance is associated</a:t>
            </a:r>
            <a:r>
              <a:rPr kumimoji="0" lang="en-US" altLang="en-US" sz="2250" b="1" i="0" u="none" strike="noStrike" kern="1200" cap="none" spc="0" normalizeH="0" noProof="0" dirty="0">
                <a:ln>
                  <a:noFill/>
                </a:ln>
                <a:solidFill>
                  <a:srgbClr val="FFFFFF"/>
                </a:solidFill>
                <a:effectLst/>
                <a:uLnTx/>
                <a:uFillTx/>
                <a:latin typeface="Arial" pitchFamily="34" charset="0"/>
                <a:ea typeface="+mn-ea"/>
                <a:cs typeface="Arial" pitchFamily="34" charset="0"/>
              </a:rPr>
              <a:t> with higher MACE</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Pts with both VSA and high IMR has worst prognosis</a:t>
            </a: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a:solidFill>
                  <a:srgbClr val="FFFFFF"/>
                </a:solidFill>
                <a:latin typeface="Arial" pitchFamily="34" charset="0"/>
                <a:cs typeface="Arial" pitchFamily="34" charset="0"/>
              </a:rPr>
              <a:t>Both VSA and IMR can be modulated by vasodilator medications</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0467" name="Rectangle 3"/>
          <p:cNvSpPr>
            <a:spLocks noGrp="1" noChangeArrowheads="1"/>
          </p:cNvSpPr>
          <p:nvPr>
            <p:ph type="title" idx="4294967295"/>
          </p:nvPr>
        </p:nvSpPr>
        <p:spPr>
          <a:xfrm>
            <a:off x="803672" y="57795"/>
            <a:ext cx="8679656" cy="900113"/>
          </a:xfrm>
        </p:spPr>
        <p:txBody>
          <a:bodyPr/>
          <a:lstStyle/>
          <a:p>
            <a:pPr>
              <a:lnSpc>
                <a:spcPct val="80000"/>
              </a:lnSpc>
            </a:pPr>
            <a:r>
              <a:rPr lang="en-US" altLang="en-US" sz="3200" dirty="0">
                <a:latin typeface="Arial" pitchFamily="34" charset="0"/>
                <a:cs typeface="Arial" pitchFamily="34" charset="0"/>
              </a:rPr>
              <a:t>Question # 3 </a:t>
            </a:r>
          </a:p>
        </p:txBody>
      </p:sp>
      <p:sp>
        <p:nvSpPr>
          <p:cNvPr id="190468" name="Text Box 4"/>
          <p:cNvSpPr txBox="1">
            <a:spLocks noChangeArrowheads="1"/>
          </p:cNvSpPr>
          <p:nvPr/>
        </p:nvSpPr>
        <p:spPr bwMode="auto">
          <a:xfrm>
            <a:off x="4858294" y="5864197"/>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580126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B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33776"/>
            <a:ext cx="8679656" cy="784919"/>
          </a:xfrm>
        </p:spPr>
        <p:txBody>
          <a:bodyPr/>
          <a:lstStyle/>
          <a:p>
            <a:pPr>
              <a:defRPr/>
            </a:pPr>
            <a:r>
              <a:rPr lang="en-US" sz="4000" dirty="0">
                <a:latin typeface="Arial" panose="020B0604020202020204" pitchFamily="34" charset="0"/>
                <a:cs typeface="Arial" panose="020B0604020202020204" pitchFamily="34" charset="0"/>
              </a:rPr>
              <a:t>CCC Live Case </a:t>
            </a:r>
            <a:r>
              <a:rPr lang="en-US" sz="4000">
                <a:latin typeface="Arial" panose="020B0604020202020204" pitchFamily="34" charset="0"/>
                <a:cs typeface="Arial" panose="020B0604020202020204" pitchFamily="34" charset="0"/>
              </a:rPr>
              <a:t># 144</a:t>
            </a:r>
            <a:endParaRPr lang="en-US" sz="40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524" y="-269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414979" y="2196452"/>
            <a:ext cx="6499087" cy="93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1" i="0" u="none" strike="noStrike" kern="1200" cap="none" spc="0" normalizeH="0" baseline="0" noProof="0" dirty="0">
                <a:ln>
                  <a:noFill/>
                </a:ln>
                <a:solidFill>
                  <a:srgbClr val="FFFF00"/>
                </a:solidFill>
                <a:effectLst/>
                <a:uLnTx/>
                <a:uFillTx/>
                <a:latin typeface="Arial" pitchFamily="34" charset="0"/>
                <a:ea typeface="+mn-ea"/>
                <a:cs typeface="Arial" pitchFamily="34" charset="0"/>
              </a:rPr>
              <a:t>Clinical Variables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No known CAD or cardiac issues before present symptoms.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Very active otherwise. Current SAQ </a:t>
            </a:r>
            <a:r>
              <a:rPr lang="en-US" altLang="en-US" sz="1856" noProof="0" dirty="0">
                <a:solidFill>
                  <a:srgbClr val="FFFFFF"/>
                </a:solidFill>
                <a:cs typeface="Arial" pitchFamily="34" charset="0"/>
              </a:rPr>
              <a:t>65</a:t>
            </a:r>
            <a:endParaRPr kumimoji="0" lang="en-US" altLang="en-US" sz="1856"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2" name="TextBox 1"/>
          <p:cNvSpPr txBox="1"/>
          <p:nvPr/>
        </p:nvSpPr>
        <p:spPr>
          <a:xfrm>
            <a:off x="3417704" y="1043316"/>
            <a:ext cx="6818201" cy="934620"/>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Present Clinical Presentation</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Presented with new onset CCS class II angina and high</a:t>
            </a:r>
            <a:r>
              <a:rPr kumimoji="0" lang="en-US" sz="1856"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risk stress echo for anterior and </a:t>
            </a:r>
            <a:r>
              <a:rPr kumimoji="0" lang="en-US" sz="1856"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infero</a:t>
            </a:r>
            <a:r>
              <a:rPr kumimoji="0" lang="en-US" sz="1856"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-septal ischemia</a:t>
            </a:r>
            <a:endParaRPr kumimoji="0" 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15064" y="1043881"/>
            <a:ext cx="2672410" cy="649029"/>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Patient Demographics</a:t>
            </a:r>
          </a:p>
          <a:p>
            <a:pPr marL="0" marR="0" lvl="0" indent="0" algn="l" defTabSz="771525" rtl="0" eaLnBrk="1" fontAlgn="auto" latinLnBrk="0" hangingPunct="1">
              <a:lnSpc>
                <a:spcPct val="100000"/>
              </a:lnSpc>
              <a:spcBef>
                <a:spcPts val="0"/>
              </a:spcBef>
              <a:spcAft>
                <a:spcPts val="0"/>
              </a:spcAft>
              <a:buClrTx/>
              <a:buSzTx/>
              <a:buFontTx/>
              <a:buNone/>
              <a:tabLst/>
              <a:defRPr/>
            </a:pPr>
            <a:r>
              <a:rPr lang="en-US" sz="1856" noProof="0" dirty="0">
                <a:solidFill>
                  <a:srgbClr val="FFFFFF"/>
                </a:solidFill>
                <a:latin typeface="Arial" panose="020B0604020202020204" pitchFamily="34" charset="0"/>
                <a:cs typeface="Arial" panose="020B0604020202020204" pitchFamily="34" charset="0"/>
              </a:rPr>
              <a:t>70</a:t>
            </a:r>
            <a:r>
              <a:rPr kumimoji="0" 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yrs, M </a:t>
            </a:r>
            <a:endParaRPr kumimoji="0" lang="en-US" sz="1856"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69666" y="2193669"/>
            <a:ext cx="2895100" cy="1220211"/>
          </a:xfrm>
          <a:prstGeom prst="rect">
            <a:avLst/>
          </a:prstGeom>
          <a:noFill/>
        </p:spPr>
        <p:txBody>
          <a:bodyPr wrap="non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CAD Risk Factors</a:t>
            </a:r>
            <a:endPar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Controlled NIDDM</a:t>
            </a: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856" noProof="0" dirty="0">
                <a:solidFill>
                  <a:srgbClr val="FFFFFF"/>
                </a:solidFill>
                <a:latin typeface="Arial" panose="020B0604020202020204" pitchFamily="34" charset="0"/>
                <a:cs typeface="Arial" panose="020B0604020202020204" pitchFamily="34" charset="0"/>
              </a:rPr>
              <a:t>Controlled Hyperlipidemia</a:t>
            </a:r>
            <a:endPar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lang="en-US" altLang="en-US" sz="1856" noProof="0" dirty="0">
                <a:solidFill>
                  <a:srgbClr val="FFFFFF"/>
                </a:solidFill>
                <a:latin typeface="Arial" panose="020B0604020202020204" pitchFamily="34" charset="0"/>
                <a:cs typeface="Arial" panose="020B0604020202020204" pitchFamily="34" charset="0"/>
              </a:rPr>
              <a:t> </a:t>
            </a:r>
            <a:endPar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40036" y="3491503"/>
            <a:ext cx="9822276" cy="614597"/>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Medications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688"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Aspirin, Simvastatin, Glucophage,</a:t>
            </a:r>
            <a:r>
              <a:rPr kumimoji="0" lang="en-US" altLang="en-US" sz="1688"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Glipizide</a:t>
            </a:r>
            <a:endParaRPr kumimoji="0" lang="en-US" sz="1688"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68389" y="5397355"/>
            <a:ext cx="10062117" cy="1278175"/>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Plan: </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Now planned for imaging guided (for LM) staged PCI of proximal </a:t>
            </a:r>
            <a:r>
              <a:rPr lang="en-US" altLang="en-US" sz="2600" dirty="0" err="1">
                <a:solidFill>
                  <a:srgbClr val="FFFFFF"/>
                </a:solidFill>
                <a:latin typeface="Arial" panose="020B0604020202020204" pitchFamily="34" charset="0"/>
                <a:cs typeface="Arial" panose="020B0604020202020204" pitchFamily="34" charset="0"/>
              </a:rPr>
              <a:t>L</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AD/D1 bifurcation using RA</a:t>
            </a:r>
            <a:r>
              <a:rPr kumimoji="0" lang="en-US" altLang="en-US" sz="2600" b="0"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and dedicated 2-stent mini-crush technique.</a:t>
            </a: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51271" y="4224274"/>
            <a:ext cx="10044945" cy="934620"/>
          </a:xfrm>
          <a:prstGeom prst="rect">
            <a:avLst/>
          </a:prstGeom>
          <a:noFill/>
        </p:spPr>
        <p:txBody>
          <a:bodyPr wrap="square" lIns="77095" tIns="38547" rIns="77095" bIns="38547"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altLang="en-US" sz="1856"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Cath: </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Cath done on </a:t>
            </a:r>
            <a:r>
              <a:rPr lang="en-US" altLang="en-US" sz="1856" dirty="0">
                <a:solidFill>
                  <a:srgbClr val="FFFFFF"/>
                </a:solidFill>
                <a:latin typeface="Arial" panose="020B0604020202020204" pitchFamily="34" charset="0"/>
                <a:cs typeface="Arial" panose="020B0604020202020204" pitchFamily="34" charset="0"/>
              </a:rPr>
              <a:t>5</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/20/2021 revealed </a:t>
            </a:r>
            <a:r>
              <a:rPr lang="en-US" altLang="en-US" sz="1856" dirty="0">
                <a:solidFill>
                  <a:srgbClr val="FFFFFF"/>
                </a:solidFill>
                <a:latin typeface="Arial" panose="020B0604020202020204" pitchFamily="34" charset="0"/>
                <a:cs typeface="Arial" panose="020B0604020202020204" pitchFamily="34" charset="0"/>
              </a:rPr>
              <a:t>2 </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 CAD:</a:t>
            </a:r>
            <a:r>
              <a:rPr kumimoji="0" lang="en-US" altLang="en-US" sz="1856"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Two</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95% lesions in RCA, 50%</a:t>
            </a:r>
            <a:r>
              <a:rPr kumimoji="0" lang="en-US" altLang="en-US" sz="1856"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856" b="0" i="0" u="none" strike="noStrike" kern="1200" cap="none" spc="0" normalizeH="0" noProof="0" dirty="0" err="1">
                <a:ln>
                  <a:noFill/>
                </a:ln>
                <a:solidFill>
                  <a:srgbClr val="FFFFFF"/>
                </a:solidFill>
                <a:effectLst/>
                <a:uLnTx/>
                <a:uFillTx/>
                <a:latin typeface="Arial" panose="020B0604020202020204" pitchFamily="34" charset="0"/>
                <a:ea typeface="+mn-ea"/>
                <a:cs typeface="Arial" panose="020B0604020202020204" pitchFamily="34" charset="0"/>
              </a:rPr>
              <a:t>dLM</a:t>
            </a:r>
            <a:r>
              <a:rPr kumimoji="0" lang="en-US" altLang="en-US" sz="1856" b="0"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80% </a:t>
            </a:r>
            <a:r>
              <a:rPr kumimoji="0" lang="en-US" altLang="en-US" sz="1856"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pLAD</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/D1 bifurcation (1,1,1), LVEF </a:t>
            </a:r>
            <a:r>
              <a:rPr lang="en-US" altLang="en-US" sz="1856" dirty="0">
                <a:solidFill>
                  <a:srgbClr val="FFFFFF"/>
                </a:solidFill>
                <a:latin typeface="Arial" panose="020B0604020202020204" pitchFamily="34" charset="0"/>
                <a:cs typeface="Arial" panose="020B0604020202020204" pitchFamily="34" charset="0"/>
              </a:rPr>
              <a:t>60</a:t>
            </a:r>
            <a:r>
              <a:rPr kumimoji="0" lang="en-US" altLang="en-US" sz="185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 Syntax score 22. Pt underwent RA+DES (2 Promus Elite) RCA and did well. </a:t>
            </a:r>
            <a:r>
              <a:rPr lang="en-US" altLang="en-US" sz="1856" dirty="0">
                <a:solidFill>
                  <a:srgbClr val="FFFFFF"/>
                </a:solidFill>
                <a:latin typeface="Arial" panose="020B0604020202020204" pitchFamily="34" charset="0"/>
                <a:cs typeface="Arial" panose="020B0604020202020204" pitchFamily="34" charset="0"/>
              </a:rPr>
              <a:t>Clopidogrel added.</a:t>
            </a:r>
            <a:endParaRPr kumimoji="0" lang="en-US" sz="1856"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1299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990" y="16881"/>
            <a:ext cx="400497" cy="3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9002465" y="4362599"/>
            <a:ext cx="0" cy="609451"/>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452797" y="44724"/>
            <a:ext cx="931432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771525"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6" y="820883"/>
            <a:ext cx="10020312" cy="56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4720856" y="6513539"/>
            <a:ext cx="5566144" cy="37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301" tIns="33153" rIns="66301" bIns="3315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668387"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20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20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2000"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2000"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725294" y="5310013"/>
            <a:ext cx="615224" cy="327053"/>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6494" tIns="38214" rIns="76494" bIns="3821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0186" rtl="0" eaLnBrk="0" fontAlgn="base" latinLnBrk="0" hangingPunct="0">
              <a:lnSpc>
                <a:spcPct val="100000"/>
              </a:lnSpc>
              <a:spcBef>
                <a:spcPct val="20000"/>
              </a:spcBef>
              <a:spcAft>
                <a:spcPct val="0"/>
              </a:spcAft>
              <a:buClrTx/>
              <a:buSzTx/>
              <a:buFontTx/>
              <a:buNone/>
              <a:tabLst/>
              <a:defRPr/>
            </a:pPr>
            <a:endParaRPr kumimoji="0" lang="en-US" altLang="en-US" sz="27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8773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750706"/>
            <a:ext cx="10203658" cy="40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rPr>
              <a:t> </a:t>
            </a:r>
            <a:r>
              <a:rPr lang="en-US" altLang="en-US" sz="4000" b="1" dirty="0">
                <a:solidFill>
                  <a:srgbClr val="FFFFFF"/>
                </a:solidFill>
                <a:latin typeface="Arial" pitchFamily="34" charset="0"/>
              </a:rPr>
              <a:t>ACC 2021 Interventional Trials: </a:t>
            </a:r>
          </a:p>
          <a:p>
            <a:pPr marL="0" marR="0" lvl="0" indent="0" algn="l" defTabSz="771525" rtl="0" eaLnBrk="0" fontAlgn="base" latinLnBrk="0" hangingPunct="0">
              <a:spcBef>
                <a:spcPct val="0"/>
              </a:spcBef>
              <a:spcAft>
                <a:spcPct val="0"/>
              </a:spcAft>
              <a:buClrTx/>
              <a:buSzTx/>
              <a:buNone/>
              <a:tabLst/>
              <a:defRPr/>
            </a:pPr>
            <a:r>
              <a:rPr lang="en-US" altLang="en-US" sz="4000" b="1" dirty="0">
                <a:solidFill>
                  <a:srgbClr val="FFFFFF"/>
                </a:solidFill>
                <a:latin typeface="Arial" pitchFamily="34" charset="0"/>
              </a:rPr>
              <a:t>    </a:t>
            </a:r>
            <a:r>
              <a:rPr lang="en-US" altLang="en-US" b="1" dirty="0">
                <a:solidFill>
                  <a:srgbClr val="FFFFFF"/>
                </a:solidFill>
                <a:latin typeface="Arial" pitchFamily="34" charset="0"/>
              </a:rPr>
              <a:t>RADIANCE-HTN Trio Trial, FLOWER MI Trial, </a:t>
            </a:r>
          </a:p>
          <a:p>
            <a:pPr marL="0" marR="0" lvl="0" indent="0" algn="l" defTabSz="771525" rtl="0" eaLnBrk="0" fontAlgn="base" latinLnBrk="0" hangingPunct="0">
              <a:spcBef>
                <a:spcPct val="0"/>
              </a:spcBef>
              <a:spcAft>
                <a:spcPct val="0"/>
              </a:spcAft>
              <a:buClrTx/>
              <a:buSzTx/>
              <a:buNone/>
              <a:tabLst/>
              <a:defRPr/>
            </a:pPr>
            <a:r>
              <a:rPr lang="en-US" altLang="en-US" b="1" dirty="0">
                <a:solidFill>
                  <a:srgbClr val="FFFFFF"/>
                </a:solidFill>
                <a:latin typeface="Arial" pitchFamily="34" charset="0"/>
              </a:rPr>
              <a:t>     TWILIGHT Sex Difference Trial </a:t>
            </a:r>
            <a:r>
              <a:rPr lang="en-US" altLang="en-US" b="1" i="1" dirty="0">
                <a:solidFill>
                  <a:srgbClr val="FFFFFF"/>
                </a:solidFill>
                <a:latin typeface="Arial" pitchFamily="34" charset="0"/>
              </a:rPr>
              <a:t> </a:t>
            </a:r>
          </a:p>
          <a:p>
            <a:pPr marL="0" marR="0" lvl="0" indent="0" algn="l" defTabSz="771525" rtl="0" eaLnBrk="0" fontAlgn="base" latinLnBrk="0" hangingPunct="0">
              <a:spcBef>
                <a:spcPct val="0"/>
              </a:spcBef>
              <a:spcAft>
                <a:spcPct val="0"/>
              </a:spcAft>
              <a:buClrTx/>
              <a:buSzTx/>
              <a:buNone/>
              <a:tabLst/>
              <a:defRPr/>
            </a:pPr>
            <a:r>
              <a:rPr lang="en-US" altLang="en-US" sz="4000" b="1" i="1" dirty="0">
                <a:solidFill>
                  <a:srgbClr val="FFFFFF"/>
                </a:solidFill>
                <a:latin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ea typeface="+mn-ea"/>
              <a:cs typeface="+mn-cs"/>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FF"/>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rPr>
              <a:t> Coronary micro-vascular function</a:t>
            </a:r>
            <a:r>
              <a:rPr kumimoji="0" lang="en-US" altLang="en-US" sz="4000" b="1" i="0" u="none" strike="noStrike" kern="1200" cap="none" spc="0" normalizeH="0" noProof="0" dirty="0">
                <a:ln>
                  <a:noFill/>
                </a:ln>
                <a:solidFill>
                  <a:srgbClr val="FFFFFF"/>
                </a:solidFill>
                <a:effectLst/>
                <a:uLnTx/>
                <a:uFillTx/>
                <a:latin typeface="Arial" pitchFamily="34" charset="0"/>
              </a:rPr>
              <a:t>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4000" b="1" dirty="0">
                <a:solidFill>
                  <a:srgbClr val="FFFFFF"/>
                </a:solidFill>
                <a:latin typeface="Arial" pitchFamily="34" charset="0"/>
              </a:rPr>
              <a:t>   </a:t>
            </a:r>
            <a:r>
              <a:rPr kumimoji="0" lang="en-US" altLang="en-US" sz="4000" b="1" i="0" u="none" strike="noStrike" kern="1200" cap="none" spc="0" normalizeH="0" noProof="0" dirty="0">
                <a:ln>
                  <a:noFill/>
                </a:ln>
                <a:solidFill>
                  <a:srgbClr val="FFFFFF"/>
                </a:solidFill>
                <a:effectLst/>
                <a:uLnTx/>
                <a:uFillTx/>
                <a:latin typeface="Arial" pitchFamily="34" charset="0"/>
              </a:rPr>
              <a:t>abnormalities in non-obstructive </a:t>
            </a:r>
            <a:r>
              <a:rPr lang="en-US" altLang="en-US" sz="4000" b="1" dirty="0" err="1">
                <a:solidFill>
                  <a:srgbClr val="FFFFFF"/>
                </a:solidFill>
                <a:latin typeface="Arial" pitchFamily="34" charset="0"/>
              </a:rPr>
              <a:t>C</a:t>
            </a:r>
            <a:r>
              <a:rPr kumimoji="0" lang="en-US" altLang="en-US" sz="4000" b="1" i="0" u="none" strike="noStrike" kern="1200" cap="none" spc="0" normalizeH="0" noProof="0" dirty="0">
                <a:ln>
                  <a:noFill/>
                </a:ln>
                <a:solidFill>
                  <a:srgbClr val="FFFFFF"/>
                </a:solidFill>
                <a:effectLst/>
                <a:uLnTx/>
                <a:uFillTx/>
                <a:latin typeface="Arial" pitchFamily="34" charset="0"/>
              </a:rPr>
              <a:t>AD </a:t>
            </a:r>
            <a:endParaRPr kumimoji="0" lang="en-US" altLang="en-US" b="1" i="0" u="none" strike="noStrike" kern="1200" cap="none" spc="0" normalizeH="0" baseline="0" noProof="0" dirty="0">
              <a:ln>
                <a:noFill/>
              </a:ln>
              <a:solidFill>
                <a:srgbClr val="FFFFFF"/>
              </a:solidFill>
              <a:effectLst/>
              <a:uLnTx/>
              <a:uFillTx/>
              <a:latin typeface="Arial" pitchFamily="34" charset="0"/>
              <a:ea typeface="+mn-ea"/>
              <a:cs typeface="+mn-cs"/>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230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83343" y="1750706"/>
            <a:ext cx="10203658" cy="406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FFFFFF"/>
                </a:solidFill>
                <a:effectLst/>
                <a:uLnTx/>
                <a:uFillTx/>
                <a:latin typeface="Arial" pitchFamily="34" charset="0"/>
              </a:rPr>
              <a:t> </a:t>
            </a:r>
            <a:r>
              <a:rPr lang="en-US" altLang="en-US" sz="4000" b="1" dirty="0">
                <a:solidFill>
                  <a:srgbClr val="FFFFFF"/>
                </a:solidFill>
                <a:latin typeface="Arial" pitchFamily="34" charset="0"/>
              </a:rPr>
              <a:t>ACC 2021 Interventional Trials: </a:t>
            </a:r>
          </a:p>
          <a:p>
            <a:pPr marL="0" marR="0" lvl="0" indent="0" algn="l" defTabSz="771525" rtl="0" eaLnBrk="0" fontAlgn="base" latinLnBrk="0" hangingPunct="0">
              <a:spcBef>
                <a:spcPct val="0"/>
              </a:spcBef>
              <a:spcAft>
                <a:spcPct val="0"/>
              </a:spcAft>
              <a:buClrTx/>
              <a:buSzTx/>
              <a:buNone/>
              <a:tabLst/>
              <a:defRPr/>
            </a:pPr>
            <a:r>
              <a:rPr lang="en-US" altLang="en-US" sz="4000" b="1" dirty="0">
                <a:solidFill>
                  <a:srgbClr val="FFFFFF"/>
                </a:solidFill>
                <a:latin typeface="Arial" pitchFamily="34" charset="0"/>
              </a:rPr>
              <a:t>    </a:t>
            </a:r>
            <a:r>
              <a:rPr lang="en-US" altLang="en-US" b="1" dirty="0">
                <a:solidFill>
                  <a:srgbClr val="FFFFFF"/>
                </a:solidFill>
                <a:latin typeface="Arial" pitchFamily="34" charset="0"/>
              </a:rPr>
              <a:t>RADIANCE-HTN Trio Trial, FLOWER MI Trial, </a:t>
            </a:r>
          </a:p>
          <a:p>
            <a:pPr marL="0" marR="0" lvl="0" indent="0" algn="l" defTabSz="771525" rtl="0" eaLnBrk="0" fontAlgn="base" latinLnBrk="0" hangingPunct="0">
              <a:spcBef>
                <a:spcPct val="0"/>
              </a:spcBef>
              <a:spcAft>
                <a:spcPct val="0"/>
              </a:spcAft>
              <a:buClrTx/>
              <a:buSzTx/>
              <a:buNone/>
              <a:tabLst/>
              <a:defRPr/>
            </a:pPr>
            <a:r>
              <a:rPr lang="en-US" altLang="en-US" b="1" dirty="0">
                <a:solidFill>
                  <a:srgbClr val="FFFFFF"/>
                </a:solidFill>
                <a:latin typeface="Arial" pitchFamily="34" charset="0"/>
              </a:rPr>
              <a:t>     TWILIGHT Sex Difference Trial </a:t>
            </a:r>
            <a:r>
              <a:rPr lang="en-US" altLang="en-US" b="1" i="1" dirty="0">
                <a:solidFill>
                  <a:srgbClr val="FFFFFF"/>
                </a:solidFill>
                <a:latin typeface="Arial" pitchFamily="34" charset="0"/>
              </a:rPr>
              <a:t> </a:t>
            </a:r>
          </a:p>
          <a:p>
            <a:pPr marL="0" marR="0" lvl="0" indent="0" algn="l" defTabSz="771525" rtl="0" eaLnBrk="0" fontAlgn="base" latinLnBrk="0" hangingPunct="0">
              <a:spcBef>
                <a:spcPct val="0"/>
              </a:spcBef>
              <a:spcAft>
                <a:spcPct val="0"/>
              </a:spcAft>
              <a:buClrTx/>
              <a:buSzTx/>
              <a:buNone/>
              <a:tabLst/>
              <a:defRPr/>
            </a:pPr>
            <a:r>
              <a:rPr lang="en-US" altLang="en-US" sz="4000" b="1" i="1" dirty="0">
                <a:solidFill>
                  <a:schemeClr val="bg2"/>
                </a:solidFill>
                <a:latin typeface="Arial" pitchFamily="34" charset="0"/>
              </a:rPr>
              <a:t>          </a:t>
            </a:r>
            <a:endParaRPr kumimoji="0" lang="en-US" altLang="en-US"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rPr>
              <a:t> Coronary micro-vascular function</a:t>
            </a:r>
            <a:r>
              <a:rPr kumimoji="0" lang="en-US" altLang="en-US" sz="4000" b="1" i="0" u="none" strike="noStrike" kern="1200" cap="none" spc="0" normalizeH="0" noProof="0" dirty="0">
                <a:ln>
                  <a:noFill/>
                </a:ln>
                <a:solidFill>
                  <a:schemeClr val="bg2"/>
                </a:solidFill>
                <a:effectLst/>
                <a:uLnTx/>
                <a:uFillTx/>
                <a:latin typeface="Arial" pitchFamily="34" charset="0"/>
              </a:rPr>
              <a:t> </a:t>
            </a:r>
          </a:p>
          <a:p>
            <a:pPr marL="0" marR="0" lvl="0" indent="0" algn="l" defTabSz="771525" rtl="0" eaLnBrk="0" fontAlgn="base" latinLnBrk="0" hangingPunct="0">
              <a:lnSpc>
                <a:spcPct val="100000"/>
              </a:lnSpc>
              <a:spcBef>
                <a:spcPct val="0"/>
              </a:spcBef>
              <a:spcAft>
                <a:spcPct val="0"/>
              </a:spcAft>
              <a:buClrTx/>
              <a:buSzTx/>
              <a:buNone/>
              <a:tabLst/>
              <a:defRPr/>
            </a:pPr>
            <a:r>
              <a:rPr lang="en-US" altLang="en-US" sz="4000" b="1" dirty="0">
                <a:solidFill>
                  <a:schemeClr val="bg2"/>
                </a:solidFill>
                <a:latin typeface="Arial" pitchFamily="34" charset="0"/>
              </a:rPr>
              <a:t>   </a:t>
            </a:r>
            <a:r>
              <a:rPr kumimoji="0" lang="en-US" altLang="en-US" sz="4000" b="1" i="0" u="none" strike="noStrike" kern="1200" cap="none" spc="0" normalizeH="0" noProof="0" dirty="0">
                <a:ln>
                  <a:noFill/>
                </a:ln>
                <a:solidFill>
                  <a:schemeClr val="bg2"/>
                </a:solidFill>
                <a:effectLst/>
                <a:uLnTx/>
                <a:uFillTx/>
                <a:latin typeface="Arial" pitchFamily="34" charset="0"/>
              </a:rPr>
              <a:t>abnormalities in non-obstructive </a:t>
            </a:r>
            <a:r>
              <a:rPr lang="en-US" altLang="en-US" sz="4000" b="1" dirty="0" err="1">
                <a:solidFill>
                  <a:schemeClr val="bg2"/>
                </a:solidFill>
                <a:latin typeface="Arial" pitchFamily="34" charset="0"/>
              </a:rPr>
              <a:t>C</a:t>
            </a:r>
            <a:r>
              <a:rPr kumimoji="0" lang="en-US" altLang="en-US" sz="4000" b="1" i="0" u="none" strike="noStrike" kern="1200" cap="none" spc="0" normalizeH="0" noProof="0" dirty="0">
                <a:ln>
                  <a:noFill/>
                </a:ln>
                <a:solidFill>
                  <a:schemeClr val="bg2"/>
                </a:solidFill>
                <a:effectLst/>
                <a:uLnTx/>
                <a:uFillTx/>
                <a:latin typeface="Arial" pitchFamily="34" charset="0"/>
              </a:rPr>
              <a:t>AD </a:t>
            </a:r>
            <a:endParaRPr kumimoji="0" lang="en-US" altLang="en-US" b="1" i="0"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270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4003</TotalTime>
  <Words>3877</Words>
  <Application>Microsoft Office PowerPoint</Application>
  <PresentationFormat>35mm Slides</PresentationFormat>
  <Paragraphs>741</Paragraphs>
  <Slides>56</Slides>
  <Notes>3</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56</vt:i4>
      </vt:variant>
    </vt:vector>
  </HeadingPairs>
  <TitlesOfParts>
    <vt:vector size="71" baseType="lpstr">
      <vt:lpstr>Arial</vt:lpstr>
      <vt:lpstr>Arial Rounded MT Bold</vt:lpstr>
      <vt:lpstr>Calibri</vt:lpstr>
      <vt:lpstr>Calibri Light</vt:lpstr>
      <vt:lpstr>Georgia</vt:lpstr>
      <vt:lpstr>System Font Regular</vt:lpstr>
      <vt:lpstr>Times New Roman</vt:lpstr>
      <vt:lpstr>Wingdings</vt:lpstr>
      <vt:lpstr>6_Default Design</vt:lpstr>
      <vt:lpstr>BASIC SHARMA BLUE</vt:lpstr>
      <vt:lpstr>Default Design</vt:lpstr>
      <vt:lpstr>13_Default Design</vt:lpstr>
      <vt:lpstr>6_BASIC SHARMA BLUE</vt:lpstr>
      <vt:lpstr>1_Office Theme</vt:lpstr>
      <vt:lpstr>2_Office Theme</vt:lpstr>
      <vt:lpstr>PowerPoint Presentation</vt:lpstr>
      <vt:lpstr>PowerPoint Presentation</vt:lpstr>
      <vt:lpstr>PowerPoint Presentation</vt:lpstr>
      <vt:lpstr>PowerPoint Presentation</vt:lpstr>
      <vt:lpstr>PowerPoint Presentation</vt:lpstr>
      <vt:lpstr>CCC Live Case # 144</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TWILIGHT – Sex Analysis:  Study Design</vt:lpstr>
      <vt:lpstr>TWILIGHT – Sex Analysis:  BARC 2, 3 or 5 Bleeding by Sex at 1 Year</vt:lpstr>
      <vt:lpstr>TWILIGHT – Sex Analysis:  Pre-Specified Bleeding Endpoints by Sex</vt:lpstr>
      <vt:lpstr>TWILIGHT – Sex Analysis:  Death, MI or Stroke by Sex at 1 Year</vt:lpstr>
      <vt:lpstr>TWILIGHT – Sex Analysis:  BARC 2,3 or 5 Bleeding by Sex and  Randomized Treatment </vt:lpstr>
      <vt:lpstr>TWILIGHT – Sex Analysis:  Death, MI, or Stroke by Sex and Randomized Treatment</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Key Trials from ACC 2021 and Assessment of Microvascular Obstruction in Non-obstructive CAD</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Medinbox SBI</cp:lastModifiedBy>
  <cp:revision>532</cp:revision>
  <cp:lastPrinted>2021-05-16T20:03:26Z</cp:lastPrinted>
  <dcterms:created xsi:type="dcterms:W3CDTF">2019-05-13T14:16:18Z</dcterms:created>
  <dcterms:modified xsi:type="dcterms:W3CDTF">2021-06-15T13:18:42Z</dcterms:modified>
</cp:coreProperties>
</file>