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7" r:id="rId11"/>
    <p:sldId id="286" r:id="rId12"/>
    <p:sldId id="287" r:id="rId13"/>
    <p:sldId id="288" r:id="rId14"/>
    <p:sldId id="285" r:id="rId15"/>
    <p:sldId id="292" r:id="rId16"/>
    <p:sldId id="291" r:id="rId17"/>
    <p:sldId id="268" r:id="rId18"/>
    <p:sldId id="297" r:id="rId19"/>
    <p:sldId id="2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1"/>
    <p:restoredTop sz="94615"/>
  </p:normalViewPr>
  <p:slideViewPr>
    <p:cSldViewPr snapToGrid="0" snapToObjects="1">
      <p:cViewPr varScale="1">
        <p:scale>
          <a:sx n="98" d="100"/>
          <a:sy n="98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0CD0-37F8-504A-A946-A67BA6AC4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4630" y="1587077"/>
            <a:ext cx="8405495" cy="2421464"/>
          </a:xfrm>
        </p:spPr>
        <p:txBody>
          <a:bodyPr>
            <a:normAutofit/>
          </a:bodyPr>
          <a:lstStyle/>
          <a:p>
            <a:r>
              <a:rPr lang="en-US" sz="5400" dirty="0"/>
              <a:t>Calcified iliofemoral pad in a patient with </a:t>
            </a:r>
            <a:r>
              <a:rPr lang="en-US" sz="5400" dirty="0" err="1"/>
              <a:t>ckd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0ACBE-48A3-D345-BA5C-8DB5449F96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ENDOVASCULAR LIVE CASE</a:t>
            </a:r>
          </a:p>
          <a:p>
            <a:r>
              <a:rPr lang="en-US" sz="3200" dirty="0"/>
              <a:t>JUNE 23, 2021</a:t>
            </a:r>
          </a:p>
        </p:txBody>
      </p:sp>
    </p:spTree>
    <p:extLst>
      <p:ext uri="{BB962C8B-B14F-4D97-AF65-F5344CB8AC3E}">
        <p14:creationId xmlns:p14="http://schemas.microsoft.com/office/powerpoint/2010/main" val="3501251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1F2E-E345-1542-91F0-98D5DF2D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1" y="152401"/>
            <a:ext cx="10131425" cy="1004570"/>
          </a:xfrm>
        </p:spPr>
        <p:txBody>
          <a:bodyPr/>
          <a:lstStyle/>
          <a:p>
            <a:r>
              <a:rPr lang="en-US" dirty="0"/>
              <a:t>Debulking devices in pad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B8167-F110-8A4D-B32A-FC7400DC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16" y="3934010"/>
            <a:ext cx="6103302" cy="2921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11ABFD6-1EDE-4A4A-AFF6-BBC385E75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1" y="1331775"/>
            <a:ext cx="5623559" cy="390316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Modification or debulking of plaque facilitating passage of devices</a:t>
            </a:r>
          </a:p>
          <a:p>
            <a:pPr marL="0" indent="0">
              <a:buNone/>
            </a:pPr>
            <a:endParaRPr lang="nl-BE" sz="28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Reducing bail-out stenting</a:t>
            </a:r>
          </a:p>
          <a:p>
            <a:pPr marL="0" indent="0">
              <a:buNone/>
            </a:pPr>
            <a:endParaRPr lang="nl-BE" sz="2800" b="1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Improving clinical outcome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224C1-CBB1-7949-993F-A7B7F667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84" y="148221"/>
            <a:ext cx="4066949" cy="357759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1692F456-1C20-D54F-879A-0FD6A340C038}"/>
              </a:ext>
            </a:extLst>
          </p:cNvPr>
          <p:cNvSpPr txBox="1"/>
          <p:nvPr/>
        </p:nvSpPr>
        <p:spPr>
          <a:xfrm>
            <a:off x="0" y="6502770"/>
            <a:ext cx="5297760" cy="263791"/>
          </a:xfrm>
          <a:prstGeom prst="rect">
            <a:avLst/>
          </a:prstGeom>
          <a:noFill/>
          <a:ln>
            <a:noFill/>
          </a:ln>
        </p:spPr>
        <p:txBody>
          <a:bodyPr wrap="square" lIns="36000" tIns="46800" rIns="36000" bIns="46800" anchor="b" anchorCtr="1">
            <a:spAutoFit/>
          </a:bodyPr>
          <a:lstStyle/>
          <a:p>
            <a:r>
              <a:rPr lang="en-US" sz="1100" b="0" strike="noStrike" spc="-1" dirty="0" err="1">
                <a:latin typeface="Arial"/>
              </a:rPr>
              <a:t>Niveditta</a:t>
            </a:r>
            <a:r>
              <a:rPr lang="en-US" sz="1100" b="0" strike="noStrike" spc="-1" dirty="0">
                <a:latin typeface="Arial"/>
              </a:rPr>
              <a:t> </a:t>
            </a:r>
            <a:r>
              <a:rPr lang="en-US" sz="1100" b="0" strike="noStrike" spc="-1" dirty="0" err="1">
                <a:latin typeface="Arial"/>
              </a:rPr>
              <a:t>Ramkumar.et</a:t>
            </a:r>
            <a:r>
              <a:rPr lang="en-US" sz="1100" b="0" strike="noStrike" spc="-1" dirty="0">
                <a:latin typeface="Arial"/>
              </a:rPr>
              <a:t> al, Volume: 8, Issue: 12, DOI: (10.1161/JAHA.119.012081) </a:t>
            </a:r>
          </a:p>
        </p:txBody>
      </p:sp>
    </p:spTree>
    <p:extLst>
      <p:ext uri="{BB962C8B-B14F-4D97-AF65-F5344CB8AC3E}">
        <p14:creationId xmlns:p14="http://schemas.microsoft.com/office/powerpoint/2010/main" val="142547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396428"/>
            <a:ext cx="10131425" cy="1456267"/>
          </a:xfrm>
        </p:spPr>
        <p:txBody>
          <a:bodyPr/>
          <a:lstStyle/>
          <a:p>
            <a:r>
              <a:rPr lang="nl-BE" dirty="0"/>
              <a:t>Atherectomy Devices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3263" y="460282"/>
            <a:ext cx="7772400" cy="2472708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Excisional Atherectomy (SilverHawk/TurboHawk; Covidien-Medtronic)</a:t>
            </a:r>
          </a:p>
          <a:p>
            <a:r>
              <a:rPr lang="en-US" dirty="0"/>
              <a:t>Side-cutting rotating blade to excise plaque which is collected in the nose cone. </a:t>
            </a:r>
            <a:endParaRPr lang="nl-BE" dirty="0">
              <a:solidFill>
                <a:srgbClr val="FF0000"/>
              </a:solidFill>
            </a:endParaRPr>
          </a:p>
          <a:p>
            <a:r>
              <a:rPr lang="nl-BE" sz="2000" dirty="0"/>
              <a:t>DEFINITIVE LE trial</a:t>
            </a:r>
          </a:p>
          <a:p>
            <a:endParaRPr lang="nl-BE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1640586" y="2916705"/>
          <a:ext cx="433577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1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Effra"/>
                        </a:rPr>
                        <a:t>Claudication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Effra"/>
                        </a:rPr>
                        <a:t>598 Patients*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Critical Limb Ischemia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201 Patients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+mn-lt"/>
                        </a:rPr>
                        <a:t>Primary Patency</a:t>
                      </a: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 by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Duplex US at 12 months</a:t>
                      </a: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Freedom From Major Unplanned Amputation at 12 months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/>
        </p:nvGraphicFramePr>
        <p:xfrm>
          <a:off x="2293170" y="2394305"/>
          <a:ext cx="340379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800 Patients |</a:t>
                      </a:r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 47 Centers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Effra Light"/>
                        <a:cs typeface="Effra Light"/>
                      </a:endParaRPr>
                    </a:p>
                  </a:txBody>
                  <a:tcPr marL="182880" marR="18288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906174"/>
              </p:ext>
            </p:extLst>
          </p:nvPr>
        </p:nvGraphicFramePr>
        <p:xfrm>
          <a:off x="7041082" y="1916549"/>
          <a:ext cx="3194329" cy="3545505"/>
        </p:xfrm>
        <a:graphic>
          <a:graphicData uri="http://schemas.openxmlformats.org/drawingml/2006/table">
            <a:tbl>
              <a:tblPr/>
              <a:tblGrid>
                <a:gridCol w="183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   </a:t>
                      </a:r>
                      <a:r>
                        <a:rPr kumimoji="0" lang="en-US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 </a:t>
                      </a: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Characteristics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Effra"/>
                        <a:cs typeface="Effra"/>
                      </a:endParaRP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CLI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(RCC 4-6)</a:t>
                      </a: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Patients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201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Lesions       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279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Mean Length (cm)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7.2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Baseline Stenosis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76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Occlusions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30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449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SFA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48% (135)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765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Popliteal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17% (48)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606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Infrapopliteal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ffra"/>
                        <a:cs typeface="Effra"/>
                      </a:endParaRP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34% (96)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kstvak 19"/>
          <p:cNvSpPr txBox="1"/>
          <p:nvPr/>
        </p:nvSpPr>
        <p:spPr>
          <a:xfrm>
            <a:off x="6132550" y="5963773"/>
            <a:ext cx="663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MC </a:t>
            </a:r>
            <a:r>
              <a:rPr lang="nl-BE" dirty="0" err="1"/>
              <a:t>Kinsey</a:t>
            </a:r>
            <a:r>
              <a:rPr lang="nl-BE" dirty="0"/>
              <a:t> JM et al. JACC </a:t>
            </a:r>
            <a:r>
              <a:rPr lang="nl-BE" dirty="0" err="1"/>
              <a:t>CardioVasc</a:t>
            </a:r>
            <a:r>
              <a:rPr lang="nl-BE" dirty="0"/>
              <a:t> Int, 2014 Aug;7(8):923-33.</a:t>
            </a:r>
          </a:p>
        </p:txBody>
      </p:sp>
    </p:spTree>
    <p:extLst>
      <p:ext uri="{BB962C8B-B14F-4D97-AF65-F5344CB8AC3E}">
        <p14:creationId xmlns:p14="http://schemas.microsoft.com/office/powerpoint/2010/main" val="391129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495" y="231963"/>
            <a:ext cx="4805114" cy="1453363"/>
          </a:xfrm>
        </p:spPr>
        <p:txBody>
          <a:bodyPr>
            <a:normAutofit/>
          </a:bodyPr>
          <a:lstStyle/>
          <a:p>
            <a:r>
              <a:rPr lang="nl-BE" dirty="0"/>
              <a:t>Atherectomy Devices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5666" y="1527858"/>
            <a:ext cx="4469448" cy="43714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nl-BE" sz="2400" dirty="0"/>
              <a:t>Excisional Atherectomy (SilverHawk/TurboHawk ; Covidien-Medtronic)</a:t>
            </a:r>
          </a:p>
          <a:p>
            <a:pPr>
              <a:lnSpc>
                <a:spcPct val="90000"/>
              </a:lnSpc>
            </a:pPr>
            <a:r>
              <a:rPr lang="nl-BE" sz="2400" dirty="0"/>
              <a:t>Diamond coated burr that orbits inside the vessel to macerate plaque</a:t>
            </a:r>
          </a:p>
          <a:p>
            <a:pPr>
              <a:lnSpc>
                <a:spcPct val="90000"/>
              </a:lnSpc>
            </a:pPr>
            <a:r>
              <a:rPr lang="nl-BE" sz="2400" dirty="0"/>
              <a:t>DEFINITIVE LE trial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BE" sz="2400" i="1" dirty="0"/>
              <a:t>Primary patency (PSVR &lt; 2.4) : 71%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BE" sz="2400" i="1" dirty="0"/>
              <a:t>Wound healing % @ 3-6-12 m : 52%-61%-72%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BE" sz="2400" i="1" dirty="0"/>
              <a:t>Limb Salvage @12m : 95%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BE" sz="2400" i="1" dirty="0"/>
              <a:t>Especially in diabetics promising results</a:t>
            </a:r>
          </a:p>
          <a:p>
            <a:pPr>
              <a:lnSpc>
                <a:spcPct val="90000"/>
              </a:lnSpc>
            </a:pPr>
            <a:endParaRPr lang="nl-BE" sz="1700" dirty="0"/>
          </a:p>
        </p:txBody>
      </p:sp>
      <p:pic>
        <p:nvPicPr>
          <p:cNvPr id="6" name="Picture 18" descr="A close-up of a red and yellow pencil&#10;&#10;Description automatically generated with low confidence">
            <a:extLst>
              <a:ext uri="{FF2B5EF4-FFF2-40B4-BE49-F238E27FC236}">
                <a16:creationId xmlns:a16="http://schemas.microsoft.com/office/drawing/2014/main" id="{F8BB77B2-3E85-964B-8A76-E9B0474BE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86077" y="1619263"/>
            <a:ext cx="5102943" cy="34572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6096000" y="6356129"/>
            <a:ext cx="636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dirty="0"/>
              <a:t>MC </a:t>
            </a:r>
            <a:r>
              <a:rPr lang="nl-BE" dirty="0" err="1"/>
              <a:t>Kinsey</a:t>
            </a:r>
            <a:r>
              <a:rPr lang="nl-BE" dirty="0"/>
              <a:t> JM et al. JACC </a:t>
            </a:r>
            <a:r>
              <a:rPr lang="nl-BE" dirty="0" err="1"/>
              <a:t>CardioVasc</a:t>
            </a:r>
            <a:r>
              <a:rPr lang="nl-BE" dirty="0"/>
              <a:t> Int, 2014 Aug;7(8):923-33.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8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1" y="1976122"/>
            <a:ext cx="5743574" cy="4352546"/>
          </a:xfrm>
        </p:spPr>
        <p:txBody>
          <a:bodyPr>
            <a:normAutofit/>
          </a:bodyPr>
          <a:lstStyle/>
          <a:p>
            <a:r>
              <a:rPr lang="nl-BE" sz="2400" dirty="0">
                <a:solidFill>
                  <a:srgbClr val="FF0000"/>
                </a:solidFill>
              </a:rPr>
              <a:t>Orbital </a:t>
            </a:r>
            <a:r>
              <a:rPr lang="nl-BE" sz="2400" dirty="0" err="1">
                <a:solidFill>
                  <a:srgbClr val="FF0000"/>
                </a:solidFill>
              </a:rPr>
              <a:t>atherectomy</a:t>
            </a:r>
            <a:r>
              <a:rPr lang="nl-BE" sz="2400" dirty="0">
                <a:solidFill>
                  <a:srgbClr val="FF0000"/>
                </a:solidFill>
              </a:rPr>
              <a:t> (</a:t>
            </a:r>
            <a:r>
              <a:rPr lang="nl-BE" sz="2400" dirty="0" err="1">
                <a:solidFill>
                  <a:srgbClr val="FF0000"/>
                </a:solidFill>
              </a:rPr>
              <a:t>Diamondback</a:t>
            </a:r>
            <a:r>
              <a:rPr lang="nl-BE" sz="2400" dirty="0">
                <a:solidFill>
                  <a:srgbClr val="FF0000"/>
                </a:solidFill>
              </a:rPr>
              <a:t> 360° ; </a:t>
            </a:r>
            <a:r>
              <a:rPr lang="nl-BE" sz="2400" dirty="0" err="1">
                <a:solidFill>
                  <a:srgbClr val="FF0000"/>
                </a:solidFill>
              </a:rPr>
              <a:t>Cardiovascular</a:t>
            </a:r>
            <a:r>
              <a:rPr lang="nl-BE" sz="2400" dirty="0">
                <a:solidFill>
                  <a:srgbClr val="FF0000"/>
                </a:solidFill>
              </a:rPr>
              <a:t> Systems)</a:t>
            </a:r>
          </a:p>
          <a:p>
            <a:r>
              <a:rPr lang="nl-BE" sz="2400" dirty="0"/>
              <a:t>Calcium 360 randomized pilot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Multicenter, randomized (BA vs. OA+BA), prospective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50 patients, popliteal + BTK lesions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RB </a:t>
            </a:r>
            <a:r>
              <a:rPr lang="nl-BE" sz="2400" i="1" dirty="0" err="1"/>
              <a:t>classification</a:t>
            </a:r>
            <a:r>
              <a:rPr lang="nl-BE" sz="2400" i="1" dirty="0"/>
              <a:t> 4-6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Orbital </a:t>
            </a:r>
            <a:r>
              <a:rPr lang="nl-BE" sz="2400" i="1" dirty="0" err="1"/>
              <a:t>atherectomy</a:t>
            </a:r>
            <a:r>
              <a:rPr lang="nl-BE" sz="2400" i="1" dirty="0"/>
              <a:t> + POBA </a:t>
            </a:r>
            <a:r>
              <a:rPr lang="nl-BE" sz="2400" i="1" dirty="0" err="1"/>
              <a:t>vs</a:t>
            </a:r>
            <a:r>
              <a:rPr lang="nl-BE" sz="2400" i="1" dirty="0"/>
              <a:t> POBA</a:t>
            </a:r>
          </a:p>
          <a:p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6096000" y="6238923"/>
            <a:ext cx="600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Shammas</a:t>
            </a:r>
            <a:r>
              <a:rPr lang="nl-BE" dirty="0"/>
              <a:t> NW et al. J </a:t>
            </a:r>
            <a:r>
              <a:rPr lang="nl-BE" dirty="0" err="1"/>
              <a:t>Endovasc</a:t>
            </a:r>
            <a:r>
              <a:rPr lang="nl-BE" dirty="0"/>
              <a:t> </a:t>
            </a:r>
            <a:r>
              <a:rPr lang="nl-BE" dirty="0" err="1"/>
              <a:t>Ther</a:t>
            </a:r>
            <a:r>
              <a:rPr lang="nl-BE" dirty="0"/>
              <a:t> 2012, Aug;19(4):480-8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AB17E634-F91E-9B48-9E49-8585CCA7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39" y="3523319"/>
            <a:ext cx="4911524" cy="2537629"/>
          </a:xfrm>
          <a:prstGeom prst="rect">
            <a:avLst/>
          </a:prstGeom>
        </p:spPr>
      </p:pic>
      <p:pic>
        <p:nvPicPr>
          <p:cNvPr id="8" name="Afbeelding 4">
            <a:extLst>
              <a:ext uri="{FF2B5EF4-FFF2-40B4-BE49-F238E27FC236}">
                <a16:creationId xmlns:a16="http://schemas.microsoft.com/office/drawing/2014/main" id="{489A4D31-209F-6542-8567-9F87F8A6D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1490" y="647403"/>
            <a:ext cx="3341083" cy="21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9" y="1456267"/>
            <a:ext cx="4636436" cy="50130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355" y="0"/>
            <a:ext cx="10131425" cy="1456267"/>
          </a:xfrm>
        </p:spPr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9288" y="1695176"/>
            <a:ext cx="6101525" cy="4352546"/>
          </a:xfrm>
        </p:spPr>
        <p:txBody>
          <a:bodyPr>
            <a:normAutofit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CVX-300 </a:t>
            </a:r>
            <a:r>
              <a:rPr lang="nl-BE" sz="2800" dirty="0" err="1">
                <a:solidFill>
                  <a:srgbClr val="FF0000"/>
                </a:solidFill>
              </a:rPr>
              <a:t>Excimer</a:t>
            </a:r>
            <a:r>
              <a:rPr lang="nl-BE" sz="2800" dirty="0">
                <a:solidFill>
                  <a:srgbClr val="FF0000"/>
                </a:solidFill>
              </a:rPr>
              <a:t> laser (</a:t>
            </a:r>
            <a:r>
              <a:rPr lang="nl-BE" sz="2800" dirty="0" err="1">
                <a:solidFill>
                  <a:srgbClr val="FF0000"/>
                </a:solidFill>
              </a:rPr>
              <a:t>Spectranetics</a:t>
            </a:r>
            <a:r>
              <a:rPr lang="nl-BE" sz="2800" dirty="0">
                <a:solidFill>
                  <a:srgbClr val="FF000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Uses ultraviolet radiation to disintegrate atheroma from the arterial lumen without heating, </a:t>
            </a:r>
            <a:endParaRPr lang="nl-BE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Denovo and ISR fem-pop lesions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1 year patency rate in a small retrospective study (n=112), de novo lesions in comparison with atherectomy in combination with plain balloon angioplasty (86.7% vs 56.9%)</a:t>
            </a:r>
          </a:p>
          <a:p>
            <a:pPr>
              <a:buFont typeface="Wingdings" panose="05000000000000000000" pitchFamily="2" charset="2"/>
              <a:buChar char="ü"/>
            </a:pP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102330" y="6338919"/>
            <a:ext cx="718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Kokkinidis</a:t>
            </a:r>
            <a:r>
              <a:rPr lang="en-US" dirty="0"/>
              <a:t> DG et al. </a:t>
            </a:r>
            <a:r>
              <a:rPr lang="en-US" i="1" dirty="0"/>
              <a:t>Journal of Endovascular Therapy</a:t>
            </a:r>
            <a:r>
              <a:rPr lang="en-US" dirty="0"/>
              <a:t>. 2018;25(1):81-88.</a:t>
            </a:r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17386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 err="1"/>
              <a:t>Atherotomy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1" t="1484" r="1086"/>
          <a:stretch/>
        </p:blipFill>
        <p:spPr>
          <a:xfrm>
            <a:off x="685801" y="2355975"/>
            <a:ext cx="5766344" cy="3267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4088A-E911-E845-BB6B-90BA7221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703" y="2065867"/>
            <a:ext cx="5353086" cy="2880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BD24D-7D7B-A348-9EED-AA8E03C70375}"/>
              </a:ext>
            </a:extLst>
          </p:cNvPr>
          <p:cNvSpPr txBox="1"/>
          <p:nvPr/>
        </p:nvSpPr>
        <p:spPr>
          <a:xfrm>
            <a:off x="6662703" y="5103674"/>
            <a:ext cx="5214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Serranator</a:t>
            </a:r>
            <a:r>
              <a:rPr lang="en-US" dirty="0"/>
              <a:t> balloon: The </a:t>
            </a:r>
            <a:r>
              <a:rPr lang="en-US" dirty="0" err="1"/>
              <a:t>Serranator</a:t>
            </a:r>
            <a:r>
              <a:rPr lang="en-US" dirty="0"/>
              <a:t> balloon (</a:t>
            </a:r>
            <a:r>
              <a:rPr lang="en-US" dirty="0" err="1"/>
              <a:t>Cagent</a:t>
            </a:r>
            <a:r>
              <a:rPr lang="en-US" dirty="0"/>
              <a:t> Vascular, Wayne, PA, USA) is a </a:t>
            </a:r>
            <a:r>
              <a:rPr lang="en-US" dirty="0" err="1"/>
              <a:t>semicompliant</a:t>
            </a:r>
            <a:r>
              <a:rPr lang="en-US" dirty="0"/>
              <a:t> balloon with four serrated embedded strips along the longitudinal axis (see inset) which penetrate the intima which may improve delivery of drug to the vessel wall</a:t>
            </a:r>
          </a:p>
        </p:txBody>
      </p:sp>
    </p:spTree>
    <p:extLst>
      <p:ext uri="{BB962C8B-B14F-4D97-AF65-F5344CB8AC3E}">
        <p14:creationId xmlns:p14="http://schemas.microsoft.com/office/powerpoint/2010/main" val="326589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Atherotomy</a:t>
            </a:r>
            <a:r>
              <a:rPr lang="en-US" dirty="0"/>
              <a:t>: </a:t>
            </a:r>
            <a:r>
              <a:rPr lang="en-US" dirty="0" err="1"/>
              <a:t>Angiosculpt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96" y="2921558"/>
            <a:ext cx="5097030" cy="259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3481"/>
            <a:ext cx="4360434" cy="28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5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D33E-30EA-9A40-ADE4-8D59DC7D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5164"/>
            <a:ext cx="10131425" cy="1456267"/>
          </a:xfrm>
        </p:spPr>
        <p:txBody>
          <a:bodyPr/>
          <a:lstStyle/>
          <a:p>
            <a:r>
              <a:rPr lang="en-US" dirty="0"/>
              <a:t>NEWER Calcium debulking devices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E6FF3-232D-314D-B45F-8046C80A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11" y="1257715"/>
            <a:ext cx="4991677" cy="4892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F6527-FB0D-F44A-A700-4D61242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1" y="2246947"/>
            <a:ext cx="5160647" cy="323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26501-4ED1-4C4F-9230-95AFD1ED7373}"/>
              </a:ext>
            </a:extLst>
          </p:cNvPr>
          <p:cNvSpPr txBox="1"/>
          <p:nvPr/>
        </p:nvSpPr>
        <p:spPr>
          <a:xfrm>
            <a:off x="8147209" y="888383"/>
            <a:ext cx="396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Rotarex</a:t>
            </a:r>
            <a:r>
              <a:rPr lang="en-US" dirty="0"/>
              <a:t> Device (Bard)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85088-14E3-944D-A430-7CA817D5DBBA}"/>
              </a:ext>
            </a:extLst>
          </p:cNvPr>
          <p:cNvSpPr txBox="1"/>
          <p:nvPr/>
        </p:nvSpPr>
        <p:spPr>
          <a:xfrm>
            <a:off x="2060576" y="1673660"/>
            <a:ext cx="396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JetStream</a:t>
            </a:r>
            <a:r>
              <a:rPr lang="en-US" dirty="0"/>
              <a:t> Atherectomy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6E3D5-F6EE-AF40-8FA8-144C09254074}"/>
              </a:ext>
            </a:extLst>
          </p:cNvPr>
          <p:cNvSpPr txBox="1"/>
          <p:nvPr/>
        </p:nvSpPr>
        <p:spPr>
          <a:xfrm>
            <a:off x="737550" y="5682682"/>
            <a:ext cx="446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Rotational cutter with aspiration, 7Fr</a:t>
            </a:r>
          </a:p>
          <a:p>
            <a:r>
              <a:rPr lang="en-US" dirty="0"/>
              <a:t>Luminal gain depends on burr size</a:t>
            </a:r>
          </a:p>
          <a:p>
            <a:r>
              <a:rPr lang="en-US" dirty="0"/>
              <a:t>Improvement in ABI/Rutherford class, but patency 33% and 25% at 1 and 2 </a:t>
            </a:r>
            <a:r>
              <a:rPr lang="en-US" dirty="0" err="1"/>
              <a:t>yr</a:t>
            </a:r>
            <a:r>
              <a:rPr lang="en-US" dirty="0"/>
              <a:t> f/u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033FD-3909-7B45-B5FD-CD3325FCC532}"/>
              </a:ext>
            </a:extLst>
          </p:cNvPr>
          <p:cNvSpPr txBox="1"/>
          <p:nvPr/>
        </p:nvSpPr>
        <p:spPr>
          <a:xfrm>
            <a:off x="7255728" y="6166744"/>
            <a:ext cx="446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diamond-chip coated rotational cutter with aspiration</a:t>
            </a:r>
          </a:p>
        </p:txBody>
      </p:sp>
    </p:spTree>
    <p:extLst>
      <p:ext uri="{BB962C8B-B14F-4D97-AF65-F5344CB8AC3E}">
        <p14:creationId xmlns:p14="http://schemas.microsoft.com/office/powerpoint/2010/main" val="188690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1630-585C-AC42-A475-FEC30FAE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30289"/>
            <a:ext cx="6814749" cy="1035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Shockwave lithotripsy – disrupt PAD III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B40A32-FD83-7641-800A-BAE5C32B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13" y="2309094"/>
            <a:ext cx="6814749" cy="36491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Sonic pulse waves to fracture calcium</a:t>
            </a:r>
          </a:p>
          <a:p>
            <a:r>
              <a:rPr lang="en-US" dirty="0"/>
              <a:t>RCT 306 patients, 45 sites; 30 day and up to 2 year f/u</a:t>
            </a:r>
          </a:p>
          <a:p>
            <a:r>
              <a:rPr lang="en-US" dirty="0"/>
              <a:t>IVL (n=153) or PTA (n=153) Rutherford 2-4</a:t>
            </a:r>
          </a:p>
          <a:p>
            <a:r>
              <a:rPr lang="en-US" dirty="0"/>
              <a:t>IVL or PTA prior to DCB +/- stent</a:t>
            </a:r>
          </a:p>
          <a:p>
            <a:r>
              <a:rPr lang="en-US" dirty="0"/>
              <a:t>Primary effectiveness endpoint of procedural success was significantly greater in the IVL group (65.8% vs. 50.4%, p=0.007).</a:t>
            </a:r>
          </a:p>
          <a:p>
            <a:r>
              <a:rPr lang="en-US" dirty="0"/>
              <a:t>Residual diameter stenosis (27.3±11.5% vs. 30.5±13.9%, p=0.04), freedom from any dissection (81.5% vs.67.7%, p=0.009), flow-limiting dissection (1.4% vs. 6.8%, p=0.03), and provisional stent placement (4.6% vs. 18.3%, p&lt;0.001) were also significantly lower in the IVL group. </a:t>
            </a:r>
          </a:p>
          <a:p>
            <a:r>
              <a:rPr lang="en-US" dirty="0"/>
              <a:t>Secondary outcomes, including rates of MAE and CD-TLR at 30 days, were comparable between groups.</a:t>
            </a:r>
          </a:p>
        </p:txBody>
      </p:sp>
      <p:pic>
        <p:nvPicPr>
          <p:cNvPr id="4" name="Content Placeholder 3" descr="A close up of electronics&#10;&#10;Description automatically generated">
            <a:extLst>
              <a:ext uri="{FF2B5EF4-FFF2-40B4-BE49-F238E27FC236}">
                <a16:creationId xmlns:a16="http://schemas.microsoft.com/office/drawing/2014/main" id="{E53DCD73-CC50-F442-9DEE-716A9462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911" y="2231787"/>
            <a:ext cx="4833089" cy="3469692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E6016-3AFF-C64A-B950-CD5933BAE6C1}"/>
              </a:ext>
            </a:extLst>
          </p:cNvPr>
          <p:cNvSpPr txBox="1"/>
          <p:nvPr/>
        </p:nvSpPr>
        <p:spPr>
          <a:xfrm>
            <a:off x="6889752" y="6043663"/>
            <a:ext cx="634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Gray et al. DISRUPPT PAD III VIVA Nov 7, 2020 </a:t>
            </a:r>
          </a:p>
        </p:txBody>
      </p:sp>
    </p:spTree>
    <p:extLst>
      <p:ext uri="{BB962C8B-B14F-4D97-AF65-F5344CB8AC3E}">
        <p14:creationId xmlns:p14="http://schemas.microsoft.com/office/powerpoint/2010/main" val="105890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16622-0CA3-164B-B4EA-9C019375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IVL in mod-</a:t>
            </a:r>
            <a:r>
              <a:rPr lang="en-US" dirty="0" err="1"/>
              <a:t>sev</a:t>
            </a:r>
            <a:r>
              <a:rPr lang="en-US" dirty="0"/>
              <a:t> calcified lesions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46DCEE-224D-9844-ABB6-2E9CC6CA4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044" y="1805651"/>
            <a:ext cx="7898221" cy="44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5278-88B5-C64A-AA05-AC6A1B2D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771650"/>
          </a:xfrm>
        </p:spPr>
        <p:txBody>
          <a:bodyPr>
            <a:normAutofit/>
          </a:bodyPr>
          <a:lstStyle/>
          <a:p>
            <a:r>
              <a:rPr lang="en-US" sz="4800" b="1" dirty="0"/>
              <a:t>Clinical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0BFD0-7ECA-534C-9896-5EDFCBE3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0" y="1443038"/>
            <a:ext cx="7499256" cy="5414962"/>
          </a:xfrm>
        </p:spPr>
        <p:txBody>
          <a:bodyPr/>
          <a:lstStyle/>
          <a:p>
            <a:r>
              <a:rPr lang="en-US" sz="2000" dirty="0"/>
              <a:t>58 year old male with history of PAD with prior EVIs presenting with non-healing arterial ulcers involving his left great toe and third toe (Rutherford category 5) associated with severe ischemic rest pain and dependent </a:t>
            </a:r>
            <a:r>
              <a:rPr lang="en-US" sz="2000" dirty="0" err="1"/>
              <a:t>rubor</a:t>
            </a:r>
            <a:r>
              <a:rPr lang="en-US" sz="2000" dirty="0"/>
              <a:t> (W2 I3 </a:t>
            </a:r>
            <a:r>
              <a:rPr lang="en-US" sz="2000" dirty="0" err="1"/>
              <a:t>fI</a:t>
            </a:r>
            <a:r>
              <a:rPr lang="en-US" sz="2000" dirty="0"/>
              <a:t> 1) over past two months. He was being followed at outside hospital – referred for second opinion</a:t>
            </a:r>
          </a:p>
          <a:p>
            <a:pPr lvl="1"/>
            <a:r>
              <a:rPr lang="en-US" sz="1800" dirty="0"/>
              <a:t>Exam notable for dry gangrene/eschar over the medial aspect of hallux and dorsal 3</a:t>
            </a:r>
            <a:r>
              <a:rPr lang="en-US" sz="1800" baseline="30000" dirty="0"/>
              <a:t>rd</a:t>
            </a:r>
            <a:r>
              <a:rPr lang="en-US" sz="1800" dirty="0"/>
              <a:t> toe with mild surrounding cellulitis. Exam limited due to severe pain on palpation</a:t>
            </a:r>
          </a:p>
          <a:p>
            <a:pPr lvl="1"/>
            <a:r>
              <a:rPr lang="en-US" sz="1800" dirty="0"/>
              <a:t>Pulses LLE– nonpalpable femoral/popliteal pulses – present on doppler ; with monophasic DP/PT signal</a:t>
            </a:r>
          </a:p>
          <a:p>
            <a:r>
              <a:rPr lang="en-US" sz="2000" dirty="0"/>
              <a:t>Other Medical History: Type 2 diabetes, HTN, HLD, CKD stage 3 (baseline </a:t>
            </a:r>
            <a:r>
              <a:rPr lang="en-US" sz="2000" dirty="0" err="1"/>
              <a:t>Creat</a:t>
            </a:r>
            <a:r>
              <a:rPr lang="en-US" sz="2000" dirty="0"/>
              <a:t> 1.6-1.8), CAD s/p PCI of LAD and </a:t>
            </a:r>
            <a:r>
              <a:rPr lang="en-US" sz="2000" dirty="0" err="1"/>
              <a:t>LCx</a:t>
            </a:r>
            <a:r>
              <a:rPr lang="en-US" sz="2000" dirty="0"/>
              <a:t> (3/15/2016) </a:t>
            </a:r>
          </a:p>
          <a:p>
            <a:r>
              <a:rPr lang="en-US" sz="2000" dirty="0"/>
              <a:t>Medications: Amlodipine, Insulin, Aldactone, Aspirin, Lipitor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4F9F1-8188-2647-926F-7BCCEE1B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93" y="1212850"/>
            <a:ext cx="2155732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D83ED-CC51-E04B-9D04-9F40CF01A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96" y="1191683"/>
            <a:ext cx="2155732" cy="4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A34A-A465-8F43-8E4D-D884E33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2" y="247860"/>
            <a:ext cx="10131425" cy="1456267"/>
          </a:xfrm>
        </p:spPr>
        <p:txBody>
          <a:bodyPr/>
          <a:lstStyle/>
          <a:p>
            <a:r>
              <a:rPr lang="en-US" b="1" dirty="0"/>
              <a:t>Non-invasive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CDEE3-DEF1-5847-921F-00AA0BE2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3" y="1368344"/>
            <a:ext cx="10131425" cy="4815286"/>
          </a:xfrm>
        </p:spPr>
        <p:txBody>
          <a:bodyPr>
            <a:normAutofit/>
          </a:bodyPr>
          <a:lstStyle/>
          <a:p>
            <a:r>
              <a:rPr lang="en-US" dirty="0"/>
              <a:t>Pertinent labs</a:t>
            </a:r>
          </a:p>
          <a:p>
            <a:pPr lvl="1"/>
            <a:r>
              <a:rPr lang="en-US" dirty="0"/>
              <a:t>WBC 9.7, H/H 9.6/29.3, </a:t>
            </a:r>
            <a:r>
              <a:rPr lang="en-US" dirty="0" err="1"/>
              <a:t>Plt</a:t>
            </a:r>
            <a:r>
              <a:rPr lang="en-US" dirty="0"/>
              <a:t> 186, BUN/</a:t>
            </a:r>
            <a:r>
              <a:rPr lang="en-US" dirty="0" err="1"/>
              <a:t>Creat</a:t>
            </a:r>
            <a:r>
              <a:rPr lang="en-US" dirty="0"/>
              <a:t> 45/1.75, K 5.0</a:t>
            </a:r>
          </a:p>
          <a:p>
            <a:r>
              <a:rPr lang="en-US" dirty="0"/>
              <a:t>ABIs from 04/2021</a:t>
            </a:r>
          </a:p>
          <a:p>
            <a:pPr lvl="1"/>
            <a:r>
              <a:rPr lang="en-US" dirty="0"/>
              <a:t>Right: ABI 1.42, TBI 0.31</a:t>
            </a:r>
          </a:p>
          <a:p>
            <a:pPr lvl="1"/>
            <a:r>
              <a:rPr lang="en-US" dirty="0"/>
              <a:t>Left: 0.34, flat PVRs</a:t>
            </a:r>
          </a:p>
          <a:p>
            <a:r>
              <a:rPr lang="en-US" sz="2400" dirty="0"/>
              <a:t>Arterial</a:t>
            </a:r>
            <a:r>
              <a:rPr lang="en-US" dirty="0"/>
              <a:t> Duplex 04/2021</a:t>
            </a:r>
          </a:p>
          <a:p>
            <a:pPr lvl="1"/>
            <a:r>
              <a:rPr lang="en-US" dirty="0"/>
              <a:t>Possible R CIA occlusion, &gt;75% stenosis of distal CIA and proximal EIA</a:t>
            </a:r>
            <a:br>
              <a:rPr lang="en-US" dirty="0"/>
            </a:br>
            <a:r>
              <a:rPr lang="en-US" dirty="0"/>
              <a:t>&gt;75% stenosis of L proximal CIA. 50-74% stenosis of the distal CIA.</a:t>
            </a:r>
          </a:p>
          <a:p>
            <a:pPr lvl="1"/>
            <a:r>
              <a:rPr lang="en-US" dirty="0"/>
              <a:t>L CFA &gt;75% stenosis. 50-74% stenosis </a:t>
            </a:r>
            <a:r>
              <a:rPr lang="en-US" dirty="0" err="1"/>
              <a:t>prox</a:t>
            </a:r>
            <a:r>
              <a:rPr lang="en-US" dirty="0"/>
              <a:t> SFA, mid-distal SFA occlusion. PTA occluded. Distal ATA occluded.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8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1E07-9837-1141-8E5C-251791D9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b="1" dirty="0"/>
              <a:t>Peripheral angiogram</a:t>
            </a:r>
          </a:p>
        </p:txBody>
      </p:sp>
      <p:pic>
        <p:nvPicPr>
          <p:cNvPr id="7" name="Live Case June 2021">
            <a:hlinkClick r:id="" action="ppaction://media"/>
            <a:extLst>
              <a:ext uri="{FF2B5EF4-FFF2-40B4-BE49-F238E27FC236}">
                <a16:creationId xmlns:a16="http://schemas.microsoft.com/office/drawing/2014/main" id="{0C6B6D6B-A0A7-7C46-AF4F-0CA6B9405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01" y="1661203"/>
            <a:ext cx="3363913" cy="4351338"/>
          </a:xfrm>
          <a:prstGeom prst="rect">
            <a:avLst/>
          </a:prstGeom>
        </p:spPr>
      </p:pic>
      <p:pic>
        <p:nvPicPr>
          <p:cNvPr id="8" name="Live case June 2021 [2]">
            <a:hlinkClick r:id="" action="ppaction://media"/>
            <a:extLst>
              <a:ext uri="{FF2B5EF4-FFF2-40B4-BE49-F238E27FC236}">
                <a16:creationId xmlns:a16="http://schemas.microsoft.com/office/drawing/2014/main" id="{19CBACBE-F537-1549-B226-A9326D1D7E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8970" r="21030" b="1396"/>
          <a:stretch>
            <a:fillRect/>
          </a:stretch>
        </p:blipFill>
        <p:spPr>
          <a:xfrm>
            <a:off x="4924742" y="1371157"/>
            <a:ext cx="2560320" cy="4846320"/>
          </a:xfrm>
          <a:prstGeom prst="rect">
            <a:avLst/>
          </a:prstGeom>
        </p:spPr>
      </p:pic>
      <p:pic>
        <p:nvPicPr>
          <p:cNvPr id="9" name="Live case June 2021 [3]">
            <a:hlinkClick r:id="" action="ppaction://media"/>
            <a:extLst>
              <a:ext uri="{FF2B5EF4-FFF2-40B4-BE49-F238E27FC236}">
                <a16:creationId xmlns:a16="http://schemas.microsoft.com/office/drawing/2014/main" id="{20C12D6C-A6A5-9540-8E14-B0319E3C7F16}"/>
              </a:ext>
            </a:extLst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5590" r="16452"/>
          <a:stretch>
            <a:fillRect/>
          </a:stretch>
        </p:blipFill>
        <p:spPr>
          <a:xfrm>
            <a:off x="9063736" y="1371157"/>
            <a:ext cx="2646363" cy="503727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0CED00-76BF-7F4D-9DB3-5329E5935AB2}"/>
              </a:ext>
            </a:extLst>
          </p:cNvPr>
          <p:cNvSpPr txBox="1"/>
          <p:nvPr/>
        </p:nvSpPr>
        <p:spPr>
          <a:xfrm>
            <a:off x="1151045" y="1186491"/>
            <a:ext cx="298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Iliac Angiogram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0BAA7-6750-A34D-8C29-94C940D93EBB}"/>
              </a:ext>
            </a:extLst>
          </p:cNvPr>
          <p:cNvSpPr txBox="1"/>
          <p:nvPr/>
        </p:nvSpPr>
        <p:spPr>
          <a:xfrm>
            <a:off x="5214333" y="1001825"/>
            <a:ext cx="16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LLE Runoff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386A5-AABB-F34E-B325-F9AE30BB415E}"/>
              </a:ext>
            </a:extLst>
          </p:cNvPr>
          <p:cNvSpPr txBox="1"/>
          <p:nvPr/>
        </p:nvSpPr>
        <p:spPr>
          <a:xfrm>
            <a:off x="9164097" y="981555"/>
            <a:ext cx="287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RLE Femoral angiogram</a:t>
            </a:r>
          </a:p>
        </p:txBody>
      </p:sp>
    </p:spTree>
    <p:extLst>
      <p:ext uri="{BB962C8B-B14F-4D97-AF65-F5344CB8AC3E}">
        <p14:creationId xmlns:p14="http://schemas.microsoft.com/office/powerpoint/2010/main" val="5139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6B96-4F7D-0A45-833E-E5BAC31C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53" y="74949"/>
            <a:ext cx="10131425" cy="880947"/>
          </a:xfrm>
        </p:spPr>
        <p:txBody>
          <a:bodyPr/>
          <a:lstStyle/>
          <a:p>
            <a:r>
              <a:rPr lang="en-US" dirty="0"/>
              <a:t>Calcific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067F9-6809-1E43-96F2-F3601A57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5" y="4514672"/>
            <a:ext cx="8674796" cy="2491918"/>
          </a:xfrm>
        </p:spPr>
        <p:txBody>
          <a:bodyPr>
            <a:normAutofit fontScale="55000" lnSpcReduction="20000"/>
          </a:bodyPr>
          <a:lstStyle/>
          <a:p>
            <a:r>
              <a:rPr lang="en-US" sz="2500" dirty="0"/>
              <a:t>Highly prevalent in Elderly, and associated with CKD, Diabetes or inflammatory states. Prevalence increases with age (about 2/3 patients over age 70) and is associated with mortality.</a:t>
            </a:r>
          </a:p>
          <a:p>
            <a:r>
              <a:rPr lang="en-US" sz="2500" dirty="0"/>
              <a:t>Accumulation of calcium and phosphate within arteries and mineral deposits within the intimal and medial layers of the arteries</a:t>
            </a:r>
          </a:p>
          <a:p>
            <a:r>
              <a:rPr lang="en-US" sz="2500" dirty="0"/>
              <a:t>Intimal calcium</a:t>
            </a:r>
            <a:r>
              <a:rPr lang="en-US" sz="2500" dirty="0">
                <a:sym typeface="Wingdings" pitchFamily="2" charset="2"/>
              </a:rPr>
              <a:t> 2/2 atherosclerosis/lipid plaque and inflammation inducing osteogenic cell differentiation </a:t>
            </a:r>
          </a:p>
          <a:p>
            <a:r>
              <a:rPr lang="en-US" sz="2500" dirty="0"/>
              <a:t>Medial Calcium</a:t>
            </a:r>
            <a:r>
              <a:rPr lang="en-US" sz="2500" dirty="0">
                <a:sym typeface="Wingdings" pitchFamily="2" charset="2"/>
              </a:rPr>
              <a:t> no luminal narrowing; however decreased elasticity of vessel wall leading to atherosclerosis and decreased perfusion</a:t>
            </a:r>
            <a:endParaRPr lang="en-US" sz="2500" dirty="0"/>
          </a:p>
          <a:p>
            <a:r>
              <a:rPr lang="en-US" sz="2500" dirty="0" err="1"/>
              <a:t>Monckeberg</a:t>
            </a:r>
            <a:r>
              <a:rPr lang="en-US" sz="2500" dirty="0"/>
              <a:t>/calciphylaxis</a:t>
            </a:r>
            <a:r>
              <a:rPr lang="en-US" sz="2500" dirty="0">
                <a:sym typeface="Wingdings" pitchFamily="2" charset="2"/>
              </a:rPr>
              <a:t> </a:t>
            </a:r>
            <a:r>
              <a:rPr lang="en-US" sz="2500" dirty="0" err="1">
                <a:sym typeface="Wingdings" pitchFamily="2" charset="2"/>
              </a:rPr>
              <a:t>dystropic</a:t>
            </a:r>
            <a:r>
              <a:rPr lang="en-US" sz="2500" dirty="0">
                <a:sym typeface="Wingdings" pitchFamily="2" charset="2"/>
              </a:rPr>
              <a:t> calcification of the tunica media due to osteoblastic transformation of VSMCs leading to calcium hydroxyapatite crystal deposition --&gt; increased CV mortality in young people without other RFs </a:t>
            </a:r>
            <a:endParaRPr lang="en-US" sz="25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93351-B5E1-7145-90A8-33BA95448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222" y="646172"/>
            <a:ext cx="4070419" cy="3388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C1ECC-47F4-B847-A7C5-CD4A0115F11C}"/>
              </a:ext>
            </a:extLst>
          </p:cNvPr>
          <p:cNvSpPr txBox="1"/>
          <p:nvPr/>
        </p:nvSpPr>
        <p:spPr>
          <a:xfrm>
            <a:off x="2699243" y="4018292"/>
            <a:ext cx="5842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Rocha-Singh KJ et al. </a:t>
            </a:r>
            <a:r>
              <a:rPr lang="en-US" sz="1400" i="1" dirty="0"/>
              <a:t>Catheter Cardiovasc </a:t>
            </a:r>
            <a:r>
              <a:rPr lang="en-US" sz="1400" i="1" dirty="0" err="1"/>
              <a:t>Interv</a:t>
            </a:r>
            <a:r>
              <a:rPr lang="en-US" sz="1400" dirty="0"/>
              <a:t>. 2014;83(6):E212-E220.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C0BE7-6C6F-564D-AC8D-E794D262F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914" y="448873"/>
            <a:ext cx="2494783" cy="5960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42E147-0FF1-0A40-9D45-0C3702998E60}"/>
              </a:ext>
            </a:extLst>
          </p:cNvPr>
          <p:cNvSpPr txBox="1"/>
          <p:nvPr/>
        </p:nvSpPr>
        <p:spPr>
          <a:xfrm>
            <a:off x="8316178" y="6329521"/>
            <a:ext cx="400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Mowafy</a:t>
            </a:r>
            <a:r>
              <a:rPr lang="en-US" sz="1200" dirty="0"/>
              <a:t> et al; 2019 Vascular and Endovascular Review; 2 (1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516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4699D-2ECF-B54B-AD92-25CFA382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7" y="137328"/>
            <a:ext cx="10131425" cy="1456267"/>
          </a:xfrm>
        </p:spPr>
        <p:txBody>
          <a:bodyPr/>
          <a:lstStyle/>
          <a:p>
            <a:r>
              <a:rPr lang="en-US" dirty="0"/>
              <a:t>Challenges to </a:t>
            </a:r>
            <a:r>
              <a:rPr lang="en-US" dirty="0" err="1"/>
              <a:t>evi</a:t>
            </a:r>
            <a:r>
              <a:rPr lang="en-US" dirty="0"/>
              <a:t> in calcific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49B8-0308-504D-8CA6-AF48E69DB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14" y="1468546"/>
            <a:ext cx="7213217" cy="5252125"/>
          </a:xfrm>
        </p:spPr>
        <p:txBody>
          <a:bodyPr>
            <a:normAutofit/>
          </a:bodyPr>
          <a:lstStyle/>
          <a:p>
            <a:r>
              <a:rPr lang="en-US" dirty="0"/>
              <a:t>Currently, most on-going U.S. Investigational Device Exemption (IDE) endovascular device protocols specifically exclude patients with “severe” calcification. </a:t>
            </a:r>
          </a:p>
          <a:p>
            <a:r>
              <a:rPr lang="en-US" dirty="0"/>
              <a:t>Associated with suboptimal balloon dilation and stent expansion - circumferential calcium; ?recoil</a:t>
            </a:r>
          </a:p>
          <a:p>
            <a:r>
              <a:rPr lang="en-US" dirty="0"/>
              <a:t>In CTOs limit ability of guidewire and device passage, ability to cross proximal/distal cap, efficacy of re-entry devices</a:t>
            </a:r>
          </a:p>
          <a:p>
            <a:r>
              <a:rPr lang="en-US" dirty="0"/>
              <a:t>Reduced biologic drug effect with the use of paclitaxel therapies longitudinal calcium</a:t>
            </a:r>
          </a:p>
          <a:p>
            <a:pPr lvl="1"/>
            <a:r>
              <a:rPr lang="en-US" dirty="0"/>
              <a:t>Fanelli et al: 50% reduction in 1</a:t>
            </a:r>
            <a:r>
              <a:rPr lang="en-US" baseline="30000" dirty="0"/>
              <a:t>o </a:t>
            </a:r>
            <a:r>
              <a:rPr lang="en-US" dirty="0"/>
              <a:t> patency and increase in LLL at 12 months in vessels with 270-360</a:t>
            </a:r>
            <a:r>
              <a:rPr lang="en-US" baseline="30000" dirty="0"/>
              <a:t>o</a:t>
            </a:r>
            <a:r>
              <a:rPr lang="en-US" dirty="0"/>
              <a:t> arc of Ca treated with DCB</a:t>
            </a:r>
            <a:endParaRPr lang="en-US" baseline="30000" dirty="0"/>
          </a:p>
          <a:p>
            <a:r>
              <a:rPr lang="en-US" dirty="0"/>
              <a:t>Associated with worse outcomes – increase in late lumen loss, reduced primary patency</a:t>
            </a:r>
          </a:p>
          <a:p>
            <a:r>
              <a:rPr lang="en-US" dirty="0"/>
              <a:t>Increased risk of complications (dissections/perforations/distal embolization)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5438C-8FF0-5B4B-A415-87C0CCB75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223" y="159811"/>
            <a:ext cx="3539910" cy="2617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19283-6D7B-3C4F-B28C-46F33194A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35" y="2979027"/>
            <a:ext cx="4816965" cy="3107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A3FCE-6D79-454C-B10C-600801923CBC}"/>
              </a:ext>
            </a:extLst>
          </p:cNvPr>
          <p:cNvSpPr txBox="1"/>
          <p:nvPr/>
        </p:nvSpPr>
        <p:spPr>
          <a:xfrm>
            <a:off x="7425731" y="6200775"/>
            <a:ext cx="476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Fanelli et al.</a:t>
            </a:r>
          </a:p>
        </p:txBody>
      </p:sp>
    </p:spTree>
    <p:extLst>
      <p:ext uri="{BB962C8B-B14F-4D97-AF65-F5344CB8AC3E}">
        <p14:creationId xmlns:p14="http://schemas.microsoft.com/office/powerpoint/2010/main" val="288633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40427-ECE3-AD44-B653-072325D4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7715"/>
            <a:ext cx="10131425" cy="1388621"/>
          </a:xfrm>
        </p:spPr>
        <p:txBody>
          <a:bodyPr>
            <a:normAutofit/>
          </a:bodyPr>
          <a:lstStyle/>
          <a:p>
            <a:r>
              <a:rPr lang="en-US" b="1" dirty="0"/>
              <a:t>Calcium grading – </a:t>
            </a:r>
            <a:br>
              <a:rPr lang="en-US" b="1" dirty="0"/>
            </a:br>
            <a:r>
              <a:rPr lang="en-US" sz="2200" b="1" dirty="0"/>
              <a:t>compliance 360, PARC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F9E22-9B93-6343-B47B-8E393DB1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848" y="2426678"/>
            <a:ext cx="6860652" cy="1584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DC6E2-5C74-464C-8EBB-6A35F410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" y="1607444"/>
            <a:ext cx="3845147" cy="3330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EB0B6-9419-814C-85AF-D3E8EEE31777}"/>
              </a:ext>
            </a:extLst>
          </p:cNvPr>
          <p:cNvSpPr txBox="1"/>
          <p:nvPr/>
        </p:nvSpPr>
        <p:spPr>
          <a:xfrm>
            <a:off x="5585460" y="6070898"/>
            <a:ext cx="66065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Dattilo R et al. J Invasive </a:t>
            </a:r>
            <a:r>
              <a:rPr lang="en-US" sz="1600" dirty="0" err="1"/>
              <a:t>Cardiol</a:t>
            </a:r>
            <a:r>
              <a:rPr lang="en-US" sz="1600" dirty="0"/>
              <a:t>. 2014 Aug;26(8):355-60. PMID: 25091093.</a:t>
            </a:r>
          </a:p>
          <a:p>
            <a:r>
              <a:rPr lang="en-US" sz="1600" dirty="0"/>
              <a:t>Patel MR,  et al. Am Coll </a:t>
            </a:r>
            <a:r>
              <a:rPr lang="en-US" sz="1600" dirty="0" err="1"/>
              <a:t>Cardiol</a:t>
            </a:r>
            <a:r>
              <a:rPr lang="en-US" sz="1600" dirty="0"/>
              <a:t>. 2015 Mar 10;65(9):931-41.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E49DB-3D52-FB40-94A6-BC60C0A77EAA}"/>
              </a:ext>
            </a:extLst>
          </p:cNvPr>
          <p:cNvSpPr txBox="1"/>
          <p:nvPr/>
        </p:nvSpPr>
        <p:spPr>
          <a:xfrm>
            <a:off x="2084215" y="4972849"/>
            <a:ext cx="7334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Angiographic classification based on length , circumference of involvement and </a:t>
            </a:r>
            <a:r>
              <a:rPr lang="en-US" dirty="0" err="1"/>
              <a:t>uni</a:t>
            </a:r>
            <a:r>
              <a:rPr lang="en-US" dirty="0"/>
              <a:t>/bilateral involvement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0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B73286-5555-994E-A818-3E7963418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042" y="1915796"/>
            <a:ext cx="4234958" cy="34705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9A44BD-DBA2-D643-8316-60C73DD63C8A}"/>
              </a:ext>
            </a:extLst>
          </p:cNvPr>
          <p:cNvSpPr txBox="1">
            <a:spLocks/>
          </p:cNvSpPr>
          <p:nvPr/>
        </p:nvSpPr>
        <p:spPr>
          <a:xfrm>
            <a:off x="685801" y="217715"/>
            <a:ext cx="10131425" cy="13886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Calcium grading – </a:t>
            </a:r>
            <a:br>
              <a:rPr lang="en-US" b="1" dirty="0"/>
            </a:br>
            <a:r>
              <a:rPr lang="en-US" sz="2200" b="1" dirty="0"/>
              <a:t>PACSS, FANELLI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2DA643-9C3E-8B40-A1B5-D60956D65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79" y="1990567"/>
            <a:ext cx="4234958" cy="332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653DEB-4CAC-5B43-BB0A-0476CA92738E}"/>
              </a:ext>
            </a:extLst>
          </p:cNvPr>
          <p:cNvSpPr txBox="1"/>
          <p:nvPr/>
        </p:nvSpPr>
        <p:spPr>
          <a:xfrm>
            <a:off x="4732020" y="6012180"/>
            <a:ext cx="723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Rocha-Singh KJ et al. Catheter Cardiovasc </a:t>
            </a:r>
            <a:r>
              <a:rPr lang="en-US" dirty="0" err="1"/>
              <a:t>Interv</a:t>
            </a:r>
            <a:r>
              <a:rPr lang="en-US" dirty="0"/>
              <a:t>. 2014 May 1;83(6)</a:t>
            </a:r>
          </a:p>
          <a:p>
            <a:r>
              <a:rPr lang="en-US" dirty="0"/>
              <a:t>Fanelli, F et al. </a:t>
            </a:r>
            <a:r>
              <a:rPr lang="en-US" i="1" dirty="0"/>
              <a:t>Cardiovasc </a:t>
            </a:r>
            <a:r>
              <a:rPr lang="en-US" i="1" dirty="0" err="1"/>
              <a:t>Intervent</a:t>
            </a:r>
            <a:r>
              <a:rPr lang="en-US" i="1" dirty="0"/>
              <a:t> </a:t>
            </a:r>
            <a:r>
              <a:rPr lang="en-US" i="1" dirty="0" err="1"/>
              <a:t>Radiol</a:t>
            </a:r>
            <a:r>
              <a:rPr lang="en-US" dirty="0"/>
              <a:t> </a:t>
            </a:r>
            <a:r>
              <a:rPr lang="en-US" b="1" dirty="0"/>
              <a:t>37, </a:t>
            </a:r>
            <a:r>
              <a:rPr lang="en-US" dirty="0"/>
              <a:t>898–907 (2014). </a:t>
            </a:r>
          </a:p>
        </p:txBody>
      </p:sp>
    </p:spTree>
    <p:extLst>
      <p:ext uri="{BB962C8B-B14F-4D97-AF65-F5344CB8AC3E}">
        <p14:creationId xmlns:p14="http://schemas.microsoft.com/office/powerpoint/2010/main" val="4005115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52C0-96E1-ED47-81FB-F10061A4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1" y="144356"/>
            <a:ext cx="10131425" cy="1456267"/>
          </a:xfrm>
        </p:spPr>
        <p:txBody>
          <a:bodyPr/>
          <a:lstStyle/>
          <a:p>
            <a:r>
              <a:rPr lang="en-US" dirty="0"/>
              <a:t>Calcium grading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FBFA83-DCBA-6C4A-8377-A3D78F93E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130" y="1683385"/>
            <a:ext cx="7009595" cy="430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14FD3-3AA1-7840-98C5-8B6D549D5CF1}"/>
              </a:ext>
            </a:extLst>
          </p:cNvPr>
          <p:cNvSpPr txBox="1"/>
          <p:nvPr/>
        </p:nvSpPr>
        <p:spPr>
          <a:xfrm>
            <a:off x="6096000" y="6400800"/>
            <a:ext cx="567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Fanelli F. Vascular Calcium: detection, classification and implications in DCB treatment LINC 2018</a:t>
            </a:r>
          </a:p>
        </p:txBody>
      </p:sp>
    </p:spTree>
    <p:extLst>
      <p:ext uri="{BB962C8B-B14F-4D97-AF65-F5344CB8AC3E}">
        <p14:creationId xmlns:p14="http://schemas.microsoft.com/office/powerpoint/2010/main" val="3328501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1328</Words>
  <Application>Microsoft Office PowerPoint</Application>
  <PresentationFormat>Widescreen</PresentationFormat>
  <Paragraphs>131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Effra</vt:lpstr>
      <vt:lpstr>Effra Light</vt:lpstr>
      <vt:lpstr>Wingdings</vt:lpstr>
      <vt:lpstr>Celestial</vt:lpstr>
      <vt:lpstr>Calcified iliofemoral pad in a patient with ckd</vt:lpstr>
      <vt:lpstr>Clinical presentation</vt:lpstr>
      <vt:lpstr>Non-invasive Studies</vt:lpstr>
      <vt:lpstr>Peripheral angiogram</vt:lpstr>
      <vt:lpstr>Calcific pad</vt:lpstr>
      <vt:lpstr>Challenges to evi in calcific pad</vt:lpstr>
      <vt:lpstr>Calcium grading –  compliance 360, PARC</vt:lpstr>
      <vt:lpstr>PowerPoint Presentation</vt:lpstr>
      <vt:lpstr>Calcium grading</vt:lpstr>
      <vt:lpstr>Debulking devices in pad</vt:lpstr>
      <vt:lpstr>Atherectomy Devices</vt:lpstr>
      <vt:lpstr>Atherectomy Devices</vt:lpstr>
      <vt:lpstr>Atherectomy Devices BTK</vt:lpstr>
      <vt:lpstr>Atherectomy Devices BTK</vt:lpstr>
      <vt:lpstr>Atherotomy</vt:lpstr>
      <vt:lpstr>Atherotomy: Angiosculpt</vt:lpstr>
      <vt:lpstr>NEWER Calcium debulking devices</vt:lpstr>
      <vt:lpstr>Shockwave lithotripsy – disrupt PAD III</vt:lpstr>
      <vt:lpstr>IVL in mod-sev calcified lesions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Calcified iliofemoral pad in a patient with ckd</dc:title>
  <dc:creator>Sriya Avadhani</dc:creator>
  <cp:lastModifiedBy>Medinbox SBI</cp:lastModifiedBy>
  <cp:revision>7</cp:revision>
  <dcterms:created xsi:type="dcterms:W3CDTF">2021-06-23T10:36:01Z</dcterms:created>
  <dcterms:modified xsi:type="dcterms:W3CDTF">2021-06-23T14:03:41Z</dcterms:modified>
</cp:coreProperties>
</file>