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  <p:sldMasterId id="2147483790" r:id="rId2"/>
    <p:sldMasterId id="2147483802" r:id="rId3"/>
    <p:sldMasterId id="2147483828" r:id="rId4"/>
    <p:sldMasterId id="2147483854" r:id="rId5"/>
    <p:sldMasterId id="2147483867" r:id="rId6"/>
    <p:sldMasterId id="2147483880" r:id="rId7"/>
    <p:sldMasterId id="2147483893" r:id="rId8"/>
  </p:sldMasterIdLst>
  <p:notesMasterIdLst>
    <p:notesMasterId r:id="rId64"/>
  </p:notesMasterIdLst>
  <p:sldIdLst>
    <p:sldId id="491" r:id="rId9"/>
    <p:sldId id="492" r:id="rId10"/>
    <p:sldId id="413" r:id="rId11"/>
    <p:sldId id="414" r:id="rId12"/>
    <p:sldId id="415" r:id="rId13"/>
    <p:sldId id="420" r:id="rId14"/>
    <p:sldId id="417" r:id="rId15"/>
    <p:sldId id="493" r:id="rId16"/>
    <p:sldId id="495" r:id="rId17"/>
    <p:sldId id="496" r:id="rId18"/>
    <p:sldId id="497" r:id="rId19"/>
    <p:sldId id="498" r:id="rId20"/>
    <p:sldId id="499" r:id="rId21"/>
    <p:sldId id="500" r:id="rId22"/>
    <p:sldId id="501" r:id="rId23"/>
    <p:sldId id="502" r:id="rId24"/>
    <p:sldId id="503" r:id="rId25"/>
    <p:sldId id="504" r:id="rId26"/>
    <p:sldId id="505" r:id="rId27"/>
    <p:sldId id="507" r:id="rId28"/>
    <p:sldId id="508" r:id="rId29"/>
    <p:sldId id="476" r:id="rId30"/>
    <p:sldId id="468" r:id="rId31"/>
    <p:sldId id="469" r:id="rId32"/>
    <p:sldId id="470" r:id="rId33"/>
    <p:sldId id="471" r:id="rId34"/>
    <p:sldId id="472" r:id="rId35"/>
    <p:sldId id="474" r:id="rId36"/>
    <p:sldId id="475" r:id="rId37"/>
    <p:sldId id="453" r:id="rId38"/>
    <p:sldId id="454" r:id="rId39"/>
    <p:sldId id="455" r:id="rId40"/>
    <p:sldId id="456" r:id="rId41"/>
    <p:sldId id="457" r:id="rId42"/>
    <p:sldId id="458" r:id="rId43"/>
    <p:sldId id="461" r:id="rId44"/>
    <p:sldId id="463" r:id="rId45"/>
    <p:sldId id="464" r:id="rId46"/>
    <p:sldId id="465" r:id="rId47"/>
    <p:sldId id="466" r:id="rId48"/>
    <p:sldId id="494" r:id="rId49"/>
    <p:sldId id="421" r:id="rId50"/>
    <p:sldId id="422" r:id="rId51"/>
    <p:sldId id="423" r:id="rId52"/>
    <p:sldId id="424" r:id="rId53"/>
    <p:sldId id="425" r:id="rId54"/>
    <p:sldId id="427" r:id="rId55"/>
    <p:sldId id="428" r:id="rId56"/>
    <p:sldId id="430" r:id="rId57"/>
    <p:sldId id="431" r:id="rId58"/>
    <p:sldId id="432" r:id="rId59"/>
    <p:sldId id="435" r:id="rId60"/>
    <p:sldId id="436" r:id="rId61"/>
    <p:sldId id="437" r:id="rId62"/>
    <p:sldId id="438" r:id="rId63"/>
  </p:sldIdLst>
  <p:sldSz cx="10287000" cy="6858000" type="35mm"/>
  <p:notesSz cx="7010400" cy="9296400"/>
  <p:defaultTextStyle>
    <a:defPPr>
      <a:defRPr lang="en-US"/>
    </a:defPPr>
    <a:lvl1pPr marL="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C0A"/>
    <a:srgbClr val="00B0F0"/>
    <a:srgbClr val="000090"/>
    <a:srgbClr val="2D75B6"/>
    <a:srgbClr val="70AD47"/>
    <a:srgbClr val="FF0066"/>
    <a:srgbClr val="2E75B6"/>
    <a:srgbClr val="00A1DA"/>
    <a:srgbClr val="CCFF66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0" y="4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2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VI-FileSrvr.msnyuhealth.org\Shares\CCC\1-KIM\1-WEBCASTS\ANALYTICS\Total%20Webcast%20Page%20Views%20-%20May%20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Total Page Views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816409652045918E-3"/>
                  <c:y val="-3.2577079697498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621-4428-B451-A6581A5810CA}"/>
                </c:ext>
              </c:extLst>
            </c:dLbl>
            <c:dLbl>
              <c:idx val="6"/>
              <c:layout>
                <c:manualLayout>
                  <c:x val="9.3436106183439652E-4"/>
                  <c:y val="-2.7923211169284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621-4428-B451-A6581A5810CA}"/>
                </c:ext>
              </c:extLst>
            </c:dLbl>
            <c:dLbl>
              <c:idx val="7"/>
              <c:layout>
                <c:manualLayout>
                  <c:x val="-1.4245014245014768E-3"/>
                  <c:y val="-4.43666082895505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621-4428-B451-A6581A5810CA}"/>
                </c:ext>
              </c:extLst>
            </c:dLbl>
            <c:dLbl>
              <c:idx val="14"/>
              <c:layout>
                <c:manualLayout>
                  <c:x val="1.868722123668793E-3"/>
                  <c:y val="-2.5596276905177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621-4428-B451-A6581A5810CA}"/>
                </c:ext>
              </c:extLst>
            </c:dLbl>
            <c:dLbl>
              <c:idx val="32"/>
              <c:layout>
                <c:manualLayout>
                  <c:x val="-5.6061663710063794E-3"/>
                  <c:y val="-2.3269342641070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621-4428-B451-A6581A5810CA}"/>
                </c:ext>
              </c:extLst>
            </c:dLbl>
            <c:dLbl>
              <c:idx val="36"/>
              <c:layout>
                <c:manualLayout>
                  <c:x val="-1.0277971680178362E-2"/>
                  <c:y val="-3.02501454333915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621-4428-B451-A6581A5810CA}"/>
                </c:ext>
              </c:extLst>
            </c:dLbl>
            <c:dLbl>
              <c:idx val="46"/>
              <c:layout>
                <c:manualLayout>
                  <c:x val="-1.3703803932725393E-16"/>
                  <c:y val="1.3961605584642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621-4428-B451-A6581A5810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Sheet1!$A$2:$A$29</c:f>
              <c:numCache>
                <c:formatCode>mmm\-yy</c:formatCode>
                <c:ptCount val="28"/>
                <c:pt idx="0">
                  <c:v>43466</c:v>
                </c:pt>
                <c:pt idx="1">
                  <c:v>43497</c:v>
                </c:pt>
                <c:pt idx="2">
                  <c:v>43525</c:v>
                </c:pt>
                <c:pt idx="3">
                  <c:v>43556</c:v>
                </c:pt>
                <c:pt idx="4">
                  <c:v>43586</c:v>
                </c:pt>
                <c:pt idx="5">
                  <c:v>43617</c:v>
                </c:pt>
                <c:pt idx="6">
                  <c:v>43647</c:v>
                </c:pt>
                <c:pt idx="7">
                  <c:v>43678</c:v>
                </c:pt>
                <c:pt idx="8">
                  <c:v>43709</c:v>
                </c:pt>
                <c:pt idx="9">
                  <c:v>43739</c:v>
                </c:pt>
                <c:pt idx="10">
                  <c:v>43770</c:v>
                </c:pt>
                <c:pt idx="11">
                  <c:v>43800</c:v>
                </c:pt>
                <c:pt idx="12">
                  <c:v>43831</c:v>
                </c:pt>
                <c:pt idx="13">
                  <c:v>43862</c:v>
                </c:pt>
                <c:pt idx="14">
                  <c:v>43891</c:v>
                </c:pt>
                <c:pt idx="15">
                  <c:v>43922</c:v>
                </c:pt>
                <c:pt idx="16">
                  <c:v>43952</c:v>
                </c:pt>
                <c:pt idx="17">
                  <c:v>43983</c:v>
                </c:pt>
                <c:pt idx="18">
                  <c:v>44013</c:v>
                </c:pt>
                <c:pt idx="19">
                  <c:v>44044</c:v>
                </c:pt>
                <c:pt idx="20">
                  <c:v>44075</c:v>
                </c:pt>
                <c:pt idx="21">
                  <c:v>44105</c:v>
                </c:pt>
                <c:pt idx="22">
                  <c:v>44136</c:v>
                </c:pt>
                <c:pt idx="23">
                  <c:v>44166</c:v>
                </c:pt>
                <c:pt idx="24">
                  <c:v>44197</c:v>
                </c:pt>
                <c:pt idx="25">
                  <c:v>44228</c:v>
                </c:pt>
                <c:pt idx="26">
                  <c:v>44256</c:v>
                </c:pt>
                <c:pt idx="27">
                  <c:v>44287</c:v>
                </c:pt>
              </c:numCache>
            </c:numRef>
          </c:cat>
          <c:val>
            <c:numRef>
              <c:f>Sheet1!$D$2:$D$29</c:f>
              <c:numCache>
                <c:formatCode>#,##0</c:formatCode>
                <c:ptCount val="28"/>
                <c:pt idx="0">
                  <c:v>21972</c:v>
                </c:pt>
                <c:pt idx="1">
                  <c:v>22668</c:v>
                </c:pt>
                <c:pt idx="2">
                  <c:v>30131</c:v>
                </c:pt>
                <c:pt idx="3">
                  <c:v>22524</c:v>
                </c:pt>
                <c:pt idx="4">
                  <c:v>22315</c:v>
                </c:pt>
                <c:pt idx="5">
                  <c:v>17634</c:v>
                </c:pt>
                <c:pt idx="6">
                  <c:v>19684</c:v>
                </c:pt>
                <c:pt idx="7">
                  <c:v>20882</c:v>
                </c:pt>
                <c:pt idx="8">
                  <c:v>21007</c:v>
                </c:pt>
                <c:pt idx="9">
                  <c:v>27717</c:v>
                </c:pt>
                <c:pt idx="10">
                  <c:v>24779</c:v>
                </c:pt>
                <c:pt idx="11">
                  <c:v>23915</c:v>
                </c:pt>
                <c:pt idx="12">
                  <c:v>22716</c:v>
                </c:pt>
                <c:pt idx="13">
                  <c:v>23931</c:v>
                </c:pt>
                <c:pt idx="14">
                  <c:v>26140</c:v>
                </c:pt>
                <c:pt idx="15">
                  <c:v>30552</c:v>
                </c:pt>
                <c:pt idx="16">
                  <c:v>32954</c:v>
                </c:pt>
                <c:pt idx="17">
                  <c:v>22790</c:v>
                </c:pt>
                <c:pt idx="18">
                  <c:v>23666</c:v>
                </c:pt>
                <c:pt idx="19">
                  <c:v>20400</c:v>
                </c:pt>
                <c:pt idx="20">
                  <c:v>25791</c:v>
                </c:pt>
                <c:pt idx="21">
                  <c:v>25514</c:v>
                </c:pt>
                <c:pt idx="22">
                  <c:v>22883</c:v>
                </c:pt>
                <c:pt idx="23">
                  <c:v>21605</c:v>
                </c:pt>
                <c:pt idx="24">
                  <c:v>22643</c:v>
                </c:pt>
                <c:pt idx="25">
                  <c:v>21982</c:v>
                </c:pt>
                <c:pt idx="26">
                  <c:v>28249</c:v>
                </c:pt>
                <c:pt idx="27">
                  <c:v>22439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621-4428-B451-A6581A5810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5573544"/>
        <c:axId val="565573872"/>
      </c:barChart>
      <c:dateAx>
        <c:axId val="56557354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573872"/>
        <c:crosses val="autoZero"/>
        <c:auto val="1"/>
        <c:lblOffset val="100"/>
        <c:baseTimeUnit val="months"/>
      </c:dateAx>
      <c:valAx>
        <c:axId val="5655738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565573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787827553013073E-2"/>
          <c:y val="0.16810061242344707"/>
          <c:w val="0.95067870860030468"/>
          <c:h val="0.695969160104986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Clopidogrel (n=2710)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Death</c:v>
                </c:pt>
                <c:pt idx="1">
                  <c:v>MI</c:v>
                </c:pt>
                <c:pt idx="2">
                  <c:v>Stroke</c:v>
                </c:pt>
                <c:pt idx="3">
                  <c:v>ACS readmission</c:v>
                </c:pt>
                <c:pt idx="4">
                  <c:v>ST (def/prob)</c:v>
                </c:pt>
                <c:pt idx="5">
                  <c:v>Major Bleeding (BARC type ≥3)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0.7</c:v>
                </c:pt>
                <c:pt idx="1">
                  <c:v>0.7</c:v>
                </c:pt>
                <c:pt idx="2">
                  <c:v>0.5</c:v>
                </c:pt>
                <c:pt idx="3">
                  <c:v>2.5</c:v>
                </c:pt>
                <c:pt idx="4">
                  <c:v>0.4</c:v>
                </c:pt>
                <c:pt idx="5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CA-45DE-9758-665960BE59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Aspirin (n=2728)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30755C9F-308F-4A72-B64F-D347F3C04925}" type="VALUE">
                      <a:rPr lang="en-US" smtClean="0"/>
                      <a:pPr/>
                      <a:t>[VALUE]</a:t>
                    </a:fld>
                    <a:r>
                      <a:rPr lang="en-US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FCA-45DE-9758-665960BE593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CB245C0-81AA-435F-921F-00952C6FFFA8}" type="VALUE">
                      <a:rPr lang="en-US" smtClean="0"/>
                      <a:pPr/>
                      <a:t>[VALUE]</a:t>
                    </a:fld>
                    <a:r>
                      <a:rPr lang="en-US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FCA-45DE-9758-665960BE593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47E02308-F0AC-4951-B797-8184A19A619D}" type="VALUE">
                      <a:rPr lang="en-US" smtClean="0"/>
                      <a:pPr/>
                      <a:t>[VALUE]</a:t>
                    </a:fld>
                    <a:r>
                      <a:rPr lang="en-US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FCA-45DE-9758-665960BE59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Death</c:v>
                </c:pt>
                <c:pt idx="1">
                  <c:v>MI</c:v>
                </c:pt>
                <c:pt idx="2">
                  <c:v>Stroke</c:v>
                </c:pt>
                <c:pt idx="3">
                  <c:v>ACS readmission</c:v>
                </c:pt>
                <c:pt idx="4">
                  <c:v>ST (def/prob)</c:v>
                </c:pt>
                <c:pt idx="5">
                  <c:v>Major Bleeding (BARC type ≥3)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0.5</c:v>
                </c:pt>
                <c:pt idx="1">
                  <c:v>1</c:v>
                </c:pt>
                <c:pt idx="2">
                  <c:v>1</c:v>
                </c:pt>
                <c:pt idx="3">
                  <c:v>4.0999999999999996</c:v>
                </c:pt>
                <c:pt idx="4">
                  <c:v>0.6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CA-45DE-9758-665960BE59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overlap val="-3"/>
        <c:axId val="540813408"/>
        <c:axId val="540808816"/>
      </c:barChart>
      <c:catAx>
        <c:axId val="540813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0808816"/>
        <c:crosses val="autoZero"/>
        <c:auto val="1"/>
        <c:lblAlgn val="ctr"/>
        <c:lblOffset val="10"/>
        <c:noMultiLvlLbl val="0"/>
      </c:catAx>
      <c:valAx>
        <c:axId val="540808816"/>
        <c:scaling>
          <c:orientation val="minMax"/>
          <c:max val="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081340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De-escalation group (n=1349)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ln>
                      <a:solidFill>
                        <a:srgbClr val="007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At 5 months</c:v>
                </c:pt>
                <c:pt idx="1">
                  <c:v>At 10 months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98.4</c:v>
                </c:pt>
                <c:pt idx="1">
                  <c:v>98.4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CE-4FA8-B4BE-CA5213A77D3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Active Control group (n=1348) 
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ko-KR" altLang="en-US" sz="1600" b="1" i="0" u="none" strike="noStrike" kern="1200" baseline="0">
                    <a:ln>
                      <a:solidFill>
                        <a:srgbClr val="0070C0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At 5 months</c:v>
                </c:pt>
                <c:pt idx="1">
                  <c:v>At 10 months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97.7</c:v>
                </c:pt>
                <c:pt idx="1">
                  <c:v>97.3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CE-4FA8-B4BE-CA5213A77D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20878720"/>
        <c:axId val="220880256"/>
      </c:barChart>
      <c:catAx>
        <c:axId val="220878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rgbClr val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ko-KR" altLang="en-US" sz="1800" b="1" i="0" u="none" strike="noStrike" kern="1200" baseline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0880256"/>
        <c:crosses val="autoZero"/>
        <c:auto val="1"/>
        <c:lblAlgn val="ctr"/>
        <c:lblOffset val="10"/>
        <c:noMultiLvlLbl val="0"/>
      </c:catAx>
      <c:valAx>
        <c:axId val="220880256"/>
        <c:scaling>
          <c:orientation val="minMax"/>
          <c:max val="100"/>
          <c:min val="9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rgbClr val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20878720"/>
        <c:crosses val="autoZero"/>
        <c:crossBetween val="between"/>
        <c:majorUnit val="5"/>
        <c:minorUnit val="0.5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 algn="ctr">
              <a:defRPr lang="ko-KR" altLang="en-US" sz="1800" b="1" i="0" u="none" strike="noStrike" kern="1200" baseline="0">
                <a:ln>
                  <a:solidFill>
                    <a:srgbClr val="0070C0">
                      <a:alpha val="0"/>
                    </a:srgb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ko-KR" altLang="en-US" sz="1800" b="1" i="0" u="none" strike="noStrike" kern="1200" baseline="0">
              <a:ln>
                <a:solidFill>
                  <a:srgbClr val="0070C0">
                    <a:alpha val="0"/>
                  </a:srgb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830772861132444E-2"/>
          <c:y val="9.9798584270013452E-2"/>
          <c:w val="0.92273521336893294"/>
          <c:h val="0.613530193159905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NC-Sheet</c:v>
                </c:pt>
              </c:strCache>
            </c:strRef>
          </c:tx>
          <c:spPr>
            <a:solidFill>
              <a:srgbClr val="0099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Culprit Artery </c:v>
                </c:pt>
                <c:pt idx="1">
                  <c:v>Nonculprit Artery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68.5</c:v>
                </c:pt>
                <c:pt idx="1">
                  <c:v>43.9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6E-40BA-B24A-63AE2F9B339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C-Sheet</c:v>
                </c:pt>
              </c:strCache>
            </c:strRef>
          </c:tx>
          <c:spPr>
            <a:solidFill>
              <a:srgbClr val="D81E14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Culprit Artery </c:v>
                </c:pt>
                <c:pt idx="1">
                  <c:v>Nonculprit Artery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31.5</c:v>
                </c:pt>
                <c:pt idx="1">
                  <c:v>61.7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6E-40BA-B24A-63AE2F9B33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7"/>
        <c:overlap val="-3"/>
        <c:axId val="568960528"/>
        <c:axId val="568961840"/>
      </c:barChart>
      <c:catAx>
        <c:axId val="56896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8961840"/>
        <c:crosses val="autoZero"/>
        <c:auto val="1"/>
        <c:lblAlgn val="ctr"/>
        <c:lblOffset val="5"/>
        <c:noMultiLvlLbl val="0"/>
      </c:catAx>
      <c:valAx>
        <c:axId val="568961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896052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7EC1C-A874-4F2B-BC38-FF3481098D07}" type="datetimeFigureOut">
              <a:rPr lang="en-US" smtClean="0"/>
              <a:t>5/18/2021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1162050"/>
            <a:ext cx="470535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E6749-EF86-4E7D-90E3-B87DCDA669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56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3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90588" y="696913"/>
            <a:ext cx="5229225" cy="3486150"/>
          </a:xfrm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71B138-9EA2-4752-97E4-70068AAF9D45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44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0588" y="696913"/>
            <a:ext cx="5230812" cy="348615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Updated 4.4.2017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966885-477E-4AEE-A49C-1CF72545433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987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HbA1c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68DE3-EF28-4001-A656-631E5A0099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336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175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69983" indent="0" algn="ctr">
              <a:buNone/>
              <a:defRPr/>
            </a:lvl2pPr>
            <a:lvl3pPr marL="739982" indent="0" algn="ctr">
              <a:buNone/>
              <a:defRPr/>
            </a:lvl3pPr>
            <a:lvl4pPr marL="1109971" indent="0" algn="ctr">
              <a:buNone/>
              <a:defRPr/>
            </a:lvl4pPr>
            <a:lvl5pPr marL="1479966" indent="0" algn="ctr">
              <a:buNone/>
              <a:defRPr/>
            </a:lvl5pPr>
            <a:lvl6pPr marL="1849957" indent="0" algn="ctr">
              <a:buNone/>
              <a:defRPr/>
            </a:lvl6pPr>
            <a:lvl7pPr marL="2219946" indent="0" algn="ctr">
              <a:buNone/>
              <a:defRPr/>
            </a:lvl7pPr>
            <a:lvl8pPr marL="2589932" indent="0" algn="ctr">
              <a:buNone/>
              <a:defRPr/>
            </a:lvl8pPr>
            <a:lvl9pPr marL="295991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24120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40123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695366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9110197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57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25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480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817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112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0142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334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360901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102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60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2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566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5477" indent="0" algn="ctr">
              <a:buNone/>
              <a:defRPr/>
            </a:lvl2pPr>
            <a:lvl3pPr marL="770950" indent="0" algn="ctr">
              <a:buNone/>
              <a:defRPr/>
            </a:lvl3pPr>
            <a:lvl4pPr marL="1156422" indent="0" algn="ctr">
              <a:buNone/>
              <a:defRPr/>
            </a:lvl4pPr>
            <a:lvl5pPr marL="1541891" indent="0" algn="ctr">
              <a:buNone/>
              <a:defRPr/>
            </a:lvl5pPr>
            <a:lvl6pPr marL="1927366" indent="0" algn="ctr">
              <a:buNone/>
              <a:defRPr/>
            </a:lvl6pPr>
            <a:lvl7pPr marL="2312839" indent="0" algn="ctr">
              <a:buNone/>
              <a:defRPr/>
            </a:lvl7pPr>
            <a:lvl8pPr marL="2698311" indent="0" algn="ctr">
              <a:buNone/>
              <a:defRPr/>
            </a:lvl8pPr>
            <a:lvl9pPr marL="308378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578908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202220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3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5477" indent="0">
              <a:buNone/>
              <a:defRPr sz="1519"/>
            </a:lvl2pPr>
            <a:lvl3pPr marL="770950" indent="0">
              <a:buNone/>
              <a:defRPr sz="1350"/>
            </a:lvl3pPr>
            <a:lvl4pPr marL="1156422" indent="0">
              <a:buNone/>
              <a:defRPr sz="1181"/>
            </a:lvl4pPr>
            <a:lvl5pPr marL="1541891" indent="0">
              <a:buNone/>
              <a:defRPr sz="1181"/>
            </a:lvl5pPr>
            <a:lvl6pPr marL="1927366" indent="0">
              <a:buNone/>
              <a:defRPr sz="1181"/>
            </a:lvl6pPr>
            <a:lvl7pPr marL="2312839" indent="0">
              <a:buNone/>
              <a:defRPr sz="1181"/>
            </a:lvl7pPr>
            <a:lvl8pPr marL="2698311" indent="0">
              <a:buNone/>
              <a:defRPr sz="1181"/>
            </a:lvl8pPr>
            <a:lvl9pPr marL="3083784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932337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55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51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091771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477" indent="0">
              <a:buNone/>
              <a:defRPr sz="1688" b="1"/>
            </a:lvl2pPr>
            <a:lvl3pPr marL="770950" indent="0">
              <a:buNone/>
              <a:defRPr sz="1519" b="1"/>
            </a:lvl3pPr>
            <a:lvl4pPr marL="1156422" indent="0">
              <a:buNone/>
              <a:defRPr sz="1350" b="1"/>
            </a:lvl4pPr>
            <a:lvl5pPr marL="1541891" indent="0">
              <a:buNone/>
              <a:defRPr sz="1350" b="1"/>
            </a:lvl5pPr>
            <a:lvl6pPr marL="1927366" indent="0">
              <a:buNone/>
              <a:defRPr sz="1350" b="1"/>
            </a:lvl6pPr>
            <a:lvl7pPr marL="2312839" indent="0">
              <a:buNone/>
              <a:defRPr sz="1350" b="1"/>
            </a:lvl7pPr>
            <a:lvl8pPr marL="2698311" indent="0">
              <a:buNone/>
              <a:defRPr sz="1350" b="1"/>
            </a:lvl8pPr>
            <a:lvl9pPr marL="3083784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477" indent="0">
              <a:buNone/>
              <a:defRPr sz="1688" b="1"/>
            </a:lvl2pPr>
            <a:lvl3pPr marL="770950" indent="0">
              <a:buNone/>
              <a:defRPr sz="1519" b="1"/>
            </a:lvl3pPr>
            <a:lvl4pPr marL="1156422" indent="0">
              <a:buNone/>
              <a:defRPr sz="1350" b="1"/>
            </a:lvl4pPr>
            <a:lvl5pPr marL="1541891" indent="0">
              <a:buNone/>
              <a:defRPr sz="1350" b="1"/>
            </a:lvl5pPr>
            <a:lvl6pPr marL="1927366" indent="0">
              <a:buNone/>
              <a:defRPr sz="1350" b="1"/>
            </a:lvl6pPr>
            <a:lvl7pPr marL="2312839" indent="0">
              <a:buNone/>
              <a:defRPr sz="1350" b="1"/>
            </a:lvl7pPr>
            <a:lvl8pPr marL="2698311" indent="0">
              <a:buNone/>
              <a:defRPr sz="1350" b="1"/>
            </a:lvl8pPr>
            <a:lvl9pPr marL="3083784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500112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10239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107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69983" indent="0">
              <a:buNone/>
              <a:defRPr sz="1519"/>
            </a:lvl2pPr>
            <a:lvl3pPr marL="739982" indent="0">
              <a:buNone/>
              <a:defRPr sz="1350"/>
            </a:lvl3pPr>
            <a:lvl4pPr marL="1109971" indent="0">
              <a:buNone/>
              <a:defRPr sz="1181"/>
            </a:lvl4pPr>
            <a:lvl5pPr marL="1479966" indent="0">
              <a:buNone/>
              <a:defRPr sz="1181"/>
            </a:lvl5pPr>
            <a:lvl6pPr marL="1849957" indent="0">
              <a:buNone/>
              <a:defRPr sz="1181"/>
            </a:lvl6pPr>
            <a:lvl7pPr marL="2219946" indent="0">
              <a:buNone/>
              <a:defRPr sz="1181"/>
            </a:lvl7pPr>
            <a:lvl8pPr marL="2589932" indent="0">
              <a:buNone/>
              <a:defRPr sz="1181"/>
            </a:lvl8pPr>
            <a:lvl9pPr marL="2959919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89382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72079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4" y="273067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4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4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5477" indent="0">
              <a:buNone/>
              <a:defRPr sz="1013"/>
            </a:lvl2pPr>
            <a:lvl3pPr marL="770950" indent="0">
              <a:buNone/>
              <a:defRPr sz="844"/>
            </a:lvl3pPr>
            <a:lvl4pPr marL="1156422" indent="0">
              <a:buNone/>
              <a:defRPr sz="675"/>
            </a:lvl4pPr>
            <a:lvl5pPr marL="1541891" indent="0">
              <a:buNone/>
              <a:defRPr sz="675"/>
            </a:lvl5pPr>
            <a:lvl6pPr marL="1927366" indent="0">
              <a:buNone/>
              <a:defRPr sz="675"/>
            </a:lvl6pPr>
            <a:lvl7pPr marL="2312839" indent="0">
              <a:buNone/>
              <a:defRPr sz="675"/>
            </a:lvl7pPr>
            <a:lvl8pPr marL="2698311" indent="0">
              <a:buNone/>
              <a:defRPr sz="675"/>
            </a:lvl8pPr>
            <a:lvl9pPr marL="308378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653025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5477" indent="0">
              <a:buNone/>
              <a:defRPr sz="2363"/>
            </a:lvl2pPr>
            <a:lvl3pPr marL="770950" indent="0">
              <a:buNone/>
              <a:defRPr sz="2025"/>
            </a:lvl3pPr>
            <a:lvl4pPr marL="1156422" indent="0">
              <a:buNone/>
              <a:defRPr sz="1688"/>
            </a:lvl4pPr>
            <a:lvl5pPr marL="1541891" indent="0">
              <a:buNone/>
              <a:defRPr sz="1688"/>
            </a:lvl5pPr>
            <a:lvl6pPr marL="1927366" indent="0">
              <a:buNone/>
              <a:defRPr sz="1688"/>
            </a:lvl6pPr>
            <a:lvl7pPr marL="2312839" indent="0">
              <a:buNone/>
              <a:defRPr sz="1688"/>
            </a:lvl7pPr>
            <a:lvl8pPr marL="2698311" indent="0">
              <a:buNone/>
              <a:defRPr sz="1688"/>
            </a:lvl8pPr>
            <a:lvl9pPr marL="3083784" indent="0">
              <a:buNone/>
              <a:defRPr sz="1688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82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5477" indent="0">
              <a:buNone/>
              <a:defRPr sz="1013"/>
            </a:lvl2pPr>
            <a:lvl3pPr marL="770950" indent="0">
              <a:buNone/>
              <a:defRPr sz="844"/>
            </a:lvl3pPr>
            <a:lvl4pPr marL="1156422" indent="0">
              <a:buNone/>
              <a:defRPr sz="675"/>
            </a:lvl4pPr>
            <a:lvl5pPr marL="1541891" indent="0">
              <a:buNone/>
              <a:defRPr sz="675"/>
            </a:lvl5pPr>
            <a:lvl6pPr marL="1927366" indent="0">
              <a:buNone/>
              <a:defRPr sz="675"/>
            </a:lvl6pPr>
            <a:lvl7pPr marL="2312839" indent="0">
              <a:buNone/>
              <a:defRPr sz="675"/>
            </a:lvl7pPr>
            <a:lvl8pPr marL="2698311" indent="0">
              <a:buNone/>
              <a:defRPr sz="675"/>
            </a:lvl8pPr>
            <a:lvl9pPr marL="308378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550765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52663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075256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93697028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485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06466" indent="0" algn="ctr">
              <a:buNone/>
              <a:defRPr/>
            </a:lvl2pPr>
            <a:lvl3pPr marL="612795" indent="0" algn="ctr">
              <a:buNone/>
              <a:defRPr/>
            </a:lvl3pPr>
            <a:lvl4pPr marL="919254" indent="0" algn="ctr">
              <a:buNone/>
              <a:defRPr/>
            </a:lvl4pPr>
            <a:lvl5pPr marL="1225630" indent="0" algn="ctr">
              <a:buNone/>
              <a:defRPr/>
            </a:lvl5pPr>
            <a:lvl6pPr marL="1532055" indent="0" algn="ctr">
              <a:buNone/>
              <a:defRPr/>
            </a:lvl6pPr>
            <a:lvl7pPr marL="1838420" indent="0" algn="ctr">
              <a:buNone/>
              <a:defRPr/>
            </a:lvl7pPr>
            <a:lvl8pPr marL="2144838" indent="0" algn="ctr">
              <a:buNone/>
              <a:defRPr/>
            </a:lvl8pPr>
            <a:lvl9pPr marL="24512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514760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02986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407119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06466" indent="0">
              <a:buNone/>
              <a:defRPr sz="1519"/>
            </a:lvl2pPr>
            <a:lvl3pPr marL="612795" indent="0">
              <a:buNone/>
              <a:defRPr sz="1350"/>
            </a:lvl3pPr>
            <a:lvl4pPr marL="919254" indent="0">
              <a:buNone/>
              <a:defRPr sz="1181"/>
            </a:lvl4pPr>
            <a:lvl5pPr marL="1225630" indent="0">
              <a:buNone/>
              <a:defRPr sz="1181"/>
            </a:lvl5pPr>
            <a:lvl6pPr marL="1532055" indent="0">
              <a:buNone/>
              <a:defRPr sz="1181"/>
            </a:lvl6pPr>
            <a:lvl7pPr marL="1838420" indent="0">
              <a:buNone/>
              <a:defRPr sz="1181"/>
            </a:lvl7pPr>
            <a:lvl8pPr marL="2144838" indent="0">
              <a:buNone/>
              <a:defRPr sz="1181"/>
            </a:lvl8pPr>
            <a:lvl9pPr marL="2451247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71576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94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367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788356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15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000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489576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6466" indent="0">
              <a:buNone/>
              <a:defRPr sz="1688" b="1"/>
            </a:lvl2pPr>
            <a:lvl3pPr marL="612795" indent="0">
              <a:buNone/>
              <a:defRPr sz="1519" b="1"/>
            </a:lvl3pPr>
            <a:lvl4pPr marL="919254" indent="0">
              <a:buNone/>
              <a:defRPr sz="1350" b="1"/>
            </a:lvl4pPr>
            <a:lvl5pPr marL="1225630" indent="0">
              <a:buNone/>
              <a:defRPr sz="1350" b="1"/>
            </a:lvl5pPr>
            <a:lvl6pPr marL="1532055" indent="0">
              <a:buNone/>
              <a:defRPr sz="1350" b="1"/>
            </a:lvl6pPr>
            <a:lvl7pPr marL="1838420" indent="0">
              <a:buNone/>
              <a:defRPr sz="1350" b="1"/>
            </a:lvl7pPr>
            <a:lvl8pPr marL="2144838" indent="0">
              <a:buNone/>
              <a:defRPr sz="1350" b="1"/>
            </a:lvl8pPr>
            <a:lvl9pPr marL="2451247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6466" indent="0">
              <a:buNone/>
              <a:defRPr sz="1688" b="1"/>
            </a:lvl2pPr>
            <a:lvl3pPr marL="612795" indent="0">
              <a:buNone/>
              <a:defRPr sz="1519" b="1"/>
            </a:lvl3pPr>
            <a:lvl4pPr marL="919254" indent="0">
              <a:buNone/>
              <a:defRPr sz="1350" b="1"/>
            </a:lvl4pPr>
            <a:lvl5pPr marL="1225630" indent="0">
              <a:buNone/>
              <a:defRPr sz="1350" b="1"/>
            </a:lvl5pPr>
            <a:lvl6pPr marL="1532055" indent="0">
              <a:buNone/>
              <a:defRPr sz="1350" b="1"/>
            </a:lvl6pPr>
            <a:lvl7pPr marL="1838420" indent="0">
              <a:buNone/>
              <a:defRPr sz="1350" b="1"/>
            </a:lvl7pPr>
            <a:lvl8pPr marL="2144838" indent="0">
              <a:buNone/>
              <a:defRPr sz="1350" b="1"/>
            </a:lvl8pPr>
            <a:lvl9pPr marL="2451247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514030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8612395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96580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9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53" y="273794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06466" indent="0">
              <a:buNone/>
              <a:defRPr sz="1013"/>
            </a:lvl2pPr>
            <a:lvl3pPr marL="612795" indent="0">
              <a:buNone/>
              <a:defRPr sz="844"/>
            </a:lvl3pPr>
            <a:lvl4pPr marL="919254" indent="0">
              <a:buNone/>
              <a:defRPr sz="675"/>
            </a:lvl4pPr>
            <a:lvl5pPr marL="1225630" indent="0">
              <a:buNone/>
              <a:defRPr sz="675"/>
            </a:lvl5pPr>
            <a:lvl6pPr marL="1532055" indent="0">
              <a:buNone/>
              <a:defRPr sz="675"/>
            </a:lvl6pPr>
            <a:lvl7pPr marL="1838420" indent="0">
              <a:buNone/>
              <a:defRPr sz="675"/>
            </a:lvl7pPr>
            <a:lvl8pPr marL="2144838" indent="0">
              <a:buNone/>
              <a:defRPr sz="675"/>
            </a:lvl8pPr>
            <a:lvl9pPr marL="245124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651787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06466" indent="0">
              <a:buNone/>
              <a:defRPr sz="2363"/>
            </a:lvl2pPr>
            <a:lvl3pPr marL="612795" indent="0">
              <a:buNone/>
              <a:defRPr sz="2025"/>
            </a:lvl3pPr>
            <a:lvl4pPr marL="919254" indent="0">
              <a:buNone/>
              <a:defRPr sz="1688"/>
            </a:lvl4pPr>
            <a:lvl5pPr marL="1225630" indent="0">
              <a:buNone/>
              <a:defRPr sz="1688"/>
            </a:lvl5pPr>
            <a:lvl6pPr marL="1532055" indent="0">
              <a:buNone/>
              <a:defRPr sz="1688"/>
            </a:lvl6pPr>
            <a:lvl7pPr marL="1838420" indent="0">
              <a:buNone/>
              <a:defRPr sz="1688"/>
            </a:lvl7pPr>
            <a:lvl8pPr marL="2144838" indent="0">
              <a:buNone/>
              <a:defRPr sz="1688"/>
            </a:lvl8pPr>
            <a:lvl9pPr marL="2451247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9158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06466" indent="0">
              <a:buNone/>
              <a:defRPr sz="1013"/>
            </a:lvl2pPr>
            <a:lvl3pPr marL="612795" indent="0">
              <a:buNone/>
              <a:defRPr sz="844"/>
            </a:lvl3pPr>
            <a:lvl4pPr marL="919254" indent="0">
              <a:buNone/>
              <a:defRPr sz="675"/>
            </a:lvl4pPr>
            <a:lvl5pPr marL="1225630" indent="0">
              <a:buNone/>
              <a:defRPr sz="675"/>
            </a:lvl5pPr>
            <a:lvl6pPr marL="1532055" indent="0">
              <a:buNone/>
              <a:defRPr sz="675"/>
            </a:lvl6pPr>
            <a:lvl7pPr marL="1838420" indent="0">
              <a:buNone/>
              <a:defRPr sz="675"/>
            </a:lvl7pPr>
            <a:lvl8pPr marL="2144838" indent="0">
              <a:buNone/>
              <a:defRPr sz="675"/>
            </a:lvl8pPr>
            <a:lvl9pPr marL="245124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550489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470816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53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427523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7529395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734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2685" indent="0" algn="ctr">
              <a:buNone/>
              <a:defRPr/>
            </a:lvl2pPr>
            <a:lvl3pPr marL="905363" indent="0" algn="ctr">
              <a:buNone/>
              <a:defRPr/>
            </a:lvl3pPr>
            <a:lvl4pPr marL="1358042" indent="0" algn="ctr">
              <a:buNone/>
              <a:defRPr/>
            </a:lvl4pPr>
            <a:lvl5pPr marL="1810663" indent="0" algn="ctr">
              <a:buNone/>
              <a:defRPr/>
            </a:lvl5pPr>
            <a:lvl6pPr marL="2263317" indent="0" algn="ctr">
              <a:buNone/>
              <a:defRPr/>
            </a:lvl6pPr>
            <a:lvl7pPr marL="2715946" indent="0" algn="ctr">
              <a:buNone/>
              <a:defRPr/>
            </a:lvl7pPr>
            <a:lvl8pPr marL="3168605" indent="0" algn="ctr">
              <a:buNone/>
              <a:defRPr/>
            </a:lvl8pPr>
            <a:lvl9pPr marL="362122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277701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891702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69983" indent="0">
              <a:buNone/>
              <a:defRPr sz="1688" b="1"/>
            </a:lvl2pPr>
            <a:lvl3pPr marL="739982" indent="0">
              <a:buNone/>
              <a:defRPr sz="1519" b="1"/>
            </a:lvl3pPr>
            <a:lvl4pPr marL="1109971" indent="0">
              <a:buNone/>
              <a:defRPr sz="1350" b="1"/>
            </a:lvl4pPr>
            <a:lvl5pPr marL="1479966" indent="0">
              <a:buNone/>
              <a:defRPr sz="1350" b="1"/>
            </a:lvl5pPr>
            <a:lvl6pPr marL="1849957" indent="0">
              <a:buNone/>
              <a:defRPr sz="1350" b="1"/>
            </a:lvl6pPr>
            <a:lvl7pPr marL="2219946" indent="0">
              <a:buNone/>
              <a:defRPr sz="1350" b="1"/>
            </a:lvl7pPr>
            <a:lvl8pPr marL="2589932" indent="0">
              <a:buNone/>
              <a:defRPr sz="1350" b="1"/>
            </a:lvl8pPr>
            <a:lvl9pPr marL="2959919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69983" indent="0">
              <a:buNone/>
              <a:defRPr sz="1688" b="1"/>
            </a:lvl2pPr>
            <a:lvl3pPr marL="739982" indent="0">
              <a:buNone/>
              <a:defRPr sz="1519" b="1"/>
            </a:lvl3pPr>
            <a:lvl4pPr marL="1109971" indent="0">
              <a:buNone/>
              <a:defRPr sz="1350" b="1"/>
            </a:lvl4pPr>
            <a:lvl5pPr marL="1479966" indent="0">
              <a:buNone/>
              <a:defRPr sz="1350" b="1"/>
            </a:lvl5pPr>
            <a:lvl6pPr marL="1849957" indent="0">
              <a:buNone/>
              <a:defRPr sz="1350" b="1"/>
            </a:lvl6pPr>
            <a:lvl7pPr marL="2219946" indent="0">
              <a:buNone/>
              <a:defRPr sz="1350" b="1"/>
            </a:lvl7pPr>
            <a:lvl8pPr marL="2589932" indent="0">
              <a:buNone/>
              <a:defRPr sz="1350" b="1"/>
            </a:lvl8pPr>
            <a:lvl9pPr marL="2959919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857495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51"/>
            <a:ext cx="8743950" cy="1362076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999"/>
            </a:lvl1pPr>
            <a:lvl2pPr marL="452685" indent="0">
              <a:buNone/>
              <a:defRPr sz="1800"/>
            </a:lvl2pPr>
            <a:lvl3pPr marL="905363" indent="0">
              <a:buNone/>
              <a:defRPr sz="1600"/>
            </a:lvl3pPr>
            <a:lvl4pPr marL="1358042" indent="0">
              <a:buNone/>
              <a:defRPr sz="1400"/>
            </a:lvl4pPr>
            <a:lvl5pPr marL="1810663" indent="0">
              <a:buNone/>
              <a:defRPr sz="1400"/>
            </a:lvl5pPr>
            <a:lvl6pPr marL="2263317" indent="0">
              <a:buNone/>
              <a:defRPr sz="1400"/>
            </a:lvl6pPr>
            <a:lvl7pPr marL="2715946" indent="0">
              <a:buNone/>
              <a:defRPr sz="1400"/>
            </a:lvl7pPr>
            <a:lvl8pPr marL="3168605" indent="0">
              <a:buNone/>
              <a:defRPr sz="1400"/>
            </a:lvl8pPr>
            <a:lvl9pPr marL="362122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239236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16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94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762451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535117"/>
            <a:ext cx="45450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685" indent="0">
              <a:buNone/>
              <a:defRPr sz="1999" b="1"/>
            </a:lvl2pPr>
            <a:lvl3pPr marL="905363" indent="0">
              <a:buNone/>
              <a:defRPr sz="1800" b="1"/>
            </a:lvl3pPr>
            <a:lvl4pPr marL="1358042" indent="0">
              <a:buNone/>
              <a:defRPr sz="1600" b="1"/>
            </a:lvl4pPr>
            <a:lvl5pPr marL="1810663" indent="0">
              <a:buNone/>
              <a:defRPr sz="1600" b="1"/>
            </a:lvl5pPr>
            <a:lvl6pPr marL="2263317" indent="0">
              <a:buNone/>
              <a:defRPr sz="1600" b="1"/>
            </a:lvl6pPr>
            <a:lvl7pPr marL="2715946" indent="0">
              <a:buNone/>
              <a:defRPr sz="1600" b="1"/>
            </a:lvl7pPr>
            <a:lvl8pPr marL="3168605" indent="0">
              <a:buNone/>
              <a:defRPr sz="1600" b="1"/>
            </a:lvl8pPr>
            <a:lvl9pPr marL="36212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685" indent="0">
              <a:buNone/>
              <a:defRPr sz="1999" b="1"/>
            </a:lvl2pPr>
            <a:lvl3pPr marL="905363" indent="0">
              <a:buNone/>
              <a:defRPr sz="1800" b="1"/>
            </a:lvl3pPr>
            <a:lvl4pPr marL="1358042" indent="0">
              <a:buNone/>
              <a:defRPr sz="1600" b="1"/>
            </a:lvl4pPr>
            <a:lvl5pPr marL="1810663" indent="0">
              <a:buNone/>
              <a:defRPr sz="1600" b="1"/>
            </a:lvl5pPr>
            <a:lvl6pPr marL="2263317" indent="0">
              <a:buNone/>
              <a:defRPr sz="1600" b="1"/>
            </a:lvl6pPr>
            <a:lvl7pPr marL="2715946" indent="0">
              <a:buNone/>
              <a:defRPr sz="1600" b="1"/>
            </a:lvl7pPr>
            <a:lvl8pPr marL="3168605" indent="0">
              <a:buNone/>
              <a:defRPr sz="1600" b="1"/>
            </a:lvl8pPr>
            <a:lvl9pPr marL="36212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924526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680215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85706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7" y="273065"/>
            <a:ext cx="3384550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7" y="273137"/>
            <a:ext cx="5749926" cy="5853113"/>
          </a:xfrm>
        </p:spPr>
        <p:txBody>
          <a:bodyPr/>
          <a:lstStyle>
            <a:lvl1pPr>
              <a:defRPr sz="3201"/>
            </a:lvl1pPr>
            <a:lvl2pPr>
              <a:defRPr sz="2800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7" y="1435104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2685" indent="0">
              <a:buNone/>
              <a:defRPr sz="1200"/>
            </a:lvl2pPr>
            <a:lvl3pPr marL="905363" indent="0">
              <a:buNone/>
              <a:defRPr sz="1000"/>
            </a:lvl3pPr>
            <a:lvl4pPr marL="1358042" indent="0">
              <a:buNone/>
              <a:defRPr sz="800"/>
            </a:lvl4pPr>
            <a:lvl5pPr marL="1810663" indent="0">
              <a:buNone/>
              <a:defRPr sz="800"/>
            </a:lvl5pPr>
            <a:lvl6pPr marL="2263317" indent="0">
              <a:buNone/>
              <a:defRPr sz="800"/>
            </a:lvl6pPr>
            <a:lvl7pPr marL="2715946" indent="0">
              <a:buNone/>
              <a:defRPr sz="800"/>
            </a:lvl7pPr>
            <a:lvl8pPr marL="3168605" indent="0">
              <a:buNone/>
              <a:defRPr sz="800"/>
            </a:lvl8pPr>
            <a:lvl9pPr marL="362122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393822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1"/>
            </a:lvl1pPr>
            <a:lvl2pPr marL="452685" indent="0">
              <a:buNone/>
              <a:defRPr sz="2800"/>
            </a:lvl2pPr>
            <a:lvl3pPr marL="905363" indent="0">
              <a:buNone/>
              <a:defRPr sz="2400"/>
            </a:lvl3pPr>
            <a:lvl4pPr marL="1358042" indent="0">
              <a:buNone/>
              <a:defRPr sz="1999"/>
            </a:lvl4pPr>
            <a:lvl5pPr marL="1810663" indent="0">
              <a:buNone/>
              <a:defRPr sz="1999"/>
            </a:lvl5pPr>
            <a:lvl6pPr marL="2263317" indent="0">
              <a:buNone/>
              <a:defRPr sz="1999"/>
            </a:lvl6pPr>
            <a:lvl7pPr marL="2715946" indent="0">
              <a:buNone/>
              <a:defRPr sz="1999"/>
            </a:lvl7pPr>
            <a:lvl8pPr marL="3168605" indent="0">
              <a:buNone/>
              <a:defRPr sz="1999"/>
            </a:lvl8pPr>
            <a:lvl9pPr marL="3621222" indent="0">
              <a:buNone/>
              <a:defRPr sz="1999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598"/>
            <a:ext cx="6172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2685" indent="0">
              <a:buNone/>
              <a:defRPr sz="1200"/>
            </a:lvl2pPr>
            <a:lvl3pPr marL="905363" indent="0">
              <a:buNone/>
              <a:defRPr sz="1000"/>
            </a:lvl3pPr>
            <a:lvl4pPr marL="1358042" indent="0">
              <a:buNone/>
              <a:defRPr sz="800"/>
            </a:lvl4pPr>
            <a:lvl5pPr marL="1810663" indent="0">
              <a:buNone/>
              <a:defRPr sz="800"/>
            </a:lvl5pPr>
            <a:lvl6pPr marL="2263317" indent="0">
              <a:buNone/>
              <a:defRPr sz="800"/>
            </a:lvl6pPr>
            <a:lvl7pPr marL="2715946" indent="0">
              <a:buNone/>
              <a:defRPr sz="800"/>
            </a:lvl7pPr>
            <a:lvl8pPr marL="3168605" indent="0">
              <a:buNone/>
              <a:defRPr sz="800"/>
            </a:lvl8pPr>
            <a:lvl9pPr marL="362122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768225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184688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9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577703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r>
              <a:rPr lang="en-US" noProof="0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9912261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3007206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642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1971" indent="0" algn="ctr">
              <a:buNone/>
              <a:defRPr/>
            </a:lvl2pPr>
            <a:lvl3pPr marL="763937" indent="0" algn="ctr">
              <a:buNone/>
              <a:defRPr/>
            </a:lvl3pPr>
            <a:lvl4pPr marL="1145898" indent="0" algn="ctr">
              <a:buNone/>
              <a:defRPr/>
            </a:lvl4pPr>
            <a:lvl5pPr marL="1527866" indent="0" algn="ctr">
              <a:buNone/>
              <a:defRPr/>
            </a:lvl5pPr>
            <a:lvl6pPr marL="1909833" indent="0" algn="ctr">
              <a:buNone/>
              <a:defRPr/>
            </a:lvl6pPr>
            <a:lvl7pPr marL="2291797" indent="0" algn="ctr">
              <a:buNone/>
              <a:defRPr/>
            </a:lvl7pPr>
            <a:lvl8pPr marL="2673758" indent="0" algn="ctr">
              <a:buNone/>
              <a:defRPr/>
            </a:lvl8pPr>
            <a:lvl9pPr marL="305571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583230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1063743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1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1971" indent="0">
              <a:buNone/>
              <a:defRPr sz="1519"/>
            </a:lvl2pPr>
            <a:lvl3pPr marL="763937" indent="0">
              <a:buNone/>
              <a:defRPr sz="1350"/>
            </a:lvl3pPr>
            <a:lvl4pPr marL="1145898" indent="0">
              <a:buNone/>
              <a:defRPr sz="1181"/>
            </a:lvl4pPr>
            <a:lvl5pPr marL="1527866" indent="0">
              <a:buNone/>
              <a:defRPr sz="1181"/>
            </a:lvl5pPr>
            <a:lvl6pPr marL="1909833" indent="0">
              <a:buNone/>
              <a:defRPr sz="1181"/>
            </a:lvl6pPr>
            <a:lvl7pPr marL="2291797" indent="0">
              <a:buNone/>
              <a:defRPr sz="1181"/>
            </a:lvl7pPr>
            <a:lvl8pPr marL="2673758" indent="0">
              <a:buNone/>
              <a:defRPr sz="1181"/>
            </a:lvl8pPr>
            <a:lvl9pPr marL="3055714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221765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06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869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995695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1971" indent="0">
              <a:buNone/>
              <a:defRPr sz="1688" b="1"/>
            </a:lvl2pPr>
            <a:lvl3pPr marL="763937" indent="0">
              <a:buNone/>
              <a:defRPr sz="1519" b="1"/>
            </a:lvl3pPr>
            <a:lvl4pPr marL="1145898" indent="0">
              <a:buNone/>
              <a:defRPr sz="1350" b="1"/>
            </a:lvl4pPr>
            <a:lvl5pPr marL="1527866" indent="0">
              <a:buNone/>
              <a:defRPr sz="1350" b="1"/>
            </a:lvl5pPr>
            <a:lvl6pPr marL="1909833" indent="0">
              <a:buNone/>
              <a:defRPr sz="1350" b="1"/>
            </a:lvl6pPr>
            <a:lvl7pPr marL="2291797" indent="0">
              <a:buNone/>
              <a:defRPr sz="1350" b="1"/>
            </a:lvl7pPr>
            <a:lvl8pPr marL="2673758" indent="0">
              <a:buNone/>
              <a:defRPr sz="1350" b="1"/>
            </a:lvl8pPr>
            <a:lvl9pPr marL="3055714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1971" indent="0">
              <a:buNone/>
              <a:defRPr sz="1688" b="1"/>
            </a:lvl2pPr>
            <a:lvl3pPr marL="763937" indent="0">
              <a:buNone/>
              <a:defRPr sz="1519" b="1"/>
            </a:lvl3pPr>
            <a:lvl4pPr marL="1145898" indent="0">
              <a:buNone/>
              <a:defRPr sz="1350" b="1"/>
            </a:lvl4pPr>
            <a:lvl5pPr marL="1527866" indent="0">
              <a:buNone/>
              <a:defRPr sz="1350" b="1"/>
            </a:lvl5pPr>
            <a:lvl6pPr marL="1909833" indent="0">
              <a:buNone/>
              <a:defRPr sz="1350" b="1"/>
            </a:lvl6pPr>
            <a:lvl7pPr marL="2291797" indent="0">
              <a:buNone/>
              <a:defRPr sz="1350" b="1"/>
            </a:lvl7pPr>
            <a:lvl8pPr marL="2673758" indent="0">
              <a:buNone/>
              <a:defRPr sz="1350" b="1"/>
            </a:lvl8pPr>
            <a:lvl9pPr marL="3055714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0863995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3996845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351414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29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1971" indent="0">
              <a:buNone/>
              <a:defRPr sz="1013"/>
            </a:lvl2pPr>
            <a:lvl3pPr marL="763937" indent="0">
              <a:buNone/>
              <a:defRPr sz="844"/>
            </a:lvl3pPr>
            <a:lvl4pPr marL="1145898" indent="0">
              <a:buNone/>
              <a:defRPr sz="675"/>
            </a:lvl4pPr>
            <a:lvl5pPr marL="1527866" indent="0">
              <a:buNone/>
              <a:defRPr sz="675"/>
            </a:lvl5pPr>
            <a:lvl6pPr marL="1909833" indent="0">
              <a:buNone/>
              <a:defRPr sz="675"/>
            </a:lvl6pPr>
            <a:lvl7pPr marL="2291797" indent="0">
              <a:buNone/>
              <a:defRPr sz="675"/>
            </a:lvl7pPr>
            <a:lvl8pPr marL="2673758" indent="0">
              <a:buNone/>
              <a:defRPr sz="675"/>
            </a:lvl8pPr>
            <a:lvl9pPr marL="305571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9425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1"/>
            <a:ext cx="6172200" cy="566739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1971" indent="0">
              <a:buNone/>
              <a:defRPr sz="2363"/>
            </a:lvl2pPr>
            <a:lvl3pPr marL="763937" indent="0">
              <a:buNone/>
              <a:defRPr sz="2025"/>
            </a:lvl3pPr>
            <a:lvl4pPr marL="1145898" indent="0">
              <a:buNone/>
              <a:defRPr sz="1688"/>
            </a:lvl4pPr>
            <a:lvl5pPr marL="1527866" indent="0">
              <a:buNone/>
              <a:defRPr sz="1688"/>
            </a:lvl5pPr>
            <a:lvl6pPr marL="1909833" indent="0">
              <a:buNone/>
              <a:defRPr sz="1688"/>
            </a:lvl6pPr>
            <a:lvl7pPr marL="2291797" indent="0">
              <a:buNone/>
              <a:defRPr sz="1688"/>
            </a:lvl7pPr>
            <a:lvl8pPr marL="2673758" indent="0">
              <a:buNone/>
              <a:defRPr sz="1688"/>
            </a:lvl8pPr>
            <a:lvl9pPr marL="3055714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87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1971" indent="0">
              <a:buNone/>
              <a:defRPr sz="1013"/>
            </a:lvl2pPr>
            <a:lvl3pPr marL="763937" indent="0">
              <a:buNone/>
              <a:defRPr sz="844"/>
            </a:lvl3pPr>
            <a:lvl4pPr marL="1145898" indent="0">
              <a:buNone/>
              <a:defRPr sz="675"/>
            </a:lvl4pPr>
            <a:lvl5pPr marL="1527866" indent="0">
              <a:buNone/>
              <a:defRPr sz="675"/>
            </a:lvl5pPr>
            <a:lvl6pPr marL="1909833" indent="0">
              <a:buNone/>
              <a:defRPr sz="675"/>
            </a:lvl6pPr>
            <a:lvl7pPr marL="2291797" indent="0">
              <a:buNone/>
              <a:defRPr sz="675"/>
            </a:lvl7pPr>
            <a:lvl8pPr marL="2673758" indent="0">
              <a:buNone/>
              <a:defRPr sz="675"/>
            </a:lvl8pPr>
            <a:lvl9pPr marL="305571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782243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280149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691214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324810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0019640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4785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08395" indent="0" algn="ctr">
              <a:buNone/>
              <a:defRPr/>
            </a:lvl2pPr>
            <a:lvl3pPr marL="616818" indent="0" algn="ctr">
              <a:buNone/>
              <a:defRPr/>
            </a:lvl3pPr>
            <a:lvl4pPr marL="925020" indent="0" algn="ctr">
              <a:buNone/>
              <a:defRPr/>
            </a:lvl4pPr>
            <a:lvl5pPr marL="1233416" indent="0" algn="ctr">
              <a:buNone/>
              <a:defRPr/>
            </a:lvl5pPr>
            <a:lvl6pPr marL="1541658" indent="0" algn="ctr">
              <a:buNone/>
              <a:defRPr/>
            </a:lvl6pPr>
            <a:lvl7pPr marL="1850070" indent="0" algn="ctr">
              <a:buNone/>
              <a:defRPr/>
            </a:lvl7pPr>
            <a:lvl8pPr marL="2158404" indent="0" algn="ctr">
              <a:buNone/>
              <a:defRPr/>
            </a:lvl8pPr>
            <a:lvl9pPr marL="246675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159605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7115128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407119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08395" indent="0">
              <a:buNone/>
              <a:defRPr sz="1519"/>
            </a:lvl2pPr>
            <a:lvl3pPr marL="616818" indent="0">
              <a:buNone/>
              <a:defRPr sz="1350"/>
            </a:lvl3pPr>
            <a:lvl4pPr marL="925020" indent="0">
              <a:buNone/>
              <a:defRPr sz="1181"/>
            </a:lvl4pPr>
            <a:lvl5pPr marL="1233416" indent="0">
              <a:buNone/>
              <a:defRPr sz="1181"/>
            </a:lvl5pPr>
            <a:lvl6pPr marL="1541658" indent="0">
              <a:buNone/>
              <a:defRPr sz="1181"/>
            </a:lvl6pPr>
            <a:lvl7pPr marL="1850070" indent="0">
              <a:buNone/>
              <a:defRPr sz="1181"/>
            </a:lvl7pPr>
            <a:lvl8pPr marL="2158404" indent="0">
              <a:buNone/>
              <a:defRPr sz="1181"/>
            </a:lvl8pPr>
            <a:lvl9pPr marL="2466755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40591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94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367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1105135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8395" indent="0">
              <a:buNone/>
              <a:defRPr sz="1688" b="1"/>
            </a:lvl2pPr>
            <a:lvl3pPr marL="616818" indent="0">
              <a:buNone/>
              <a:defRPr sz="1519" b="1"/>
            </a:lvl3pPr>
            <a:lvl4pPr marL="925020" indent="0">
              <a:buNone/>
              <a:defRPr sz="1350" b="1"/>
            </a:lvl4pPr>
            <a:lvl5pPr marL="1233416" indent="0">
              <a:buNone/>
              <a:defRPr sz="1350" b="1"/>
            </a:lvl5pPr>
            <a:lvl6pPr marL="1541658" indent="0">
              <a:buNone/>
              <a:defRPr sz="1350" b="1"/>
            </a:lvl6pPr>
            <a:lvl7pPr marL="1850070" indent="0">
              <a:buNone/>
              <a:defRPr sz="1350" b="1"/>
            </a:lvl7pPr>
            <a:lvl8pPr marL="2158404" indent="0">
              <a:buNone/>
              <a:defRPr sz="1350" b="1"/>
            </a:lvl8pPr>
            <a:lvl9pPr marL="2466755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8395" indent="0">
              <a:buNone/>
              <a:defRPr sz="1688" b="1"/>
            </a:lvl2pPr>
            <a:lvl3pPr marL="616818" indent="0">
              <a:buNone/>
              <a:defRPr sz="1519" b="1"/>
            </a:lvl3pPr>
            <a:lvl4pPr marL="925020" indent="0">
              <a:buNone/>
              <a:defRPr sz="1350" b="1"/>
            </a:lvl4pPr>
            <a:lvl5pPr marL="1233416" indent="0">
              <a:buNone/>
              <a:defRPr sz="1350" b="1"/>
            </a:lvl5pPr>
            <a:lvl6pPr marL="1541658" indent="0">
              <a:buNone/>
              <a:defRPr sz="1350" b="1"/>
            </a:lvl6pPr>
            <a:lvl7pPr marL="1850070" indent="0">
              <a:buNone/>
              <a:defRPr sz="1350" b="1"/>
            </a:lvl7pPr>
            <a:lvl8pPr marL="2158404" indent="0">
              <a:buNone/>
              <a:defRPr sz="1350" b="1"/>
            </a:lvl8pPr>
            <a:lvl9pPr marL="2466755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5088764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679297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75381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9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53" y="273794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08395" indent="0">
              <a:buNone/>
              <a:defRPr sz="1013"/>
            </a:lvl2pPr>
            <a:lvl3pPr marL="616818" indent="0">
              <a:buNone/>
              <a:defRPr sz="844"/>
            </a:lvl3pPr>
            <a:lvl4pPr marL="925020" indent="0">
              <a:buNone/>
              <a:defRPr sz="675"/>
            </a:lvl4pPr>
            <a:lvl5pPr marL="1233416" indent="0">
              <a:buNone/>
              <a:defRPr sz="675"/>
            </a:lvl5pPr>
            <a:lvl6pPr marL="1541658" indent="0">
              <a:buNone/>
              <a:defRPr sz="675"/>
            </a:lvl6pPr>
            <a:lvl7pPr marL="1850070" indent="0">
              <a:buNone/>
              <a:defRPr sz="675"/>
            </a:lvl7pPr>
            <a:lvl8pPr marL="2158404" indent="0">
              <a:buNone/>
              <a:defRPr sz="675"/>
            </a:lvl8pPr>
            <a:lvl9pPr marL="246675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47203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6" y="273057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6" y="273369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6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69983" indent="0">
              <a:buNone/>
              <a:defRPr sz="1013"/>
            </a:lvl2pPr>
            <a:lvl3pPr marL="739982" indent="0">
              <a:buNone/>
              <a:defRPr sz="844"/>
            </a:lvl3pPr>
            <a:lvl4pPr marL="1109971" indent="0">
              <a:buNone/>
              <a:defRPr sz="759"/>
            </a:lvl4pPr>
            <a:lvl5pPr marL="1479966" indent="0">
              <a:buNone/>
              <a:defRPr sz="759"/>
            </a:lvl5pPr>
            <a:lvl6pPr marL="1849957" indent="0">
              <a:buNone/>
              <a:defRPr sz="759"/>
            </a:lvl6pPr>
            <a:lvl7pPr marL="2219946" indent="0">
              <a:buNone/>
              <a:defRPr sz="759"/>
            </a:lvl7pPr>
            <a:lvl8pPr marL="2589932" indent="0">
              <a:buNone/>
              <a:defRPr sz="759"/>
            </a:lvl8pPr>
            <a:lvl9pPr marL="2959919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0821287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08395" indent="0">
              <a:buNone/>
              <a:defRPr sz="2363"/>
            </a:lvl2pPr>
            <a:lvl3pPr marL="616818" indent="0">
              <a:buNone/>
              <a:defRPr sz="2025"/>
            </a:lvl3pPr>
            <a:lvl4pPr marL="925020" indent="0">
              <a:buNone/>
              <a:defRPr sz="1688"/>
            </a:lvl4pPr>
            <a:lvl5pPr marL="1233416" indent="0">
              <a:buNone/>
              <a:defRPr sz="1688"/>
            </a:lvl5pPr>
            <a:lvl6pPr marL="1541658" indent="0">
              <a:buNone/>
              <a:defRPr sz="1688"/>
            </a:lvl6pPr>
            <a:lvl7pPr marL="1850070" indent="0">
              <a:buNone/>
              <a:defRPr sz="1688"/>
            </a:lvl7pPr>
            <a:lvl8pPr marL="2158404" indent="0">
              <a:buNone/>
              <a:defRPr sz="1688"/>
            </a:lvl8pPr>
            <a:lvl9pPr marL="2466755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9158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08395" indent="0">
              <a:buNone/>
              <a:defRPr sz="1013"/>
            </a:lvl2pPr>
            <a:lvl3pPr marL="616818" indent="0">
              <a:buNone/>
              <a:defRPr sz="844"/>
            </a:lvl3pPr>
            <a:lvl4pPr marL="925020" indent="0">
              <a:buNone/>
              <a:defRPr sz="675"/>
            </a:lvl4pPr>
            <a:lvl5pPr marL="1233416" indent="0">
              <a:buNone/>
              <a:defRPr sz="675"/>
            </a:lvl5pPr>
            <a:lvl6pPr marL="1541658" indent="0">
              <a:buNone/>
              <a:defRPr sz="675"/>
            </a:lvl6pPr>
            <a:lvl7pPr marL="1850070" indent="0">
              <a:buNone/>
              <a:defRPr sz="675"/>
            </a:lvl7pPr>
            <a:lvl8pPr marL="2158404" indent="0">
              <a:buNone/>
              <a:defRPr sz="675"/>
            </a:lvl8pPr>
            <a:lvl9pPr marL="246675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269772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5586060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53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0637775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44231835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74784" y="1371600"/>
            <a:ext cx="92583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54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7F83A-9596-40AF-B391-D73F56AB5BFD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C9CCA-1E05-4454-8145-974463B433CB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543050" y="3331698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514350" indent="0" algn="ctr">
              <a:buNone/>
            </a:lvl2pPr>
            <a:lvl3pPr marL="1028700" indent="0" algn="ctr">
              <a:buNone/>
            </a:lvl3pPr>
            <a:lvl4pPr marL="1543050" indent="0" algn="ctr">
              <a:buNone/>
            </a:lvl4pPr>
            <a:lvl5pPr marL="2057400" indent="0" algn="ctr">
              <a:buNone/>
            </a:lvl5pPr>
            <a:lvl6pPr marL="2571750" indent="0" algn="ctr">
              <a:buNone/>
            </a:lvl6pPr>
            <a:lvl7pPr marL="3086100" indent="0" algn="ctr">
              <a:buNone/>
            </a:lvl7pPr>
            <a:lvl8pPr marL="3600450" indent="0" algn="ctr">
              <a:buNone/>
            </a:lvl8pPr>
            <a:lvl9pPr marL="41148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981211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7F83A-9596-40AF-B391-D73F56AB5BFD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C9CCA-1E05-4454-8145-974463B433CB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6097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5" y="609600"/>
            <a:ext cx="7972425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4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0225" y="2507786"/>
            <a:ext cx="7972425" cy="1509712"/>
          </a:xfrm>
        </p:spPr>
        <p:txBody>
          <a:bodyPr anchor="t"/>
          <a:lstStyle>
            <a:lvl1pPr marL="82296" indent="0" algn="l">
              <a:buNone/>
              <a:defRPr sz="2250">
                <a:solidFill>
                  <a:schemeClr val="tx1"/>
                </a:solidFill>
              </a:defRPr>
            </a:lvl1pPr>
            <a:lvl2pPr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7F83A-9596-40AF-B391-D73F56AB5BFD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15400" y="6416676"/>
            <a:ext cx="85725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C9CCA-1E05-4454-8145-974463B433CB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565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>
            <a:lvl1pPr>
              <a:defRPr sz="2925"/>
            </a:lvl1pPr>
            <a:lvl2pPr>
              <a:defRPr sz="2700"/>
            </a:lvl2pPr>
            <a:lvl3pPr>
              <a:defRPr sz="2250"/>
            </a:lvl3pPr>
            <a:lvl4pPr>
              <a:defRPr sz="2025"/>
            </a:lvl4pPr>
            <a:lvl5pPr>
              <a:defRPr sz="2025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>
            <a:lvl1pPr>
              <a:defRPr sz="2925"/>
            </a:lvl1pPr>
            <a:lvl2pPr>
              <a:defRPr sz="2700"/>
            </a:lvl2pPr>
            <a:lvl3pPr>
              <a:defRPr sz="2250"/>
            </a:lvl3pPr>
            <a:lvl4pPr>
              <a:defRPr sz="2025"/>
            </a:lvl4pPr>
            <a:lvl5pPr>
              <a:defRPr sz="2025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7F83A-9596-40AF-B391-D73F56AB5BFD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C9CCA-1E05-4454-8145-974463B433CB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0303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92583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750887"/>
          </a:xfrm>
        </p:spPr>
        <p:txBody>
          <a:bodyPr anchor="ctr"/>
          <a:lstStyle>
            <a:lvl1pPr marL="0" indent="0">
              <a:buNone/>
              <a:defRPr sz="2700" b="0" cap="all" baseline="0">
                <a:solidFill>
                  <a:schemeClr val="tx1"/>
                </a:solidFill>
              </a:defRPr>
            </a:lvl1pPr>
            <a:lvl2pPr>
              <a:buNone/>
              <a:defRPr sz="2250" b="1"/>
            </a:lvl2pPr>
            <a:lvl3pPr>
              <a:buNone/>
              <a:defRPr sz="2025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225654" y="1535113"/>
            <a:ext cx="4546997" cy="750887"/>
          </a:xfrm>
        </p:spPr>
        <p:txBody>
          <a:bodyPr anchor="ctr"/>
          <a:lstStyle>
            <a:lvl1pPr marL="0" indent="0">
              <a:buNone/>
              <a:defRPr sz="2700" b="0" cap="all" baseline="0">
                <a:solidFill>
                  <a:schemeClr val="tx1"/>
                </a:solidFill>
              </a:defRPr>
            </a:lvl1pPr>
            <a:lvl2pPr>
              <a:buNone/>
              <a:defRPr sz="2250" b="1"/>
            </a:lvl2pPr>
            <a:lvl3pPr>
              <a:buNone/>
              <a:defRPr sz="2025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14350" y="2362201"/>
            <a:ext cx="4545212" cy="3763963"/>
          </a:xfrm>
        </p:spPr>
        <p:txBody>
          <a:bodyPr/>
          <a:lstStyle>
            <a:lvl1pPr>
              <a:defRPr sz="2700"/>
            </a:lvl1pPr>
            <a:lvl2pPr>
              <a:defRPr sz="225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362201"/>
            <a:ext cx="4546997" cy="3763963"/>
          </a:xfrm>
        </p:spPr>
        <p:txBody>
          <a:bodyPr/>
          <a:lstStyle>
            <a:lvl1pPr>
              <a:defRPr sz="2700"/>
            </a:lvl1pPr>
            <a:lvl2pPr>
              <a:defRPr sz="225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7F83A-9596-40AF-B391-D73F56AB5BFD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C9CCA-1E05-4454-8145-974463B433CB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86467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7F83A-9596-40AF-B391-D73F56AB5BFD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C9CCA-1E05-4454-8145-974463B433CB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0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69983" indent="0">
              <a:buNone/>
              <a:defRPr sz="2363"/>
            </a:lvl2pPr>
            <a:lvl3pPr marL="739982" indent="0">
              <a:buNone/>
              <a:defRPr sz="2025"/>
            </a:lvl3pPr>
            <a:lvl4pPr marL="1109971" indent="0">
              <a:buNone/>
              <a:defRPr sz="1688"/>
            </a:lvl4pPr>
            <a:lvl5pPr marL="1479966" indent="0">
              <a:buNone/>
              <a:defRPr sz="1688"/>
            </a:lvl5pPr>
            <a:lvl6pPr marL="1849957" indent="0">
              <a:buNone/>
              <a:defRPr sz="1688"/>
            </a:lvl6pPr>
            <a:lvl7pPr marL="2219946" indent="0">
              <a:buNone/>
              <a:defRPr sz="1688"/>
            </a:lvl7pPr>
            <a:lvl8pPr marL="2589932" indent="0">
              <a:buNone/>
              <a:defRPr sz="1688"/>
            </a:lvl8pPr>
            <a:lvl9pPr marL="2959919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417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69983" indent="0">
              <a:buNone/>
              <a:defRPr sz="1013"/>
            </a:lvl2pPr>
            <a:lvl3pPr marL="739982" indent="0">
              <a:buNone/>
              <a:defRPr sz="844"/>
            </a:lvl3pPr>
            <a:lvl4pPr marL="1109971" indent="0">
              <a:buNone/>
              <a:defRPr sz="759"/>
            </a:lvl4pPr>
            <a:lvl5pPr marL="1479966" indent="0">
              <a:buNone/>
              <a:defRPr sz="759"/>
            </a:lvl5pPr>
            <a:lvl6pPr marL="1849957" indent="0">
              <a:buNone/>
              <a:defRPr sz="759"/>
            </a:lvl6pPr>
            <a:lvl7pPr marL="2219946" indent="0">
              <a:buNone/>
              <a:defRPr sz="759"/>
            </a:lvl7pPr>
            <a:lvl8pPr marL="2589932" indent="0">
              <a:buNone/>
              <a:defRPr sz="759"/>
            </a:lvl8pPr>
            <a:lvl9pPr marL="2959919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5840414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7F83A-9596-40AF-B391-D73F56AB5BFD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C9CCA-1E05-4454-8145-974463B433CB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5568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475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1" y="1524001"/>
            <a:ext cx="3384352" cy="4602163"/>
          </a:xfrm>
        </p:spPr>
        <p:txBody>
          <a:bodyPr/>
          <a:lstStyle>
            <a:lvl1pPr marL="0" indent="0">
              <a:buNone/>
              <a:defRPr sz="1575"/>
            </a:lvl1pPr>
            <a:lvl2pPr>
              <a:buNone/>
              <a:defRPr sz="1350"/>
            </a:lvl2pPr>
            <a:lvl3pPr>
              <a:buNone/>
              <a:defRPr sz="1125"/>
            </a:lvl3pPr>
            <a:lvl4pPr>
              <a:buNone/>
              <a:defRPr sz="1013"/>
            </a:lvl4pPr>
            <a:lvl5pPr>
              <a:buNone/>
              <a:defRPr sz="1013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2925"/>
            </a:lvl1pPr>
            <a:lvl2pPr>
              <a:defRPr sz="2700"/>
            </a:lvl2pPr>
            <a:lvl3pPr>
              <a:defRPr sz="2475"/>
            </a:lvl3pPr>
            <a:lvl4pPr>
              <a:defRPr sz="2250"/>
            </a:lvl4pPr>
            <a:lvl5pPr>
              <a:defRPr sz="2025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7F83A-9596-40AF-B391-D73F56AB5BFD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C9CCA-1E05-4454-8145-974463B433CB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8325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609600"/>
            <a:ext cx="6172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25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57400" y="1831975"/>
            <a:ext cx="6172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6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7400" y="1166787"/>
            <a:ext cx="6172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7F83A-9596-40AF-B391-D73F56AB5BFD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C9CCA-1E05-4454-8145-974463B433CB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8619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7F83A-9596-40AF-B391-D73F56AB5BFD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C9CCA-1E05-4454-8145-974463B433CB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8172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9"/>
            <a:ext cx="2314575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9"/>
            <a:ext cx="6772275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7F83A-9596-40AF-B391-D73F56AB5BFD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C9CCA-1E05-4454-8145-974463B433CB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084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689" tIns="43886" rIns="87689" bIns="4388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689" tIns="43886" rIns="87689" bIns="438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62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69983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39982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09971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47996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61194" indent="-261194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588021" indent="-214313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14847" indent="-166093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277838" indent="-166093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652885" indent="-16743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034951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404938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774934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144916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69983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39982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09971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479966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849957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219946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589932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959919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292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75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85477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70950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56422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41891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89106" indent="-289106" algn="l" rtl="0" eaLnBrk="1" fontAlgn="base" hangingPunct="1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26392" indent="-240919" algn="l" rtl="0" eaLnBrk="1" fontAlgn="base" hangingPunct="1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63683" indent="-192738" algn="l" rtl="0" eaLnBrk="1" fontAlgn="base" hangingPunct="1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49157" indent="-192738" algn="l" rtl="0" eaLnBrk="1" fontAlgn="base" hangingPunct="1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734627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120101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505575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91041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76516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477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0950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6422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1891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7366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2839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698311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3784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688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0646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612795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919254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225630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82612" indent="-82612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385121" indent="-37331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656929" indent="-6692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980727" indent="-6692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280598" indent="-669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1685180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1991639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298079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2604466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06466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612795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919254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225630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532055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1838420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144838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451247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9000">
              <a:srgbClr val="000099"/>
            </a:gs>
            <a:gs pos="100000">
              <a:srgbClr val="00002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27" tIns="45231" rIns="90527" bIns="452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527" tIns="45231" rIns="90527" bIns="452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452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1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1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1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1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1" b="1">
          <a:solidFill>
            <a:srgbClr val="FFFF00"/>
          </a:solidFill>
          <a:latin typeface="Times New Roman" pitchFamily="18" charset="0"/>
        </a:defRPr>
      </a:lvl5pPr>
      <a:lvl6pPr marL="452685" algn="ctr" rtl="0" eaLnBrk="1" fontAlgn="base" hangingPunct="1">
        <a:spcBef>
          <a:spcPct val="0"/>
        </a:spcBef>
        <a:spcAft>
          <a:spcPct val="0"/>
        </a:spcAft>
        <a:defRPr sz="4201" b="1">
          <a:solidFill>
            <a:srgbClr val="FFFF00"/>
          </a:solidFill>
          <a:latin typeface="Times New Roman" pitchFamily="18" charset="0"/>
        </a:defRPr>
      </a:lvl6pPr>
      <a:lvl7pPr marL="905363" algn="ctr" rtl="0" eaLnBrk="1" fontAlgn="base" hangingPunct="1">
        <a:spcBef>
          <a:spcPct val="0"/>
        </a:spcBef>
        <a:spcAft>
          <a:spcPct val="0"/>
        </a:spcAft>
        <a:defRPr sz="4201" b="1">
          <a:solidFill>
            <a:srgbClr val="FFFF00"/>
          </a:solidFill>
          <a:latin typeface="Times New Roman" pitchFamily="18" charset="0"/>
        </a:defRPr>
      </a:lvl7pPr>
      <a:lvl8pPr marL="1358042" algn="ctr" rtl="0" eaLnBrk="1" fontAlgn="base" hangingPunct="1">
        <a:spcBef>
          <a:spcPct val="0"/>
        </a:spcBef>
        <a:spcAft>
          <a:spcPct val="0"/>
        </a:spcAft>
        <a:defRPr sz="4201" b="1">
          <a:solidFill>
            <a:srgbClr val="FFFF00"/>
          </a:solidFill>
          <a:latin typeface="Times New Roman" pitchFamily="18" charset="0"/>
        </a:defRPr>
      </a:lvl8pPr>
      <a:lvl9pPr marL="1810663" algn="ctr" rtl="0" eaLnBrk="1" fontAlgn="base" hangingPunct="1">
        <a:spcBef>
          <a:spcPct val="0"/>
        </a:spcBef>
        <a:spcAft>
          <a:spcPct val="0"/>
        </a:spcAft>
        <a:defRPr sz="4201" b="1">
          <a:solidFill>
            <a:srgbClr val="FFFF00"/>
          </a:solidFill>
          <a:latin typeface="Times New Roman" pitchFamily="18" charset="0"/>
        </a:defRPr>
      </a:lvl9pPr>
    </p:titleStyle>
    <p:bodyStyle>
      <a:lvl1pPr marL="331974" indent="-331974" algn="l" rtl="0" eaLnBrk="0" fontAlgn="base" hangingPunct="0">
        <a:spcBef>
          <a:spcPct val="20000"/>
        </a:spcBef>
        <a:spcAft>
          <a:spcPct val="0"/>
        </a:spcAft>
        <a:buChar char="•"/>
        <a:defRPr sz="3201">
          <a:solidFill>
            <a:schemeClr val="bg1"/>
          </a:solidFill>
          <a:latin typeface="+mn-lt"/>
          <a:ea typeface="+mn-ea"/>
          <a:cs typeface="+mn-cs"/>
        </a:defRPr>
      </a:lvl1pPr>
      <a:lvl2pPr marL="728709" indent="-27500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25541" indent="-21814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579232" indent="-218142" algn="l" rtl="0" eaLnBrk="0" fontAlgn="base" hangingPunct="0">
        <a:spcBef>
          <a:spcPct val="20000"/>
        </a:spcBef>
        <a:spcAft>
          <a:spcPct val="0"/>
        </a:spcAft>
        <a:buChar char="–"/>
        <a:defRPr sz="1999">
          <a:solidFill>
            <a:schemeClr val="bg1"/>
          </a:solidFill>
          <a:latin typeface="+mn-lt"/>
        </a:defRPr>
      </a:lvl4pPr>
      <a:lvl5pPr marL="2031345" indent="-219722" algn="l" rtl="0" eaLnBrk="0" fontAlgn="base" hangingPunct="0">
        <a:spcBef>
          <a:spcPct val="20000"/>
        </a:spcBef>
        <a:spcAft>
          <a:spcPct val="0"/>
        </a:spcAft>
        <a:buChar char="»"/>
        <a:defRPr sz="1999">
          <a:solidFill>
            <a:schemeClr val="bg1"/>
          </a:solidFill>
          <a:latin typeface="+mn-lt"/>
        </a:defRPr>
      </a:lvl5pPr>
      <a:lvl6pPr marL="2489587" indent="-227925" algn="l" rtl="0" eaLnBrk="1" fontAlgn="base" hangingPunct="1">
        <a:spcBef>
          <a:spcPct val="20000"/>
        </a:spcBef>
        <a:spcAft>
          <a:spcPct val="0"/>
        </a:spcAft>
        <a:buChar char="»"/>
        <a:defRPr sz="1999">
          <a:solidFill>
            <a:schemeClr val="bg1"/>
          </a:solidFill>
          <a:latin typeface="+mn-lt"/>
        </a:defRPr>
      </a:lvl6pPr>
      <a:lvl7pPr marL="2942245" indent="-227925" algn="l" rtl="0" eaLnBrk="1" fontAlgn="base" hangingPunct="1">
        <a:spcBef>
          <a:spcPct val="20000"/>
        </a:spcBef>
        <a:spcAft>
          <a:spcPct val="0"/>
        </a:spcAft>
        <a:buChar char="»"/>
        <a:defRPr sz="1999">
          <a:solidFill>
            <a:schemeClr val="bg1"/>
          </a:solidFill>
          <a:latin typeface="+mn-lt"/>
        </a:defRPr>
      </a:lvl7pPr>
      <a:lvl8pPr marL="3394864" indent="-227925" algn="l" rtl="0" eaLnBrk="1" fontAlgn="base" hangingPunct="1">
        <a:spcBef>
          <a:spcPct val="20000"/>
        </a:spcBef>
        <a:spcAft>
          <a:spcPct val="0"/>
        </a:spcAft>
        <a:buChar char="»"/>
        <a:defRPr sz="1999">
          <a:solidFill>
            <a:schemeClr val="bg1"/>
          </a:solidFill>
          <a:latin typeface="+mn-lt"/>
        </a:defRPr>
      </a:lvl8pPr>
      <a:lvl9pPr marL="3847492" indent="-227925" algn="l" rtl="0" eaLnBrk="1" fontAlgn="base" hangingPunct="1">
        <a:spcBef>
          <a:spcPct val="20000"/>
        </a:spcBef>
        <a:spcAft>
          <a:spcPct val="0"/>
        </a:spcAft>
        <a:buChar char="»"/>
        <a:defRPr sz="1999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05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685" algn="l" defTabSz="905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363" algn="l" defTabSz="905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042" algn="l" defTabSz="905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0663" algn="l" defTabSz="905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317" algn="l" defTabSz="905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5946" algn="l" defTabSz="905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68605" algn="l" defTabSz="905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1222" algn="l" defTabSz="905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530" tIns="45248" rIns="90530" bIns="4524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530" tIns="45248" rIns="90530" bIns="452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94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81971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63937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45898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2786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79946" indent="-279946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16149" indent="-233065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51012" indent="-184844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32756" indent="-184844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714500" indent="-18618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100805" indent="-192318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482765" indent="-192318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64723" indent="-192318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46686" indent="-192318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63937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1971" algn="l" defTabSz="763937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63937" algn="l" defTabSz="763937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45898" algn="l" defTabSz="763937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27866" algn="l" defTabSz="763937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09833" algn="l" defTabSz="763937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291797" algn="l" defTabSz="763937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673758" algn="l" defTabSz="763937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55714" algn="l" defTabSz="763937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141" tIns="36548" rIns="73141" bIns="3654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141" tIns="36548" rIns="73141" bIns="365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410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08395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616818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925020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23341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86622" indent="-86622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390465" indent="-41306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664935" indent="-6692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990017" indent="-6692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291203" indent="-669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1695963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004244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312615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2620905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08395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616818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925020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233416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541658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1850070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158404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466755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514350" y="1600200"/>
            <a:ext cx="92583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14350" y="6416676"/>
            <a:ext cx="24003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35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7F83A-9596-40AF-B391-D73F56AB5BFD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5/18/2021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514725" y="6416676"/>
            <a:ext cx="325755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35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915400" y="6416676"/>
            <a:ext cx="85725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35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DC9CCA-1E05-4454-8145-974463B433CB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Book Antiqu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shade val="50000"/>
                </a:prstClr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3030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ctr" rtl="0" eaLnBrk="1" latinLnBrk="0" hangingPunct="1">
        <a:spcBef>
          <a:spcPct val="0"/>
        </a:spcBef>
        <a:buNone/>
        <a:defRPr kumimoji="0" sz="4613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617220" indent="-462915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977265" indent="-318897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75588" indent="-257175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475" kern="1200">
          <a:solidFill>
            <a:schemeClr val="tx1"/>
          </a:solidFill>
          <a:latin typeface="+mn-lt"/>
          <a:ea typeface="+mn-ea"/>
          <a:cs typeface="+mn-cs"/>
        </a:defRPr>
      </a:lvl3pPr>
      <a:lvl4pPr marL="1522476" indent="-20574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1738503" indent="-20574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1985391" indent="-20574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211705" indent="-20574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438019" indent="-20574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2664333" indent="-20574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575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https://files.gem.godaddy.com/promotion_images/2275/1022/original/mehta.jpg?1505420326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oi.org/10.1016/S0140-6736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Q:\CCC\1-KIM\1-WEBCASTS\E-BLASTS\ccclliv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4" t="29239" r="18461" b="20127"/>
          <a:stretch/>
        </p:blipFill>
        <p:spPr bwMode="auto">
          <a:xfrm>
            <a:off x="7734300" y="0"/>
            <a:ext cx="2137179" cy="107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kostik01\Desktop\unnamed (3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-28807"/>
            <a:ext cx="2091008" cy="117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91250" y="191921"/>
            <a:ext cx="458072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www.ccclivecases.org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/>
          <a:stretch/>
        </p:blipFill>
        <p:spPr bwMode="auto">
          <a:xfrm>
            <a:off x="161924" y="1103709"/>
            <a:ext cx="9140895" cy="427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5508507"/>
            <a:ext cx="1038225" cy="104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943350" y="6553200"/>
            <a:ext cx="2676525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www.ccclivecases.org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2711762"/>
            <a:ext cx="3151906" cy="4070038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4" descr="mehta"/>
          <p:cNvPicPr>
            <a:picLocks noChangeAspect="1" noChangeArrowheads="1"/>
          </p:cNvPicPr>
          <p:nvPr/>
        </p:nvPicPr>
        <p:blipFill>
          <a:blip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82" y="3761316"/>
            <a:ext cx="1001610" cy="126830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0038" y="3289761"/>
            <a:ext cx="193490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Coronary Moderation by: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Dr. Sameer Mehta</a:t>
            </a:r>
          </a:p>
        </p:txBody>
      </p:sp>
      <p:pic>
        <p:nvPicPr>
          <p:cNvPr id="13" name="Picture 1" descr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0" name="Picture 16" descr="C:\Users\kostik01\Desktop\sc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2"/>
          <a:stretch/>
        </p:blipFill>
        <p:spPr bwMode="auto">
          <a:xfrm>
            <a:off x="227409" y="5257800"/>
            <a:ext cx="3315891" cy="14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370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A2BB949-0137-BA48-89C8-5E8FDA7FB13D}"/>
              </a:ext>
            </a:extLst>
          </p:cNvPr>
          <p:cNvSpPr txBox="1">
            <a:spLocks/>
          </p:cNvSpPr>
          <p:nvPr/>
        </p:nvSpPr>
        <p:spPr>
          <a:xfrm>
            <a:off x="1" y="174379"/>
            <a:ext cx="10287000" cy="5248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1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ADAPTABLE: Background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43304" y="966837"/>
            <a:ext cx="3090480" cy="2562288"/>
            <a:chOff x="251012" y="819236"/>
            <a:chExt cx="2483224" cy="2192106"/>
          </a:xfrm>
        </p:grpSpPr>
        <p:sp>
          <p:nvSpPr>
            <p:cNvPr id="2" name="Rectangle 1"/>
            <p:cNvSpPr/>
            <p:nvPr/>
          </p:nvSpPr>
          <p:spPr bwMode="auto">
            <a:xfrm>
              <a:off x="251012" y="819236"/>
              <a:ext cx="2483224" cy="2192106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7127C9B2-A176-D748-A192-79B30D3E28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59242" y="907745"/>
              <a:ext cx="2276381" cy="2012912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7" name="Picture 6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955F3BEC-9B41-5B4F-BB15-4B9145817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468" y="966837"/>
            <a:ext cx="3248027" cy="2240728"/>
          </a:xfrm>
          <a:prstGeom prst="rect">
            <a:avLst/>
          </a:prstGeom>
        </p:spPr>
      </p:pic>
      <p:sp>
        <p:nvSpPr>
          <p:cNvPr id="8" name="Rectangle 13">
            <a:extLst>
              <a:ext uri="{FF2B5EF4-FFF2-40B4-BE49-F238E27FC236}">
                <a16:creationId xmlns:a16="http://schemas.microsoft.com/office/drawing/2014/main" id="{A968A62E-B577-B549-BC59-254CB4621F6B}"/>
              </a:ext>
            </a:extLst>
          </p:cNvPr>
          <p:cNvSpPr txBox="1">
            <a:spLocks noChangeArrowheads="1"/>
          </p:cNvSpPr>
          <p:nvPr/>
        </p:nvSpPr>
        <p:spPr>
          <a:xfrm>
            <a:off x="1085047" y="3676009"/>
            <a:ext cx="5845555" cy="542089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34" charset="-128"/>
                <a:cs typeface="Arial Unicode MS" pitchFamily="34" charset="-128"/>
              </a:rPr>
              <a:t>2014 AHA/ACC NSTE-ACS Guidelines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AA1F8B-25D9-884E-8963-B5881D5F6A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575" y="3765816"/>
            <a:ext cx="1029870" cy="4926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E5AD01-6F07-CC40-A3B3-A3F1D0BA67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02" y="3765815"/>
            <a:ext cx="1269765" cy="472713"/>
          </a:xfrm>
          <a:prstGeom prst="rect">
            <a:avLst/>
          </a:prstGeom>
        </p:spPr>
      </p:pic>
      <p:grpSp>
        <p:nvGrpSpPr>
          <p:cNvPr id="11" name="Group 95">
            <a:extLst>
              <a:ext uri="{FF2B5EF4-FFF2-40B4-BE49-F238E27FC236}">
                <a16:creationId xmlns:a16="http://schemas.microsoft.com/office/drawing/2014/main" id="{F73CDA7D-8BB0-F14D-B5B7-DEC0501E7B04}"/>
              </a:ext>
            </a:extLst>
          </p:cNvPr>
          <p:cNvGrpSpPr>
            <a:grpSpLocks/>
          </p:cNvGrpSpPr>
          <p:nvPr/>
        </p:nvGrpSpPr>
        <p:grpSpPr bwMode="auto">
          <a:xfrm>
            <a:off x="564592" y="4483017"/>
            <a:ext cx="1793965" cy="1586356"/>
            <a:chOff x="3986" y="942"/>
            <a:chExt cx="766" cy="594"/>
          </a:xfrm>
        </p:grpSpPr>
        <p:sp>
          <p:nvSpPr>
            <p:cNvPr id="12" name="Rectangle 278">
              <a:extLst>
                <a:ext uri="{FF2B5EF4-FFF2-40B4-BE49-F238E27FC236}">
                  <a16:creationId xmlns:a16="http://schemas.microsoft.com/office/drawing/2014/main" id="{EFDA4A41-ACAB-2B4A-96C6-807A7BD75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6" y="1116"/>
              <a:ext cx="190" cy="420"/>
            </a:xfrm>
            <a:prstGeom prst="rect">
              <a:avLst/>
            </a:prstGeom>
            <a:solidFill>
              <a:srgbClr val="57AC69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2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13" name="Rectangle 278">
              <a:extLst>
                <a:ext uri="{FF2B5EF4-FFF2-40B4-BE49-F238E27FC236}">
                  <a16:creationId xmlns:a16="http://schemas.microsoft.com/office/drawing/2014/main" id="{987F920A-9B12-2B4C-A70B-428E02E6C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0" y="1116"/>
              <a:ext cx="190" cy="420"/>
            </a:xfrm>
            <a:prstGeom prst="rect">
              <a:avLst/>
            </a:prstGeom>
            <a:solidFill>
              <a:srgbClr val="F7983A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2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Rectangle 278">
              <a:extLst>
                <a:ext uri="{FF2B5EF4-FFF2-40B4-BE49-F238E27FC236}">
                  <a16:creationId xmlns:a16="http://schemas.microsoft.com/office/drawing/2014/main" id="{520C8743-0006-114F-B8B3-39CA78B5B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8" y="1116"/>
              <a:ext cx="190" cy="420"/>
            </a:xfrm>
            <a:prstGeom prst="rect">
              <a:avLst/>
            </a:prstGeom>
            <a:solidFill>
              <a:srgbClr val="FDCC3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2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278">
              <a:extLst>
                <a:ext uri="{FF2B5EF4-FFF2-40B4-BE49-F238E27FC236}">
                  <a16:creationId xmlns:a16="http://schemas.microsoft.com/office/drawing/2014/main" id="{A866F107-D9AA-5C4B-8FB9-ECA69660B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2" y="1116"/>
              <a:ext cx="190" cy="420"/>
            </a:xfrm>
            <a:prstGeom prst="rect">
              <a:avLst/>
            </a:prstGeom>
            <a:solidFill>
              <a:srgbClr val="C9382A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2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Rectangle 291">
              <a:extLst>
                <a:ext uri="{FF2B5EF4-FFF2-40B4-BE49-F238E27FC236}">
                  <a16:creationId xmlns:a16="http://schemas.microsoft.com/office/drawing/2014/main" id="{C7F0144C-EBEE-6943-A53D-0DCE01CAB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6" y="942"/>
              <a:ext cx="31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4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17" name="Rectangle 292">
              <a:extLst>
                <a:ext uri="{FF2B5EF4-FFF2-40B4-BE49-F238E27FC236}">
                  <a16:creationId xmlns:a16="http://schemas.microsoft.com/office/drawing/2014/main" id="{70A0A558-4793-EF47-B44B-21F3722C5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8" y="943"/>
              <a:ext cx="124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4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IIa</a:t>
              </a:r>
            </a:p>
          </p:txBody>
        </p:sp>
        <p:sp>
          <p:nvSpPr>
            <p:cNvPr id="18" name="Rectangle 293">
              <a:extLst>
                <a:ext uri="{FF2B5EF4-FFF2-40B4-BE49-F238E27FC236}">
                  <a16:creationId xmlns:a16="http://schemas.microsoft.com/office/drawing/2014/main" id="{D81C919A-44CE-9843-91D8-784098184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0" y="943"/>
              <a:ext cx="130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4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IIb</a:t>
              </a:r>
            </a:p>
          </p:txBody>
        </p:sp>
        <p:sp>
          <p:nvSpPr>
            <p:cNvPr id="19" name="Rectangle 294">
              <a:extLst>
                <a:ext uri="{FF2B5EF4-FFF2-40B4-BE49-F238E27FC236}">
                  <a16:creationId xmlns:a16="http://schemas.microsoft.com/office/drawing/2014/main" id="{2532D5A6-FD87-A947-86DC-8459C154A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6" y="943"/>
              <a:ext cx="92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4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III</a:t>
              </a:r>
            </a:p>
          </p:txBody>
        </p:sp>
      </p:grpSp>
      <p:sp>
        <p:nvSpPr>
          <p:cNvPr id="20" name="Rectangle 2">
            <a:extLst>
              <a:ext uri="{FF2B5EF4-FFF2-40B4-BE49-F238E27FC236}">
                <a16:creationId xmlns:a16="http://schemas.microsoft.com/office/drawing/2014/main" id="{2CD61508-A6ED-E942-B0FB-36EEF7FA14A9}"/>
              </a:ext>
            </a:extLst>
          </p:cNvPr>
          <p:cNvSpPr txBox="1">
            <a:spLocks noChangeArrowheads="1"/>
          </p:cNvSpPr>
          <p:nvPr/>
        </p:nvSpPr>
        <p:spPr>
          <a:xfrm>
            <a:off x="2716306" y="4855870"/>
            <a:ext cx="7380235" cy="1218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87338" indent="-287338" algn="l" defTabSz="457200" rtl="0" eaLnBrk="1" latinLnBrk="0" hangingPunct="1">
              <a:lnSpc>
                <a:spcPct val="95000"/>
              </a:lnSpc>
              <a:spcBef>
                <a:spcPts val="1000"/>
              </a:spcBef>
              <a:buSzPct val="110000"/>
              <a:buFontTx/>
              <a:buBlip>
                <a:blip r:embed="rId7"/>
              </a:buBlip>
              <a:defRPr sz="2200" kern="120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1pPr>
            <a:lvl2pPr marL="687388" indent="-230188" algn="l" defTabSz="4572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200" kern="120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5000"/>
              </a:lnSpc>
              <a:spcBef>
                <a:spcPts val="300"/>
              </a:spcBef>
              <a:buClr>
                <a:schemeClr val="accent3"/>
              </a:buClr>
              <a:buFont typeface="Arial"/>
              <a:buChar char="•"/>
              <a:defRPr sz="2200" kern="120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5000"/>
              </a:lnSpc>
              <a:spcBef>
                <a:spcPts val="300"/>
              </a:spcBef>
              <a:buFont typeface="Arial"/>
              <a:buChar char="–"/>
              <a:defRPr sz="2200" kern="120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5000"/>
              </a:lnSpc>
              <a:spcBef>
                <a:spcPts val="300"/>
              </a:spcBef>
              <a:buFont typeface="Arial"/>
              <a:buChar char="»"/>
              <a:defRPr sz="2200" kern="120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patients who experience NSTE-ACS, a maintenance dose of aspirin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(81 mg/d to 325 mg/d)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should be continued indefinitely.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05482" y="6487048"/>
            <a:ext cx="228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Jones S, ACC 2021</a:t>
            </a:r>
          </a:p>
        </p:txBody>
      </p:sp>
    </p:spTree>
    <p:extLst>
      <p:ext uri="{BB962C8B-B14F-4D97-AF65-F5344CB8AC3E}">
        <p14:creationId xmlns:p14="http://schemas.microsoft.com/office/powerpoint/2010/main" val="3502293732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A2BB949-0137-BA48-89C8-5E8FDA7FB13D}"/>
              </a:ext>
            </a:extLst>
          </p:cNvPr>
          <p:cNvSpPr txBox="1">
            <a:spLocks/>
          </p:cNvSpPr>
          <p:nvPr/>
        </p:nvSpPr>
        <p:spPr>
          <a:xfrm>
            <a:off x="1" y="174379"/>
            <a:ext cx="10287000" cy="5248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1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ADAPTABLE: Research Question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5482" y="6487048"/>
            <a:ext cx="228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Jones S, ACC 2021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2AF9A7-D78F-394E-82AF-4069254FF019}"/>
              </a:ext>
            </a:extLst>
          </p:cNvPr>
          <p:cNvSpPr txBox="1">
            <a:spLocks/>
          </p:cNvSpPr>
          <p:nvPr/>
        </p:nvSpPr>
        <p:spPr>
          <a:xfrm>
            <a:off x="172787" y="1196643"/>
            <a:ext cx="9986845" cy="7870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331" indent="-287331" algn="l" defTabSz="457189" rtl="0" eaLnBrk="1" latinLnBrk="0" hangingPunct="1">
              <a:lnSpc>
                <a:spcPct val="95000"/>
              </a:lnSpc>
              <a:spcBef>
                <a:spcPts val="22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7371" indent="-230182" algn="l" defTabSz="457189" rtl="0" eaLnBrk="1" latinLnBrk="0" hangingPunct="1">
              <a:lnSpc>
                <a:spcPct val="95000"/>
              </a:lnSpc>
              <a:spcBef>
                <a:spcPts val="1100"/>
              </a:spcBef>
              <a:buClr>
                <a:schemeClr val="tx2"/>
              </a:buClr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lnSpc>
                <a:spcPct val="95000"/>
              </a:lnSpc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lnSpc>
                <a:spcPct val="95000"/>
              </a:lnSpc>
              <a:spcBef>
                <a:spcPts val="3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lnSpc>
                <a:spcPct val="95000"/>
              </a:lnSpc>
              <a:spcBef>
                <a:spcPts val="3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9" rtl="0" eaLnBrk="1" fontAlgn="auto" latinLnBrk="0" hangingPunct="1">
              <a:lnSpc>
                <a:spcPct val="95000"/>
              </a:lnSpc>
              <a:spcBef>
                <a:spcPts val="220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patients with established or pre-existing cardiovascular disease, is a strategy of 81 mg or 325 mg of aspirin better?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7F9495E-04FB-7B48-BF56-698EE1E703AD}"/>
              </a:ext>
            </a:extLst>
          </p:cNvPr>
          <p:cNvGrpSpPr/>
          <p:nvPr/>
        </p:nvGrpSpPr>
        <p:grpSpPr>
          <a:xfrm>
            <a:off x="532852" y="2127304"/>
            <a:ext cx="4191547" cy="4412422"/>
            <a:chOff x="2370618" y="2695903"/>
            <a:chExt cx="3803760" cy="3687513"/>
          </a:xfrm>
        </p:grpSpPr>
        <p:pic>
          <p:nvPicPr>
            <p:cNvPr id="8" name="Content Placeholder 6">
              <a:extLst>
                <a:ext uri="{FF2B5EF4-FFF2-40B4-BE49-F238E27FC236}">
                  <a16:creationId xmlns:a16="http://schemas.microsoft.com/office/drawing/2014/main" id="{EA4BE8FC-D28A-B34E-8BFC-DD37D04FC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26" r="55251" b="1924"/>
            <a:stretch/>
          </p:blipFill>
          <p:spPr>
            <a:xfrm>
              <a:off x="3102798" y="3366156"/>
              <a:ext cx="2355672" cy="3017260"/>
            </a:xfrm>
            <a:prstGeom prst="rect">
              <a:avLst/>
            </a:prstGeom>
            <a:noFill/>
            <a:ln w="6350">
              <a:solidFill>
                <a:srgbClr val="FFFFFE"/>
              </a:solidFill>
            </a:ln>
            <a:effectLst>
              <a:outerShdw blurRad="38100" dist="19050" dir="2700000" algn="tl" rotWithShape="0">
                <a:prstClr val="black">
                  <a:alpha val="65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3D24BC-3ECF-D648-9647-D3F8D5DC1C59}"/>
                </a:ext>
              </a:extLst>
            </p:cNvPr>
            <p:cNvSpPr txBox="1"/>
            <p:nvPr/>
          </p:nvSpPr>
          <p:spPr>
            <a:xfrm>
              <a:off x="2370618" y="2695903"/>
              <a:ext cx="3803760" cy="591589"/>
            </a:xfrm>
            <a:prstGeom prst="rect">
              <a:avLst/>
            </a:prstGeom>
            <a:noFill/>
          </p:spPr>
          <p:txBody>
            <a:bodyPr wrap="square" lIns="0" rIns="0" rtlCol="0" anchor="b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Everyday decision for patients (OTC medication)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23D80C-43A9-0046-9107-8D9E88527EB0}"/>
              </a:ext>
            </a:extLst>
          </p:cNvPr>
          <p:cNvGrpSpPr/>
          <p:nvPr/>
        </p:nvGrpSpPr>
        <p:grpSpPr>
          <a:xfrm>
            <a:off x="4787152" y="2929319"/>
            <a:ext cx="5372480" cy="2882563"/>
            <a:chOff x="6642753" y="2665634"/>
            <a:chExt cx="5000605" cy="28825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740A43-B9EC-3D49-A3A9-BAE034BAA7AD}"/>
                </a:ext>
              </a:extLst>
            </p:cNvPr>
            <p:cNvSpPr txBox="1"/>
            <p:nvPr/>
          </p:nvSpPr>
          <p:spPr>
            <a:xfrm>
              <a:off x="6642753" y="2665634"/>
              <a:ext cx="5000605" cy="707886"/>
            </a:xfrm>
            <a:prstGeom prst="rect">
              <a:avLst/>
            </a:prstGeom>
            <a:noFill/>
          </p:spPr>
          <p:txBody>
            <a:bodyPr wrap="square" lIns="0" rIns="0" rtlCol="0" anchor="b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The correct dose of 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aspirin may 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PREVENT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ED6BBC-6893-E548-AF04-5DAB9BDF3564}"/>
                </a:ext>
              </a:extLst>
            </p:cNvPr>
            <p:cNvSpPr txBox="1"/>
            <p:nvPr/>
          </p:nvSpPr>
          <p:spPr>
            <a:xfrm>
              <a:off x="6642754" y="3459549"/>
              <a:ext cx="4443257" cy="2088648"/>
            </a:xfrm>
            <a:prstGeom prst="rect">
              <a:avLst/>
            </a:prstGeom>
            <a:solidFill>
              <a:srgbClr val="023873"/>
            </a:solidFill>
            <a:ln w="6350" cap="flat" cmpd="sng" algn="ctr">
              <a:solidFill>
                <a:srgbClr val="FFFFFE"/>
              </a:solidFill>
              <a:prstDash val="solid"/>
            </a:ln>
            <a:effectLst>
              <a:outerShdw blurRad="38100" dist="19050" dir="2700000" algn="tl" rotWithShape="0">
                <a:prstClr val="black">
                  <a:alpha val="65000"/>
                </a:prstClr>
              </a:outerShdw>
            </a:effectLst>
          </p:spPr>
          <p:txBody>
            <a:bodyPr wrap="square" lIns="137160" tIns="137160" rIns="137160" bIns="137160" rtlCol="0" anchor="t" anchorCtr="0">
              <a:noAutofit/>
            </a:bodyPr>
            <a:lstStyle/>
            <a:p>
              <a:pPr marL="0" marR="0" lvl="0" indent="0" algn="l" defTabSz="5181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Thousands of deaths / heart attacks</a:t>
              </a:r>
            </a:p>
            <a:p>
              <a:pPr marL="0" marR="0" lvl="0" indent="0" algn="l" defTabSz="518132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or </a:t>
              </a:r>
            </a:p>
            <a:p>
              <a:pPr marL="0" marR="0" lvl="0" indent="0" algn="l" defTabSz="518132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Thousands of bleeds </a:t>
              </a:r>
            </a:p>
            <a:p>
              <a:pPr marL="0" marR="0" lvl="0" indent="0" algn="l" defTabSz="5181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5181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Annually in the United States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9971983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2BB949-0137-BA48-89C8-5E8FDA7FB13D}"/>
              </a:ext>
            </a:extLst>
          </p:cNvPr>
          <p:cNvSpPr txBox="1">
            <a:spLocks/>
          </p:cNvSpPr>
          <p:nvPr/>
        </p:nvSpPr>
        <p:spPr>
          <a:xfrm>
            <a:off x="1" y="174379"/>
            <a:ext cx="10287000" cy="5248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1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ADAPTABLE: Main Objectives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05482" y="6487048"/>
            <a:ext cx="228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Jones S, ACC 2021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233082" y="1483108"/>
            <a:ext cx="9807389" cy="45085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7331" indent="-287331" algn="l" defTabSz="457189" rtl="0" eaLnBrk="1" latinLnBrk="0" hangingPunct="1">
              <a:lnSpc>
                <a:spcPct val="95000"/>
              </a:lnSpc>
              <a:spcBef>
                <a:spcPts val="22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7371" indent="-230182" algn="l" defTabSz="457189" rtl="0" eaLnBrk="1" latinLnBrk="0" hangingPunct="1">
              <a:lnSpc>
                <a:spcPct val="95000"/>
              </a:lnSpc>
              <a:spcBef>
                <a:spcPts val="1100"/>
              </a:spcBef>
              <a:buClr>
                <a:schemeClr val="tx2"/>
              </a:buClr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lnSpc>
                <a:spcPct val="95000"/>
              </a:lnSpc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lnSpc>
                <a:spcPct val="95000"/>
              </a:lnSpc>
              <a:spcBef>
                <a:spcPts val="3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lnSpc>
                <a:spcPct val="95000"/>
              </a:lnSpc>
              <a:spcBef>
                <a:spcPts val="3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89" rtl="0" eaLnBrk="1" fontAlgn="auto" latinLnBrk="0" hangingPunct="1">
              <a:lnSpc>
                <a:spcPct val="95000"/>
              </a:lnSpc>
              <a:spcBef>
                <a:spcPts val="280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compare the effectiveness and safety of two doses of aspirin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(81 mg and 325 mg) in high-risk patients with coronary artery disease.</a:t>
            </a:r>
          </a:p>
          <a:p>
            <a:pPr marL="287331" marR="0" lvl="0" indent="-287331" algn="l" defTabSz="457189" rtl="0" eaLnBrk="1" fontAlgn="auto" latinLnBrk="0" hangingPunct="1">
              <a:lnSpc>
                <a:spcPct val="95000"/>
              </a:lnSpc>
              <a:spcBef>
                <a:spcPts val="2800"/>
              </a:spcBef>
              <a:spcAft>
                <a:spcPts val="0"/>
              </a:spcAft>
              <a:buClr>
                <a:srgbClr val="FF0000"/>
              </a:buClr>
              <a:buSzPct val="11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Primary Effectiveness Endpoint: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Composite of all-cause mortality, hospitalization for MI, or hospitalization for stroke</a:t>
            </a:r>
          </a:p>
          <a:p>
            <a:pPr marL="287331" marR="0" lvl="0" indent="-287331" algn="l" defTabSz="457189" rtl="0" eaLnBrk="1" fontAlgn="auto" latinLnBrk="0" hangingPunct="1">
              <a:lnSpc>
                <a:spcPct val="95000"/>
              </a:lnSpc>
              <a:spcBef>
                <a:spcPts val="2800"/>
              </a:spcBef>
              <a:spcAft>
                <a:spcPts val="0"/>
              </a:spcAft>
              <a:buClr>
                <a:srgbClr val="FF0000"/>
              </a:buClr>
              <a:buSzPct val="11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Primary Safety Endpoint: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Hospitalization for major bleeding that was associated with a blood product transfusion</a:t>
            </a:r>
          </a:p>
        </p:txBody>
      </p:sp>
    </p:spTree>
    <p:extLst>
      <p:ext uri="{BB962C8B-B14F-4D97-AF65-F5344CB8AC3E}">
        <p14:creationId xmlns:p14="http://schemas.microsoft.com/office/powerpoint/2010/main" val="295646959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A2BB949-0137-BA48-89C8-5E8FDA7FB13D}"/>
              </a:ext>
            </a:extLst>
          </p:cNvPr>
          <p:cNvSpPr txBox="1">
            <a:spLocks/>
          </p:cNvSpPr>
          <p:nvPr/>
        </p:nvSpPr>
        <p:spPr>
          <a:xfrm>
            <a:off x="1" y="84729"/>
            <a:ext cx="10287000" cy="5248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1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ADAPTABLE: Study Design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5482" y="6487048"/>
            <a:ext cx="228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Jones S, ACC 2021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0" y="776527"/>
            <a:ext cx="10286999" cy="3216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87331" indent="-287331" algn="l" defTabSz="457189" rtl="0" eaLnBrk="1" latinLnBrk="0" hangingPunct="1">
              <a:lnSpc>
                <a:spcPct val="95000"/>
              </a:lnSpc>
              <a:spcBef>
                <a:spcPts val="22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7371" indent="-230182" algn="l" defTabSz="457189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tx2"/>
              </a:buClr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lnSpc>
                <a:spcPct val="95000"/>
              </a:lnSpc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lnSpc>
                <a:spcPct val="95000"/>
              </a:lnSpc>
              <a:spcBef>
                <a:spcPts val="3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lnSpc>
                <a:spcPct val="95000"/>
              </a:lnSpc>
              <a:spcBef>
                <a:spcPts val="3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89" rtl="0" eaLnBrk="1" fontAlgn="auto" latinLnBrk="0" hangingPunct="1">
              <a:lnSpc>
                <a:spcPct val="95000"/>
              </a:lnSpc>
              <a:spcBef>
                <a:spcPts val="220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15,000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patients with known ASCVD + ≥ 1 “enrichment factor”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63389" y="1361849"/>
            <a:ext cx="8977893" cy="5080374"/>
            <a:chOff x="2490508" y="1514254"/>
            <a:chExt cx="7210985" cy="4838874"/>
          </a:xfrm>
        </p:grpSpPr>
        <p:sp>
          <p:nvSpPr>
            <p:cNvPr id="7" name="TextBox 6"/>
            <p:cNvSpPr txBox="1"/>
            <p:nvPr/>
          </p:nvSpPr>
          <p:spPr>
            <a:xfrm>
              <a:off x="2490508" y="1514254"/>
              <a:ext cx="7210985" cy="459971"/>
            </a:xfrm>
            <a:prstGeom prst="rect">
              <a:avLst/>
            </a:prstGeom>
            <a:solidFill>
              <a:srgbClr val="FFFFFE"/>
            </a:solidFill>
            <a:ln w="25400" cap="flat" cmpd="sng" algn="ctr">
              <a:solidFill>
                <a:srgbClr val="87898D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>
              <a:defPPr>
                <a:defRPr lang="en-US"/>
              </a:defPPr>
              <a:lvl1pPr algn="ctr" defTabSz="914400">
                <a:defRPr sz="1400">
                  <a:solidFill>
                    <a:srgbClr val="001E61"/>
                  </a:solidFill>
                  <a:latin typeface="Arial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DBDBDB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Eligible patients identified via inclusion/exclusion criteria (applied to EHRs)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7FA4401-E72A-6447-8A83-EB93415146AD}"/>
                </a:ext>
              </a:extLst>
            </p:cNvPr>
            <p:cNvGrpSpPr/>
            <p:nvPr/>
          </p:nvGrpSpPr>
          <p:grpSpPr>
            <a:xfrm>
              <a:off x="2490509" y="1974224"/>
              <a:ext cx="7210984" cy="757044"/>
              <a:chOff x="2490509" y="2141642"/>
              <a:chExt cx="7210984" cy="757044"/>
            </a:xfrm>
          </p:grpSpPr>
          <p:cxnSp>
            <p:nvCxnSpPr>
              <p:cNvPr id="9" name="Straight Arrow Connector 8"/>
              <p:cNvCxnSpPr>
                <a:cxnSpLocks/>
              </p:cNvCxnSpPr>
              <p:nvPr/>
            </p:nvCxnSpPr>
            <p:spPr>
              <a:xfrm>
                <a:off x="6096000" y="2141642"/>
                <a:ext cx="0" cy="289735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10" name="TextBox 9"/>
              <p:cNvSpPr txBox="1"/>
              <p:nvPr/>
            </p:nvSpPr>
            <p:spPr>
              <a:xfrm>
                <a:off x="2490509" y="2469130"/>
                <a:ext cx="7210984" cy="429556"/>
              </a:xfrm>
              <a:prstGeom prst="rect">
                <a:avLst/>
              </a:prstGeom>
              <a:solidFill>
                <a:srgbClr val="FFFFFE"/>
              </a:solidFill>
              <a:ln w="25400" cap="flat" cmpd="sng" algn="ctr">
                <a:solidFill>
                  <a:srgbClr val="87898D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>
                <a:defPPr>
                  <a:defRPr lang="en-US"/>
                </a:defPPr>
                <a:lvl1pPr algn="ctr" defTabSz="914400">
                  <a:defRPr sz="1400">
                    <a:solidFill>
                      <a:srgbClr val="001E61"/>
                    </a:solidFill>
                    <a:latin typeface="Arial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DBDBDB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Electronic consent and self randomization on participant portal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FBDA709-9407-F049-B02E-6273564B3812}"/>
                </a:ext>
              </a:extLst>
            </p:cNvPr>
            <p:cNvGrpSpPr/>
            <p:nvPr/>
          </p:nvGrpSpPr>
          <p:grpSpPr>
            <a:xfrm>
              <a:off x="2490508" y="3584781"/>
              <a:ext cx="7210973" cy="2768347"/>
              <a:chOff x="2490508" y="3584781"/>
              <a:chExt cx="7210973" cy="276834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2490508" y="4875800"/>
                <a:ext cx="7210972" cy="1477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ＭＳ Ｐゴシック" charset="0"/>
                    <a:cs typeface="+mn-cs"/>
                  </a:rPr>
                  <a:t>Primary Endpoint: </a:t>
                </a:r>
                <a:b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ＭＳ Ｐゴシック" charset="0"/>
                    <a:cs typeface="+mn-cs"/>
                  </a:rPr>
                </a:b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ＭＳ Ｐゴシック" charset="0"/>
                    <a:cs typeface="+mn-cs"/>
                  </a:rPr>
                  <a:t>Composite of all-cause mortality, hospitalization for MI, </a:t>
                </a:r>
                <a:b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ＭＳ Ｐゴシック" charset="0"/>
                    <a:cs typeface="+mn-cs"/>
                  </a:rPr>
                </a:b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ＭＳ Ｐゴシック" charset="0"/>
                    <a:cs typeface="+mn-cs"/>
                  </a:rPr>
                  <a:t>or hospitalization for stroke</a:t>
                </a:r>
              </a:p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ＭＳ Ｐゴシック" charset="0"/>
                    <a:cs typeface="+mn-cs"/>
                  </a:rPr>
                  <a:t>Primary Safety Endpoint: </a:t>
                </a:r>
                <a:b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ＭＳ Ｐゴシック" charset="0"/>
                    <a:cs typeface="+mn-cs"/>
                  </a:rPr>
                </a:b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ＭＳ Ｐゴシック" charset="0"/>
                    <a:cs typeface="+mn-cs"/>
                  </a:rPr>
                  <a:t>Hospitalization for major bleeding</a:t>
                </a:r>
              </a:p>
            </p:txBody>
          </p:sp>
          <p:cxnSp>
            <p:nvCxnSpPr>
              <p:cNvPr id="13" name="Straight Arrow Connector 12"/>
              <p:cNvCxnSpPr>
                <a:cxnSpLocks/>
                <a:stCxn id="20" idx="2"/>
              </p:cNvCxnSpPr>
              <p:nvPr/>
            </p:nvCxnSpPr>
            <p:spPr>
              <a:xfrm>
                <a:off x="3583298" y="3585810"/>
                <a:ext cx="0" cy="404902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87898D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4" name="Straight Arrow Connector 13"/>
              <p:cNvCxnSpPr>
                <a:cxnSpLocks/>
                <a:stCxn id="21" idx="2"/>
              </p:cNvCxnSpPr>
              <p:nvPr/>
            </p:nvCxnSpPr>
            <p:spPr>
              <a:xfrm>
                <a:off x="8608703" y="3584781"/>
                <a:ext cx="0" cy="404902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87898D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5" name="Straight Arrow Connector 14"/>
              <p:cNvCxnSpPr>
                <a:cxnSpLocks/>
                <a:stCxn id="16" idx="2"/>
                <a:endCxn id="12" idx="0"/>
              </p:cNvCxnSpPr>
              <p:nvPr/>
            </p:nvCxnSpPr>
            <p:spPr>
              <a:xfrm flipH="1">
                <a:off x="6095994" y="4597976"/>
                <a:ext cx="1" cy="277824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16" name="TextBox 15"/>
              <p:cNvSpPr txBox="1"/>
              <p:nvPr/>
            </p:nvSpPr>
            <p:spPr>
              <a:xfrm>
                <a:off x="2490508" y="4001856"/>
                <a:ext cx="7210973" cy="596120"/>
              </a:xfrm>
              <a:prstGeom prst="rect">
                <a:avLst/>
              </a:prstGeom>
              <a:solidFill>
                <a:srgbClr val="FFFFFE"/>
              </a:solidFill>
              <a:ln w="25400" cap="flat" cmpd="sng" algn="ctr">
                <a:solidFill>
                  <a:srgbClr val="87898D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>
                <a:defPPr>
                  <a:defRPr lang="en-US"/>
                </a:defPPr>
                <a:lvl1pPr algn="ctr" defTabSz="914400">
                  <a:defRPr sz="1400">
                    <a:solidFill>
                      <a:srgbClr val="001E61"/>
                    </a:solidFill>
                    <a:latin typeface="Arial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DBDBDB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Electronic patient follow-up</a:t>
                </a:r>
              </a:p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DBDBDB">
                        <a:lumMod val="10000"/>
                      </a:srgbClr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Data from EHR, health plans, Medicare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6A260C0-2305-E84B-B777-7BB98C06D5BC}"/>
                </a:ext>
              </a:extLst>
            </p:cNvPr>
            <p:cNvGrpSpPr/>
            <p:nvPr/>
          </p:nvGrpSpPr>
          <p:grpSpPr>
            <a:xfrm>
              <a:off x="2490508" y="2731268"/>
              <a:ext cx="7210984" cy="1021960"/>
              <a:chOff x="2490508" y="2731268"/>
              <a:chExt cx="7210984" cy="1021960"/>
            </a:xfrm>
          </p:grpSpPr>
          <p:cxnSp>
            <p:nvCxnSpPr>
              <p:cNvPr id="18" name="Straight Arrow Connector 17"/>
              <p:cNvCxnSpPr>
                <a:cxnSpLocks/>
                <a:stCxn id="10" idx="2"/>
              </p:cNvCxnSpPr>
              <p:nvPr/>
            </p:nvCxnSpPr>
            <p:spPr>
              <a:xfrm flipH="1">
                <a:off x="4676087" y="2731268"/>
                <a:ext cx="1419914" cy="528768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19" name="Straight Arrow Connector 18"/>
              <p:cNvCxnSpPr>
                <a:cxnSpLocks/>
                <a:stCxn id="10" idx="2"/>
              </p:cNvCxnSpPr>
              <p:nvPr/>
            </p:nvCxnSpPr>
            <p:spPr>
              <a:xfrm>
                <a:off x="6096001" y="2731268"/>
                <a:ext cx="1419912" cy="513044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bg1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20" name="TextBox 19"/>
              <p:cNvSpPr txBox="1"/>
              <p:nvPr/>
            </p:nvSpPr>
            <p:spPr>
              <a:xfrm>
                <a:off x="2490508" y="3270813"/>
                <a:ext cx="2185579" cy="482415"/>
              </a:xfrm>
              <a:prstGeom prst="rect">
                <a:avLst/>
              </a:prstGeom>
              <a:solidFill>
                <a:srgbClr val="00B0F0"/>
              </a:solidFill>
              <a:ln w="25400" cap="flat" cmpd="sng" algn="ctr">
                <a:solidFill>
                  <a:srgbClr val="00B0F0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>
                <a:defPPr>
                  <a:defRPr lang="en-US"/>
                </a:defPPr>
                <a:lvl1pPr algn="ctr" defTabSz="914400">
                  <a:defRPr sz="1400">
                    <a:solidFill>
                      <a:srgbClr val="001E61"/>
                    </a:solidFill>
                    <a:latin typeface="Arial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+mn-cs"/>
                  </a:rPr>
                  <a:t>ASA 81 mg QD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515913" y="3269784"/>
                <a:ext cx="2185579" cy="482415"/>
              </a:xfrm>
              <a:prstGeom prst="rect">
                <a:avLst/>
              </a:prstGeom>
              <a:solidFill>
                <a:srgbClr val="AF0923"/>
              </a:solidFill>
              <a:ln w="25400" cap="flat" cmpd="sng" algn="ctr">
                <a:solidFill>
                  <a:srgbClr val="AF0923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>
                <a:defPPr>
                  <a:defRPr lang="en-US"/>
                </a:defPPr>
                <a:lvl1pPr algn="ctr" defTabSz="914400">
                  <a:defRPr sz="1400">
                    <a:solidFill>
                      <a:srgbClr val="001E61"/>
                    </a:solidFill>
                    <a:latin typeface="Arial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+mn-cs"/>
                  </a:rPr>
                  <a:t>ASA 325 mg QD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140F6D-B3B3-A143-8D17-65D8CFF96FB1}"/>
                  </a:ext>
                </a:extLst>
              </p:cNvPr>
              <p:cNvSpPr txBox="1"/>
              <p:nvPr/>
            </p:nvSpPr>
            <p:spPr>
              <a:xfrm>
                <a:off x="5132434" y="3339962"/>
                <a:ext cx="19271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"/>
                    <a:ea typeface="+mn-ea"/>
                    <a:cs typeface="+mn-cs"/>
                  </a:rPr>
                  <a:t>RANDOMIZATION</a:t>
                </a:r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358589" y="6373387"/>
            <a:ext cx="2662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ClinicalTrials.gov: NCT02697916</a:t>
            </a:r>
          </a:p>
        </p:txBody>
      </p:sp>
    </p:spTree>
    <p:extLst>
      <p:ext uri="{BB962C8B-B14F-4D97-AF65-F5344CB8AC3E}">
        <p14:creationId xmlns:p14="http://schemas.microsoft.com/office/powerpoint/2010/main" val="180849332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8005482" y="6487048"/>
            <a:ext cx="228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Jones S, ACC 2021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3924" y="1331130"/>
            <a:ext cx="1598336" cy="8309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ADAPTABLE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Inclusion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Criteria</a:t>
            </a:r>
          </a:p>
        </p:txBody>
      </p:sp>
      <p:sp>
        <p:nvSpPr>
          <p:cNvPr id="6" name="Rectangle 5"/>
          <p:cNvSpPr/>
          <p:nvPr/>
        </p:nvSpPr>
        <p:spPr>
          <a:xfrm>
            <a:off x="5639066" y="838193"/>
            <a:ext cx="4450704" cy="2964914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>
            <a:outerShdw blurRad="38100" dist="19050" dir="2700000" algn="tl" rotWithShape="0">
              <a:prstClr val="black">
                <a:alpha val="65000"/>
              </a:prstClr>
            </a:outerShdw>
          </a:effectLst>
        </p:spPr>
        <p:txBody>
          <a:bodyPr wrap="square" lIns="137160" tIns="137160" rIns="137160" bIns="137160" numCol="2" spcCol="274320" rtlCol="0" anchor="t" anchorCtr="0">
            <a:spAutoFit/>
          </a:bodyPr>
          <a:lstStyle/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69B833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Age ≥ 65 years</a:t>
            </a:r>
          </a:p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69B833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Creatinine ≥ 1.5 mg/dL</a:t>
            </a:r>
          </a:p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69B833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Diabetes mellitus</a:t>
            </a:r>
          </a:p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69B833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Known 3-vessel CAD</a:t>
            </a:r>
          </a:p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69B833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Cerebrovascular disease</a:t>
            </a:r>
          </a:p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69B833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Peripheral artery disease</a:t>
            </a:r>
          </a:p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69B833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smoker </a:t>
            </a:r>
          </a:p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69B833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Known LVEF &lt; 50%</a:t>
            </a:r>
          </a:p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69B833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Chronic systolic or diastolic heart failure</a:t>
            </a:r>
          </a:p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69B833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SBP ≥ 140 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(within past 12 mos)</a:t>
            </a:r>
          </a:p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69B833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LDL ≥ 130 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(within past 12 mos)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1987" y="844967"/>
            <a:ext cx="3124127" cy="2958140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>
            <a:outerShdw blurRad="38100" dist="19050" dir="2700000" algn="tl" rotWithShape="0">
              <a:prstClr val="black">
                <a:alpha val="65000"/>
              </a:prstClr>
            </a:outerShdw>
          </a:effectLst>
        </p:spPr>
        <p:txBody>
          <a:bodyPr wrap="square" lIns="137160" tIns="137160" rIns="137160" bIns="137160" rtlCol="0" anchor="t" anchorCtr="0">
            <a:noAutofit/>
          </a:bodyPr>
          <a:lstStyle/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69B833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Prior myocardial infarction </a:t>
            </a:r>
          </a:p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69B833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Prior revascularization 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(PCI or CABG)</a:t>
            </a:r>
          </a:p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69B833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Prior angiogram showing 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significant CAD</a:t>
            </a:r>
          </a:p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69B833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History of chronic ischemic heart disease, CAD, or ASCVD</a:t>
            </a:r>
          </a:p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69B833"/>
              </a:buClr>
              <a:buSzTx/>
              <a:buFont typeface="Wingdings" pitchFamily="2" charset="2"/>
              <a:buChar char="ü"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69B833"/>
              </a:buClr>
              <a:buSzTx/>
              <a:buFont typeface="Wingdings" pitchFamily="2" charset="2"/>
              <a:buChar char="ü"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69B833"/>
              </a:buClr>
              <a:buSzTx/>
              <a:buFont typeface="Wingdings" pitchFamily="2" charset="2"/>
              <a:buChar char="ü"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ross 7"/>
          <p:cNvSpPr/>
          <p:nvPr/>
        </p:nvSpPr>
        <p:spPr>
          <a:xfrm>
            <a:off x="4863421" y="1746628"/>
            <a:ext cx="616295" cy="612648"/>
          </a:xfrm>
          <a:prstGeom prst="plus">
            <a:avLst>
              <a:gd name="adj" fmla="val 36613"/>
            </a:avLst>
          </a:prstGeom>
          <a:solidFill>
            <a:srgbClr val="69B833"/>
          </a:solidFill>
          <a:ln w="6350" cap="flat" cmpd="sng" algn="ctr">
            <a:solidFill>
              <a:srgbClr val="FFFFFE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9F7418-3AE8-514B-BFB2-35B416DBF8E7}"/>
              </a:ext>
            </a:extLst>
          </p:cNvPr>
          <p:cNvSpPr txBox="1">
            <a:spLocks/>
          </p:cNvSpPr>
          <p:nvPr/>
        </p:nvSpPr>
        <p:spPr>
          <a:xfrm>
            <a:off x="113924" y="4610804"/>
            <a:ext cx="1602856" cy="8309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ADAPTABLE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Exclusion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Criteria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F83153-5B8C-C742-AF76-8804B1357B75}"/>
              </a:ext>
            </a:extLst>
          </p:cNvPr>
          <p:cNvSpPr/>
          <p:nvPr/>
        </p:nvSpPr>
        <p:spPr>
          <a:xfrm>
            <a:off x="1779567" y="4216357"/>
            <a:ext cx="4970857" cy="212058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>
            <a:outerShdw blurRad="38100" dist="19050" dir="2700000" algn="tl" rotWithShape="0">
              <a:prstClr val="black">
                <a:alpha val="65000"/>
              </a:prstClr>
            </a:outerShdw>
          </a:effectLst>
        </p:spPr>
        <p:txBody>
          <a:bodyPr wrap="square" lIns="137160" tIns="137160" rIns="137160" bIns="137160" rtlCol="0" anchor="t" anchorCtr="0">
            <a:spAutoFit/>
          </a:bodyPr>
          <a:lstStyle/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Tx/>
              <a:buFont typeface="System Font Regular"/>
              <a:buChar char="✗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History of significant allergy to aspirin</a:t>
            </a:r>
          </a:p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Tx/>
              <a:buFont typeface="System Font Regular"/>
              <a:buChar char="✗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History of GI bleeding within 12 months</a:t>
            </a:r>
          </a:p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Tx/>
              <a:buFont typeface="System Font Regular"/>
              <a:buChar char="✗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Bleeding disorder that precludes the use of aspirin</a:t>
            </a:r>
          </a:p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Tx/>
              <a:buFont typeface="System Font Regular"/>
              <a:buChar char="✗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or planned used of an oral anticoagulant or ticagrelor</a:t>
            </a:r>
          </a:p>
          <a:p>
            <a:pPr marL="228600" marR="0" lvl="0" indent="-228600" algn="l" defTabSz="685800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Tx/>
              <a:buFont typeface="System Font Regular"/>
              <a:buChar char="✗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Female patients who were pregnant or nursing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1CD686-798E-6A41-AF45-8B84EDD1249C}"/>
              </a:ext>
            </a:extLst>
          </p:cNvPr>
          <p:cNvSpPr txBox="1"/>
          <p:nvPr/>
        </p:nvSpPr>
        <p:spPr>
          <a:xfrm>
            <a:off x="1779567" y="493070"/>
            <a:ext cx="312412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Known CV Disease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5F390C-0A34-874F-80FE-536703B83DC3}"/>
              </a:ext>
            </a:extLst>
          </p:cNvPr>
          <p:cNvSpPr txBox="1"/>
          <p:nvPr/>
        </p:nvSpPr>
        <p:spPr>
          <a:xfrm>
            <a:off x="5726445" y="493070"/>
            <a:ext cx="44529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≥ 1 Enrichment Risk Factor</a:t>
            </a:r>
          </a:p>
        </p:txBody>
      </p:sp>
    </p:spTree>
    <p:extLst>
      <p:ext uri="{BB962C8B-B14F-4D97-AF65-F5344CB8AC3E}">
        <p14:creationId xmlns:p14="http://schemas.microsoft.com/office/powerpoint/2010/main" val="1129693264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A2BB949-0137-BA48-89C8-5E8FDA7FB13D}"/>
              </a:ext>
            </a:extLst>
          </p:cNvPr>
          <p:cNvSpPr txBox="1">
            <a:spLocks/>
          </p:cNvSpPr>
          <p:nvPr/>
        </p:nvSpPr>
        <p:spPr>
          <a:xfrm>
            <a:off x="1" y="174379"/>
            <a:ext cx="10287000" cy="5248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1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ADAPTABLE: Study Flow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5482" y="6487048"/>
            <a:ext cx="228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Jones S, ACC 2021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637788-6A5C-C242-A472-E50027BF231E}"/>
              </a:ext>
            </a:extLst>
          </p:cNvPr>
          <p:cNvSpPr/>
          <p:nvPr/>
        </p:nvSpPr>
        <p:spPr>
          <a:xfrm>
            <a:off x="2101993" y="1200877"/>
            <a:ext cx="4079400" cy="685802"/>
          </a:xfrm>
          <a:prstGeom prst="rect">
            <a:avLst/>
          </a:prstGeom>
          <a:solidFill>
            <a:srgbClr val="FFFFFE"/>
          </a:solidFill>
          <a:ln w="25400" cap="flat" cmpd="sng" algn="ctr">
            <a:solidFill>
              <a:srgbClr val="87898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DBDBDB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Approximately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DBDBDB">
                    <a:lumMod val="10000"/>
                  </a:srgbClr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450,000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DBDBDB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people 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DBDBDB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DBDBDB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were approached for the study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830904-8487-E344-A812-27BC5565ABD3}"/>
              </a:ext>
            </a:extLst>
          </p:cNvPr>
          <p:cNvGrpSpPr/>
          <p:nvPr/>
        </p:nvGrpSpPr>
        <p:grpSpPr>
          <a:xfrm>
            <a:off x="2100555" y="1882965"/>
            <a:ext cx="4079395" cy="1125461"/>
            <a:chOff x="4056300" y="2164584"/>
            <a:chExt cx="4079395" cy="112546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9112C05-7490-454D-B88B-FCDCEE388D6E}"/>
                </a:ext>
              </a:extLst>
            </p:cNvPr>
            <p:cNvCxnSpPr>
              <a:cxnSpLocks/>
            </p:cNvCxnSpPr>
            <p:nvPr/>
          </p:nvCxnSpPr>
          <p:spPr>
            <a:xfrm>
              <a:off x="6078073" y="2164584"/>
              <a:ext cx="0" cy="421343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tailEnd type="triangle"/>
            </a:ln>
            <a:effectLst/>
          </p:spPr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798F9D1-AC95-004B-BFEC-5C087E04405B}"/>
                </a:ext>
              </a:extLst>
            </p:cNvPr>
            <p:cNvSpPr/>
            <p:nvPr/>
          </p:nvSpPr>
          <p:spPr>
            <a:xfrm>
              <a:off x="4056300" y="2604242"/>
              <a:ext cx="4079395" cy="685803"/>
            </a:xfrm>
            <a:prstGeom prst="rect">
              <a:avLst/>
            </a:prstGeom>
            <a:solidFill>
              <a:srgbClr val="FFFFFE"/>
            </a:solidFill>
            <a:ln w="25400" cap="flat" cmpd="sng" algn="ctr">
              <a:solidFill>
                <a:srgbClr val="87898D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BDBDB">
                      <a:lumMod val="10000"/>
                    </a:srgbClr>
                  </a:solidFill>
                  <a:effectLst/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32,164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BDBDB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individuals </a:t>
              </a:r>
              <a:b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BDBDB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BDBDB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visited the patient portal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F97419-5196-1148-AFCF-87C8B98BB9D6}"/>
              </a:ext>
            </a:extLst>
          </p:cNvPr>
          <p:cNvGrpSpPr/>
          <p:nvPr/>
        </p:nvGrpSpPr>
        <p:grpSpPr>
          <a:xfrm>
            <a:off x="2101993" y="2999455"/>
            <a:ext cx="4076527" cy="2913913"/>
            <a:chOff x="4056300" y="3295296"/>
            <a:chExt cx="4076527" cy="2913913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DB61BA2-57BE-1A4C-BC82-C5C843B054FA}"/>
                </a:ext>
              </a:extLst>
            </p:cNvPr>
            <p:cNvCxnSpPr>
              <a:cxnSpLocks/>
            </p:cNvCxnSpPr>
            <p:nvPr/>
          </p:nvCxnSpPr>
          <p:spPr>
            <a:xfrm>
              <a:off x="6085595" y="3295296"/>
              <a:ext cx="1434" cy="392441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tailEnd type="triangle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26111D-8CE5-414C-9C91-B668C244A777}"/>
                </a:ext>
              </a:extLst>
            </p:cNvPr>
            <p:cNvSpPr/>
            <p:nvPr/>
          </p:nvSpPr>
          <p:spPr>
            <a:xfrm>
              <a:off x="4056301" y="3694300"/>
              <a:ext cx="4076526" cy="685802"/>
            </a:xfrm>
            <a:prstGeom prst="rect">
              <a:avLst/>
            </a:prstGeom>
            <a:solidFill>
              <a:srgbClr val="FFFFFE"/>
            </a:solidFill>
            <a:ln w="25400" cap="flat" cmpd="sng" algn="ctr">
              <a:solidFill>
                <a:srgbClr val="87898D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BDBDB">
                      <a:lumMod val="10000"/>
                    </a:srgbClr>
                  </a:solidFill>
                  <a:effectLst/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15,076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BDBDB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participants</a:t>
              </a:r>
              <a:b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BDBDB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DBDBDB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enrolled and underwent randomization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C38F19-8A72-A247-9B95-5FE19A4EC82B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6094564" y="4380102"/>
              <a:ext cx="2868" cy="188594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tailEnd type="none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F6AD72D-DCEC-4C42-B974-E3CF7A530FB2}"/>
                </a:ext>
              </a:extLst>
            </p:cNvPr>
            <p:cNvCxnSpPr>
              <a:cxnSpLocks/>
            </p:cNvCxnSpPr>
            <p:nvPr/>
          </p:nvCxnSpPr>
          <p:spPr>
            <a:xfrm>
              <a:off x="5013439" y="4573947"/>
              <a:ext cx="2162243" cy="0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tailEnd type="non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6E2D23A-E801-CE4C-A40E-5D97F232704B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>
              <a:off x="5013439" y="4568696"/>
              <a:ext cx="1" cy="626284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58A1FFD-A3B9-6748-B50F-04370B25719D}"/>
                </a:ext>
              </a:extLst>
            </p:cNvPr>
            <p:cNvCxnSpPr>
              <a:cxnSpLocks/>
              <a:endCxn id="18" idx="0"/>
            </p:cNvCxnSpPr>
            <p:nvPr/>
          </p:nvCxnSpPr>
          <p:spPr>
            <a:xfrm>
              <a:off x="7175683" y="4568696"/>
              <a:ext cx="0" cy="626285"/>
            </a:xfrm>
            <a:prstGeom prst="straightConnector1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tailEnd type="triangle"/>
            </a:ln>
            <a:effectLst/>
          </p:spPr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4A41753-76B6-9D49-9063-DE4C6671BC73}"/>
                </a:ext>
              </a:extLst>
            </p:cNvPr>
            <p:cNvSpPr/>
            <p:nvPr/>
          </p:nvSpPr>
          <p:spPr>
            <a:xfrm>
              <a:off x="4056300" y="5194980"/>
              <a:ext cx="1914279" cy="1014229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7540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 randomized to 81 mg group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7C4E03-4B78-AD46-A8BC-A36548DC1DAF}"/>
                </a:ext>
              </a:extLst>
            </p:cNvPr>
            <p:cNvSpPr/>
            <p:nvPr/>
          </p:nvSpPr>
          <p:spPr>
            <a:xfrm>
              <a:off x="6218541" y="5194981"/>
              <a:ext cx="1914283" cy="1014226"/>
            </a:xfrm>
            <a:prstGeom prst="rect">
              <a:avLst/>
            </a:prstGeom>
            <a:solidFill>
              <a:srgbClr val="AF0923"/>
            </a:solidFill>
            <a:ln w="25400" cap="flat" cmpd="sng" algn="ctr">
              <a:solidFill>
                <a:srgbClr val="AF0923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604020202020204" pitchFamily="34" charset="0"/>
                  <a:ea typeface="+mn-ea"/>
                  <a:cs typeface="Arial Black" panose="020B0604020202020204" pitchFamily="34" charset="0"/>
                </a:rPr>
                <a:t>7536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Arial Black" panose="020B0604020202020204" pitchFamily="34" charset="0"/>
                </a:rPr>
                <a:t>randomized to 325 mg group </a:t>
              </a:r>
            </a:p>
          </p:txBody>
        </p:sp>
      </p:grp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AACFA5C-7507-3846-B47E-26AEB38546F7}"/>
              </a:ext>
            </a:extLst>
          </p:cNvPr>
          <p:cNvSpPr txBox="1">
            <a:spLocks/>
          </p:cNvSpPr>
          <p:nvPr/>
        </p:nvSpPr>
        <p:spPr>
          <a:xfrm>
            <a:off x="6928809" y="3305473"/>
            <a:ext cx="2575947" cy="2607893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ysDot"/>
          </a:ln>
          <a:effectLst/>
        </p:spPr>
        <p:txBody>
          <a:bodyPr lIns="137160" tIns="137160" rIns="137160" bIns="137160" rtlCol="0" anchor="t" anchorCtr="0">
            <a:spAutoFit/>
          </a:bodyPr>
          <a:lstStyle>
            <a:defPPr>
              <a:defRPr lang="en-US"/>
            </a:defPPr>
            <a:lvl1pPr algn="ctr" defTabSz="514350">
              <a:defRPr sz="1600">
                <a:solidFill>
                  <a:srgbClr val="DBDBDB">
                    <a:lumMod val="10000"/>
                  </a:srgbClr>
                </a:solidFill>
                <a:latin typeface="Arial"/>
              </a:defRPr>
            </a:lvl1pPr>
            <a:lvl2pPr marL="687388" indent="-230188" algn="l" defTabSz="457200" rtl="0" eaLnBrk="1" latinLnBrk="0" hangingPunct="1">
              <a:lnSpc>
                <a:spcPct val="95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2200" kern="120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95000"/>
              </a:lnSpc>
              <a:spcBef>
                <a:spcPts val="300"/>
              </a:spcBef>
              <a:buClr>
                <a:schemeClr val="accent3"/>
              </a:buClr>
              <a:buFont typeface="Arial"/>
              <a:buChar char="•"/>
              <a:defRPr sz="2200" kern="120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95000"/>
              </a:lnSpc>
              <a:spcBef>
                <a:spcPts val="300"/>
              </a:spcBef>
              <a:buFont typeface="Arial"/>
              <a:buChar char="–"/>
              <a:defRPr sz="2200" kern="120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95000"/>
              </a:lnSpc>
              <a:spcBef>
                <a:spcPts val="300"/>
              </a:spcBef>
              <a:buFont typeface="Arial"/>
              <a:buChar char="»"/>
              <a:defRPr sz="2200" kern="1200">
                <a:solidFill>
                  <a:srgbClr val="58595B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Withdrawal of consent (overall 4.1%)</a:t>
            </a:r>
          </a:p>
          <a:p>
            <a:pPr marL="233363" marR="0" lvl="1" indent="0" algn="l" defTabSz="457200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rgbClr val="AF0923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81 mg (2.9%)</a:t>
            </a:r>
          </a:p>
          <a:p>
            <a:pPr marL="233363" marR="0" lvl="1" indent="0" algn="l" defTabSz="457200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rgbClr val="AF0923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325 mg (5.2%)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Limited participation (overall 2.3%)</a:t>
            </a:r>
          </a:p>
          <a:p>
            <a:pPr marL="233363" marR="0" lvl="1" indent="0" algn="l" defTabSz="457200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rgbClr val="AF0923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81 mg (1.8%) </a:t>
            </a:r>
          </a:p>
          <a:p>
            <a:pPr marL="233363" marR="0" lvl="1" indent="0" algn="l" defTabSz="457200" rtl="0" eaLnBrk="1" fontAlgn="auto" latinLnBrk="0" hangingPunct="1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rgbClr val="AF0923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325 mg (3.4%)</a:t>
            </a:r>
          </a:p>
        </p:txBody>
      </p:sp>
    </p:spTree>
    <p:extLst>
      <p:ext uri="{BB962C8B-B14F-4D97-AF65-F5344CB8AC3E}">
        <p14:creationId xmlns:p14="http://schemas.microsoft.com/office/powerpoint/2010/main" val="4197151506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A2BB949-0137-BA48-89C8-5E8FDA7FB13D}"/>
              </a:ext>
            </a:extLst>
          </p:cNvPr>
          <p:cNvSpPr txBox="1">
            <a:spLocks/>
          </p:cNvSpPr>
          <p:nvPr/>
        </p:nvSpPr>
        <p:spPr>
          <a:xfrm>
            <a:off x="1" y="84735"/>
            <a:ext cx="10287000" cy="5248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1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ADAPTABLE: Primary Effectiveness Endpoint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5482" y="6487048"/>
            <a:ext cx="228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Jones S, ACC 2021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759559"/>
            <a:ext cx="1028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(All-cause death, hospitalization for MI, or hospitalization for stroke)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737"/>
            <a:ext cx="10287000" cy="513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0191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A2BB949-0137-BA48-89C8-5E8FDA7FB13D}"/>
              </a:ext>
            </a:extLst>
          </p:cNvPr>
          <p:cNvSpPr txBox="1">
            <a:spLocks/>
          </p:cNvSpPr>
          <p:nvPr/>
        </p:nvSpPr>
        <p:spPr>
          <a:xfrm>
            <a:off x="1" y="84735"/>
            <a:ext cx="10287000" cy="5248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1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ADAPTABLE: Primary Effectiveness Endpoint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5482" y="6487048"/>
            <a:ext cx="228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Jones S, ACC 2021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23222"/>
            <a:ext cx="10287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(Hospitalization for major bleeding with associated blood product transfusion)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9394"/>
            <a:ext cx="102870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2875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A2BB949-0137-BA48-89C8-5E8FDA7FB13D}"/>
              </a:ext>
            </a:extLst>
          </p:cNvPr>
          <p:cNvSpPr txBox="1">
            <a:spLocks/>
          </p:cNvSpPr>
          <p:nvPr/>
        </p:nvSpPr>
        <p:spPr>
          <a:xfrm>
            <a:off x="1" y="120595"/>
            <a:ext cx="10287000" cy="5248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1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ADAPTABLE: Effectiveness and Safety Outcomes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5482" y="6487048"/>
            <a:ext cx="228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Jones S, ACC 2021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9B7852-478F-C045-9A76-2EB621DDAE5B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801919"/>
          <a:ext cx="9583272" cy="1757809"/>
        </p:xfrm>
        <a:graphic>
          <a:graphicData uri="http://schemas.openxmlformats.org/drawingml/2006/table">
            <a:tbl>
              <a:tblPr firstRow="1" bandRow="1"/>
              <a:tblGrid>
                <a:gridCol w="2537104">
                  <a:extLst>
                    <a:ext uri="{9D8B030D-6E8A-4147-A177-3AD203B41FA5}">
                      <a16:colId xmlns:a16="http://schemas.microsoft.com/office/drawing/2014/main" val="2554762299"/>
                    </a:ext>
                  </a:extLst>
                </a:gridCol>
                <a:gridCol w="2270945">
                  <a:extLst>
                    <a:ext uri="{9D8B030D-6E8A-4147-A177-3AD203B41FA5}">
                      <a16:colId xmlns:a16="http://schemas.microsoft.com/office/drawing/2014/main" val="3432144057"/>
                    </a:ext>
                  </a:extLst>
                </a:gridCol>
                <a:gridCol w="2369150">
                  <a:extLst>
                    <a:ext uri="{9D8B030D-6E8A-4147-A177-3AD203B41FA5}">
                      <a16:colId xmlns:a16="http://schemas.microsoft.com/office/drawing/2014/main" val="3965161350"/>
                    </a:ext>
                  </a:extLst>
                </a:gridCol>
                <a:gridCol w="2406073">
                  <a:extLst>
                    <a:ext uri="{9D8B030D-6E8A-4147-A177-3AD203B41FA5}">
                      <a16:colId xmlns:a16="http://schemas.microsoft.com/office/drawing/2014/main" val="3686849761"/>
                    </a:ext>
                  </a:extLst>
                </a:gridCol>
              </a:tblGrid>
              <a:tr h="667051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381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81 mg group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N=7434</a:t>
                      </a:r>
                      <a:endParaRPr lang="en-US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381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325 mg group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N=7330</a:t>
                      </a:r>
                      <a:endParaRPr lang="en-US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381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HR</a:t>
                      </a:r>
                      <a:br>
                        <a:rPr lang="en-US" sz="16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(95% CI)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381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657493"/>
                  </a:ext>
                </a:extLst>
              </a:tr>
              <a:tr h="545379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Primary endpoint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381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590 (7.28%)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381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569 (7.51%)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381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</a:rPr>
                        <a:t>1.02 (0.91 - 1.14)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381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301997"/>
                  </a:ext>
                </a:extLst>
              </a:tr>
              <a:tr h="545379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Major bleeding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53 (0.63%)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44 (0.60%)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</a:rPr>
                        <a:t>1.18 (0.79 - 1.77) 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20164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04E6238-B6B4-0B45-8F53-2CF1FE7A6432}"/>
              </a:ext>
            </a:extLst>
          </p:cNvPr>
          <p:cNvGraphicFramePr>
            <a:graphicFrameLocks noGrp="1"/>
          </p:cNvGraphicFramePr>
          <p:nvPr/>
        </p:nvGraphicFramePr>
        <p:xfrm>
          <a:off x="466166" y="2851021"/>
          <a:ext cx="9583272" cy="2234343"/>
        </p:xfrm>
        <a:graphic>
          <a:graphicData uri="http://schemas.openxmlformats.org/drawingml/2006/table">
            <a:tbl>
              <a:tblPr bandRow="1"/>
              <a:tblGrid>
                <a:gridCol w="2537104">
                  <a:extLst>
                    <a:ext uri="{9D8B030D-6E8A-4147-A177-3AD203B41FA5}">
                      <a16:colId xmlns:a16="http://schemas.microsoft.com/office/drawing/2014/main" val="2554762299"/>
                    </a:ext>
                  </a:extLst>
                </a:gridCol>
                <a:gridCol w="2270945">
                  <a:extLst>
                    <a:ext uri="{9D8B030D-6E8A-4147-A177-3AD203B41FA5}">
                      <a16:colId xmlns:a16="http://schemas.microsoft.com/office/drawing/2014/main" val="3432144057"/>
                    </a:ext>
                  </a:extLst>
                </a:gridCol>
                <a:gridCol w="2369150">
                  <a:extLst>
                    <a:ext uri="{9D8B030D-6E8A-4147-A177-3AD203B41FA5}">
                      <a16:colId xmlns:a16="http://schemas.microsoft.com/office/drawing/2014/main" val="3965161350"/>
                    </a:ext>
                  </a:extLst>
                </a:gridCol>
                <a:gridCol w="2406073">
                  <a:extLst>
                    <a:ext uri="{9D8B030D-6E8A-4147-A177-3AD203B41FA5}">
                      <a16:colId xmlns:a16="http://schemas.microsoft.com/office/drawing/2014/main" val="3686849761"/>
                    </a:ext>
                  </a:extLst>
                </a:gridCol>
              </a:tblGrid>
              <a:tr h="649420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All-cause death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315 (3.80%)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357 (4.43%)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</a:rPr>
                        <a:t>0.87 (0.75 - 1.01) 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76225"/>
                  </a:ext>
                </a:extLst>
              </a:tr>
              <a:tr h="649420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Non-fatal MI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228 (2.99%)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213 (2.87%)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</a:rPr>
                        <a:t>1.06 (0.88 - 1.27) 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754463"/>
                  </a:ext>
                </a:extLst>
              </a:tr>
              <a:tr h="935503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Non-fatal stroke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102 (1.23%)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92 (1.27%)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</a:rPr>
                        <a:t>1.09 (0.82 - 1.45) 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2768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E5EA3D1-44AA-674E-B462-4F76B4163042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5403108"/>
          <a:ext cx="9583272" cy="746682"/>
        </p:xfrm>
        <a:graphic>
          <a:graphicData uri="http://schemas.openxmlformats.org/drawingml/2006/table">
            <a:tbl>
              <a:tblPr bandRow="1"/>
              <a:tblGrid>
                <a:gridCol w="2537104">
                  <a:extLst>
                    <a:ext uri="{9D8B030D-6E8A-4147-A177-3AD203B41FA5}">
                      <a16:colId xmlns:a16="http://schemas.microsoft.com/office/drawing/2014/main" val="2554762299"/>
                    </a:ext>
                  </a:extLst>
                </a:gridCol>
                <a:gridCol w="2270945">
                  <a:extLst>
                    <a:ext uri="{9D8B030D-6E8A-4147-A177-3AD203B41FA5}">
                      <a16:colId xmlns:a16="http://schemas.microsoft.com/office/drawing/2014/main" val="3432144057"/>
                    </a:ext>
                  </a:extLst>
                </a:gridCol>
                <a:gridCol w="2369150">
                  <a:extLst>
                    <a:ext uri="{9D8B030D-6E8A-4147-A177-3AD203B41FA5}">
                      <a16:colId xmlns:a16="http://schemas.microsoft.com/office/drawing/2014/main" val="3965161350"/>
                    </a:ext>
                  </a:extLst>
                </a:gridCol>
                <a:gridCol w="2406073">
                  <a:extLst>
                    <a:ext uri="{9D8B030D-6E8A-4147-A177-3AD203B41FA5}">
                      <a16:colId xmlns:a16="http://schemas.microsoft.com/office/drawing/2014/main" val="3686849761"/>
                    </a:ext>
                  </a:extLst>
                </a:gridCol>
              </a:tblGrid>
              <a:tr h="746682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</a:rPr>
                        <a:t>PCI or CABG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471 (6.05%)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446 (5.96%)</a:t>
                      </a:r>
                      <a:endParaRPr lang="en-US" sz="16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effectLst/>
                        </a:rPr>
                        <a:t>1.04 (0.92 - 1.19) 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7625" marR="47625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406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377388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A2BB949-0137-BA48-89C8-5E8FDA7FB13D}"/>
              </a:ext>
            </a:extLst>
          </p:cNvPr>
          <p:cNvSpPr txBox="1">
            <a:spLocks/>
          </p:cNvSpPr>
          <p:nvPr/>
        </p:nvSpPr>
        <p:spPr>
          <a:xfrm>
            <a:off x="1" y="120595"/>
            <a:ext cx="10287000" cy="5248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1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ADAPTABLE: Study Medication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05482" y="6487048"/>
            <a:ext cx="2281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Jones S, ACC 2021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EDC333E3-3171-8C4C-9F12-14DFC1174CA6}"/>
              </a:ext>
            </a:extLst>
          </p:cNvPr>
          <p:cNvGraphicFramePr>
            <a:graphicFrameLocks/>
          </p:cNvGraphicFramePr>
          <p:nvPr/>
        </p:nvGraphicFramePr>
        <p:xfrm>
          <a:off x="582706" y="1279567"/>
          <a:ext cx="9117105" cy="3148997"/>
        </p:xfrm>
        <a:graphic>
          <a:graphicData uri="http://schemas.openxmlformats.org/drawingml/2006/table">
            <a:tbl>
              <a:tblPr firstRow="1" bandRow="1"/>
              <a:tblGrid>
                <a:gridCol w="3499964">
                  <a:extLst>
                    <a:ext uri="{9D8B030D-6E8A-4147-A177-3AD203B41FA5}">
                      <a16:colId xmlns:a16="http://schemas.microsoft.com/office/drawing/2014/main" val="4152137217"/>
                    </a:ext>
                  </a:extLst>
                </a:gridCol>
                <a:gridCol w="1958025">
                  <a:extLst>
                    <a:ext uri="{9D8B030D-6E8A-4147-A177-3AD203B41FA5}">
                      <a16:colId xmlns:a16="http://schemas.microsoft.com/office/drawing/2014/main" val="135885158"/>
                    </a:ext>
                  </a:extLst>
                </a:gridCol>
                <a:gridCol w="1940306">
                  <a:extLst>
                    <a:ext uri="{9D8B030D-6E8A-4147-A177-3AD203B41FA5}">
                      <a16:colId xmlns:a16="http://schemas.microsoft.com/office/drawing/2014/main" val="369649236"/>
                    </a:ext>
                  </a:extLst>
                </a:gridCol>
                <a:gridCol w="1718810">
                  <a:extLst>
                    <a:ext uri="{9D8B030D-6E8A-4147-A177-3AD203B41FA5}">
                      <a16:colId xmlns:a16="http://schemas.microsoft.com/office/drawing/2014/main" val="470285379"/>
                    </a:ext>
                  </a:extLst>
                </a:gridCol>
              </a:tblGrid>
              <a:tr h="488061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6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381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Overall</a:t>
                      </a:r>
                    </a:p>
                  </a:txBody>
                  <a:tcPr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381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 mg</a:t>
                      </a:r>
                    </a:p>
                  </a:txBody>
                  <a:tcPr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381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 mg</a:t>
                      </a:r>
                    </a:p>
                  </a:txBody>
                  <a:tcPr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381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380924"/>
                  </a:ext>
                </a:extLst>
              </a:tr>
              <a:tr h="488061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Dose switching, % *</a:t>
                      </a:r>
                    </a:p>
                  </a:txBody>
                  <a:tcPr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381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24.2%</a:t>
                      </a:r>
                    </a:p>
                  </a:txBody>
                  <a:tcPr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381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7.1%</a:t>
                      </a:r>
                    </a:p>
                  </a:txBody>
                  <a:tcPr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381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41.6%</a:t>
                      </a:r>
                    </a:p>
                  </a:txBody>
                  <a:tcPr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381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119684"/>
                  </a:ext>
                </a:extLst>
              </a:tr>
              <a:tr h="488061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Aspirin discontinuation, % **</a:t>
                      </a:r>
                    </a:p>
                  </a:txBody>
                  <a:tcPr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9.1%</a:t>
                      </a:r>
                      <a:endParaRPr lang="en-US" sz="1600" b="1" i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7.0%</a:t>
                      </a:r>
                      <a:endParaRPr lang="en-US" sz="1600" b="1" i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11.1%</a:t>
                      </a:r>
                      <a:endParaRPr lang="en-US" sz="1600" b="1" i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889767"/>
                  </a:ext>
                </a:extLst>
              </a:tr>
              <a:tr h="842407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days of exposure,</a:t>
                      </a:r>
                    </a:p>
                    <a:p>
                      <a:r>
                        <a:rPr lang="en-US" sz="1600" b="1" i="0" u="sng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assigned</a:t>
                      </a:r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aspirin dose</a:t>
                      </a:r>
                    </a:p>
                  </a:txBody>
                  <a:tcPr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551 days</a:t>
                      </a:r>
                    </a:p>
                    <a:p>
                      <a:pPr algn="ctr"/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(139 - 737)</a:t>
                      </a:r>
                    </a:p>
                  </a:txBody>
                  <a:tcPr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 days</a:t>
                      </a:r>
                    </a:p>
                    <a:p>
                      <a:pPr algn="ctr"/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(415 – 922)</a:t>
                      </a:r>
                    </a:p>
                  </a:txBody>
                  <a:tcPr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434 days</a:t>
                      </a:r>
                    </a:p>
                    <a:p>
                      <a:pPr algn="ctr"/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(139 – 737)</a:t>
                      </a:r>
                    </a:p>
                  </a:txBody>
                  <a:tcPr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636241"/>
                  </a:ext>
                </a:extLst>
              </a:tr>
              <a:tr h="842407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days of exposure,</a:t>
                      </a:r>
                    </a:p>
                    <a:p>
                      <a:r>
                        <a:rPr lang="en-US" sz="1600" b="1" i="0" u="sng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aspirin dose</a:t>
                      </a:r>
                    </a:p>
                  </a:txBody>
                  <a:tcPr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658 days</a:t>
                      </a:r>
                    </a:p>
                    <a:p>
                      <a:pPr algn="ctr"/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(426 - 932)</a:t>
                      </a:r>
                    </a:p>
                  </a:txBody>
                  <a:tcPr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670 days</a:t>
                      </a:r>
                    </a:p>
                    <a:p>
                      <a:pPr algn="ctr"/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(439 – 944)</a:t>
                      </a:r>
                    </a:p>
                  </a:txBody>
                  <a:tcPr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646 days</a:t>
                      </a:r>
                    </a:p>
                    <a:p>
                      <a:pPr algn="ctr"/>
                      <a:r>
                        <a:rPr lang="en-US" sz="1600" b="1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(412 – 922)</a:t>
                      </a:r>
                    </a:p>
                  </a:txBody>
                  <a:tcPr anchor="ctr">
                    <a:lnL w="12700" cmpd="sng">
                      <a:solidFill>
                        <a:srgbClr val="FFFFFE"/>
                      </a:solidFill>
                    </a:lnL>
                    <a:lnR w="12700" cmpd="sng">
                      <a:solidFill>
                        <a:srgbClr val="FFFFFE"/>
                      </a:solidFill>
                    </a:lnR>
                    <a:lnT w="12700" cmpd="sng">
                      <a:solidFill>
                        <a:srgbClr val="FFFFFE"/>
                      </a:solidFill>
                    </a:lnT>
                    <a:lnB w="12700" cmpd="sng">
                      <a:solidFill>
                        <a:srgbClr val="FFFFFE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64859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B9F01E2-D6C2-5F41-9919-AAFF32410929}"/>
              </a:ext>
            </a:extLst>
          </p:cNvPr>
          <p:cNvSpPr txBox="1"/>
          <p:nvPr/>
        </p:nvSpPr>
        <p:spPr>
          <a:xfrm>
            <a:off x="762024" y="5125682"/>
            <a:ext cx="822955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1200" i="1"/>
            </a:lvl1pPr>
          </a:lstStyle>
          <a:p>
            <a:pPr marL="173038" marR="0" lvl="0" indent="-16510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**	Reasons for aspirin discontinuation:</a:t>
            </a:r>
            <a:b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25% participant did not want to continue</a:t>
            </a:r>
            <a:b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75% doctor’s decision or medical condition (e.g., atrial fibrillation, dyspepsia)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F92E1F-14D6-F84D-9053-2629E11AE06A}"/>
              </a:ext>
            </a:extLst>
          </p:cNvPr>
          <p:cNvSpPr txBox="1"/>
          <p:nvPr/>
        </p:nvSpPr>
        <p:spPr>
          <a:xfrm>
            <a:off x="762023" y="4848683"/>
            <a:ext cx="8229552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 sz="1200" i="1"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Defined as at least one dose change</a:t>
            </a:r>
          </a:p>
        </p:txBody>
      </p:sp>
    </p:spTree>
    <p:extLst>
      <p:ext uri="{BB962C8B-B14F-4D97-AF65-F5344CB8AC3E}">
        <p14:creationId xmlns:p14="http://schemas.microsoft.com/office/powerpoint/2010/main" val="138159354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3369" y="762000"/>
          <a:ext cx="3601758" cy="59150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3216">
                  <a:extLst>
                    <a:ext uri="{9D8B030D-6E8A-4147-A177-3AD203B41FA5}">
                      <a16:colId xmlns:a16="http://schemas.microsoft.com/office/drawing/2014/main" val="692868260"/>
                    </a:ext>
                  </a:extLst>
                </a:gridCol>
                <a:gridCol w="1041531">
                  <a:extLst>
                    <a:ext uri="{9D8B030D-6E8A-4147-A177-3AD203B41FA5}">
                      <a16:colId xmlns:a16="http://schemas.microsoft.com/office/drawing/2014/main" val="2593155933"/>
                    </a:ext>
                  </a:extLst>
                </a:gridCol>
                <a:gridCol w="704971">
                  <a:extLst>
                    <a:ext uri="{9D8B030D-6E8A-4147-A177-3AD203B41FA5}">
                      <a16:colId xmlns:a16="http://schemas.microsoft.com/office/drawing/2014/main" val="1845696795"/>
                    </a:ext>
                  </a:extLst>
                </a:gridCol>
                <a:gridCol w="1192040">
                  <a:extLst>
                    <a:ext uri="{9D8B030D-6E8A-4147-A177-3AD203B41FA5}">
                      <a16:colId xmlns:a16="http://schemas.microsoft.com/office/drawing/2014/main" val="571265238"/>
                    </a:ext>
                  </a:extLst>
                </a:gridCol>
              </a:tblGrid>
              <a:tr h="3804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CCC Live Website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YouTube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Page Views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90857188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Jan-19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11,087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10,885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21,972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2180994101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Feb-19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11,524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11,144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22,668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304091097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Mar-19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18,036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12,095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30,131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534410266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Apr-19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10,465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12,059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22,524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282105788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May-19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8,698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13,617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22,315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1976688415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Jun-19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7,802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9,832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17,634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37649449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Jul-19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9,870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9,814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19,684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4253321861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Aug-19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11,706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9,176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20,882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2009623313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Sep-19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10,547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10,460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21,007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401797880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Oct-19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12,732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14,985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27,717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3884456597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Nov-19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11,336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13,443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24,779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2952712281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Dec-19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10,861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13,054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23,915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2293500978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Jan-20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9,193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13,523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22,716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2351611028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Feb-20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9,769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14,162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23,931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3773872659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Mar-20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13,090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13,050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26,140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2928935823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Apr-20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17,511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13,041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30,552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3281964455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May-20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16,277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16,677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32,954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3834717907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Jun-20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10,451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12,339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22,790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1593440541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Jul-20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11,287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12,379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23,666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1566222220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Aug-20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9,329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11,071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20,400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3014429923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Sep-20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12,210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13,581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25,791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331341110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Oct-20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10,866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14,648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25,514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4167098320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Nov-20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9,542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13,341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22,883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1458160366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Dec-20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9,319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12,286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21,605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extLst>
                  <a:ext uri="{0D108BD9-81ED-4DB2-BD59-A6C34878D82A}">
                    <a16:rowId xmlns:a16="http://schemas.microsoft.com/office/drawing/2014/main" val="2790481283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Jan-21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10,372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12,271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22,643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ctr"/>
                </a:tc>
                <a:extLst>
                  <a:ext uri="{0D108BD9-81ED-4DB2-BD59-A6C34878D82A}">
                    <a16:rowId xmlns:a16="http://schemas.microsoft.com/office/drawing/2014/main" val="4113483593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Feb-21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10,019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11,963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21,982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ctr"/>
                </a:tc>
                <a:extLst>
                  <a:ext uri="{0D108BD9-81ED-4DB2-BD59-A6C34878D82A}">
                    <a16:rowId xmlns:a16="http://schemas.microsoft.com/office/drawing/2014/main" val="1340181998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Mar-21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12,769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15,480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28,249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ctr"/>
                </a:tc>
                <a:extLst>
                  <a:ext uri="{0D108BD9-81ED-4DB2-BD59-A6C34878D82A}">
                    <a16:rowId xmlns:a16="http://schemas.microsoft.com/office/drawing/2014/main" val="1151442984"/>
                  </a:ext>
                </a:extLst>
              </a:tr>
              <a:tr h="1976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Apr-21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9,700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12,739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22,439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99" marR="8699" marT="8699" marB="0" anchor="ctr"/>
                </a:tc>
                <a:extLst>
                  <a:ext uri="{0D108BD9-81ED-4DB2-BD59-A6C34878D82A}">
                    <a16:rowId xmlns:a16="http://schemas.microsoft.com/office/drawing/2014/main" val="61526899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3369" y="4343400"/>
            <a:ext cx="3601757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369" y="1754116"/>
            <a:ext cx="3622331" cy="1508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 Antiqua"/>
              <a:ea typeface="+mn-ea"/>
              <a:cs typeface="+mn-cs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3848099" y="1168012"/>
          <a:ext cx="6248401" cy="546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/>
          <p:cNvSpPr txBox="1"/>
          <p:nvPr/>
        </p:nvSpPr>
        <p:spPr>
          <a:xfrm>
            <a:off x="0" y="0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Pageviews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 Month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(Past 2 Years)</a:t>
            </a:r>
          </a:p>
        </p:txBody>
      </p:sp>
    </p:spTree>
    <p:extLst>
      <p:ext uri="{BB962C8B-B14F-4D97-AF65-F5344CB8AC3E}">
        <p14:creationId xmlns:p14="http://schemas.microsoft.com/office/powerpoint/2010/main" val="2254488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A2BB949-0137-BA48-89C8-5E8FDA7FB13D}"/>
              </a:ext>
            </a:extLst>
          </p:cNvPr>
          <p:cNvSpPr txBox="1">
            <a:spLocks/>
          </p:cNvSpPr>
          <p:nvPr/>
        </p:nvSpPr>
        <p:spPr>
          <a:xfrm>
            <a:off x="1" y="120595"/>
            <a:ext cx="10287000" cy="5248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1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Messages to Patients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02FBF1-D5E9-D045-8186-13EBFB636E7D}"/>
              </a:ext>
            </a:extLst>
          </p:cNvPr>
          <p:cNvSpPr txBox="1">
            <a:spLocks/>
          </p:cNvSpPr>
          <p:nvPr/>
        </p:nvSpPr>
        <p:spPr>
          <a:xfrm>
            <a:off x="448235" y="991813"/>
            <a:ext cx="9370020" cy="45085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331" indent="-287331" algn="l" defTabSz="457189" rtl="0" eaLnBrk="1" latinLnBrk="0" hangingPunct="1">
              <a:lnSpc>
                <a:spcPct val="95000"/>
              </a:lnSpc>
              <a:spcBef>
                <a:spcPts val="2200"/>
              </a:spcBef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7371" indent="-230182" algn="l" defTabSz="457189" rtl="0" eaLnBrk="1" latinLnBrk="0" hangingPunct="1">
              <a:lnSpc>
                <a:spcPct val="95000"/>
              </a:lnSpc>
              <a:spcBef>
                <a:spcPts val="1100"/>
              </a:spcBef>
              <a:buClr>
                <a:schemeClr val="tx2"/>
              </a:buClr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457189" rtl="0" eaLnBrk="1" latinLnBrk="0" hangingPunct="1">
              <a:lnSpc>
                <a:spcPct val="95000"/>
              </a:lnSpc>
              <a:spcBef>
                <a:spcPts val="300"/>
              </a:spcBef>
              <a:buClr>
                <a:schemeClr val="tx2"/>
              </a:buClr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lnSpc>
                <a:spcPct val="95000"/>
              </a:lnSpc>
              <a:spcBef>
                <a:spcPts val="3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lnSpc>
                <a:spcPct val="95000"/>
              </a:lnSpc>
              <a:spcBef>
                <a:spcPts val="3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1" marR="0" lvl="0" indent="-287331" algn="l" defTabSz="457189" rtl="0" eaLnBrk="1" fontAlgn="auto" latinLnBrk="0" hangingPunct="1">
              <a:lnSpc>
                <a:spcPct val="95000"/>
              </a:lnSpc>
              <a:spcBef>
                <a:spcPts val="3400"/>
              </a:spcBef>
              <a:spcAft>
                <a:spcPts val="0"/>
              </a:spcAft>
              <a:buClr>
                <a:srgbClr val="FF0000"/>
              </a:buClr>
              <a:buSzPct val="11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you are on 81 mg now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staying (rather than switching) is probably right given the similar study results for the primary endpoint</a:t>
            </a:r>
          </a:p>
          <a:p>
            <a:pPr marL="287331" marR="0" lvl="0" indent="-287331" algn="l" defTabSz="457189" rtl="0" eaLnBrk="1" fontAlgn="auto" latinLnBrk="0" hangingPunct="1">
              <a:lnSpc>
                <a:spcPct val="95000"/>
              </a:lnSpc>
              <a:spcBef>
                <a:spcPts val="3400"/>
              </a:spcBef>
              <a:spcAft>
                <a:spcPts val="0"/>
              </a:spcAft>
              <a:buClr>
                <a:srgbClr val="FF0000"/>
              </a:buClr>
              <a:buSzPct val="11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you are resuming aspirin, starting a lower dose (81 mg) is probably right due to better tolerability and we did not find conclusive evidence that higher dose is better</a:t>
            </a:r>
          </a:p>
          <a:p>
            <a:pPr marL="287331" marR="0" lvl="0" indent="-287331" algn="l" defTabSz="457189" rtl="0" eaLnBrk="1" fontAlgn="auto" latinLnBrk="0" hangingPunct="1">
              <a:lnSpc>
                <a:spcPct val="95000"/>
              </a:lnSpc>
              <a:spcBef>
                <a:spcPts val="3400"/>
              </a:spcBef>
              <a:spcAft>
                <a:spcPts val="0"/>
              </a:spcAft>
              <a:buClr>
                <a:srgbClr val="FF0000"/>
              </a:buClr>
              <a:buSzPct val="11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 you are tolerating 325 mg now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staying on this dose may be okay and not harmful</a:t>
            </a:r>
          </a:p>
        </p:txBody>
      </p:sp>
      <p:pic>
        <p:nvPicPr>
          <p:cNvPr id="6" name="Picture 5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30E57E05-8170-7244-84E9-0E73C989AF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622" y="5301671"/>
            <a:ext cx="2128806" cy="146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9372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32" y="0"/>
            <a:ext cx="918573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6141" y="461077"/>
            <a:ext cx="8789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Article published on May 15, 2021, at NEJM.org  DOI: 10.1056/NEJMoa2102137</a:t>
            </a:r>
          </a:p>
        </p:txBody>
      </p:sp>
    </p:spTree>
    <p:extLst>
      <p:ext uri="{BB962C8B-B14F-4D97-AF65-F5344CB8AC3E}">
        <p14:creationId xmlns:p14="http://schemas.microsoft.com/office/powerpoint/2010/main" val="49865310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424"/>
            <a:ext cx="10287000" cy="58449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4376" y="1827311"/>
            <a:ext cx="6405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Article published in Lancet on May 16, 2021</a:t>
            </a: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https://doi.org/10.1016/S0140-6736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(21)01063-1</a:t>
            </a:r>
          </a:p>
        </p:txBody>
      </p:sp>
    </p:spTree>
    <p:extLst>
      <p:ext uri="{BB962C8B-B14F-4D97-AF65-F5344CB8AC3E}">
        <p14:creationId xmlns:p14="http://schemas.microsoft.com/office/powerpoint/2010/main" val="234637506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0" y="53787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HOST-EXAM: Study Design and Patient Population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19979" y="6505346"/>
            <a:ext cx="216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Kim H, ACC 2021</a:t>
            </a:r>
          </a:p>
        </p:txBody>
      </p:sp>
      <p:grpSp>
        <p:nvGrpSpPr>
          <p:cNvPr id="6" name="그룹 1"/>
          <p:cNvGrpSpPr/>
          <p:nvPr/>
        </p:nvGrpSpPr>
        <p:grpSpPr>
          <a:xfrm>
            <a:off x="92526" y="1385621"/>
            <a:ext cx="10103034" cy="1367638"/>
            <a:chOff x="659454" y="1458773"/>
            <a:chExt cx="10287466" cy="1367638"/>
          </a:xfrm>
        </p:grpSpPr>
        <p:sp>
          <p:nvSpPr>
            <p:cNvPr id="7" name="화살표: 오른쪽 11">
              <a:extLst>
                <a:ext uri="{FF2B5EF4-FFF2-40B4-BE49-F238E27FC236}">
                  <a16:creationId xmlns:a16="http://schemas.microsoft.com/office/drawing/2014/main" id="{79086E2C-02E0-4E72-A4DC-4E193A678F1C}"/>
                </a:ext>
              </a:extLst>
            </p:cNvPr>
            <p:cNvSpPr/>
            <p:nvPr/>
          </p:nvSpPr>
          <p:spPr>
            <a:xfrm>
              <a:off x="1531924" y="1679769"/>
              <a:ext cx="2809312" cy="839939"/>
            </a:xfrm>
            <a:prstGeom prst="rightArrow">
              <a:avLst>
                <a:gd name="adj1" fmla="val 70925"/>
                <a:gd name="adj2" fmla="val 50000"/>
              </a:avLst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화살표: 오른쪽 11">
              <a:extLst>
                <a:ext uri="{FF2B5EF4-FFF2-40B4-BE49-F238E27FC236}">
                  <a16:creationId xmlns:a16="http://schemas.microsoft.com/office/drawing/2014/main" id="{1FB88C29-52D2-48DA-926E-F0616FF2A003}"/>
                </a:ext>
              </a:extLst>
            </p:cNvPr>
            <p:cNvSpPr/>
            <p:nvPr/>
          </p:nvSpPr>
          <p:spPr>
            <a:xfrm>
              <a:off x="4322223" y="1731526"/>
              <a:ext cx="5815567" cy="404863"/>
            </a:xfrm>
            <a:prstGeom prst="rightArrow">
              <a:avLst>
                <a:gd name="adj1" fmla="val 70925"/>
                <a:gd name="adj2" fmla="val 50000"/>
              </a:avLst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6C112D7-E259-4C6F-A0E9-E213ABA4DABD}"/>
                </a:ext>
              </a:extLst>
            </p:cNvPr>
            <p:cNvSpPr txBox="1"/>
            <p:nvPr/>
          </p:nvSpPr>
          <p:spPr>
            <a:xfrm>
              <a:off x="1517991" y="1866387"/>
              <a:ext cx="264002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Event-free under DAPT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for 6 ~ 18 months</a:t>
              </a:r>
              <a:r>
                <a:rPr kumimoji="0" lang="en-US" altLang="ko-K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  <a:endPara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FF3C06-C4F3-4F9C-BB49-C8DFE0D0AFED}"/>
                </a:ext>
              </a:extLst>
            </p:cNvPr>
            <p:cNvSpPr txBox="1"/>
            <p:nvPr/>
          </p:nvSpPr>
          <p:spPr>
            <a:xfrm>
              <a:off x="7969142" y="1458773"/>
              <a:ext cx="270372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Post-random 24 months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EBED70-70D1-48D7-B514-CE719CF9034C}"/>
                </a:ext>
              </a:extLst>
            </p:cNvPr>
            <p:cNvSpPr txBox="1"/>
            <p:nvPr/>
          </p:nvSpPr>
          <p:spPr>
            <a:xfrm>
              <a:off x="8833449" y="2465356"/>
              <a:ext cx="211347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Primary outcome</a:t>
              </a:r>
              <a:endPara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2" name="직선 연결선 41">
              <a:extLst>
                <a:ext uri="{FF2B5EF4-FFF2-40B4-BE49-F238E27FC236}">
                  <a16:creationId xmlns:a16="http://schemas.microsoft.com/office/drawing/2014/main" id="{208E5BCD-37BA-46E6-B1E9-814A28040AA0}"/>
                </a:ext>
              </a:extLst>
            </p:cNvPr>
            <p:cNvCxnSpPr>
              <a:cxnSpLocks/>
            </p:cNvCxnSpPr>
            <p:nvPr/>
          </p:nvCxnSpPr>
          <p:spPr>
            <a:xfrm>
              <a:off x="9407561" y="2131233"/>
              <a:ext cx="0" cy="360000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67C895B-F817-4793-A5DE-89E603AF3133}"/>
                </a:ext>
              </a:extLst>
            </p:cNvPr>
            <p:cNvSpPr txBox="1"/>
            <p:nvPr/>
          </p:nvSpPr>
          <p:spPr>
            <a:xfrm>
              <a:off x="3448507" y="2491234"/>
              <a:ext cx="20975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Randomization</a:t>
              </a:r>
              <a:endPara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4" name="직선 연결선 37">
              <a:extLst>
                <a:ext uri="{FF2B5EF4-FFF2-40B4-BE49-F238E27FC236}">
                  <a16:creationId xmlns:a16="http://schemas.microsoft.com/office/drawing/2014/main" id="{F21305FD-C8C6-4653-B1A9-A0DBFB0EBC2F}"/>
                </a:ext>
              </a:extLst>
            </p:cNvPr>
            <p:cNvCxnSpPr>
              <a:cxnSpLocks/>
            </p:cNvCxnSpPr>
            <p:nvPr/>
          </p:nvCxnSpPr>
          <p:spPr>
            <a:xfrm>
              <a:off x="1552183" y="2083759"/>
              <a:ext cx="0" cy="360000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3517F9-A047-4D16-92B3-9C0E1738AE5B}"/>
                </a:ext>
              </a:extLst>
            </p:cNvPr>
            <p:cNvSpPr txBox="1"/>
            <p:nvPr/>
          </p:nvSpPr>
          <p:spPr>
            <a:xfrm>
              <a:off x="659454" y="2518634"/>
              <a:ext cx="209759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Index PCI</a:t>
              </a:r>
              <a:endPara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6" name="직선 연결선 37">
              <a:extLst>
                <a:ext uri="{FF2B5EF4-FFF2-40B4-BE49-F238E27FC236}">
                  <a16:creationId xmlns:a16="http://schemas.microsoft.com/office/drawing/2014/main" id="{F21305FD-C8C6-4653-B1A9-A0DBFB0EBC2F}"/>
                </a:ext>
              </a:extLst>
            </p:cNvPr>
            <p:cNvCxnSpPr>
              <a:cxnSpLocks/>
            </p:cNvCxnSpPr>
            <p:nvPr/>
          </p:nvCxnSpPr>
          <p:spPr>
            <a:xfrm>
              <a:off x="4335635" y="2132647"/>
              <a:ext cx="0" cy="360000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17" name="화살표: 오른쪽 11">
              <a:extLst>
                <a:ext uri="{FF2B5EF4-FFF2-40B4-BE49-F238E27FC236}">
                  <a16:creationId xmlns:a16="http://schemas.microsoft.com/office/drawing/2014/main" id="{1FB88C29-52D2-48DA-926E-F0616FF2A003}"/>
                </a:ext>
              </a:extLst>
            </p:cNvPr>
            <p:cNvSpPr/>
            <p:nvPr/>
          </p:nvSpPr>
          <p:spPr>
            <a:xfrm>
              <a:off x="4345230" y="2065077"/>
              <a:ext cx="5815567" cy="404863"/>
            </a:xfrm>
            <a:prstGeom prst="rightArrow">
              <a:avLst>
                <a:gd name="adj1" fmla="val 70925"/>
                <a:gd name="adj2" fmla="val 50000"/>
              </a:avLst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FF3C06-C4F3-4F9C-BB49-C8DFE0D0AFED}"/>
                </a:ext>
              </a:extLst>
            </p:cNvPr>
            <p:cNvSpPr txBox="1"/>
            <p:nvPr/>
          </p:nvSpPr>
          <p:spPr>
            <a:xfrm>
              <a:off x="5800494" y="1803126"/>
              <a:ext cx="27037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Aspirin for 24 months</a:t>
              </a:r>
              <a:endPara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2FF3C06-C4F3-4F9C-BB49-C8DFE0D0AFED}"/>
                </a:ext>
              </a:extLst>
            </p:cNvPr>
            <p:cNvSpPr txBox="1"/>
            <p:nvPr/>
          </p:nvSpPr>
          <p:spPr>
            <a:xfrm>
              <a:off x="5806244" y="2118389"/>
              <a:ext cx="270372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Clopidogrel for 24 months</a:t>
              </a:r>
              <a:endPara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내용 개체 틀 5">
            <a:extLst>
              <a:ext uri="{FF2B5EF4-FFF2-40B4-BE49-F238E27FC236}">
                <a16:creationId xmlns:a16="http://schemas.microsoft.com/office/drawing/2014/main" id="{43EACEA1-C69F-47ED-8DE9-2B4F726FD70D}"/>
              </a:ext>
            </a:extLst>
          </p:cNvPr>
          <p:cNvSpPr txBox="1">
            <a:spLocks/>
          </p:cNvSpPr>
          <p:nvPr/>
        </p:nvSpPr>
        <p:spPr>
          <a:xfrm>
            <a:off x="95125" y="773867"/>
            <a:ext cx="8411555" cy="3806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2000" b="1" i="1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5,530 eligible patients screened, from 37 centers in Korea</a:t>
            </a:r>
          </a:p>
        </p:txBody>
      </p:sp>
      <p:graphicFrame>
        <p:nvGraphicFramePr>
          <p:cNvPr id="21" name="Table 5">
            <a:extLst>
              <a:ext uri="{FF2B5EF4-FFF2-40B4-BE49-F238E27FC236}">
                <a16:creationId xmlns:a16="http://schemas.microsoft.com/office/drawing/2014/main" id="{F6DC83CC-82CB-4CEA-AFCD-979A16148158}"/>
              </a:ext>
            </a:extLst>
          </p:cNvPr>
          <p:cNvGraphicFramePr>
            <a:graphicFrameLocks noGrp="1"/>
          </p:cNvGraphicFramePr>
          <p:nvPr/>
        </p:nvGraphicFramePr>
        <p:xfrm>
          <a:off x="5098511" y="2829084"/>
          <a:ext cx="5030432" cy="3622471"/>
        </p:xfrm>
        <a:graphic>
          <a:graphicData uri="http://schemas.openxmlformats.org/drawingml/2006/table">
            <a:tbl>
              <a:tblPr firstRow="1" bandRow="1"/>
              <a:tblGrid>
                <a:gridCol w="5030432">
                  <a:extLst>
                    <a:ext uri="{9D8B030D-6E8A-4147-A177-3AD203B41FA5}">
                      <a16:colId xmlns:a16="http://schemas.microsoft.com/office/drawing/2014/main" val="4076319991"/>
                    </a:ext>
                  </a:extLst>
                </a:gridCol>
              </a:tblGrid>
              <a:tr h="385482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69983" algn="l" defTabSz="739982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739982" algn="l" defTabSz="739982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109971" algn="l" defTabSz="739982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479966" algn="l" defTabSz="739982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849957" algn="l" defTabSz="739982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219946" algn="l" defTabSz="739982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589932" algn="l" defTabSz="739982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959919" algn="l" defTabSz="739982" rtl="0" eaLnBrk="1" latinLnBrk="0" hangingPunct="1">
                        <a:defRPr sz="1519" b="1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latinLnBrk="0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Inclusion Criteria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9380547"/>
                  </a:ext>
                </a:extLst>
              </a:tr>
              <a:tr h="1235653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latinLnBrk="0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 Subject must be ≥ 20 years</a:t>
                      </a:r>
                    </a:p>
                    <a:p>
                      <a:pPr latinLnBrk="0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 Maintenance of </a:t>
                      </a:r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DAPT</a:t>
                      </a:r>
                      <a:r>
                        <a:rPr lang="ko-KR" alt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ko-KR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 least 12 ± 6 months after PCI with DES</a:t>
                      </a:r>
                    </a:p>
                    <a:p>
                      <a:pPr latinLnBrk="0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c) No history of clinical event after PCI with DES before enrollment</a:t>
                      </a:r>
                    </a:p>
                    <a:p>
                      <a:pPr latinLnBrk="0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d) Agreement to give written informed consent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609487"/>
                  </a:ext>
                </a:extLst>
              </a:tr>
              <a:tr h="385482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Exclusion Criteria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8060907"/>
                  </a:ext>
                </a:extLst>
              </a:tr>
              <a:tr h="1615854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tx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latinLnBrk="0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a) Known hypersensitivity or contraindication to key medications</a:t>
                      </a:r>
                    </a:p>
                    <a:p>
                      <a:pPr latinLnBrk="0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b) Patients with active pathologic bleeding</a:t>
                      </a:r>
                    </a:p>
                    <a:p>
                      <a:pPr latinLnBrk="0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c) Female of childbearing potential, unless a pregnancy test is negative</a:t>
                      </a:r>
                    </a:p>
                    <a:p>
                      <a:pPr latinLnBrk="0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d) History of bleeding diathesis, known coagulopathy</a:t>
                      </a:r>
                    </a:p>
                    <a:p>
                      <a:pPr latinLnBrk="0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e) Non-cardiac co-morbid conditions with life expectancy &lt;1 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0298062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85508345-6D66-49B9-9AF4-DC4F77A9A0E8}"/>
              </a:ext>
            </a:extLst>
          </p:cNvPr>
          <p:cNvSpPr txBox="1"/>
          <p:nvPr/>
        </p:nvSpPr>
        <p:spPr>
          <a:xfrm>
            <a:off x="131693" y="3304287"/>
            <a:ext cx="4966818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ko-KR" sz="15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</a:t>
            </a:r>
            <a:r>
              <a:rPr kumimoji="0" lang="en-US" altLang="ko-KR" sz="15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criterias</a:t>
            </a:r>
            <a:endParaRPr kumimoji="0" lang="en-US" altLang="ko-KR" sz="15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ko-KR" sz="6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ko-KR" alt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lang="ko-KR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ko-KR" alt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</a:t>
            </a:r>
            <a:r>
              <a:rPr kumimoji="0" lang="ko-KR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ko-KR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recieved</a:t>
            </a:r>
            <a:r>
              <a:rPr kumimoji="0" lang="ko-KR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PCI </a:t>
            </a:r>
            <a:r>
              <a:rPr kumimoji="0" lang="ko-KR" alt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ko-KR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ko-K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kumimoji="0" lang="ko-KR" alt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drug-eluting</a:t>
            </a:r>
            <a:r>
              <a:rPr kumimoji="0" lang="ko-KR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ko-KR" alt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stent</a:t>
            </a:r>
            <a:r>
              <a:rPr kumimoji="0" lang="ko-KR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(DES)</a:t>
            </a:r>
            <a:r>
              <a:rPr kumimoji="0" lang="en-US" altLang="ko-K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ko-KR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ko-KR" alt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maintained</a:t>
            </a:r>
            <a:r>
              <a:rPr kumimoji="0" lang="ko-KR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ko-K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DAPT</a:t>
            </a:r>
            <a:r>
              <a:rPr kumimoji="0" lang="ko-KR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without any clinical event during 12 ± 6 months after PCI</a:t>
            </a:r>
            <a:r>
              <a:rPr kumimoji="0" lang="en-US" altLang="ko-K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exclusion criteria of the clinical risk factors / clinical diagnosis / complexity of the PCI</a:t>
            </a:r>
            <a:endParaRPr kumimoji="0" lang="ko-KR" altLang="en-US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97067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0" y="53787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HOST-EXAM: Trial Flow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19979" y="6505346"/>
            <a:ext cx="216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Kim H, ACC 2021</a:t>
            </a:r>
          </a:p>
        </p:txBody>
      </p:sp>
      <p:grpSp>
        <p:nvGrpSpPr>
          <p:cNvPr id="496" name="Group 495"/>
          <p:cNvGrpSpPr/>
          <p:nvPr/>
        </p:nvGrpSpPr>
        <p:grpSpPr>
          <a:xfrm>
            <a:off x="179297" y="710279"/>
            <a:ext cx="9904500" cy="5522694"/>
            <a:chOff x="80682" y="692349"/>
            <a:chExt cx="9904500" cy="5522694"/>
          </a:xfrm>
        </p:grpSpPr>
        <p:grpSp>
          <p:nvGrpSpPr>
            <p:cNvPr id="7" name="Group 6"/>
            <p:cNvGrpSpPr/>
            <p:nvPr/>
          </p:nvGrpSpPr>
          <p:grpSpPr>
            <a:xfrm>
              <a:off x="80682" y="692349"/>
              <a:ext cx="9904500" cy="5522694"/>
              <a:chOff x="-60675" y="911640"/>
              <a:chExt cx="12373631" cy="5100013"/>
            </a:xfrm>
          </p:grpSpPr>
          <p:sp>
            <p:nvSpPr>
              <p:cNvPr id="8" name="Text Box 42">
                <a:extLst>
                  <a:ext uri="{FF2B5EF4-FFF2-40B4-BE49-F238E27FC236}">
                    <a16:creationId xmlns:a16="http://schemas.microsoft.com/office/drawing/2014/main" id="{A9DC64E9-85A7-468B-A57E-D9E7FB16492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962230" y="2127015"/>
                <a:ext cx="4267541" cy="225955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5530 patients enrolled</a:t>
                </a:r>
              </a:p>
            </p:txBody>
          </p:sp>
          <p:grpSp>
            <p:nvGrpSpPr>
              <p:cNvPr id="9" name="그룹 20">
                <a:extLst>
                  <a:ext uri="{FF2B5EF4-FFF2-40B4-BE49-F238E27FC236}">
                    <a16:creationId xmlns:a16="http://schemas.microsoft.com/office/drawing/2014/main" id="{FF63E24F-8805-42C4-B261-B8F4234646CD}"/>
                  </a:ext>
                </a:extLst>
              </p:cNvPr>
              <p:cNvGrpSpPr/>
              <p:nvPr/>
            </p:nvGrpSpPr>
            <p:grpSpPr>
              <a:xfrm>
                <a:off x="2001122" y="3724678"/>
                <a:ext cx="8197757" cy="540663"/>
                <a:chOff x="1940159" y="3724678"/>
                <a:chExt cx="8197757" cy="540663"/>
              </a:xfrm>
            </p:grpSpPr>
            <p:sp>
              <p:nvSpPr>
                <p:cNvPr id="37" name="사각형: 둥근 모서리 6">
                  <a:extLst>
                    <a:ext uri="{FF2B5EF4-FFF2-40B4-BE49-F238E27FC236}">
                      <a16:creationId xmlns:a16="http://schemas.microsoft.com/office/drawing/2014/main" id="{ECAD7358-4984-4940-B686-C5AAD3C8AE09}"/>
                    </a:ext>
                  </a:extLst>
                </p:cNvPr>
                <p:cNvSpPr/>
                <p:nvPr/>
              </p:nvSpPr>
              <p:spPr>
                <a:xfrm>
                  <a:off x="1940159" y="3724678"/>
                  <a:ext cx="3600000" cy="540663"/>
                </a:xfrm>
                <a:prstGeom prst="roundRect">
                  <a:avLst/>
                </a:prstGeom>
                <a:solidFill>
                  <a:srgbClr val="9AB2DE"/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2,710 patients enrolled in the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Clopidogrel monotherapy group</a:t>
                  </a:r>
                </a:p>
              </p:txBody>
            </p:sp>
            <p:sp>
              <p:nvSpPr>
                <p:cNvPr id="38" name="사각형: 둥근 모서리 7">
                  <a:extLst>
                    <a:ext uri="{FF2B5EF4-FFF2-40B4-BE49-F238E27FC236}">
                      <a16:creationId xmlns:a16="http://schemas.microsoft.com/office/drawing/2014/main" id="{A6773D7F-1C40-40C1-A12A-0F7334923E21}"/>
                    </a:ext>
                  </a:extLst>
                </p:cNvPr>
                <p:cNvSpPr/>
                <p:nvPr/>
              </p:nvSpPr>
              <p:spPr>
                <a:xfrm>
                  <a:off x="6537916" y="3724678"/>
                  <a:ext cx="3600000" cy="540663"/>
                </a:xfrm>
                <a:prstGeom prst="roundRect">
                  <a:avLst/>
                </a:prstGeom>
                <a:solidFill>
                  <a:srgbClr val="FFABAB">
                    <a:alpha val="2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2,728 patients enrolled in the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Aspirin monotherapy group</a:t>
                  </a:r>
                </a:p>
              </p:txBody>
            </p:sp>
          </p:grpSp>
          <p:cxnSp>
            <p:nvCxnSpPr>
              <p:cNvPr id="10" name="연결선: 꺾임 9">
                <a:extLst>
                  <a:ext uri="{FF2B5EF4-FFF2-40B4-BE49-F238E27FC236}">
                    <a16:creationId xmlns:a16="http://schemas.microsoft.com/office/drawing/2014/main" id="{947F1D3F-A723-40F1-90D0-370D12DE2327}"/>
                  </a:ext>
                </a:extLst>
              </p:cNvPr>
              <p:cNvCxnSpPr>
                <a:cxnSpLocks/>
                <a:stCxn id="20" idx="2"/>
                <a:endCxn id="38" idx="0"/>
              </p:cNvCxnSpPr>
              <p:nvPr/>
            </p:nvCxnSpPr>
            <p:spPr>
              <a:xfrm rot="16200000" flipH="1">
                <a:off x="7016272" y="2342070"/>
                <a:ext cx="462337" cy="2302877"/>
              </a:xfrm>
              <a:prstGeom prst="bentConnector3">
                <a:avLst>
                  <a:gd name="adj1" fmla="val 50000"/>
                </a:avLst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1" name="사각형: 둥근 모서리 10">
                <a:extLst>
                  <a:ext uri="{FF2B5EF4-FFF2-40B4-BE49-F238E27FC236}">
                    <a16:creationId xmlns:a16="http://schemas.microsoft.com/office/drawing/2014/main" id="{125DABA4-7933-470B-97BC-04686D91CB22}"/>
                  </a:ext>
                </a:extLst>
              </p:cNvPr>
              <p:cNvSpPr/>
              <p:nvPr/>
            </p:nvSpPr>
            <p:spPr>
              <a:xfrm>
                <a:off x="8573849" y="2568169"/>
                <a:ext cx="3682181" cy="787795"/>
              </a:xfrm>
              <a:prstGeom prst="roundRect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92 patients excluded from randomization</a:t>
                </a:r>
              </a:p>
              <a:p>
                <a:pPr marL="287338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50 did not meet the eligibility criteria</a:t>
                </a:r>
              </a:p>
              <a:p>
                <a:pPr marL="287338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28 declined participation</a:t>
                </a:r>
              </a:p>
              <a:p>
                <a:pPr marL="287338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14 randomization error</a:t>
                </a:r>
              </a:p>
            </p:txBody>
          </p:sp>
          <p:cxnSp>
            <p:nvCxnSpPr>
              <p:cNvPr id="12" name="직선 화살표 연결선 11">
                <a:extLst>
                  <a:ext uri="{FF2B5EF4-FFF2-40B4-BE49-F238E27FC236}">
                    <a16:creationId xmlns:a16="http://schemas.microsoft.com/office/drawing/2014/main" id="{73934CC7-EC58-48F2-B512-450EDB7F6F20}"/>
                  </a:ext>
                </a:extLst>
              </p:cNvPr>
              <p:cNvCxnSpPr>
                <a:cxnSpLocks/>
                <a:stCxn id="8" idx="2"/>
                <a:endCxn id="20" idx="0"/>
              </p:cNvCxnSpPr>
              <p:nvPr/>
            </p:nvCxnSpPr>
            <p:spPr>
              <a:xfrm>
                <a:off x="6096002" y="2352970"/>
                <a:ext cx="0" cy="683416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6E83F5-A47E-4AE0-BBB1-9BF893B974D4}"/>
                  </a:ext>
                </a:extLst>
              </p:cNvPr>
              <p:cNvSpPr txBox="1"/>
              <p:nvPr/>
            </p:nvSpPr>
            <p:spPr>
              <a:xfrm>
                <a:off x="-60675" y="4542401"/>
                <a:ext cx="3360011" cy="596864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9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62 patients excluded for Per protocol analysis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 withdrew consent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41 were lost to follow up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13 did not receive allocated antiplatelet agent</a:t>
                </a:r>
              </a:p>
            </p:txBody>
          </p:sp>
          <p:cxnSp>
            <p:nvCxnSpPr>
              <p:cNvPr id="14" name="직선 화살표 연결선 13">
                <a:extLst>
                  <a:ext uri="{FF2B5EF4-FFF2-40B4-BE49-F238E27FC236}">
                    <a16:creationId xmlns:a16="http://schemas.microsoft.com/office/drawing/2014/main" id="{FE70CA29-F59E-4C2C-BCFA-C597DEBA7545}"/>
                  </a:ext>
                </a:extLst>
              </p:cNvPr>
              <p:cNvCxnSpPr>
                <a:cxnSpLocks/>
                <a:stCxn id="37" idx="2"/>
                <a:endCxn id="17" idx="0"/>
              </p:cNvCxnSpPr>
              <p:nvPr/>
            </p:nvCxnSpPr>
            <p:spPr>
              <a:xfrm>
                <a:off x="3801122" y="4265341"/>
                <a:ext cx="0" cy="1205649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0029CE1-3278-42D5-9762-75CE66A3FE3B}"/>
                  </a:ext>
                </a:extLst>
              </p:cNvPr>
              <p:cNvSpPr txBox="1"/>
              <p:nvPr/>
            </p:nvSpPr>
            <p:spPr>
              <a:xfrm>
                <a:off x="8884479" y="4548660"/>
                <a:ext cx="3428477" cy="596864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9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73 patients excluded for Per protocol analysis</a:t>
                </a:r>
                <a:endPara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 withdrew consent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50 were lost to follow up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22 did not receive allocated antiplatelet agent</a:t>
                </a:r>
              </a:p>
            </p:txBody>
          </p:sp>
          <p:cxnSp>
            <p:nvCxnSpPr>
              <p:cNvPr id="16" name="직선 화살표 연결선 15">
                <a:extLst>
                  <a:ext uri="{FF2B5EF4-FFF2-40B4-BE49-F238E27FC236}">
                    <a16:creationId xmlns:a16="http://schemas.microsoft.com/office/drawing/2014/main" id="{863786E1-7C0D-4E08-BE74-061C2AB415CF}"/>
                  </a:ext>
                </a:extLst>
              </p:cNvPr>
              <p:cNvCxnSpPr>
                <a:cxnSpLocks/>
                <a:stCxn id="38" idx="2"/>
                <a:endCxn id="18" idx="0"/>
              </p:cNvCxnSpPr>
              <p:nvPr/>
            </p:nvCxnSpPr>
            <p:spPr>
              <a:xfrm>
                <a:off x="8398879" y="4265341"/>
                <a:ext cx="0" cy="1205649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17" name="사각형: 둥근 모서리 10">
                <a:extLst>
                  <a:ext uri="{FF2B5EF4-FFF2-40B4-BE49-F238E27FC236}">
                    <a16:creationId xmlns:a16="http://schemas.microsoft.com/office/drawing/2014/main" id="{305B1CE6-C62F-4E51-B3D6-A4B33C40782C}"/>
                  </a:ext>
                </a:extLst>
              </p:cNvPr>
              <p:cNvSpPr/>
              <p:nvPr/>
            </p:nvSpPr>
            <p:spPr>
              <a:xfrm>
                <a:off x="2001122" y="5470990"/>
                <a:ext cx="3600000" cy="540663"/>
              </a:xfrm>
              <a:prstGeom prst="roundRect">
                <a:avLst/>
              </a:prstGeom>
              <a:solidFill>
                <a:srgbClr val="9AB2DE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2,661 (98.2%) patients completed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24-month follow-up</a:t>
                </a:r>
              </a:p>
            </p:txBody>
          </p:sp>
          <p:sp>
            <p:nvSpPr>
              <p:cNvPr id="18" name="사각형: 둥근 모서리 11">
                <a:extLst>
                  <a:ext uri="{FF2B5EF4-FFF2-40B4-BE49-F238E27FC236}">
                    <a16:creationId xmlns:a16="http://schemas.microsoft.com/office/drawing/2014/main" id="{62485044-73BD-42B5-A83B-90AF9A6EE5DE}"/>
                  </a:ext>
                </a:extLst>
              </p:cNvPr>
              <p:cNvSpPr/>
              <p:nvPr/>
            </p:nvSpPr>
            <p:spPr>
              <a:xfrm>
                <a:off x="6598879" y="5470990"/>
                <a:ext cx="3600000" cy="540663"/>
              </a:xfrm>
              <a:prstGeom prst="roundRect">
                <a:avLst/>
              </a:prstGeom>
              <a:solidFill>
                <a:srgbClr val="FFABAB">
                  <a:alpha val="2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2,677 (98.1%) patients completed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24-month follow-up</a:t>
                </a:r>
              </a:p>
            </p:txBody>
          </p:sp>
          <p:cxnSp>
            <p:nvCxnSpPr>
              <p:cNvPr id="19" name="직선 화살표 연결선 26">
                <a:extLst>
                  <a:ext uri="{FF2B5EF4-FFF2-40B4-BE49-F238E27FC236}">
                    <a16:creationId xmlns:a16="http://schemas.microsoft.com/office/drawing/2014/main" id="{99458D89-1FD7-4448-8D22-53EF0CB09F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05121" y="4840834"/>
                <a:ext cx="396000" cy="6258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0" name="Text Box 42">
                <a:extLst>
                  <a:ext uri="{FF2B5EF4-FFF2-40B4-BE49-F238E27FC236}">
                    <a16:creationId xmlns:a16="http://schemas.microsoft.com/office/drawing/2014/main" id="{7D904BB7-B61E-4D3F-B82C-5474F040B76E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3962230" y="3036385"/>
                <a:ext cx="4267541" cy="225955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5438 patients successfully randomized</a:t>
                </a:r>
              </a:p>
            </p:txBody>
          </p:sp>
          <p:cxnSp>
            <p:nvCxnSpPr>
              <p:cNvPr id="21" name="직선 화살표 연결선 26">
                <a:extLst>
                  <a:ext uri="{FF2B5EF4-FFF2-40B4-BE49-F238E27FC236}">
                    <a16:creationId xmlns:a16="http://schemas.microsoft.com/office/drawing/2014/main" id="{F98BB108-CA4F-4CF5-A593-ABAD93DE78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98879" y="4843963"/>
                <a:ext cx="396000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DF97DB2-1000-484B-8A80-B2E784A53BC0}"/>
                  </a:ext>
                </a:extLst>
              </p:cNvPr>
              <p:cNvSpPr txBox="1"/>
              <p:nvPr/>
            </p:nvSpPr>
            <p:spPr>
              <a:xfrm>
                <a:off x="9002711" y="1852812"/>
                <a:ext cx="3145777" cy="511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All-cause death, nonfatal MI, stroke,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readmission due to ACS,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50" charset="-127"/>
                    <a:cs typeface="Arial" panose="020B0604020202020204" pitchFamily="34" charset="0"/>
                  </a:rPr>
                  <a:t>major bleeding (BARC type ≥3)</a:t>
                </a:r>
                <a:endParaRPr kumimoji="0" lang="ko-KR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23" name="직선 화살표 연결선 26">
                <a:extLst>
                  <a:ext uri="{FF2B5EF4-FFF2-40B4-BE49-F238E27FC236}">
                    <a16:creationId xmlns:a16="http://schemas.microsoft.com/office/drawing/2014/main" id="{DFA67ED7-1F32-4BDF-B334-090A8B0BE4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29271" y="2780693"/>
                <a:ext cx="2332914" cy="353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miter lim="800000"/>
                <a:tailEnd type="triangle"/>
              </a:ln>
              <a:effectLst/>
            </p:spPr>
          </p:cxnSp>
          <p:grpSp>
            <p:nvGrpSpPr>
              <p:cNvPr id="24" name="그룹 35"/>
              <p:cNvGrpSpPr/>
              <p:nvPr/>
            </p:nvGrpSpPr>
            <p:grpSpPr>
              <a:xfrm>
                <a:off x="1164567" y="911640"/>
                <a:ext cx="9644331" cy="915248"/>
                <a:chOff x="659454" y="1679769"/>
                <a:chExt cx="10287466" cy="1139699"/>
              </a:xfrm>
            </p:grpSpPr>
            <p:sp>
              <p:nvSpPr>
                <p:cNvPr id="25" name="화살표: 오른쪽 11">
                  <a:extLst>
                    <a:ext uri="{FF2B5EF4-FFF2-40B4-BE49-F238E27FC236}">
                      <a16:creationId xmlns:a16="http://schemas.microsoft.com/office/drawing/2014/main" id="{79086E2C-02E0-4E72-A4DC-4E193A678F1C}"/>
                    </a:ext>
                  </a:extLst>
                </p:cNvPr>
                <p:cNvSpPr/>
                <p:nvPr/>
              </p:nvSpPr>
              <p:spPr>
                <a:xfrm>
                  <a:off x="1531924" y="1679769"/>
                  <a:ext cx="2809312" cy="839939"/>
                </a:xfrm>
                <a:prstGeom prst="rightArrow">
                  <a:avLst>
                    <a:gd name="adj1" fmla="val 70925"/>
                    <a:gd name="adj2" fmla="val 50000"/>
                  </a:avLst>
                </a:prstGeom>
                <a:solidFill>
                  <a:srgbClr val="4472C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화살표: 오른쪽 11">
                  <a:extLst>
                    <a:ext uri="{FF2B5EF4-FFF2-40B4-BE49-F238E27FC236}">
                      <a16:creationId xmlns:a16="http://schemas.microsoft.com/office/drawing/2014/main" id="{1FB88C29-52D2-48DA-926E-F0616FF2A003}"/>
                    </a:ext>
                  </a:extLst>
                </p:cNvPr>
                <p:cNvSpPr/>
                <p:nvPr/>
              </p:nvSpPr>
              <p:spPr>
                <a:xfrm>
                  <a:off x="4322223" y="1731526"/>
                  <a:ext cx="5815567" cy="404863"/>
                </a:xfrm>
                <a:prstGeom prst="rightArrow">
                  <a:avLst>
                    <a:gd name="adj1" fmla="val 70925"/>
                    <a:gd name="adj2" fmla="val 50000"/>
                  </a:avLst>
                </a:prstGeom>
                <a:solidFill>
                  <a:srgbClr val="4472C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6C112D7-E259-4C6F-A0E9-E213ABA4DABD}"/>
                    </a:ext>
                  </a:extLst>
                </p:cNvPr>
                <p:cNvSpPr txBox="1"/>
                <p:nvPr/>
              </p:nvSpPr>
              <p:spPr>
                <a:xfrm>
                  <a:off x="1472697" y="1860738"/>
                  <a:ext cx="2640026" cy="49549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05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50" charset="-127"/>
                      <a:cs typeface="Arial" panose="020B0604020202020204" pitchFamily="34" charset="0"/>
                    </a:rPr>
                    <a:t>Event-free under DAPT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05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50" charset="-127"/>
                      <a:cs typeface="Arial" panose="020B0604020202020204" pitchFamily="34" charset="0"/>
                    </a:rPr>
                    <a:t>for 6 ~ 18 months</a:t>
                  </a:r>
                  <a:r>
                    <a:rPr kumimoji="0" lang="en-US" altLang="ko-KR" sz="105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50" charset="-127"/>
                      <a:cs typeface="Arial" panose="020B0604020202020204" pitchFamily="34" charset="0"/>
                    </a:rPr>
                    <a:t> </a:t>
                  </a:r>
                  <a:endParaRPr kumimoji="0" lang="ko-KR" alt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8EBED70-70D1-48D7-B514-CE719CF9034C}"/>
                    </a:ext>
                  </a:extLst>
                </p:cNvPr>
                <p:cNvSpPr txBox="1"/>
                <p:nvPr/>
              </p:nvSpPr>
              <p:spPr>
                <a:xfrm>
                  <a:off x="8833451" y="2465356"/>
                  <a:ext cx="2113469" cy="3008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05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50" charset="-127"/>
                      <a:cs typeface="Arial" panose="020B0604020202020204" pitchFamily="34" charset="0"/>
                    </a:rPr>
                    <a:t>Primary outcome</a:t>
                  </a:r>
                  <a:endParaRPr kumimoji="0" lang="ko-KR" alt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29" name="직선 연결선 41">
                  <a:extLst>
                    <a:ext uri="{FF2B5EF4-FFF2-40B4-BE49-F238E27FC236}">
                      <a16:creationId xmlns:a16="http://schemas.microsoft.com/office/drawing/2014/main" id="{208E5BCD-37BA-46E6-B1E9-814A28040A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49239" y="2131233"/>
                  <a:ext cx="0" cy="36000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67C895B-F817-4793-A5DE-89E603AF3133}"/>
                    </a:ext>
                  </a:extLst>
                </p:cNvPr>
                <p:cNvSpPr txBox="1"/>
                <p:nvPr/>
              </p:nvSpPr>
              <p:spPr>
                <a:xfrm>
                  <a:off x="3448508" y="2491234"/>
                  <a:ext cx="2097596" cy="3008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05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50" charset="-127"/>
                      <a:cs typeface="Arial" panose="020B0604020202020204" pitchFamily="34" charset="0"/>
                    </a:rPr>
                    <a:t>Randomization</a:t>
                  </a:r>
                  <a:endParaRPr kumimoji="0" lang="ko-KR" alt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1" name="직선 연결선 37">
                  <a:extLst>
                    <a:ext uri="{FF2B5EF4-FFF2-40B4-BE49-F238E27FC236}">
                      <a16:creationId xmlns:a16="http://schemas.microsoft.com/office/drawing/2014/main" id="{F21305FD-C8C6-4653-B1A9-A0DBFB0E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52183" y="2083759"/>
                  <a:ext cx="0" cy="36000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13517F9-A047-4D16-92B3-9C0E1738AE5B}"/>
                    </a:ext>
                  </a:extLst>
                </p:cNvPr>
                <p:cNvSpPr txBox="1"/>
                <p:nvPr/>
              </p:nvSpPr>
              <p:spPr>
                <a:xfrm>
                  <a:off x="659454" y="2518635"/>
                  <a:ext cx="2097596" cy="3008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050" b="1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50" charset="-127"/>
                      <a:cs typeface="Arial" panose="020B0604020202020204" pitchFamily="34" charset="0"/>
                    </a:rPr>
                    <a:t>Index PCI</a:t>
                  </a:r>
                  <a:endParaRPr kumimoji="0" lang="ko-KR" alt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33" name="직선 연결선 37">
                  <a:extLst>
                    <a:ext uri="{FF2B5EF4-FFF2-40B4-BE49-F238E27FC236}">
                      <a16:creationId xmlns:a16="http://schemas.microsoft.com/office/drawing/2014/main" id="{F21305FD-C8C6-4653-B1A9-A0DBFB0EBC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35635" y="2132647"/>
                  <a:ext cx="0" cy="36000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4" name="화살표: 오른쪽 11">
                  <a:extLst>
                    <a:ext uri="{FF2B5EF4-FFF2-40B4-BE49-F238E27FC236}">
                      <a16:creationId xmlns:a16="http://schemas.microsoft.com/office/drawing/2014/main" id="{1FB88C29-52D2-48DA-926E-F0616FF2A003}"/>
                    </a:ext>
                  </a:extLst>
                </p:cNvPr>
                <p:cNvSpPr/>
                <p:nvPr/>
              </p:nvSpPr>
              <p:spPr>
                <a:xfrm>
                  <a:off x="4345230" y="2065077"/>
                  <a:ext cx="5815567" cy="404863"/>
                </a:xfrm>
                <a:prstGeom prst="rightArrow">
                  <a:avLst>
                    <a:gd name="adj1" fmla="val 70925"/>
                    <a:gd name="adj2" fmla="val 50000"/>
                  </a:avLst>
                </a:prstGeom>
                <a:solidFill>
                  <a:srgbClr val="4472C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2FF3C06-C4F3-4F9C-BB49-C8DFE0D0AFED}"/>
                    </a:ext>
                  </a:extLst>
                </p:cNvPr>
                <p:cNvSpPr txBox="1"/>
                <p:nvPr/>
              </p:nvSpPr>
              <p:spPr>
                <a:xfrm>
                  <a:off x="5800494" y="1787168"/>
                  <a:ext cx="2703728" cy="3008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05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50" charset="-127"/>
                      <a:cs typeface="Arial" panose="020B0604020202020204" pitchFamily="34" charset="0"/>
                    </a:rPr>
                    <a:t>Aspirin for 24 months</a:t>
                  </a:r>
                  <a:endParaRPr kumimoji="0" lang="ko-KR" alt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2FF3C06-C4F3-4F9C-BB49-C8DFE0D0AFED}"/>
                    </a:ext>
                  </a:extLst>
                </p:cNvPr>
                <p:cNvSpPr txBox="1"/>
                <p:nvPr/>
              </p:nvSpPr>
              <p:spPr>
                <a:xfrm>
                  <a:off x="5806244" y="2110409"/>
                  <a:ext cx="2703728" cy="3008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05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50" charset="-127"/>
                      <a:cs typeface="Arial" panose="020B0604020202020204" pitchFamily="34" charset="0"/>
                    </a:rPr>
                    <a:t>Clopidogrel for 24 months</a:t>
                  </a:r>
                  <a:endParaRPr kumimoji="0" lang="ko-KR" alt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493" name="Straight Connector 492"/>
            <p:cNvCxnSpPr/>
            <p:nvPr/>
          </p:nvCxnSpPr>
          <p:spPr bwMode="auto">
            <a:xfrm flipH="1">
              <a:off x="3171865" y="3488198"/>
              <a:ext cx="1863573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95" name="Straight Arrow Connector 494"/>
            <p:cNvCxnSpPr>
              <a:endCxn id="37" idx="0"/>
            </p:cNvCxnSpPr>
            <p:nvPr/>
          </p:nvCxnSpPr>
          <p:spPr bwMode="auto">
            <a:xfrm>
              <a:off x="3171865" y="3488198"/>
              <a:ext cx="1" cy="250329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24100071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0" y="53787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HOST-EXAM: Primary Outcome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19979" y="6505346"/>
            <a:ext cx="216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Kim H, ACC 2021</a:t>
            </a:r>
          </a:p>
        </p:txBody>
      </p:sp>
      <p:grpSp>
        <p:nvGrpSpPr>
          <p:cNvPr id="70" name="그룹 46"/>
          <p:cNvGrpSpPr/>
          <p:nvPr/>
        </p:nvGrpSpPr>
        <p:grpSpPr>
          <a:xfrm>
            <a:off x="166148" y="765815"/>
            <a:ext cx="9654508" cy="806039"/>
            <a:chOff x="591841" y="1679769"/>
            <a:chExt cx="10355079" cy="1160642"/>
          </a:xfrm>
        </p:grpSpPr>
        <p:sp>
          <p:nvSpPr>
            <p:cNvPr id="71" name="화살표: 오른쪽 11">
              <a:extLst>
                <a:ext uri="{FF2B5EF4-FFF2-40B4-BE49-F238E27FC236}">
                  <a16:creationId xmlns:a16="http://schemas.microsoft.com/office/drawing/2014/main" id="{79086E2C-02E0-4E72-A4DC-4E193A678F1C}"/>
                </a:ext>
              </a:extLst>
            </p:cNvPr>
            <p:cNvSpPr/>
            <p:nvPr/>
          </p:nvSpPr>
          <p:spPr>
            <a:xfrm>
              <a:off x="1531924" y="1679769"/>
              <a:ext cx="2809312" cy="839939"/>
            </a:xfrm>
            <a:prstGeom prst="rightArrow">
              <a:avLst>
                <a:gd name="adj1" fmla="val 70925"/>
                <a:gd name="adj2" fmla="val 50000"/>
              </a:avLst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2" name="화살표: 오른쪽 11">
              <a:extLst>
                <a:ext uri="{FF2B5EF4-FFF2-40B4-BE49-F238E27FC236}">
                  <a16:creationId xmlns:a16="http://schemas.microsoft.com/office/drawing/2014/main" id="{1FB88C29-52D2-48DA-926E-F0616FF2A003}"/>
                </a:ext>
              </a:extLst>
            </p:cNvPr>
            <p:cNvSpPr/>
            <p:nvPr/>
          </p:nvSpPr>
          <p:spPr>
            <a:xfrm>
              <a:off x="4322223" y="1731526"/>
              <a:ext cx="5815567" cy="404863"/>
            </a:xfrm>
            <a:prstGeom prst="rightArrow">
              <a:avLst>
                <a:gd name="adj1" fmla="val 70925"/>
                <a:gd name="adj2" fmla="val 50000"/>
              </a:avLst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6C112D7-E259-4C6F-A0E9-E213ABA4DABD}"/>
                </a:ext>
              </a:extLst>
            </p:cNvPr>
            <p:cNvSpPr txBox="1"/>
            <p:nvPr/>
          </p:nvSpPr>
          <p:spPr>
            <a:xfrm>
              <a:off x="1517991" y="1829810"/>
              <a:ext cx="2640025" cy="620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Event-free under DAPT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for 6 ~ 18 months</a:t>
              </a: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  <a:endParaRPr kumimoji="0" lang="ko-KR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8EBED70-70D1-48D7-B514-CE719CF9034C}"/>
                </a:ext>
              </a:extLst>
            </p:cNvPr>
            <p:cNvSpPr txBox="1"/>
            <p:nvPr/>
          </p:nvSpPr>
          <p:spPr>
            <a:xfrm>
              <a:off x="8833449" y="2428093"/>
              <a:ext cx="2113471" cy="3988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Primary outcome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5" name="직선 연결선 41">
              <a:extLst>
                <a:ext uri="{FF2B5EF4-FFF2-40B4-BE49-F238E27FC236}">
                  <a16:creationId xmlns:a16="http://schemas.microsoft.com/office/drawing/2014/main" id="{208E5BCD-37BA-46E6-B1E9-814A28040AA0}"/>
                </a:ext>
              </a:extLst>
            </p:cNvPr>
            <p:cNvCxnSpPr>
              <a:cxnSpLocks/>
            </p:cNvCxnSpPr>
            <p:nvPr/>
          </p:nvCxnSpPr>
          <p:spPr>
            <a:xfrm>
              <a:off x="9849239" y="2131233"/>
              <a:ext cx="0" cy="360000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67C895B-F817-4793-A5DE-89E603AF3133}"/>
                </a:ext>
              </a:extLst>
            </p:cNvPr>
            <p:cNvSpPr txBox="1"/>
            <p:nvPr/>
          </p:nvSpPr>
          <p:spPr>
            <a:xfrm>
              <a:off x="3448507" y="2441551"/>
              <a:ext cx="2097596" cy="3988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Randomization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7" name="직선 연결선 37">
              <a:extLst>
                <a:ext uri="{FF2B5EF4-FFF2-40B4-BE49-F238E27FC236}">
                  <a16:creationId xmlns:a16="http://schemas.microsoft.com/office/drawing/2014/main" id="{F21305FD-C8C6-4653-B1A9-A0DBFB0EBC2F}"/>
                </a:ext>
              </a:extLst>
            </p:cNvPr>
            <p:cNvCxnSpPr>
              <a:cxnSpLocks/>
            </p:cNvCxnSpPr>
            <p:nvPr/>
          </p:nvCxnSpPr>
          <p:spPr>
            <a:xfrm>
              <a:off x="1552183" y="2083759"/>
              <a:ext cx="0" cy="360000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13517F9-A047-4D16-92B3-9C0E1738AE5B}"/>
                </a:ext>
              </a:extLst>
            </p:cNvPr>
            <p:cNvSpPr txBox="1"/>
            <p:nvPr/>
          </p:nvSpPr>
          <p:spPr>
            <a:xfrm>
              <a:off x="591841" y="2406846"/>
              <a:ext cx="2097594" cy="3988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Index PCI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9" name="직선 연결선 37">
              <a:extLst>
                <a:ext uri="{FF2B5EF4-FFF2-40B4-BE49-F238E27FC236}">
                  <a16:creationId xmlns:a16="http://schemas.microsoft.com/office/drawing/2014/main" id="{F21305FD-C8C6-4653-B1A9-A0DBFB0EBC2F}"/>
                </a:ext>
              </a:extLst>
            </p:cNvPr>
            <p:cNvCxnSpPr>
              <a:cxnSpLocks/>
            </p:cNvCxnSpPr>
            <p:nvPr/>
          </p:nvCxnSpPr>
          <p:spPr>
            <a:xfrm>
              <a:off x="4335635" y="2132647"/>
              <a:ext cx="0" cy="360000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80" name="화살표: 오른쪽 11">
              <a:extLst>
                <a:ext uri="{FF2B5EF4-FFF2-40B4-BE49-F238E27FC236}">
                  <a16:creationId xmlns:a16="http://schemas.microsoft.com/office/drawing/2014/main" id="{1FB88C29-52D2-48DA-926E-F0616FF2A003}"/>
                </a:ext>
              </a:extLst>
            </p:cNvPr>
            <p:cNvSpPr/>
            <p:nvPr/>
          </p:nvSpPr>
          <p:spPr>
            <a:xfrm>
              <a:off x="4345230" y="2065077"/>
              <a:ext cx="5815567" cy="404863"/>
            </a:xfrm>
            <a:prstGeom prst="rightArrow">
              <a:avLst>
                <a:gd name="adj1" fmla="val 70925"/>
                <a:gd name="adj2" fmla="val 50000"/>
              </a:avLst>
            </a:prstGeom>
            <a:solidFill>
              <a:srgbClr val="4472C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2FF3C06-C4F3-4F9C-BB49-C8DFE0D0AFED}"/>
                </a:ext>
              </a:extLst>
            </p:cNvPr>
            <p:cNvSpPr txBox="1"/>
            <p:nvPr/>
          </p:nvSpPr>
          <p:spPr>
            <a:xfrm>
              <a:off x="5800495" y="1766550"/>
              <a:ext cx="2703728" cy="376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Aspirin for 24 months</a:t>
              </a:r>
              <a:endParaRPr kumimoji="0" lang="ko-KR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2FF3C06-C4F3-4F9C-BB49-C8DFE0D0AFED}"/>
                </a:ext>
              </a:extLst>
            </p:cNvPr>
            <p:cNvSpPr txBox="1"/>
            <p:nvPr/>
          </p:nvSpPr>
          <p:spPr>
            <a:xfrm>
              <a:off x="5806245" y="2100100"/>
              <a:ext cx="2703728" cy="376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Clopidogrel for 24 months</a:t>
              </a:r>
              <a:endParaRPr kumimoji="0" lang="ko-KR" alt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DF97DB2-1000-484B-8A80-B2E784A53BC0}"/>
              </a:ext>
            </a:extLst>
          </p:cNvPr>
          <p:cNvSpPr txBox="1"/>
          <p:nvPr/>
        </p:nvSpPr>
        <p:spPr>
          <a:xfrm>
            <a:off x="7747578" y="1624209"/>
            <a:ext cx="253942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All-cause death, nonfatal MI, stroke, 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readmission due to ACS, 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major bleeding (BARC type ≥3)</a:t>
            </a:r>
            <a:endParaRPr kumimoji="0" lang="ko-KR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83" name="Group 482"/>
          <p:cNvGrpSpPr/>
          <p:nvPr/>
        </p:nvGrpSpPr>
        <p:grpSpPr>
          <a:xfrm>
            <a:off x="1434322" y="2529328"/>
            <a:ext cx="7332662" cy="3501095"/>
            <a:chOff x="1434322" y="2529328"/>
            <a:chExt cx="7332662" cy="3501095"/>
          </a:xfrm>
        </p:grpSpPr>
        <p:grpSp>
          <p:nvGrpSpPr>
            <p:cNvPr id="481" name="Group 480"/>
            <p:cNvGrpSpPr/>
            <p:nvPr/>
          </p:nvGrpSpPr>
          <p:grpSpPr>
            <a:xfrm>
              <a:off x="1434322" y="2529328"/>
              <a:ext cx="7332662" cy="3501095"/>
              <a:chOff x="1008609" y="2351732"/>
              <a:chExt cx="8458678" cy="4082822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008609" y="2351732"/>
                <a:ext cx="8458678" cy="3744268"/>
                <a:chOff x="227864" y="2108559"/>
                <a:chExt cx="7410811" cy="3744268"/>
              </a:xfrm>
            </p:grpSpPr>
            <p:pic>
              <p:nvPicPr>
                <p:cNvPr id="84" name="그림 6">
                  <a:extLst>
                    <a:ext uri="{FF2B5EF4-FFF2-40B4-BE49-F238E27FC236}">
                      <a16:creationId xmlns:a16="http://schemas.microsoft.com/office/drawing/2014/main" id="{29A7F3EB-9AD2-4518-9AE6-ADC78C7FA5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contrast="-40000"/>
                          </a14:imgEffect>
                        </a14:imgLayer>
                      </a14:imgProps>
                    </a:ext>
                  </a:extLst>
                </a:blip>
                <a:srcRect l="11903" t="5158" r="2019" b="22569"/>
                <a:stretch/>
              </p:blipFill>
              <p:spPr>
                <a:xfrm>
                  <a:off x="227864" y="2108559"/>
                  <a:ext cx="7315355" cy="3744268"/>
                </a:xfrm>
                <a:prstGeom prst="rect">
                  <a:avLst/>
                </a:prstGeom>
              </p:spPr>
            </p:pic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CE660901-D394-4EAA-90CA-703CB72F796B}"/>
                    </a:ext>
                  </a:extLst>
                </p:cNvPr>
                <p:cNvSpPr txBox="1"/>
                <p:nvPr/>
              </p:nvSpPr>
              <p:spPr>
                <a:xfrm>
                  <a:off x="6915404" y="2933717"/>
                  <a:ext cx="723271" cy="3589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50" charset="-127"/>
                      <a:cs typeface="Arial" panose="020B0604020202020204" pitchFamily="34" charset="0"/>
                    </a:rPr>
                    <a:t>5.7% 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DD80D958-0FE0-4FE7-BC7E-D307F0D3C717}"/>
                    </a:ext>
                  </a:extLst>
                </p:cNvPr>
                <p:cNvSpPr txBox="1"/>
                <p:nvPr/>
              </p:nvSpPr>
              <p:spPr>
                <a:xfrm>
                  <a:off x="6989839" y="2445414"/>
                  <a:ext cx="620069" cy="3589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50" charset="-127"/>
                      <a:cs typeface="Arial" panose="020B0604020202020204" pitchFamily="34" charset="0"/>
                    </a:rPr>
                    <a:t>7.7% </a:t>
                  </a:r>
                </a:p>
              </p:txBody>
            </p:sp>
            <p:sp>
              <p:nvSpPr>
                <p:cNvPr id="89" name="Rectangle 79">
                  <a:extLst>
                    <a:ext uri="{FF2B5EF4-FFF2-40B4-BE49-F238E27FC236}">
                      <a16:creationId xmlns:a16="http://schemas.microsoft.com/office/drawing/2014/main" id="{95FB248A-EC4A-4D69-BF0F-DFCD16A6DA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0312" y="2881532"/>
                  <a:ext cx="2692099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Risk difference : -2.0% (-3.3% - 0.6%)</a:t>
                  </a: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ko-KR" sz="1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NNT : 50.6 (30.0 – 161.9)</a:t>
                  </a:r>
                </a:p>
              </p:txBody>
            </p:sp>
          </p:grpSp>
          <p:sp>
            <p:nvSpPr>
              <p:cNvPr id="480" name="TextBox 479"/>
              <p:cNvSpPr txBox="1"/>
              <p:nvPr/>
            </p:nvSpPr>
            <p:spPr>
              <a:xfrm>
                <a:off x="2724912" y="6096000"/>
                <a:ext cx="512525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5486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Months after randomization</a:t>
                </a:r>
              </a:p>
            </p:txBody>
          </p:sp>
        </p:grpSp>
        <p:sp>
          <p:nvSpPr>
            <p:cNvPr id="482" name="Rectangle 481"/>
            <p:cNvSpPr/>
            <p:nvPr/>
          </p:nvSpPr>
          <p:spPr bwMode="auto">
            <a:xfrm>
              <a:off x="7016566" y="3205925"/>
              <a:ext cx="526653" cy="122491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7016567" y="3876544"/>
              <a:ext cx="833604" cy="192536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485" name="Straight Connector 484"/>
          <p:cNvCxnSpPr/>
          <p:nvPr/>
        </p:nvCxnSpPr>
        <p:spPr bwMode="auto">
          <a:xfrm>
            <a:off x="1029639" y="6431280"/>
            <a:ext cx="372804" cy="0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8" name="Straight Connector 97"/>
          <p:cNvCxnSpPr/>
          <p:nvPr/>
        </p:nvCxnSpPr>
        <p:spPr bwMode="auto">
          <a:xfrm>
            <a:off x="1058470" y="6193536"/>
            <a:ext cx="372804" cy="0"/>
          </a:xfrm>
          <a:prstGeom prst="line">
            <a:avLst/>
          </a:prstGeom>
          <a:noFill/>
          <a:ln w="158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86" name="TextBox 485"/>
          <p:cNvSpPr txBox="1"/>
          <p:nvPr/>
        </p:nvSpPr>
        <p:spPr>
          <a:xfrm>
            <a:off x="1402442" y="5993965"/>
            <a:ext cx="2510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Clopidogrel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(n=2710)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408539" y="6256093"/>
            <a:ext cx="2137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Aspirin (n=2728)</a:t>
            </a:r>
          </a:p>
        </p:txBody>
      </p:sp>
    </p:spTree>
    <p:extLst>
      <p:ext uri="{BB962C8B-B14F-4D97-AF65-F5344CB8AC3E}">
        <p14:creationId xmlns:p14="http://schemas.microsoft.com/office/powerpoint/2010/main" val="231949648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787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HOST-EXAM: Secondary Outcomes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19979" y="6505346"/>
            <a:ext cx="216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Kim H, ACC 2021</a:t>
            </a:r>
          </a:p>
        </p:txBody>
      </p:sp>
      <p:pic>
        <p:nvPicPr>
          <p:cNvPr id="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0" y="995082"/>
            <a:ext cx="53429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Thrombotic Composite Outcome</a:t>
            </a: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(death, MI, stroke, readmission due to ACS, and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42966" y="995084"/>
            <a:ext cx="472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Any Bleeding</a:t>
            </a: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(BARC Type ≥2 bleeding))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4" y="1776133"/>
            <a:ext cx="4955893" cy="3757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219" y="1776133"/>
            <a:ext cx="4955893" cy="375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7606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9512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HOST-EXAM: Component of Outcomes for 2 Years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19979" y="6505346"/>
            <a:ext cx="216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Kim H, ACC 2021</a:t>
            </a:r>
          </a:p>
        </p:txBody>
      </p:sp>
      <p:pic>
        <p:nvPicPr>
          <p:cNvPr id="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" name="Chart 9"/>
          <p:cNvGraphicFramePr/>
          <p:nvPr/>
        </p:nvGraphicFramePr>
        <p:xfrm>
          <a:off x="368112" y="1190625"/>
          <a:ext cx="9612299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-9525" y="34290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29250" y="1787916"/>
            <a:ext cx="1123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=0.001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24875" y="3025973"/>
            <a:ext cx="1123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=0.04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76979" y="4019549"/>
            <a:ext cx="1123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=0.25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4425" y="4171950"/>
            <a:ext cx="1123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=0.37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6200" y="3711772"/>
            <a:ext cx="1123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=0.06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40811" y="3865660"/>
            <a:ext cx="1123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=0.15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50892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787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HOST-EXAM: Per-Protocol Analysis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19979" y="6505346"/>
            <a:ext cx="216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Kim H, ACC 2021</a:t>
            </a:r>
          </a:p>
        </p:txBody>
      </p:sp>
      <p:pic>
        <p:nvPicPr>
          <p:cNvPr id="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76300"/>
            <a:ext cx="1028699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066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25094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19979" y="6505346"/>
            <a:ext cx="216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Kim H, ACC 2021</a:t>
            </a:r>
          </a:p>
        </p:txBody>
      </p:sp>
      <p:pic>
        <p:nvPicPr>
          <p:cNvPr id="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00B3D3-DD7F-4311-A9BC-3B0EE1979C71}"/>
              </a:ext>
            </a:extLst>
          </p:cNvPr>
          <p:cNvSpPr txBox="1">
            <a:spLocks/>
          </p:cNvSpPr>
          <p:nvPr/>
        </p:nvSpPr>
        <p:spPr>
          <a:xfrm>
            <a:off x="161925" y="921238"/>
            <a:ext cx="9972675" cy="51331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rgbClr val="002060"/>
                  </a:solidFill>
                </a:ln>
                <a:solidFill>
                  <a:srgbClr val="00285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patients who were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event-free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under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DAPT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6~18 months after </a:t>
            </a:r>
            <a:r>
              <a:rPr kumimoji="0" lang="en-US" altLang="ko-KR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PCI with DES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Clopidogrel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monotherapy,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compared with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Aspirin monotherapy,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significantly reduced the risk of the composite of all-cause death, nonfatal MI, stroke, readmission due to ACS, and BARC type ≥3 bleeding.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beneficial effect of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clopidogrel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was observed in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thrombotic composite endpoints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as well as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any bleeding endpoint.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Long-term follow-up of this cohort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will give us the concrete conclusion on</a:t>
            </a:r>
            <a:r>
              <a:rPr kumimoji="0" lang="en-US" altLang="ko-KR" sz="24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optimal single agent during the chronic maintenance period after PCI with DES.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19669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52" y="0"/>
            <a:ext cx="380048" cy="3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90023" y="0"/>
            <a:ext cx="9906953" cy="86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25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Complex Coronary Cases Supported by: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260166" y="1269546"/>
            <a:ext cx="8258028" cy="39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t" anchorCtr="0" compatLnSpc="1">
            <a:prstTxWarp prst="textNoShape">
              <a:avLst/>
            </a:prstTxWarp>
          </a:bodyPr>
          <a:lstStyle>
            <a:lvl1pPr marL="97911" indent="-9791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6440" indent="-442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77858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16234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1517745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199725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36046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2723649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086775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3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Abbott Vascular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3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Boston Scientific Corp.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3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Terumo Vascular Corp.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3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Cardiovascular Systems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3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375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Abiomed</a:t>
            </a:r>
            <a:r>
              <a:rPr kumimoji="0" lang="en-US" altLang="en-US" sz="33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3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375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Chiesi</a:t>
            </a:r>
            <a:r>
              <a:rPr kumimoji="0" lang="en-US" altLang="en-US" sz="33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375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Best Medical Inc.</a:t>
            </a:r>
          </a:p>
        </p:txBody>
      </p:sp>
    </p:spTree>
    <p:extLst>
      <p:ext uri="{BB962C8B-B14F-4D97-AF65-F5344CB8AC3E}">
        <p14:creationId xmlns:p14="http://schemas.microsoft.com/office/powerpoint/2010/main" val="2245348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직사각형 4"/>
          <p:cNvSpPr/>
          <p:nvPr/>
        </p:nvSpPr>
        <p:spPr>
          <a:xfrm>
            <a:off x="591671" y="1757993"/>
            <a:ext cx="9090211" cy="216059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TALOS-AMI Trial</a:t>
            </a:r>
          </a:p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Ticagrelor</a:t>
            </a:r>
            <a:r>
              <a:rPr kumimoji="0" lang="en-US" altLang="ko-KR" sz="36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vs. </a:t>
            </a:r>
            <a:r>
              <a:rPr kumimoji="0" lang="en-US" altLang="ko-KR" sz="36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Clopidogrel</a:t>
            </a:r>
            <a:r>
              <a:rPr kumimoji="0" lang="en-US" altLang="ko-KR" sz="36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in Stabilized Patients with AMI</a:t>
            </a:r>
            <a:r>
              <a:rPr kumimoji="0" lang="ko-KR" altLang="en-US" sz="36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endParaRPr kumimoji="0" lang="en-US" altLang="ko-KR" sz="3600" b="1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47352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0" y="44823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TALOS-AMI: Background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97906" y="6496023"/>
            <a:ext cx="238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 K, ACC 2021</a:t>
            </a:r>
          </a:p>
        </p:txBody>
      </p:sp>
      <p:sp>
        <p:nvSpPr>
          <p:cNvPr id="10" name="직사각형 4"/>
          <p:cNvSpPr/>
          <p:nvPr/>
        </p:nvSpPr>
        <p:spPr>
          <a:xfrm>
            <a:off x="564775" y="821830"/>
            <a:ext cx="9188825" cy="719034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/>
          <a:p>
            <a:pPr marL="292100" marR="0" lvl="0" indent="0" algn="ctr" defTabSz="914400" rtl="0" eaLnBrk="0" fontAlgn="base" latinLnBrk="0" hangingPunct="0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ClrTx/>
              <a:buSzPct val="77000"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  <a:sym typeface="Gill Sans" charset="0"/>
              </a:rPr>
              <a:t>Risks of Thrombosis and Bleeding After AMI</a:t>
            </a:r>
          </a:p>
        </p:txBody>
      </p:sp>
      <p:grpSp>
        <p:nvGrpSpPr>
          <p:cNvPr id="12" name="그룹 2"/>
          <p:cNvGrpSpPr/>
          <p:nvPr/>
        </p:nvGrpSpPr>
        <p:grpSpPr>
          <a:xfrm>
            <a:off x="564775" y="1540864"/>
            <a:ext cx="9188825" cy="4347055"/>
            <a:chOff x="1335313" y="2104953"/>
            <a:chExt cx="6488879" cy="3969943"/>
          </a:xfrm>
          <a:solidFill>
            <a:schemeClr val="bg1"/>
          </a:solidFill>
        </p:grpSpPr>
        <p:pic>
          <p:nvPicPr>
            <p:cNvPr id="13" name="그림 18">
              <a:extLst>
                <a:ext uri="{FF2B5EF4-FFF2-40B4-BE49-F238E27FC236}">
                  <a16:creationId xmlns:a16="http://schemas.microsoft.com/office/drawing/2014/main" id="{C24641D6-AA49-4A26-ABD3-1D6790A33058}"/>
                </a:ext>
              </a:extLst>
            </p:cNvPr>
            <p:cNvPicPr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3114" t="4383" r="2612" b="3584"/>
            <a:stretch/>
          </p:blipFill>
          <p:spPr>
            <a:xfrm>
              <a:off x="1335313" y="2104953"/>
              <a:ext cx="6488879" cy="3664551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4" name="직사각형 1"/>
            <p:cNvSpPr/>
            <p:nvPr/>
          </p:nvSpPr>
          <p:spPr>
            <a:xfrm>
              <a:off x="2811681" y="5773595"/>
              <a:ext cx="4666479" cy="3013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9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Rodriguez F and Harrington RA, N </a:t>
              </a:r>
              <a:r>
                <a:rPr kumimoji="0" lang="en-US" altLang="ko-KR" sz="1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Engl</a:t>
              </a:r>
              <a:r>
                <a:rPr kumimoji="0" lang="en-US" altLang="ko-KR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J Med 2021;384:452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048724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0" y="44823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TALOS-AMI: Background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97906" y="6496023"/>
            <a:ext cx="238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 K, ACC 2021</a:t>
            </a:r>
          </a:p>
        </p:txBody>
      </p:sp>
      <p:sp>
        <p:nvSpPr>
          <p:cNvPr id="6" name="직사각형 4"/>
          <p:cNvSpPr/>
          <p:nvPr/>
        </p:nvSpPr>
        <p:spPr>
          <a:xfrm>
            <a:off x="132229" y="1046722"/>
            <a:ext cx="10022541" cy="934478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/>
          <a:p>
            <a:pPr marL="29210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7000"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  <a:sym typeface="Gill Sans" charset="0"/>
              </a:rPr>
              <a:t>Large-Scale Data are Lacking on Unguided Stepwise </a:t>
            </a:r>
          </a:p>
          <a:p>
            <a:pPr marL="29210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77000"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  <a:sym typeface="Gill Sans" charset="0"/>
              </a:rPr>
              <a:t>De-Escalation of DAPT Strategy</a:t>
            </a:r>
          </a:p>
        </p:txBody>
      </p:sp>
      <p:sp>
        <p:nvSpPr>
          <p:cNvPr id="8" name="직사각형 23"/>
          <p:cNvSpPr/>
          <p:nvPr/>
        </p:nvSpPr>
        <p:spPr>
          <a:xfrm>
            <a:off x="374876" y="2663607"/>
            <a:ext cx="4243019" cy="560805"/>
          </a:xfrm>
          <a:prstGeom prst="rect">
            <a:avLst/>
          </a:prstGeom>
          <a:pattFill prst="ltUpDiag">
            <a:fgClr>
              <a:srgbClr val="0B44B5"/>
            </a:fgClr>
            <a:bgClr>
              <a:srgbClr val="248BFC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104287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9" name="직사각형 25"/>
          <p:cNvSpPr/>
          <p:nvPr/>
        </p:nvSpPr>
        <p:spPr bwMode="auto">
          <a:xfrm rot="5400000">
            <a:off x="1646417" y="1547260"/>
            <a:ext cx="1699936" cy="4135802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rgbClr val="DBDBDB"/>
              </a:gs>
            </a:gsLst>
            <a:lin ang="2700000" scaled="1"/>
            <a:tileRect/>
          </a:gradFill>
          <a:ln w="12700" cap="flat" cmpd="sng" algn="ctr">
            <a:gradFill>
              <a:gsLst>
                <a:gs pos="0">
                  <a:sysClr val="window" lastClr="FFFFFF"/>
                </a:gs>
                <a:gs pos="100000">
                  <a:sysClr val="window" lastClr="FFFFFF"/>
                </a:gs>
              </a:gsLst>
              <a:lin ang="5400000" scaled="0"/>
            </a:gradFill>
            <a:prstDash val="solid"/>
            <a:miter lim="800000"/>
          </a:ln>
          <a:effectLst>
            <a:outerShdw blurRad="63500" algn="ctr" rotWithShape="0">
              <a:prstClr val="black">
                <a:alpha val="52000"/>
              </a:prstClr>
            </a:outerShdw>
          </a:effectLst>
        </p:spPr>
        <p:txBody>
          <a:bodyPr anchor="ctr"/>
          <a:lstStyle/>
          <a:p>
            <a:pPr marL="0" marR="0" lvl="0" indent="0" algn="ctr" defTabSz="104287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0" cap="none" spc="-68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0" name="직사각형 17"/>
          <p:cNvSpPr/>
          <p:nvPr/>
        </p:nvSpPr>
        <p:spPr>
          <a:xfrm>
            <a:off x="5512224" y="2662615"/>
            <a:ext cx="4243019" cy="560802"/>
          </a:xfrm>
          <a:prstGeom prst="rect">
            <a:avLst/>
          </a:prstGeom>
          <a:pattFill prst="ltUpDiag">
            <a:fgClr>
              <a:srgbClr val="2A87C6"/>
            </a:fgClr>
            <a:bgClr>
              <a:srgbClr val="39BDC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104287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1" name="직사각형 20"/>
          <p:cNvSpPr/>
          <p:nvPr/>
        </p:nvSpPr>
        <p:spPr bwMode="auto">
          <a:xfrm rot="5400000">
            <a:off x="6783765" y="1548252"/>
            <a:ext cx="1699937" cy="4135803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rgbClr val="DBDBDB"/>
              </a:gs>
            </a:gsLst>
            <a:lin ang="2700000" scaled="1"/>
            <a:tileRect/>
          </a:gradFill>
          <a:ln w="12700" cap="flat" cmpd="sng" algn="ctr">
            <a:gradFill>
              <a:gsLst>
                <a:gs pos="0">
                  <a:sysClr val="window" lastClr="FFFFFF"/>
                </a:gs>
                <a:gs pos="100000">
                  <a:sysClr val="window" lastClr="FFFFFF"/>
                </a:gs>
              </a:gsLst>
              <a:lin ang="5400000" scaled="0"/>
            </a:gradFill>
            <a:prstDash val="solid"/>
            <a:miter lim="800000"/>
          </a:ln>
          <a:effectLst>
            <a:outerShdw blurRad="63500" algn="ctr" rotWithShape="0">
              <a:prstClr val="black">
                <a:alpha val="52000"/>
              </a:prstClr>
            </a:outerShdw>
          </a:effectLst>
        </p:spPr>
        <p:txBody>
          <a:bodyPr anchor="ctr"/>
          <a:lstStyle/>
          <a:p>
            <a:pPr marL="0" marR="0" lvl="0" indent="0" algn="ctr" defTabSz="1042872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0" cap="none" spc="-68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12" name="직사각형 28"/>
          <p:cNvSpPr/>
          <p:nvPr/>
        </p:nvSpPr>
        <p:spPr>
          <a:xfrm>
            <a:off x="582421" y="2883426"/>
            <a:ext cx="3827928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  <a:sym typeface="Gill Sans" charset="0"/>
              </a:rPr>
              <a:t>Potent P2Y12 inhibitor 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  <a:sym typeface="Gill Sans" charset="0"/>
              </a:rPr>
              <a:t>in the acute phase 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  <a:sym typeface="Gill Sans" charset="0"/>
              </a:rPr>
              <a:t>(&lt;30 days after AMI)</a:t>
            </a:r>
          </a:p>
        </p:txBody>
      </p:sp>
      <p:sp>
        <p:nvSpPr>
          <p:cNvPr id="13" name="직사각형 29"/>
          <p:cNvSpPr/>
          <p:nvPr/>
        </p:nvSpPr>
        <p:spPr>
          <a:xfrm>
            <a:off x="5746303" y="3075458"/>
            <a:ext cx="3889206" cy="958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  <a:sym typeface="Gill Sans" charset="0"/>
              </a:rPr>
              <a:t>Less potent </a:t>
            </a:r>
            <a:r>
              <a:rPr kumimoji="0" lang="en-US" altLang="ko-KR" sz="2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  <a:sym typeface="Gill Sans" charset="0"/>
              </a:rPr>
              <a:t>clopidogrel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  <a:sym typeface="Gill Sans" charset="0"/>
              </a:rPr>
              <a:t> </a:t>
            </a:r>
          </a:p>
          <a:p>
            <a:pPr marL="0" marR="0" lvl="0" indent="0" algn="ctr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  <a:sym typeface="Gill Sans" charset="0"/>
              </a:rPr>
              <a:t>during the maintenance phase</a:t>
            </a: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  <a:effectLst/>
              <a:uLnTx/>
              <a:uFillTx/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45715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0" y="174130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TALOS-AMI: Hypothesis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97906" y="6496023"/>
            <a:ext cx="238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 K, ACC 2021</a:t>
            </a:r>
          </a:p>
        </p:txBody>
      </p:sp>
      <p:sp>
        <p:nvSpPr>
          <p:cNvPr id="6" name="직사각형 4"/>
          <p:cNvSpPr/>
          <p:nvPr/>
        </p:nvSpPr>
        <p:spPr>
          <a:xfrm>
            <a:off x="690282" y="1981200"/>
            <a:ext cx="8964705" cy="2543379"/>
          </a:xfrm>
          <a:prstGeom prst="rect">
            <a:avLst/>
          </a:prstGeom>
        </p:spPr>
        <p:txBody>
          <a:bodyPr wrap="square" lIns="72000" tIns="36000" rIns="72000" bIns="36000">
            <a:spAutoFit/>
          </a:bodyPr>
          <a:lstStyle/>
          <a:p>
            <a:pPr marL="292100" marR="0" lvl="0" indent="0" algn="l" defTabSz="914400" rtl="0" eaLnBrk="0" fontAlgn="base" latinLnBrk="0" hangingPunct="0">
              <a:lnSpc>
                <a:spcPct val="120000"/>
              </a:lnSpc>
              <a:spcBef>
                <a:spcPts val="1200"/>
              </a:spcBef>
              <a:spcAft>
                <a:spcPct val="0"/>
              </a:spcAft>
              <a:buClrTx/>
              <a:buSzPct val="77000"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3BCCFF"/>
                </a:soli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  <a:sym typeface="Gill Sans" charset="0"/>
              </a:rPr>
              <a:t>De-escalating DAPT with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3BCCFF"/>
                </a:soli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  <a:sym typeface="Gill Sans" charset="0"/>
              </a:rPr>
              <a:t>clopidogrel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3BCCFF"/>
                </a:soli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  <a:sym typeface="Gill Sans" charset="0"/>
              </a:rPr>
              <a:t> may be non-inferior to </a:t>
            </a:r>
            <a:r>
              <a:rPr kumimoji="0" lang="en-US" altLang="ko-KR" sz="3200" b="1" i="0" u="none" strike="noStrike" kern="1200" cap="none" spc="0" normalizeH="0" baseline="0" noProof="0" dirty="0" err="1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3BCCFF"/>
                </a:soli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  <a:sym typeface="Gill Sans" charset="0"/>
              </a:rPr>
              <a:t>ticagrelor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3BCCFF"/>
                </a:soli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  <a:sym typeface="Gill Sans" charset="0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  <a:sym typeface="Gill Sans" charset="0"/>
              </a:rPr>
              <a:t>in terms of net clinical benefit in stabilized patients with AMI who did not experience major adverse events during the first month after an index PCI.</a:t>
            </a:r>
          </a:p>
        </p:txBody>
      </p:sp>
    </p:spTree>
    <p:extLst>
      <p:ext uri="{BB962C8B-B14F-4D97-AF65-F5344CB8AC3E}">
        <p14:creationId xmlns:p14="http://schemas.microsoft.com/office/powerpoint/2010/main" val="124365162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179294" y="40397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TALOS-AMI: Study Design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97906" y="6496023"/>
            <a:ext cx="238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 K, ACC 2021</a:t>
            </a:r>
          </a:p>
        </p:txBody>
      </p:sp>
      <p:sp>
        <p:nvSpPr>
          <p:cNvPr id="6" name="직사각형 1"/>
          <p:cNvSpPr/>
          <p:nvPr/>
        </p:nvSpPr>
        <p:spPr>
          <a:xfrm>
            <a:off x="830562" y="788680"/>
            <a:ext cx="8778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A Multicenter, Randomized,</a:t>
            </a:r>
            <a:r>
              <a:rPr kumimoji="0" lang="en-US" altLang="ko-KR" sz="2800" b="0" i="0" u="none" strike="noStrike" kern="1200" cap="none" spc="0" normalizeH="0" baseline="0" noProof="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and Open-Label Study</a:t>
            </a:r>
            <a:endParaRPr kumimoji="0" lang="ko-KR" altLang="en-US" sz="2800" b="1" i="0" u="none" strike="noStrike" kern="1200" cap="none" spc="0" normalizeH="0" baseline="0" noProof="0" dirty="0">
              <a:ln>
                <a:solidFill>
                  <a:srgbClr val="4F81BD">
                    <a:shade val="50000"/>
                    <a:alpha val="0"/>
                  </a:srgbClr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261" y="1741123"/>
            <a:ext cx="10151274" cy="3762059"/>
            <a:chOff x="0" y="1917737"/>
            <a:chExt cx="12192000" cy="3762059"/>
          </a:xfrm>
        </p:grpSpPr>
        <p:sp>
          <p:nvSpPr>
            <p:cNvPr id="8" name="직사각형 30"/>
            <p:cNvSpPr/>
            <p:nvPr/>
          </p:nvSpPr>
          <p:spPr>
            <a:xfrm>
              <a:off x="0" y="1917737"/>
              <a:ext cx="12192000" cy="197356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cxnSp>
          <p:nvCxnSpPr>
            <p:cNvPr id="9" name="직선 연결선 16"/>
            <p:cNvCxnSpPr>
              <a:stCxn id="14" idx="6"/>
              <a:endCxn id="18" idx="2"/>
            </p:cNvCxnSpPr>
            <p:nvPr/>
          </p:nvCxnSpPr>
          <p:spPr>
            <a:xfrm>
              <a:off x="1363960" y="5018946"/>
              <a:ext cx="9582105" cy="0"/>
            </a:xfrm>
            <a:prstGeom prst="line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sp>
          <p:nvSpPr>
            <p:cNvPr id="10" name="직사각형 2"/>
            <p:cNvSpPr/>
            <p:nvPr/>
          </p:nvSpPr>
          <p:spPr>
            <a:xfrm>
              <a:off x="881742" y="2265889"/>
              <a:ext cx="1088572" cy="1277257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DBDBDB"/>
                </a:gs>
              </a:gsLst>
              <a:lin ang="2700000" scaled="1"/>
              <a:tileRect/>
            </a:gradFill>
            <a:ln w="12700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/>
                  </a:gs>
                </a:gsLst>
                <a:lin ang="5400000" scaled="0"/>
              </a:gradFill>
              <a:prstDash val="solid"/>
              <a:miter lim="800000"/>
            </a:ln>
            <a:effectLst>
              <a:outerShdw blurRad="63500" algn="ctr" rotWithShape="0">
                <a:prstClr val="black">
                  <a:alpha val="52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104287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  <a:sym typeface="Gill Sans" charset="0"/>
                </a:rPr>
                <a:t>AMI patients with successful PCI</a:t>
              </a:r>
              <a:endParaRPr kumimoji="0" lang="ko-KR" altLang="en-US" sz="1100" b="1" i="0" u="none" strike="noStrike" kern="0" cap="none" spc="-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1" name="직사각형 8"/>
            <p:cNvSpPr/>
            <p:nvPr/>
          </p:nvSpPr>
          <p:spPr>
            <a:xfrm>
              <a:off x="4045338" y="2265889"/>
              <a:ext cx="1088572" cy="1277257"/>
            </a:xfrm>
            <a:prstGeom prst="rect">
              <a:avLst/>
            </a:prstGeom>
            <a:gradFill flip="none" rotWithShape="1">
              <a:gsLst>
                <a:gs pos="0">
                  <a:sysClr val="window" lastClr="FFFFFF"/>
                </a:gs>
                <a:gs pos="100000">
                  <a:srgbClr val="DBDBDB"/>
                </a:gs>
              </a:gsLst>
              <a:lin ang="2700000" scaled="1"/>
              <a:tileRect/>
            </a:gradFill>
            <a:ln w="12700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/>
                  </a:gs>
                </a:gsLst>
                <a:lin ang="5400000" scaled="0"/>
              </a:gradFill>
              <a:prstDash val="solid"/>
              <a:miter lim="800000"/>
            </a:ln>
            <a:effectLst>
              <a:outerShdw blurRad="63500" algn="ctr" rotWithShape="0">
                <a:prstClr val="black">
                  <a:alpha val="52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104287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  <a:sym typeface="Gill Sans" charset="0"/>
                </a:rPr>
                <a:t>Patients</a:t>
              </a:r>
            </a:p>
            <a:p>
              <a:pPr marL="0" marR="0" lvl="0" indent="0" algn="ctr" defTabSz="104287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-68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  <a:sym typeface="Gill Sans" charset="0"/>
                </a:rPr>
                <a:t>Without</a:t>
              </a:r>
            </a:p>
            <a:p>
              <a:pPr marL="0" marR="0" lvl="0" indent="0" algn="ctr" defTabSz="104287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-68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  <a:sym typeface="Gill Sans" charset="0"/>
                </a:rPr>
                <a:t>Adverse</a:t>
              </a:r>
            </a:p>
            <a:p>
              <a:pPr marL="0" marR="0" lvl="0" indent="0" algn="ctr" defTabSz="104287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-68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  <a:sym typeface="Gill Sans" charset="0"/>
                </a:rPr>
                <a:t>events</a:t>
              </a:r>
              <a:endParaRPr kumimoji="0" lang="ko-KR" altLang="en-US" sz="1100" b="1" i="0" u="none" strike="noStrike" kern="0" cap="none" spc="-6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endParaRPr>
            </a:p>
          </p:txBody>
        </p:sp>
        <p:sp>
          <p:nvSpPr>
            <p:cNvPr id="12" name="직사각형 5"/>
            <p:cNvSpPr/>
            <p:nvPr/>
          </p:nvSpPr>
          <p:spPr>
            <a:xfrm>
              <a:off x="2396119" y="2252997"/>
              <a:ext cx="1223414" cy="521607"/>
            </a:xfrm>
            <a:prstGeom prst="rect">
              <a:avLst/>
            </a:prstGeom>
            <a:gradFill flip="none" rotWithShape="1">
              <a:gsLst>
                <a:gs pos="0">
                  <a:srgbClr val="162B55"/>
                </a:gs>
                <a:gs pos="100000">
                  <a:srgbClr val="1F497D"/>
                </a:gs>
              </a:gsLst>
              <a:lin ang="2700000" scaled="1"/>
              <a:tileRect/>
            </a:gradFill>
            <a:ln w="12700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/>
                  </a:gs>
                </a:gsLst>
                <a:lin ang="5400000" scaled="0"/>
              </a:gradFill>
              <a:prstDash val="solid"/>
              <a:miter lim="800000"/>
            </a:ln>
            <a:effectLst>
              <a:outerShdw blurRad="63500" algn="ctr" rotWithShape="0">
                <a:prstClr val="black">
                  <a:alpha val="52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104287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Aspirin</a:t>
              </a:r>
            </a:p>
            <a:p>
              <a:pPr marL="0" marR="0" lvl="0" indent="0" algn="ctr" defTabSz="104287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+</a:t>
              </a:r>
              <a:r>
                <a:rPr kumimoji="0" lang="en-US" altLang="ko-KR" sz="1200" b="1" i="0" u="none" strike="noStrike" kern="0" cap="none" spc="0" normalizeH="0" baseline="0" noProof="0" dirty="0" err="1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Ticagrelor</a:t>
              </a:r>
              <a:endParaRPr kumimoji="0" lang="ko-KR" altLang="en-US" sz="1200" b="1" i="0" u="none" strike="noStrike" kern="0" cap="none" spc="0" normalizeH="0" baseline="0" noProof="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" name="타원 7"/>
            <p:cNvSpPr/>
            <p:nvPr/>
          </p:nvSpPr>
          <p:spPr>
            <a:xfrm>
              <a:off x="5559715" y="2544477"/>
              <a:ext cx="720080" cy="720080"/>
            </a:xfrm>
            <a:prstGeom prst="ellipse">
              <a:avLst/>
            </a:prstGeom>
            <a:gradFill flip="none" rotWithShape="1">
              <a:gsLst>
                <a:gs pos="0">
                  <a:srgbClr val="8064A2">
                    <a:lumMod val="75000"/>
                  </a:srgbClr>
                </a:gs>
                <a:gs pos="100000">
                  <a:srgbClr val="8064A2">
                    <a:lumMod val="50000"/>
                  </a:srgbClr>
                </a:gs>
              </a:gsLst>
              <a:lin ang="2700000" scaled="1"/>
              <a:tileRect/>
            </a:gradFill>
            <a:ln w="12700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/>
                  </a:gs>
                </a:gsLst>
                <a:lin ang="5400000" scaled="0"/>
              </a:gradFill>
              <a:prstDash val="solid"/>
              <a:miter lim="800000"/>
            </a:ln>
            <a:effectLst>
              <a:outerShdw blurRad="63500" algn="ctr" rotWithShape="0">
                <a:prstClr val="black">
                  <a:alpha val="52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104287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R</a:t>
              </a:r>
              <a:endParaRPr kumimoji="0" lang="ko-KR" altLang="en-US" sz="1200" b="1" i="0" u="none" strike="noStrike" kern="0" cap="none" spc="0" normalizeH="0" baseline="0" noProof="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4" name="타원 9"/>
            <p:cNvSpPr/>
            <p:nvPr/>
          </p:nvSpPr>
          <p:spPr>
            <a:xfrm>
              <a:off x="1162050" y="4917991"/>
              <a:ext cx="201910" cy="201910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5" name="타원 12"/>
            <p:cNvSpPr/>
            <p:nvPr/>
          </p:nvSpPr>
          <p:spPr>
            <a:xfrm>
              <a:off x="5677380" y="4917991"/>
              <a:ext cx="201910" cy="201910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6" name="타원 13"/>
            <p:cNvSpPr/>
            <p:nvPr/>
          </p:nvSpPr>
          <p:spPr>
            <a:xfrm>
              <a:off x="7419091" y="4917991"/>
              <a:ext cx="201910" cy="201910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7" name="타원 14"/>
            <p:cNvSpPr/>
            <p:nvPr/>
          </p:nvSpPr>
          <p:spPr>
            <a:xfrm>
              <a:off x="9189835" y="4917991"/>
              <a:ext cx="201910" cy="201910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8" name="타원 15"/>
            <p:cNvSpPr/>
            <p:nvPr/>
          </p:nvSpPr>
          <p:spPr>
            <a:xfrm>
              <a:off x="10946065" y="4917991"/>
              <a:ext cx="201910" cy="201910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9" name="직사각형 10"/>
            <p:cNvSpPr/>
            <p:nvPr/>
          </p:nvSpPr>
          <p:spPr>
            <a:xfrm>
              <a:off x="754968" y="4215347"/>
              <a:ext cx="106505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  <a:sym typeface="Gill Sans" charset="0"/>
                </a:rPr>
                <a:t>Index PCI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0" name="직사각형 17"/>
            <p:cNvSpPr/>
            <p:nvPr/>
          </p:nvSpPr>
          <p:spPr>
            <a:xfrm>
              <a:off x="958550" y="4494747"/>
              <a:ext cx="67422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  <a:sym typeface="Gill Sans" charset="0"/>
                </a:rPr>
                <a:t>Day 1</a:t>
              </a:r>
              <a:endParaRPr kumimoji="0" lang="ko-KR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1" name="직사각형 18"/>
            <p:cNvSpPr/>
            <p:nvPr/>
          </p:nvSpPr>
          <p:spPr>
            <a:xfrm>
              <a:off x="5395017" y="4148219"/>
              <a:ext cx="7666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  <a:sym typeface="Gill Sans" charset="0"/>
                </a:rPr>
                <a:t>Visit 1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2" name="직사각형 19"/>
            <p:cNvSpPr/>
            <p:nvPr/>
          </p:nvSpPr>
          <p:spPr>
            <a:xfrm>
              <a:off x="5004190" y="4409475"/>
              <a:ext cx="1548292" cy="3970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  <a:sym typeface="Gill Sans" charset="0"/>
                </a:rPr>
                <a:t>PCI 1M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  <a:sym typeface="Gill Sans" charset="0"/>
                </a:rPr>
                <a:t>(Randomization)</a:t>
              </a:r>
              <a:endParaRPr kumimoji="0" lang="ko-KR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7136727" y="4148219"/>
              <a:ext cx="7666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  <a:sym typeface="Gill Sans" charset="0"/>
                </a:rPr>
                <a:t>Visit 2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6849865" y="4409475"/>
              <a:ext cx="1340364" cy="3970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  <a:sym typeface="Gill Sans" charset="0"/>
                </a:rPr>
                <a:t>PCI 3M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  <a:sym typeface="Gill Sans" charset="0"/>
                </a:rPr>
                <a:t>(Random. 2M)</a:t>
              </a:r>
              <a:endParaRPr kumimoji="0" lang="ko-KR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8907471" y="4148219"/>
              <a:ext cx="76663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  <a:sym typeface="Gill Sans" charset="0"/>
                </a:rPr>
                <a:t>Visit 3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8620609" y="4409475"/>
              <a:ext cx="1340364" cy="3970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  <a:sym typeface="Gill Sans" charset="0"/>
                </a:rPr>
                <a:t>PCI 6M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  <a:sym typeface="Gill Sans" charset="0"/>
                </a:rPr>
                <a:t>(Random. 5M)</a:t>
              </a:r>
              <a:endParaRPr kumimoji="0" lang="ko-KR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10508720" y="4148219"/>
              <a:ext cx="107660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  <a:sym typeface="Gill Sans" charset="0"/>
                </a:rPr>
                <a:t>Final visit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10329670" y="4409475"/>
              <a:ext cx="1434702" cy="3970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  <a:sym typeface="Gill Sans" charset="0"/>
                </a:rPr>
                <a:t>PCI 12M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  <a:sym typeface="Gill Sans" charset="0"/>
                </a:rPr>
                <a:t>(Random. 11M)</a:t>
              </a:r>
              <a:endParaRPr kumimoji="0" lang="ko-KR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9" name="왼쪽/오른쪽 화살표 28"/>
            <p:cNvSpPr/>
            <p:nvPr/>
          </p:nvSpPr>
          <p:spPr>
            <a:xfrm>
              <a:off x="1346200" y="5185599"/>
              <a:ext cx="4358640" cy="203200"/>
            </a:xfrm>
            <a:prstGeom prst="leftRightArrow">
              <a:avLst/>
            </a:prstGeom>
            <a:solidFill>
              <a:schemeClr val="accent5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0" name="왼쪽/오른쪽 화살표 33"/>
            <p:cNvSpPr/>
            <p:nvPr/>
          </p:nvSpPr>
          <p:spPr>
            <a:xfrm>
              <a:off x="5900057" y="5185599"/>
              <a:ext cx="5098143" cy="203200"/>
            </a:xfrm>
            <a:prstGeom prst="leftRightArrow">
              <a:avLst/>
            </a:prstGeom>
            <a:solidFill>
              <a:schemeClr val="accent5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1" name="직사각형 29"/>
            <p:cNvSpPr/>
            <p:nvPr/>
          </p:nvSpPr>
          <p:spPr>
            <a:xfrm>
              <a:off x="2646262" y="5402797"/>
              <a:ext cx="173311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AAE2CA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  <a:sym typeface="Gill Sans" charset="0"/>
                </a:rPr>
                <a:t>Screening period</a:t>
              </a:r>
              <a:endParaRPr kumimoji="0" lang="ko-KR" altLang="en-US" sz="1200" b="1" i="0" u="none" strike="noStrike" kern="0" cap="none" spc="0" normalizeH="0" baseline="0" noProof="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AAE2CA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2" name="직사각형 34"/>
            <p:cNvSpPr/>
            <p:nvPr/>
          </p:nvSpPr>
          <p:spPr>
            <a:xfrm>
              <a:off x="7558131" y="5402797"/>
              <a:ext cx="173119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srgbClr val="AAE2CA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  <a:sym typeface="Gill Sans" charset="0"/>
                </a:rPr>
                <a:t>Treatment period</a:t>
              </a:r>
              <a:endParaRPr kumimoji="0" lang="ko-KR" altLang="en-US" sz="1200" b="1" i="0" u="none" strike="noStrike" kern="0" cap="none" spc="0" normalizeH="0" baseline="0" noProof="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srgbClr val="AAE2CA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3" name="직사각형 35"/>
            <p:cNvSpPr/>
            <p:nvPr/>
          </p:nvSpPr>
          <p:spPr>
            <a:xfrm>
              <a:off x="7086600" y="2272047"/>
              <a:ext cx="4193976" cy="495300"/>
            </a:xfrm>
            <a:prstGeom prst="rect">
              <a:avLst/>
            </a:prstGeom>
            <a:gradFill flip="none" rotWithShape="1">
              <a:gsLst>
                <a:gs pos="0">
                  <a:srgbClr val="4BACC6">
                    <a:lumMod val="75000"/>
                  </a:srgbClr>
                </a:gs>
                <a:gs pos="100000">
                  <a:srgbClr val="1F497D"/>
                </a:gs>
              </a:gsLst>
              <a:lin ang="2700000" scaled="1"/>
              <a:tileRect/>
            </a:gradFill>
            <a:ln w="12700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/>
                  </a:gs>
                </a:gsLst>
                <a:lin ang="5400000" scaled="0"/>
              </a:gradFill>
              <a:prstDash val="solid"/>
              <a:miter lim="800000"/>
            </a:ln>
            <a:effectLst>
              <a:outerShdw blurRad="63500" algn="ctr" rotWithShape="0">
                <a:prstClr val="black">
                  <a:alpha val="52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104287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00" b="1" i="0" u="none" strike="noStrike" kern="0" cap="none" spc="0" normalizeH="0" baseline="0" noProof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Treatment group : Aspirin + </a:t>
              </a:r>
              <a:r>
                <a:rPr kumimoji="0" lang="en-US" altLang="ko-KR" sz="1300" b="1" i="0" u="none" strike="noStrike" kern="0" cap="none" spc="0" normalizeH="0" baseline="0" noProof="0" dirty="0" err="1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Clopidogrel</a:t>
              </a:r>
              <a:endParaRPr kumimoji="0" lang="ko-KR" altLang="en-US" sz="1300" b="1" i="0" u="none" strike="noStrike" kern="0" cap="none" spc="0" normalizeH="0" baseline="0" noProof="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34" name="직사각형 36"/>
            <p:cNvSpPr/>
            <p:nvPr/>
          </p:nvSpPr>
          <p:spPr>
            <a:xfrm>
              <a:off x="7086600" y="3053097"/>
              <a:ext cx="4193976" cy="495300"/>
            </a:xfrm>
            <a:prstGeom prst="rect">
              <a:avLst/>
            </a:prstGeom>
            <a:gradFill flip="none" rotWithShape="1">
              <a:gsLst>
                <a:gs pos="0">
                  <a:srgbClr val="F79646">
                    <a:lumMod val="75000"/>
                    <a:shade val="30000"/>
                    <a:satMod val="115000"/>
                  </a:srgbClr>
                </a:gs>
                <a:gs pos="50000">
                  <a:srgbClr val="F79646">
                    <a:lumMod val="75000"/>
                    <a:shade val="67500"/>
                    <a:satMod val="115000"/>
                  </a:srgbClr>
                </a:gs>
                <a:gs pos="100000">
                  <a:srgbClr val="F79646">
                    <a:lumMod val="75000"/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/>
                  </a:gs>
                </a:gsLst>
                <a:lin ang="5400000" scaled="0"/>
              </a:gradFill>
              <a:prstDash val="solid"/>
              <a:miter lim="800000"/>
            </a:ln>
            <a:effectLst>
              <a:outerShdw blurRad="63500" algn="ctr" rotWithShape="0">
                <a:prstClr val="black">
                  <a:alpha val="52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1042872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400" b="1" i="0" u="none" strike="noStrike" kern="0" cap="none" spc="0" normalizeH="0" baseline="0" noProof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Control group : Aspirin +</a:t>
              </a:r>
              <a:r>
                <a:rPr kumimoji="0" lang="en-US" altLang="ko-KR" sz="1400" b="1" i="0" u="none" strike="noStrike" kern="0" cap="none" spc="0" normalizeH="0" baseline="0" noProof="0" dirty="0" err="1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Ticagrelor</a:t>
              </a:r>
              <a:endParaRPr kumimoji="0" lang="ko-KR" altLang="en-US" sz="1400" b="1" i="0" u="none" strike="noStrike" kern="0" cap="none" spc="0" normalizeH="0" baseline="0" noProof="0" dirty="0">
                <a:ln>
                  <a:solidFill>
                    <a:srgbClr val="4F81BD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35" name="직선 화살표 연결선 38"/>
            <p:cNvCxnSpPr>
              <a:stCxn id="13" idx="6"/>
              <a:endCxn id="33" idx="1"/>
            </p:cNvCxnSpPr>
            <p:nvPr/>
          </p:nvCxnSpPr>
          <p:spPr>
            <a:xfrm flipV="1">
              <a:off x="6279795" y="2519697"/>
              <a:ext cx="806805" cy="38482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6" name="직선 화살표 연결선 41"/>
            <p:cNvCxnSpPr>
              <a:stCxn id="13" idx="6"/>
              <a:endCxn id="34" idx="1"/>
            </p:cNvCxnSpPr>
            <p:nvPr/>
          </p:nvCxnSpPr>
          <p:spPr>
            <a:xfrm>
              <a:off x="6279795" y="2904517"/>
              <a:ext cx="806805" cy="39623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7" name="직선 화살표 연결선 43"/>
            <p:cNvCxnSpPr>
              <a:stCxn id="11" idx="3"/>
              <a:endCxn id="13" idx="2"/>
            </p:cNvCxnSpPr>
            <p:nvPr/>
          </p:nvCxnSpPr>
          <p:spPr>
            <a:xfrm flipV="1">
              <a:off x="5133910" y="2904517"/>
              <a:ext cx="425805" cy="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8" name="직선 화살표 연결선 45"/>
            <p:cNvCxnSpPr>
              <a:stCxn id="10" idx="3"/>
            </p:cNvCxnSpPr>
            <p:nvPr/>
          </p:nvCxnSpPr>
          <p:spPr>
            <a:xfrm>
              <a:off x="1970314" y="2904518"/>
              <a:ext cx="1953986" cy="15229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9" name="직사각형 46"/>
            <p:cNvSpPr/>
            <p:nvPr/>
          </p:nvSpPr>
          <p:spPr>
            <a:xfrm>
              <a:off x="2491377" y="2988174"/>
              <a:ext cx="105542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  <a:sym typeface="Gill Sans" charset="0"/>
                </a:rPr>
                <a:t>30±7days</a:t>
              </a:r>
              <a:endPara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906265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87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TALOS-AMI: Enrollment, Randomization, and Follow-up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97906" y="6496023"/>
            <a:ext cx="238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 K, ACC 2021</a:t>
            </a:r>
          </a:p>
        </p:txBody>
      </p:sp>
      <p:grpSp>
        <p:nvGrpSpPr>
          <p:cNvPr id="6" name="그룹 71"/>
          <p:cNvGrpSpPr/>
          <p:nvPr/>
        </p:nvGrpSpPr>
        <p:grpSpPr>
          <a:xfrm>
            <a:off x="3325339" y="2275030"/>
            <a:ext cx="6925801" cy="3600257"/>
            <a:chOff x="3854570" y="1813773"/>
            <a:chExt cx="7564792" cy="4080304"/>
          </a:xfrm>
        </p:grpSpPr>
        <p:grpSp>
          <p:nvGrpSpPr>
            <p:cNvPr id="7" name="그룹 1"/>
            <p:cNvGrpSpPr/>
            <p:nvPr/>
          </p:nvGrpSpPr>
          <p:grpSpPr>
            <a:xfrm>
              <a:off x="3854571" y="1813773"/>
              <a:ext cx="3703991" cy="4080303"/>
              <a:chOff x="2824057" y="1436914"/>
              <a:chExt cx="5100495" cy="4149834"/>
            </a:xfrm>
          </p:grpSpPr>
          <p:sp>
            <p:nvSpPr>
              <p:cNvPr id="34" name="Rectangle 45"/>
              <p:cNvSpPr>
                <a:spLocks noChangeArrowheads="1"/>
              </p:cNvSpPr>
              <p:nvPr/>
            </p:nvSpPr>
            <p:spPr bwMode="auto">
              <a:xfrm>
                <a:off x="2928219" y="1742334"/>
                <a:ext cx="4892170" cy="3844414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88900" sx="101000" sy="101000" algn="ct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grpSp>
            <p:nvGrpSpPr>
              <p:cNvPr id="35" name="그룹 30"/>
              <p:cNvGrpSpPr/>
              <p:nvPr/>
            </p:nvGrpSpPr>
            <p:grpSpPr>
              <a:xfrm>
                <a:off x="2824057" y="1436914"/>
                <a:ext cx="5100495" cy="726398"/>
                <a:chOff x="2403143" y="1228271"/>
                <a:chExt cx="5100495" cy="726398"/>
              </a:xfrm>
            </p:grpSpPr>
            <p:sp>
              <p:nvSpPr>
                <p:cNvPr id="36" name="직사각형 31"/>
                <p:cNvSpPr/>
                <p:nvPr/>
              </p:nvSpPr>
              <p:spPr>
                <a:xfrm>
                  <a:off x="2403143" y="1228271"/>
                  <a:ext cx="5100495" cy="579083"/>
                </a:xfrm>
                <a:prstGeom prst="rect">
                  <a:avLst/>
                </a:prstGeom>
                <a:gradFill>
                  <a:gsLst>
                    <a:gs pos="0">
                      <a:srgbClr val="0974B1"/>
                    </a:gs>
                    <a:gs pos="100000">
                      <a:srgbClr val="015385"/>
                    </a:gs>
                  </a:gsLst>
                  <a:lin ang="72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2700" h="12700" prst="angle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37" name="이등변 삼각형 32"/>
                <p:cNvSpPr/>
                <p:nvPr/>
              </p:nvSpPr>
              <p:spPr>
                <a:xfrm flipV="1">
                  <a:off x="2403144" y="1807353"/>
                  <a:ext cx="104320" cy="147316"/>
                </a:xfrm>
                <a:prstGeom prst="triangle">
                  <a:avLst>
                    <a:gd name="adj" fmla="val 96919"/>
                  </a:avLst>
                </a:prstGeom>
                <a:gradFill>
                  <a:gsLst>
                    <a:gs pos="0">
                      <a:srgbClr val="064D74"/>
                    </a:gs>
                    <a:gs pos="100000">
                      <a:srgbClr val="013453"/>
                    </a:gs>
                  </a:gsLst>
                  <a:lin ang="72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38" name="이등변 삼각형 33"/>
                <p:cNvSpPr/>
                <p:nvPr/>
              </p:nvSpPr>
              <p:spPr>
                <a:xfrm flipH="1" flipV="1">
                  <a:off x="7399318" y="1807353"/>
                  <a:ext cx="104320" cy="147316"/>
                </a:xfrm>
                <a:prstGeom prst="triangle">
                  <a:avLst>
                    <a:gd name="adj" fmla="val 96919"/>
                  </a:avLst>
                </a:prstGeom>
                <a:gradFill>
                  <a:gsLst>
                    <a:gs pos="0">
                      <a:srgbClr val="064D74"/>
                    </a:gs>
                    <a:gs pos="100000">
                      <a:srgbClr val="013453"/>
                    </a:gs>
                  </a:gsLst>
                  <a:lin ang="72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</p:grpSp>
        </p:grpSp>
        <p:grpSp>
          <p:nvGrpSpPr>
            <p:cNvPr id="8" name="그룹 43"/>
            <p:cNvGrpSpPr/>
            <p:nvPr/>
          </p:nvGrpSpPr>
          <p:grpSpPr>
            <a:xfrm>
              <a:off x="7666411" y="1813773"/>
              <a:ext cx="3752951" cy="4080304"/>
              <a:chOff x="2756637" y="1436914"/>
              <a:chExt cx="5167915" cy="4149835"/>
            </a:xfrm>
          </p:grpSpPr>
          <p:sp>
            <p:nvSpPr>
              <p:cNvPr id="29" name="Rectangle 45"/>
              <p:cNvSpPr>
                <a:spLocks noChangeArrowheads="1"/>
              </p:cNvSpPr>
              <p:nvPr/>
            </p:nvSpPr>
            <p:spPr bwMode="auto">
              <a:xfrm>
                <a:off x="2860799" y="1742335"/>
                <a:ext cx="4892170" cy="3844414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88900" sx="101000" sy="101000" algn="ct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나눔바른고딕" panose="020B0603020101020101" pitchFamily="50" charset="-127"/>
                  <a:ea typeface="나눔바른고딕" panose="020B0603020101020101" pitchFamily="50" charset="-127"/>
                  <a:cs typeface="+mn-cs"/>
                </a:endParaRPr>
              </a:p>
            </p:txBody>
          </p:sp>
          <p:grpSp>
            <p:nvGrpSpPr>
              <p:cNvPr id="30" name="그룹 45"/>
              <p:cNvGrpSpPr/>
              <p:nvPr/>
            </p:nvGrpSpPr>
            <p:grpSpPr>
              <a:xfrm>
                <a:off x="2756637" y="1436914"/>
                <a:ext cx="5167915" cy="726398"/>
                <a:chOff x="2335723" y="1228271"/>
                <a:chExt cx="5167915" cy="726398"/>
              </a:xfrm>
            </p:grpSpPr>
            <p:sp>
              <p:nvSpPr>
                <p:cNvPr id="31" name="직사각형 46"/>
                <p:cNvSpPr/>
                <p:nvPr/>
              </p:nvSpPr>
              <p:spPr>
                <a:xfrm>
                  <a:off x="2335723" y="1228271"/>
                  <a:ext cx="5100495" cy="579084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F79646">
                        <a:lumMod val="75000"/>
                      </a:srgbClr>
                    </a:gs>
                    <a:gs pos="100000">
                      <a:srgbClr val="F79646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12700" dir="5400000" algn="t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2700" h="12700" prst="angle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32" name="이등변 삼각형 47"/>
                <p:cNvSpPr/>
                <p:nvPr/>
              </p:nvSpPr>
              <p:spPr>
                <a:xfrm flipV="1">
                  <a:off x="2403144" y="1807353"/>
                  <a:ext cx="104320" cy="147316"/>
                </a:xfrm>
                <a:prstGeom prst="triangle">
                  <a:avLst>
                    <a:gd name="adj" fmla="val 96919"/>
                  </a:avLst>
                </a:prstGeom>
                <a:gradFill>
                  <a:gsLst>
                    <a:gs pos="0">
                      <a:srgbClr val="064D74"/>
                    </a:gs>
                    <a:gs pos="100000">
                      <a:srgbClr val="013453"/>
                    </a:gs>
                  </a:gsLst>
                  <a:lin ang="72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  <p:sp>
              <p:nvSpPr>
                <p:cNvPr id="33" name="이등변 삼각형 48"/>
                <p:cNvSpPr/>
                <p:nvPr/>
              </p:nvSpPr>
              <p:spPr>
                <a:xfrm flipH="1" flipV="1">
                  <a:off x="7399318" y="1807353"/>
                  <a:ext cx="104320" cy="147316"/>
                </a:xfrm>
                <a:prstGeom prst="triangle">
                  <a:avLst>
                    <a:gd name="adj" fmla="val 96919"/>
                  </a:avLst>
                </a:prstGeom>
                <a:gradFill>
                  <a:gsLst>
                    <a:gs pos="0">
                      <a:srgbClr val="064D74"/>
                    </a:gs>
                    <a:gs pos="100000">
                      <a:srgbClr val="013453"/>
                    </a:gs>
                  </a:gsLst>
                  <a:lin ang="72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+mn-cs"/>
                  </a:endParaRPr>
                </a:p>
              </p:txBody>
            </p:sp>
          </p:grpSp>
        </p:grpSp>
        <p:sp>
          <p:nvSpPr>
            <p:cNvPr id="9" name="직사각형 2"/>
            <p:cNvSpPr/>
            <p:nvPr/>
          </p:nvSpPr>
          <p:spPr>
            <a:xfrm>
              <a:off x="3854570" y="1845007"/>
              <a:ext cx="3703992" cy="558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00" b="1" i="0" u="none" strike="noStrike" kern="0" cap="none" spc="0" normalizeH="0" baseline="0" noProof="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De-escalation group(ASA + CLOPD)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00" b="1" i="0" u="none" strike="noStrike" kern="0" cap="none" spc="0" normalizeH="0" baseline="0" noProof="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(N=1349)</a:t>
              </a:r>
              <a:endParaRPr kumimoji="0" lang="ko-KR" altLang="en-US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" name="직사각형 49"/>
            <p:cNvSpPr/>
            <p:nvPr/>
          </p:nvSpPr>
          <p:spPr>
            <a:xfrm>
              <a:off x="7666411" y="1845007"/>
              <a:ext cx="3697400" cy="558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00" b="1" i="0" u="none" strike="noStrike" kern="0" cap="none" spc="0" normalizeH="0" baseline="0" noProof="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Active control group(ASA + TICA)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00" b="1" i="0" u="none" strike="noStrike" kern="0" cap="none" spc="0" normalizeH="0" baseline="0" noProof="0" dirty="0">
                  <a:ln>
                    <a:solidFill>
                      <a:srgbClr val="4F81BD"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(N=1348)</a:t>
              </a:r>
              <a:endParaRPr kumimoji="0" lang="ko-KR" altLang="en-US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직사각형 7"/>
            <p:cNvSpPr/>
            <p:nvPr/>
          </p:nvSpPr>
          <p:spPr>
            <a:xfrm>
              <a:off x="4129580" y="2497324"/>
              <a:ext cx="3153973" cy="84827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1,208 Received allocated treatment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    31 Stopped medication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    62 Received ASA+TICA(crossover)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    48 Used different regimen</a:t>
              </a:r>
              <a:endParaRPr kumimoji="0" lang="ko-KR" altLang="en-US" sz="105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" name="직사각형 50"/>
            <p:cNvSpPr/>
            <p:nvPr/>
          </p:nvSpPr>
          <p:spPr>
            <a:xfrm>
              <a:off x="4129580" y="4049531"/>
              <a:ext cx="3153973" cy="4680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1306(96.8%) completed follow up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at 12 months</a:t>
              </a:r>
              <a:endParaRPr kumimoji="0" lang="ko-KR" altLang="en-US" sz="105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3" name="직사각형 51"/>
            <p:cNvSpPr/>
            <p:nvPr/>
          </p:nvSpPr>
          <p:spPr>
            <a:xfrm>
              <a:off x="4129580" y="4713813"/>
              <a:ext cx="3153973" cy="4680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1312(97.2%) vital status available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at 12 months</a:t>
              </a:r>
              <a:endParaRPr kumimoji="0" lang="ko-KR" altLang="en-US" sz="105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4" name="직사각형 52"/>
            <p:cNvSpPr/>
            <p:nvPr/>
          </p:nvSpPr>
          <p:spPr>
            <a:xfrm>
              <a:off x="4129580" y="5378096"/>
              <a:ext cx="3153973" cy="410028"/>
            </a:xfrm>
            <a:prstGeom prst="rect">
              <a:avLst/>
            </a:prstGeom>
            <a:solidFill>
              <a:srgbClr val="0070C0"/>
            </a:solidFill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1349 included in ITT analysis</a:t>
              </a:r>
              <a:endParaRPr kumimoji="0" lang="ko-KR" altLang="en-US" sz="1100" b="1" i="0" u="none" strike="noStrike" kern="0" cap="none" spc="0" normalizeH="0" baseline="0" noProof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5" name="직사각형 53"/>
            <p:cNvSpPr/>
            <p:nvPr/>
          </p:nvSpPr>
          <p:spPr>
            <a:xfrm>
              <a:off x="7990380" y="5378096"/>
              <a:ext cx="3153973" cy="410028"/>
            </a:xfrm>
            <a:prstGeom prst="rect">
              <a:avLst/>
            </a:prstGeom>
            <a:gradFill flip="none" rotWithShape="1">
              <a:gsLst>
                <a:gs pos="0">
                  <a:srgbClr val="F79646">
                    <a:lumMod val="75000"/>
                  </a:srgbClr>
                </a:gs>
                <a:gs pos="100000">
                  <a:srgbClr val="F79646"/>
                </a:gs>
              </a:gsLst>
              <a:lin ang="0" scaled="1"/>
              <a:tileRect/>
            </a:gradFill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1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1348 included in ITT analysis</a:t>
              </a:r>
              <a:endParaRPr kumimoji="0" lang="ko-KR" altLang="en-US" sz="1100" b="1" i="0" u="none" strike="noStrike" kern="0" cap="none" spc="0" normalizeH="0" baseline="0" noProof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6" name="직사각형 54"/>
            <p:cNvSpPr/>
            <p:nvPr/>
          </p:nvSpPr>
          <p:spPr>
            <a:xfrm>
              <a:off x="5704114" y="3451509"/>
              <a:ext cx="1579439" cy="49211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22 withdrew consent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21 Lost to FU</a:t>
              </a:r>
              <a:endParaRPr kumimoji="0" lang="ko-KR" altLang="en-US" sz="1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17" name="직선 화살표 연결선 16"/>
            <p:cNvCxnSpPr/>
            <p:nvPr/>
          </p:nvCxnSpPr>
          <p:spPr>
            <a:xfrm>
              <a:off x="5036457" y="3348098"/>
              <a:ext cx="0" cy="66633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8" name="직선 화살표 연결선 18"/>
            <p:cNvCxnSpPr/>
            <p:nvPr/>
          </p:nvCxnSpPr>
          <p:spPr>
            <a:xfrm>
              <a:off x="5035826" y="3704645"/>
              <a:ext cx="609600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" name="직선 화살표 연결선 55"/>
            <p:cNvCxnSpPr/>
            <p:nvPr/>
          </p:nvCxnSpPr>
          <p:spPr>
            <a:xfrm>
              <a:off x="5049078" y="4532865"/>
              <a:ext cx="0" cy="17383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0" name="직선 화살표 연결선 61"/>
            <p:cNvCxnSpPr/>
            <p:nvPr/>
          </p:nvCxnSpPr>
          <p:spPr>
            <a:xfrm>
              <a:off x="5049078" y="5189538"/>
              <a:ext cx="0" cy="17383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1" name="직사각형 62"/>
            <p:cNvSpPr/>
            <p:nvPr/>
          </p:nvSpPr>
          <p:spPr>
            <a:xfrm>
              <a:off x="7972711" y="2497324"/>
              <a:ext cx="3153973" cy="84827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1,172 Received allocated treatment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    30 Stopped medication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    24 Received ASA+CLOPD(crossover)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  122 Used different regimen</a:t>
              </a:r>
              <a:endParaRPr kumimoji="0" lang="ko-KR" altLang="en-US" sz="105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2" name="직사각형 63"/>
            <p:cNvSpPr/>
            <p:nvPr/>
          </p:nvSpPr>
          <p:spPr>
            <a:xfrm>
              <a:off x="7972711" y="4049531"/>
              <a:ext cx="3153973" cy="4680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1299(96.3%) completed follow up 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at 12 months</a:t>
              </a:r>
              <a:endParaRPr kumimoji="0" lang="ko-KR" altLang="en-US" sz="105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3" name="직사각형 64"/>
            <p:cNvSpPr/>
            <p:nvPr/>
          </p:nvSpPr>
          <p:spPr>
            <a:xfrm>
              <a:off x="7972711" y="4713813"/>
              <a:ext cx="3153973" cy="4680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1315(97.5%) vital status available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5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at 12 months</a:t>
              </a:r>
              <a:endParaRPr kumimoji="0" lang="ko-KR" altLang="en-US" sz="105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24" name="직사각형 65"/>
            <p:cNvSpPr/>
            <p:nvPr/>
          </p:nvSpPr>
          <p:spPr>
            <a:xfrm>
              <a:off x="9547245" y="3451509"/>
              <a:ext cx="1579439" cy="49211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16 withdrew consent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prstClr val="black">
                          <a:lumMod val="75000"/>
                          <a:lumOff val="25000"/>
                        </a:prstClr>
                      </a:gs>
                      <a:gs pos="100000">
                        <a:prstClr val="black">
                          <a:lumMod val="75000"/>
                          <a:lumOff val="25000"/>
                        </a:prstClr>
                      </a:gs>
                    </a:gsLst>
                    <a:lin ang="5400000" scaled="0"/>
                  </a:gra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33 Lost to FU</a:t>
              </a:r>
              <a:endParaRPr kumimoji="0" lang="ko-KR" altLang="en-US" sz="10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25" name="직선 화살표 연결선 66"/>
            <p:cNvCxnSpPr/>
            <p:nvPr/>
          </p:nvCxnSpPr>
          <p:spPr>
            <a:xfrm>
              <a:off x="8879588" y="3348098"/>
              <a:ext cx="0" cy="66633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6" name="직선 화살표 연결선 67"/>
            <p:cNvCxnSpPr/>
            <p:nvPr/>
          </p:nvCxnSpPr>
          <p:spPr>
            <a:xfrm>
              <a:off x="8878957" y="3704645"/>
              <a:ext cx="609600" cy="0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7" name="직선 화살표 연결선 68"/>
            <p:cNvCxnSpPr/>
            <p:nvPr/>
          </p:nvCxnSpPr>
          <p:spPr>
            <a:xfrm>
              <a:off x="8892209" y="4532865"/>
              <a:ext cx="0" cy="17383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8" name="직선 화살표 연결선 69"/>
            <p:cNvCxnSpPr/>
            <p:nvPr/>
          </p:nvCxnSpPr>
          <p:spPr>
            <a:xfrm>
              <a:off x="8892209" y="5189538"/>
              <a:ext cx="0" cy="173831"/>
            </a:xfrm>
            <a:prstGeom prst="straightConnector1">
              <a:avLst/>
            </a:prstGeom>
            <a:noFill/>
            <a:ln w="285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9" name="직사각형 70"/>
          <p:cNvSpPr/>
          <p:nvPr/>
        </p:nvSpPr>
        <p:spPr>
          <a:xfrm>
            <a:off x="3907118" y="1521552"/>
            <a:ext cx="5700146" cy="330753"/>
          </a:xfrm>
          <a:prstGeom prst="rect">
            <a:avLst/>
          </a:prstGeom>
          <a:gradFill flip="none" rotWithShape="1">
            <a:gsLst>
              <a:gs pos="0">
                <a:srgbClr val="4BACC6">
                  <a:lumMod val="75000"/>
                  <a:shade val="30000"/>
                  <a:satMod val="115000"/>
                </a:srgbClr>
              </a:gs>
              <a:gs pos="50000">
                <a:srgbClr val="4BACC6">
                  <a:lumMod val="75000"/>
                  <a:shade val="67500"/>
                  <a:satMod val="115000"/>
                </a:srgbClr>
              </a:gs>
              <a:gs pos="100000">
                <a:srgbClr val="4BACC6">
                  <a:lumMod val="75000"/>
                  <a:shade val="100000"/>
                  <a:satMod val="115000"/>
                </a:srgbClr>
              </a:gs>
            </a:gsLst>
            <a:lin ang="0" scaled="1"/>
            <a:tileRect/>
          </a:gradFill>
          <a:ln w="6350" algn="ctr">
            <a:solidFill>
              <a:sysClr val="window" lastClr="FFFFFF"/>
            </a:solidFill>
            <a:miter lim="800000"/>
            <a:headEnd/>
            <a:tailEnd/>
          </a:ln>
          <a:effectLst>
            <a:outerShdw dist="25400" dir="5400000" algn="t" rotWithShape="0">
              <a:prstClr val="black">
                <a:alpha val="14000"/>
              </a:prstClr>
            </a:outerShdw>
          </a:effectLst>
        </p:spPr>
        <p:txBody>
          <a:bodyPr wrap="none" tIns="36000" bIns="36000" anchor="ctr" anchorCtr="0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2,697 patients randomized</a:t>
            </a:r>
            <a:endParaRPr kumimoji="0" lang="ko-KR" altLang="en-US" sz="1400" b="1" i="0" u="none" strike="noStrike" kern="0" cap="none" spc="0" normalizeH="0" baseline="0" noProof="0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cxnSp>
        <p:nvCxnSpPr>
          <p:cNvPr id="40" name="꺾인 연결선 73"/>
          <p:cNvCxnSpPr>
            <a:stCxn id="36" idx="0"/>
            <a:endCxn id="31" idx="0"/>
          </p:cNvCxnSpPr>
          <p:nvPr/>
        </p:nvCxnSpPr>
        <p:spPr>
          <a:xfrm rot="5400000" flipH="1" flipV="1">
            <a:off x="6765827" y="530102"/>
            <a:ext cx="12700" cy="3489857"/>
          </a:xfrm>
          <a:prstGeom prst="bentConnector3">
            <a:avLst>
              <a:gd name="adj1" fmla="val 1800000"/>
            </a:avLst>
          </a:prstGeom>
          <a:noFill/>
          <a:ln w="285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headEnd type="triangle"/>
            <a:tailEnd type="triangle"/>
          </a:ln>
          <a:effectLst/>
        </p:spPr>
      </p:cxnSp>
      <p:cxnSp>
        <p:nvCxnSpPr>
          <p:cNvPr id="41" name="직선 연결선 77"/>
          <p:cNvCxnSpPr>
            <a:stCxn id="39" idx="2"/>
          </p:cNvCxnSpPr>
          <p:nvPr/>
        </p:nvCxnSpPr>
        <p:spPr>
          <a:xfrm>
            <a:off x="6757191" y="1852305"/>
            <a:ext cx="0" cy="182690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tailEnd type="none"/>
          </a:ln>
          <a:effectLst/>
        </p:spPr>
      </p:cxnSp>
      <p:sp>
        <p:nvSpPr>
          <p:cNvPr id="42" name="직사각형 84"/>
          <p:cNvSpPr/>
          <p:nvPr/>
        </p:nvSpPr>
        <p:spPr>
          <a:xfrm>
            <a:off x="125702" y="2272073"/>
            <a:ext cx="2375389" cy="418527"/>
          </a:xfrm>
          <a:prstGeom prst="rect">
            <a:avLst/>
          </a:prstGeom>
          <a:solidFill>
            <a:srgbClr val="1F497D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2,901 Patients screened</a:t>
            </a:r>
            <a:endParaRPr kumimoji="0" lang="ko-KR" altLang="en-US" sz="1200" b="1" i="0" u="none" strike="noStrike" kern="0" cap="none" spc="0" normalizeH="0" baseline="0" noProof="0" dirty="0">
              <a:ln>
                <a:solidFill>
                  <a:prstClr val="white">
                    <a:lumMod val="75000"/>
                    <a:alpha val="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43" name="직사각형 85"/>
          <p:cNvSpPr/>
          <p:nvPr/>
        </p:nvSpPr>
        <p:spPr>
          <a:xfrm>
            <a:off x="125702" y="3622810"/>
            <a:ext cx="2375389" cy="34072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2,697 patients enrolled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  <a:effectLst/>
              <a:uLnTx/>
              <a:uFillTx/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44" name="직사각형 86"/>
          <p:cNvSpPr/>
          <p:nvPr/>
        </p:nvSpPr>
        <p:spPr>
          <a:xfrm>
            <a:off x="1221974" y="2995665"/>
            <a:ext cx="1806435" cy="34072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0"/>
                </a:gradFill>
                <a:effectLst/>
                <a:uLnTx/>
                <a:uFillTx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Screening failure 204*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gradFill>
                <a:gsLst>
                  <a:gs pos="0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75000"/>
                      <a:lumOff val="25000"/>
                    </a:prstClr>
                  </a:gs>
                </a:gsLst>
                <a:lin ang="5400000" scaled="0"/>
              </a:gradFill>
              <a:effectLst/>
              <a:uLnTx/>
              <a:uFillTx/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cxnSp>
        <p:nvCxnSpPr>
          <p:cNvPr id="45" name="직선 화살표 연결선 88"/>
          <p:cNvCxnSpPr/>
          <p:nvPr/>
        </p:nvCxnSpPr>
        <p:spPr>
          <a:xfrm>
            <a:off x="867321" y="2690600"/>
            <a:ext cx="0" cy="927071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6" name="직선 화살표 연결선 89"/>
          <p:cNvCxnSpPr>
            <a:endCxn id="44" idx="1"/>
          </p:cNvCxnSpPr>
          <p:nvPr/>
        </p:nvCxnSpPr>
        <p:spPr>
          <a:xfrm flipV="1">
            <a:off x="891749" y="3166029"/>
            <a:ext cx="330225" cy="7484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7" name="꺾인 연결선 92"/>
          <p:cNvCxnSpPr>
            <a:stCxn id="43" idx="2"/>
            <a:endCxn id="39" idx="1"/>
          </p:cNvCxnSpPr>
          <p:nvPr/>
        </p:nvCxnSpPr>
        <p:spPr>
          <a:xfrm rot="5400000" flipH="1" flipV="1">
            <a:off x="1471952" y="1528373"/>
            <a:ext cx="2276609" cy="2593721"/>
          </a:xfrm>
          <a:prstGeom prst="bentConnector4">
            <a:avLst>
              <a:gd name="adj1" fmla="val -10041"/>
              <a:gd name="adj2" fmla="val 72896"/>
            </a:avLst>
          </a:prstGeom>
          <a:noFill/>
          <a:ln w="28575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31874057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0" y="35860"/>
            <a:ext cx="1028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TALOS-AMI: Adherence of Antiplatelet Therapy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97906" y="6496023"/>
            <a:ext cx="238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 K, ACC 2021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7676" y="1722801"/>
            <a:ext cx="9936560" cy="4209143"/>
            <a:chOff x="120051" y="1398951"/>
            <a:chExt cx="9936560" cy="4209143"/>
          </a:xfrm>
        </p:grpSpPr>
        <p:graphicFrame>
          <p:nvGraphicFramePr>
            <p:cNvPr id="6" name="차트 9"/>
            <p:cNvGraphicFramePr/>
            <p:nvPr/>
          </p:nvGraphicFramePr>
          <p:xfrm>
            <a:off x="366272" y="1398951"/>
            <a:ext cx="9690339" cy="42091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AD9A1149-EBB5-4F38-86C0-9907E79D72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474984" y="3380412"/>
              <a:ext cx="143629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ko-KR" sz="1600" b="1" i="0" u="none" strike="noStrike" kern="1200" cap="none" spc="0" normalizeH="0" baseline="0" noProof="0" dirty="0" err="1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Adherence</a:t>
              </a:r>
              <a:r>
                <a:rPr kumimoji="0" lang="en-US" altLang="ko-KR" sz="1600" b="1" i="0" u="none" strike="noStrike" kern="1200" cap="none" spc="0" normalizeH="0" baseline="0" noProof="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 </a:t>
              </a:r>
              <a:r>
                <a:rPr kumimoji="0" lang="ko-KR" altLang="ko-KR" sz="1600" b="1" i="0" u="none" strike="noStrike" kern="1200" cap="none" spc="0" normalizeH="0" baseline="0" noProof="0" dirty="0">
                  <a:ln>
                    <a:solidFill>
                      <a:srgbClr val="0070C0">
                        <a:alpha val="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(%)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520040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1"/>
          <p:cNvGrpSpPr/>
          <p:nvPr/>
        </p:nvGrpSpPr>
        <p:grpSpPr>
          <a:xfrm>
            <a:off x="609600" y="872514"/>
            <a:ext cx="9197788" cy="1271160"/>
            <a:chOff x="874842" y="1235835"/>
            <a:chExt cx="6710702" cy="1718477"/>
          </a:xfrm>
          <a:noFill/>
        </p:grpSpPr>
        <p:sp>
          <p:nvSpPr>
            <p:cNvPr id="8" name="직사각형 17"/>
            <p:cNvSpPr/>
            <p:nvPr/>
          </p:nvSpPr>
          <p:spPr>
            <a:xfrm>
              <a:off x="967063" y="1331591"/>
              <a:ext cx="6418197" cy="1622721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0" cap="none" spc="0" normalizeH="0" baseline="0" noProof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Composite of cardiovascular death, MI, stroke </a:t>
              </a:r>
              <a:r>
                <a:rPr kumimoji="0" lang="en-US" altLang="ko-KR" sz="2000" b="1" i="0" u="none" strike="noStrike" kern="0" cap="none" spc="0" normalizeH="0" baseline="0" noProof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and</a:t>
              </a:r>
              <a:r>
                <a:rPr kumimoji="0" lang="en-US" altLang="ko-KR" sz="2400" b="1" i="0" u="none" strike="noStrike" kern="0" cap="none" spc="0" normalizeH="0" baseline="0" noProof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br>
                <a:rPr kumimoji="0" lang="en-US" altLang="ko-KR" sz="2400" b="1" i="0" u="none" strike="noStrike" kern="0" cap="none" spc="0" normalizeH="0" baseline="0" noProof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</a:br>
              <a:r>
                <a:rPr kumimoji="0" lang="en-US" altLang="ko-KR" sz="2400" b="1" i="0" u="none" strike="noStrike" kern="0" cap="none" spc="0" normalizeH="0" baseline="0" noProof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BARC bleeding (type 2,3, or 5) </a:t>
              </a:r>
            </a:p>
          </p:txBody>
        </p:sp>
        <p:sp>
          <p:nvSpPr>
            <p:cNvPr id="7" name="직사각형 2"/>
            <p:cNvSpPr/>
            <p:nvPr/>
          </p:nvSpPr>
          <p:spPr>
            <a:xfrm>
              <a:off x="874842" y="1235835"/>
              <a:ext cx="6710702" cy="1124108"/>
            </a:xfrm>
            <a:prstGeom prst="rect">
              <a:avLst/>
            </a:prstGeom>
            <a:grpFill/>
            <a:ln w="6350" algn="ctr">
              <a:noFill/>
              <a:miter lim="800000"/>
              <a:headEnd/>
              <a:tailEnd/>
            </a:ln>
            <a:effectLst>
              <a:outerShdw dist="25400" dir="5400000" algn="t" rotWithShape="0">
                <a:prstClr val="black">
                  <a:alpha val="14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tIns="36000" bIns="36000" anchor="ctr" anchorCtr="0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0" cap="none" spc="0" normalizeH="0" baseline="0" noProof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나눔바른고딕" panose="020B0603020101020101" pitchFamily="50" charset="-127"/>
                <a:cs typeface="Arial" pitchFamily="34" charset="0"/>
              </a:endParaRPr>
            </a:p>
          </p:txBody>
        </p:sp>
      </p:grpSp>
      <p:grpSp>
        <p:nvGrpSpPr>
          <p:cNvPr id="9" name="그룹 6"/>
          <p:cNvGrpSpPr/>
          <p:nvPr/>
        </p:nvGrpSpPr>
        <p:grpSpPr>
          <a:xfrm>
            <a:off x="448235" y="1832786"/>
            <a:ext cx="9547024" cy="4072714"/>
            <a:chOff x="3237922" y="1775174"/>
            <a:chExt cx="5221973" cy="3327598"/>
          </a:xfrm>
        </p:grpSpPr>
        <p:sp>
          <p:nvSpPr>
            <p:cNvPr id="10" name="Rectangle 150">
              <a:extLst>
                <a:ext uri="{FF2B5EF4-FFF2-40B4-BE49-F238E27FC236}">
                  <a16:creationId xmlns:a16="http://schemas.microsoft.com/office/drawing/2014/main" id="{BE7AF9C7-4F8A-44BD-866A-6DE844B0D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7238" y="4887328"/>
              <a:ext cx="85085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ko-KR" sz="14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itchFamily="34" charset="0"/>
                </a:rPr>
                <a:t>Months from PCI</a:t>
              </a:r>
            </a:p>
          </p:txBody>
        </p:sp>
        <p:sp>
          <p:nvSpPr>
            <p:cNvPr id="11" name="Rectangle 167">
              <a:extLst>
                <a:ext uri="{FF2B5EF4-FFF2-40B4-BE49-F238E27FC236}">
                  <a16:creationId xmlns:a16="http://schemas.microsoft.com/office/drawing/2014/main" id="{88C95F15-A86B-48C0-9E1C-E532C5825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4043" y="4674446"/>
              <a:ext cx="5900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ko-KR" sz="14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itchFamily="34" charset="0"/>
                </a:rPr>
                <a:t>1</a:t>
              </a:r>
            </a:p>
          </p:txBody>
        </p:sp>
        <p:sp>
          <p:nvSpPr>
            <p:cNvPr id="12" name="Rectangle 168">
              <a:extLst>
                <a:ext uri="{FF2B5EF4-FFF2-40B4-BE49-F238E27FC236}">
                  <a16:creationId xmlns:a16="http://schemas.microsoft.com/office/drawing/2014/main" id="{D16E0AB4-F26A-4659-A263-0E656CAD7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8119" y="4674446"/>
              <a:ext cx="5900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ko-KR" sz="14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itchFamily="34" charset="0"/>
                </a:rPr>
                <a:t>3</a:t>
              </a:r>
            </a:p>
          </p:txBody>
        </p:sp>
        <p:sp>
          <p:nvSpPr>
            <p:cNvPr id="13" name="Rectangle 169">
              <a:extLst>
                <a:ext uri="{FF2B5EF4-FFF2-40B4-BE49-F238E27FC236}">
                  <a16:creationId xmlns:a16="http://schemas.microsoft.com/office/drawing/2014/main" id="{FFBBF445-7B96-4384-A8FD-B3F19023BD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0117" y="4674446"/>
              <a:ext cx="5900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ko-KR" sz="14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itchFamily="34" charset="0"/>
                </a:rPr>
                <a:t>6</a:t>
              </a:r>
            </a:p>
          </p:txBody>
        </p:sp>
        <p:sp>
          <p:nvSpPr>
            <p:cNvPr id="14" name="Rectangle 170">
              <a:extLst>
                <a:ext uri="{FF2B5EF4-FFF2-40B4-BE49-F238E27FC236}">
                  <a16:creationId xmlns:a16="http://schemas.microsoft.com/office/drawing/2014/main" id="{708D354A-925F-4B4B-ACF5-55657A4C6B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0180" y="4674446"/>
              <a:ext cx="11801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ko-KR" sz="14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itchFamily="34" charset="0"/>
                </a:rPr>
                <a:t>12</a:t>
              </a:r>
            </a:p>
          </p:txBody>
        </p:sp>
        <p:grpSp>
          <p:nvGrpSpPr>
            <p:cNvPr id="15" name="그룹 4"/>
            <p:cNvGrpSpPr/>
            <p:nvPr/>
          </p:nvGrpSpPr>
          <p:grpSpPr>
            <a:xfrm>
              <a:off x="3237922" y="1775174"/>
              <a:ext cx="5221973" cy="2898870"/>
              <a:chOff x="3442013" y="1760401"/>
              <a:chExt cx="5221973" cy="2898870"/>
            </a:xfrm>
          </p:grpSpPr>
          <p:sp>
            <p:nvSpPr>
              <p:cNvPr id="16" name="Rectangle 147">
                <a:extLst>
                  <a:ext uri="{FF2B5EF4-FFF2-40B4-BE49-F238E27FC236}">
                    <a16:creationId xmlns:a16="http://schemas.microsoft.com/office/drawing/2014/main" id="{C8F69A93-C2BD-44DD-BCAC-BF9CE4B8F6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528254" y="3128558"/>
                <a:ext cx="49694" cy="127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4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 </a:t>
                </a:r>
              </a:p>
            </p:txBody>
          </p:sp>
          <p:sp>
            <p:nvSpPr>
              <p:cNvPr id="17" name="Freeform 148">
                <a:extLst>
                  <a:ext uri="{FF2B5EF4-FFF2-40B4-BE49-F238E27FC236}">
                    <a16:creationId xmlns:a16="http://schemas.microsoft.com/office/drawing/2014/main" id="{5AC8ED3B-45C4-4BD4-A1EE-FDC40A46F8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9633" y="3707224"/>
                <a:ext cx="3919916" cy="796969"/>
              </a:xfrm>
              <a:custGeom>
                <a:avLst/>
                <a:gdLst>
                  <a:gd name="T0" fmla="*/ 2 w 287"/>
                  <a:gd name="T1" fmla="*/ 82 h 82"/>
                  <a:gd name="T2" fmla="*/ 4 w 287"/>
                  <a:gd name="T3" fmla="*/ 81 h 82"/>
                  <a:gd name="T4" fmla="*/ 5 w 287"/>
                  <a:gd name="T5" fmla="*/ 79 h 82"/>
                  <a:gd name="T6" fmla="*/ 16 w 287"/>
                  <a:gd name="T7" fmla="*/ 78 h 82"/>
                  <a:gd name="T8" fmla="*/ 22 w 287"/>
                  <a:gd name="T9" fmla="*/ 76 h 82"/>
                  <a:gd name="T10" fmla="*/ 30 w 287"/>
                  <a:gd name="T11" fmla="*/ 75 h 82"/>
                  <a:gd name="T12" fmla="*/ 31 w 287"/>
                  <a:gd name="T13" fmla="*/ 74 h 82"/>
                  <a:gd name="T14" fmla="*/ 34 w 287"/>
                  <a:gd name="T15" fmla="*/ 71 h 82"/>
                  <a:gd name="T16" fmla="*/ 38 w 287"/>
                  <a:gd name="T17" fmla="*/ 69 h 82"/>
                  <a:gd name="T18" fmla="*/ 48 w 287"/>
                  <a:gd name="T19" fmla="*/ 68 h 82"/>
                  <a:gd name="T20" fmla="*/ 54 w 287"/>
                  <a:gd name="T21" fmla="*/ 65 h 82"/>
                  <a:gd name="T22" fmla="*/ 56 w 287"/>
                  <a:gd name="T23" fmla="*/ 64 h 82"/>
                  <a:gd name="T24" fmla="*/ 56 w 287"/>
                  <a:gd name="T25" fmla="*/ 61 h 82"/>
                  <a:gd name="T26" fmla="*/ 75 w 287"/>
                  <a:gd name="T27" fmla="*/ 60 h 82"/>
                  <a:gd name="T28" fmla="*/ 82 w 287"/>
                  <a:gd name="T29" fmla="*/ 58 h 82"/>
                  <a:gd name="T30" fmla="*/ 86 w 287"/>
                  <a:gd name="T31" fmla="*/ 57 h 82"/>
                  <a:gd name="T32" fmla="*/ 91 w 287"/>
                  <a:gd name="T33" fmla="*/ 55 h 82"/>
                  <a:gd name="T34" fmla="*/ 98 w 287"/>
                  <a:gd name="T35" fmla="*/ 54 h 82"/>
                  <a:gd name="T36" fmla="*/ 105 w 287"/>
                  <a:gd name="T37" fmla="*/ 52 h 82"/>
                  <a:gd name="T38" fmla="*/ 111 w 287"/>
                  <a:gd name="T39" fmla="*/ 51 h 82"/>
                  <a:gd name="T40" fmla="*/ 132 w 287"/>
                  <a:gd name="T41" fmla="*/ 50 h 82"/>
                  <a:gd name="T42" fmla="*/ 133 w 287"/>
                  <a:gd name="T43" fmla="*/ 48 h 82"/>
                  <a:gd name="T44" fmla="*/ 135 w 287"/>
                  <a:gd name="T45" fmla="*/ 47 h 82"/>
                  <a:gd name="T46" fmla="*/ 154 w 287"/>
                  <a:gd name="T47" fmla="*/ 45 h 82"/>
                  <a:gd name="T48" fmla="*/ 160 w 287"/>
                  <a:gd name="T49" fmla="*/ 44 h 82"/>
                  <a:gd name="T50" fmla="*/ 162 w 287"/>
                  <a:gd name="T51" fmla="*/ 42 h 82"/>
                  <a:gd name="T52" fmla="*/ 181 w 287"/>
                  <a:gd name="T53" fmla="*/ 41 h 82"/>
                  <a:gd name="T54" fmla="*/ 186 w 287"/>
                  <a:gd name="T55" fmla="*/ 40 h 82"/>
                  <a:gd name="T56" fmla="*/ 190 w 287"/>
                  <a:gd name="T57" fmla="*/ 38 h 82"/>
                  <a:gd name="T58" fmla="*/ 190 w 287"/>
                  <a:gd name="T59" fmla="*/ 37 h 82"/>
                  <a:gd name="T60" fmla="*/ 192 w 287"/>
                  <a:gd name="T61" fmla="*/ 35 h 82"/>
                  <a:gd name="T62" fmla="*/ 193 w 287"/>
                  <a:gd name="T63" fmla="*/ 34 h 82"/>
                  <a:gd name="T64" fmla="*/ 194 w 287"/>
                  <a:gd name="T65" fmla="*/ 32 h 82"/>
                  <a:gd name="T66" fmla="*/ 210 w 287"/>
                  <a:gd name="T67" fmla="*/ 31 h 82"/>
                  <a:gd name="T68" fmla="*/ 217 w 287"/>
                  <a:gd name="T69" fmla="*/ 29 h 82"/>
                  <a:gd name="T70" fmla="*/ 220 w 287"/>
                  <a:gd name="T71" fmla="*/ 28 h 82"/>
                  <a:gd name="T72" fmla="*/ 222 w 287"/>
                  <a:gd name="T73" fmla="*/ 26 h 82"/>
                  <a:gd name="T74" fmla="*/ 226 w 287"/>
                  <a:gd name="T75" fmla="*/ 25 h 82"/>
                  <a:gd name="T76" fmla="*/ 233 w 287"/>
                  <a:gd name="T77" fmla="*/ 24 h 82"/>
                  <a:gd name="T78" fmla="*/ 237 w 287"/>
                  <a:gd name="T79" fmla="*/ 22 h 82"/>
                  <a:gd name="T80" fmla="*/ 238 w 287"/>
                  <a:gd name="T81" fmla="*/ 21 h 82"/>
                  <a:gd name="T82" fmla="*/ 243 w 287"/>
                  <a:gd name="T83" fmla="*/ 19 h 82"/>
                  <a:gd name="T84" fmla="*/ 247 w 287"/>
                  <a:gd name="T85" fmla="*/ 18 h 82"/>
                  <a:gd name="T86" fmla="*/ 255 w 287"/>
                  <a:gd name="T87" fmla="*/ 16 h 82"/>
                  <a:gd name="T88" fmla="*/ 263 w 287"/>
                  <a:gd name="T89" fmla="*/ 15 h 82"/>
                  <a:gd name="T90" fmla="*/ 269 w 287"/>
                  <a:gd name="T91" fmla="*/ 13 h 82"/>
                  <a:gd name="T92" fmla="*/ 270 w 287"/>
                  <a:gd name="T93" fmla="*/ 12 h 82"/>
                  <a:gd name="T94" fmla="*/ 272 w 287"/>
                  <a:gd name="T95" fmla="*/ 10 h 82"/>
                  <a:gd name="T96" fmla="*/ 275 w 287"/>
                  <a:gd name="T97" fmla="*/ 9 h 82"/>
                  <a:gd name="T98" fmla="*/ 276 w 287"/>
                  <a:gd name="T99" fmla="*/ 6 h 82"/>
                  <a:gd name="T100" fmla="*/ 280 w 287"/>
                  <a:gd name="T101" fmla="*/ 4 h 82"/>
                  <a:gd name="T102" fmla="*/ 281 w 287"/>
                  <a:gd name="T103" fmla="*/ 3 h 82"/>
                  <a:gd name="T104" fmla="*/ 283 w 287"/>
                  <a:gd name="T105" fmla="*/ 1 h 82"/>
                  <a:gd name="T106" fmla="*/ 287 w 287"/>
                  <a:gd name="T107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87" h="82">
                    <a:moveTo>
                      <a:pt x="0" y="82"/>
                    </a:moveTo>
                    <a:lnTo>
                      <a:pt x="2" y="82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4" y="79"/>
                    </a:lnTo>
                    <a:lnTo>
                      <a:pt x="5" y="79"/>
                    </a:lnTo>
                    <a:lnTo>
                      <a:pt x="5" y="78"/>
                    </a:lnTo>
                    <a:lnTo>
                      <a:pt x="16" y="78"/>
                    </a:lnTo>
                    <a:lnTo>
                      <a:pt x="16" y="76"/>
                    </a:lnTo>
                    <a:lnTo>
                      <a:pt x="22" y="76"/>
                    </a:lnTo>
                    <a:lnTo>
                      <a:pt x="22" y="75"/>
                    </a:lnTo>
                    <a:lnTo>
                      <a:pt x="30" y="75"/>
                    </a:lnTo>
                    <a:lnTo>
                      <a:pt x="30" y="74"/>
                    </a:lnTo>
                    <a:lnTo>
                      <a:pt x="31" y="74"/>
                    </a:lnTo>
                    <a:lnTo>
                      <a:pt x="31" y="71"/>
                    </a:lnTo>
                    <a:lnTo>
                      <a:pt x="34" y="71"/>
                    </a:lnTo>
                    <a:lnTo>
                      <a:pt x="34" y="69"/>
                    </a:lnTo>
                    <a:lnTo>
                      <a:pt x="38" y="69"/>
                    </a:lnTo>
                    <a:lnTo>
                      <a:pt x="38" y="68"/>
                    </a:lnTo>
                    <a:lnTo>
                      <a:pt x="48" y="68"/>
                    </a:lnTo>
                    <a:lnTo>
                      <a:pt x="48" y="65"/>
                    </a:lnTo>
                    <a:lnTo>
                      <a:pt x="54" y="65"/>
                    </a:lnTo>
                    <a:lnTo>
                      <a:pt x="54" y="64"/>
                    </a:lnTo>
                    <a:lnTo>
                      <a:pt x="56" y="64"/>
                    </a:lnTo>
                    <a:lnTo>
                      <a:pt x="56" y="61"/>
                    </a:lnTo>
                    <a:lnTo>
                      <a:pt x="56" y="61"/>
                    </a:lnTo>
                    <a:lnTo>
                      <a:pt x="56" y="60"/>
                    </a:lnTo>
                    <a:lnTo>
                      <a:pt x="75" y="60"/>
                    </a:lnTo>
                    <a:lnTo>
                      <a:pt x="75" y="58"/>
                    </a:lnTo>
                    <a:lnTo>
                      <a:pt x="82" y="58"/>
                    </a:lnTo>
                    <a:lnTo>
                      <a:pt x="82" y="57"/>
                    </a:lnTo>
                    <a:lnTo>
                      <a:pt x="86" y="57"/>
                    </a:lnTo>
                    <a:lnTo>
                      <a:pt x="86" y="55"/>
                    </a:lnTo>
                    <a:lnTo>
                      <a:pt x="91" y="55"/>
                    </a:lnTo>
                    <a:lnTo>
                      <a:pt x="91" y="54"/>
                    </a:lnTo>
                    <a:lnTo>
                      <a:pt x="98" y="54"/>
                    </a:lnTo>
                    <a:lnTo>
                      <a:pt x="98" y="52"/>
                    </a:lnTo>
                    <a:lnTo>
                      <a:pt x="105" y="52"/>
                    </a:lnTo>
                    <a:lnTo>
                      <a:pt x="105" y="51"/>
                    </a:lnTo>
                    <a:lnTo>
                      <a:pt x="111" y="51"/>
                    </a:lnTo>
                    <a:lnTo>
                      <a:pt x="111" y="50"/>
                    </a:lnTo>
                    <a:lnTo>
                      <a:pt x="132" y="50"/>
                    </a:lnTo>
                    <a:lnTo>
                      <a:pt x="132" y="48"/>
                    </a:lnTo>
                    <a:lnTo>
                      <a:pt x="133" y="48"/>
                    </a:lnTo>
                    <a:lnTo>
                      <a:pt x="133" y="47"/>
                    </a:lnTo>
                    <a:lnTo>
                      <a:pt x="135" y="47"/>
                    </a:lnTo>
                    <a:lnTo>
                      <a:pt x="135" y="45"/>
                    </a:lnTo>
                    <a:lnTo>
                      <a:pt x="154" y="45"/>
                    </a:lnTo>
                    <a:lnTo>
                      <a:pt x="154" y="44"/>
                    </a:lnTo>
                    <a:lnTo>
                      <a:pt x="160" y="44"/>
                    </a:lnTo>
                    <a:lnTo>
                      <a:pt x="160" y="42"/>
                    </a:lnTo>
                    <a:lnTo>
                      <a:pt x="162" y="42"/>
                    </a:lnTo>
                    <a:lnTo>
                      <a:pt x="162" y="41"/>
                    </a:lnTo>
                    <a:lnTo>
                      <a:pt x="181" y="41"/>
                    </a:lnTo>
                    <a:lnTo>
                      <a:pt x="181" y="40"/>
                    </a:lnTo>
                    <a:lnTo>
                      <a:pt x="186" y="40"/>
                    </a:lnTo>
                    <a:lnTo>
                      <a:pt x="186" y="38"/>
                    </a:lnTo>
                    <a:lnTo>
                      <a:pt x="190" y="38"/>
                    </a:lnTo>
                    <a:lnTo>
                      <a:pt x="190" y="37"/>
                    </a:lnTo>
                    <a:lnTo>
                      <a:pt x="190" y="37"/>
                    </a:lnTo>
                    <a:lnTo>
                      <a:pt x="190" y="35"/>
                    </a:lnTo>
                    <a:lnTo>
                      <a:pt x="192" y="35"/>
                    </a:lnTo>
                    <a:lnTo>
                      <a:pt x="192" y="34"/>
                    </a:lnTo>
                    <a:lnTo>
                      <a:pt x="193" y="34"/>
                    </a:lnTo>
                    <a:lnTo>
                      <a:pt x="193" y="32"/>
                    </a:lnTo>
                    <a:lnTo>
                      <a:pt x="194" y="32"/>
                    </a:lnTo>
                    <a:lnTo>
                      <a:pt x="194" y="31"/>
                    </a:lnTo>
                    <a:lnTo>
                      <a:pt x="210" y="31"/>
                    </a:lnTo>
                    <a:lnTo>
                      <a:pt x="210" y="29"/>
                    </a:lnTo>
                    <a:lnTo>
                      <a:pt x="217" y="29"/>
                    </a:lnTo>
                    <a:lnTo>
                      <a:pt x="217" y="28"/>
                    </a:lnTo>
                    <a:lnTo>
                      <a:pt x="220" y="28"/>
                    </a:lnTo>
                    <a:lnTo>
                      <a:pt x="220" y="26"/>
                    </a:lnTo>
                    <a:lnTo>
                      <a:pt x="222" y="26"/>
                    </a:lnTo>
                    <a:lnTo>
                      <a:pt x="222" y="25"/>
                    </a:lnTo>
                    <a:lnTo>
                      <a:pt x="226" y="25"/>
                    </a:lnTo>
                    <a:lnTo>
                      <a:pt x="226" y="24"/>
                    </a:lnTo>
                    <a:lnTo>
                      <a:pt x="233" y="24"/>
                    </a:lnTo>
                    <a:lnTo>
                      <a:pt x="233" y="22"/>
                    </a:lnTo>
                    <a:lnTo>
                      <a:pt x="237" y="22"/>
                    </a:lnTo>
                    <a:lnTo>
                      <a:pt x="237" y="21"/>
                    </a:lnTo>
                    <a:lnTo>
                      <a:pt x="238" y="21"/>
                    </a:lnTo>
                    <a:lnTo>
                      <a:pt x="238" y="19"/>
                    </a:lnTo>
                    <a:lnTo>
                      <a:pt x="243" y="19"/>
                    </a:lnTo>
                    <a:lnTo>
                      <a:pt x="243" y="18"/>
                    </a:lnTo>
                    <a:lnTo>
                      <a:pt x="247" y="18"/>
                    </a:lnTo>
                    <a:lnTo>
                      <a:pt x="247" y="16"/>
                    </a:lnTo>
                    <a:lnTo>
                      <a:pt x="255" y="16"/>
                    </a:lnTo>
                    <a:lnTo>
                      <a:pt x="255" y="15"/>
                    </a:lnTo>
                    <a:lnTo>
                      <a:pt x="263" y="15"/>
                    </a:lnTo>
                    <a:lnTo>
                      <a:pt x="263" y="13"/>
                    </a:lnTo>
                    <a:lnTo>
                      <a:pt x="269" y="13"/>
                    </a:lnTo>
                    <a:lnTo>
                      <a:pt x="269" y="12"/>
                    </a:lnTo>
                    <a:lnTo>
                      <a:pt x="270" y="12"/>
                    </a:lnTo>
                    <a:lnTo>
                      <a:pt x="270" y="10"/>
                    </a:lnTo>
                    <a:lnTo>
                      <a:pt x="272" y="10"/>
                    </a:lnTo>
                    <a:lnTo>
                      <a:pt x="272" y="9"/>
                    </a:lnTo>
                    <a:lnTo>
                      <a:pt x="275" y="9"/>
                    </a:lnTo>
                    <a:lnTo>
                      <a:pt x="275" y="6"/>
                    </a:lnTo>
                    <a:lnTo>
                      <a:pt x="276" y="6"/>
                    </a:lnTo>
                    <a:lnTo>
                      <a:pt x="276" y="4"/>
                    </a:lnTo>
                    <a:lnTo>
                      <a:pt x="280" y="4"/>
                    </a:lnTo>
                    <a:lnTo>
                      <a:pt x="280" y="3"/>
                    </a:lnTo>
                    <a:lnTo>
                      <a:pt x="281" y="3"/>
                    </a:lnTo>
                    <a:lnTo>
                      <a:pt x="281" y="1"/>
                    </a:lnTo>
                    <a:lnTo>
                      <a:pt x="283" y="1"/>
                    </a:lnTo>
                    <a:lnTo>
                      <a:pt x="283" y="0"/>
                    </a:lnTo>
                    <a:lnTo>
                      <a:pt x="287" y="0"/>
                    </a:lnTo>
                  </a:path>
                </a:pathLst>
              </a:custGeom>
              <a:noFill/>
              <a:ln w="28575" cap="rnd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49">
                <a:extLst>
                  <a:ext uri="{FF2B5EF4-FFF2-40B4-BE49-F238E27FC236}">
                    <a16:creationId xmlns:a16="http://schemas.microsoft.com/office/drawing/2014/main" id="{94793B24-1967-4629-8232-CE38F92E90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60680" y="3066329"/>
                <a:ext cx="3878870" cy="1447827"/>
              </a:xfrm>
              <a:custGeom>
                <a:avLst/>
                <a:gdLst>
                  <a:gd name="T0" fmla="*/ 0 w 284"/>
                  <a:gd name="T1" fmla="*/ 148 h 149"/>
                  <a:gd name="T2" fmla="*/ 8 w 284"/>
                  <a:gd name="T3" fmla="*/ 148 h 149"/>
                  <a:gd name="T4" fmla="*/ 10 w 284"/>
                  <a:gd name="T5" fmla="*/ 144 h 149"/>
                  <a:gd name="T6" fmla="*/ 13 w 284"/>
                  <a:gd name="T7" fmla="*/ 141 h 149"/>
                  <a:gd name="T8" fmla="*/ 19 w 284"/>
                  <a:gd name="T9" fmla="*/ 138 h 149"/>
                  <a:gd name="T10" fmla="*/ 25 w 284"/>
                  <a:gd name="T11" fmla="*/ 137 h 149"/>
                  <a:gd name="T12" fmla="*/ 27 w 284"/>
                  <a:gd name="T13" fmla="*/ 135 h 149"/>
                  <a:gd name="T14" fmla="*/ 32 w 284"/>
                  <a:gd name="T15" fmla="*/ 132 h 149"/>
                  <a:gd name="T16" fmla="*/ 36 w 284"/>
                  <a:gd name="T17" fmla="*/ 130 h 149"/>
                  <a:gd name="T18" fmla="*/ 40 w 284"/>
                  <a:gd name="T19" fmla="*/ 128 h 149"/>
                  <a:gd name="T20" fmla="*/ 41 w 284"/>
                  <a:gd name="T21" fmla="*/ 125 h 149"/>
                  <a:gd name="T22" fmla="*/ 45 w 284"/>
                  <a:gd name="T23" fmla="*/ 121 h 149"/>
                  <a:gd name="T24" fmla="*/ 47 w 284"/>
                  <a:gd name="T25" fmla="*/ 117 h 149"/>
                  <a:gd name="T26" fmla="*/ 50 w 284"/>
                  <a:gd name="T27" fmla="*/ 114 h 149"/>
                  <a:gd name="T28" fmla="*/ 52 w 284"/>
                  <a:gd name="T29" fmla="*/ 112 h 149"/>
                  <a:gd name="T30" fmla="*/ 54 w 284"/>
                  <a:gd name="T31" fmla="*/ 109 h 149"/>
                  <a:gd name="T32" fmla="*/ 55 w 284"/>
                  <a:gd name="T33" fmla="*/ 107 h 149"/>
                  <a:gd name="T34" fmla="*/ 59 w 284"/>
                  <a:gd name="T35" fmla="*/ 103 h 149"/>
                  <a:gd name="T36" fmla="*/ 63 w 284"/>
                  <a:gd name="T37" fmla="*/ 102 h 149"/>
                  <a:gd name="T38" fmla="*/ 64 w 284"/>
                  <a:gd name="T39" fmla="*/ 100 h 149"/>
                  <a:gd name="T40" fmla="*/ 71 w 284"/>
                  <a:gd name="T41" fmla="*/ 99 h 149"/>
                  <a:gd name="T42" fmla="*/ 77 w 284"/>
                  <a:gd name="T43" fmla="*/ 97 h 149"/>
                  <a:gd name="T44" fmla="*/ 81 w 284"/>
                  <a:gd name="T45" fmla="*/ 93 h 149"/>
                  <a:gd name="T46" fmla="*/ 84 w 284"/>
                  <a:gd name="T47" fmla="*/ 89 h 149"/>
                  <a:gd name="T48" fmla="*/ 88 w 284"/>
                  <a:gd name="T49" fmla="*/ 87 h 149"/>
                  <a:gd name="T50" fmla="*/ 92 w 284"/>
                  <a:gd name="T51" fmla="*/ 84 h 149"/>
                  <a:gd name="T52" fmla="*/ 99 w 284"/>
                  <a:gd name="T53" fmla="*/ 82 h 149"/>
                  <a:gd name="T54" fmla="*/ 108 w 284"/>
                  <a:gd name="T55" fmla="*/ 82 h 149"/>
                  <a:gd name="T56" fmla="*/ 111 w 284"/>
                  <a:gd name="T57" fmla="*/ 79 h 149"/>
                  <a:gd name="T58" fmla="*/ 118 w 284"/>
                  <a:gd name="T59" fmla="*/ 77 h 149"/>
                  <a:gd name="T60" fmla="*/ 120 w 284"/>
                  <a:gd name="T61" fmla="*/ 76 h 149"/>
                  <a:gd name="T62" fmla="*/ 123 w 284"/>
                  <a:gd name="T63" fmla="*/ 73 h 149"/>
                  <a:gd name="T64" fmla="*/ 126 w 284"/>
                  <a:gd name="T65" fmla="*/ 69 h 149"/>
                  <a:gd name="T66" fmla="*/ 135 w 284"/>
                  <a:gd name="T67" fmla="*/ 67 h 149"/>
                  <a:gd name="T68" fmla="*/ 139 w 284"/>
                  <a:gd name="T69" fmla="*/ 63 h 149"/>
                  <a:gd name="T70" fmla="*/ 141 w 284"/>
                  <a:gd name="T71" fmla="*/ 60 h 149"/>
                  <a:gd name="T72" fmla="*/ 152 w 284"/>
                  <a:gd name="T73" fmla="*/ 60 h 149"/>
                  <a:gd name="T74" fmla="*/ 155 w 284"/>
                  <a:gd name="T75" fmla="*/ 57 h 149"/>
                  <a:gd name="T76" fmla="*/ 158 w 284"/>
                  <a:gd name="T77" fmla="*/ 54 h 149"/>
                  <a:gd name="T78" fmla="*/ 163 w 284"/>
                  <a:gd name="T79" fmla="*/ 51 h 149"/>
                  <a:gd name="T80" fmla="*/ 171 w 284"/>
                  <a:gd name="T81" fmla="*/ 49 h 149"/>
                  <a:gd name="T82" fmla="*/ 174 w 284"/>
                  <a:gd name="T83" fmla="*/ 46 h 149"/>
                  <a:gd name="T84" fmla="*/ 182 w 284"/>
                  <a:gd name="T85" fmla="*/ 45 h 149"/>
                  <a:gd name="T86" fmla="*/ 186 w 284"/>
                  <a:gd name="T87" fmla="*/ 42 h 149"/>
                  <a:gd name="T88" fmla="*/ 189 w 284"/>
                  <a:gd name="T89" fmla="*/ 41 h 149"/>
                  <a:gd name="T90" fmla="*/ 193 w 284"/>
                  <a:gd name="T91" fmla="*/ 37 h 149"/>
                  <a:gd name="T92" fmla="*/ 198 w 284"/>
                  <a:gd name="T93" fmla="*/ 35 h 149"/>
                  <a:gd name="T94" fmla="*/ 202 w 284"/>
                  <a:gd name="T95" fmla="*/ 33 h 149"/>
                  <a:gd name="T96" fmla="*/ 208 w 284"/>
                  <a:gd name="T97" fmla="*/ 32 h 149"/>
                  <a:gd name="T98" fmla="*/ 213 w 284"/>
                  <a:gd name="T99" fmla="*/ 29 h 149"/>
                  <a:gd name="T100" fmla="*/ 221 w 284"/>
                  <a:gd name="T101" fmla="*/ 27 h 149"/>
                  <a:gd name="T102" fmla="*/ 226 w 284"/>
                  <a:gd name="T103" fmla="*/ 26 h 149"/>
                  <a:gd name="T104" fmla="*/ 238 w 284"/>
                  <a:gd name="T105" fmla="*/ 26 h 149"/>
                  <a:gd name="T106" fmla="*/ 244 w 284"/>
                  <a:gd name="T107" fmla="*/ 24 h 149"/>
                  <a:gd name="T108" fmla="*/ 247 w 284"/>
                  <a:gd name="T109" fmla="*/ 21 h 149"/>
                  <a:gd name="T110" fmla="*/ 250 w 284"/>
                  <a:gd name="T111" fmla="*/ 18 h 149"/>
                  <a:gd name="T112" fmla="*/ 253 w 284"/>
                  <a:gd name="T113" fmla="*/ 17 h 149"/>
                  <a:gd name="T114" fmla="*/ 260 w 284"/>
                  <a:gd name="T115" fmla="*/ 16 h 149"/>
                  <a:gd name="T116" fmla="*/ 264 w 284"/>
                  <a:gd name="T117" fmla="*/ 12 h 149"/>
                  <a:gd name="T118" fmla="*/ 273 w 284"/>
                  <a:gd name="T119" fmla="*/ 9 h 149"/>
                  <a:gd name="T120" fmla="*/ 278 w 284"/>
                  <a:gd name="T121" fmla="*/ 6 h 149"/>
                  <a:gd name="T122" fmla="*/ 279 w 284"/>
                  <a:gd name="T123" fmla="*/ 3 h 149"/>
                  <a:gd name="T124" fmla="*/ 284 w 284"/>
                  <a:gd name="T125" fmla="*/ 3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4" h="149">
                    <a:moveTo>
                      <a:pt x="4" y="148"/>
                    </a:moveTo>
                    <a:lnTo>
                      <a:pt x="8" y="148"/>
                    </a:lnTo>
                    <a:lnTo>
                      <a:pt x="8" y="148"/>
                    </a:lnTo>
                    <a:moveTo>
                      <a:pt x="9" y="145"/>
                    </a:moveTo>
                    <a:lnTo>
                      <a:pt x="9" y="144"/>
                    </a:lnTo>
                    <a:lnTo>
                      <a:pt x="10" y="144"/>
                    </a:lnTo>
                    <a:lnTo>
                      <a:pt x="10" y="142"/>
                    </a:lnTo>
                    <a:lnTo>
                      <a:pt x="10" y="142"/>
                    </a:lnTo>
                    <a:moveTo>
                      <a:pt x="13" y="141"/>
                    </a:moveTo>
                    <a:lnTo>
                      <a:pt x="17" y="141"/>
                    </a:lnTo>
                    <a:moveTo>
                      <a:pt x="19" y="139"/>
                    </a:moveTo>
                    <a:lnTo>
                      <a:pt x="19" y="138"/>
                    </a:lnTo>
                    <a:lnTo>
                      <a:pt x="22" y="138"/>
                    </a:lnTo>
                    <a:lnTo>
                      <a:pt x="22" y="138"/>
                    </a:lnTo>
                    <a:moveTo>
                      <a:pt x="25" y="137"/>
                    </a:moveTo>
                    <a:lnTo>
                      <a:pt x="27" y="137"/>
                    </a:lnTo>
                    <a:lnTo>
                      <a:pt x="27" y="135"/>
                    </a:lnTo>
                    <a:lnTo>
                      <a:pt x="27" y="135"/>
                    </a:lnTo>
                    <a:moveTo>
                      <a:pt x="30" y="134"/>
                    </a:moveTo>
                    <a:lnTo>
                      <a:pt x="32" y="134"/>
                    </a:lnTo>
                    <a:lnTo>
                      <a:pt x="32" y="132"/>
                    </a:lnTo>
                    <a:moveTo>
                      <a:pt x="35" y="131"/>
                    </a:moveTo>
                    <a:lnTo>
                      <a:pt x="35" y="130"/>
                    </a:lnTo>
                    <a:lnTo>
                      <a:pt x="36" y="130"/>
                    </a:lnTo>
                    <a:lnTo>
                      <a:pt x="36" y="128"/>
                    </a:lnTo>
                    <a:lnTo>
                      <a:pt x="36" y="128"/>
                    </a:lnTo>
                    <a:moveTo>
                      <a:pt x="40" y="128"/>
                    </a:moveTo>
                    <a:lnTo>
                      <a:pt x="40" y="126"/>
                    </a:lnTo>
                    <a:lnTo>
                      <a:pt x="41" y="126"/>
                    </a:lnTo>
                    <a:lnTo>
                      <a:pt x="41" y="125"/>
                    </a:lnTo>
                    <a:moveTo>
                      <a:pt x="44" y="124"/>
                    </a:moveTo>
                    <a:lnTo>
                      <a:pt x="44" y="121"/>
                    </a:lnTo>
                    <a:lnTo>
                      <a:pt x="45" y="121"/>
                    </a:lnTo>
                    <a:lnTo>
                      <a:pt x="45" y="121"/>
                    </a:lnTo>
                    <a:moveTo>
                      <a:pt x="47" y="119"/>
                    </a:moveTo>
                    <a:lnTo>
                      <a:pt x="47" y="117"/>
                    </a:lnTo>
                    <a:lnTo>
                      <a:pt x="47" y="116"/>
                    </a:lnTo>
                    <a:lnTo>
                      <a:pt x="48" y="116"/>
                    </a:lnTo>
                    <a:moveTo>
                      <a:pt x="50" y="114"/>
                    </a:moveTo>
                    <a:lnTo>
                      <a:pt x="50" y="113"/>
                    </a:lnTo>
                    <a:lnTo>
                      <a:pt x="52" y="113"/>
                    </a:lnTo>
                    <a:lnTo>
                      <a:pt x="52" y="112"/>
                    </a:lnTo>
                    <a:lnTo>
                      <a:pt x="52" y="112"/>
                    </a:lnTo>
                    <a:moveTo>
                      <a:pt x="54" y="110"/>
                    </a:moveTo>
                    <a:lnTo>
                      <a:pt x="54" y="109"/>
                    </a:lnTo>
                    <a:lnTo>
                      <a:pt x="55" y="109"/>
                    </a:lnTo>
                    <a:lnTo>
                      <a:pt x="55" y="107"/>
                    </a:lnTo>
                    <a:lnTo>
                      <a:pt x="55" y="107"/>
                    </a:lnTo>
                    <a:moveTo>
                      <a:pt x="57" y="105"/>
                    </a:moveTo>
                    <a:lnTo>
                      <a:pt x="59" y="105"/>
                    </a:lnTo>
                    <a:lnTo>
                      <a:pt x="59" y="103"/>
                    </a:lnTo>
                    <a:lnTo>
                      <a:pt x="59" y="103"/>
                    </a:lnTo>
                    <a:moveTo>
                      <a:pt x="62" y="102"/>
                    </a:moveTo>
                    <a:lnTo>
                      <a:pt x="63" y="102"/>
                    </a:lnTo>
                    <a:lnTo>
                      <a:pt x="63" y="100"/>
                    </a:lnTo>
                    <a:lnTo>
                      <a:pt x="64" y="100"/>
                    </a:lnTo>
                    <a:lnTo>
                      <a:pt x="64" y="100"/>
                    </a:lnTo>
                    <a:moveTo>
                      <a:pt x="67" y="99"/>
                    </a:moveTo>
                    <a:lnTo>
                      <a:pt x="71" y="99"/>
                    </a:lnTo>
                    <a:lnTo>
                      <a:pt x="71" y="99"/>
                    </a:lnTo>
                    <a:moveTo>
                      <a:pt x="73" y="97"/>
                    </a:moveTo>
                    <a:lnTo>
                      <a:pt x="77" y="97"/>
                    </a:lnTo>
                    <a:lnTo>
                      <a:pt x="77" y="97"/>
                    </a:lnTo>
                    <a:moveTo>
                      <a:pt x="79" y="95"/>
                    </a:moveTo>
                    <a:lnTo>
                      <a:pt x="81" y="95"/>
                    </a:lnTo>
                    <a:lnTo>
                      <a:pt x="81" y="93"/>
                    </a:lnTo>
                    <a:moveTo>
                      <a:pt x="82" y="90"/>
                    </a:moveTo>
                    <a:lnTo>
                      <a:pt x="84" y="90"/>
                    </a:lnTo>
                    <a:lnTo>
                      <a:pt x="84" y="89"/>
                    </a:lnTo>
                    <a:lnTo>
                      <a:pt x="85" y="89"/>
                    </a:lnTo>
                    <a:moveTo>
                      <a:pt x="87" y="87"/>
                    </a:moveTo>
                    <a:lnTo>
                      <a:pt x="88" y="87"/>
                    </a:lnTo>
                    <a:lnTo>
                      <a:pt x="88" y="86"/>
                    </a:lnTo>
                    <a:lnTo>
                      <a:pt x="90" y="86"/>
                    </a:lnTo>
                    <a:moveTo>
                      <a:pt x="92" y="84"/>
                    </a:moveTo>
                    <a:lnTo>
                      <a:pt x="96" y="84"/>
                    </a:lnTo>
                    <a:moveTo>
                      <a:pt x="99" y="83"/>
                    </a:moveTo>
                    <a:lnTo>
                      <a:pt x="99" y="82"/>
                    </a:lnTo>
                    <a:lnTo>
                      <a:pt x="102" y="82"/>
                    </a:lnTo>
                    <a:moveTo>
                      <a:pt x="106" y="82"/>
                    </a:moveTo>
                    <a:lnTo>
                      <a:pt x="108" y="82"/>
                    </a:lnTo>
                    <a:lnTo>
                      <a:pt x="108" y="80"/>
                    </a:lnTo>
                    <a:lnTo>
                      <a:pt x="108" y="80"/>
                    </a:lnTo>
                    <a:moveTo>
                      <a:pt x="111" y="79"/>
                    </a:moveTo>
                    <a:lnTo>
                      <a:pt x="115" y="79"/>
                    </a:lnTo>
                    <a:moveTo>
                      <a:pt x="118" y="78"/>
                    </a:moveTo>
                    <a:lnTo>
                      <a:pt x="118" y="77"/>
                    </a:lnTo>
                    <a:lnTo>
                      <a:pt x="119" y="77"/>
                    </a:lnTo>
                    <a:lnTo>
                      <a:pt x="119" y="76"/>
                    </a:lnTo>
                    <a:lnTo>
                      <a:pt x="120" y="76"/>
                    </a:lnTo>
                    <a:lnTo>
                      <a:pt x="120" y="76"/>
                    </a:lnTo>
                    <a:moveTo>
                      <a:pt x="121" y="73"/>
                    </a:moveTo>
                    <a:lnTo>
                      <a:pt x="123" y="73"/>
                    </a:lnTo>
                    <a:lnTo>
                      <a:pt x="123" y="71"/>
                    </a:lnTo>
                    <a:moveTo>
                      <a:pt x="126" y="70"/>
                    </a:moveTo>
                    <a:lnTo>
                      <a:pt x="126" y="69"/>
                    </a:lnTo>
                    <a:lnTo>
                      <a:pt x="129" y="69"/>
                    </a:lnTo>
                    <a:moveTo>
                      <a:pt x="131" y="67"/>
                    </a:moveTo>
                    <a:lnTo>
                      <a:pt x="135" y="67"/>
                    </a:lnTo>
                    <a:lnTo>
                      <a:pt x="135" y="67"/>
                    </a:lnTo>
                    <a:moveTo>
                      <a:pt x="135" y="63"/>
                    </a:moveTo>
                    <a:lnTo>
                      <a:pt x="139" y="63"/>
                    </a:lnTo>
                    <a:lnTo>
                      <a:pt x="139" y="63"/>
                    </a:lnTo>
                    <a:moveTo>
                      <a:pt x="141" y="61"/>
                    </a:moveTo>
                    <a:lnTo>
                      <a:pt x="141" y="60"/>
                    </a:lnTo>
                    <a:lnTo>
                      <a:pt x="144" y="60"/>
                    </a:lnTo>
                    <a:moveTo>
                      <a:pt x="148" y="60"/>
                    </a:moveTo>
                    <a:lnTo>
                      <a:pt x="152" y="60"/>
                    </a:lnTo>
                    <a:moveTo>
                      <a:pt x="154" y="58"/>
                    </a:moveTo>
                    <a:lnTo>
                      <a:pt x="155" y="58"/>
                    </a:lnTo>
                    <a:lnTo>
                      <a:pt x="155" y="57"/>
                    </a:lnTo>
                    <a:lnTo>
                      <a:pt x="156" y="57"/>
                    </a:lnTo>
                    <a:lnTo>
                      <a:pt x="156" y="56"/>
                    </a:lnTo>
                    <a:moveTo>
                      <a:pt x="158" y="54"/>
                    </a:moveTo>
                    <a:lnTo>
                      <a:pt x="162" y="54"/>
                    </a:lnTo>
                    <a:lnTo>
                      <a:pt x="162" y="54"/>
                    </a:lnTo>
                    <a:moveTo>
                      <a:pt x="163" y="51"/>
                    </a:moveTo>
                    <a:lnTo>
                      <a:pt x="167" y="51"/>
                    </a:lnTo>
                    <a:moveTo>
                      <a:pt x="171" y="51"/>
                    </a:moveTo>
                    <a:lnTo>
                      <a:pt x="171" y="49"/>
                    </a:lnTo>
                    <a:lnTo>
                      <a:pt x="173" y="49"/>
                    </a:lnTo>
                    <a:lnTo>
                      <a:pt x="173" y="49"/>
                    </a:lnTo>
                    <a:moveTo>
                      <a:pt x="174" y="46"/>
                    </a:moveTo>
                    <a:lnTo>
                      <a:pt x="178" y="46"/>
                    </a:lnTo>
                    <a:moveTo>
                      <a:pt x="181" y="45"/>
                    </a:moveTo>
                    <a:lnTo>
                      <a:pt x="182" y="45"/>
                    </a:lnTo>
                    <a:lnTo>
                      <a:pt x="182" y="43"/>
                    </a:lnTo>
                    <a:lnTo>
                      <a:pt x="183" y="43"/>
                    </a:lnTo>
                    <a:moveTo>
                      <a:pt x="186" y="42"/>
                    </a:moveTo>
                    <a:lnTo>
                      <a:pt x="187" y="42"/>
                    </a:lnTo>
                    <a:lnTo>
                      <a:pt x="187" y="41"/>
                    </a:lnTo>
                    <a:lnTo>
                      <a:pt x="189" y="41"/>
                    </a:lnTo>
                    <a:moveTo>
                      <a:pt x="191" y="39"/>
                    </a:moveTo>
                    <a:lnTo>
                      <a:pt x="193" y="39"/>
                    </a:lnTo>
                    <a:lnTo>
                      <a:pt x="193" y="37"/>
                    </a:lnTo>
                    <a:moveTo>
                      <a:pt x="196" y="36"/>
                    </a:moveTo>
                    <a:lnTo>
                      <a:pt x="198" y="36"/>
                    </a:lnTo>
                    <a:lnTo>
                      <a:pt x="198" y="35"/>
                    </a:lnTo>
                    <a:lnTo>
                      <a:pt x="199" y="35"/>
                    </a:lnTo>
                    <a:moveTo>
                      <a:pt x="202" y="34"/>
                    </a:moveTo>
                    <a:lnTo>
                      <a:pt x="202" y="33"/>
                    </a:lnTo>
                    <a:lnTo>
                      <a:pt x="205" y="33"/>
                    </a:lnTo>
                    <a:lnTo>
                      <a:pt x="205" y="33"/>
                    </a:lnTo>
                    <a:moveTo>
                      <a:pt x="208" y="32"/>
                    </a:moveTo>
                    <a:lnTo>
                      <a:pt x="211" y="32"/>
                    </a:lnTo>
                    <a:lnTo>
                      <a:pt x="211" y="31"/>
                    </a:lnTo>
                    <a:moveTo>
                      <a:pt x="213" y="29"/>
                    </a:moveTo>
                    <a:lnTo>
                      <a:pt x="217" y="29"/>
                    </a:lnTo>
                    <a:moveTo>
                      <a:pt x="219" y="27"/>
                    </a:moveTo>
                    <a:lnTo>
                      <a:pt x="221" y="27"/>
                    </a:lnTo>
                    <a:lnTo>
                      <a:pt x="221" y="26"/>
                    </a:lnTo>
                    <a:lnTo>
                      <a:pt x="222" y="26"/>
                    </a:lnTo>
                    <a:moveTo>
                      <a:pt x="226" y="26"/>
                    </a:moveTo>
                    <a:lnTo>
                      <a:pt x="230" y="26"/>
                    </a:lnTo>
                    <a:moveTo>
                      <a:pt x="234" y="26"/>
                    </a:moveTo>
                    <a:lnTo>
                      <a:pt x="238" y="26"/>
                    </a:lnTo>
                    <a:moveTo>
                      <a:pt x="241" y="25"/>
                    </a:moveTo>
                    <a:lnTo>
                      <a:pt x="241" y="24"/>
                    </a:lnTo>
                    <a:lnTo>
                      <a:pt x="244" y="24"/>
                    </a:lnTo>
                    <a:lnTo>
                      <a:pt x="244" y="24"/>
                    </a:lnTo>
                    <a:moveTo>
                      <a:pt x="245" y="21"/>
                    </a:moveTo>
                    <a:lnTo>
                      <a:pt x="247" y="21"/>
                    </a:lnTo>
                    <a:lnTo>
                      <a:pt x="247" y="20"/>
                    </a:lnTo>
                    <a:lnTo>
                      <a:pt x="248" y="20"/>
                    </a:lnTo>
                    <a:moveTo>
                      <a:pt x="250" y="18"/>
                    </a:moveTo>
                    <a:lnTo>
                      <a:pt x="253" y="18"/>
                    </a:lnTo>
                    <a:lnTo>
                      <a:pt x="253" y="17"/>
                    </a:lnTo>
                    <a:lnTo>
                      <a:pt x="253" y="17"/>
                    </a:lnTo>
                    <a:moveTo>
                      <a:pt x="257" y="17"/>
                    </a:moveTo>
                    <a:lnTo>
                      <a:pt x="260" y="17"/>
                    </a:lnTo>
                    <a:lnTo>
                      <a:pt x="260" y="16"/>
                    </a:lnTo>
                    <a:moveTo>
                      <a:pt x="261" y="13"/>
                    </a:moveTo>
                    <a:lnTo>
                      <a:pt x="261" y="12"/>
                    </a:lnTo>
                    <a:lnTo>
                      <a:pt x="264" y="12"/>
                    </a:lnTo>
                    <a:moveTo>
                      <a:pt x="266" y="10"/>
                    </a:moveTo>
                    <a:lnTo>
                      <a:pt x="270" y="10"/>
                    </a:lnTo>
                    <a:moveTo>
                      <a:pt x="273" y="9"/>
                    </a:moveTo>
                    <a:lnTo>
                      <a:pt x="273" y="6"/>
                    </a:lnTo>
                    <a:lnTo>
                      <a:pt x="274" y="6"/>
                    </a:lnTo>
                    <a:moveTo>
                      <a:pt x="278" y="6"/>
                    </a:moveTo>
                    <a:lnTo>
                      <a:pt x="278" y="4"/>
                    </a:lnTo>
                    <a:lnTo>
                      <a:pt x="279" y="4"/>
                    </a:lnTo>
                    <a:lnTo>
                      <a:pt x="279" y="3"/>
                    </a:lnTo>
                    <a:lnTo>
                      <a:pt x="279" y="3"/>
                    </a:lnTo>
                    <a:moveTo>
                      <a:pt x="283" y="3"/>
                    </a:moveTo>
                    <a:lnTo>
                      <a:pt x="284" y="3"/>
                    </a:lnTo>
                    <a:lnTo>
                      <a:pt x="284" y="1"/>
                    </a:lnTo>
                  </a:path>
                </a:pathLst>
              </a:custGeom>
              <a:noFill/>
              <a:ln w="28575" cap="rnd">
                <a:solidFill>
                  <a:srgbClr val="F79646">
                    <a:lumMod val="75000"/>
                  </a:srgb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9" name="Rectangle 151">
                <a:extLst>
                  <a:ext uri="{FF2B5EF4-FFF2-40B4-BE49-F238E27FC236}">
                    <a16:creationId xmlns:a16="http://schemas.microsoft.com/office/drawing/2014/main" id="{77542E77-0AF7-4C7F-A194-2CC034B5E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258033" y="3176184"/>
                <a:ext cx="2495876" cy="127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4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Cumulative incidence rate(%)</a:t>
                </a:r>
              </a:p>
            </p:txBody>
          </p:sp>
          <p:sp>
            <p:nvSpPr>
              <p:cNvPr id="20" name="Rectangle 152">
                <a:extLst>
                  <a:ext uri="{FF2B5EF4-FFF2-40B4-BE49-F238E27FC236}">
                    <a16:creationId xmlns:a16="http://schemas.microsoft.com/office/drawing/2014/main" id="{FD2906A0-C47B-40A9-A94C-96AC5A424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902365" y="3328584"/>
                <a:ext cx="1622239" cy="127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4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 Primary endpoints</a:t>
                </a:r>
              </a:p>
            </p:txBody>
          </p:sp>
          <p:sp>
            <p:nvSpPr>
              <p:cNvPr id="21" name="Line 153">
                <a:extLst>
                  <a:ext uri="{FF2B5EF4-FFF2-40B4-BE49-F238E27FC236}">
                    <a16:creationId xmlns:a16="http://schemas.microsoft.com/office/drawing/2014/main" id="{11BAC3C8-D092-4A38-A306-FBA0C33919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19633" y="1862573"/>
                <a:ext cx="0" cy="2669846"/>
              </a:xfrm>
              <a:prstGeom prst="line">
                <a:avLst/>
              </a:pr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2" name="Line 154">
                <a:extLst>
                  <a:ext uri="{FF2B5EF4-FFF2-40B4-BE49-F238E27FC236}">
                    <a16:creationId xmlns:a16="http://schemas.microsoft.com/office/drawing/2014/main" id="{8BA659F0-7B5B-427A-B2EA-6D990778D8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10177" y="4532419"/>
                <a:ext cx="109457" cy="0"/>
              </a:xfrm>
              <a:prstGeom prst="line">
                <a:avLst/>
              </a:pr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3" name="Line 155">
                <a:extLst>
                  <a:ext uri="{FF2B5EF4-FFF2-40B4-BE49-F238E27FC236}">
                    <a16:creationId xmlns:a16="http://schemas.microsoft.com/office/drawing/2014/main" id="{42F70D24-05E4-4D10-8CFF-FE0BC6E9AD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10177" y="3639150"/>
                <a:ext cx="109457" cy="0"/>
              </a:xfrm>
              <a:prstGeom prst="line">
                <a:avLst/>
              </a:pr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4" name="Line 156">
                <a:extLst>
                  <a:ext uri="{FF2B5EF4-FFF2-40B4-BE49-F238E27FC236}">
                    <a16:creationId xmlns:a16="http://schemas.microsoft.com/office/drawing/2014/main" id="{88B94C27-FA37-4DE8-8F4C-61FAD7EAF2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10177" y="2747541"/>
                <a:ext cx="109457" cy="0"/>
              </a:xfrm>
              <a:prstGeom prst="line">
                <a:avLst/>
              </a:pr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5" name="Line 157">
                <a:extLst>
                  <a:ext uri="{FF2B5EF4-FFF2-40B4-BE49-F238E27FC236}">
                    <a16:creationId xmlns:a16="http://schemas.microsoft.com/office/drawing/2014/main" id="{976ADCBE-4341-4DA8-97D7-DE33539195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10177" y="1862573"/>
                <a:ext cx="109457" cy="0"/>
              </a:xfrm>
              <a:prstGeom prst="line">
                <a:avLst/>
              </a:pr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6" name="Rectangle 158">
                <a:extLst>
                  <a:ext uri="{FF2B5EF4-FFF2-40B4-BE49-F238E27FC236}">
                    <a16:creationId xmlns:a16="http://schemas.microsoft.com/office/drawing/2014/main" id="{BD1B535F-582D-4312-AB3B-67473ECD90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5846" y="4443827"/>
                <a:ext cx="5900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4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27" name="Rectangle 159">
                <a:extLst>
                  <a:ext uri="{FF2B5EF4-FFF2-40B4-BE49-F238E27FC236}">
                    <a16:creationId xmlns:a16="http://schemas.microsoft.com/office/drawing/2014/main" id="{C945FEC7-26AA-4C7B-88CC-5FA8481BBE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5846" y="3530226"/>
                <a:ext cx="128586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4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28" name="Rectangle 160">
                <a:extLst>
                  <a:ext uri="{FF2B5EF4-FFF2-40B4-BE49-F238E27FC236}">
                    <a16:creationId xmlns:a16="http://schemas.microsoft.com/office/drawing/2014/main" id="{0E5C48E9-8FC0-4519-8257-DBF57710BC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6389" y="2644390"/>
                <a:ext cx="118016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4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10</a:t>
                </a:r>
              </a:p>
            </p:txBody>
          </p:sp>
          <p:sp>
            <p:nvSpPr>
              <p:cNvPr id="29" name="Rectangle 161">
                <a:extLst>
                  <a:ext uri="{FF2B5EF4-FFF2-40B4-BE49-F238E27FC236}">
                    <a16:creationId xmlns:a16="http://schemas.microsoft.com/office/drawing/2014/main" id="{A66213FE-10C0-4A39-98A3-E16E21D22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6389" y="1760401"/>
                <a:ext cx="118016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4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15</a:t>
                </a:r>
              </a:p>
            </p:txBody>
          </p:sp>
          <p:sp>
            <p:nvSpPr>
              <p:cNvPr id="30" name="Line 162">
                <a:extLst>
                  <a:ext uri="{FF2B5EF4-FFF2-40B4-BE49-F238E27FC236}">
                    <a16:creationId xmlns:a16="http://schemas.microsoft.com/office/drawing/2014/main" id="{5EB3D881-93E6-46FB-A92D-3E988D6DC8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9633" y="4532419"/>
                <a:ext cx="3919916" cy="0"/>
              </a:xfrm>
              <a:prstGeom prst="line">
                <a:avLst/>
              </a:pr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1" name="Line 163">
                <a:extLst>
                  <a:ext uri="{FF2B5EF4-FFF2-40B4-BE49-F238E27FC236}">
                    <a16:creationId xmlns:a16="http://schemas.microsoft.com/office/drawing/2014/main" id="{59AA8109-8D62-4DF2-8A32-7FBFA9FB48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9633" y="4532419"/>
                <a:ext cx="0" cy="68074"/>
              </a:xfrm>
              <a:prstGeom prst="line">
                <a:avLst/>
              </a:pr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2" name="Line 164">
                <a:extLst>
                  <a:ext uri="{FF2B5EF4-FFF2-40B4-BE49-F238E27FC236}">
                    <a16:creationId xmlns:a16="http://schemas.microsoft.com/office/drawing/2014/main" id="{6C5EDD73-B4C8-4C11-B02B-5F2A287988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15139" y="4532419"/>
                <a:ext cx="0" cy="68074"/>
              </a:xfrm>
              <a:prstGeom prst="line">
                <a:avLst/>
              </a:pr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3" name="Line 165">
                <a:extLst>
                  <a:ext uri="{FF2B5EF4-FFF2-40B4-BE49-F238E27FC236}">
                    <a16:creationId xmlns:a16="http://schemas.microsoft.com/office/drawing/2014/main" id="{1ACBF3BD-B67F-4F1F-9F50-729FAE82FC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89518" y="4532419"/>
                <a:ext cx="0" cy="68074"/>
              </a:xfrm>
              <a:prstGeom prst="line">
                <a:avLst/>
              </a:pr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4" name="Line 166">
                <a:extLst>
                  <a:ext uri="{FF2B5EF4-FFF2-40B4-BE49-F238E27FC236}">
                    <a16:creationId xmlns:a16="http://schemas.microsoft.com/office/drawing/2014/main" id="{2FFBAB1F-20ED-4E9C-BB6B-93BB715AEA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39549" y="4532419"/>
                <a:ext cx="0" cy="68074"/>
              </a:xfrm>
              <a:prstGeom prst="line">
                <a:avLst/>
              </a:prstGeom>
              <a:noFill/>
              <a:ln w="9525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186">
                <a:extLst>
                  <a:ext uri="{FF2B5EF4-FFF2-40B4-BE49-F238E27FC236}">
                    <a16:creationId xmlns:a16="http://schemas.microsoft.com/office/drawing/2014/main" id="{AB386DA2-C5F4-4566-9F45-EBD61191A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2334" y="2057131"/>
                <a:ext cx="1061806" cy="1760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4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De-escalation</a:t>
                </a:r>
                <a:r>
                  <a:rPr kumimoji="0" lang="en-US" altLang="ko-KR" sz="14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 (n=1349)</a:t>
                </a:r>
                <a:endParaRPr kumimoji="0" lang="ko-KR" altLang="ko-KR" sz="14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  <p:sp>
            <p:nvSpPr>
              <p:cNvPr id="36" name="Rectangle 188">
                <a:extLst>
                  <a:ext uri="{FF2B5EF4-FFF2-40B4-BE49-F238E27FC236}">
                    <a16:creationId xmlns:a16="http://schemas.microsoft.com/office/drawing/2014/main" id="{B20C44B3-5CB6-4E1E-BE40-5F434CC0F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7960" y="3600962"/>
                <a:ext cx="256026" cy="201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6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4.6%</a:t>
                </a:r>
              </a:p>
            </p:txBody>
          </p:sp>
          <p:sp>
            <p:nvSpPr>
              <p:cNvPr id="37" name="Rectangle 189">
                <a:extLst>
                  <a:ext uri="{FF2B5EF4-FFF2-40B4-BE49-F238E27FC236}">
                    <a16:creationId xmlns:a16="http://schemas.microsoft.com/office/drawing/2014/main" id="{7CA02C4C-B3C5-44C5-B72C-1E812440B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7960" y="2960066"/>
                <a:ext cx="256026" cy="201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6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E46C0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8.2%</a:t>
                </a:r>
              </a:p>
            </p:txBody>
          </p:sp>
          <p:sp>
            <p:nvSpPr>
              <p:cNvPr id="38" name="Rectangle 190">
                <a:extLst>
                  <a:ext uri="{FF2B5EF4-FFF2-40B4-BE49-F238E27FC236}">
                    <a16:creationId xmlns:a16="http://schemas.microsoft.com/office/drawing/2014/main" id="{B2704C21-554B-4A30-BE1B-1EDA9CD00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9090" y="2636297"/>
                <a:ext cx="134671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HR</a:t>
                </a:r>
                <a:r>
                  <a:rPr kumimoji="0" lang="ko-KR" altLang="ko-KR" sz="14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 0.55 (95% CI, 0.40-0.76)</a:t>
                </a:r>
              </a:p>
            </p:txBody>
          </p:sp>
          <p:sp>
            <p:nvSpPr>
              <p:cNvPr id="39" name="Rectangle 191">
                <a:extLst>
                  <a:ext uri="{FF2B5EF4-FFF2-40B4-BE49-F238E27FC236}">
                    <a16:creationId xmlns:a16="http://schemas.microsoft.com/office/drawing/2014/main" id="{89928F0B-ECC8-46FF-A753-8739191DB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9090" y="2916897"/>
                <a:ext cx="88321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4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 p</a:t>
                </a:r>
                <a:r>
                  <a:rPr kumimoji="0" lang="en-US" altLang="ko-KR" sz="1400" b="1" i="0" u="none" strike="noStrike" kern="0" cap="none" spc="0" normalizeH="0" baseline="-2500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noninferiority</a:t>
                </a:r>
                <a:r>
                  <a:rPr kumimoji="0" lang="ko-KR" altLang="ko-KR" sz="14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&lt;0.001</a:t>
                </a:r>
              </a:p>
            </p:txBody>
          </p:sp>
          <p:sp>
            <p:nvSpPr>
              <p:cNvPr id="40" name="Rectangle 191">
                <a:extLst>
                  <a:ext uri="{FF2B5EF4-FFF2-40B4-BE49-F238E27FC236}">
                    <a16:creationId xmlns:a16="http://schemas.microsoft.com/office/drawing/2014/main" id="{C015536E-8D65-40F8-B0A2-3552955AA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8614" y="3151765"/>
                <a:ext cx="85181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4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 p</a:t>
                </a:r>
                <a:r>
                  <a:rPr kumimoji="0" lang="en-US" altLang="ko-KR" sz="1400" b="1" i="0" u="none" strike="noStrike" kern="0" cap="none" spc="0" normalizeH="0" baseline="-2500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superiority   </a:t>
                </a:r>
                <a:r>
                  <a:rPr kumimoji="0" lang="ko-KR" altLang="ko-KR" sz="14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&lt;0.001</a:t>
                </a:r>
              </a:p>
            </p:txBody>
          </p:sp>
          <p:sp>
            <p:nvSpPr>
              <p:cNvPr id="41" name="Rectangle 190">
                <a:extLst>
                  <a:ext uri="{FF2B5EF4-FFF2-40B4-BE49-F238E27FC236}">
                    <a16:creationId xmlns:a16="http://schemas.microsoft.com/office/drawing/2014/main" id="{0D6BF552-9E50-4DEC-87AA-F14EE0018C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9089" y="2468595"/>
                <a:ext cx="3610196" cy="216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Absolute difference -3.6%</a:t>
                </a:r>
                <a:r>
                  <a:rPr kumimoji="0" lang="ko-KR" altLang="ko-KR" sz="14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 </a:t>
                </a:r>
              </a:p>
            </p:txBody>
          </p:sp>
          <p:sp>
            <p:nvSpPr>
              <p:cNvPr id="42" name="Rectangle 187">
                <a:extLst>
                  <a:ext uri="{FF2B5EF4-FFF2-40B4-BE49-F238E27FC236}">
                    <a16:creationId xmlns:a16="http://schemas.microsoft.com/office/drawing/2014/main" id="{B1876277-0050-422B-8433-598ECBEAC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2334" y="1821692"/>
                <a:ext cx="1078465" cy="1760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4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Active c</a:t>
                </a:r>
                <a:r>
                  <a:rPr kumimoji="0" lang="ko-KR" altLang="ko-KR" sz="14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ontrol</a:t>
                </a:r>
                <a:r>
                  <a:rPr kumimoji="0" lang="en-US" altLang="ko-KR" sz="14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itchFamily="34" charset="0"/>
                  </a:rPr>
                  <a:t> (n=1348)</a:t>
                </a:r>
                <a:endParaRPr kumimoji="0" lang="ko-KR" altLang="ko-KR" sz="14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  <p:sp>
            <p:nvSpPr>
              <p:cNvPr id="43" name="Line 90">
                <a:extLst>
                  <a:ext uri="{FF2B5EF4-FFF2-40B4-BE49-F238E27FC236}">
                    <a16:creationId xmlns:a16="http://schemas.microsoft.com/office/drawing/2014/main" id="{5C1D805E-EA7D-4D50-9ECB-5C4C5DA81E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61211" y="2148172"/>
                <a:ext cx="365480" cy="0"/>
              </a:xfrm>
              <a:prstGeom prst="line">
                <a:avLst/>
              </a:prstGeom>
              <a:noFill/>
              <a:ln w="19050" cap="rnd">
                <a:solidFill>
                  <a:srgbClr val="00B0F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1" i="0" u="none" strike="noStrike" kern="0" cap="none" spc="0" normalizeH="0" baseline="0" noProof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91">
                <a:extLst>
                  <a:ext uri="{FF2B5EF4-FFF2-40B4-BE49-F238E27FC236}">
                    <a16:creationId xmlns:a16="http://schemas.microsoft.com/office/drawing/2014/main" id="{FE8D9007-4D0A-4E83-BEFA-3FB240FE0A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98795" y="1918318"/>
                <a:ext cx="524213" cy="43085"/>
              </a:xfrm>
              <a:custGeom>
                <a:avLst/>
                <a:gdLst>
                  <a:gd name="T0" fmla="*/ 0 w 31"/>
                  <a:gd name="T1" fmla="*/ 4 w 31"/>
                  <a:gd name="T2" fmla="*/ 8 w 31"/>
                  <a:gd name="T3" fmla="*/ 12 w 31"/>
                  <a:gd name="T4" fmla="*/ 16 w 31"/>
                  <a:gd name="T5" fmla="*/ 20 w 31"/>
                  <a:gd name="T6" fmla="*/ 24 w 31"/>
                  <a:gd name="T7" fmla="*/ 28 w 3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</a:cxnLst>
                <a:rect l="0" t="0" r="r" b="b"/>
                <a:pathLst>
                  <a:path w="31">
                    <a:moveTo>
                      <a:pt x="4" y="0"/>
                    </a:moveTo>
                    <a:lnTo>
                      <a:pt x="8" y="0"/>
                    </a:lnTo>
                    <a:moveTo>
                      <a:pt x="12" y="0"/>
                    </a:moveTo>
                    <a:lnTo>
                      <a:pt x="16" y="0"/>
                    </a:lnTo>
                    <a:moveTo>
                      <a:pt x="20" y="0"/>
                    </a:moveTo>
                    <a:lnTo>
                      <a:pt x="24" y="0"/>
                    </a:lnTo>
                    <a:moveTo>
                      <a:pt x="28" y="0"/>
                    </a:moveTo>
                  </a:path>
                </a:pathLst>
              </a:custGeom>
              <a:noFill/>
              <a:ln w="19050" cap="rnd">
                <a:solidFill>
                  <a:srgbClr val="F79646">
                    <a:lumMod val="75000"/>
                  </a:srgb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1" i="0" u="none" strike="noStrike" kern="0" cap="none" spc="0" normalizeH="0" baseline="0" noProof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0" y="35860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TALOS-AMI: Primary Endpoint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97906" y="6496023"/>
            <a:ext cx="238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 K, ACC 2021</a:t>
            </a:r>
          </a:p>
        </p:txBody>
      </p:sp>
    </p:spTree>
    <p:extLst>
      <p:ext uri="{BB962C8B-B14F-4D97-AF65-F5344CB8AC3E}">
        <p14:creationId xmlns:p14="http://schemas.microsoft.com/office/powerpoint/2010/main" val="1006207987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0" y="8348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TALOS-AMI: Main Secondary Endpoint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97906" y="6496023"/>
            <a:ext cx="238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 K, ACC 2021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3825" y="1206475"/>
            <a:ext cx="4998306" cy="4489782"/>
            <a:chOff x="509047" y="1006450"/>
            <a:chExt cx="5489327" cy="3965600"/>
          </a:xfrm>
        </p:grpSpPr>
        <p:grpSp>
          <p:nvGrpSpPr>
            <p:cNvPr id="7" name="Group 6"/>
            <p:cNvGrpSpPr/>
            <p:nvPr/>
          </p:nvGrpSpPr>
          <p:grpSpPr>
            <a:xfrm>
              <a:off x="509047" y="1006450"/>
              <a:ext cx="5489327" cy="3965600"/>
              <a:chOff x="509047" y="1006450"/>
              <a:chExt cx="5489327" cy="3965600"/>
            </a:xfrm>
          </p:grpSpPr>
          <p:sp>
            <p:nvSpPr>
              <p:cNvPr id="10" name="모서리가 둥근 직사각형 82"/>
              <p:cNvSpPr/>
              <p:nvPr/>
            </p:nvSpPr>
            <p:spPr>
              <a:xfrm rot="10800000" flipV="1">
                <a:off x="523608" y="1328446"/>
                <a:ext cx="5452851" cy="3643604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68000">
                    <a:sysClr val="window" lastClr="FFFFFF"/>
                  </a:gs>
                  <a:gs pos="100000">
                    <a:srgbClr val="ECECEC"/>
                  </a:gs>
                </a:gsLst>
                <a:lin ang="16200000" scaled="1"/>
                <a:tileRect/>
              </a:gradFill>
              <a:ln w="12700" cap="flat" cmpd="sng" algn="ctr"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prstDash val="solid"/>
                <a:miter lim="800000"/>
              </a:ln>
              <a:effectLst>
                <a:outerShdw blurRad="63500" algn="ctr" rotWithShape="0">
                  <a:prstClr val="black">
                    <a:alpha val="52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042872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1" i="0" u="none" strike="noStrike" kern="0" cap="none" spc="-68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11" name="그룹 87"/>
              <p:cNvGrpSpPr/>
              <p:nvPr/>
            </p:nvGrpSpPr>
            <p:grpSpPr>
              <a:xfrm>
                <a:off x="509047" y="1006450"/>
                <a:ext cx="5489327" cy="482272"/>
                <a:chOff x="511197" y="2185715"/>
                <a:chExt cx="1271153" cy="299010"/>
              </a:xfrm>
              <a:scene3d>
                <a:camera prst="orthographicFront"/>
                <a:lightRig rig="threePt" dir="t"/>
              </a:scene3d>
            </p:grpSpPr>
            <p:sp>
              <p:nvSpPr>
                <p:cNvPr id="43" name="양쪽 모서리가 둥근 사각형 88"/>
                <p:cNvSpPr/>
                <p:nvPr/>
              </p:nvSpPr>
              <p:spPr bwMode="auto">
                <a:xfrm rot="10800000" flipH="1" flipV="1">
                  <a:off x="511197" y="2200005"/>
                  <a:ext cx="1271153" cy="284720"/>
                </a:xfrm>
                <a:prstGeom prst="round2SameRect">
                  <a:avLst>
                    <a:gd name="adj1" fmla="val 32620"/>
                    <a:gd name="adj2" fmla="val 0"/>
                  </a:avLst>
                </a:prstGeom>
                <a:gradFill flip="none" rotWithShape="1">
                  <a:gsLst>
                    <a:gs pos="44000">
                      <a:srgbClr val="0070C0"/>
                    </a:gs>
                    <a:gs pos="100000">
                      <a:srgbClr val="002060"/>
                    </a:gs>
                  </a:gsLst>
                  <a:lin ang="13500000" scaled="1"/>
                  <a:tileRect/>
                </a:gradFill>
                <a:ln w="0" cap="flat" cmpd="sng" algn="ctr">
                  <a:noFill/>
                  <a:prstDash val="solid"/>
                  <a:miter lim="800000"/>
                </a:ln>
                <a:effectLst/>
                <a:sp3d>
                  <a:bevelT w="12700" h="19050"/>
                </a:sp3d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44" name="타원 47"/>
                <p:cNvSpPr/>
                <p:nvPr/>
              </p:nvSpPr>
              <p:spPr>
                <a:xfrm>
                  <a:off x="525477" y="2185715"/>
                  <a:ext cx="1256873" cy="240603"/>
                </a:xfrm>
                <a:custGeom>
                  <a:avLst/>
                  <a:gdLst>
                    <a:gd name="connsiteX0" fmla="*/ 0 w 1239644"/>
                    <a:gd name="connsiteY0" fmla="*/ 233861 h 467721"/>
                    <a:gd name="connsiteX1" fmla="*/ 619822 w 1239644"/>
                    <a:gd name="connsiteY1" fmla="*/ 0 h 467721"/>
                    <a:gd name="connsiteX2" fmla="*/ 1239644 w 1239644"/>
                    <a:gd name="connsiteY2" fmla="*/ 233861 h 467721"/>
                    <a:gd name="connsiteX3" fmla="*/ 619822 w 1239644"/>
                    <a:gd name="connsiteY3" fmla="*/ 467722 h 467721"/>
                    <a:gd name="connsiteX4" fmla="*/ 0 w 1239644"/>
                    <a:gd name="connsiteY4" fmla="*/ 233861 h 467721"/>
                    <a:gd name="connsiteX0" fmla="*/ 0 w 1256873"/>
                    <a:gd name="connsiteY0" fmla="*/ 29233 h 263094"/>
                    <a:gd name="connsiteX1" fmla="*/ 1239644 w 1256873"/>
                    <a:gd name="connsiteY1" fmla="*/ 29233 h 263094"/>
                    <a:gd name="connsiteX2" fmla="*/ 619822 w 1256873"/>
                    <a:gd name="connsiteY2" fmla="*/ 263094 h 263094"/>
                    <a:gd name="connsiteX3" fmla="*/ 0 w 1256873"/>
                    <a:gd name="connsiteY3" fmla="*/ 29233 h 263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56873" h="263094">
                      <a:moveTo>
                        <a:pt x="0" y="29233"/>
                      </a:moveTo>
                      <a:cubicBezTo>
                        <a:pt x="103304" y="-9744"/>
                        <a:pt x="1136340" y="-9744"/>
                        <a:pt x="1239644" y="29233"/>
                      </a:cubicBezTo>
                      <a:cubicBezTo>
                        <a:pt x="1342948" y="68210"/>
                        <a:pt x="962140" y="263094"/>
                        <a:pt x="619822" y="263094"/>
                      </a:cubicBezTo>
                      <a:cubicBezTo>
                        <a:pt x="277504" y="263094"/>
                        <a:pt x="0" y="158391"/>
                        <a:pt x="0" y="29233"/>
                      </a:cubicBezTo>
                      <a:close/>
                    </a:path>
                  </a:pathLst>
                </a:custGeom>
                <a:solidFill>
                  <a:sysClr val="window" lastClr="FFFFFF">
                    <a:alpha val="13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34" charset="-127"/>
                    <a:cs typeface="+mn-cs"/>
                  </a:endParaRPr>
                </a:p>
              </p:txBody>
            </p:sp>
          </p:grpSp>
          <p:sp>
            <p:nvSpPr>
              <p:cNvPr id="12" name="Rectangle 150">
                <a:extLst>
                  <a:ext uri="{FF2B5EF4-FFF2-40B4-BE49-F238E27FC236}">
                    <a16:creationId xmlns:a16="http://schemas.microsoft.com/office/drawing/2014/main" id="{BE7AF9C7-4F8A-44BD-866A-6DE844B0D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7538" y="4599944"/>
                <a:ext cx="1281383" cy="192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4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Months from PCI</a:t>
                </a:r>
                <a:endParaRPr kumimoji="0" lang="ko-KR" altLang="ko-KR" sz="14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 151">
                <a:extLst>
                  <a:ext uri="{FF2B5EF4-FFF2-40B4-BE49-F238E27FC236}">
                    <a16:creationId xmlns:a16="http://schemas.microsoft.com/office/drawing/2014/main" id="{77542E77-0AF7-4C7F-A194-2CC034B5E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135220" y="3077820"/>
                <a:ext cx="2144818" cy="202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Cumulative incidence rate(%)</a:t>
                </a:r>
                <a:endParaRPr kumimoji="0" lang="ko-KR" altLang="ko-KR" sz="12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 152">
                <a:extLst>
                  <a:ext uri="{FF2B5EF4-FFF2-40B4-BE49-F238E27FC236}">
                    <a16:creationId xmlns:a16="http://schemas.microsoft.com/office/drawing/2014/main" id="{FD2906A0-C47B-40A9-A94C-96AC5A424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79775" y="3086546"/>
                <a:ext cx="2463816" cy="1859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1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altLang="ko-KR" sz="11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Composite of CV death, MI or stroke</a:t>
                </a:r>
              </a:p>
            </p:txBody>
          </p:sp>
          <p:sp>
            <p:nvSpPr>
              <p:cNvPr id="15" name="Line 153">
                <a:extLst>
                  <a:ext uri="{FF2B5EF4-FFF2-40B4-BE49-F238E27FC236}">
                    <a16:creationId xmlns:a16="http://schemas.microsoft.com/office/drawing/2014/main" id="{11BAC3C8-D092-4A38-A306-FBA0C33919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83532" y="1840519"/>
                <a:ext cx="0" cy="2387222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6" name="Line 154">
                <a:extLst>
                  <a:ext uri="{FF2B5EF4-FFF2-40B4-BE49-F238E27FC236}">
                    <a16:creationId xmlns:a16="http://schemas.microsoft.com/office/drawing/2014/main" id="{8BA659F0-7B5B-427A-B2EA-6D990778D8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5663" y="4227741"/>
                <a:ext cx="97870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7" name="Line 155">
                <a:extLst>
                  <a:ext uri="{FF2B5EF4-FFF2-40B4-BE49-F238E27FC236}">
                    <a16:creationId xmlns:a16="http://schemas.microsoft.com/office/drawing/2014/main" id="{42F70D24-05E4-4D10-8CFF-FE0BC6E9AD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5663" y="3429032"/>
                <a:ext cx="97870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8" name="Line 156">
                <a:extLst>
                  <a:ext uri="{FF2B5EF4-FFF2-40B4-BE49-F238E27FC236}">
                    <a16:creationId xmlns:a16="http://schemas.microsoft.com/office/drawing/2014/main" id="{88B94C27-FA37-4DE8-8F4C-61FAD7EAF2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5663" y="2631807"/>
                <a:ext cx="97870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9" name="Line 157">
                <a:extLst>
                  <a:ext uri="{FF2B5EF4-FFF2-40B4-BE49-F238E27FC236}">
                    <a16:creationId xmlns:a16="http://schemas.microsoft.com/office/drawing/2014/main" id="{976ADCBE-4341-4DA8-97D7-DE33539195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85663" y="1840519"/>
                <a:ext cx="97870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0" name="Rectangle 158">
                <a:extLst>
                  <a:ext uri="{FF2B5EF4-FFF2-40B4-BE49-F238E27FC236}">
                    <a16:creationId xmlns:a16="http://schemas.microsoft.com/office/drawing/2014/main" id="{BD1B535F-582D-4312-AB3B-67473ECD90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6137" y="4148527"/>
                <a:ext cx="9330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0</a:t>
                </a:r>
                <a:endParaRPr kumimoji="0" lang="ko-KR" altLang="ko-KR" sz="12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 159">
                <a:extLst>
                  <a:ext uri="{FF2B5EF4-FFF2-40B4-BE49-F238E27FC236}">
                    <a16:creationId xmlns:a16="http://schemas.microsoft.com/office/drawing/2014/main" id="{C945FEC7-26AA-4C7B-88CC-5FA8481BBE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6137" y="3331638"/>
                <a:ext cx="11497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5</a:t>
                </a:r>
                <a:endParaRPr kumimoji="0" lang="ko-KR" altLang="ko-KR" sz="12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 160">
                <a:extLst>
                  <a:ext uri="{FF2B5EF4-FFF2-40B4-BE49-F238E27FC236}">
                    <a16:creationId xmlns:a16="http://schemas.microsoft.com/office/drawing/2014/main" id="{0E5C48E9-8FC0-4519-8257-DBF57710BC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8267" y="2539575"/>
                <a:ext cx="18661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10</a:t>
                </a:r>
                <a:endParaRPr kumimoji="0" lang="ko-KR" altLang="ko-KR" sz="12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3" name="Rectangle 161">
                <a:extLst>
                  <a:ext uri="{FF2B5EF4-FFF2-40B4-BE49-F238E27FC236}">
                    <a16:creationId xmlns:a16="http://schemas.microsoft.com/office/drawing/2014/main" id="{A66213FE-10C0-4A39-98A3-E16E21D22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8267" y="1749163"/>
                <a:ext cx="18661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15</a:t>
                </a:r>
                <a:endParaRPr kumimoji="0" lang="ko-KR" altLang="ko-KR" sz="12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4" name="Line 162">
                <a:extLst>
                  <a:ext uri="{FF2B5EF4-FFF2-40B4-BE49-F238E27FC236}">
                    <a16:creationId xmlns:a16="http://schemas.microsoft.com/office/drawing/2014/main" id="{5EB3D881-93E6-46FB-A92D-3E988D6DC8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3532" y="4227741"/>
                <a:ext cx="3504966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5" name="Line 163">
                <a:extLst>
                  <a:ext uri="{FF2B5EF4-FFF2-40B4-BE49-F238E27FC236}">
                    <a16:creationId xmlns:a16="http://schemas.microsoft.com/office/drawing/2014/main" id="{59AA8109-8D62-4DF2-8A32-7FBFA9FB48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3532" y="4227741"/>
                <a:ext cx="0" cy="6086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6" name="Line 164">
                <a:extLst>
                  <a:ext uri="{FF2B5EF4-FFF2-40B4-BE49-F238E27FC236}">
                    <a16:creationId xmlns:a16="http://schemas.microsoft.com/office/drawing/2014/main" id="{6C5EDD73-B4C8-4C11-B02B-5F2A287988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5414" y="4227741"/>
                <a:ext cx="0" cy="6086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7" name="Line 165">
                <a:extLst>
                  <a:ext uri="{FF2B5EF4-FFF2-40B4-BE49-F238E27FC236}">
                    <a16:creationId xmlns:a16="http://schemas.microsoft.com/office/drawing/2014/main" id="{1ACBF3BD-B67F-4F1F-9F50-729FAE82FC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5477" y="4227741"/>
                <a:ext cx="0" cy="6086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8" name="Line 166">
                <a:extLst>
                  <a:ext uri="{FF2B5EF4-FFF2-40B4-BE49-F238E27FC236}">
                    <a16:creationId xmlns:a16="http://schemas.microsoft.com/office/drawing/2014/main" id="{2FFBAB1F-20ED-4E9C-BB6B-93BB715AEA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8498" y="4227741"/>
                <a:ext cx="0" cy="6086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9" name="Rectangle 167">
                <a:extLst>
                  <a:ext uri="{FF2B5EF4-FFF2-40B4-BE49-F238E27FC236}">
                    <a16:creationId xmlns:a16="http://schemas.microsoft.com/office/drawing/2014/main" id="{88C95F15-A86B-48C0-9E1C-E532C5825E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8997" y="4350259"/>
                <a:ext cx="9330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1</a:t>
                </a:r>
                <a:endParaRPr kumimoji="0" lang="ko-KR" altLang="ko-KR" sz="12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angle 168">
                <a:extLst>
                  <a:ext uri="{FF2B5EF4-FFF2-40B4-BE49-F238E27FC236}">
                    <a16:creationId xmlns:a16="http://schemas.microsoft.com/office/drawing/2014/main" id="{D16E0AB4-F26A-4659-A263-0E656CAD7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0659" y="4350259"/>
                <a:ext cx="9330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3</a:t>
                </a:r>
                <a:endParaRPr kumimoji="0" lang="ko-KR" altLang="ko-KR" sz="12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1" name="Rectangle 169">
                <a:extLst>
                  <a:ext uri="{FF2B5EF4-FFF2-40B4-BE49-F238E27FC236}">
                    <a16:creationId xmlns:a16="http://schemas.microsoft.com/office/drawing/2014/main" id="{FFBBF445-7B96-4384-A8FD-B3F19023BD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7533" y="4350259"/>
                <a:ext cx="9330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6</a:t>
                </a:r>
                <a:endParaRPr kumimoji="0" lang="ko-KR" altLang="ko-KR" sz="12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2" name="Rectangle 170">
                <a:extLst>
                  <a:ext uri="{FF2B5EF4-FFF2-40B4-BE49-F238E27FC236}">
                    <a16:creationId xmlns:a16="http://schemas.microsoft.com/office/drawing/2014/main" id="{708D354A-925F-4B4B-ACF5-55657A4C6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7993" y="4350259"/>
                <a:ext cx="186610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12</a:t>
                </a:r>
                <a:endParaRPr kumimoji="0" lang="ko-KR" altLang="ko-KR" sz="12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186">
                <a:extLst>
                  <a:ext uri="{FF2B5EF4-FFF2-40B4-BE49-F238E27FC236}">
                    <a16:creationId xmlns:a16="http://schemas.microsoft.com/office/drawing/2014/main" id="{AB386DA2-C5F4-4566-9F45-EBD61191A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9730" y="2014482"/>
                <a:ext cx="1832659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De-escalation</a:t>
                </a:r>
                <a:r>
                  <a:rPr kumimoji="0" lang="en-US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 (n=1349)</a:t>
                </a:r>
                <a:endParaRPr kumimoji="0" lang="ko-KR" altLang="ko-KR" sz="12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4" name="Rectangle 190">
                <a:extLst>
                  <a:ext uri="{FF2B5EF4-FFF2-40B4-BE49-F238E27FC236}">
                    <a16:creationId xmlns:a16="http://schemas.microsoft.com/office/drawing/2014/main" id="{B2704C21-554B-4A30-BE1B-1EDA9CD00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1402" y="2532339"/>
                <a:ext cx="670743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p=0.148 </a:t>
                </a:r>
              </a:p>
            </p:txBody>
          </p:sp>
          <p:sp>
            <p:nvSpPr>
              <p:cNvPr id="35" name="Rectangle 190">
                <a:extLst>
                  <a:ext uri="{FF2B5EF4-FFF2-40B4-BE49-F238E27FC236}">
                    <a16:creationId xmlns:a16="http://schemas.microsoft.com/office/drawing/2014/main" id="{0D6BF552-9E50-4DEC-87AA-F14EE0018C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1401" y="2382389"/>
                <a:ext cx="322803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HR 0.69 (95% CI, 0.42-1.14)</a:t>
                </a:r>
              </a:p>
            </p:txBody>
          </p:sp>
          <p:sp>
            <p:nvSpPr>
              <p:cNvPr id="36" name="Rectangle 187">
                <a:extLst>
                  <a:ext uri="{FF2B5EF4-FFF2-40B4-BE49-F238E27FC236}">
                    <a16:creationId xmlns:a16="http://schemas.microsoft.com/office/drawing/2014/main" id="{B1876277-0050-422B-8433-598ECBEAC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9730" y="1803966"/>
                <a:ext cx="1862586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Active c</a:t>
                </a: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ontrol</a:t>
                </a:r>
                <a:r>
                  <a:rPr kumimoji="0" lang="en-US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 (n=1348)</a:t>
                </a:r>
                <a:endParaRPr kumimoji="0" lang="ko-KR" altLang="ko-KR" sz="12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7" name="Line 90">
                <a:extLst>
                  <a:ext uri="{FF2B5EF4-FFF2-40B4-BE49-F238E27FC236}">
                    <a16:creationId xmlns:a16="http://schemas.microsoft.com/office/drawing/2014/main" id="{5C1D805E-EA7D-4D50-9ECB-5C4C5DA81E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9537" y="2095885"/>
                <a:ext cx="326791" cy="0"/>
              </a:xfrm>
              <a:prstGeom prst="line">
                <a:avLst/>
              </a:prstGeom>
              <a:noFill/>
              <a:ln w="19050" cap="rnd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1" i="0" u="none" strike="noStrike" kern="0" cap="none" spc="0" normalizeH="0" baseline="0" noProof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55">
                <a:extLst>
                  <a:ext uri="{FF2B5EF4-FFF2-40B4-BE49-F238E27FC236}">
                    <a16:creationId xmlns:a16="http://schemas.microsoft.com/office/drawing/2014/main" id="{F7EB0120-3327-4546-A297-89863AFE25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1030" y="3799631"/>
                <a:ext cx="3453386" cy="416313"/>
              </a:xfrm>
              <a:custGeom>
                <a:avLst/>
                <a:gdLst>
                  <a:gd name="T0" fmla="*/ 0 w 287"/>
                  <a:gd name="T1" fmla="*/ 39 h 39"/>
                  <a:gd name="T2" fmla="*/ 4 w 287"/>
                  <a:gd name="T3" fmla="*/ 39 h 39"/>
                  <a:gd name="T4" fmla="*/ 4 w 287"/>
                  <a:gd name="T5" fmla="*/ 37 h 39"/>
                  <a:gd name="T6" fmla="*/ 16 w 287"/>
                  <a:gd name="T7" fmla="*/ 37 h 39"/>
                  <a:gd name="T8" fmla="*/ 16 w 287"/>
                  <a:gd name="T9" fmla="*/ 36 h 39"/>
                  <a:gd name="T10" fmla="*/ 22 w 287"/>
                  <a:gd name="T11" fmla="*/ 36 h 39"/>
                  <a:gd name="T12" fmla="*/ 22 w 287"/>
                  <a:gd name="T13" fmla="*/ 34 h 39"/>
                  <a:gd name="T14" fmla="*/ 30 w 287"/>
                  <a:gd name="T15" fmla="*/ 34 h 39"/>
                  <a:gd name="T16" fmla="*/ 30 w 287"/>
                  <a:gd name="T17" fmla="*/ 33 h 39"/>
                  <a:gd name="T18" fmla="*/ 31 w 287"/>
                  <a:gd name="T19" fmla="*/ 33 h 39"/>
                  <a:gd name="T20" fmla="*/ 31 w 287"/>
                  <a:gd name="T21" fmla="*/ 32 h 39"/>
                  <a:gd name="T22" fmla="*/ 34 w 287"/>
                  <a:gd name="T23" fmla="*/ 32 h 39"/>
                  <a:gd name="T24" fmla="*/ 34 w 287"/>
                  <a:gd name="T25" fmla="*/ 30 h 39"/>
                  <a:gd name="T26" fmla="*/ 56 w 287"/>
                  <a:gd name="T27" fmla="*/ 30 h 39"/>
                  <a:gd name="T28" fmla="*/ 56 w 287"/>
                  <a:gd name="T29" fmla="*/ 29 h 39"/>
                  <a:gd name="T30" fmla="*/ 56 w 287"/>
                  <a:gd name="T31" fmla="*/ 29 h 39"/>
                  <a:gd name="T32" fmla="*/ 56 w 287"/>
                  <a:gd name="T33" fmla="*/ 27 h 39"/>
                  <a:gd name="T34" fmla="*/ 91 w 287"/>
                  <a:gd name="T35" fmla="*/ 27 h 39"/>
                  <a:gd name="T36" fmla="*/ 91 w 287"/>
                  <a:gd name="T37" fmla="*/ 26 h 39"/>
                  <a:gd name="T38" fmla="*/ 133 w 287"/>
                  <a:gd name="T39" fmla="*/ 26 h 39"/>
                  <a:gd name="T40" fmla="*/ 133 w 287"/>
                  <a:gd name="T41" fmla="*/ 25 h 39"/>
                  <a:gd name="T42" fmla="*/ 190 w 287"/>
                  <a:gd name="T43" fmla="*/ 25 h 39"/>
                  <a:gd name="T44" fmla="*/ 190 w 287"/>
                  <a:gd name="T45" fmla="*/ 23 h 39"/>
                  <a:gd name="T46" fmla="*/ 192 w 287"/>
                  <a:gd name="T47" fmla="*/ 23 h 39"/>
                  <a:gd name="T48" fmla="*/ 192 w 287"/>
                  <a:gd name="T49" fmla="*/ 22 h 39"/>
                  <a:gd name="T50" fmla="*/ 193 w 287"/>
                  <a:gd name="T51" fmla="*/ 22 h 39"/>
                  <a:gd name="T52" fmla="*/ 193 w 287"/>
                  <a:gd name="T53" fmla="*/ 20 h 39"/>
                  <a:gd name="T54" fmla="*/ 210 w 287"/>
                  <a:gd name="T55" fmla="*/ 20 h 39"/>
                  <a:gd name="T56" fmla="*/ 210 w 287"/>
                  <a:gd name="T57" fmla="*/ 19 h 39"/>
                  <a:gd name="T58" fmla="*/ 220 w 287"/>
                  <a:gd name="T59" fmla="*/ 19 h 39"/>
                  <a:gd name="T60" fmla="*/ 220 w 287"/>
                  <a:gd name="T61" fmla="*/ 17 h 39"/>
                  <a:gd name="T62" fmla="*/ 220 w 287"/>
                  <a:gd name="T63" fmla="*/ 17 h 39"/>
                  <a:gd name="T64" fmla="*/ 220 w 287"/>
                  <a:gd name="T65" fmla="*/ 16 h 39"/>
                  <a:gd name="T66" fmla="*/ 233 w 287"/>
                  <a:gd name="T67" fmla="*/ 16 h 39"/>
                  <a:gd name="T68" fmla="*/ 233 w 287"/>
                  <a:gd name="T69" fmla="*/ 14 h 39"/>
                  <a:gd name="T70" fmla="*/ 238 w 287"/>
                  <a:gd name="T71" fmla="*/ 14 h 39"/>
                  <a:gd name="T72" fmla="*/ 238 w 287"/>
                  <a:gd name="T73" fmla="*/ 13 h 39"/>
                  <a:gd name="T74" fmla="*/ 243 w 287"/>
                  <a:gd name="T75" fmla="*/ 13 h 39"/>
                  <a:gd name="T76" fmla="*/ 243 w 287"/>
                  <a:gd name="T77" fmla="*/ 11 h 39"/>
                  <a:gd name="T78" fmla="*/ 263 w 287"/>
                  <a:gd name="T79" fmla="*/ 11 h 39"/>
                  <a:gd name="T80" fmla="*/ 263 w 287"/>
                  <a:gd name="T81" fmla="*/ 10 h 39"/>
                  <a:gd name="T82" fmla="*/ 269 w 287"/>
                  <a:gd name="T83" fmla="*/ 10 h 39"/>
                  <a:gd name="T84" fmla="*/ 269 w 287"/>
                  <a:gd name="T85" fmla="*/ 8 h 39"/>
                  <a:gd name="T86" fmla="*/ 270 w 287"/>
                  <a:gd name="T87" fmla="*/ 8 h 39"/>
                  <a:gd name="T88" fmla="*/ 270 w 287"/>
                  <a:gd name="T89" fmla="*/ 7 h 39"/>
                  <a:gd name="T90" fmla="*/ 275 w 287"/>
                  <a:gd name="T91" fmla="*/ 7 h 39"/>
                  <a:gd name="T92" fmla="*/ 275 w 287"/>
                  <a:gd name="T93" fmla="*/ 5 h 39"/>
                  <a:gd name="T94" fmla="*/ 276 w 287"/>
                  <a:gd name="T95" fmla="*/ 5 h 39"/>
                  <a:gd name="T96" fmla="*/ 276 w 287"/>
                  <a:gd name="T97" fmla="*/ 4 h 39"/>
                  <a:gd name="T98" fmla="*/ 280 w 287"/>
                  <a:gd name="T99" fmla="*/ 4 h 39"/>
                  <a:gd name="T100" fmla="*/ 280 w 287"/>
                  <a:gd name="T101" fmla="*/ 2 h 39"/>
                  <a:gd name="T102" fmla="*/ 283 w 287"/>
                  <a:gd name="T103" fmla="*/ 2 h 39"/>
                  <a:gd name="T104" fmla="*/ 283 w 287"/>
                  <a:gd name="T105" fmla="*/ 1 h 39"/>
                  <a:gd name="T106" fmla="*/ 284 w 287"/>
                  <a:gd name="T107" fmla="*/ 1 h 39"/>
                  <a:gd name="T108" fmla="*/ 284 w 287"/>
                  <a:gd name="T109" fmla="*/ 0 h 39"/>
                  <a:gd name="T110" fmla="*/ 287 w 287"/>
                  <a:gd name="T11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7" h="39">
                    <a:moveTo>
                      <a:pt x="0" y="39"/>
                    </a:moveTo>
                    <a:lnTo>
                      <a:pt x="4" y="39"/>
                    </a:lnTo>
                    <a:lnTo>
                      <a:pt x="4" y="37"/>
                    </a:lnTo>
                    <a:lnTo>
                      <a:pt x="16" y="37"/>
                    </a:lnTo>
                    <a:lnTo>
                      <a:pt x="16" y="36"/>
                    </a:lnTo>
                    <a:lnTo>
                      <a:pt x="22" y="36"/>
                    </a:lnTo>
                    <a:lnTo>
                      <a:pt x="22" y="34"/>
                    </a:lnTo>
                    <a:lnTo>
                      <a:pt x="30" y="34"/>
                    </a:lnTo>
                    <a:lnTo>
                      <a:pt x="30" y="33"/>
                    </a:lnTo>
                    <a:lnTo>
                      <a:pt x="31" y="33"/>
                    </a:lnTo>
                    <a:lnTo>
                      <a:pt x="31" y="32"/>
                    </a:lnTo>
                    <a:lnTo>
                      <a:pt x="34" y="32"/>
                    </a:lnTo>
                    <a:lnTo>
                      <a:pt x="34" y="30"/>
                    </a:lnTo>
                    <a:lnTo>
                      <a:pt x="56" y="30"/>
                    </a:lnTo>
                    <a:lnTo>
                      <a:pt x="56" y="29"/>
                    </a:lnTo>
                    <a:lnTo>
                      <a:pt x="56" y="29"/>
                    </a:lnTo>
                    <a:lnTo>
                      <a:pt x="56" y="27"/>
                    </a:lnTo>
                    <a:lnTo>
                      <a:pt x="91" y="27"/>
                    </a:lnTo>
                    <a:lnTo>
                      <a:pt x="91" y="26"/>
                    </a:lnTo>
                    <a:lnTo>
                      <a:pt x="133" y="26"/>
                    </a:lnTo>
                    <a:lnTo>
                      <a:pt x="133" y="25"/>
                    </a:lnTo>
                    <a:lnTo>
                      <a:pt x="190" y="25"/>
                    </a:lnTo>
                    <a:lnTo>
                      <a:pt x="190" y="23"/>
                    </a:lnTo>
                    <a:lnTo>
                      <a:pt x="192" y="23"/>
                    </a:lnTo>
                    <a:lnTo>
                      <a:pt x="192" y="22"/>
                    </a:lnTo>
                    <a:lnTo>
                      <a:pt x="193" y="22"/>
                    </a:lnTo>
                    <a:lnTo>
                      <a:pt x="193" y="20"/>
                    </a:lnTo>
                    <a:lnTo>
                      <a:pt x="210" y="20"/>
                    </a:lnTo>
                    <a:lnTo>
                      <a:pt x="210" y="19"/>
                    </a:lnTo>
                    <a:lnTo>
                      <a:pt x="220" y="19"/>
                    </a:lnTo>
                    <a:lnTo>
                      <a:pt x="220" y="17"/>
                    </a:lnTo>
                    <a:lnTo>
                      <a:pt x="220" y="17"/>
                    </a:lnTo>
                    <a:lnTo>
                      <a:pt x="220" y="16"/>
                    </a:lnTo>
                    <a:lnTo>
                      <a:pt x="233" y="16"/>
                    </a:lnTo>
                    <a:lnTo>
                      <a:pt x="233" y="14"/>
                    </a:lnTo>
                    <a:lnTo>
                      <a:pt x="238" y="14"/>
                    </a:lnTo>
                    <a:lnTo>
                      <a:pt x="238" y="13"/>
                    </a:lnTo>
                    <a:lnTo>
                      <a:pt x="243" y="13"/>
                    </a:lnTo>
                    <a:lnTo>
                      <a:pt x="243" y="11"/>
                    </a:lnTo>
                    <a:lnTo>
                      <a:pt x="263" y="11"/>
                    </a:lnTo>
                    <a:lnTo>
                      <a:pt x="263" y="10"/>
                    </a:lnTo>
                    <a:lnTo>
                      <a:pt x="269" y="10"/>
                    </a:lnTo>
                    <a:lnTo>
                      <a:pt x="269" y="8"/>
                    </a:lnTo>
                    <a:lnTo>
                      <a:pt x="270" y="8"/>
                    </a:lnTo>
                    <a:lnTo>
                      <a:pt x="270" y="7"/>
                    </a:lnTo>
                    <a:lnTo>
                      <a:pt x="275" y="7"/>
                    </a:lnTo>
                    <a:lnTo>
                      <a:pt x="275" y="5"/>
                    </a:lnTo>
                    <a:lnTo>
                      <a:pt x="276" y="5"/>
                    </a:lnTo>
                    <a:lnTo>
                      <a:pt x="276" y="4"/>
                    </a:lnTo>
                    <a:lnTo>
                      <a:pt x="280" y="4"/>
                    </a:lnTo>
                    <a:lnTo>
                      <a:pt x="280" y="2"/>
                    </a:lnTo>
                    <a:lnTo>
                      <a:pt x="283" y="2"/>
                    </a:lnTo>
                    <a:lnTo>
                      <a:pt x="283" y="1"/>
                    </a:lnTo>
                    <a:lnTo>
                      <a:pt x="284" y="1"/>
                    </a:lnTo>
                    <a:lnTo>
                      <a:pt x="284" y="0"/>
                    </a:lnTo>
                    <a:lnTo>
                      <a:pt x="287" y="0"/>
                    </a:lnTo>
                  </a:path>
                </a:pathLst>
              </a:custGeom>
              <a:noFill/>
              <a:ln w="19050" cap="rnd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39" name="그룹 6"/>
              <p:cNvGrpSpPr/>
              <p:nvPr/>
            </p:nvGrpSpPr>
            <p:grpSpPr>
              <a:xfrm>
                <a:off x="1807024" y="3491048"/>
                <a:ext cx="3886147" cy="704811"/>
                <a:chOff x="2068281" y="9447590"/>
                <a:chExt cx="3886147" cy="704811"/>
              </a:xfrm>
            </p:grpSpPr>
            <p:sp>
              <p:nvSpPr>
                <p:cNvPr id="40" name="Freeform 56">
                  <a:extLst>
                    <a:ext uri="{FF2B5EF4-FFF2-40B4-BE49-F238E27FC236}">
                      <a16:creationId xmlns:a16="http://schemas.microsoft.com/office/drawing/2014/main" id="{FFFEB293-2D4A-4582-8CB3-D0EB6B47DCB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068281" y="9564450"/>
                  <a:ext cx="3417393" cy="587951"/>
                </a:xfrm>
                <a:custGeom>
                  <a:avLst/>
                  <a:gdLst>
                    <a:gd name="T0" fmla="*/ 0 w 284"/>
                    <a:gd name="T1" fmla="*/ 54 h 55"/>
                    <a:gd name="T2" fmla="*/ 4 w 284"/>
                    <a:gd name="T3" fmla="*/ 54 h 55"/>
                    <a:gd name="T4" fmla="*/ 12 w 284"/>
                    <a:gd name="T5" fmla="*/ 54 h 55"/>
                    <a:gd name="T6" fmla="*/ 19 w 284"/>
                    <a:gd name="T7" fmla="*/ 53 h 55"/>
                    <a:gd name="T8" fmla="*/ 22 w 284"/>
                    <a:gd name="T9" fmla="*/ 52 h 55"/>
                    <a:gd name="T10" fmla="*/ 25 w 284"/>
                    <a:gd name="T11" fmla="*/ 51 h 55"/>
                    <a:gd name="T12" fmla="*/ 33 w 284"/>
                    <a:gd name="T13" fmla="*/ 51 h 55"/>
                    <a:gd name="T14" fmla="*/ 40 w 284"/>
                    <a:gd name="T15" fmla="*/ 50 h 55"/>
                    <a:gd name="T16" fmla="*/ 41 w 284"/>
                    <a:gd name="T17" fmla="*/ 48 h 55"/>
                    <a:gd name="T18" fmla="*/ 41 w 284"/>
                    <a:gd name="T19" fmla="*/ 47 h 55"/>
                    <a:gd name="T20" fmla="*/ 49 w 284"/>
                    <a:gd name="T21" fmla="*/ 47 h 55"/>
                    <a:gd name="T22" fmla="*/ 57 w 284"/>
                    <a:gd name="T23" fmla="*/ 47 h 55"/>
                    <a:gd name="T24" fmla="*/ 59 w 284"/>
                    <a:gd name="T25" fmla="*/ 45 h 55"/>
                    <a:gd name="T26" fmla="*/ 62 w 284"/>
                    <a:gd name="T27" fmla="*/ 44 h 55"/>
                    <a:gd name="T28" fmla="*/ 63 w 284"/>
                    <a:gd name="T29" fmla="*/ 41 h 55"/>
                    <a:gd name="T30" fmla="*/ 71 w 284"/>
                    <a:gd name="T31" fmla="*/ 41 h 55"/>
                    <a:gd name="T32" fmla="*/ 79 w 284"/>
                    <a:gd name="T33" fmla="*/ 41 h 55"/>
                    <a:gd name="T34" fmla="*/ 87 w 284"/>
                    <a:gd name="T35" fmla="*/ 41 h 55"/>
                    <a:gd name="T36" fmla="*/ 91 w 284"/>
                    <a:gd name="T37" fmla="*/ 41 h 55"/>
                    <a:gd name="T38" fmla="*/ 98 w 284"/>
                    <a:gd name="T39" fmla="*/ 40 h 55"/>
                    <a:gd name="T40" fmla="*/ 106 w 284"/>
                    <a:gd name="T41" fmla="*/ 40 h 55"/>
                    <a:gd name="T42" fmla="*/ 112 w 284"/>
                    <a:gd name="T43" fmla="*/ 38 h 55"/>
                    <a:gd name="T44" fmla="*/ 120 w 284"/>
                    <a:gd name="T45" fmla="*/ 38 h 55"/>
                    <a:gd name="T46" fmla="*/ 128 w 284"/>
                    <a:gd name="T47" fmla="*/ 38 h 55"/>
                    <a:gd name="T48" fmla="*/ 135 w 284"/>
                    <a:gd name="T49" fmla="*/ 37 h 55"/>
                    <a:gd name="T50" fmla="*/ 137 w 284"/>
                    <a:gd name="T51" fmla="*/ 35 h 55"/>
                    <a:gd name="T52" fmla="*/ 139 w 284"/>
                    <a:gd name="T53" fmla="*/ 34 h 55"/>
                    <a:gd name="T54" fmla="*/ 144 w 284"/>
                    <a:gd name="T55" fmla="*/ 34 h 55"/>
                    <a:gd name="T56" fmla="*/ 152 w 284"/>
                    <a:gd name="T57" fmla="*/ 34 h 55"/>
                    <a:gd name="T58" fmla="*/ 153 w 284"/>
                    <a:gd name="T59" fmla="*/ 32 h 55"/>
                    <a:gd name="T60" fmla="*/ 157 w 284"/>
                    <a:gd name="T61" fmla="*/ 31 h 55"/>
                    <a:gd name="T62" fmla="*/ 163 w 284"/>
                    <a:gd name="T63" fmla="*/ 29 h 55"/>
                    <a:gd name="T64" fmla="*/ 171 w 284"/>
                    <a:gd name="T65" fmla="*/ 29 h 55"/>
                    <a:gd name="T66" fmla="*/ 179 w 284"/>
                    <a:gd name="T67" fmla="*/ 29 h 55"/>
                    <a:gd name="T68" fmla="*/ 180 w 284"/>
                    <a:gd name="T69" fmla="*/ 28 h 55"/>
                    <a:gd name="T70" fmla="*/ 186 w 284"/>
                    <a:gd name="T71" fmla="*/ 28 h 55"/>
                    <a:gd name="T72" fmla="*/ 190 w 284"/>
                    <a:gd name="T73" fmla="*/ 28 h 55"/>
                    <a:gd name="T74" fmla="*/ 196 w 284"/>
                    <a:gd name="T75" fmla="*/ 26 h 55"/>
                    <a:gd name="T76" fmla="*/ 203 w 284"/>
                    <a:gd name="T77" fmla="*/ 25 h 55"/>
                    <a:gd name="T78" fmla="*/ 211 w 284"/>
                    <a:gd name="T79" fmla="*/ 25 h 55"/>
                    <a:gd name="T80" fmla="*/ 212 w 284"/>
                    <a:gd name="T81" fmla="*/ 22 h 55"/>
                    <a:gd name="T82" fmla="*/ 218 w 284"/>
                    <a:gd name="T83" fmla="*/ 20 h 55"/>
                    <a:gd name="T84" fmla="*/ 221 w 284"/>
                    <a:gd name="T85" fmla="*/ 19 h 55"/>
                    <a:gd name="T86" fmla="*/ 225 w 284"/>
                    <a:gd name="T87" fmla="*/ 19 h 55"/>
                    <a:gd name="T88" fmla="*/ 233 w 284"/>
                    <a:gd name="T89" fmla="*/ 19 h 55"/>
                    <a:gd name="T90" fmla="*/ 241 w 284"/>
                    <a:gd name="T91" fmla="*/ 19 h 55"/>
                    <a:gd name="T92" fmla="*/ 245 w 284"/>
                    <a:gd name="T93" fmla="*/ 19 h 55"/>
                    <a:gd name="T94" fmla="*/ 247 w 284"/>
                    <a:gd name="T95" fmla="*/ 16 h 55"/>
                    <a:gd name="T96" fmla="*/ 250 w 284"/>
                    <a:gd name="T97" fmla="*/ 16 h 55"/>
                    <a:gd name="T98" fmla="*/ 253 w 284"/>
                    <a:gd name="T99" fmla="*/ 14 h 55"/>
                    <a:gd name="T100" fmla="*/ 255 w 284"/>
                    <a:gd name="T101" fmla="*/ 13 h 55"/>
                    <a:gd name="T102" fmla="*/ 260 w 284"/>
                    <a:gd name="T103" fmla="*/ 13 h 55"/>
                    <a:gd name="T104" fmla="*/ 261 w 284"/>
                    <a:gd name="T105" fmla="*/ 11 h 55"/>
                    <a:gd name="T106" fmla="*/ 262 w 284"/>
                    <a:gd name="T107" fmla="*/ 8 h 55"/>
                    <a:gd name="T108" fmla="*/ 270 w 284"/>
                    <a:gd name="T109" fmla="*/ 8 h 55"/>
                    <a:gd name="T110" fmla="*/ 271 w 284"/>
                    <a:gd name="T111" fmla="*/ 7 h 55"/>
                    <a:gd name="T112" fmla="*/ 273 w 284"/>
                    <a:gd name="T113" fmla="*/ 7 h 55"/>
                    <a:gd name="T114" fmla="*/ 277 w 284"/>
                    <a:gd name="T115" fmla="*/ 3 h 55"/>
                    <a:gd name="T116" fmla="*/ 284 w 284"/>
                    <a:gd name="T117" fmla="*/ 2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84" h="55">
                      <a:moveTo>
                        <a:pt x="4" y="54"/>
                      </a:moveTo>
                      <a:lnTo>
                        <a:pt x="8" y="54"/>
                      </a:lnTo>
                      <a:moveTo>
                        <a:pt x="12" y="54"/>
                      </a:moveTo>
                      <a:lnTo>
                        <a:pt x="16" y="54"/>
                      </a:lnTo>
                      <a:moveTo>
                        <a:pt x="19" y="53"/>
                      </a:moveTo>
                      <a:lnTo>
                        <a:pt x="19" y="52"/>
                      </a:lnTo>
                      <a:lnTo>
                        <a:pt x="22" y="52"/>
                      </a:lnTo>
                      <a:lnTo>
                        <a:pt x="22" y="52"/>
                      </a:lnTo>
                      <a:moveTo>
                        <a:pt x="25" y="51"/>
                      </a:moveTo>
                      <a:lnTo>
                        <a:pt x="29" y="51"/>
                      </a:lnTo>
                      <a:moveTo>
                        <a:pt x="33" y="51"/>
                      </a:moveTo>
                      <a:lnTo>
                        <a:pt x="37" y="51"/>
                      </a:lnTo>
                      <a:moveTo>
                        <a:pt x="40" y="50"/>
                      </a:moveTo>
                      <a:lnTo>
                        <a:pt x="40" y="48"/>
                      </a:lnTo>
                      <a:lnTo>
                        <a:pt x="41" y="48"/>
                      </a:lnTo>
                      <a:lnTo>
                        <a:pt x="41" y="47"/>
                      </a:lnTo>
                      <a:lnTo>
                        <a:pt x="41" y="47"/>
                      </a:lnTo>
                      <a:moveTo>
                        <a:pt x="45" y="47"/>
                      </a:moveTo>
                      <a:lnTo>
                        <a:pt x="49" y="47"/>
                      </a:lnTo>
                      <a:moveTo>
                        <a:pt x="53" y="47"/>
                      </a:moveTo>
                      <a:lnTo>
                        <a:pt x="57" y="47"/>
                      </a:lnTo>
                      <a:lnTo>
                        <a:pt x="57" y="47"/>
                      </a:lnTo>
                      <a:moveTo>
                        <a:pt x="59" y="45"/>
                      </a:moveTo>
                      <a:lnTo>
                        <a:pt x="59" y="44"/>
                      </a:lnTo>
                      <a:lnTo>
                        <a:pt x="62" y="44"/>
                      </a:lnTo>
                      <a:lnTo>
                        <a:pt x="62" y="44"/>
                      </a:lnTo>
                      <a:moveTo>
                        <a:pt x="63" y="41"/>
                      </a:moveTo>
                      <a:lnTo>
                        <a:pt x="67" y="41"/>
                      </a:lnTo>
                      <a:moveTo>
                        <a:pt x="71" y="41"/>
                      </a:moveTo>
                      <a:lnTo>
                        <a:pt x="75" y="41"/>
                      </a:lnTo>
                      <a:moveTo>
                        <a:pt x="79" y="41"/>
                      </a:moveTo>
                      <a:lnTo>
                        <a:pt x="83" y="41"/>
                      </a:lnTo>
                      <a:moveTo>
                        <a:pt x="87" y="41"/>
                      </a:moveTo>
                      <a:lnTo>
                        <a:pt x="91" y="41"/>
                      </a:lnTo>
                      <a:lnTo>
                        <a:pt x="91" y="41"/>
                      </a:lnTo>
                      <a:moveTo>
                        <a:pt x="94" y="40"/>
                      </a:moveTo>
                      <a:lnTo>
                        <a:pt x="98" y="40"/>
                      </a:lnTo>
                      <a:moveTo>
                        <a:pt x="102" y="40"/>
                      </a:moveTo>
                      <a:lnTo>
                        <a:pt x="106" y="40"/>
                      </a:lnTo>
                      <a:moveTo>
                        <a:pt x="108" y="38"/>
                      </a:moveTo>
                      <a:lnTo>
                        <a:pt x="112" y="38"/>
                      </a:lnTo>
                      <a:moveTo>
                        <a:pt x="116" y="38"/>
                      </a:moveTo>
                      <a:lnTo>
                        <a:pt x="120" y="38"/>
                      </a:lnTo>
                      <a:moveTo>
                        <a:pt x="124" y="38"/>
                      </a:moveTo>
                      <a:lnTo>
                        <a:pt x="128" y="38"/>
                      </a:lnTo>
                      <a:moveTo>
                        <a:pt x="131" y="37"/>
                      </a:moveTo>
                      <a:lnTo>
                        <a:pt x="135" y="37"/>
                      </a:lnTo>
                      <a:lnTo>
                        <a:pt x="135" y="37"/>
                      </a:lnTo>
                      <a:moveTo>
                        <a:pt x="137" y="35"/>
                      </a:moveTo>
                      <a:lnTo>
                        <a:pt x="139" y="35"/>
                      </a:lnTo>
                      <a:lnTo>
                        <a:pt x="139" y="34"/>
                      </a:lnTo>
                      <a:lnTo>
                        <a:pt x="140" y="34"/>
                      </a:lnTo>
                      <a:moveTo>
                        <a:pt x="144" y="34"/>
                      </a:moveTo>
                      <a:lnTo>
                        <a:pt x="148" y="34"/>
                      </a:lnTo>
                      <a:moveTo>
                        <a:pt x="152" y="34"/>
                      </a:moveTo>
                      <a:lnTo>
                        <a:pt x="153" y="34"/>
                      </a:lnTo>
                      <a:lnTo>
                        <a:pt x="153" y="32"/>
                      </a:lnTo>
                      <a:lnTo>
                        <a:pt x="154" y="32"/>
                      </a:lnTo>
                      <a:moveTo>
                        <a:pt x="157" y="31"/>
                      </a:moveTo>
                      <a:lnTo>
                        <a:pt x="161" y="31"/>
                      </a:lnTo>
                      <a:moveTo>
                        <a:pt x="163" y="29"/>
                      </a:moveTo>
                      <a:lnTo>
                        <a:pt x="167" y="29"/>
                      </a:lnTo>
                      <a:moveTo>
                        <a:pt x="171" y="29"/>
                      </a:moveTo>
                      <a:lnTo>
                        <a:pt x="175" y="29"/>
                      </a:lnTo>
                      <a:moveTo>
                        <a:pt x="179" y="29"/>
                      </a:moveTo>
                      <a:lnTo>
                        <a:pt x="180" y="29"/>
                      </a:lnTo>
                      <a:lnTo>
                        <a:pt x="180" y="28"/>
                      </a:lnTo>
                      <a:lnTo>
                        <a:pt x="182" y="28"/>
                      </a:lnTo>
                      <a:moveTo>
                        <a:pt x="186" y="28"/>
                      </a:moveTo>
                      <a:lnTo>
                        <a:pt x="190" y="28"/>
                      </a:lnTo>
                      <a:lnTo>
                        <a:pt x="190" y="28"/>
                      </a:lnTo>
                      <a:moveTo>
                        <a:pt x="192" y="26"/>
                      </a:moveTo>
                      <a:lnTo>
                        <a:pt x="196" y="26"/>
                      </a:lnTo>
                      <a:moveTo>
                        <a:pt x="199" y="25"/>
                      </a:moveTo>
                      <a:lnTo>
                        <a:pt x="203" y="25"/>
                      </a:lnTo>
                      <a:moveTo>
                        <a:pt x="207" y="25"/>
                      </a:moveTo>
                      <a:lnTo>
                        <a:pt x="211" y="25"/>
                      </a:lnTo>
                      <a:lnTo>
                        <a:pt x="211" y="25"/>
                      </a:lnTo>
                      <a:moveTo>
                        <a:pt x="212" y="22"/>
                      </a:moveTo>
                      <a:lnTo>
                        <a:pt x="216" y="22"/>
                      </a:lnTo>
                      <a:moveTo>
                        <a:pt x="218" y="20"/>
                      </a:moveTo>
                      <a:lnTo>
                        <a:pt x="221" y="20"/>
                      </a:lnTo>
                      <a:lnTo>
                        <a:pt x="221" y="19"/>
                      </a:lnTo>
                      <a:lnTo>
                        <a:pt x="221" y="19"/>
                      </a:lnTo>
                      <a:moveTo>
                        <a:pt x="225" y="19"/>
                      </a:moveTo>
                      <a:lnTo>
                        <a:pt x="229" y="19"/>
                      </a:lnTo>
                      <a:moveTo>
                        <a:pt x="233" y="19"/>
                      </a:moveTo>
                      <a:lnTo>
                        <a:pt x="237" y="19"/>
                      </a:lnTo>
                      <a:moveTo>
                        <a:pt x="241" y="19"/>
                      </a:moveTo>
                      <a:lnTo>
                        <a:pt x="245" y="19"/>
                      </a:lnTo>
                      <a:lnTo>
                        <a:pt x="245" y="19"/>
                      </a:lnTo>
                      <a:moveTo>
                        <a:pt x="247" y="17"/>
                      </a:moveTo>
                      <a:lnTo>
                        <a:pt x="247" y="16"/>
                      </a:lnTo>
                      <a:lnTo>
                        <a:pt x="250" y="16"/>
                      </a:lnTo>
                      <a:lnTo>
                        <a:pt x="250" y="16"/>
                      </a:lnTo>
                      <a:moveTo>
                        <a:pt x="252" y="14"/>
                      </a:moveTo>
                      <a:lnTo>
                        <a:pt x="253" y="14"/>
                      </a:lnTo>
                      <a:lnTo>
                        <a:pt x="253" y="13"/>
                      </a:lnTo>
                      <a:lnTo>
                        <a:pt x="255" y="13"/>
                      </a:lnTo>
                      <a:moveTo>
                        <a:pt x="259" y="13"/>
                      </a:moveTo>
                      <a:lnTo>
                        <a:pt x="260" y="13"/>
                      </a:lnTo>
                      <a:lnTo>
                        <a:pt x="260" y="11"/>
                      </a:lnTo>
                      <a:lnTo>
                        <a:pt x="261" y="11"/>
                      </a:lnTo>
                      <a:lnTo>
                        <a:pt x="261" y="11"/>
                      </a:lnTo>
                      <a:moveTo>
                        <a:pt x="262" y="8"/>
                      </a:moveTo>
                      <a:lnTo>
                        <a:pt x="266" y="8"/>
                      </a:lnTo>
                      <a:moveTo>
                        <a:pt x="270" y="8"/>
                      </a:moveTo>
                      <a:lnTo>
                        <a:pt x="271" y="8"/>
                      </a:lnTo>
                      <a:lnTo>
                        <a:pt x="271" y="7"/>
                      </a:lnTo>
                      <a:lnTo>
                        <a:pt x="273" y="7"/>
                      </a:lnTo>
                      <a:lnTo>
                        <a:pt x="273" y="7"/>
                      </a:lnTo>
                      <a:moveTo>
                        <a:pt x="273" y="3"/>
                      </a:moveTo>
                      <a:lnTo>
                        <a:pt x="277" y="3"/>
                      </a:lnTo>
                      <a:moveTo>
                        <a:pt x="280" y="2"/>
                      </a:moveTo>
                      <a:lnTo>
                        <a:pt x="284" y="2"/>
                      </a:lnTo>
                      <a:lnTo>
                        <a:pt x="284" y="2"/>
                      </a:lnTo>
                    </a:path>
                  </a:pathLst>
                </a:custGeom>
                <a:noFill/>
                <a:ln w="19050" cap="rnd">
                  <a:solidFill>
                    <a:srgbClr val="F79646">
                      <a:lumMod val="75000"/>
                    </a:srgb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0" cap="none" spc="0" normalizeH="0" baseline="0" noProof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Rectangle 94">
                  <a:extLst>
                    <a:ext uri="{FF2B5EF4-FFF2-40B4-BE49-F238E27FC236}">
                      <a16:creationId xmlns:a16="http://schemas.microsoft.com/office/drawing/2014/main" id="{3CB4D993-DF4D-4D36-9D94-49099AB78E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5662" y="9639313"/>
                  <a:ext cx="408766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ko-KR" sz="1400" b="1" i="0" u="none" strike="noStrike" kern="0" cap="none" spc="0" normalizeH="0" baseline="0" noProof="0" dirty="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34" charset="-127"/>
                      <a:cs typeface="Arial" panose="020B0604020202020204" pitchFamily="34" charset="0"/>
                    </a:rPr>
                    <a:t>2.1%</a:t>
                  </a:r>
                </a:p>
              </p:txBody>
            </p:sp>
            <p:sp>
              <p:nvSpPr>
                <p:cNvPr id="42" name="Rectangle 95">
                  <a:extLst>
                    <a:ext uri="{FF2B5EF4-FFF2-40B4-BE49-F238E27FC236}">
                      <a16:creationId xmlns:a16="http://schemas.microsoft.com/office/drawing/2014/main" id="{B8841217-F8C4-4284-9ADE-7BBE6682FF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5662" y="9447590"/>
                  <a:ext cx="408766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ko-KR" sz="1400" b="1" i="0" u="none" strike="noStrike" kern="0" cap="none" spc="0" normalizeH="0" baseline="0" noProof="0" dirty="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srgbClr val="F79646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34" charset="-127"/>
                      <a:cs typeface="Arial" panose="020B0604020202020204" pitchFamily="34" charset="0"/>
                    </a:rPr>
                    <a:t>3.1%</a:t>
                  </a:r>
                </a:p>
              </p:txBody>
            </p:sp>
          </p:grpSp>
        </p:grpSp>
        <p:sp>
          <p:nvSpPr>
            <p:cNvPr id="8" name="직사각형 4"/>
            <p:cNvSpPr/>
            <p:nvPr/>
          </p:nvSpPr>
          <p:spPr>
            <a:xfrm>
              <a:off x="533400" y="1068755"/>
              <a:ext cx="543560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500" b="1" i="0" u="none" strike="noStrike" kern="0" cap="none" spc="0" normalizeH="0" baseline="0" noProof="0" dirty="0">
                  <a:ln>
                    <a:solidFill>
                      <a:srgbClr val="4F81BD">
                        <a:shade val="50000"/>
                        <a:alpha val="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Composite of cardiovascular death, MI, and stroke</a:t>
              </a:r>
            </a:p>
          </p:txBody>
        </p:sp>
        <p:sp>
          <p:nvSpPr>
            <p:cNvPr id="9" name="Freeform 91">
              <a:extLst>
                <a:ext uri="{FF2B5EF4-FFF2-40B4-BE49-F238E27FC236}">
                  <a16:creationId xmlns:a16="http://schemas.microsoft.com/office/drawing/2014/main" id="{FE8D9007-4D0A-4E83-BEFA-3FB240FE0A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43729" y="1890363"/>
              <a:ext cx="468721" cy="38524"/>
            </a:xfrm>
            <a:custGeom>
              <a:avLst/>
              <a:gdLst>
                <a:gd name="T0" fmla="*/ 0 w 31"/>
                <a:gd name="T1" fmla="*/ 4 w 31"/>
                <a:gd name="T2" fmla="*/ 8 w 31"/>
                <a:gd name="T3" fmla="*/ 12 w 31"/>
                <a:gd name="T4" fmla="*/ 16 w 31"/>
                <a:gd name="T5" fmla="*/ 20 w 31"/>
                <a:gd name="T6" fmla="*/ 24 w 31"/>
                <a:gd name="T7" fmla="*/ 28 w 3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1">
                  <a:moveTo>
                    <a:pt x="4" y="0"/>
                  </a:moveTo>
                  <a:lnTo>
                    <a:pt x="8" y="0"/>
                  </a:lnTo>
                  <a:moveTo>
                    <a:pt x="12" y="0"/>
                  </a:moveTo>
                  <a:lnTo>
                    <a:pt x="16" y="0"/>
                  </a:lnTo>
                  <a:moveTo>
                    <a:pt x="20" y="0"/>
                  </a:moveTo>
                  <a:lnTo>
                    <a:pt x="24" y="0"/>
                  </a:lnTo>
                  <a:moveTo>
                    <a:pt x="28" y="0"/>
                  </a:moveTo>
                </a:path>
              </a:pathLst>
            </a:custGeom>
            <a:noFill/>
            <a:ln w="19050" cap="rnd">
              <a:solidFill>
                <a:srgbClr val="F79646">
                  <a:lumMod val="75000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0" cap="none" spc="0" normalizeH="0" baseline="0" noProof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224622" y="1208808"/>
            <a:ext cx="4890383" cy="4487142"/>
            <a:chOff x="6196172" y="1008783"/>
            <a:chExt cx="5478576" cy="3963268"/>
          </a:xfrm>
        </p:grpSpPr>
        <p:grpSp>
          <p:nvGrpSpPr>
            <p:cNvPr id="47" name="Group 46"/>
            <p:cNvGrpSpPr/>
            <p:nvPr/>
          </p:nvGrpSpPr>
          <p:grpSpPr>
            <a:xfrm>
              <a:off x="6196172" y="1008783"/>
              <a:ext cx="5478576" cy="3963268"/>
              <a:chOff x="6196172" y="1008783"/>
              <a:chExt cx="5478576" cy="3963268"/>
            </a:xfrm>
          </p:grpSpPr>
          <p:sp>
            <p:nvSpPr>
              <p:cNvPr id="49" name="모서리가 둥근 직사각형 83"/>
              <p:cNvSpPr/>
              <p:nvPr/>
            </p:nvSpPr>
            <p:spPr>
              <a:xfrm rot="10800000" flipV="1">
                <a:off x="6207303" y="1328446"/>
                <a:ext cx="5452851" cy="3643605"/>
              </a:xfrm>
              <a:prstGeom prst="roundRect">
                <a:avLst>
                  <a:gd name="adj" fmla="val 0"/>
                </a:avLst>
              </a:prstGeom>
              <a:gradFill flip="none" rotWithShape="1">
                <a:gsLst>
                  <a:gs pos="68000">
                    <a:sysClr val="window" lastClr="FFFFFF"/>
                  </a:gs>
                  <a:gs pos="100000">
                    <a:srgbClr val="ECECEC"/>
                  </a:gs>
                </a:gsLst>
                <a:lin ang="16200000" scaled="1"/>
                <a:tileRect/>
              </a:gradFill>
              <a:ln w="12700" cap="flat" cmpd="sng" algn="ctr"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/>
                    </a:gs>
                  </a:gsLst>
                  <a:lin ang="5400000" scaled="0"/>
                </a:gradFill>
                <a:prstDash val="solid"/>
                <a:miter lim="800000"/>
              </a:ln>
              <a:effectLst>
                <a:outerShdw blurRad="63500" algn="ctr" rotWithShape="0">
                  <a:prstClr val="black">
                    <a:alpha val="52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042872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-68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50" name="그룹 84"/>
              <p:cNvGrpSpPr/>
              <p:nvPr/>
            </p:nvGrpSpPr>
            <p:grpSpPr>
              <a:xfrm>
                <a:off x="6196172" y="1008783"/>
                <a:ext cx="5478576" cy="479429"/>
                <a:chOff x="511197" y="2179856"/>
                <a:chExt cx="1266080" cy="302108"/>
              </a:xfrm>
              <a:gradFill flip="none" rotWithShape="1">
                <a:gsLst>
                  <a:gs pos="0">
                    <a:srgbClr val="4BACC6">
                      <a:lumMod val="75000"/>
                      <a:shade val="30000"/>
                      <a:satMod val="115000"/>
                    </a:srgbClr>
                  </a:gs>
                  <a:gs pos="50000">
                    <a:srgbClr val="4BACC6">
                      <a:lumMod val="75000"/>
                      <a:shade val="67500"/>
                      <a:satMod val="115000"/>
                    </a:srgbClr>
                  </a:gs>
                  <a:gs pos="100000">
                    <a:srgbClr val="4BACC6">
                      <a:lumMod val="75000"/>
                      <a:shade val="100000"/>
                      <a:satMod val="115000"/>
                    </a:srgbClr>
                  </a:gs>
                </a:gsLst>
                <a:lin ang="0" scaled="1"/>
                <a:tileRect/>
              </a:gradFill>
            </p:grpSpPr>
            <p:sp>
              <p:nvSpPr>
                <p:cNvPr id="83" name="양쪽 모서리가 둥근 사각형 85"/>
                <p:cNvSpPr/>
                <p:nvPr/>
              </p:nvSpPr>
              <p:spPr bwMode="auto">
                <a:xfrm rot="10800000" flipH="1" flipV="1">
                  <a:off x="511197" y="2192588"/>
                  <a:ext cx="1266080" cy="289376"/>
                </a:xfrm>
                <a:prstGeom prst="round2SameRect">
                  <a:avLst>
                    <a:gd name="adj1" fmla="val 32620"/>
                    <a:gd name="adj2" fmla="val 0"/>
                  </a:avLst>
                </a:prstGeom>
                <a:grpFill/>
                <a:ln w="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2700" h="19050"/>
                </a:sp3d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34" charset="-127"/>
                    <a:cs typeface="+mn-cs"/>
                  </a:endParaRPr>
                </a:p>
              </p:txBody>
            </p:sp>
            <p:sp>
              <p:nvSpPr>
                <p:cNvPr id="84" name="타원 47"/>
                <p:cNvSpPr/>
                <p:nvPr/>
              </p:nvSpPr>
              <p:spPr>
                <a:xfrm>
                  <a:off x="525477" y="2179856"/>
                  <a:ext cx="1242199" cy="258625"/>
                </a:xfrm>
                <a:custGeom>
                  <a:avLst/>
                  <a:gdLst>
                    <a:gd name="connsiteX0" fmla="*/ 0 w 1239644"/>
                    <a:gd name="connsiteY0" fmla="*/ 233861 h 467721"/>
                    <a:gd name="connsiteX1" fmla="*/ 619822 w 1239644"/>
                    <a:gd name="connsiteY1" fmla="*/ 0 h 467721"/>
                    <a:gd name="connsiteX2" fmla="*/ 1239644 w 1239644"/>
                    <a:gd name="connsiteY2" fmla="*/ 233861 h 467721"/>
                    <a:gd name="connsiteX3" fmla="*/ 619822 w 1239644"/>
                    <a:gd name="connsiteY3" fmla="*/ 467722 h 467721"/>
                    <a:gd name="connsiteX4" fmla="*/ 0 w 1239644"/>
                    <a:gd name="connsiteY4" fmla="*/ 233861 h 467721"/>
                    <a:gd name="connsiteX0" fmla="*/ 0 w 1256873"/>
                    <a:gd name="connsiteY0" fmla="*/ 29233 h 263094"/>
                    <a:gd name="connsiteX1" fmla="*/ 1239644 w 1256873"/>
                    <a:gd name="connsiteY1" fmla="*/ 29233 h 263094"/>
                    <a:gd name="connsiteX2" fmla="*/ 619822 w 1256873"/>
                    <a:gd name="connsiteY2" fmla="*/ 263094 h 263094"/>
                    <a:gd name="connsiteX3" fmla="*/ 0 w 1256873"/>
                    <a:gd name="connsiteY3" fmla="*/ 29233 h 263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56873" h="263094">
                      <a:moveTo>
                        <a:pt x="0" y="29233"/>
                      </a:moveTo>
                      <a:cubicBezTo>
                        <a:pt x="103304" y="-9744"/>
                        <a:pt x="1136340" y="-9744"/>
                        <a:pt x="1239644" y="29233"/>
                      </a:cubicBezTo>
                      <a:cubicBezTo>
                        <a:pt x="1342948" y="68210"/>
                        <a:pt x="962140" y="263094"/>
                        <a:pt x="619822" y="263094"/>
                      </a:cubicBezTo>
                      <a:cubicBezTo>
                        <a:pt x="277504" y="263094"/>
                        <a:pt x="0" y="158391"/>
                        <a:pt x="0" y="29233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맑은 고딕"/>
                    <a:ea typeface="맑은 고딕" panose="020B0503020000020004" pitchFamily="34" charset="-127"/>
                    <a:cs typeface="+mn-cs"/>
                  </a:endParaRPr>
                </a:p>
              </p:txBody>
            </p:sp>
          </p:grpSp>
          <p:sp>
            <p:nvSpPr>
              <p:cNvPr id="51" name="직사각형 92"/>
              <p:cNvSpPr/>
              <p:nvPr/>
            </p:nvSpPr>
            <p:spPr>
              <a:xfrm>
                <a:off x="6197600" y="1068755"/>
                <a:ext cx="54356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1" i="0" u="none" strike="noStrike" kern="0" cap="none" spc="0" normalizeH="0" baseline="0" noProof="0" dirty="0">
                    <a:ln>
                      <a:solidFill>
                        <a:srgbClr val="4F81BD">
                          <a:shade val="50000"/>
                          <a:alpha val="0"/>
                        </a:srgbClr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Composite of BARC bleeding (type 2,3, or 5) </a:t>
                </a:r>
              </a:p>
            </p:txBody>
          </p:sp>
          <p:sp>
            <p:nvSpPr>
              <p:cNvPr id="52" name="Rectangle 150">
                <a:extLst>
                  <a:ext uri="{FF2B5EF4-FFF2-40B4-BE49-F238E27FC236}">
                    <a16:creationId xmlns:a16="http://schemas.microsoft.com/office/drawing/2014/main" id="{BE7AF9C7-4F8A-44BD-866A-6DE844B0D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7138" y="4545080"/>
                <a:ext cx="1281383" cy="192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4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Months from PCI</a:t>
                </a:r>
                <a:endParaRPr kumimoji="0" lang="ko-KR" altLang="ko-KR" sz="14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151">
                <a:extLst>
                  <a:ext uri="{FF2B5EF4-FFF2-40B4-BE49-F238E27FC236}">
                    <a16:creationId xmlns:a16="http://schemas.microsoft.com/office/drawing/2014/main" id="{77542E77-0AF7-4C7F-A194-2CC034B5E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510655" y="2923807"/>
                <a:ext cx="2144818" cy="206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Cumulative incidence rate(%)</a:t>
                </a:r>
                <a:endParaRPr kumimoji="0" lang="ko-KR" altLang="ko-KR" sz="12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4" name="Rectangle 152">
                <a:extLst>
                  <a:ext uri="{FF2B5EF4-FFF2-40B4-BE49-F238E27FC236}">
                    <a16:creationId xmlns:a16="http://schemas.microsoft.com/office/drawing/2014/main" id="{FD2906A0-C47B-40A9-A94C-96AC5A424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721235" y="2959949"/>
                <a:ext cx="2240998" cy="206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en-US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Composite of BARC (2,3, or 5)</a:t>
                </a:r>
              </a:p>
            </p:txBody>
          </p:sp>
          <p:sp>
            <p:nvSpPr>
              <p:cNvPr id="55" name="Line 153">
                <a:extLst>
                  <a:ext uri="{FF2B5EF4-FFF2-40B4-BE49-F238E27FC236}">
                    <a16:creationId xmlns:a16="http://schemas.microsoft.com/office/drawing/2014/main" id="{11BAC3C8-D092-4A38-A306-FBA0C33919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73132" y="1840519"/>
                <a:ext cx="0" cy="2387222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6" name="Line 154">
                <a:extLst>
                  <a:ext uri="{FF2B5EF4-FFF2-40B4-BE49-F238E27FC236}">
                    <a16:creationId xmlns:a16="http://schemas.microsoft.com/office/drawing/2014/main" id="{8BA659F0-7B5B-427A-B2EA-6D990778D8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75263" y="4227741"/>
                <a:ext cx="97870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7" name="Line 155">
                <a:extLst>
                  <a:ext uri="{FF2B5EF4-FFF2-40B4-BE49-F238E27FC236}">
                    <a16:creationId xmlns:a16="http://schemas.microsoft.com/office/drawing/2014/main" id="{42F70D24-05E4-4D10-8CFF-FE0BC6E9AD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75263" y="3429032"/>
                <a:ext cx="97870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8" name="Line 156">
                <a:extLst>
                  <a:ext uri="{FF2B5EF4-FFF2-40B4-BE49-F238E27FC236}">
                    <a16:creationId xmlns:a16="http://schemas.microsoft.com/office/drawing/2014/main" id="{88B94C27-FA37-4DE8-8F4C-61FAD7EAF2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75263" y="2631807"/>
                <a:ext cx="97870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59" name="Line 157">
                <a:extLst>
                  <a:ext uri="{FF2B5EF4-FFF2-40B4-BE49-F238E27FC236}">
                    <a16:creationId xmlns:a16="http://schemas.microsoft.com/office/drawing/2014/main" id="{976ADCBE-4341-4DA8-97D7-DE33539195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375263" y="1840519"/>
                <a:ext cx="97870" cy="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0" name="Rectangle 158">
                <a:extLst>
                  <a:ext uri="{FF2B5EF4-FFF2-40B4-BE49-F238E27FC236}">
                    <a16:creationId xmlns:a16="http://schemas.microsoft.com/office/drawing/2014/main" id="{BD1B535F-582D-4312-AB3B-67473ECD90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5737" y="4148527"/>
                <a:ext cx="95179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0</a:t>
                </a:r>
                <a:endParaRPr kumimoji="0" lang="ko-KR" altLang="ko-KR" sz="12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1" name="Rectangle 159">
                <a:extLst>
                  <a:ext uri="{FF2B5EF4-FFF2-40B4-BE49-F238E27FC236}">
                    <a16:creationId xmlns:a16="http://schemas.microsoft.com/office/drawing/2014/main" id="{C945FEC7-26AA-4C7B-88CC-5FA8481BBE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5737" y="3331638"/>
                <a:ext cx="11497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5</a:t>
                </a:r>
                <a:endParaRPr kumimoji="0" lang="ko-KR" altLang="ko-KR" sz="12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2" name="Rectangle 160">
                <a:extLst>
                  <a:ext uri="{FF2B5EF4-FFF2-40B4-BE49-F238E27FC236}">
                    <a16:creationId xmlns:a16="http://schemas.microsoft.com/office/drawing/2014/main" id="{0E5C48E9-8FC0-4519-8257-DBF57710BC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7867" y="2539575"/>
                <a:ext cx="19035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10</a:t>
                </a:r>
                <a:endParaRPr kumimoji="0" lang="ko-KR" altLang="ko-KR" sz="12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3" name="Rectangle 161">
                <a:extLst>
                  <a:ext uri="{FF2B5EF4-FFF2-40B4-BE49-F238E27FC236}">
                    <a16:creationId xmlns:a16="http://schemas.microsoft.com/office/drawing/2014/main" id="{A66213FE-10C0-4A39-98A3-E16E21D22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7867" y="1749163"/>
                <a:ext cx="19035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15</a:t>
                </a:r>
                <a:endParaRPr kumimoji="0" lang="ko-KR" altLang="ko-KR" sz="12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4" name="Line 163">
                <a:extLst>
                  <a:ext uri="{FF2B5EF4-FFF2-40B4-BE49-F238E27FC236}">
                    <a16:creationId xmlns:a16="http://schemas.microsoft.com/office/drawing/2014/main" id="{59AA8109-8D62-4DF2-8A32-7FBFA9FB48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73132" y="4227741"/>
                <a:ext cx="0" cy="6086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5" name="Line 164">
                <a:extLst>
                  <a:ext uri="{FF2B5EF4-FFF2-40B4-BE49-F238E27FC236}">
                    <a16:creationId xmlns:a16="http://schemas.microsoft.com/office/drawing/2014/main" id="{6C5EDD73-B4C8-4C11-B02B-5F2A287988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95014" y="4227741"/>
                <a:ext cx="0" cy="6086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6" name="Line 165">
                <a:extLst>
                  <a:ext uri="{FF2B5EF4-FFF2-40B4-BE49-F238E27FC236}">
                    <a16:creationId xmlns:a16="http://schemas.microsoft.com/office/drawing/2014/main" id="{1ACBF3BD-B67F-4F1F-9F50-729FAE82FC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5077" y="4227741"/>
                <a:ext cx="0" cy="6086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7" name="Line 166">
                <a:extLst>
                  <a:ext uri="{FF2B5EF4-FFF2-40B4-BE49-F238E27FC236}">
                    <a16:creationId xmlns:a16="http://schemas.microsoft.com/office/drawing/2014/main" id="{2FFBAB1F-20ED-4E9C-BB6B-93BB715AEA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78098" y="4227741"/>
                <a:ext cx="0" cy="6086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8" name="Rectangle 167">
                <a:extLst>
                  <a:ext uri="{FF2B5EF4-FFF2-40B4-BE49-F238E27FC236}">
                    <a16:creationId xmlns:a16="http://schemas.microsoft.com/office/drawing/2014/main" id="{88C95F15-A86B-48C0-9E1C-E532C5825E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8597" y="4350259"/>
                <a:ext cx="95179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1</a:t>
                </a:r>
                <a:endParaRPr kumimoji="0" lang="ko-KR" altLang="ko-KR" sz="12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9" name="Rectangle 168">
                <a:extLst>
                  <a:ext uri="{FF2B5EF4-FFF2-40B4-BE49-F238E27FC236}">
                    <a16:creationId xmlns:a16="http://schemas.microsoft.com/office/drawing/2014/main" id="{D16E0AB4-F26A-4659-A263-0E656CAD7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50259" y="4350259"/>
                <a:ext cx="95179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3</a:t>
                </a:r>
                <a:endParaRPr kumimoji="0" lang="ko-KR" altLang="ko-KR" sz="12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0" name="Rectangle 169">
                <a:extLst>
                  <a:ext uri="{FF2B5EF4-FFF2-40B4-BE49-F238E27FC236}">
                    <a16:creationId xmlns:a16="http://schemas.microsoft.com/office/drawing/2014/main" id="{FFBBF445-7B96-4384-A8FD-B3F19023BD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07134" y="4350259"/>
                <a:ext cx="95179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6</a:t>
                </a:r>
                <a:endParaRPr kumimoji="0" lang="ko-KR" altLang="ko-KR" sz="12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1" name="Rectangle 170">
                <a:extLst>
                  <a:ext uri="{FF2B5EF4-FFF2-40B4-BE49-F238E27FC236}">
                    <a16:creationId xmlns:a16="http://schemas.microsoft.com/office/drawing/2014/main" id="{708D354A-925F-4B4B-ACF5-55657A4C6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77592" y="4350259"/>
                <a:ext cx="19035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12</a:t>
                </a:r>
                <a:endParaRPr kumimoji="0" lang="ko-KR" altLang="ko-KR" sz="12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2" name="Rectangle 186">
                <a:extLst>
                  <a:ext uri="{FF2B5EF4-FFF2-40B4-BE49-F238E27FC236}">
                    <a16:creationId xmlns:a16="http://schemas.microsoft.com/office/drawing/2014/main" id="{AB386DA2-C5F4-4566-9F45-EBD61191A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9330" y="2014482"/>
                <a:ext cx="186943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De-escalation</a:t>
                </a:r>
                <a:r>
                  <a:rPr kumimoji="0" lang="en-US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 (n=1349)</a:t>
                </a:r>
                <a:endParaRPr kumimoji="0" lang="ko-KR" altLang="ko-KR" sz="12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3" name="Rectangle 190">
                <a:extLst>
                  <a:ext uri="{FF2B5EF4-FFF2-40B4-BE49-F238E27FC236}">
                    <a16:creationId xmlns:a16="http://schemas.microsoft.com/office/drawing/2014/main" id="{B2704C21-554B-4A30-BE1B-1EDA9CD00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1002" y="2532339"/>
                <a:ext cx="635715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p=0.001</a:t>
                </a:r>
              </a:p>
            </p:txBody>
          </p:sp>
          <p:sp>
            <p:nvSpPr>
              <p:cNvPr id="74" name="Rectangle 190">
                <a:extLst>
                  <a:ext uri="{FF2B5EF4-FFF2-40B4-BE49-F238E27FC236}">
                    <a16:creationId xmlns:a16="http://schemas.microsoft.com/office/drawing/2014/main" id="{0D6BF552-9E50-4DEC-87AA-F14EE0018C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1001" y="2382389"/>
                <a:ext cx="322803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HR 0.52 (95% CI, 0.35-0.77)</a:t>
                </a:r>
              </a:p>
            </p:txBody>
          </p:sp>
          <p:sp>
            <p:nvSpPr>
              <p:cNvPr id="75" name="Rectangle 187">
                <a:extLst>
                  <a:ext uri="{FF2B5EF4-FFF2-40B4-BE49-F238E27FC236}">
                    <a16:creationId xmlns:a16="http://schemas.microsoft.com/office/drawing/2014/main" id="{B1876277-0050-422B-8433-598ECBEAC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19330" y="1803966"/>
                <a:ext cx="1899961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Active c</a:t>
                </a:r>
                <a:r>
                  <a:rPr kumimoji="0" lang="ko-KR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ontrol</a:t>
                </a:r>
                <a:r>
                  <a:rPr kumimoji="0" lang="en-US" altLang="ko-KR" sz="1200" b="1" i="0" u="none" strike="noStrike" kern="0" cap="none" spc="0" normalizeH="0" baseline="0" noProof="0" dirty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 (n=1348)</a:t>
                </a:r>
                <a:endParaRPr kumimoji="0" lang="ko-KR" altLang="ko-KR" sz="1200" b="1" i="0" u="none" strike="noStrike" kern="0" cap="none" spc="0" normalizeH="0" baseline="0" noProof="0" dirty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6" name="Line 90">
                <a:extLst>
                  <a:ext uri="{FF2B5EF4-FFF2-40B4-BE49-F238E27FC236}">
                    <a16:creationId xmlns:a16="http://schemas.microsoft.com/office/drawing/2014/main" id="{5C1D805E-EA7D-4D50-9ECB-5C4C5DA81E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9137" y="2095885"/>
                <a:ext cx="326791" cy="0"/>
              </a:xfrm>
              <a:prstGeom prst="line">
                <a:avLst/>
              </a:prstGeom>
              <a:noFill/>
              <a:ln w="19050" cap="rnd">
                <a:solidFill>
                  <a:srgbClr val="0070C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1" i="0" u="none" strike="noStrike" kern="0" cap="none" spc="0" normalizeH="0" baseline="0" noProof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91">
                <a:extLst>
                  <a:ext uri="{FF2B5EF4-FFF2-40B4-BE49-F238E27FC236}">
                    <a16:creationId xmlns:a16="http://schemas.microsoft.com/office/drawing/2014/main" id="{FE8D9007-4D0A-4E83-BEFA-3FB240FE0A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33329" y="1890363"/>
                <a:ext cx="468721" cy="38524"/>
              </a:xfrm>
              <a:custGeom>
                <a:avLst/>
                <a:gdLst>
                  <a:gd name="T0" fmla="*/ 0 w 31"/>
                  <a:gd name="T1" fmla="*/ 4 w 31"/>
                  <a:gd name="T2" fmla="*/ 8 w 31"/>
                  <a:gd name="T3" fmla="*/ 12 w 31"/>
                  <a:gd name="T4" fmla="*/ 16 w 31"/>
                  <a:gd name="T5" fmla="*/ 20 w 31"/>
                  <a:gd name="T6" fmla="*/ 24 w 31"/>
                  <a:gd name="T7" fmla="*/ 28 w 3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</a:cxnLst>
                <a:rect l="0" t="0" r="r" b="b"/>
                <a:pathLst>
                  <a:path w="31">
                    <a:moveTo>
                      <a:pt x="4" y="0"/>
                    </a:moveTo>
                    <a:lnTo>
                      <a:pt x="8" y="0"/>
                    </a:lnTo>
                    <a:moveTo>
                      <a:pt x="12" y="0"/>
                    </a:moveTo>
                    <a:lnTo>
                      <a:pt x="16" y="0"/>
                    </a:lnTo>
                    <a:moveTo>
                      <a:pt x="20" y="0"/>
                    </a:moveTo>
                    <a:lnTo>
                      <a:pt x="24" y="0"/>
                    </a:lnTo>
                    <a:moveTo>
                      <a:pt x="28" y="0"/>
                    </a:moveTo>
                  </a:path>
                </a:pathLst>
              </a:custGeom>
              <a:noFill/>
              <a:ln w="19050" cap="rnd">
                <a:solidFill>
                  <a:srgbClr val="F79646">
                    <a:lumMod val="75000"/>
                  </a:srgb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200" b="1" i="0" u="none" strike="noStrike" kern="0" cap="none" spc="0" normalizeH="0" baseline="0" noProof="0">
                  <a:ln>
                    <a:solidFill>
                      <a:prstClr val="white">
                        <a:lumMod val="75000"/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78" name="그룹 7"/>
              <p:cNvGrpSpPr/>
              <p:nvPr/>
            </p:nvGrpSpPr>
            <p:grpSpPr>
              <a:xfrm>
                <a:off x="7481073" y="3031266"/>
                <a:ext cx="3898126" cy="1200815"/>
                <a:chOff x="8076161" y="9181333"/>
                <a:chExt cx="3577205" cy="1200815"/>
              </a:xfrm>
            </p:grpSpPr>
            <p:sp>
              <p:nvSpPr>
                <p:cNvPr id="79" name="Freeform 103">
                  <a:extLst>
                    <a:ext uri="{FF2B5EF4-FFF2-40B4-BE49-F238E27FC236}">
                      <a16:creationId xmlns:a16="http://schemas.microsoft.com/office/drawing/2014/main" id="{F2371BEE-355B-4933-AE5A-9D1AE68734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76161" y="9803377"/>
                  <a:ext cx="3113826" cy="548120"/>
                </a:xfrm>
                <a:custGeom>
                  <a:avLst/>
                  <a:gdLst>
                    <a:gd name="T0" fmla="*/ 2 w 287"/>
                    <a:gd name="T1" fmla="*/ 52 h 52"/>
                    <a:gd name="T2" fmla="*/ 5 w 287"/>
                    <a:gd name="T3" fmla="*/ 51 h 52"/>
                    <a:gd name="T4" fmla="*/ 26 w 287"/>
                    <a:gd name="T5" fmla="*/ 49 h 52"/>
                    <a:gd name="T6" fmla="*/ 31 w 287"/>
                    <a:gd name="T7" fmla="*/ 48 h 52"/>
                    <a:gd name="T8" fmla="*/ 38 w 287"/>
                    <a:gd name="T9" fmla="*/ 46 h 52"/>
                    <a:gd name="T10" fmla="*/ 48 w 287"/>
                    <a:gd name="T11" fmla="*/ 45 h 52"/>
                    <a:gd name="T12" fmla="*/ 54 w 287"/>
                    <a:gd name="T13" fmla="*/ 42 h 52"/>
                    <a:gd name="T14" fmla="*/ 56 w 287"/>
                    <a:gd name="T15" fmla="*/ 41 h 52"/>
                    <a:gd name="T16" fmla="*/ 75 w 287"/>
                    <a:gd name="T17" fmla="*/ 39 h 52"/>
                    <a:gd name="T18" fmla="*/ 82 w 287"/>
                    <a:gd name="T19" fmla="*/ 38 h 52"/>
                    <a:gd name="T20" fmla="*/ 86 w 287"/>
                    <a:gd name="T21" fmla="*/ 36 h 52"/>
                    <a:gd name="T22" fmla="*/ 98 w 287"/>
                    <a:gd name="T23" fmla="*/ 35 h 52"/>
                    <a:gd name="T24" fmla="*/ 105 w 287"/>
                    <a:gd name="T25" fmla="*/ 34 h 52"/>
                    <a:gd name="T26" fmla="*/ 111 w 287"/>
                    <a:gd name="T27" fmla="*/ 32 h 52"/>
                    <a:gd name="T28" fmla="*/ 132 w 287"/>
                    <a:gd name="T29" fmla="*/ 31 h 52"/>
                    <a:gd name="T30" fmla="*/ 135 w 287"/>
                    <a:gd name="T31" fmla="*/ 29 h 52"/>
                    <a:gd name="T32" fmla="*/ 154 w 287"/>
                    <a:gd name="T33" fmla="*/ 28 h 52"/>
                    <a:gd name="T34" fmla="*/ 160 w 287"/>
                    <a:gd name="T35" fmla="*/ 26 h 52"/>
                    <a:gd name="T36" fmla="*/ 162 w 287"/>
                    <a:gd name="T37" fmla="*/ 25 h 52"/>
                    <a:gd name="T38" fmla="*/ 181 w 287"/>
                    <a:gd name="T39" fmla="*/ 24 h 52"/>
                    <a:gd name="T40" fmla="*/ 186 w 287"/>
                    <a:gd name="T41" fmla="*/ 22 h 52"/>
                    <a:gd name="T42" fmla="*/ 190 w 287"/>
                    <a:gd name="T43" fmla="*/ 21 h 52"/>
                    <a:gd name="T44" fmla="*/ 192 w 287"/>
                    <a:gd name="T45" fmla="*/ 19 h 52"/>
                    <a:gd name="T46" fmla="*/ 194 w 287"/>
                    <a:gd name="T47" fmla="*/ 18 h 52"/>
                    <a:gd name="T48" fmla="*/ 217 w 287"/>
                    <a:gd name="T49" fmla="*/ 16 h 52"/>
                    <a:gd name="T50" fmla="*/ 222 w 287"/>
                    <a:gd name="T51" fmla="*/ 15 h 52"/>
                    <a:gd name="T52" fmla="*/ 226 w 287"/>
                    <a:gd name="T53" fmla="*/ 13 h 52"/>
                    <a:gd name="T54" fmla="*/ 237 w 287"/>
                    <a:gd name="T55" fmla="*/ 12 h 52"/>
                    <a:gd name="T56" fmla="*/ 238 w 287"/>
                    <a:gd name="T57" fmla="*/ 10 h 52"/>
                    <a:gd name="T58" fmla="*/ 247 w 287"/>
                    <a:gd name="T59" fmla="*/ 9 h 52"/>
                    <a:gd name="T60" fmla="*/ 255 w 287"/>
                    <a:gd name="T61" fmla="*/ 7 h 52"/>
                    <a:gd name="T62" fmla="*/ 272 w 287"/>
                    <a:gd name="T63" fmla="*/ 6 h 52"/>
                    <a:gd name="T64" fmla="*/ 275 w 287"/>
                    <a:gd name="T65" fmla="*/ 4 h 52"/>
                    <a:gd name="T66" fmla="*/ 276 w 287"/>
                    <a:gd name="T67" fmla="*/ 3 h 52"/>
                    <a:gd name="T68" fmla="*/ 281 w 287"/>
                    <a:gd name="T69" fmla="*/ 1 h 52"/>
                    <a:gd name="T70" fmla="*/ 287 w 287"/>
                    <a:gd name="T71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87" h="52">
                      <a:moveTo>
                        <a:pt x="0" y="52"/>
                      </a:moveTo>
                      <a:lnTo>
                        <a:pt x="2" y="52"/>
                      </a:lnTo>
                      <a:lnTo>
                        <a:pt x="2" y="51"/>
                      </a:lnTo>
                      <a:lnTo>
                        <a:pt x="5" y="51"/>
                      </a:lnTo>
                      <a:lnTo>
                        <a:pt x="5" y="49"/>
                      </a:lnTo>
                      <a:lnTo>
                        <a:pt x="26" y="49"/>
                      </a:lnTo>
                      <a:lnTo>
                        <a:pt x="26" y="48"/>
                      </a:lnTo>
                      <a:lnTo>
                        <a:pt x="31" y="48"/>
                      </a:lnTo>
                      <a:lnTo>
                        <a:pt x="31" y="46"/>
                      </a:lnTo>
                      <a:lnTo>
                        <a:pt x="38" y="46"/>
                      </a:lnTo>
                      <a:lnTo>
                        <a:pt x="38" y="45"/>
                      </a:lnTo>
                      <a:lnTo>
                        <a:pt x="48" y="45"/>
                      </a:lnTo>
                      <a:lnTo>
                        <a:pt x="48" y="42"/>
                      </a:lnTo>
                      <a:lnTo>
                        <a:pt x="54" y="42"/>
                      </a:lnTo>
                      <a:lnTo>
                        <a:pt x="54" y="41"/>
                      </a:lnTo>
                      <a:lnTo>
                        <a:pt x="56" y="41"/>
                      </a:lnTo>
                      <a:lnTo>
                        <a:pt x="56" y="39"/>
                      </a:lnTo>
                      <a:lnTo>
                        <a:pt x="75" y="39"/>
                      </a:lnTo>
                      <a:lnTo>
                        <a:pt x="75" y="38"/>
                      </a:lnTo>
                      <a:lnTo>
                        <a:pt x="82" y="38"/>
                      </a:lnTo>
                      <a:lnTo>
                        <a:pt x="82" y="36"/>
                      </a:lnTo>
                      <a:lnTo>
                        <a:pt x="86" y="36"/>
                      </a:lnTo>
                      <a:lnTo>
                        <a:pt x="86" y="35"/>
                      </a:lnTo>
                      <a:lnTo>
                        <a:pt x="98" y="35"/>
                      </a:lnTo>
                      <a:lnTo>
                        <a:pt x="98" y="34"/>
                      </a:lnTo>
                      <a:lnTo>
                        <a:pt x="105" y="34"/>
                      </a:lnTo>
                      <a:lnTo>
                        <a:pt x="105" y="32"/>
                      </a:lnTo>
                      <a:lnTo>
                        <a:pt x="111" y="32"/>
                      </a:lnTo>
                      <a:lnTo>
                        <a:pt x="111" y="31"/>
                      </a:lnTo>
                      <a:lnTo>
                        <a:pt x="132" y="31"/>
                      </a:lnTo>
                      <a:lnTo>
                        <a:pt x="132" y="29"/>
                      </a:lnTo>
                      <a:lnTo>
                        <a:pt x="135" y="29"/>
                      </a:lnTo>
                      <a:lnTo>
                        <a:pt x="135" y="28"/>
                      </a:lnTo>
                      <a:lnTo>
                        <a:pt x="154" y="28"/>
                      </a:lnTo>
                      <a:lnTo>
                        <a:pt x="154" y="26"/>
                      </a:lnTo>
                      <a:lnTo>
                        <a:pt x="160" y="26"/>
                      </a:lnTo>
                      <a:lnTo>
                        <a:pt x="160" y="25"/>
                      </a:lnTo>
                      <a:lnTo>
                        <a:pt x="162" y="25"/>
                      </a:lnTo>
                      <a:lnTo>
                        <a:pt x="162" y="24"/>
                      </a:lnTo>
                      <a:lnTo>
                        <a:pt x="181" y="24"/>
                      </a:lnTo>
                      <a:lnTo>
                        <a:pt x="181" y="22"/>
                      </a:lnTo>
                      <a:lnTo>
                        <a:pt x="186" y="22"/>
                      </a:lnTo>
                      <a:lnTo>
                        <a:pt x="186" y="21"/>
                      </a:lnTo>
                      <a:lnTo>
                        <a:pt x="190" y="21"/>
                      </a:lnTo>
                      <a:lnTo>
                        <a:pt x="190" y="19"/>
                      </a:lnTo>
                      <a:lnTo>
                        <a:pt x="192" y="19"/>
                      </a:lnTo>
                      <a:lnTo>
                        <a:pt x="192" y="18"/>
                      </a:lnTo>
                      <a:lnTo>
                        <a:pt x="194" y="18"/>
                      </a:lnTo>
                      <a:lnTo>
                        <a:pt x="194" y="16"/>
                      </a:lnTo>
                      <a:lnTo>
                        <a:pt x="217" y="16"/>
                      </a:lnTo>
                      <a:lnTo>
                        <a:pt x="217" y="15"/>
                      </a:lnTo>
                      <a:lnTo>
                        <a:pt x="222" y="15"/>
                      </a:lnTo>
                      <a:lnTo>
                        <a:pt x="222" y="13"/>
                      </a:lnTo>
                      <a:lnTo>
                        <a:pt x="226" y="13"/>
                      </a:lnTo>
                      <a:lnTo>
                        <a:pt x="226" y="12"/>
                      </a:lnTo>
                      <a:lnTo>
                        <a:pt x="237" y="12"/>
                      </a:lnTo>
                      <a:lnTo>
                        <a:pt x="237" y="10"/>
                      </a:lnTo>
                      <a:lnTo>
                        <a:pt x="238" y="10"/>
                      </a:lnTo>
                      <a:lnTo>
                        <a:pt x="238" y="9"/>
                      </a:lnTo>
                      <a:lnTo>
                        <a:pt x="247" y="9"/>
                      </a:lnTo>
                      <a:lnTo>
                        <a:pt x="247" y="7"/>
                      </a:lnTo>
                      <a:lnTo>
                        <a:pt x="255" y="7"/>
                      </a:lnTo>
                      <a:lnTo>
                        <a:pt x="255" y="6"/>
                      </a:lnTo>
                      <a:lnTo>
                        <a:pt x="272" y="6"/>
                      </a:lnTo>
                      <a:lnTo>
                        <a:pt x="272" y="4"/>
                      </a:lnTo>
                      <a:lnTo>
                        <a:pt x="275" y="4"/>
                      </a:lnTo>
                      <a:lnTo>
                        <a:pt x="275" y="3"/>
                      </a:lnTo>
                      <a:lnTo>
                        <a:pt x="276" y="3"/>
                      </a:lnTo>
                      <a:lnTo>
                        <a:pt x="276" y="1"/>
                      </a:lnTo>
                      <a:lnTo>
                        <a:pt x="281" y="1"/>
                      </a:lnTo>
                      <a:lnTo>
                        <a:pt x="281" y="0"/>
                      </a:lnTo>
                      <a:lnTo>
                        <a:pt x="287" y="0"/>
                      </a:lnTo>
                    </a:path>
                  </a:pathLst>
                </a:custGeom>
                <a:noFill/>
                <a:ln w="19050" cap="rnd">
                  <a:solidFill>
                    <a:srgbClr val="0070C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0" cap="none" spc="0" normalizeH="0" baseline="0" noProof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Freeform 104">
                  <a:extLst>
                    <a:ext uri="{FF2B5EF4-FFF2-40B4-BE49-F238E27FC236}">
                      <a16:creationId xmlns:a16="http://schemas.microsoft.com/office/drawing/2014/main" id="{94B1C184-0861-4887-8962-604D71368ED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119434" y="9296726"/>
                  <a:ext cx="3070554" cy="1085422"/>
                </a:xfrm>
                <a:custGeom>
                  <a:avLst/>
                  <a:gdLst>
                    <a:gd name="T0" fmla="*/ 7 w 283"/>
                    <a:gd name="T1" fmla="*/ 103 h 103"/>
                    <a:gd name="T2" fmla="*/ 8 w 283"/>
                    <a:gd name="T3" fmla="*/ 98 h 103"/>
                    <a:gd name="T4" fmla="*/ 10 w 283"/>
                    <a:gd name="T5" fmla="*/ 97 h 103"/>
                    <a:gd name="T6" fmla="*/ 17 w 283"/>
                    <a:gd name="T7" fmla="*/ 96 h 103"/>
                    <a:gd name="T8" fmla="*/ 23 w 283"/>
                    <a:gd name="T9" fmla="*/ 94 h 103"/>
                    <a:gd name="T10" fmla="*/ 28 w 283"/>
                    <a:gd name="T11" fmla="*/ 92 h 103"/>
                    <a:gd name="T12" fmla="*/ 31 w 283"/>
                    <a:gd name="T13" fmla="*/ 89 h 103"/>
                    <a:gd name="T14" fmla="*/ 35 w 283"/>
                    <a:gd name="T15" fmla="*/ 86 h 103"/>
                    <a:gd name="T16" fmla="*/ 42 w 283"/>
                    <a:gd name="T17" fmla="*/ 85 h 103"/>
                    <a:gd name="T18" fmla="*/ 43 w 283"/>
                    <a:gd name="T19" fmla="*/ 82 h 103"/>
                    <a:gd name="T20" fmla="*/ 46 w 283"/>
                    <a:gd name="T21" fmla="*/ 78 h 103"/>
                    <a:gd name="T22" fmla="*/ 49 w 283"/>
                    <a:gd name="T23" fmla="*/ 75 h 103"/>
                    <a:gd name="T24" fmla="*/ 52 w 283"/>
                    <a:gd name="T25" fmla="*/ 71 h 103"/>
                    <a:gd name="T26" fmla="*/ 53 w 283"/>
                    <a:gd name="T27" fmla="*/ 69 h 103"/>
                    <a:gd name="T28" fmla="*/ 56 w 283"/>
                    <a:gd name="T29" fmla="*/ 67 h 103"/>
                    <a:gd name="T30" fmla="*/ 63 w 283"/>
                    <a:gd name="T31" fmla="*/ 66 h 103"/>
                    <a:gd name="T32" fmla="*/ 70 w 283"/>
                    <a:gd name="T33" fmla="*/ 65 h 103"/>
                    <a:gd name="T34" fmla="*/ 76 w 283"/>
                    <a:gd name="T35" fmla="*/ 63 h 103"/>
                    <a:gd name="T36" fmla="*/ 77 w 283"/>
                    <a:gd name="T37" fmla="*/ 60 h 103"/>
                    <a:gd name="T38" fmla="*/ 80 w 283"/>
                    <a:gd name="T39" fmla="*/ 58 h 103"/>
                    <a:gd name="T40" fmla="*/ 81 w 283"/>
                    <a:gd name="T41" fmla="*/ 56 h 103"/>
                    <a:gd name="T42" fmla="*/ 86 w 283"/>
                    <a:gd name="T43" fmla="*/ 53 h 103"/>
                    <a:gd name="T44" fmla="*/ 93 w 283"/>
                    <a:gd name="T45" fmla="*/ 52 h 103"/>
                    <a:gd name="T46" fmla="*/ 98 w 283"/>
                    <a:gd name="T47" fmla="*/ 50 h 103"/>
                    <a:gd name="T48" fmla="*/ 102 w 283"/>
                    <a:gd name="T49" fmla="*/ 49 h 103"/>
                    <a:gd name="T50" fmla="*/ 110 w 283"/>
                    <a:gd name="T51" fmla="*/ 47 h 103"/>
                    <a:gd name="T52" fmla="*/ 117 w 283"/>
                    <a:gd name="T53" fmla="*/ 47 h 103"/>
                    <a:gd name="T54" fmla="*/ 118 w 283"/>
                    <a:gd name="T55" fmla="*/ 45 h 103"/>
                    <a:gd name="T56" fmla="*/ 120 w 283"/>
                    <a:gd name="T57" fmla="*/ 42 h 103"/>
                    <a:gd name="T58" fmla="*/ 124 w 283"/>
                    <a:gd name="T59" fmla="*/ 39 h 103"/>
                    <a:gd name="T60" fmla="*/ 126 w 283"/>
                    <a:gd name="T61" fmla="*/ 37 h 103"/>
                    <a:gd name="T62" fmla="*/ 134 w 283"/>
                    <a:gd name="T63" fmla="*/ 37 h 103"/>
                    <a:gd name="T64" fmla="*/ 142 w 283"/>
                    <a:gd name="T65" fmla="*/ 33 h 103"/>
                    <a:gd name="T66" fmla="*/ 154 w 283"/>
                    <a:gd name="T67" fmla="*/ 33 h 103"/>
                    <a:gd name="T68" fmla="*/ 159 w 283"/>
                    <a:gd name="T69" fmla="*/ 30 h 103"/>
                    <a:gd name="T70" fmla="*/ 162 w 283"/>
                    <a:gd name="T71" fmla="*/ 27 h 103"/>
                    <a:gd name="T72" fmla="*/ 170 w 283"/>
                    <a:gd name="T73" fmla="*/ 27 h 103"/>
                    <a:gd name="T74" fmla="*/ 173 w 283"/>
                    <a:gd name="T75" fmla="*/ 24 h 103"/>
                    <a:gd name="T76" fmla="*/ 179 w 283"/>
                    <a:gd name="T77" fmla="*/ 22 h 103"/>
                    <a:gd name="T78" fmla="*/ 182 w 283"/>
                    <a:gd name="T79" fmla="*/ 21 h 103"/>
                    <a:gd name="T80" fmla="*/ 186 w 283"/>
                    <a:gd name="T81" fmla="*/ 18 h 103"/>
                    <a:gd name="T82" fmla="*/ 192 w 283"/>
                    <a:gd name="T83" fmla="*/ 16 h 103"/>
                    <a:gd name="T84" fmla="*/ 198 w 283"/>
                    <a:gd name="T85" fmla="*/ 13 h 103"/>
                    <a:gd name="T86" fmla="*/ 204 w 283"/>
                    <a:gd name="T87" fmla="*/ 11 h 103"/>
                    <a:gd name="T88" fmla="*/ 215 w 283"/>
                    <a:gd name="T89" fmla="*/ 10 h 103"/>
                    <a:gd name="T90" fmla="*/ 226 w 283"/>
                    <a:gd name="T91" fmla="*/ 9 h 103"/>
                    <a:gd name="T92" fmla="*/ 238 w 283"/>
                    <a:gd name="T93" fmla="*/ 9 h 103"/>
                    <a:gd name="T94" fmla="*/ 240 w 283"/>
                    <a:gd name="T95" fmla="*/ 7 h 103"/>
                    <a:gd name="T96" fmla="*/ 251 w 283"/>
                    <a:gd name="T97" fmla="*/ 6 h 103"/>
                    <a:gd name="T98" fmla="*/ 253 w 283"/>
                    <a:gd name="T99" fmla="*/ 4 h 103"/>
                    <a:gd name="T100" fmla="*/ 265 w 283"/>
                    <a:gd name="T101" fmla="*/ 4 h 103"/>
                    <a:gd name="T102" fmla="*/ 272 w 283"/>
                    <a:gd name="T103" fmla="*/ 3 h 103"/>
                    <a:gd name="T104" fmla="*/ 282 w 283"/>
                    <a:gd name="T105" fmla="*/ 1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83" h="103">
                      <a:moveTo>
                        <a:pt x="4" y="103"/>
                      </a:moveTo>
                      <a:lnTo>
                        <a:pt x="7" y="103"/>
                      </a:lnTo>
                      <a:lnTo>
                        <a:pt x="7" y="102"/>
                      </a:lnTo>
                      <a:moveTo>
                        <a:pt x="8" y="99"/>
                      </a:moveTo>
                      <a:lnTo>
                        <a:pt x="8" y="98"/>
                      </a:lnTo>
                      <a:lnTo>
                        <a:pt x="9" y="98"/>
                      </a:lnTo>
                      <a:lnTo>
                        <a:pt x="9" y="97"/>
                      </a:lnTo>
                      <a:lnTo>
                        <a:pt x="10" y="97"/>
                      </a:lnTo>
                      <a:lnTo>
                        <a:pt x="10" y="97"/>
                      </a:lnTo>
                      <a:moveTo>
                        <a:pt x="13" y="96"/>
                      </a:moveTo>
                      <a:lnTo>
                        <a:pt x="17" y="96"/>
                      </a:lnTo>
                      <a:lnTo>
                        <a:pt x="17" y="96"/>
                      </a:lnTo>
                      <a:moveTo>
                        <a:pt x="19" y="94"/>
                      </a:moveTo>
                      <a:lnTo>
                        <a:pt x="23" y="94"/>
                      </a:lnTo>
                      <a:moveTo>
                        <a:pt x="26" y="93"/>
                      </a:moveTo>
                      <a:lnTo>
                        <a:pt x="28" y="93"/>
                      </a:lnTo>
                      <a:lnTo>
                        <a:pt x="28" y="92"/>
                      </a:lnTo>
                      <a:lnTo>
                        <a:pt x="29" y="92"/>
                      </a:lnTo>
                      <a:moveTo>
                        <a:pt x="31" y="90"/>
                      </a:moveTo>
                      <a:lnTo>
                        <a:pt x="31" y="89"/>
                      </a:lnTo>
                      <a:lnTo>
                        <a:pt x="34" y="89"/>
                      </a:lnTo>
                      <a:lnTo>
                        <a:pt x="34" y="89"/>
                      </a:lnTo>
                      <a:moveTo>
                        <a:pt x="35" y="86"/>
                      </a:moveTo>
                      <a:lnTo>
                        <a:pt x="39" y="86"/>
                      </a:lnTo>
                      <a:lnTo>
                        <a:pt x="39" y="86"/>
                      </a:lnTo>
                      <a:moveTo>
                        <a:pt x="42" y="85"/>
                      </a:moveTo>
                      <a:lnTo>
                        <a:pt x="43" y="85"/>
                      </a:lnTo>
                      <a:lnTo>
                        <a:pt x="43" y="82"/>
                      </a:lnTo>
                      <a:lnTo>
                        <a:pt x="43" y="82"/>
                      </a:lnTo>
                      <a:moveTo>
                        <a:pt x="44" y="79"/>
                      </a:moveTo>
                      <a:lnTo>
                        <a:pt x="46" y="79"/>
                      </a:lnTo>
                      <a:lnTo>
                        <a:pt x="46" y="78"/>
                      </a:lnTo>
                      <a:lnTo>
                        <a:pt x="46" y="77"/>
                      </a:lnTo>
                      <a:moveTo>
                        <a:pt x="48" y="75"/>
                      </a:moveTo>
                      <a:lnTo>
                        <a:pt x="49" y="75"/>
                      </a:lnTo>
                      <a:lnTo>
                        <a:pt x="49" y="73"/>
                      </a:lnTo>
                      <a:lnTo>
                        <a:pt x="50" y="73"/>
                      </a:lnTo>
                      <a:moveTo>
                        <a:pt x="52" y="71"/>
                      </a:moveTo>
                      <a:lnTo>
                        <a:pt x="52" y="70"/>
                      </a:lnTo>
                      <a:lnTo>
                        <a:pt x="53" y="70"/>
                      </a:lnTo>
                      <a:lnTo>
                        <a:pt x="53" y="69"/>
                      </a:lnTo>
                      <a:lnTo>
                        <a:pt x="54" y="69"/>
                      </a:lnTo>
                      <a:lnTo>
                        <a:pt x="54" y="69"/>
                      </a:lnTo>
                      <a:moveTo>
                        <a:pt x="56" y="67"/>
                      </a:moveTo>
                      <a:lnTo>
                        <a:pt x="56" y="66"/>
                      </a:lnTo>
                      <a:lnTo>
                        <a:pt x="59" y="66"/>
                      </a:lnTo>
                      <a:moveTo>
                        <a:pt x="63" y="66"/>
                      </a:moveTo>
                      <a:lnTo>
                        <a:pt x="63" y="65"/>
                      </a:lnTo>
                      <a:lnTo>
                        <a:pt x="66" y="65"/>
                      </a:lnTo>
                      <a:moveTo>
                        <a:pt x="70" y="65"/>
                      </a:moveTo>
                      <a:lnTo>
                        <a:pt x="70" y="63"/>
                      </a:lnTo>
                      <a:lnTo>
                        <a:pt x="72" y="63"/>
                      </a:lnTo>
                      <a:moveTo>
                        <a:pt x="76" y="63"/>
                      </a:moveTo>
                      <a:lnTo>
                        <a:pt x="76" y="62"/>
                      </a:lnTo>
                      <a:lnTo>
                        <a:pt x="77" y="62"/>
                      </a:lnTo>
                      <a:lnTo>
                        <a:pt x="77" y="60"/>
                      </a:lnTo>
                      <a:lnTo>
                        <a:pt x="77" y="60"/>
                      </a:lnTo>
                      <a:moveTo>
                        <a:pt x="80" y="59"/>
                      </a:moveTo>
                      <a:lnTo>
                        <a:pt x="80" y="58"/>
                      </a:lnTo>
                      <a:lnTo>
                        <a:pt x="81" y="58"/>
                      </a:lnTo>
                      <a:lnTo>
                        <a:pt x="81" y="56"/>
                      </a:lnTo>
                      <a:lnTo>
                        <a:pt x="81" y="56"/>
                      </a:lnTo>
                      <a:moveTo>
                        <a:pt x="84" y="55"/>
                      </a:moveTo>
                      <a:lnTo>
                        <a:pt x="86" y="55"/>
                      </a:lnTo>
                      <a:lnTo>
                        <a:pt x="86" y="53"/>
                      </a:lnTo>
                      <a:lnTo>
                        <a:pt x="86" y="53"/>
                      </a:lnTo>
                      <a:moveTo>
                        <a:pt x="89" y="52"/>
                      </a:moveTo>
                      <a:lnTo>
                        <a:pt x="93" y="52"/>
                      </a:lnTo>
                      <a:moveTo>
                        <a:pt x="96" y="51"/>
                      </a:moveTo>
                      <a:lnTo>
                        <a:pt x="96" y="50"/>
                      </a:lnTo>
                      <a:lnTo>
                        <a:pt x="98" y="50"/>
                      </a:lnTo>
                      <a:lnTo>
                        <a:pt x="98" y="49"/>
                      </a:lnTo>
                      <a:lnTo>
                        <a:pt x="98" y="49"/>
                      </a:lnTo>
                      <a:moveTo>
                        <a:pt x="102" y="49"/>
                      </a:moveTo>
                      <a:lnTo>
                        <a:pt x="106" y="49"/>
                      </a:lnTo>
                      <a:moveTo>
                        <a:pt x="110" y="49"/>
                      </a:moveTo>
                      <a:lnTo>
                        <a:pt x="110" y="47"/>
                      </a:lnTo>
                      <a:lnTo>
                        <a:pt x="112" y="47"/>
                      </a:lnTo>
                      <a:moveTo>
                        <a:pt x="116" y="47"/>
                      </a:moveTo>
                      <a:lnTo>
                        <a:pt x="117" y="47"/>
                      </a:lnTo>
                      <a:lnTo>
                        <a:pt x="117" y="46"/>
                      </a:lnTo>
                      <a:lnTo>
                        <a:pt x="118" y="46"/>
                      </a:lnTo>
                      <a:lnTo>
                        <a:pt x="118" y="45"/>
                      </a:lnTo>
                      <a:lnTo>
                        <a:pt x="118" y="45"/>
                      </a:lnTo>
                      <a:moveTo>
                        <a:pt x="120" y="43"/>
                      </a:moveTo>
                      <a:lnTo>
                        <a:pt x="120" y="42"/>
                      </a:lnTo>
                      <a:lnTo>
                        <a:pt x="122" y="42"/>
                      </a:lnTo>
                      <a:lnTo>
                        <a:pt x="122" y="41"/>
                      </a:lnTo>
                      <a:moveTo>
                        <a:pt x="124" y="39"/>
                      </a:moveTo>
                      <a:lnTo>
                        <a:pt x="125" y="39"/>
                      </a:lnTo>
                      <a:lnTo>
                        <a:pt x="125" y="37"/>
                      </a:lnTo>
                      <a:lnTo>
                        <a:pt x="126" y="37"/>
                      </a:lnTo>
                      <a:moveTo>
                        <a:pt x="130" y="37"/>
                      </a:moveTo>
                      <a:lnTo>
                        <a:pt x="134" y="37"/>
                      </a:lnTo>
                      <a:lnTo>
                        <a:pt x="134" y="37"/>
                      </a:lnTo>
                      <a:moveTo>
                        <a:pt x="135" y="34"/>
                      </a:moveTo>
                      <a:lnTo>
                        <a:pt x="139" y="34"/>
                      </a:lnTo>
                      <a:moveTo>
                        <a:pt x="142" y="33"/>
                      </a:moveTo>
                      <a:lnTo>
                        <a:pt x="146" y="33"/>
                      </a:lnTo>
                      <a:moveTo>
                        <a:pt x="150" y="33"/>
                      </a:moveTo>
                      <a:lnTo>
                        <a:pt x="154" y="33"/>
                      </a:lnTo>
                      <a:moveTo>
                        <a:pt x="156" y="31"/>
                      </a:moveTo>
                      <a:lnTo>
                        <a:pt x="156" y="30"/>
                      </a:lnTo>
                      <a:lnTo>
                        <a:pt x="159" y="30"/>
                      </a:lnTo>
                      <a:moveTo>
                        <a:pt x="161" y="28"/>
                      </a:moveTo>
                      <a:lnTo>
                        <a:pt x="162" y="28"/>
                      </a:lnTo>
                      <a:lnTo>
                        <a:pt x="162" y="27"/>
                      </a:lnTo>
                      <a:lnTo>
                        <a:pt x="164" y="27"/>
                      </a:lnTo>
                      <a:moveTo>
                        <a:pt x="168" y="27"/>
                      </a:moveTo>
                      <a:lnTo>
                        <a:pt x="170" y="27"/>
                      </a:lnTo>
                      <a:lnTo>
                        <a:pt x="170" y="25"/>
                      </a:lnTo>
                      <a:lnTo>
                        <a:pt x="170" y="25"/>
                      </a:lnTo>
                      <a:moveTo>
                        <a:pt x="173" y="24"/>
                      </a:moveTo>
                      <a:lnTo>
                        <a:pt x="173" y="22"/>
                      </a:lnTo>
                      <a:lnTo>
                        <a:pt x="175" y="22"/>
                      </a:lnTo>
                      <a:moveTo>
                        <a:pt x="179" y="22"/>
                      </a:moveTo>
                      <a:lnTo>
                        <a:pt x="181" y="22"/>
                      </a:lnTo>
                      <a:lnTo>
                        <a:pt x="181" y="21"/>
                      </a:lnTo>
                      <a:lnTo>
                        <a:pt x="182" y="21"/>
                      </a:lnTo>
                      <a:moveTo>
                        <a:pt x="184" y="19"/>
                      </a:moveTo>
                      <a:lnTo>
                        <a:pt x="186" y="19"/>
                      </a:lnTo>
                      <a:lnTo>
                        <a:pt x="186" y="18"/>
                      </a:lnTo>
                      <a:lnTo>
                        <a:pt x="187" y="18"/>
                      </a:lnTo>
                      <a:moveTo>
                        <a:pt x="189" y="16"/>
                      </a:moveTo>
                      <a:lnTo>
                        <a:pt x="192" y="16"/>
                      </a:lnTo>
                      <a:lnTo>
                        <a:pt x="192" y="15"/>
                      </a:lnTo>
                      <a:moveTo>
                        <a:pt x="194" y="13"/>
                      </a:moveTo>
                      <a:lnTo>
                        <a:pt x="198" y="13"/>
                      </a:lnTo>
                      <a:moveTo>
                        <a:pt x="201" y="12"/>
                      </a:moveTo>
                      <a:lnTo>
                        <a:pt x="204" y="12"/>
                      </a:lnTo>
                      <a:lnTo>
                        <a:pt x="204" y="11"/>
                      </a:lnTo>
                      <a:moveTo>
                        <a:pt x="207" y="10"/>
                      </a:moveTo>
                      <a:lnTo>
                        <a:pt x="211" y="10"/>
                      </a:lnTo>
                      <a:moveTo>
                        <a:pt x="215" y="10"/>
                      </a:moveTo>
                      <a:lnTo>
                        <a:pt x="219" y="10"/>
                      </a:lnTo>
                      <a:moveTo>
                        <a:pt x="222" y="9"/>
                      </a:moveTo>
                      <a:lnTo>
                        <a:pt x="226" y="9"/>
                      </a:lnTo>
                      <a:moveTo>
                        <a:pt x="230" y="9"/>
                      </a:moveTo>
                      <a:lnTo>
                        <a:pt x="234" y="9"/>
                      </a:lnTo>
                      <a:moveTo>
                        <a:pt x="238" y="9"/>
                      </a:moveTo>
                      <a:lnTo>
                        <a:pt x="240" y="9"/>
                      </a:lnTo>
                      <a:lnTo>
                        <a:pt x="240" y="7"/>
                      </a:lnTo>
                      <a:lnTo>
                        <a:pt x="240" y="7"/>
                      </a:lnTo>
                      <a:moveTo>
                        <a:pt x="243" y="6"/>
                      </a:moveTo>
                      <a:lnTo>
                        <a:pt x="247" y="6"/>
                      </a:lnTo>
                      <a:moveTo>
                        <a:pt x="251" y="6"/>
                      </a:moveTo>
                      <a:lnTo>
                        <a:pt x="252" y="6"/>
                      </a:lnTo>
                      <a:lnTo>
                        <a:pt x="252" y="4"/>
                      </a:lnTo>
                      <a:lnTo>
                        <a:pt x="253" y="4"/>
                      </a:lnTo>
                      <a:moveTo>
                        <a:pt x="257" y="4"/>
                      </a:moveTo>
                      <a:lnTo>
                        <a:pt x="261" y="4"/>
                      </a:lnTo>
                      <a:moveTo>
                        <a:pt x="265" y="4"/>
                      </a:moveTo>
                      <a:lnTo>
                        <a:pt x="265" y="3"/>
                      </a:lnTo>
                      <a:lnTo>
                        <a:pt x="268" y="3"/>
                      </a:lnTo>
                      <a:moveTo>
                        <a:pt x="272" y="3"/>
                      </a:moveTo>
                      <a:lnTo>
                        <a:pt x="276" y="3"/>
                      </a:lnTo>
                      <a:moveTo>
                        <a:pt x="278" y="1"/>
                      </a:moveTo>
                      <a:lnTo>
                        <a:pt x="282" y="1"/>
                      </a:lnTo>
                    </a:path>
                  </a:pathLst>
                </a:custGeom>
                <a:noFill/>
                <a:ln w="19050" cap="rnd">
                  <a:solidFill>
                    <a:srgbClr val="F79646">
                      <a:lumMod val="75000"/>
                    </a:srgbClr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400" b="0" i="0" u="none" strike="noStrike" kern="0" cap="none" spc="0" normalizeH="0" baseline="0" noProof="0">
                    <a:ln>
                      <a:solidFill>
                        <a:prstClr val="white">
                          <a:lumMod val="7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Rectangle 142">
                  <a:extLst>
                    <a:ext uri="{FF2B5EF4-FFF2-40B4-BE49-F238E27FC236}">
                      <a16:creationId xmlns:a16="http://schemas.microsoft.com/office/drawing/2014/main" id="{58A3B12D-27B6-42C7-9270-F1045C4453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4079" y="9687983"/>
                  <a:ext cx="409287" cy="214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ko-KR" sz="1400" b="1" i="0" u="none" strike="noStrike" kern="0" cap="none" spc="0" normalizeH="0" baseline="0" noProof="0" dirty="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34" charset="-127"/>
                      <a:cs typeface="Arial" panose="020B0604020202020204" pitchFamily="34" charset="0"/>
                    </a:rPr>
                    <a:t>3.0%</a:t>
                  </a:r>
                </a:p>
              </p:txBody>
            </p:sp>
            <p:sp>
              <p:nvSpPr>
                <p:cNvPr id="82" name="Rectangle 143">
                  <a:extLst>
                    <a:ext uri="{FF2B5EF4-FFF2-40B4-BE49-F238E27FC236}">
                      <a16:creationId xmlns:a16="http://schemas.microsoft.com/office/drawing/2014/main" id="{B11FE557-5B2A-40D0-A687-6268D8E7A8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4079" y="9181333"/>
                  <a:ext cx="409287" cy="214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286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743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200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657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ko-KR" altLang="ko-KR" sz="1400" b="1" i="0" u="none" strike="noStrike" kern="0" cap="none" spc="0" normalizeH="0" baseline="0" noProof="0" dirty="0">
                      <a:ln>
                        <a:solidFill>
                          <a:prstClr val="white">
                            <a:lumMod val="75000"/>
                            <a:alpha val="0"/>
                          </a:prstClr>
                        </a:solidFill>
                      </a:ln>
                      <a:solidFill>
                        <a:srgbClr val="F79646">
                          <a:lumMod val="75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맑은 고딕" panose="020B0503020000020004" pitchFamily="34" charset="-127"/>
                      <a:cs typeface="Arial" panose="020B0604020202020204" pitchFamily="34" charset="0"/>
                    </a:rPr>
                    <a:t>5.6%</a:t>
                  </a:r>
                </a:p>
              </p:txBody>
            </p:sp>
          </p:grpSp>
        </p:grpSp>
        <p:sp>
          <p:nvSpPr>
            <p:cNvPr id="48" name="Line 162">
              <a:extLst>
                <a:ext uri="{FF2B5EF4-FFF2-40B4-BE49-F238E27FC236}">
                  <a16:creationId xmlns:a16="http://schemas.microsoft.com/office/drawing/2014/main" id="{5EB3D881-93E6-46FB-A92D-3E988D6DC8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73132" y="4227741"/>
              <a:ext cx="3504966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0" cap="none" spc="0" normalizeH="0" baseline="0" noProof="0" dirty="0">
                <a:ln>
                  <a:solidFill>
                    <a:prstClr val="white">
                      <a:lumMod val="75000"/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170222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0" y="131110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TALOS-AMI: Subgroup Analysis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97906" y="6496023"/>
            <a:ext cx="238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 K, ACC 2021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475"/>
            <a:ext cx="102870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3524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52" y="-4550"/>
            <a:ext cx="380048" cy="3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27703"/>
            <a:ext cx="10177139" cy="83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Disclosures</a:t>
            </a:r>
            <a:endParaRPr kumimoji="0" lang="en-US" altLang="en-US" sz="45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6038" y="1382603"/>
            <a:ext cx="9838728" cy="3954939"/>
          </a:xfrm>
          <a:prstGeom prst="rect">
            <a:avLst/>
          </a:prstGeom>
        </p:spPr>
        <p:txBody>
          <a:bodyPr vert="horz" lIns="102870" tIns="51435" rIns="102870" bIns="51435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1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Samin K. Sharma, MD, MSCAI, FACC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1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kumimoji="0" lang="en-US" altLang="en-US" sz="315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Speaker’s Bureau – BSC, Abbott, CSI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575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1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Annapoorna S. Kini, MD, MRCP, FACC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1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altLang="en-US" sz="315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Nothing to disclose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57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1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Sameer Mehta, MD, FACC </a:t>
            </a:r>
            <a:r>
              <a:rPr kumimoji="0" lang="en-US" altLang="en-US" sz="31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(Moderator)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1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altLang="en-US" sz="315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Nothing to disclose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15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15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15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7041" y="5531209"/>
            <a:ext cx="7026667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700" b="1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Gerald Werner</a:t>
            </a:r>
            <a:r>
              <a:rPr kumimoji="0" lang="en-US" altLang="en-US" sz="2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MD, FACC </a:t>
            </a:r>
            <a:r>
              <a:rPr kumimoji="0" lang="en-US" altLang="en-US" sz="27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(Guest Faculty)</a:t>
            </a:r>
            <a:endParaRPr kumimoji="0" lang="en-US" sz="27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24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0" y="26335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TALOS-AMI: Event Rates Comparison of Major </a:t>
            </a: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De-Escalation Trials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97906" y="6496023"/>
            <a:ext cx="2389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Chang K, ACC 2021</a:t>
            </a:r>
          </a:p>
        </p:txBody>
      </p:sp>
      <p:graphicFrame>
        <p:nvGraphicFramePr>
          <p:cNvPr id="6" name="표 18"/>
          <p:cNvGraphicFramePr>
            <a:graphicFrameLocks noGrp="1"/>
          </p:cNvGraphicFramePr>
          <p:nvPr/>
        </p:nvGraphicFramePr>
        <p:xfrm>
          <a:off x="1" y="1578879"/>
          <a:ext cx="10286997" cy="4378911"/>
        </p:xfrm>
        <a:graphic>
          <a:graphicData uri="http://schemas.openxmlformats.org/drawingml/2006/table">
            <a:tbl>
              <a:tblPr/>
              <a:tblGrid>
                <a:gridCol w="1469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9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9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9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95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695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46003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l" fontAlgn="ctr"/>
                      <a:r>
                        <a:rPr kumimoji="1" lang="ko-KR" alt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　</a:t>
                      </a:r>
                    </a:p>
                  </a:txBody>
                  <a:tcPr marL="8250" marR="8250" marT="8250" marB="0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4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TALOS-AMI 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4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TICO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4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Twilight-ACS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4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TROPICAL-ACS 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400" b="1" kern="120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POPular</a:t>
                      </a:r>
                      <a:r>
                        <a:rPr kumimoji="1" lang="en-US" sz="14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 Genetics 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4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HOST-REDUCE-</a:t>
                      </a:r>
                    </a:p>
                    <a:p>
                      <a:pPr algn="ctr" fontAlgn="ctr"/>
                      <a:r>
                        <a:rPr kumimoji="1" lang="en-US" sz="14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POLYTECH-ACS 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003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De-escalation </a:t>
                      </a:r>
                    </a:p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method</a:t>
                      </a:r>
                      <a:endParaRPr kumimoji="1" lang="ko-KR" altLang="en-US" sz="1200" b="1" kern="120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gradFill>
                          <a:gsLst>
                            <a:gs pos="0">
                              <a:prstClr val="black">
                                <a:lumMod val="95000"/>
                                <a:lumOff val="5000"/>
                              </a:prstClr>
                            </a:gs>
                            <a:gs pos="100000">
                              <a:prstClr val="black"/>
                            </a:gs>
                          </a:gsLst>
                          <a:lin ang="5400000" scaled="0"/>
                        </a:gradFill>
                        <a:latin typeface="Arial" panose="020B0604020202020204" pitchFamily="34" charset="0"/>
                        <a:ea typeface="나눔바른고딕" panose="020B0603020101020101" pitchFamily="50" charset="-127"/>
                        <a:cs typeface="Arial" panose="020B0604020202020204" pitchFamily="34" charset="0"/>
                      </a:endParaRPr>
                    </a:p>
                  </a:txBody>
                  <a:tcPr marL="8250" marR="8250" marT="8250" marB="0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200" b="1" kern="120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A+clopidogrel</a:t>
                      </a:r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from 1 month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200" b="1" kern="120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Ticagrelor</a:t>
                      </a:r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 mono </a:t>
                      </a:r>
                    </a:p>
                    <a:p>
                      <a:pPr algn="ctr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from 3 months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200" b="1" kern="120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Ticagrelor</a:t>
                      </a:r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 mono</a:t>
                      </a:r>
                    </a:p>
                    <a:p>
                      <a:pPr algn="ctr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 from 3 months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PFT-guided </a:t>
                      </a:r>
                    </a:p>
                    <a:p>
                      <a:pPr algn="ctr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from 2 weeks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Genotype-guided </a:t>
                      </a:r>
                    </a:p>
                    <a:p>
                      <a:pPr algn="ctr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from 48 h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200" b="1" kern="120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A+Prasugrel</a:t>
                      </a:r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 5mg </a:t>
                      </a:r>
                    </a:p>
                    <a:p>
                      <a:pPr algn="ctr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from 1 month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003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Primary Ischemic </a:t>
                      </a:r>
                      <a:b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</a:br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Outcome</a:t>
                      </a:r>
                    </a:p>
                  </a:txBody>
                  <a:tcPr marL="8250" marR="8250" marT="8250" marB="0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1-12 </a:t>
                      </a:r>
                      <a:r>
                        <a:rPr kumimoji="1" lang="en-US" sz="1200" b="1" kern="120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mo</a:t>
                      </a:r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 incidence of CV death, MI or stroke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1-Yr incidence of CV death, MI,ST or TVR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1-Yr incidence of All-cause mortality, MI, stroke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1-Yr incidence of CV death, MI or stroke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I-</a:t>
                      </a:r>
                      <a:r>
                        <a:rPr kumimoji="1" lang="en-US" sz="1200" b="1" kern="1200" spc="-50" baseline="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Yr</a:t>
                      </a:r>
                      <a:r>
                        <a:rPr kumimoji="1" lang="en-US" sz="1200" b="1" kern="1200" spc="-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 incidence of Vascular death, MI, ST or  stroke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1-Yr incidence of CV death, MI, ST or stroke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003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indent="457200" algn="l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de-escalation</a:t>
                      </a:r>
                    </a:p>
                  </a:txBody>
                  <a:tcPr marL="8250" marR="8250" marT="8250" marB="0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2.1%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1.2%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4.3%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3.0%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2.7%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1.4% 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003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indent="457200" algn="l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standard</a:t>
                      </a:r>
                    </a:p>
                  </a:txBody>
                  <a:tcPr marL="8250" marR="8250" marT="8250" marB="0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marL="0" algn="ctr" defTabSz="914400" rtl="0" eaLnBrk="1" fontAlgn="ctr" latinLnBrk="1" hangingPunct="1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3.1%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2.0%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4.4%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3.0%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3.3%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1.8% 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6003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Primary Bleeding </a:t>
                      </a:r>
                      <a:b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</a:br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Outcome</a:t>
                      </a:r>
                    </a:p>
                  </a:txBody>
                  <a:tcPr marL="8250" marR="8250" marT="8250" marB="0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BARC 2, 3, or 5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TIMI Major + Minor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BARC 2, 3 or 5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BARC 2, 3, or 5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PLATO major + minor 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F9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BARC 2, 3, or 5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6003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indent="457200" algn="l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de-escalation</a:t>
                      </a:r>
                    </a:p>
                  </a:txBody>
                  <a:tcPr marL="8250" marR="8250" marT="8250" marB="0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3.0%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3.6%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4.0%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5.0%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10.1%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2.9%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6003"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indent="457200" algn="l" fontAlgn="ctr"/>
                      <a:r>
                        <a:rPr kumimoji="1" 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standard</a:t>
                      </a:r>
                    </a:p>
                  </a:txBody>
                  <a:tcPr marL="8250" marR="8250" marT="8250" marB="0" anchor="ctr">
                    <a:lnL w="12700" cmpd="sng">
                      <a:noFill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5.6%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5.5%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7.1%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6.0%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13.1%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tc>
                  <a:txBody>
                    <a:bodyPr/>
                    <a:lstStyle>
                      <a:lvl1pPr marL="0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369983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73998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109971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47996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1849957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219946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2589932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2959919" algn="l" defTabSz="739982" rtl="0" eaLnBrk="1" latinLnBrk="0" hangingPunct="1">
                        <a:defRPr sz="1519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ko-KR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gradFill>
                            <a:gsLst>
                              <a:gs pos="0">
                                <a:prstClr val="black">
                                  <a:lumMod val="95000"/>
                                  <a:lumOff val="5000"/>
                                </a:prstClr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0"/>
                          </a:gra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5.9% </a:t>
                      </a:r>
                    </a:p>
                  </a:txBody>
                  <a:tcPr marL="8250" marR="8250" marT="8250" marB="0" anchor="ctr">
                    <a:lnL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FB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86170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984" y="194294"/>
            <a:ext cx="9835661" cy="450056"/>
          </a:xfrm>
        </p:spPr>
        <p:txBody>
          <a:bodyPr/>
          <a:lstStyle/>
          <a:p>
            <a:r>
              <a:rPr lang="en-US" altLang="en-US" sz="4000" u="sng" dirty="0">
                <a:latin typeface="Arial" pitchFamily="34" charset="0"/>
              </a:rPr>
              <a:t>Latest Issues in Coronary Intervention</a:t>
            </a:r>
            <a:endParaRPr lang="en-US" altLang="en-US" sz="40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83343" y="2189286"/>
            <a:ext cx="10203658" cy="318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ACC 2021 Interventional Trials: APT Trials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ADAPTABLE-Aspirin doses, HOST-EXAM,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TALOS-AMI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  </a:t>
            </a:r>
            <a:endParaRPr kumimoji="0" lang="en-US" altLang="en-US" sz="31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Focused review of the month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Eruptive calcific nodule as the cause of ACS</a:t>
            </a:r>
            <a:endParaRPr kumimoji="0" lang="en-US" altLang="en-US" sz="303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05" y="3162"/>
            <a:ext cx="35629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68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351" y="8110"/>
            <a:ext cx="356294" cy="4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3" y="314036"/>
            <a:ext cx="9932195" cy="632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79485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62" y="26589"/>
            <a:ext cx="356294" cy="4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61875" y="7812"/>
            <a:ext cx="10287000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2475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Consecutive Sections of the Vessels with CN Located in the RCA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0698" y="6348786"/>
            <a:ext cx="536983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Torii et al., J Am Coll Cardiol 2021;77:1599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1" y="1405634"/>
            <a:ext cx="6239670" cy="45970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7015" y="1508222"/>
            <a:ext cx="3861585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35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3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severe calcification from </a:t>
            </a:r>
            <a:r>
              <a:rPr lang="en-US" sz="135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</a:t>
            </a:r>
            <a:r>
              <a:rPr lang="en-US" sz="13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mid RCA and LAD and left diagonal branches</a:t>
            </a:r>
          </a:p>
          <a:p>
            <a:pPr defTabSz="514350"/>
            <a:endParaRPr lang="en-US" sz="9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50"/>
            <a:r>
              <a:rPr lang="en-US" sz="135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B-F</a:t>
            </a:r>
            <a:r>
              <a:rPr lang="en-US" sz="13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histologic sections show consecutive severely calcified coronary sections of the RCA </a:t>
            </a:r>
          </a:p>
          <a:p>
            <a:pPr defTabSz="514350"/>
            <a:endParaRPr lang="en-US" sz="9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50"/>
            <a:r>
              <a:rPr lang="en-US" sz="135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C </a:t>
            </a:r>
            <a:r>
              <a:rPr lang="en-US" sz="13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35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</a:t>
            </a:r>
            <a:r>
              <a:rPr lang="en-US" sz="13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35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3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(distal), flanking regions adjacent to the culprit lesion (</a:t>
            </a:r>
            <a:r>
              <a:rPr lang="en-US" sz="135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D,E</a:t>
            </a:r>
            <a:r>
              <a:rPr lang="en-US" sz="13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defTabSz="514350"/>
            <a:r>
              <a:rPr lang="en-US" sz="135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C</a:t>
            </a:r>
            <a:r>
              <a:rPr lang="en-US" sz="13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135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3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show sheet calcification</a:t>
            </a:r>
          </a:p>
          <a:p>
            <a:pPr defTabSz="514350"/>
            <a:endParaRPr lang="en-US" sz="9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50"/>
            <a:r>
              <a:rPr lang="en-US" sz="135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D” (enlarged image of D)</a:t>
            </a:r>
            <a:r>
              <a:rPr lang="en-US" sz="13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shows medial disruption</a:t>
            </a:r>
          </a:p>
          <a:p>
            <a:pPr defTabSz="514350"/>
            <a:endParaRPr lang="en-US" sz="9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50"/>
            <a:r>
              <a:rPr lang="en-US" sz="135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3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shows culprit lesion of calcified node</a:t>
            </a:r>
          </a:p>
          <a:p>
            <a:pPr defTabSz="514350"/>
            <a:endParaRPr lang="en-US" sz="9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50"/>
            <a:r>
              <a:rPr lang="en-US" sz="135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B’ – F’ </a:t>
            </a:r>
            <a:r>
              <a:rPr lang="en-US" sz="13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areas with calcified nodule</a:t>
            </a:r>
          </a:p>
          <a:p>
            <a:pPr defTabSz="514350"/>
            <a:endParaRPr lang="en-US" sz="9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50"/>
            <a:r>
              <a:rPr lang="en-US" sz="135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D’, E’ </a:t>
            </a:r>
            <a:r>
              <a:rPr lang="en-US" sz="13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do not demonstrate presence of collagen (red arrows)</a:t>
            </a:r>
          </a:p>
          <a:p>
            <a:pPr defTabSz="514350"/>
            <a:endParaRPr lang="en-US" sz="9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50"/>
            <a:r>
              <a:rPr lang="en-US" sz="135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B’, C’, E’ </a:t>
            </a:r>
            <a:r>
              <a:rPr lang="en-US" sz="13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35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F’ </a:t>
            </a:r>
            <a:r>
              <a:rPr lang="en-US" sz="13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areas of sheet calcification show collagen (blue arrows)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531" y="955704"/>
            <a:ext cx="10121594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2025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from a 79-year-old female with h/o htn, diabetes, CAD and HF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3472828" y="2747874"/>
            <a:ext cx="1080036" cy="1160188"/>
          </a:xfrm>
          <a:prstGeom prst="straightConnector1">
            <a:avLst/>
          </a:prstGeom>
          <a:solidFill>
            <a:srgbClr val="FFCC99"/>
          </a:solidFill>
          <a:ln w="19050" cap="flat" cmpd="sng" algn="ctr">
            <a:solidFill>
              <a:srgbClr val="FF3399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79247007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62" y="8111"/>
            <a:ext cx="356294" cy="4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7512"/>
            <a:ext cx="101400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Co-Registration Between Radiograph,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MicroCT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</a:p>
          <a:p>
            <a:pPr algn="ctr" defTabSz="514350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Histology of CN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1462" y="6468856"/>
            <a:ext cx="536983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Torii et al., J Am Coll Cardiol 2021;77:1599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4" y="1730701"/>
            <a:ext cx="9504217" cy="4753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38" y="1119603"/>
            <a:ext cx="10062696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1575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Co-registration between radiograph, </a:t>
            </a:r>
            <a:r>
              <a:rPr lang="en-US" sz="1575" b="1" i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microCT</a:t>
            </a:r>
            <a:r>
              <a:rPr lang="en-US" sz="1575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histology for histologic characterization of CN</a:t>
            </a:r>
          </a:p>
        </p:txBody>
      </p:sp>
    </p:spTree>
    <p:extLst>
      <p:ext uri="{BB962C8B-B14F-4D97-AF65-F5344CB8AC3E}">
        <p14:creationId xmlns:p14="http://schemas.microsoft.com/office/powerpoint/2010/main" val="126867480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62" y="17349"/>
            <a:ext cx="356294" cy="4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11462" y="6487332"/>
            <a:ext cx="536983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Torii et al., J Am Coll Cardiol 2021;77:1599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08" y="-21324"/>
            <a:ext cx="10281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Prevalence of Various Types of Calcification Morphologies and </a:t>
            </a:r>
          </a:p>
          <a:p>
            <a:pPr algn="ctr" defTabSz="514350"/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Nonculprit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Arteries in the LMT, LAD,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LCx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RCA in Pts with CN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73" y="896011"/>
            <a:ext cx="7823200" cy="548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216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62" y="17349"/>
            <a:ext cx="356294" cy="4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11462" y="6422674"/>
            <a:ext cx="536983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Torii et al., J Am Coll Cardiol 2021;77:1599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1763"/>
            <a:ext cx="10086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Histologic Appearance of Sheet Calcium in Necrotic Core </a:t>
            </a:r>
          </a:p>
          <a:p>
            <a:pPr algn="ctr" defTabSz="514350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Collagen Calcification in Various Atherosclerotic Lesions, Including CN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8" y="1482528"/>
            <a:ext cx="6002038" cy="485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70352" y="1482869"/>
            <a:ext cx="437437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3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A’ </a:t>
            </a:r>
            <a:r>
              <a:rPr lang="en-US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necrotic core in a </a:t>
            </a:r>
            <a:r>
              <a:rPr lang="en-US" sz="13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fibroatheroma</a:t>
            </a:r>
            <a:r>
              <a:rPr lang="en-US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3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A” </a:t>
            </a:r>
            <a:r>
              <a:rPr lang="en-US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absence of any staining within the necrotic core (red arrows)</a:t>
            </a:r>
          </a:p>
          <a:p>
            <a:pPr defTabSz="514350"/>
            <a:endParaRPr lang="en-US" sz="13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50"/>
            <a:r>
              <a:rPr lang="en-US" sz="13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B, B’ </a:t>
            </a:r>
            <a:r>
              <a:rPr lang="en-US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Collagen calcification in a </a:t>
            </a:r>
            <a:r>
              <a:rPr lang="en-US" sz="13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fibrocalcific</a:t>
            </a:r>
            <a:r>
              <a:rPr lang="en-US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plaque. (purple and yellow-green area) show sheet ca+</a:t>
            </a:r>
          </a:p>
          <a:p>
            <a:pPr defTabSz="514350"/>
            <a:r>
              <a:rPr lang="en-US" sz="13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B” </a:t>
            </a:r>
            <a:r>
              <a:rPr lang="en-US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underlying plaque is composed of collagen (yellow arrows)</a:t>
            </a:r>
          </a:p>
          <a:p>
            <a:pPr defTabSz="514350"/>
            <a:endParaRPr lang="en-US" sz="13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50"/>
            <a:r>
              <a:rPr lang="en-US" sz="13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C, C’, C” </a:t>
            </a:r>
            <a:r>
              <a:rPr lang="en-US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necrotic core is observed and outer rim of necrotic core is surrounded by smooth muscle cells and collagen with calcification of both regions.</a:t>
            </a:r>
          </a:p>
          <a:p>
            <a:pPr defTabSz="514350"/>
            <a:r>
              <a:rPr lang="en-US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C” – absence of staining within the necrotic region (red arrows), but collagen seen in the surrounding calcific area (yellow arrows)</a:t>
            </a:r>
          </a:p>
          <a:p>
            <a:pPr defTabSz="514350"/>
            <a:endParaRPr lang="en-US" sz="13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50"/>
            <a:r>
              <a:rPr lang="en-US" sz="13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D, D’ </a:t>
            </a:r>
            <a:r>
              <a:rPr lang="en-US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nodular calcification (healed CN)</a:t>
            </a:r>
          </a:p>
          <a:p>
            <a:pPr defTabSz="514350"/>
            <a:r>
              <a:rPr lang="en-US" sz="13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E, E’ </a:t>
            </a:r>
            <a:r>
              <a:rPr lang="en-US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calcified nodule</a:t>
            </a:r>
          </a:p>
          <a:p>
            <a:pPr defTabSz="514350"/>
            <a:endParaRPr lang="en-US" sz="13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50"/>
            <a:r>
              <a:rPr lang="en-US" sz="13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D”, E” </a:t>
            </a:r>
            <a:r>
              <a:rPr lang="en-US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absence of collagen staining in regions of the nodules (red arrows)</a:t>
            </a:r>
          </a:p>
          <a:p>
            <a:pPr defTabSz="514350"/>
            <a:r>
              <a:rPr lang="en-US" sz="13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D”</a:t>
            </a:r>
            <a:r>
              <a:rPr lang="en-US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nodular calcification has a healed fibrous cap (green arrows) </a:t>
            </a:r>
          </a:p>
          <a:p>
            <a:pPr defTabSz="514350"/>
            <a:r>
              <a:rPr lang="en-US" sz="13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E”</a:t>
            </a:r>
            <a:r>
              <a:rPr lang="en-US" sz="13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CN has a luminal thrombus with an absence pf fibrous cap (blue arrow) </a:t>
            </a:r>
          </a:p>
        </p:txBody>
      </p:sp>
    </p:spTree>
    <p:extLst>
      <p:ext uri="{BB962C8B-B14F-4D97-AF65-F5344CB8AC3E}">
        <p14:creationId xmlns:p14="http://schemas.microsoft.com/office/powerpoint/2010/main" val="414327186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62" y="8112"/>
            <a:ext cx="356294" cy="4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34116" y="6441150"/>
            <a:ext cx="5447176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Torii et al., J Am Coll Cardiol 2021;77:1599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0913"/>
            <a:ext cx="1007687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Prevalence of NC Calcification and C Calcification of Sections from Culprit (With CN) and </a:t>
            </a:r>
            <a:r>
              <a:rPr lang="en-US" sz="27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Nonculprit</a:t>
            </a:r>
            <a:r>
              <a:rPr 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(Proximal</a:t>
            </a:r>
          </a:p>
          <a:p>
            <a:pPr algn="ctr" defTabSz="514350"/>
            <a:r>
              <a:rPr 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Distal) Arteries Without CN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72072" y="2042451"/>
            <a:ext cx="7909037" cy="3983875"/>
            <a:chOff x="773084" y="1221971"/>
            <a:chExt cx="7030255" cy="3541222"/>
          </a:xfrm>
        </p:grpSpPr>
        <p:graphicFrame>
          <p:nvGraphicFramePr>
            <p:cNvPr id="6" name="Chart 5"/>
            <p:cNvGraphicFramePr/>
            <p:nvPr/>
          </p:nvGraphicFramePr>
          <p:xfrm>
            <a:off x="1285661" y="1221971"/>
            <a:ext cx="6517678" cy="35412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1604356" y="4073236"/>
              <a:ext cx="6198983" cy="32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/>
              <a:r>
                <a:rPr lang="en-US" sz="1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184 Sections                                230 Sections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3084" y="2489029"/>
              <a:ext cx="423949" cy="32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14350"/>
              <a:r>
                <a:rPr lang="en-US" sz="18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021282" y="2036747"/>
            <a:ext cx="296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&lt;0.0001</a:t>
            </a:r>
            <a:endParaRPr lang="en-US" sz="1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070435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62" y="-1125"/>
            <a:ext cx="356294" cy="4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34116" y="6487332"/>
            <a:ext cx="5447176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Torii et al., J Am Coll Cardiol 2021;77:1599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9236" y="-14507"/>
            <a:ext cx="1022512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27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Box-and-Whisker Plots Showing Degree of Circumferential Sheet Calcification in the Proximal, Culprit, and Distal Sections of CN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82" y="1324320"/>
            <a:ext cx="9427118" cy="50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80759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998" y="17351"/>
            <a:ext cx="356294" cy="4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26479" y="6468860"/>
            <a:ext cx="5447176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Torii et al., J Am Coll Cardiol 2021;77:1599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92361" y="3971"/>
            <a:ext cx="10225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Angiogram, Fluoroscopy, Radiograph, </a:t>
            </a:r>
            <a:r>
              <a:rPr lang="en-US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MicroCT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Images of</a:t>
            </a:r>
          </a:p>
          <a:p>
            <a:pPr algn="ctr" defTabSz="514350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CN With Adjacent Flanking Sections and Corresponding Histological Sections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8" y="1451216"/>
            <a:ext cx="6195349" cy="49495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4423" y="1354434"/>
            <a:ext cx="39407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18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62-year-old woman with past medical h/o of htn, dialysis-dependent RF, and  h/o smoking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40589" y="2359853"/>
            <a:ext cx="39407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tortuous proximal RCA with severe stenosis and calcification</a:t>
            </a:r>
          </a:p>
          <a:p>
            <a:pPr defTabSz="514350"/>
            <a:endParaRPr lang="en-US" sz="1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50"/>
            <a:r>
              <a:rPr lang="en-US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region of the culprit site showing severe calcification of RCA</a:t>
            </a:r>
          </a:p>
          <a:p>
            <a:pPr defTabSz="514350"/>
            <a:endParaRPr lang="en-US" sz="1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50"/>
            <a:r>
              <a:rPr lang="en-US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8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MicroCT</a:t>
            </a: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showing calcification</a:t>
            </a:r>
          </a:p>
          <a:p>
            <a:pPr defTabSz="514350"/>
            <a:endParaRPr lang="en-US" sz="1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514350"/>
            <a:r>
              <a:rPr lang="en-US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histological section from culprit sites and proximal, distal and flanking sections showing fibrin-platelet thrombus attachment at culprit lesion of CN</a:t>
            </a:r>
          </a:p>
        </p:txBody>
      </p:sp>
    </p:spTree>
    <p:extLst>
      <p:ext uri="{BB962C8B-B14F-4D97-AF65-F5344CB8AC3E}">
        <p14:creationId xmlns:p14="http://schemas.microsoft.com/office/powerpoint/2010/main" val="33592313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32EC6-6402-FA43-A3E6-FEB77C8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59" y="33776"/>
            <a:ext cx="8679656" cy="784919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CCC Live Case # 143</a:t>
            </a:r>
          </a:p>
        </p:txBody>
      </p:sp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524" y="-2694"/>
            <a:ext cx="35562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3254959" y="2196452"/>
            <a:ext cx="6499087" cy="93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034" tIns="38012" rIns="76034" bIns="380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56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Clinical Variables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 known CAD or cardiac issues before present symptoms.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Very active otherwise. Current SAQ </a:t>
            </a:r>
            <a:r>
              <a:rPr lang="en-US" altLang="en-US" sz="1856" dirty="0">
                <a:solidFill>
                  <a:srgbClr val="FFFFFF"/>
                </a:solidFill>
                <a:cs typeface="Arial" pitchFamily="34" charset="0"/>
              </a:rPr>
              <a:t>85</a:t>
            </a:r>
            <a:endParaRPr kumimoji="0" lang="en-US" altLang="en-US" sz="185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57684" y="1043316"/>
            <a:ext cx="6818201" cy="934620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56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 Clinical Presentation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 with new onset CCS class IV angina and high</a:t>
            </a:r>
            <a:r>
              <a:rPr kumimoji="0" lang="en-US" sz="1856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risk SPECT MPI for multivessel ischemia</a:t>
            </a:r>
            <a:endParaRPr kumimoji="0" lang="en-US" sz="185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064" y="1043881"/>
            <a:ext cx="2672410" cy="649029"/>
          </a:xfrm>
          <a:prstGeom prst="rect">
            <a:avLst/>
          </a:prstGeom>
          <a:noFill/>
        </p:spPr>
        <p:txBody>
          <a:bodyPr wrap="none" lIns="77095" tIns="38547" rIns="77095" bIns="38547" rtlCol="0">
            <a:spAutoFit/>
          </a:bodyPr>
          <a:lstStyle/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56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 Demographics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5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kumimoji="0" lang="en-US" sz="18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yrs, M </a:t>
            </a:r>
            <a:endParaRPr kumimoji="0" lang="en-US" sz="185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40" y="2172403"/>
            <a:ext cx="3409343" cy="1505802"/>
          </a:xfrm>
          <a:prstGeom prst="rect">
            <a:avLst/>
          </a:prstGeom>
          <a:noFill/>
        </p:spPr>
        <p:txBody>
          <a:bodyPr wrap="none" lIns="77095" tIns="38547" rIns="77095" bIns="38547" rtlCol="0">
            <a:spAutoFit/>
          </a:bodyPr>
          <a:lstStyle/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56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CAD Risk Factors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Controlled Hyperlipidemia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Controlled NIDDM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56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Hyperlipidemia</a:t>
            </a:r>
            <a:endParaRPr kumimoji="0" lang="en-US" altLang="en-US" sz="185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56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 s/p PTA, Ex-Smoker, HIV </a:t>
            </a:r>
            <a:endParaRPr kumimoji="0" lang="en-US" altLang="en-US" sz="185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0036" y="3874277"/>
            <a:ext cx="9822276" cy="614597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Medications</a:t>
            </a:r>
          </a:p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Aspirin, Metoprolol XL, Atorvastatin, Losartan, </a:t>
            </a:r>
            <a:r>
              <a:rPr kumimoji="0" lang="en-US" altLang="en-US" sz="1688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Nifedipine</a:t>
            </a:r>
            <a:r>
              <a:rPr kumimoji="0" lang="en-US" altLang="en-US" sz="168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Glucophage,</a:t>
            </a:r>
            <a:r>
              <a:rPr kumimoji="0" lang="en-US" altLang="en-US" sz="1688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HIV antivirals</a:t>
            </a:r>
            <a:endParaRPr kumimoji="0" lang="en-US" sz="1688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89" y="5737604"/>
            <a:ext cx="10062117" cy="805097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6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Plan: </a:t>
            </a:r>
            <a:r>
              <a:rPr kumimoji="0" lang="en-US" altLang="en-US" sz="236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planned for staged PCI of totally occluded extremely tortuous </a:t>
            </a:r>
            <a:r>
              <a:rPr kumimoji="0" lang="en-US" altLang="en-US" sz="2363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dRCA</a:t>
            </a:r>
            <a:r>
              <a:rPr kumimoji="0" lang="en-US" altLang="en-US" sz="236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</a:t>
            </a:r>
            <a:r>
              <a:rPr kumimoji="0" lang="en-US" altLang="en-US" sz="2363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pRCA</a:t>
            </a:r>
            <a:r>
              <a:rPr kumimoji="0" lang="en-US" altLang="en-US" sz="236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lesions.</a:t>
            </a:r>
            <a:endParaRPr kumimoji="0" lang="en-US" sz="236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561" y="4607048"/>
            <a:ext cx="10181275" cy="934620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marL="0" marR="0" lvl="0" indent="0" algn="l" defTabSz="7715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56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Cath: </a:t>
            </a:r>
            <a:r>
              <a:rPr kumimoji="0" lang="en-US" altLang="en-US" sz="18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Cath done on 4/15/2021 revealed </a:t>
            </a:r>
            <a:r>
              <a:rPr lang="en-US" altLang="en-US" sz="185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kumimoji="0" lang="en-US" altLang="en-US" sz="18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 CAD: 80% mid LAD, </a:t>
            </a:r>
            <a:r>
              <a:rPr lang="en-US" altLang="en-US" sz="1856" noProof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n-US" sz="185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0% OM2, totally occluded </a:t>
            </a:r>
            <a:r>
              <a:rPr kumimoji="0" lang="en-US" altLang="en-US" sz="18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extremely tortuous </a:t>
            </a:r>
            <a:r>
              <a:rPr kumimoji="0" lang="en-US" altLang="en-US" sz="185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dRCA</a:t>
            </a:r>
            <a:r>
              <a:rPr kumimoji="0" lang="en-US" altLang="en-US" sz="18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 another 90%</a:t>
            </a:r>
            <a:r>
              <a:rPr kumimoji="0" lang="en-US" altLang="en-US" sz="1856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lesion in </a:t>
            </a:r>
            <a:r>
              <a:rPr kumimoji="0" lang="en-US" altLang="en-US" sz="1856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pRCA</a:t>
            </a:r>
            <a:r>
              <a:rPr kumimoji="0" lang="en-US" altLang="en-US" sz="18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LVEF </a:t>
            </a:r>
            <a:r>
              <a:rPr lang="en-US" altLang="en-US" sz="185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kumimoji="0" lang="en-US" altLang="en-US" sz="18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and Syntax score 22. Pt underwent </a:t>
            </a:r>
            <a:r>
              <a:rPr kumimoji="0" lang="en-US" altLang="en-US" sz="185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atherotomy+DES</a:t>
            </a:r>
            <a:r>
              <a:rPr kumimoji="0" lang="en-US" altLang="en-US" sz="18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altLang="en-US" sz="185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Xience</a:t>
            </a:r>
            <a:r>
              <a:rPr kumimoji="0" lang="en-US" altLang="en-US" sz="18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Sierra) of </a:t>
            </a:r>
            <a:r>
              <a:rPr kumimoji="0" lang="en-US" altLang="en-US" sz="185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mLAD</a:t>
            </a:r>
            <a:r>
              <a:rPr kumimoji="0" lang="en-US" altLang="en-US" sz="185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did well. </a:t>
            </a:r>
            <a:r>
              <a:rPr lang="en-US" altLang="en-US" sz="185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Clopidogrel added.</a:t>
            </a:r>
            <a:endParaRPr kumimoji="0" lang="en-US" sz="185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99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62" y="26585"/>
            <a:ext cx="356294" cy="4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34116" y="6404202"/>
            <a:ext cx="5447176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20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Torii et al., J Am Coll Cardiol 2021;77:1599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87096"/>
            <a:ext cx="1022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/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Mechanism of the Occurrence of Calcified Nodule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" y="1322592"/>
            <a:ext cx="8164945" cy="495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00970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62" y="-1127"/>
            <a:ext cx="356294" cy="4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7" y="147782"/>
            <a:ext cx="10019403" cy="664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98301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217798" y="526888"/>
            <a:ext cx="10504799" cy="63222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700" dirty="0">
                <a:latin typeface="Arial" pitchFamily="34" charset="0"/>
                <a:cs typeface="Arial" pitchFamily="34" charset="0"/>
              </a:rPr>
              <a:t>Take Home Message:</a:t>
            </a:r>
            <a:br>
              <a:rPr lang="en-US" altLang="en-US" sz="2700" dirty="0">
                <a:latin typeface="Arial" pitchFamily="34" charset="0"/>
                <a:cs typeface="Arial" pitchFamily="34" charset="0"/>
              </a:rPr>
            </a:br>
            <a:r>
              <a:rPr lang="en-US" altLang="en-US" sz="2700" dirty="0">
                <a:latin typeface="Arial" pitchFamily="34" charset="0"/>
                <a:cs typeface="Arial" pitchFamily="34" charset="0"/>
              </a:rPr>
              <a:t>Antiplatelet trials from ACC 2021 and Role of eruptive calcific nodule in ACS</a:t>
            </a:r>
          </a:p>
        </p:txBody>
      </p:sp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893481" y="1912966"/>
            <a:ext cx="8561784" cy="131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0" rIns="61308" bIns="306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7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7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8421" name="Rectangle 3"/>
          <p:cNvSpPr>
            <a:spLocks noChangeArrowheads="1"/>
          </p:cNvSpPr>
          <p:nvPr/>
        </p:nvSpPr>
        <p:spPr bwMode="auto">
          <a:xfrm>
            <a:off x="897435" y="4086729"/>
            <a:ext cx="8567143" cy="232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0" rIns="61308" bIns="306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36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285702" name="Rectangle 6"/>
          <p:cNvSpPr>
            <a:spLocks noChangeArrowheads="1"/>
          </p:cNvSpPr>
          <p:nvPr/>
        </p:nvSpPr>
        <p:spPr bwMode="auto">
          <a:xfrm>
            <a:off x="72867" y="3719206"/>
            <a:ext cx="10125642" cy="297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Calcific</a:t>
            </a:r>
            <a:r>
              <a:rPr kumimoji="0" lang="en-US" altLang="en-US" sz="27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nodule (CN) </a:t>
            </a:r>
            <a:r>
              <a:rPr lang="en-US" altLang="en-US" sz="270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is responsible for acute coronary thrombosis and sudden death in some elderly pts. Recent </a:t>
            </a:r>
            <a:r>
              <a:rPr lang="en-US" altLang="en-US" sz="2700" b="1" noProof="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histo</a:t>
            </a:r>
            <a:r>
              <a:rPr lang="en-US" altLang="en-US" sz="270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-pathological analysis suggested fibrous cap disruption in CN is initiated by the fragmentation of necrotic core calcification with proximal and distal hard collagen-rich calcification in coronary arteries. </a:t>
            </a:r>
            <a:r>
              <a:rPr lang="en-US" altLang="en-US" sz="27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It will serve as an additional therapeutic target to prevent acute coronary events in future.</a:t>
            </a:r>
            <a:endParaRPr kumimoji="0" lang="en-US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7563" y="2192451"/>
            <a:ext cx="9912007" cy="131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70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Clopidogrel over aspirin in maintenance phase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 </a:t>
            </a:r>
          </a:p>
          <a:p>
            <a:pPr marL="0" marR="0" lvl="0" indent="0" algn="l" defTabSz="85080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Clopidogrel causes less bleeding then aspirins:  </a:t>
            </a:r>
          </a:p>
          <a:p>
            <a:pPr marL="0" marR="0" lvl="0" indent="0" algn="l" defTabSz="85080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Ticagrelor over </a:t>
            </a:r>
            <a:r>
              <a:rPr lang="en-US" altLang="en-US" sz="27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Clopidogrel after 1M 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 PCI pts: </a:t>
            </a:r>
          </a:p>
          <a:p>
            <a:pPr marL="0" marR="0" lvl="0" indent="0" algn="l" defTabSz="85080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Aspirin 81mg vs 325mg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longterm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benefit in CAD: </a:t>
            </a:r>
          </a:p>
          <a:p>
            <a:pPr marL="0" marR="0" lvl="0" indent="0" algn="l" defTabSz="85080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52" y="-4551"/>
            <a:ext cx="380048" cy="3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744" y="2161518"/>
            <a:ext cx="642123" cy="49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67" y="1739338"/>
            <a:ext cx="660670" cy="51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9" descr="MC900441322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285" y="2647952"/>
            <a:ext cx="710913" cy="60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246" y="1672945"/>
            <a:ext cx="696349" cy="54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574" y="2983762"/>
            <a:ext cx="642123" cy="49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074" y="2178108"/>
            <a:ext cx="642123" cy="49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8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222" y="2183638"/>
            <a:ext cx="642123" cy="49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9" descr="MC900441322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678" y="3103348"/>
            <a:ext cx="710913" cy="53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48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285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5702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-132733" y="1601350"/>
            <a:ext cx="10264875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Following statements are true regarding the recent trial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comparing low dose vs regular dose aspirin  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except;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Both doses are equally effective to prevent MACE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Both doses have similar bleeding incidence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17543" marR="0" lvl="1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00616" marR="0" lvl="1" indent="-383073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3"/>
              <a:tabLst/>
              <a:defRPr/>
            </a:pP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Both doses have similar death rates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00616" marR="0" lvl="1" indent="-383073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3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63164" marR="0" lvl="1" indent="-345376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4"/>
              <a:tabLst/>
              <a:defRPr/>
            </a:pP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Both doses are similar in </a:t>
            </a:r>
            <a:r>
              <a:rPr lang="en-US" altLang="en-US" sz="225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dose switching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63164" marR="0" lvl="1" indent="-345376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4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17543" marR="0" lvl="1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E.  Low dose aspirin causes lower discontinuation vs high dose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22426" y="83460"/>
            <a:ext cx="8679656" cy="51480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200" dirty="0">
                <a:latin typeface="Arial" pitchFamily="34" charset="0"/>
                <a:cs typeface="Arial" pitchFamily="34" charset="0"/>
              </a:rPr>
              <a:t>Question # 1</a:t>
            </a:r>
          </a:p>
        </p:txBody>
      </p:sp>
      <p:sp>
        <p:nvSpPr>
          <p:cNvPr id="189444" name="Text Box 4"/>
          <p:cNvSpPr txBox="1">
            <a:spLocks noChangeArrowheads="1"/>
          </p:cNvSpPr>
          <p:nvPr/>
        </p:nvSpPr>
        <p:spPr bwMode="auto">
          <a:xfrm>
            <a:off x="4858294" y="6011536"/>
            <a:ext cx="4588966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19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8944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672" y="63606"/>
            <a:ext cx="35629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67090" y="5890729"/>
            <a:ext cx="8587234" cy="43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1525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38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correct answer is D </a:t>
            </a:r>
          </a:p>
        </p:txBody>
      </p:sp>
    </p:spTree>
    <p:extLst>
      <p:ext uri="{BB962C8B-B14F-4D97-AF65-F5344CB8AC3E}">
        <p14:creationId xmlns:p14="http://schemas.microsoft.com/office/powerpoint/2010/main" val="129937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57633" y="1452981"/>
            <a:ext cx="10188836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 anchor="b" anchorCtr="1"/>
          <a:lstStyle>
            <a:lvl1pPr marL="762000" indent="-7620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1219200" indent="-7620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Following statements are true regarding the de-escalation in the TALOS-AMI trial except;</a:t>
            </a:r>
          </a:p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84343" marR="0" lvl="1" indent="0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A.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Lower primary endpoints in de-escalation group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384343" marR="0" lvl="1" indent="0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B.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Lower BARC bleeding in de-escalation group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C.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Lower death rates in de-escalation group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D.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Similar CV death/MI and stroke in de-escalation group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E.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De-escalation is worse in pts with DM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03672" y="78247"/>
            <a:ext cx="8679656" cy="621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200" dirty="0">
                <a:latin typeface="Arial" pitchFamily="34" charset="0"/>
                <a:cs typeface="Arial" pitchFamily="34" charset="0"/>
              </a:rPr>
              <a:t>Question # 2</a:t>
            </a: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4858294" y="6011536"/>
            <a:ext cx="4588966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19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9149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296" y="22042"/>
            <a:ext cx="356295" cy="36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67090" y="5801267"/>
            <a:ext cx="8587234" cy="43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1525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38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correct answer is C </a:t>
            </a:r>
          </a:p>
        </p:txBody>
      </p:sp>
    </p:spTree>
    <p:extLst>
      <p:ext uri="{BB962C8B-B14F-4D97-AF65-F5344CB8AC3E}">
        <p14:creationId xmlns:p14="http://schemas.microsoft.com/office/powerpoint/2010/main" val="36508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ChangeArrowheads="1"/>
          </p:cNvSpPr>
          <p:nvPr/>
        </p:nvSpPr>
        <p:spPr bwMode="auto">
          <a:xfrm>
            <a:off x="93686" y="1142248"/>
            <a:ext cx="10343407" cy="405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Following statements are true regarding the mechanism of CN causing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25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ACS </a:t>
            </a:r>
            <a:r>
              <a:rPr kumimoji="0" lang="en-US" altLang="en-US" sz="22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except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  <a:p>
            <a:pPr marL="0" marR="0" lvl="0" indent="0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CN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can 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cause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coronary thrombosis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CN can have plaque disruption and thrombosis</a:t>
            </a: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CN is a common cause of ACS and sudden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death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Overlying</a:t>
            </a:r>
            <a:r>
              <a:rPr kumimoji="0" lang="en-US" altLang="en-US" sz="225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thrombosis in CN occurs due to fragmentation on NC ca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CN are most common in RCA and LM 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03672" y="57795"/>
            <a:ext cx="8679656" cy="9001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200" dirty="0">
                <a:latin typeface="Arial" pitchFamily="34" charset="0"/>
                <a:cs typeface="Arial" pitchFamily="34" charset="0"/>
              </a:rPr>
              <a:t>Question # 3 </a:t>
            </a:r>
          </a:p>
        </p:txBody>
      </p:sp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4858294" y="5864197"/>
            <a:ext cx="4588966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19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90469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676" y="3678"/>
            <a:ext cx="356295" cy="40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67090" y="5801267"/>
            <a:ext cx="8587234" cy="43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1525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38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correct answer is C </a:t>
            </a:r>
          </a:p>
        </p:txBody>
      </p:sp>
    </p:spTree>
    <p:extLst>
      <p:ext uri="{BB962C8B-B14F-4D97-AF65-F5344CB8AC3E}">
        <p14:creationId xmlns:p14="http://schemas.microsoft.com/office/powerpoint/2010/main" val="62496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TextBox 2"/>
          <p:cNvSpPr txBox="1">
            <a:spLocks noChangeArrowheads="1"/>
          </p:cNvSpPr>
          <p:nvPr/>
        </p:nvSpPr>
        <p:spPr bwMode="auto">
          <a:xfrm>
            <a:off x="1" y="47023"/>
            <a:ext cx="10103588" cy="7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533" tIns="45235" rIns="90533" bIns="45235">
            <a:spAutoFit/>
          </a:bodyPr>
          <a:lstStyle/>
          <a:p>
            <a:pPr algn="ctr" defTabSz="77152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AUC 2017: Two-Vessel Disease</a:t>
            </a:r>
          </a:p>
        </p:txBody>
      </p:sp>
      <p:pic>
        <p:nvPicPr>
          <p:cNvPr id="91140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3930"/>
            <a:ext cx="10264236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867322" y="2710469"/>
            <a:ext cx="500063" cy="300586"/>
          </a:xfrm>
          <a:prstGeom prst="rect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253" tIns="44616" rIns="89253" bIns="44616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91281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91281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91281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91281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770186" fontAlgn="base">
              <a:spcAft>
                <a:spcPct val="0"/>
              </a:spcAft>
              <a:buNone/>
              <a:defRPr/>
            </a:pPr>
            <a:endParaRPr lang="en-US" altLang="en-US" sz="4001" b="1">
              <a:solidFill>
                <a:srgbClr val="FFFFFF"/>
              </a:solidFill>
            </a:endParaRPr>
          </a:p>
        </p:txBody>
      </p:sp>
      <p:sp>
        <p:nvSpPr>
          <p:cNvPr id="91142" name="TextBox 3"/>
          <p:cNvSpPr txBox="1">
            <a:spLocks noChangeArrowheads="1"/>
          </p:cNvSpPr>
          <p:nvPr/>
        </p:nvSpPr>
        <p:spPr bwMode="auto">
          <a:xfrm>
            <a:off x="4886855" y="6467342"/>
            <a:ext cx="5377381" cy="39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8208" tIns="39107" rIns="78208" bIns="39107">
            <a:spAutoFit/>
          </a:bodyPr>
          <a:lstStyle>
            <a:lvl1pPr defTabSz="79216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79216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79216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79216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79216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defTabSz="668387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Patel et al., J Am </a:t>
            </a:r>
            <a:r>
              <a:rPr lang="en-US" altLang="en-US" sz="20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Coll</a:t>
            </a:r>
            <a:r>
              <a:rPr lang="en-US" alt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Cardiol</a:t>
            </a:r>
            <a:r>
              <a:rPr lang="en-US" altLang="en-US" sz="20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2017;69:2212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716" y="18550"/>
            <a:ext cx="380048" cy="3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853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984" y="194294"/>
            <a:ext cx="9835661" cy="450056"/>
          </a:xfrm>
        </p:spPr>
        <p:txBody>
          <a:bodyPr/>
          <a:lstStyle/>
          <a:p>
            <a:r>
              <a:rPr lang="en-US" altLang="en-US" sz="4000" u="sng" dirty="0">
                <a:latin typeface="Arial" pitchFamily="34" charset="0"/>
              </a:rPr>
              <a:t>Latest Issues in Coronary Intervention</a:t>
            </a:r>
            <a:endParaRPr lang="en-US" altLang="en-US" sz="40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83343" y="2189286"/>
            <a:ext cx="10203658" cy="318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altLang="en-US" sz="3600" b="1" dirty="0">
                <a:solidFill>
                  <a:srgbClr val="FFFFFF"/>
                </a:solidFill>
                <a:latin typeface="Arial" pitchFamily="34" charset="0"/>
              </a:rPr>
              <a:t>ACC 2021 Interventional Trials: APT Trials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b="1" i="1" dirty="0">
                <a:solidFill>
                  <a:srgbClr val="FFFFFF"/>
                </a:solidFill>
                <a:latin typeface="Arial" pitchFamily="34" charset="0"/>
              </a:rPr>
              <a:t>    </a:t>
            </a:r>
            <a:r>
              <a:rPr lang="en-US" altLang="en-US" sz="3000" b="1" i="1" dirty="0">
                <a:solidFill>
                  <a:srgbClr val="FFFFFF"/>
                </a:solidFill>
                <a:latin typeface="Arial" pitchFamily="34" charset="0"/>
              </a:rPr>
              <a:t>ADAPTABLE-Aspirin doses, HOST-EXAM,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000" b="1" i="1" dirty="0">
                <a:solidFill>
                  <a:srgbClr val="FFFFFF"/>
                </a:solidFill>
                <a:latin typeface="Arial" pitchFamily="34" charset="0"/>
              </a:rPr>
              <a:t>    TALOS-AMI </a:t>
            </a:r>
          </a:p>
          <a:p>
            <a:pPr marL="0" marR="0" lvl="0" indent="0" algn="l" defTabSz="771525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3600" b="1" i="1" dirty="0">
                <a:solidFill>
                  <a:srgbClr val="FFFFFF"/>
                </a:solidFill>
                <a:latin typeface="Arial" pitchFamily="34" charset="0"/>
              </a:rPr>
              <a:t>          </a:t>
            </a:r>
            <a:endParaRPr kumimoji="0" lang="en-US" altLang="en-US" sz="31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Focused review of the month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Eruptive calcific nodule as the cause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of ACS</a:t>
            </a:r>
            <a:endParaRPr kumimoji="0" lang="en-US" altLang="en-US" sz="303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05" y="3162"/>
            <a:ext cx="35629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23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984" y="194294"/>
            <a:ext cx="9835661" cy="450056"/>
          </a:xfrm>
        </p:spPr>
        <p:txBody>
          <a:bodyPr/>
          <a:lstStyle/>
          <a:p>
            <a:r>
              <a:rPr lang="en-US" altLang="en-US" sz="4000" u="sng" dirty="0">
                <a:latin typeface="Arial" pitchFamily="34" charset="0"/>
              </a:rPr>
              <a:t>Latest Issues in Coronary Intervention</a:t>
            </a:r>
            <a:endParaRPr lang="en-US" altLang="en-US" sz="40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83343" y="2189286"/>
            <a:ext cx="10203658" cy="318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altLang="en-US" sz="3600" b="1" dirty="0">
                <a:solidFill>
                  <a:srgbClr val="FFFFFF"/>
                </a:solidFill>
                <a:latin typeface="Arial" pitchFamily="34" charset="0"/>
              </a:rPr>
              <a:t>ACC 2021 Interventional Trials: APT Trials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b="1" i="1" dirty="0">
                <a:solidFill>
                  <a:srgbClr val="FFFFFF"/>
                </a:solidFill>
                <a:latin typeface="Arial" pitchFamily="34" charset="0"/>
              </a:rPr>
              <a:t>    </a:t>
            </a:r>
            <a:r>
              <a:rPr lang="en-US" altLang="en-US" sz="3000" b="1" i="1" dirty="0">
                <a:solidFill>
                  <a:srgbClr val="FFFFFF"/>
                </a:solidFill>
                <a:latin typeface="Arial" pitchFamily="34" charset="0"/>
              </a:rPr>
              <a:t>ADAPTABLE-Aspirin doses, HOST-EXAM,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000" b="1" i="1" dirty="0">
                <a:solidFill>
                  <a:srgbClr val="FFFFFF"/>
                </a:solidFill>
                <a:latin typeface="Arial" pitchFamily="34" charset="0"/>
              </a:rPr>
              <a:t>    TALOS-AMI </a:t>
            </a:r>
          </a:p>
          <a:p>
            <a:pPr marL="0" marR="0" lvl="0" indent="0" algn="l" defTabSz="771525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3600" b="1" i="1" dirty="0">
                <a:solidFill>
                  <a:srgbClr val="FFFFFF"/>
                </a:solidFill>
                <a:latin typeface="Arial" pitchFamily="34" charset="0"/>
              </a:rPr>
              <a:t>          </a:t>
            </a:r>
            <a:endParaRPr kumimoji="0" lang="en-US" altLang="en-US" sz="31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Focused review of the month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Eruptive calcific nodule as the cause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of ACS</a:t>
            </a:r>
            <a:endParaRPr kumimoji="0" lang="en-US" altLang="en-US" sz="3038" b="1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05" y="3162"/>
            <a:ext cx="35629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7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564776" y="3001658"/>
            <a:ext cx="9170895" cy="1052596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1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 Patient-Centric Trial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Assessing Benefits and Long-Term Effectiveness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E9A19-811B-4440-A179-59491BEAE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0201" y="1326781"/>
            <a:ext cx="5207686" cy="150554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91508880"/>
      </p:ext>
    </p:extLst>
  </p:cSld>
  <p:clrMapOvr>
    <a:masterClrMapping/>
  </p:clrMapOvr>
  <p:transition/>
</p:sld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3.xml><?xml version="1.0" encoding="utf-8"?>
<a:theme xmlns:a="http://schemas.openxmlformats.org/drawingml/2006/main" name="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Apex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맑은 고딕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맑은 고딕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3848</TotalTime>
  <Words>3858</Words>
  <Application>Microsoft Office PowerPoint</Application>
  <PresentationFormat>35mm Slides</PresentationFormat>
  <Paragraphs>796</Paragraphs>
  <Slides>55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55</vt:i4>
      </vt:variant>
    </vt:vector>
  </HeadingPairs>
  <TitlesOfParts>
    <vt:vector size="76" baseType="lpstr">
      <vt:lpstr>맑은 고딕</vt:lpstr>
      <vt:lpstr>Arial</vt:lpstr>
      <vt:lpstr>Arial Black</vt:lpstr>
      <vt:lpstr>Book Antiqua</vt:lpstr>
      <vt:lpstr>Calibri</vt:lpstr>
      <vt:lpstr>Calibri Light</vt:lpstr>
      <vt:lpstr>Lucida Sans</vt:lpstr>
      <vt:lpstr>System Font Regular</vt:lpstr>
      <vt:lpstr>Times New Roman</vt:lpstr>
      <vt:lpstr>Wingdings</vt:lpstr>
      <vt:lpstr>Wingdings 2</vt:lpstr>
      <vt:lpstr>Wingdings 3</vt:lpstr>
      <vt:lpstr>나눔바른고딕</vt:lpstr>
      <vt:lpstr>6_Default Design</vt:lpstr>
      <vt:lpstr>Office Theme</vt:lpstr>
      <vt:lpstr>BASIC SHARMA BLUE</vt:lpstr>
      <vt:lpstr>Default Design</vt:lpstr>
      <vt:lpstr>9_BASIC SHARMA BLUE</vt:lpstr>
      <vt:lpstr>1_Default Design</vt:lpstr>
      <vt:lpstr>13_Default Design</vt:lpstr>
      <vt:lpstr>Apex</vt:lpstr>
      <vt:lpstr>PowerPoint Presentation</vt:lpstr>
      <vt:lpstr>PowerPoint Presentation</vt:lpstr>
      <vt:lpstr>PowerPoint Presentation</vt:lpstr>
      <vt:lpstr>PowerPoint Presentation</vt:lpstr>
      <vt:lpstr>CCC Live Case # 143</vt:lpstr>
      <vt:lpstr>PowerPoint Presentation</vt:lpstr>
      <vt:lpstr>Latest Issues in Coronary Intervention</vt:lpstr>
      <vt:lpstr>Latest Issues in Coronary Intervention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Latest Issues in Coronary Intervention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Message: Antiplatelet trials from ACC 2021 and Role of eruptive calcific nodule in ACS</vt:lpstr>
      <vt:lpstr>Question # 1</vt:lpstr>
      <vt:lpstr>Question # 2</vt:lpstr>
      <vt:lpstr>Question # 3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Ramos, Elena</dc:creator>
  <cp:lastModifiedBy>Medinbox SBI</cp:lastModifiedBy>
  <cp:revision>500</cp:revision>
  <cp:lastPrinted>2021-05-16T20:03:26Z</cp:lastPrinted>
  <dcterms:created xsi:type="dcterms:W3CDTF">2019-05-13T14:16:18Z</dcterms:created>
  <dcterms:modified xsi:type="dcterms:W3CDTF">2021-05-18T14:08:03Z</dcterms:modified>
</cp:coreProperties>
</file>