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4562" r:id="rId3"/>
    <p:sldMasterId id="2147484588" r:id="rId4"/>
    <p:sldMasterId id="2147484645" r:id="rId5"/>
    <p:sldMasterId id="2147484670" r:id="rId6"/>
    <p:sldMasterId id="2147484695" r:id="rId7"/>
    <p:sldMasterId id="2147484707" r:id="rId8"/>
  </p:sldMasterIdLst>
  <p:notesMasterIdLst>
    <p:notesMasterId r:id="rId22"/>
  </p:notesMasterIdLst>
  <p:sldIdLst>
    <p:sldId id="2179" r:id="rId9"/>
    <p:sldId id="617" r:id="rId10"/>
    <p:sldId id="2071" r:id="rId11"/>
    <p:sldId id="2154" r:id="rId12"/>
    <p:sldId id="2178" r:id="rId13"/>
    <p:sldId id="2176" r:id="rId14"/>
    <p:sldId id="2173" r:id="rId15"/>
    <p:sldId id="2174" r:id="rId16"/>
    <p:sldId id="2181" r:id="rId17"/>
    <p:sldId id="2182" r:id="rId18"/>
    <p:sldId id="2164" r:id="rId19"/>
    <p:sldId id="2165" r:id="rId20"/>
    <p:sldId id="2180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9999"/>
    <a:srgbClr val="000099"/>
    <a:srgbClr val="000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25" autoAdjust="0"/>
    <p:restoredTop sz="86387" autoAdjust="0"/>
  </p:normalViewPr>
  <p:slideViewPr>
    <p:cSldViewPr snapToGrid="0">
      <p:cViewPr varScale="1">
        <p:scale>
          <a:sx n="122" d="100"/>
          <a:sy n="122" d="100"/>
        </p:scale>
        <p:origin x="1872" y="114"/>
      </p:cViewPr>
      <p:guideLst/>
    </p:cSldViewPr>
  </p:slideViewPr>
  <p:outlineViewPr>
    <p:cViewPr>
      <p:scale>
        <a:sx n="33" d="100"/>
        <a:sy n="33" d="100"/>
      </p:scale>
      <p:origin x="0" y="-537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54C0D-8A04-4E0F-B2BD-D9FE8154408D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8DE3-EF28-4001-A656-631E5A00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8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7CA431-D06D-4545-9B64-F839F81A0B4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29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7939EA-7933-47A6-959A-CB21B42F156A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83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8688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F3ECC-6D06-4E9F-9102-3DAE9ADF4E3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2" rIns="92904" bIns="46452" anchor="b"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8262D1-6A6A-46B9-A02C-59600F636172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53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These are the apps we have created which will provide digital algorithms for our future ambitious projects to make our cath labs smarter.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621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93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765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337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1D22E-E2B1-450A-BEAA-097497EB264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0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646" indent="0" algn="ctr">
              <a:buNone/>
              <a:defRPr/>
            </a:lvl2pPr>
            <a:lvl3pPr marL="685289" indent="0" algn="ctr">
              <a:buNone/>
              <a:defRPr/>
            </a:lvl3pPr>
            <a:lvl4pPr marL="1027931" indent="0" algn="ctr">
              <a:buNone/>
              <a:defRPr/>
            </a:lvl4pPr>
            <a:lvl5pPr marL="1370570" indent="0" algn="ctr">
              <a:buNone/>
              <a:defRPr/>
            </a:lvl5pPr>
            <a:lvl6pPr marL="1713214" indent="0" algn="ctr">
              <a:buNone/>
              <a:defRPr/>
            </a:lvl6pPr>
            <a:lvl7pPr marL="2055857" indent="0" algn="ctr">
              <a:buNone/>
              <a:defRPr/>
            </a:lvl7pPr>
            <a:lvl8pPr marL="2398499" indent="0" algn="ctr">
              <a:buNone/>
              <a:defRPr/>
            </a:lvl8pPr>
            <a:lvl9pPr marL="27411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58189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443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77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646" indent="0">
              <a:buNone/>
              <a:defRPr sz="1350"/>
            </a:lvl2pPr>
            <a:lvl3pPr marL="685289" indent="0">
              <a:buNone/>
              <a:defRPr sz="1200"/>
            </a:lvl3pPr>
            <a:lvl4pPr marL="1027931" indent="0">
              <a:buNone/>
              <a:defRPr sz="1050"/>
            </a:lvl4pPr>
            <a:lvl5pPr marL="1370570" indent="0">
              <a:buNone/>
              <a:defRPr sz="1050"/>
            </a:lvl5pPr>
            <a:lvl6pPr marL="1713214" indent="0">
              <a:buNone/>
              <a:defRPr sz="1050"/>
            </a:lvl6pPr>
            <a:lvl7pPr marL="2055857" indent="0">
              <a:buNone/>
              <a:defRPr sz="1050"/>
            </a:lvl7pPr>
            <a:lvl8pPr marL="2398499" indent="0">
              <a:buNone/>
              <a:defRPr sz="1050"/>
            </a:lvl8pPr>
            <a:lvl9pPr marL="2741141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1074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6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78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07220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01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6" indent="0">
              <a:buNone/>
              <a:defRPr sz="1500" b="1"/>
            </a:lvl2pPr>
            <a:lvl3pPr marL="685289" indent="0">
              <a:buNone/>
              <a:defRPr sz="1350" b="1"/>
            </a:lvl3pPr>
            <a:lvl4pPr marL="1027931" indent="0">
              <a:buNone/>
              <a:defRPr sz="1200" b="1"/>
            </a:lvl4pPr>
            <a:lvl5pPr marL="1370570" indent="0">
              <a:buNone/>
              <a:defRPr sz="1200" b="1"/>
            </a:lvl5pPr>
            <a:lvl6pPr marL="1713214" indent="0">
              <a:buNone/>
              <a:defRPr sz="1200" b="1"/>
            </a:lvl6pPr>
            <a:lvl7pPr marL="2055857" indent="0">
              <a:buNone/>
              <a:defRPr sz="1200" b="1"/>
            </a:lvl7pPr>
            <a:lvl8pPr marL="2398499" indent="0">
              <a:buNone/>
              <a:defRPr sz="1200" b="1"/>
            </a:lvl8pPr>
            <a:lvl9pPr marL="274114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6" indent="0">
              <a:buNone/>
              <a:defRPr sz="1500" b="1"/>
            </a:lvl2pPr>
            <a:lvl3pPr marL="685289" indent="0">
              <a:buNone/>
              <a:defRPr sz="1350" b="1"/>
            </a:lvl3pPr>
            <a:lvl4pPr marL="1027931" indent="0">
              <a:buNone/>
              <a:defRPr sz="1200" b="1"/>
            </a:lvl4pPr>
            <a:lvl5pPr marL="1370570" indent="0">
              <a:buNone/>
              <a:defRPr sz="1200" b="1"/>
            </a:lvl5pPr>
            <a:lvl6pPr marL="1713214" indent="0">
              <a:buNone/>
              <a:defRPr sz="1200" b="1"/>
            </a:lvl6pPr>
            <a:lvl7pPr marL="2055857" indent="0">
              <a:buNone/>
              <a:defRPr sz="1200" b="1"/>
            </a:lvl7pPr>
            <a:lvl8pPr marL="2398499" indent="0">
              <a:buNone/>
              <a:defRPr sz="1200" b="1"/>
            </a:lvl8pPr>
            <a:lvl9pPr marL="274114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0534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4482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5842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800"/>
            <a:ext cx="3008489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805"/>
            <a:ext cx="5111044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489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646" indent="0">
              <a:buNone/>
              <a:defRPr sz="900"/>
            </a:lvl2pPr>
            <a:lvl3pPr marL="685289" indent="0">
              <a:buNone/>
              <a:defRPr sz="750"/>
            </a:lvl3pPr>
            <a:lvl4pPr marL="1027931" indent="0">
              <a:buNone/>
              <a:defRPr sz="600"/>
            </a:lvl4pPr>
            <a:lvl5pPr marL="1370570" indent="0">
              <a:buNone/>
              <a:defRPr sz="600"/>
            </a:lvl5pPr>
            <a:lvl6pPr marL="1713214" indent="0">
              <a:buNone/>
              <a:defRPr sz="600"/>
            </a:lvl6pPr>
            <a:lvl7pPr marL="2055857" indent="0">
              <a:buNone/>
              <a:defRPr sz="600"/>
            </a:lvl7pPr>
            <a:lvl8pPr marL="2398499" indent="0">
              <a:buNone/>
              <a:defRPr sz="600"/>
            </a:lvl8pPr>
            <a:lvl9pPr marL="27411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8289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07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646" indent="0">
              <a:buNone/>
              <a:defRPr sz="2100"/>
            </a:lvl2pPr>
            <a:lvl3pPr marL="685289" indent="0">
              <a:buNone/>
              <a:defRPr sz="1800"/>
            </a:lvl3pPr>
            <a:lvl4pPr marL="1027931" indent="0">
              <a:buNone/>
              <a:defRPr sz="1500"/>
            </a:lvl4pPr>
            <a:lvl5pPr marL="1370570" indent="0">
              <a:buNone/>
              <a:defRPr sz="1500"/>
            </a:lvl5pPr>
            <a:lvl6pPr marL="1713214" indent="0">
              <a:buNone/>
              <a:defRPr sz="1500"/>
            </a:lvl6pPr>
            <a:lvl7pPr marL="2055857" indent="0">
              <a:buNone/>
              <a:defRPr sz="1500"/>
            </a:lvl7pPr>
            <a:lvl8pPr marL="2398499" indent="0">
              <a:buNone/>
              <a:defRPr sz="1500"/>
            </a:lvl8pPr>
            <a:lvl9pPr marL="2741141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36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646" indent="0">
              <a:buNone/>
              <a:defRPr sz="900"/>
            </a:lvl2pPr>
            <a:lvl3pPr marL="685289" indent="0">
              <a:buNone/>
              <a:defRPr sz="750"/>
            </a:lvl3pPr>
            <a:lvl4pPr marL="1027931" indent="0">
              <a:buNone/>
              <a:defRPr sz="600"/>
            </a:lvl4pPr>
            <a:lvl5pPr marL="1370570" indent="0">
              <a:buNone/>
              <a:defRPr sz="600"/>
            </a:lvl5pPr>
            <a:lvl6pPr marL="1713214" indent="0">
              <a:buNone/>
              <a:defRPr sz="600"/>
            </a:lvl6pPr>
            <a:lvl7pPr marL="2055857" indent="0">
              <a:buNone/>
              <a:defRPr sz="600"/>
            </a:lvl7pPr>
            <a:lvl8pPr marL="2398499" indent="0">
              <a:buNone/>
              <a:defRPr sz="600"/>
            </a:lvl8pPr>
            <a:lvl9pPr marL="27411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8689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0721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72757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52079755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1757" indent="0" algn="ctr">
              <a:buNone/>
              <a:defRPr/>
            </a:lvl2pPr>
            <a:lvl3pPr marL="683510" indent="0" algn="ctr">
              <a:buNone/>
              <a:defRPr/>
            </a:lvl3pPr>
            <a:lvl4pPr marL="1025265" indent="0" algn="ctr">
              <a:buNone/>
              <a:defRPr/>
            </a:lvl4pPr>
            <a:lvl5pPr marL="1366977" indent="0" algn="ctr">
              <a:buNone/>
              <a:defRPr/>
            </a:lvl5pPr>
            <a:lvl6pPr marL="1708716" indent="0" algn="ctr">
              <a:buNone/>
              <a:defRPr/>
            </a:lvl6pPr>
            <a:lvl7pPr marL="2050460" indent="0" algn="ctr">
              <a:buNone/>
              <a:defRPr/>
            </a:lvl7pPr>
            <a:lvl8pPr marL="2392195" indent="0" algn="ctr">
              <a:buNone/>
              <a:defRPr/>
            </a:lvl8pPr>
            <a:lvl9pPr marL="27339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8078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7237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213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1757" indent="0">
              <a:buNone/>
              <a:defRPr sz="1350"/>
            </a:lvl2pPr>
            <a:lvl3pPr marL="683510" indent="0">
              <a:buNone/>
              <a:defRPr sz="1200"/>
            </a:lvl3pPr>
            <a:lvl4pPr marL="1025265" indent="0">
              <a:buNone/>
              <a:defRPr sz="1050"/>
            </a:lvl4pPr>
            <a:lvl5pPr marL="1366977" indent="0">
              <a:buNone/>
              <a:defRPr sz="1050"/>
            </a:lvl5pPr>
            <a:lvl6pPr marL="1708716" indent="0">
              <a:buNone/>
              <a:defRPr sz="1050"/>
            </a:lvl6pPr>
            <a:lvl7pPr marL="2050460" indent="0">
              <a:buNone/>
              <a:defRPr sz="1050"/>
            </a:lvl7pPr>
            <a:lvl8pPr marL="2392195" indent="0">
              <a:buNone/>
              <a:defRPr sz="1050"/>
            </a:lvl8pPr>
            <a:lvl9pPr marL="2733938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72584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47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832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168396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01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57" indent="0">
              <a:buNone/>
              <a:defRPr sz="1500" b="1"/>
            </a:lvl2pPr>
            <a:lvl3pPr marL="683510" indent="0">
              <a:buNone/>
              <a:defRPr sz="1350" b="1"/>
            </a:lvl3pPr>
            <a:lvl4pPr marL="1025265" indent="0">
              <a:buNone/>
              <a:defRPr sz="1200" b="1"/>
            </a:lvl4pPr>
            <a:lvl5pPr marL="1366977" indent="0">
              <a:buNone/>
              <a:defRPr sz="1200" b="1"/>
            </a:lvl5pPr>
            <a:lvl6pPr marL="1708716" indent="0">
              <a:buNone/>
              <a:defRPr sz="1200" b="1"/>
            </a:lvl6pPr>
            <a:lvl7pPr marL="2050460" indent="0">
              <a:buNone/>
              <a:defRPr sz="1200" b="1"/>
            </a:lvl7pPr>
            <a:lvl8pPr marL="2392195" indent="0">
              <a:buNone/>
              <a:defRPr sz="1200" b="1"/>
            </a:lvl8pPr>
            <a:lvl9pPr marL="27339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57" indent="0">
              <a:buNone/>
              <a:defRPr sz="1500" b="1"/>
            </a:lvl2pPr>
            <a:lvl3pPr marL="683510" indent="0">
              <a:buNone/>
              <a:defRPr sz="1350" b="1"/>
            </a:lvl3pPr>
            <a:lvl4pPr marL="1025265" indent="0">
              <a:buNone/>
              <a:defRPr sz="1200" b="1"/>
            </a:lvl4pPr>
            <a:lvl5pPr marL="1366977" indent="0">
              <a:buNone/>
              <a:defRPr sz="1200" b="1"/>
            </a:lvl5pPr>
            <a:lvl6pPr marL="1708716" indent="0">
              <a:buNone/>
              <a:defRPr sz="1200" b="1"/>
            </a:lvl6pPr>
            <a:lvl7pPr marL="2050460" indent="0">
              <a:buNone/>
              <a:defRPr sz="1200" b="1"/>
            </a:lvl7pPr>
            <a:lvl8pPr marL="2392195" indent="0">
              <a:buNone/>
              <a:defRPr sz="1200" b="1"/>
            </a:lvl8pPr>
            <a:lvl9pPr marL="27339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91638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31818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62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663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489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825"/>
            <a:ext cx="5111044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489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1757" indent="0">
              <a:buNone/>
              <a:defRPr sz="900"/>
            </a:lvl2pPr>
            <a:lvl3pPr marL="683510" indent="0">
              <a:buNone/>
              <a:defRPr sz="750"/>
            </a:lvl3pPr>
            <a:lvl4pPr marL="1025265" indent="0">
              <a:buNone/>
              <a:defRPr sz="600"/>
            </a:lvl4pPr>
            <a:lvl5pPr marL="1366977" indent="0">
              <a:buNone/>
              <a:defRPr sz="600"/>
            </a:lvl5pPr>
            <a:lvl6pPr marL="1708716" indent="0">
              <a:buNone/>
              <a:defRPr sz="600"/>
            </a:lvl6pPr>
            <a:lvl7pPr marL="2050460" indent="0">
              <a:buNone/>
              <a:defRPr sz="600"/>
            </a:lvl7pPr>
            <a:lvl8pPr marL="2392195" indent="0">
              <a:buNone/>
              <a:defRPr sz="600"/>
            </a:lvl8pPr>
            <a:lvl9pPr marL="273393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08896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1757" indent="0">
              <a:buNone/>
              <a:defRPr sz="2100"/>
            </a:lvl2pPr>
            <a:lvl3pPr marL="683510" indent="0">
              <a:buNone/>
              <a:defRPr sz="1800"/>
            </a:lvl3pPr>
            <a:lvl4pPr marL="1025265" indent="0">
              <a:buNone/>
              <a:defRPr sz="1500"/>
            </a:lvl4pPr>
            <a:lvl5pPr marL="1366977" indent="0">
              <a:buNone/>
              <a:defRPr sz="1500"/>
            </a:lvl5pPr>
            <a:lvl6pPr marL="1708716" indent="0">
              <a:buNone/>
              <a:defRPr sz="1500"/>
            </a:lvl6pPr>
            <a:lvl7pPr marL="2050460" indent="0">
              <a:buNone/>
              <a:defRPr sz="1500"/>
            </a:lvl7pPr>
            <a:lvl8pPr marL="2392195" indent="0">
              <a:buNone/>
              <a:defRPr sz="1500"/>
            </a:lvl8pPr>
            <a:lvl9pPr marL="2733938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79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1757" indent="0">
              <a:buNone/>
              <a:defRPr sz="900"/>
            </a:lvl2pPr>
            <a:lvl3pPr marL="683510" indent="0">
              <a:buNone/>
              <a:defRPr sz="750"/>
            </a:lvl3pPr>
            <a:lvl4pPr marL="1025265" indent="0">
              <a:buNone/>
              <a:defRPr sz="600"/>
            </a:lvl4pPr>
            <a:lvl5pPr marL="1366977" indent="0">
              <a:buNone/>
              <a:defRPr sz="600"/>
            </a:lvl5pPr>
            <a:lvl6pPr marL="1708716" indent="0">
              <a:buNone/>
              <a:defRPr sz="600"/>
            </a:lvl6pPr>
            <a:lvl7pPr marL="2050460" indent="0">
              <a:buNone/>
              <a:defRPr sz="600"/>
            </a:lvl7pPr>
            <a:lvl8pPr marL="2392195" indent="0">
              <a:buNone/>
              <a:defRPr sz="600"/>
            </a:lvl8pPr>
            <a:lvl9pPr marL="273393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18381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54562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022607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27004031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7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375" indent="0" algn="ctr">
              <a:buNone/>
              <a:defRPr/>
            </a:lvl2pPr>
            <a:lvl3pPr marL="912750" indent="0" algn="ctr">
              <a:buNone/>
              <a:defRPr/>
            </a:lvl3pPr>
            <a:lvl4pPr marL="1369125" indent="0" algn="ctr">
              <a:buNone/>
              <a:defRPr/>
            </a:lvl4pPr>
            <a:lvl5pPr marL="1825515" indent="0" algn="ctr">
              <a:buNone/>
              <a:defRPr/>
            </a:lvl5pPr>
            <a:lvl6pPr marL="2281894" indent="0" algn="ctr">
              <a:buNone/>
              <a:defRPr/>
            </a:lvl6pPr>
            <a:lvl7pPr marL="2738250" indent="0" algn="ctr">
              <a:buNone/>
              <a:defRPr/>
            </a:lvl7pPr>
            <a:lvl8pPr marL="3194643" indent="0" algn="ctr">
              <a:buNone/>
              <a:defRPr/>
            </a:lvl8pPr>
            <a:lvl9pPr marL="365102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444345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679161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204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75" indent="0">
              <a:buNone/>
              <a:defRPr sz="1800"/>
            </a:lvl2pPr>
            <a:lvl3pPr marL="912750" indent="0">
              <a:buNone/>
              <a:defRPr sz="1600"/>
            </a:lvl3pPr>
            <a:lvl4pPr marL="1369125" indent="0">
              <a:buNone/>
              <a:defRPr sz="1400"/>
            </a:lvl4pPr>
            <a:lvl5pPr marL="1825515" indent="0">
              <a:buNone/>
              <a:defRPr sz="1400"/>
            </a:lvl5pPr>
            <a:lvl6pPr marL="2281894" indent="0">
              <a:buNone/>
              <a:defRPr sz="1400"/>
            </a:lvl6pPr>
            <a:lvl7pPr marL="2738250" indent="0">
              <a:buNone/>
              <a:defRPr sz="1400"/>
            </a:lvl7pPr>
            <a:lvl8pPr marL="3194643" indent="0">
              <a:buNone/>
              <a:defRPr sz="1400"/>
            </a:lvl8pPr>
            <a:lvl9pPr marL="365102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33676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62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831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125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8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5" indent="0">
              <a:buNone/>
              <a:defRPr sz="2000" b="1"/>
            </a:lvl2pPr>
            <a:lvl3pPr marL="912750" indent="0">
              <a:buNone/>
              <a:defRPr sz="1800" b="1"/>
            </a:lvl3pPr>
            <a:lvl4pPr marL="1369125" indent="0">
              <a:buNone/>
              <a:defRPr sz="1600" b="1"/>
            </a:lvl4pPr>
            <a:lvl5pPr marL="1825515" indent="0">
              <a:buNone/>
              <a:defRPr sz="1600" b="1"/>
            </a:lvl5pPr>
            <a:lvl6pPr marL="2281894" indent="0">
              <a:buNone/>
              <a:defRPr sz="1600" b="1"/>
            </a:lvl6pPr>
            <a:lvl7pPr marL="2738250" indent="0">
              <a:buNone/>
              <a:defRPr sz="1600" b="1"/>
            </a:lvl7pPr>
            <a:lvl8pPr marL="3194643" indent="0">
              <a:buNone/>
              <a:defRPr sz="1600" b="1"/>
            </a:lvl8pPr>
            <a:lvl9pPr marL="36510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5" indent="0">
              <a:buNone/>
              <a:defRPr sz="2000" b="1"/>
            </a:lvl2pPr>
            <a:lvl3pPr marL="912750" indent="0">
              <a:buNone/>
              <a:defRPr sz="1800" b="1"/>
            </a:lvl3pPr>
            <a:lvl4pPr marL="1369125" indent="0">
              <a:buNone/>
              <a:defRPr sz="1600" b="1"/>
            </a:lvl4pPr>
            <a:lvl5pPr marL="1825515" indent="0">
              <a:buNone/>
              <a:defRPr sz="1600" b="1"/>
            </a:lvl5pPr>
            <a:lvl6pPr marL="2281894" indent="0">
              <a:buNone/>
              <a:defRPr sz="1600" b="1"/>
            </a:lvl6pPr>
            <a:lvl7pPr marL="2738250" indent="0">
              <a:buNone/>
              <a:defRPr sz="1600" b="1"/>
            </a:lvl7pPr>
            <a:lvl8pPr marL="3194643" indent="0">
              <a:buNone/>
              <a:defRPr sz="1600" b="1"/>
            </a:lvl8pPr>
            <a:lvl9pPr marL="36510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61239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53750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82706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90"/>
            <a:ext cx="30084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858"/>
            <a:ext cx="511104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4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375" indent="0">
              <a:buNone/>
              <a:defRPr sz="1200"/>
            </a:lvl2pPr>
            <a:lvl3pPr marL="912750" indent="0">
              <a:buNone/>
              <a:defRPr sz="1000"/>
            </a:lvl3pPr>
            <a:lvl4pPr marL="1369125" indent="0">
              <a:buNone/>
              <a:defRPr sz="900"/>
            </a:lvl4pPr>
            <a:lvl5pPr marL="1825515" indent="0">
              <a:buNone/>
              <a:defRPr sz="900"/>
            </a:lvl5pPr>
            <a:lvl6pPr marL="2281894" indent="0">
              <a:buNone/>
              <a:defRPr sz="900"/>
            </a:lvl6pPr>
            <a:lvl7pPr marL="2738250" indent="0">
              <a:buNone/>
              <a:defRPr sz="900"/>
            </a:lvl7pPr>
            <a:lvl8pPr marL="3194643" indent="0">
              <a:buNone/>
              <a:defRPr sz="900"/>
            </a:lvl8pPr>
            <a:lvl9pPr marL="36510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29672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375" indent="0">
              <a:buNone/>
              <a:defRPr sz="2800"/>
            </a:lvl2pPr>
            <a:lvl3pPr marL="912750" indent="0">
              <a:buNone/>
              <a:defRPr sz="2400"/>
            </a:lvl3pPr>
            <a:lvl4pPr marL="1369125" indent="0">
              <a:buNone/>
              <a:defRPr sz="2000"/>
            </a:lvl4pPr>
            <a:lvl5pPr marL="1825515" indent="0">
              <a:buNone/>
              <a:defRPr sz="2000"/>
            </a:lvl5pPr>
            <a:lvl6pPr marL="2281894" indent="0">
              <a:buNone/>
              <a:defRPr sz="2000"/>
            </a:lvl6pPr>
            <a:lvl7pPr marL="2738250" indent="0">
              <a:buNone/>
              <a:defRPr sz="2000"/>
            </a:lvl7pPr>
            <a:lvl8pPr marL="3194643" indent="0">
              <a:buNone/>
              <a:defRPr sz="2000"/>
            </a:lvl8pPr>
            <a:lvl9pPr marL="3651024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65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375" indent="0">
              <a:buNone/>
              <a:defRPr sz="1200"/>
            </a:lvl2pPr>
            <a:lvl3pPr marL="912750" indent="0">
              <a:buNone/>
              <a:defRPr sz="1000"/>
            </a:lvl3pPr>
            <a:lvl4pPr marL="1369125" indent="0">
              <a:buNone/>
              <a:defRPr sz="900"/>
            </a:lvl4pPr>
            <a:lvl5pPr marL="1825515" indent="0">
              <a:buNone/>
              <a:defRPr sz="900"/>
            </a:lvl5pPr>
            <a:lvl6pPr marL="2281894" indent="0">
              <a:buNone/>
              <a:defRPr sz="900"/>
            </a:lvl6pPr>
            <a:lvl7pPr marL="2738250" indent="0">
              <a:buNone/>
              <a:defRPr sz="900"/>
            </a:lvl7pPr>
            <a:lvl8pPr marL="3194643" indent="0">
              <a:buNone/>
              <a:defRPr sz="900"/>
            </a:lvl8pPr>
            <a:lvl9pPr marL="36510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34620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225189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87770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77270275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78" y="-6850"/>
            <a:ext cx="9139125" cy="5150352"/>
          </a:xfrm>
          <a:prstGeom prst="rect">
            <a:avLst/>
          </a:prstGeom>
        </p:spPr>
      </p:pic>
      <p:sp>
        <p:nvSpPr>
          <p:cNvPr id="3" name="Slide Number Placeholder 6"/>
          <p:cNvSpPr txBox="1">
            <a:spLocks/>
          </p:cNvSpPr>
          <p:nvPr userDrawn="1"/>
        </p:nvSpPr>
        <p:spPr>
          <a:xfrm>
            <a:off x="8571127" y="-23292"/>
            <a:ext cx="577610" cy="276958"/>
          </a:xfrm>
          <a:prstGeom prst="rect">
            <a:avLst/>
          </a:prstGeom>
          <a:noFill/>
        </p:spPr>
        <p:txBody>
          <a:bodyPr lIns="91271" tIns="45645" rIns="91271" bIns="45645"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DB4C24-AF86-4570-89B5-45F4BCA3377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4051" y="2288796"/>
            <a:ext cx="7043024" cy="552202"/>
          </a:xfrm>
          <a:prstGeom prst="rect">
            <a:avLst/>
          </a:prstGeo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78"/>
          <p:cNvSpPr>
            <a:spLocks noChangeArrowheads="1"/>
          </p:cNvSpPr>
          <p:nvPr userDrawn="1"/>
        </p:nvSpPr>
        <p:spPr bwMode="auto">
          <a:xfrm>
            <a:off x="93351" y="4973901"/>
            <a:ext cx="662020" cy="18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71" tIns="45645" rIns="91271" bIns="45645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IMP-521-17 v6</a:t>
            </a: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8564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078" y="35625"/>
            <a:ext cx="8628595" cy="552202"/>
          </a:xfrm>
          <a:prstGeom prst="rect">
            <a:avLst/>
          </a:prstGeom>
        </p:spPr>
        <p:txBody>
          <a:bodyPr/>
          <a:lstStyle>
            <a:lvl1pPr>
              <a:defRPr sz="2800" cap="sm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4375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16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20094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" y="0"/>
            <a:ext cx="9139125" cy="515035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4051" y="2288796"/>
            <a:ext cx="7043024" cy="552202"/>
          </a:xfrm>
          <a:prstGeom prst="rect">
            <a:avLst/>
          </a:prstGeo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8571127" y="-23292"/>
            <a:ext cx="577610" cy="276958"/>
          </a:xfrm>
          <a:prstGeom prst="rect">
            <a:avLst/>
          </a:prstGeom>
          <a:noFill/>
        </p:spPr>
        <p:txBody>
          <a:bodyPr lIns="91271" tIns="45645" rIns="91271" bIns="45645"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DB4C24-AF86-4570-89B5-45F4BCA3377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8" name="Rectangle 178"/>
          <p:cNvSpPr>
            <a:spLocks noChangeArrowheads="1"/>
          </p:cNvSpPr>
          <p:nvPr userDrawn="1"/>
        </p:nvSpPr>
        <p:spPr bwMode="auto">
          <a:xfrm>
            <a:off x="74137" y="4973901"/>
            <a:ext cx="681256" cy="18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71" tIns="45645" rIns="91271" bIns="45645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IMP-521-17 .v4</a:t>
            </a: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3394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11309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39513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3851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73508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0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44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593575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0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01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57663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57689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294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811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4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04802"/>
            <a:ext cx="511104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4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23338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33550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39381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003440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83158251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44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31293" indent="0" algn="ctr">
              <a:buNone/>
              <a:defRPr/>
            </a:lvl2pPr>
            <a:lvl3pPr marL="662607" indent="0" algn="ctr">
              <a:buNone/>
              <a:defRPr/>
            </a:lvl3pPr>
            <a:lvl4pPr marL="993913" indent="0" algn="ctr">
              <a:buNone/>
              <a:defRPr/>
            </a:lvl4pPr>
            <a:lvl5pPr marL="1325214" indent="0" algn="ctr">
              <a:buNone/>
              <a:defRPr/>
            </a:lvl5pPr>
            <a:lvl6pPr marL="1656519" indent="0" algn="ctr">
              <a:buNone/>
              <a:defRPr/>
            </a:lvl6pPr>
            <a:lvl7pPr marL="1987815" indent="0" algn="ctr">
              <a:buNone/>
              <a:defRPr/>
            </a:lvl7pPr>
            <a:lvl8pPr marL="2319118" indent="0" algn="ctr">
              <a:buNone/>
              <a:defRPr/>
            </a:lvl8pPr>
            <a:lvl9pPr marL="265042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81014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59855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1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30"/>
            </a:lvl1pPr>
            <a:lvl2pPr marL="331293" indent="0">
              <a:buNone/>
              <a:defRPr sz="1440"/>
            </a:lvl2pPr>
            <a:lvl3pPr marL="662607" indent="0">
              <a:buNone/>
              <a:defRPr sz="1260"/>
            </a:lvl3pPr>
            <a:lvl4pPr marL="993913" indent="0">
              <a:buNone/>
              <a:defRPr sz="1080"/>
            </a:lvl4pPr>
            <a:lvl5pPr marL="1325214" indent="0">
              <a:buNone/>
              <a:defRPr sz="1080"/>
            </a:lvl5pPr>
            <a:lvl6pPr marL="1656519" indent="0">
              <a:buNone/>
              <a:defRPr sz="1080"/>
            </a:lvl6pPr>
            <a:lvl7pPr marL="1987815" indent="0">
              <a:buNone/>
              <a:defRPr sz="1080"/>
            </a:lvl7pPr>
            <a:lvl8pPr marL="2319118" indent="0">
              <a:buNone/>
              <a:defRPr sz="1080"/>
            </a:lvl8pPr>
            <a:lvl9pPr marL="2650425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56029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53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53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682479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31293" indent="0">
              <a:buNone/>
              <a:defRPr sz="1530" b="1"/>
            </a:lvl2pPr>
            <a:lvl3pPr marL="662607" indent="0">
              <a:buNone/>
              <a:defRPr sz="1440" b="1"/>
            </a:lvl3pPr>
            <a:lvl4pPr marL="993913" indent="0">
              <a:buNone/>
              <a:defRPr sz="1260" b="1"/>
            </a:lvl4pPr>
            <a:lvl5pPr marL="1325214" indent="0">
              <a:buNone/>
              <a:defRPr sz="1260" b="1"/>
            </a:lvl5pPr>
            <a:lvl6pPr marL="1656519" indent="0">
              <a:buNone/>
              <a:defRPr sz="1260" b="1"/>
            </a:lvl6pPr>
            <a:lvl7pPr marL="1987815" indent="0">
              <a:buNone/>
              <a:defRPr sz="1260" b="1"/>
            </a:lvl7pPr>
            <a:lvl8pPr marL="2319118" indent="0">
              <a:buNone/>
              <a:defRPr sz="1260" b="1"/>
            </a:lvl8pPr>
            <a:lvl9pPr marL="2650425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90"/>
            </a:lvl1pPr>
            <a:lvl2pPr>
              <a:defRPr sz="153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4" y="1151337"/>
            <a:ext cx="4041775" cy="479822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31293" indent="0">
              <a:buNone/>
              <a:defRPr sz="1530" b="1"/>
            </a:lvl2pPr>
            <a:lvl3pPr marL="662607" indent="0">
              <a:buNone/>
              <a:defRPr sz="1440" b="1"/>
            </a:lvl3pPr>
            <a:lvl4pPr marL="993913" indent="0">
              <a:buNone/>
              <a:defRPr sz="1260" b="1"/>
            </a:lvl4pPr>
            <a:lvl5pPr marL="1325214" indent="0">
              <a:buNone/>
              <a:defRPr sz="1260" b="1"/>
            </a:lvl5pPr>
            <a:lvl6pPr marL="1656519" indent="0">
              <a:buNone/>
              <a:defRPr sz="1260" b="1"/>
            </a:lvl6pPr>
            <a:lvl7pPr marL="1987815" indent="0">
              <a:buNone/>
              <a:defRPr sz="1260" b="1"/>
            </a:lvl7pPr>
            <a:lvl8pPr marL="2319118" indent="0">
              <a:buNone/>
              <a:defRPr sz="1260" b="1"/>
            </a:lvl8pPr>
            <a:lvl9pPr marL="2650425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4" y="1631156"/>
            <a:ext cx="4041775" cy="2963466"/>
          </a:xfrm>
        </p:spPr>
        <p:txBody>
          <a:bodyPr/>
          <a:lstStyle>
            <a:lvl1pPr>
              <a:defRPr sz="1890"/>
            </a:lvl1pPr>
            <a:lvl2pPr>
              <a:defRPr sz="153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99090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1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367308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88445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9"/>
            <a:ext cx="3008313" cy="871538"/>
          </a:xfrm>
        </p:spPr>
        <p:txBody>
          <a:bodyPr anchor="b"/>
          <a:lstStyle>
            <a:lvl1pPr algn="l">
              <a:defRPr sz="15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90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080"/>
            </a:lvl1pPr>
            <a:lvl2pPr marL="331293" indent="0">
              <a:buNone/>
              <a:defRPr sz="900"/>
            </a:lvl2pPr>
            <a:lvl3pPr marL="662607" indent="0">
              <a:buNone/>
              <a:defRPr sz="810"/>
            </a:lvl3pPr>
            <a:lvl4pPr marL="993913" indent="0">
              <a:buNone/>
              <a:defRPr sz="720"/>
            </a:lvl4pPr>
            <a:lvl5pPr marL="1325214" indent="0">
              <a:buNone/>
              <a:defRPr sz="720"/>
            </a:lvl5pPr>
            <a:lvl6pPr marL="1656519" indent="0">
              <a:buNone/>
              <a:defRPr sz="720"/>
            </a:lvl6pPr>
            <a:lvl7pPr marL="1987815" indent="0">
              <a:buNone/>
              <a:defRPr sz="720"/>
            </a:lvl7pPr>
            <a:lvl8pPr marL="2319118" indent="0">
              <a:buNone/>
              <a:defRPr sz="720"/>
            </a:lvl8pPr>
            <a:lvl9pPr marL="2650425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23843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520"/>
            </a:lvl1pPr>
            <a:lvl2pPr marL="331293" indent="0">
              <a:buNone/>
              <a:defRPr sz="2160"/>
            </a:lvl2pPr>
            <a:lvl3pPr marL="662607" indent="0">
              <a:buNone/>
              <a:defRPr sz="1890"/>
            </a:lvl3pPr>
            <a:lvl4pPr marL="993913" indent="0">
              <a:buNone/>
              <a:defRPr sz="1530"/>
            </a:lvl4pPr>
            <a:lvl5pPr marL="1325214" indent="0">
              <a:buNone/>
              <a:defRPr sz="1530"/>
            </a:lvl5pPr>
            <a:lvl6pPr marL="1656519" indent="0">
              <a:buNone/>
              <a:defRPr sz="1530"/>
            </a:lvl6pPr>
            <a:lvl7pPr marL="1987815" indent="0">
              <a:buNone/>
              <a:defRPr sz="1530"/>
            </a:lvl7pPr>
            <a:lvl8pPr marL="2319118" indent="0">
              <a:buNone/>
              <a:defRPr sz="1530"/>
            </a:lvl8pPr>
            <a:lvl9pPr marL="2650425" indent="0">
              <a:buNone/>
              <a:defRPr sz="153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080"/>
            </a:lvl1pPr>
            <a:lvl2pPr marL="331293" indent="0">
              <a:buNone/>
              <a:defRPr sz="900"/>
            </a:lvl2pPr>
            <a:lvl3pPr marL="662607" indent="0">
              <a:buNone/>
              <a:defRPr sz="810"/>
            </a:lvl3pPr>
            <a:lvl4pPr marL="993913" indent="0">
              <a:buNone/>
              <a:defRPr sz="720"/>
            </a:lvl4pPr>
            <a:lvl5pPr marL="1325214" indent="0">
              <a:buNone/>
              <a:defRPr sz="720"/>
            </a:lvl5pPr>
            <a:lvl6pPr marL="1656519" indent="0">
              <a:buNone/>
              <a:defRPr sz="720"/>
            </a:lvl6pPr>
            <a:lvl7pPr marL="1987815" indent="0">
              <a:buNone/>
              <a:defRPr sz="720"/>
            </a:lvl7pPr>
            <a:lvl8pPr marL="2319118" indent="0">
              <a:buNone/>
              <a:defRPr sz="720"/>
            </a:lvl8pPr>
            <a:lvl9pPr marL="2650425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966523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10988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00562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4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82658" indent="0" algn="ctr">
              <a:buNone/>
              <a:defRPr/>
            </a:lvl2pPr>
            <a:lvl3pPr marL="765326" indent="0" algn="ctr">
              <a:buNone/>
              <a:defRPr/>
            </a:lvl3pPr>
            <a:lvl4pPr marL="1147988" indent="0" algn="ctr">
              <a:buNone/>
              <a:defRPr/>
            </a:lvl4pPr>
            <a:lvl5pPr marL="1530626" indent="0" algn="ctr">
              <a:buNone/>
              <a:defRPr/>
            </a:lvl5pPr>
            <a:lvl6pPr marL="1913293" indent="0" algn="ctr">
              <a:buNone/>
              <a:defRPr/>
            </a:lvl6pPr>
            <a:lvl7pPr marL="2295968" indent="0" algn="ctr">
              <a:buNone/>
              <a:defRPr/>
            </a:lvl7pPr>
            <a:lvl8pPr marL="2678621" indent="0" algn="ctr">
              <a:buNone/>
              <a:defRPr/>
            </a:lvl8pPr>
            <a:lvl9pPr marL="306128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2289541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472379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82658" indent="0">
              <a:buNone/>
              <a:defRPr sz="1620"/>
            </a:lvl2pPr>
            <a:lvl3pPr marL="765326" indent="0">
              <a:buNone/>
              <a:defRPr sz="1440"/>
            </a:lvl3pPr>
            <a:lvl4pPr marL="1147988" indent="0">
              <a:buNone/>
              <a:defRPr sz="1260"/>
            </a:lvl4pPr>
            <a:lvl5pPr marL="1530626" indent="0">
              <a:buNone/>
              <a:defRPr sz="1260"/>
            </a:lvl5pPr>
            <a:lvl6pPr marL="1913293" indent="0">
              <a:buNone/>
              <a:defRPr sz="1260"/>
            </a:lvl6pPr>
            <a:lvl7pPr marL="2295968" indent="0">
              <a:buNone/>
              <a:defRPr sz="1260"/>
            </a:lvl7pPr>
            <a:lvl8pPr marL="2678621" indent="0">
              <a:buNone/>
              <a:defRPr sz="1260"/>
            </a:lvl8pPr>
            <a:lvl9pPr marL="3061284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49448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9945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92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382658" indent="0">
              <a:buNone/>
              <a:defRPr sz="1800" b="1"/>
            </a:lvl2pPr>
            <a:lvl3pPr marL="765326" indent="0">
              <a:buNone/>
              <a:defRPr sz="1620" b="1"/>
            </a:lvl3pPr>
            <a:lvl4pPr marL="1147988" indent="0">
              <a:buNone/>
              <a:defRPr sz="1440" b="1"/>
            </a:lvl4pPr>
            <a:lvl5pPr marL="1530626" indent="0">
              <a:buNone/>
              <a:defRPr sz="1440" b="1"/>
            </a:lvl5pPr>
            <a:lvl6pPr marL="1913293" indent="0">
              <a:buNone/>
              <a:defRPr sz="1440" b="1"/>
            </a:lvl6pPr>
            <a:lvl7pPr marL="2295968" indent="0">
              <a:buNone/>
              <a:defRPr sz="1440" b="1"/>
            </a:lvl7pPr>
            <a:lvl8pPr marL="2678621" indent="0">
              <a:buNone/>
              <a:defRPr sz="1440" b="1"/>
            </a:lvl8pPr>
            <a:lvl9pPr marL="306128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4" y="1151337"/>
            <a:ext cx="4041775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382658" indent="0">
              <a:buNone/>
              <a:defRPr sz="1800" b="1"/>
            </a:lvl2pPr>
            <a:lvl3pPr marL="765326" indent="0">
              <a:buNone/>
              <a:defRPr sz="1620" b="1"/>
            </a:lvl3pPr>
            <a:lvl4pPr marL="1147988" indent="0">
              <a:buNone/>
              <a:defRPr sz="1440" b="1"/>
            </a:lvl4pPr>
            <a:lvl5pPr marL="1530626" indent="0">
              <a:buNone/>
              <a:defRPr sz="1440" b="1"/>
            </a:lvl5pPr>
            <a:lvl6pPr marL="1913293" indent="0">
              <a:buNone/>
              <a:defRPr sz="1440" b="1"/>
            </a:lvl6pPr>
            <a:lvl7pPr marL="2295968" indent="0">
              <a:buNone/>
              <a:defRPr sz="1440" b="1"/>
            </a:lvl7pPr>
            <a:lvl8pPr marL="2678621" indent="0">
              <a:buNone/>
              <a:defRPr sz="1440" b="1"/>
            </a:lvl8pPr>
            <a:lvl9pPr marL="306128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4" y="1631156"/>
            <a:ext cx="4041775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79169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32279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15396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9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260"/>
            </a:lvl1pPr>
            <a:lvl2pPr marL="382658" indent="0">
              <a:buNone/>
              <a:defRPr sz="1080"/>
            </a:lvl2pPr>
            <a:lvl3pPr marL="765326" indent="0">
              <a:buNone/>
              <a:defRPr sz="900"/>
            </a:lvl3pPr>
            <a:lvl4pPr marL="1147988" indent="0">
              <a:buNone/>
              <a:defRPr sz="810"/>
            </a:lvl4pPr>
            <a:lvl5pPr marL="1530626" indent="0">
              <a:buNone/>
              <a:defRPr sz="810"/>
            </a:lvl5pPr>
            <a:lvl6pPr marL="1913293" indent="0">
              <a:buNone/>
              <a:defRPr sz="810"/>
            </a:lvl6pPr>
            <a:lvl7pPr marL="2295968" indent="0">
              <a:buNone/>
              <a:defRPr sz="810"/>
            </a:lvl7pPr>
            <a:lvl8pPr marL="2678621" indent="0">
              <a:buNone/>
              <a:defRPr sz="810"/>
            </a:lvl8pPr>
            <a:lvl9pPr marL="3061284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58806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80"/>
            </a:lvl1pPr>
            <a:lvl2pPr marL="382658" indent="0">
              <a:buNone/>
              <a:defRPr sz="2520"/>
            </a:lvl2pPr>
            <a:lvl3pPr marL="765326" indent="0">
              <a:buNone/>
              <a:defRPr sz="2160"/>
            </a:lvl3pPr>
            <a:lvl4pPr marL="1147988" indent="0">
              <a:buNone/>
              <a:defRPr sz="1800"/>
            </a:lvl4pPr>
            <a:lvl5pPr marL="1530626" indent="0">
              <a:buNone/>
              <a:defRPr sz="1800"/>
            </a:lvl5pPr>
            <a:lvl6pPr marL="1913293" indent="0">
              <a:buNone/>
              <a:defRPr sz="1800"/>
            </a:lvl6pPr>
            <a:lvl7pPr marL="2295968" indent="0">
              <a:buNone/>
              <a:defRPr sz="1800"/>
            </a:lvl7pPr>
            <a:lvl8pPr marL="2678621" indent="0">
              <a:buNone/>
              <a:defRPr sz="1800"/>
            </a:lvl8pPr>
            <a:lvl9pPr marL="3061284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60"/>
            </a:lvl1pPr>
            <a:lvl2pPr marL="382658" indent="0">
              <a:buNone/>
              <a:defRPr sz="1080"/>
            </a:lvl2pPr>
            <a:lvl3pPr marL="765326" indent="0">
              <a:buNone/>
              <a:defRPr sz="900"/>
            </a:lvl3pPr>
            <a:lvl4pPr marL="1147988" indent="0">
              <a:buNone/>
              <a:defRPr sz="810"/>
            </a:lvl4pPr>
            <a:lvl5pPr marL="1530626" indent="0">
              <a:buNone/>
              <a:defRPr sz="810"/>
            </a:lvl5pPr>
            <a:lvl6pPr marL="1913293" indent="0">
              <a:buNone/>
              <a:defRPr sz="810"/>
            </a:lvl6pPr>
            <a:lvl7pPr marL="2295968" indent="0">
              <a:buNone/>
              <a:defRPr sz="810"/>
            </a:lvl7pPr>
            <a:lvl8pPr marL="2678621" indent="0">
              <a:buNone/>
              <a:defRPr sz="810"/>
            </a:lvl8pPr>
            <a:lvl9pPr marL="3061284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64620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755713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65281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19881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90154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5085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53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9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43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20594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31751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128244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17814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4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801"/>
            <a:ext cx="511104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4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11569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34322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66908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52650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0750023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3581-2013-4528-AF84-AFDD64199DA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97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0" rIns="91366" bIns="4568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0" rIns="91366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27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5pPr>
      <a:lvl6pPr marL="342646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6pPr>
      <a:lvl7pPr marL="685289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7pPr>
      <a:lvl8pPr marL="1027931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8pPr>
      <a:lvl9pPr marL="1370570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9pPr>
    </p:titleStyle>
    <p:bodyStyle>
      <a:lvl1pPr marL="256983" indent="-25698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56793" indent="-214150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latin typeface="+mn-lt"/>
        </a:defRPr>
      </a:lvl2pPr>
      <a:lvl3pPr marL="856607" indent="-171323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</a:defRPr>
      </a:lvl3pPr>
      <a:lvl4pPr marL="1199251" indent="-171323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</a:defRPr>
      </a:lvl4pPr>
      <a:lvl5pPr marL="1541891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5pPr>
      <a:lvl6pPr marL="1884534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6pPr>
      <a:lvl7pPr marL="2227178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7pPr>
      <a:lvl8pPr marL="2569814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8pPr>
      <a:lvl9pPr marL="2912459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646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289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31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70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14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57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499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41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9" tIns="45548" rIns="91129" bIns="4554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9" tIns="45548" rIns="91129" bIns="45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29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  <p:sldLayoutId id="214748457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5pPr>
      <a:lvl6pPr marL="341757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6pPr>
      <a:lvl7pPr marL="683510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7pPr>
      <a:lvl8pPr marL="1025265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8pPr>
      <a:lvl9pPr marL="1366977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9pPr>
    </p:titleStyle>
    <p:bodyStyle>
      <a:lvl1pPr marL="244079" indent="-24407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44116" indent="-201216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latin typeface="+mn-lt"/>
        </a:defRPr>
      </a:lvl2pPr>
      <a:lvl3pPr marL="844154" indent="-158354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</a:defRPr>
      </a:lvl3pPr>
      <a:lvl4pPr marL="1187054" indent="-158354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</a:defRPr>
      </a:lvl4pPr>
      <a:lvl5pPr marL="1528763" indent="-159544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5pPr>
      <a:lvl6pPr marL="1879581" indent="-17207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6pPr>
      <a:lvl7pPr marL="2221326" indent="-17207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7pPr>
      <a:lvl8pPr marL="2563052" indent="-17207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8pPr>
      <a:lvl9pPr marL="2904785" indent="-17207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1757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3510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5265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6977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08716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0460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2195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3938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66" tIns="45640" rIns="91266" bIns="4564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66" tIns="45640" rIns="91266" bIns="45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836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  <p:sldLayoutId id="2147484600" r:id="rId12"/>
    <p:sldLayoutId id="2147484601" r:id="rId13"/>
    <p:sldLayoutId id="2147484602" r:id="rId14"/>
    <p:sldLayoutId id="2147484603" r:id="rId15"/>
    <p:sldLayoutId id="2147484604" r:id="rId16"/>
    <p:sldLayoutId id="2147484605" r:id="rId17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5pPr>
      <a:lvl6pPr marL="45637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6pPr>
      <a:lvl7pPr marL="91275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7pPr>
      <a:lvl8pPr marL="136912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8pPr>
      <a:lvl9pPr marL="182551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9pPr>
    </p:titleStyle>
    <p:bodyStyle>
      <a:lvl1pPr marL="342281" indent="-34228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1600" indent="-28524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0973" indent="-22819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597320" indent="-228195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3692" indent="-22974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0099" indent="-22974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66453" indent="-22974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2835" indent="-22974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79225" indent="-22974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5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50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25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15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94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50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43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24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70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348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537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726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8915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103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628" tIns="36853" rIns="73628" bIns="3685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628" tIns="36853" rIns="73628" bIns="36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20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5pPr>
      <a:lvl6pPr marL="331293"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6pPr>
      <a:lvl7pPr marL="662607"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7pPr>
      <a:lvl8pPr marL="993913"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8pPr>
      <a:lvl9pPr marL="1325214"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9pPr>
    </p:titleStyle>
    <p:bodyStyle>
      <a:lvl1pPr marL="248502" indent="-248502" algn="l" rtl="0" eaLnBrk="0" fontAlgn="base" hangingPunct="0">
        <a:spcBef>
          <a:spcPct val="20000"/>
        </a:spcBef>
        <a:spcAft>
          <a:spcPct val="0"/>
        </a:spcAft>
        <a:buChar char="•"/>
        <a:defRPr sz="2520">
          <a:solidFill>
            <a:schemeClr val="bg1"/>
          </a:solidFill>
          <a:latin typeface="+mn-lt"/>
          <a:ea typeface="+mn-ea"/>
          <a:cs typeface="+mn-cs"/>
        </a:defRPr>
      </a:lvl1pPr>
      <a:lvl2pPr marL="538367" indent="-207080" algn="l" rtl="0" eaLnBrk="0" fontAlgn="base" hangingPunct="0">
        <a:spcBef>
          <a:spcPct val="20000"/>
        </a:spcBef>
        <a:spcAft>
          <a:spcPct val="0"/>
        </a:spcAft>
        <a:buChar char="–"/>
        <a:defRPr sz="2160">
          <a:solidFill>
            <a:schemeClr val="bg1"/>
          </a:solidFill>
          <a:latin typeface="+mn-lt"/>
        </a:defRPr>
      </a:lvl2pPr>
      <a:lvl3pPr marL="828257" indent="-165654" algn="l" rtl="0" eaLnBrk="0" fontAlgn="base" hangingPunct="0">
        <a:spcBef>
          <a:spcPct val="20000"/>
        </a:spcBef>
        <a:spcAft>
          <a:spcPct val="0"/>
        </a:spcAft>
        <a:buChar char="•"/>
        <a:defRPr sz="1890">
          <a:solidFill>
            <a:schemeClr val="bg1"/>
          </a:solidFill>
          <a:latin typeface="+mn-lt"/>
        </a:defRPr>
      </a:lvl3pPr>
      <a:lvl4pPr marL="1159559" indent="-165654" algn="l" rtl="0" eaLnBrk="0" fontAlgn="base" hangingPunct="0">
        <a:spcBef>
          <a:spcPct val="20000"/>
        </a:spcBef>
        <a:spcAft>
          <a:spcPct val="0"/>
        </a:spcAft>
        <a:buChar char="–"/>
        <a:defRPr sz="1530">
          <a:solidFill>
            <a:schemeClr val="bg1"/>
          </a:solidFill>
          <a:latin typeface="+mn-lt"/>
        </a:defRPr>
      </a:lvl4pPr>
      <a:lvl5pPr marL="1490849" indent="-166812" algn="l" rtl="0" eaLnBrk="0" fontAlgn="base" hangingPunct="0">
        <a:spcBef>
          <a:spcPct val="20000"/>
        </a:spcBef>
        <a:spcAft>
          <a:spcPct val="0"/>
        </a:spcAft>
        <a:buChar char="»"/>
        <a:defRPr sz="1530">
          <a:solidFill>
            <a:schemeClr val="bg1"/>
          </a:solidFill>
          <a:latin typeface="+mn-lt"/>
        </a:defRPr>
      </a:lvl5pPr>
      <a:lvl6pPr marL="1822170" indent="-166812" algn="l" rtl="0" eaLnBrk="0" fontAlgn="base" hangingPunct="0">
        <a:spcBef>
          <a:spcPct val="20000"/>
        </a:spcBef>
        <a:spcAft>
          <a:spcPct val="0"/>
        </a:spcAft>
        <a:buChar char="»"/>
        <a:defRPr sz="1530">
          <a:solidFill>
            <a:schemeClr val="bg1"/>
          </a:solidFill>
          <a:latin typeface="+mn-lt"/>
        </a:defRPr>
      </a:lvl6pPr>
      <a:lvl7pPr marL="2153468" indent="-166812" algn="l" rtl="0" eaLnBrk="0" fontAlgn="base" hangingPunct="0">
        <a:spcBef>
          <a:spcPct val="20000"/>
        </a:spcBef>
        <a:spcAft>
          <a:spcPct val="0"/>
        </a:spcAft>
        <a:buChar char="»"/>
        <a:defRPr sz="1530">
          <a:solidFill>
            <a:schemeClr val="bg1"/>
          </a:solidFill>
          <a:latin typeface="+mn-lt"/>
        </a:defRPr>
      </a:lvl7pPr>
      <a:lvl8pPr marL="2484780" indent="-166812" algn="l" rtl="0" eaLnBrk="0" fontAlgn="base" hangingPunct="0">
        <a:spcBef>
          <a:spcPct val="20000"/>
        </a:spcBef>
        <a:spcAft>
          <a:spcPct val="0"/>
        </a:spcAft>
        <a:buChar char="»"/>
        <a:defRPr sz="1530">
          <a:solidFill>
            <a:schemeClr val="bg1"/>
          </a:solidFill>
          <a:latin typeface="+mn-lt"/>
        </a:defRPr>
      </a:lvl8pPr>
      <a:lvl9pPr marL="2816075" indent="-166812" algn="l" rtl="0" eaLnBrk="0" fontAlgn="base" hangingPunct="0">
        <a:spcBef>
          <a:spcPct val="20000"/>
        </a:spcBef>
        <a:spcAft>
          <a:spcPct val="0"/>
        </a:spcAft>
        <a:buChar char="»"/>
        <a:defRPr sz="153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31293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62607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993913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325214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656519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1987815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319118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650425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36" tIns="42523" rIns="85036" bIns="4252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36" tIns="42523" rIns="85036" bIns="42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121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5pPr>
      <a:lvl6pPr marL="382658"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6pPr>
      <a:lvl7pPr marL="765326"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7pPr>
      <a:lvl8pPr marL="1147988"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8pPr>
      <a:lvl9pPr marL="1530626"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9pPr>
    </p:titleStyle>
    <p:bodyStyle>
      <a:lvl1pPr marL="286983" indent="-286983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bg1"/>
          </a:solidFill>
          <a:latin typeface="+mn-lt"/>
          <a:ea typeface="+mn-ea"/>
          <a:cs typeface="+mn-cs"/>
        </a:defRPr>
      </a:lvl1pPr>
      <a:lvl2pPr marL="621814" indent="-239136" algn="l" rtl="0" eaLnBrk="0" fontAlgn="base" hangingPunct="0">
        <a:spcBef>
          <a:spcPct val="20000"/>
        </a:spcBef>
        <a:spcAft>
          <a:spcPct val="0"/>
        </a:spcAft>
        <a:buChar char="–"/>
        <a:defRPr sz="2520">
          <a:solidFill>
            <a:schemeClr val="bg1"/>
          </a:solidFill>
          <a:latin typeface="+mn-lt"/>
        </a:defRPr>
      </a:lvl2pPr>
      <a:lvl3pPr marL="956651" indent="-191282" algn="l" rtl="0" eaLnBrk="0" fontAlgn="base" hangingPunct="0">
        <a:spcBef>
          <a:spcPct val="20000"/>
        </a:spcBef>
        <a:spcAft>
          <a:spcPct val="0"/>
        </a:spcAft>
        <a:buChar char="•"/>
        <a:defRPr sz="2160">
          <a:solidFill>
            <a:schemeClr val="bg1"/>
          </a:solidFill>
          <a:latin typeface="+mn-lt"/>
        </a:defRPr>
      </a:lvl3pPr>
      <a:lvl4pPr marL="1339309" indent="-191282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4pPr>
      <a:lvl5pPr marL="1721968" indent="-19265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5pPr>
      <a:lvl6pPr marL="2104635" indent="-19265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6pPr>
      <a:lvl7pPr marL="2487294" indent="-19265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7pPr>
      <a:lvl8pPr marL="2869957" indent="-19265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8pPr>
      <a:lvl9pPr marL="3252610" indent="-19265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382658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6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8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26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93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8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1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4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191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  <p:sldLayoutId id="2147484719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18.png"/><Relationship Id="rId5" Type="http://schemas.openxmlformats.org/officeDocument/2006/relationships/image" Target="../media/image32.png"/><Relationship Id="rId10" Type="http://schemas.openxmlformats.org/officeDocument/2006/relationships/image" Target="../media/image11.png"/><Relationship Id="rId4" Type="http://schemas.openxmlformats.org/officeDocument/2006/relationships/image" Target="../media/image31.jpe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8"/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9475" y="1363442"/>
            <a:ext cx="812914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ARCH 2021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Greetings from the Mount Sinai Hospital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Cardiac Cath Lab, New York, NY.</a:t>
            </a:r>
          </a:p>
        </p:txBody>
      </p:sp>
    </p:spTree>
    <p:extLst>
      <p:ext uri="{BB962C8B-B14F-4D97-AF65-F5344CB8AC3E}">
        <p14:creationId xmlns:p14="http://schemas.microsoft.com/office/powerpoint/2010/main" val="368017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K_Crush_Crush">
            <a:hlinkClick r:id="" action="ppaction://media"/>
            <a:extLst>
              <a:ext uri="{FF2B5EF4-FFF2-40B4-BE49-F238E27FC236}">
                <a16:creationId xmlns:a16="http://schemas.microsoft.com/office/drawing/2014/main" id="{7DDEDFF3-E0DF-49EB-8FB6-B4ABC1E112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30222" y="993502"/>
            <a:ext cx="5813778" cy="3924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B6198-ADF8-4C16-A963-795298CC4899}"/>
              </a:ext>
            </a:extLst>
          </p:cNvPr>
          <p:cNvSpPr txBox="1"/>
          <p:nvPr/>
        </p:nvSpPr>
        <p:spPr>
          <a:xfrm>
            <a:off x="152400" y="1108992"/>
            <a:ext cx="30739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Features: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Left Main and Non-Left Main bifurcation lesions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Secondary view highlighting key points such as stent crush →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Android, iOS and WebApp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Many techniques:</a:t>
            </a: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DK Crush</a:t>
            </a: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Crush</a:t>
            </a: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Culotte</a:t>
            </a: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Provisional Stenting</a:t>
            </a: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Bailout Techniques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046"/>
            <a:ext cx="422275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39370"/>
            <a:ext cx="533400" cy="551180"/>
          </a:xfrm>
          <a:prstGeom prst="round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0999" y="209550"/>
            <a:ext cx="8340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www.CardiologyApps.com/BifurcAID-3D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48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645" y="38161"/>
            <a:ext cx="375356" cy="41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896"/>
            <a:ext cx="9144000" cy="37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66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645" y="38161"/>
            <a:ext cx="375356" cy="41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16" y="0"/>
            <a:ext cx="60766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4072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honeycomb, bowl, orange&#10;&#10;Description automatically generated">
            <a:extLst>
              <a:ext uri="{FF2B5EF4-FFF2-40B4-BE49-F238E27FC236}">
                <a16:creationId xmlns:a16="http://schemas.microsoft.com/office/drawing/2014/main" id="{142AA8C8-2AF0-8F4E-9DFC-F1AD11D60D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" y="8"/>
            <a:ext cx="9143985" cy="5143493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Oval 4"/>
          <p:cNvSpPr/>
          <p:nvPr/>
        </p:nvSpPr>
        <p:spPr bwMode="auto">
          <a:xfrm>
            <a:off x="4266314" y="2514601"/>
            <a:ext cx="771837" cy="771837"/>
          </a:xfrm>
          <a:prstGeom prst="ellipse">
            <a:avLst/>
          </a:prstGeom>
          <a:solidFill>
            <a:srgbClr val="769BAB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reeform 3"/>
          <p:cNvSpPr/>
          <p:nvPr/>
        </p:nvSpPr>
        <p:spPr bwMode="auto">
          <a:xfrm rot="10800000" flipH="1" flipV="1">
            <a:off x="3625184" y="1953625"/>
            <a:ext cx="2054099" cy="1786547"/>
          </a:xfrm>
          <a:custGeom>
            <a:avLst/>
            <a:gdLst>
              <a:gd name="connsiteX0" fmla="*/ 0 w 2653990"/>
              <a:gd name="connsiteY0" fmla="*/ 1148576 h 2308303"/>
              <a:gd name="connsiteX1" fmla="*/ 680224 w 2653990"/>
              <a:gd name="connsiteY1" fmla="*/ 0 h 2308303"/>
              <a:gd name="connsiteX2" fmla="*/ 1996068 w 2653990"/>
              <a:gd name="connsiteY2" fmla="*/ 0 h 2308303"/>
              <a:gd name="connsiteX3" fmla="*/ 2653990 w 2653990"/>
              <a:gd name="connsiteY3" fmla="*/ 1170878 h 2308303"/>
              <a:gd name="connsiteX4" fmla="*/ 2007219 w 2653990"/>
              <a:gd name="connsiteY4" fmla="*/ 2308303 h 2308303"/>
              <a:gd name="connsiteX5" fmla="*/ 646770 w 2653990"/>
              <a:gd name="connsiteY5" fmla="*/ 2308303 h 2308303"/>
              <a:gd name="connsiteX6" fmla="*/ 0 w 2653990"/>
              <a:gd name="connsiteY6" fmla="*/ 1148576 h 230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3990" h="2308303">
                <a:moveTo>
                  <a:pt x="0" y="1148576"/>
                </a:moveTo>
                <a:lnTo>
                  <a:pt x="680224" y="0"/>
                </a:lnTo>
                <a:lnTo>
                  <a:pt x="1996068" y="0"/>
                </a:lnTo>
                <a:lnTo>
                  <a:pt x="2653990" y="1170878"/>
                </a:lnTo>
                <a:lnTo>
                  <a:pt x="2007219" y="2308303"/>
                </a:lnTo>
                <a:lnTo>
                  <a:pt x="646770" y="2308303"/>
                </a:lnTo>
                <a:lnTo>
                  <a:pt x="0" y="1148576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Cath Lab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1899CC7-C21A-DC48-8C06-576B08C789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995" y="3091051"/>
            <a:ext cx="1355261" cy="1173924"/>
          </a:xfrm>
          <a:prstGeom prst="roundRect">
            <a:avLst/>
          </a:prstGeom>
        </p:spPr>
      </p:pic>
      <p:pic>
        <p:nvPicPr>
          <p:cNvPr id="20" name="Picture 19" descr="A picture containing mirror&#10;&#10;Description automatically generated">
            <a:extLst>
              <a:ext uri="{FF2B5EF4-FFF2-40B4-BE49-F238E27FC236}">
                <a16:creationId xmlns:a16="http://schemas.microsoft.com/office/drawing/2014/main" id="{1C94CABA-9DC8-3747-A661-8D36752C3B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7088" y="3961042"/>
            <a:ext cx="1117150" cy="1215278"/>
          </a:xfrm>
          <a:prstGeom prst="roundRect">
            <a:avLst/>
          </a:prstGeom>
        </p:spPr>
      </p:pic>
      <p:pic>
        <p:nvPicPr>
          <p:cNvPr id="22" name="Picture 21" descr="A picture containing food&#10;&#10;Description automatically generated">
            <a:extLst>
              <a:ext uri="{FF2B5EF4-FFF2-40B4-BE49-F238E27FC236}">
                <a16:creationId xmlns:a16="http://schemas.microsoft.com/office/drawing/2014/main" id="{66C84F04-7E77-564B-9645-5E6A0863FA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74"/>
          <a:stretch/>
        </p:blipFill>
        <p:spPr>
          <a:xfrm>
            <a:off x="4064450" y="509334"/>
            <a:ext cx="1117150" cy="1363317"/>
          </a:xfrm>
          <a:prstGeom prst="round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5597138" y="1460391"/>
            <a:ext cx="1184662" cy="1282811"/>
          </a:xfrm>
          <a:prstGeom prst="round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6" name="Picture 2" descr="Cardiology Ap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553" y="1607600"/>
            <a:ext cx="1230047" cy="10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5345224" y="1161266"/>
            <a:ext cx="163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ComplicAID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2630" r="2630" b="2630"/>
          <a:stretch/>
        </p:blipFill>
        <p:spPr>
          <a:xfrm>
            <a:off x="2522892" y="3063631"/>
            <a:ext cx="1221394" cy="122139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5" t="399" r="-5059" b="-399"/>
          <a:stretch/>
        </p:blipFill>
        <p:spPr>
          <a:xfrm>
            <a:off x="1140004" y="2207981"/>
            <a:ext cx="978118" cy="1385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>
              <a:schemeClr val="accent1"/>
            </a:glow>
            <a:reflection blurRad="12700" stA="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653" y="2249076"/>
            <a:ext cx="933629" cy="1352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144958" y="277913"/>
            <a:ext cx="893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BifurcAID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5329759" y="4275743"/>
            <a:ext cx="163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TranseptAID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3775688" y="3729303"/>
            <a:ext cx="163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CalcificAID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802682" y="1989951"/>
            <a:ext cx="163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GuidewireAID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10174" y="2011769"/>
            <a:ext cx="1132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BifurcAID 3D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2329733" y="4326828"/>
            <a:ext cx="1631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OCTAID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3260A5-2C2A-2540-BFD0-0E93ABCCEA8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485036"/>
            <a:ext cx="1136883" cy="11423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6" name="TextBox 25"/>
          <p:cNvSpPr txBox="1"/>
          <p:nvPr/>
        </p:nvSpPr>
        <p:spPr>
          <a:xfrm flipH="1">
            <a:off x="2292544" y="1183392"/>
            <a:ext cx="163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TAVRcathAID</a:t>
            </a:r>
          </a:p>
        </p:txBody>
      </p:sp>
    </p:spTree>
    <p:extLst>
      <p:ext uri="{BB962C8B-B14F-4D97-AF65-F5344CB8AC3E}">
        <p14:creationId xmlns:p14="http://schemas.microsoft.com/office/powerpoint/2010/main" val="33655194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8"/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957"/>
            <a:ext cx="9046346" cy="7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5pPr>
            <a:lvl6pPr marL="363219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6pPr>
            <a:lvl7pPr marL="726276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7pPr>
            <a:lvl8pPr marL="1089487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8pPr>
            <a:lvl9pPr marL="1452598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Disclosures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6790" y="1288578"/>
            <a:ext cx="8081652" cy="2475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Samin K. Sharma, MD, MSCAI, FACC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Speaker’s Bureau – BSC, Abbott, CSI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Annapoorna S. Kini, MD, MRCP, FACC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Nothing to disclose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28" y="816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 2021</a:t>
            </a:r>
          </a:p>
        </p:txBody>
      </p:sp>
    </p:spTree>
    <p:extLst>
      <p:ext uri="{BB962C8B-B14F-4D97-AF65-F5344CB8AC3E}">
        <p14:creationId xmlns:p14="http://schemas.microsoft.com/office/powerpoint/2010/main" val="27016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B32EC6-6402-FA43-A3E6-FEB77C81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19" y="-95242"/>
            <a:ext cx="7715250" cy="697706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Live Case # 7</a:t>
            </a:r>
          </a:p>
        </p:txBody>
      </p:sp>
      <p:pic>
        <p:nvPicPr>
          <p:cNvPr id="2867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51" y="10886"/>
            <a:ext cx="316111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3513907" y="1199125"/>
            <a:ext cx="5638257" cy="200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86" tIns="33788" rIns="67586" bIns="3378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Arial" pitchFamily="34" charset="0"/>
              </a:rPr>
              <a:t>Clinical Variables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Frequent brief hospital admissions for systolic heart failure and non compliant with treatment and meds. Recent admission via MSH ER in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HFrEF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 (12%) with torrential TR and MR. Pt was optimized and then cath on 4/8/21.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cMR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 in the past has shown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dICM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  with patchy areas of viability in inferior and anterior areas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17670" y="545574"/>
            <a:ext cx="5302497" cy="623195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 Clinical Presentation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Presented with progressive DOE, NYHA class IV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113" y="545574"/>
            <a:ext cx="3446995" cy="900194"/>
          </a:xfrm>
          <a:prstGeom prst="rect">
            <a:avLst/>
          </a:prstGeom>
          <a:noFill/>
        </p:spPr>
        <p:txBody>
          <a:bodyPr wrap="non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 Demographics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en-US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M with progressive DOE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95" y="1309688"/>
            <a:ext cx="2087648" cy="1731191"/>
          </a:xfrm>
          <a:prstGeom prst="rect">
            <a:avLst/>
          </a:prstGeom>
          <a:noFill/>
        </p:spPr>
        <p:txBody>
          <a:bodyPr wrap="non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CAD Risk Factors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Hyperlipidemia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F/H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309" y="3004769"/>
            <a:ext cx="8082461" cy="530862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  <a:p>
            <a:pPr lvl="0" defTabSz="685800"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Aspirin, Clopidogrel,</a:t>
            </a:r>
            <a:r>
              <a:rPr kumimoji="0" lang="en-US" altLang="en-US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Carvedilol</a:t>
            </a:r>
            <a:r>
              <a:rPr lang="en-US" altLang="en-US" sz="14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Furosemide,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Entresto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Aldactone</a:t>
            </a: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Atorvastatin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76" y="4362930"/>
            <a:ext cx="9085788" cy="777083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Plan: </a:t>
            </a:r>
            <a:r>
              <a:rPr lang="en-US" alt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p</a:t>
            </a:r>
            <a:r>
              <a:rPr kumimoji="0" lang="en-US" alt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lanned</a:t>
            </a: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  <a:r>
              <a:rPr kumimoji="0" lang="en-US" altLang="en-US" sz="23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complex PCI of LAD/Diagonal lesions with </a:t>
            </a:r>
            <a:r>
              <a:rPr kumimoji="0" lang="en-US" altLang="en-US" sz="23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Impella</a:t>
            </a:r>
            <a:r>
              <a:rPr kumimoji="0" lang="en-US" altLang="en-US" sz="23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assist and final imaging for stent optimization.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00" y="3590730"/>
            <a:ext cx="9121264" cy="807861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Cath: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Cath on 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8</a:t>
            </a:r>
            <a:r>
              <a:rPr kumimoji="0" lang="en-US" altLang="en-US" sz="1600" b="0" i="0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r>
              <a:rPr kumimoji="0" lang="en-US" altLang="en-US" sz="1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revealed extensive 3V CAD with multiple lesions in</a:t>
            </a:r>
            <a:r>
              <a:rPr kumimoji="0" lang="en-US" altLang="en-US" sz="1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all 4 vessels, Syntax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score 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&amp; STS 6.8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Heart team discussion </a:t>
            </a:r>
            <a:r>
              <a:rPr lang="en-US" altLang="en-US" sz="16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(CTS, HF 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attending, Cardiologist) recommended trial of PCI before listing for heart transplantation.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Pt underwent DES x2 of RCA. 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F/U echo EF 18%.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28" y="816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 2021</a:t>
            </a:r>
          </a:p>
        </p:txBody>
      </p:sp>
    </p:spTree>
    <p:extLst>
      <p:ext uri="{BB962C8B-B14F-4D97-AF65-F5344CB8AC3E}">
        <p14:creationId xmlns:p14="http://schemas.microsoft.com/office/powerpoint/2010/main" val="73371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Box 2"/>
          <p:cNvSpPr txBox="1">
            <a:spLocks noChangeArrowheads="1"/>
          </p:cNvSpPr>
          <p:nvPr/>
        </p:nvSpPr>
        <p:spPr bwMode="auto">
          <a:xfrm>
            <a:off x="714375" y="12715"/>
            <a:ext cx="7715250" cy="56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51" tIns="34166" rIns="68351" bIns="34166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AUC 2017: Three-Vessel Disease</a:t>
            </a:r>
          </a:p>
        </p:txBody>
      </p:sp>
      <p:pic>
        <p:nvPicPr>
          <p:cNvPr id="13107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3" y="511276"/>
            <a:ext cx="8522948" cy="43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TextBox 3"/>
          <p:cNvSpPr txBox="1">
            <a:spLocks noChangeArrowheads="1"/>
          </p:cNvSpPr>
          <p:nvPr/>
        </p:nvSpPr>
        <p:spPr bwMode="auto">
          <a:xfrm>
            <a:off x="5135068" y="4862941"/>
            <a:ext cx="4054079" cy="29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934" tIns="29469" rIns="58934" bIns="29469">
            <a:spAutoFit/>
          </a:bodyPr>
          <a:lstStyle>
            <a:lvl1pPr defTabSz="792163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39775" indent="-282575" defTabSz="792163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39825" indent="-225425" defTabSz="792163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597025" indent="-225425" defTabSz="792163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4225" indent="-227013" defTabSz="792163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14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686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58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30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594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Patel et al., J Am </a:t>
            </a:r>
            <a:r>
              <a:rPr kumimoji="0" lang="en-US" alt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</a:t>
            </a: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Cardiol</a:t>
            </a: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2017;69:2212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2314" y="3751834"/>
            <a:ext cx="546866" cy="24499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995" tIns="33968" rIns="67995" bIns="33968"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39775" indent="-282575" defTabSz="912813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39825" indent="-225425" defTabSz="912813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597025" indent="-225425" defTabSz="912813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4225" indent="-2270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14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686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58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30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461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8169" y="3954421"/>
            <a:ext cx="2242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Heart team discussion: A</a:t>
            </a:r>
          </a:p>
        </p:txBody>
      </p:sp>
    </p:spTree>
    <p:extLst>
      <p:ext uri="{BB962C8B-B14F-4D97-AF65-F5344CB8AC3E}">
        <p14:creationId xmlns:p14="http://schemas.microsoft.com/office/powerpoint/2010/main" val="2680956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14018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3" t="29698" r="56012" b="24692"/>
          <a:stretch>
            <a:fillRect/>
          </a:stretch>
        </p:blipFill>
        <p:spPr bwMode="auto">
          <a:xfrm>
            <a:off x="2773635" y="1241857"/>
            <a:ext cx="2436018" cy="375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14019" name="Text Box 1027"/>
          <p:cNvSpPr txBox="1">
            <a:spLocks noChangeArrowheads="1"/>
          </p:cNvSpPr>
          <p:nvPr/>
        </p:nvSpPr>
        <p:spPr bwMode="auto">
          <a:xfrm>
            <a:off x="479104" y="37820"/>
            <a:ext cx="8169593" cy="57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538" tIns="38273" rIns="76538" bIns="38273" anchor="ctr">
            <a:spAutoFit/>
          </a:bodyPr>
          <a:lstStyle/>
          <a:p>
            <a:pPr marL="0" marR="0" lvl="0" indent="0" algn="ctr" defTabSz="76532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  <a:sym typeface="Symbol" pitchFamily="18" charset="2"/>
              </a:rPr>
              <a:t>Percutaneous LV Assist Devices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214020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7" t="35417" r="25449" b="22971"/>
          <a:stretch>
            <a:fillRect/>
          </a:stretch>
        </p:blipFill>
        <p:spPr bwMode="auto">
          <a:xfrm>
            <a:off x="671515" y="1268019"/>
            <a:ext cx="1808798" cy="375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14021" name="Text Box 1029"/>
          <p:cNvSpPr txBox="1">
            <a:spLocks noChangeArrowheads="1"/>
          </p:cNvSpPr>
          <p:nvPr/>
        </p:nvSpPr>
        <p:spPr bwMode="auto">
          <a:xfrm>
            <a:off x="1141702" y="795558"/>
            <a:ext cx="890350" cy="4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538" tIns="38273" rIns="76538" bIns="38273">
            <a:spAutoFit/>
          </a:bodyPr>
          <a:lstStyle/>
          <a:p>
            <a:pPr marL="0" marR="0" lvl="0" indent="0" algn="ctr" defTabSz="7653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IABP</a:t>
            </a:r>
          </a:p>
        </p:txBody>
      </p:sp>
      <p:sp>
        <p:nvSpPr>
          <p:cNvPr id="16214022" name="Text Box 1030"/>
          <p:cNvSpPr txBox="1">
            <a:spLocks noChangeArrowheads="1"/>
          </p:cNvSpPr>
          <p:nvPr/>
        </p:nvSpPr>
        <p:spPr bwMode="auto">
          <a:xfrm>
            <a:off x="2939247" y="641974"/>
            <a:ext cx="2100232" cy="5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538" tIns="38273" rIns="76538" bIns="38273">
            <a:spAutoFit/>
          </a:bodyPr>
          <a:lstStyle/>
          <a:p>
            <a:pPr marL="0" marR="0" lvl="0" indent="0" algn="ctr" defTabSz="765326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PTVA:</a:t>
            </a:r>
          </a:p>
          <a:p>
            <a:pPr marL="0" marR="0" lvl="0" indent="0" algn="ctr" defTabSz="765326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TandemHeart</a:t>
            </a:r>
          </a:p>
        </p:txBody>
      </p:sp>
      <p:pic>
        <p:nvPicPr>
          <p:cNvPr id="16214023" name="Picture 1031" descr="Impella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07" y="1278751"/>
            <a:ext cx="2516028" cy="36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14024" name="Text Box 1032"/>
          <p:cNvSpPr txBox="1">
            <a:spLocks noChangeArrowheads="1"/>
          </p:cNvSpPr>
          <p:nvPr/>
        </p:nvSpPr>
        <p:spPr bwMode="auto">
          <a:xfrm>
            <a:off x="5683262" y="649116"/>
            <a:ext cx="2568693" cy="5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538" tIns="38273" rIns="76538" bIns="38273">
            <a:spAutoFit/>
          </a:bodyPr>
          <a:lstStyle/>
          <a:p>
            <a:pPr marL="0" marR="0" lvl="0" indent="0" algn="ctr" defTabSz="765326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IMPELLA:</a:t>
            </a:r>
          </a:p>
          <a:p>
            <a:pPr marL="0" marR="0" lvl="0" indent="0" algn="ctr" defTabSz="765326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Recovers 2.5/CP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958" y="7796"/>
            <a:ext cx="33718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4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769620" y="1028703"/>
            <a:ext cx="7661911" cy="1328738"/>
          </a:xfrm>
          <a:prstGeom prst="rightArrow">
            <a:avLst>
              <a:gd name="adj1" fmla="val 50000"/>
              <a:gd name="adj2" fmla="val 120131"/>
            </a:avLst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66260" tIns="33168" rIns="66260" bIns="3316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05468" y="28575"/>
            <a:ext cx="816864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LV Support during High-risk PCI:</a:t>
            </a:r>
          </a:p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LVEF + Lesion Complexity</a:t>
            </a:r>
            <a:endParaRPr kumimoji="0" lang="en-US" altLang="en-US" sz="351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2169" y="1369652"/>
            <a:ext cx="2110740" cy="635794"/>
          </a:xfrm>
          <a:prstGeom prst="rect">
            <a:avLst/>
          </a:prstGeom>
          <a:gradFill rotWithShape="0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66260" tIns="33168" rIns="66260" bIns="3316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888006" y="1369652"/>
            <a:ext cx="3627120" cy="635794"/>
          </a:xfrm>
          <a:prstGeom prst="rect">
            <a:avLst/>
          </a:pr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66260" tIns="33168" rIns="66260" bIns="3316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0730" y="1464799"/>
            <a:ext cx="205105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LVEF &gt;35%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361706" y="1450516"/>
            <a:ext cx="249809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3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LVEF 20-35%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089685" y="1479105"/>
            <a:ext cx="249809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7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LVEF &lt;20%</a:t>
            </a:r>
          </a:p>
        </p:txBody>
      </p: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556312" y="2014879"/>
            <a:ext cx="2644141" cy="2331244"/>
            <a:chOff x="78" y="1692"/>
            <a:chExt cx="2082" cy="1958"/>
          </a:xfrm>
        </p:grpSpPr>
        <p:sp>
          <p:nvSpPr>
            <p:cNvPr id="10263" name="Rectangle 10"/>
            <p:cNvSpPr>
              <a:spLocks noChangeArrowheads="1"/>
            </p:cNvSpPr>
            <p:nvPr/>
          </p:nvSpPr>
          <p:spPr bwMode="auto">
            <a:xfrm>
              <a:off x="138" y="2106"/>
              <a:ext cx="924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6627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Simple </a:t>
              </a:r>
              <a:b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</a:b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PCI</a:t>
              </a:r>
            </a:p>
          </p:txBody>
        </p:sp>
        <p:sp>
          <p:nvSpPr>
            <p:cNvPr id="10264" name="Rectangle 11"/>
            <p:cNvSpPr>
              <a:spLocks noChangeArrowheads="1"/>
            </p:cNvSpPr>
            <p:nvPr/>
          </p:nvSpPr>
          <p:spPr bwMode="auto">
            <a:xfrm>
              <a:off x="978" y="2112"/>
              <a:ext cx="978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6627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Complex </a:t>
              </a:r>
              <a:b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</a:b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PCI</a:t>
              </a:r>
            </a:p>
          </p:txBody>
        </p:sp>
        <p:sp>
          <p:nvSpPr>
            <p:cNvPr id="16149516" name="Line 12"/>
            <p:cNvSpPr>
              <a:spLocks noChangeShapeType="1"/>
            </p:cNvSpPr>
            <p:nvPr/>
          </p:nvSpPr>
          <p:spPr bwMode="auto">
            <a:xfrm>
              <a:off x="522" y="1692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62762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49517" name="Line 13"/>
            <p:cNvSpPr>
              <a:spLocks noChangeShapeType="1"/>
            </p:cNvSpPr>
            <p:nvPr/>
          </p:nvSpPr>
          <p:spPr bwMode="auto">
            <a:xfrm>
              <a:off x="1506" y="1698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62762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49518" name="Line 14"/>
            <p:cNvSpPr>
              <a:spLocks noChangeShapeType="1"/>
            </p:cNvSpPr>
            <p:nvPr/>
          </p:nvSpPr>
          <p:spPr bwMode="auto">
            <a:xfrm>
              <a:off x="522" y="2622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62762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49519" name="Line 15"/>
            <p:cNvSpPr>
              <a:spLocks noChangeShapeType="1"/>
            </p:cNvSpPr>
            <p:nvPr/>
          </p:nvSpPr>
          <p:spPr bwMode="auto">
            <a:xfrm>
              <a:off x="1482" y="2634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62762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269" name="Rectangle 16"/>
            <p:cNvSpPr>
              <a:spLocks noChangeArrowheads="1"/>
            </p:cNvSpPr>
            <p:nvPr/>
          </p:nvSpPr>
          <p:spPr bwMode="auto">
            <a:xfrm>
              <a:off x="78" y="3114"/>
              <a:ext cx="924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662762" rtl="0" eaLnBrk="0" fontAlgn="base" latinLnBrk="0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No support</a:t>
              </a:r>
            </a:p>
          </p:txBody>
        </p:sp>
        <p:sp>
          <p:nvSpPr>
            <p:cNvPr id="10270" name="Rectangle 17"/>
            <p:cNvSpPr>
              <a:spLocks noChangeArrowheads="1"/>
            </p:cNvSpPr>
            <p:nvPr/>
          </p:nvSpPr>
          <p:spPr bwMode="auto">
            <a:xfrm>
              <a:off x="810" y="3012"/>
              <a:ext cx="135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6627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None/ IABP</a:t>
              </a:r>
            </a:p>
            <a:p>
              <a:pPr marL="0" marR="0" lvl="0" indent="0" algn="ctr" defTabSz="6627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600" b="1" dirty="0" err="1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Impella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endParaRPr>
            </a:p>
          </p:txBody>
        </p:sp>
      </p:grpSp>
      <p:sp>
        <p:nvSpPr>
          <p:cNvPr id="16149522" name="Line 18"/>
          <p:cNvSpPr>
            <a:spLocks noChangeShapeType="1"/>
          </p:cNvSpPr>
          <p:nvPr/>
        </p:nvSpPr>
        <p:spPr bwMode="auto">
          <a:xfrm>
            <a:off x="7589520" y="2028825"/>
            <a:ext cx="10160" cy="75693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51" name="Rectangle 19"/>
          <p:cNvSpPr>
            <a:spLocks noChangeArrowheads="1"/>
          </p:cNvSpPr>
          <p:nvPr/>
        </p:nvSpPr>
        <p:spPr bwMode="auto">
          <a:xfrm>
            <a:off x="6533296" y="4202909"/>
            <a:ext cx="197358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Impella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/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PTVA</a:t>
            </a:r>
          </a:p>
        </p:txBody>
      </p:sp>
      <p:sp>
        <p:nvSpPr>
          <p:cNvPr id="16149524" name="Line 20"/>
          <p:cNvSpPr>
            <a:spLocks noChangeShapeType="1"/>
          </p:cNvSpPr>
          <p:nvPr/>
        </p:nvSpPr>
        <p:spPr bwMode="auto">
          <a:xfrm>
            <a:off x="7589520" y="3211879"/>
            <a:ext cx="10160" cy="1105329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53" name="Rectangle 21"/>
          <p:cNvSpPr>
            <a:spLocks noChangeArrowheads="1"/>
          </p:cNvSpPr>
          <p:nvPr/>
        </p:nvSpPr>
        <p:spPr bwMode="auto">
          <a:xfrm>
            <a:off x="6642217" y="2710296"/>
            <a:ext cx="2494856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Simple or Complex: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Inoperable cases</a:t>
            </a:r>
          </a:p>
        </p:txBody>
      </p:sp>
      <p:sp>
        <p:nvSpPr>
          <p:cNvPr id="16149526" name="Line 22"/>
          <p:cNvSpPr>
            <a:spLocks noChangeShapeType="1"/>
          </p:cNvSpPr>
          <p:nvPr/>
        </p:nvSpPr>
        <p:spPr bwMode="auto">
          <a:xfrm>
            <a:off x="3688080" y="2028825"/>
            <a:ext cx="0" cy="56435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149527" name="Line 23"/>
          <p:cNvSpPr>
            <a:spLocks noChangeShapeType="1"/>
          </p:cNvSpPr>
          <p:nvPr/>
        </p:nvSpPr>
        <p:spPr bwMode="auto">
          <a:xfrm>
            <a:off x="5074920" y="2035970"/>
            <a:ext cx="0" cy="56435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56" name="Rectangle 24"/>
          <p:cNvSpPr>
            <a:spLocks noChangeArrowheads="1"/>
          </p:cNvSpPr>
          <p:nvPr/>
        </p:nvSpPr>
        <p:spPr bwMode="auto">
          <a:xfrm>
            <a:off x="2788952" y="3563563"/>
            <a:ext cx="195072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None or IABP</a:t>
            </a:r>
          </a:p>
        </p:txBody>
      </p:sp>
      <p:sp>
        <p:nvSpPr>
          <p:cNvPr id="10257" name="Rectangle 25"/>
          <p:cNvSpPr>
            <a:spLocks noChangeArrowheads="1"/>
          </p:cNvSpPr>
          <p:nvPr/>
        </p:nvSpPr>
        <p:spPr bwMode="auto">
          <a:xfrm>
            <a:off x="4311695" y="4133852"/>
            <a:ext cx="204341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Impella</a:t>
            </a:r>
          </a:p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/IABP (if Impella is CI)</a:t>
            </a: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258" name="Rectangle 26"/>
          <p:cNvSpPr>
            <a:spLocks noChangeArrowheads="1"/>
          </p:cNvSpPr>
          <p:nvPr/>
        </p:nvSpPr>
        <p:spPr bwMode="auto">
          <a:xfrm>
            <a:off x="3063251" y="2521745"/>
            <a:ext cx="117348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Simple 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PCI</a:t>
            </a:r>
          </a:p>
        </p:txBody>
      </p:sp>
      <p:sp>
        <p:nvSpPr>
          <p:cNvPr id="10259" name="Rectangle 27"/>
          <p:cNvSpPr>
            <a:spLocks noChangeArrowheads="1"/>
          </p:cNvSpPr>
          <p:nvPr/>
        </p:nvSpPr>
        <p:spPr bwMode="auto">
          <a:xfrm>
            <a:off x="3886200" y="2731945"/>
            <a:ext cx="313309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Complex PCI: 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High Syntax score &gt;32/ STS&gt;5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Extensive revascularization</a:t>
            </a:r>
          </a:p>
        </p:txBody>
      </p:sp>
      <p:sp>
        <p:nvSpPr>
          <p:cNvPr id="16149532" name="Line 28"/>
          <p:cNvSpPr>
            <a:spLocks noChangeShapeType="1"/>
          </p:cNvSpPr>
          <p:nvPr/>
        </p:nvSpPr>
        <p:spPr bwMode="auto">
          <a:xfrm>
            <a:off x="3688080" y="3178970"/>
            <a:ext cx="0" cy="56435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149533" name="Line 29"/>
          <p:cNvSpPr>
            <a:spLocks noChangeShapeType="1"/>
          </p:cNvSpPr>
          <p:nvPr/>
        </p:nvSpPr>
        <p:spPr bwMode="auto">
          <a:xfrm flipH="1">
            <a:off x="5128259" y="3580320"/>
            <a:ext cx="4849" cy="65357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884" y="28577"/>
            <a:ext cx="336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3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1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14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14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14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14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9522" grpId="0" animBg="1"/>
      <p:bldP spid="10251" grpId="0"/>
      <p:bldP spid="16149524" grpId="0" animBg="1"/>
      <p:bldP spid="10253" grpId="0"/>
      <p:bldP spid="16149526" grpId="0" animBg="1"/>
      <p:bldP spid="16149527" grpId="0" animBg="1"/>
      <p:bldP spid="10256" grpId="0"/>
      <p:bldP spid="10257" grpId="0"/>
      <p:bldP spid="10258" grpId="0"/>
      <p:bldP spid="10259" grpId="0"/>
      <p:bldP spid="16149532" grpId="0" animBg="1"/>
      <p:bldP spid="161495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14375" y="412220"/>
            <a:ext cx="7766078" cy="857250"/>
          </a:xfrm>
        </p:spPr>
        <p:txBody>
          <a:bodyPr/>
          <a:lstStyle/>
          <a:p>
            <a:r>
              <a:rPr lang="en-US" altLang="en-US" sz="24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35,800 unique downloads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3790F-6D45-0445-B1FC-C09F75F554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112" y="2299368"/>
            <a:ext cx="1043825" cy="1043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3260A5-2C2A-2540-BFD0-0E93ABCCEA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971" y="2328420"/>
            <a:ext cx="981034" cy="985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2ACF66-9E25-4D4F-B167-442A99F8F0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044" y="2328420"/>
            <a:ext cx="999061" cy="985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3" name="Title 1"/>
          <p:cNvSpPr txBox="1">
            <a:spLocks/>
          </p:cNvSpPr>
          <p:nvPr/>
        </p:nvSpPr>
        <p:spPr bwMode="auto">
          <a:xfrm>
            <a:off x="560192" y="3601893"/>
            <a:ext cx="110370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BifurcAID</a:t>
            </a:r>
          </a:p>
        </p:txBody>
      </p:sp>
      <p:sp>
        <p:nvSpPr>
          <p:cNvPr id="4104" name="Title 1"/>
          <p:cNvSpPr txBox="1">
            <a:spLocks/>
          </p:cNvSpPr>
          <p:nvPr/>
        </p:nvSpPr>
        <p:spPr bwMode="auto">
          <a:xfrm>
            <a:off x="2048286" y="3601893"/>
            <a:ext cx="110371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OCTAID</a:t>
            </a:r>
          </a:p>
        </p:txBody>
      </p:sp>
      <p:sp>
        <p:nvSpPr>
          <p:cNvPr id="4105" name="Title 1"/>
          <p:cNvSpPr txBox="1">
            <a:spLocks/>
          </p:cNvSpPr>
          <p:nvPr/>
        </p:nvSpPr>
        <p:spPr bwMode="auto">
          <a:xfrm>
            <a:off x="4699687" y="3601893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TranseptAID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6" name="Title 1"/>
          <p:cNvSpPr txBox="1">
            <a:spLocks/>
          </p:cNvSpPr>
          <p:nvPr/>
        </p:nvSpPr>
        <p:spPr bwMode="auto">
          <a:xfrm>
            <a:off x="3229027" y="3601893"/>
            <a:ext cx="138231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TAVRcathAID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7" name="Title 1"/>
          <p:cNvSpPr txBox="1">
            <a:spLocks/>
          </p:cNvSpPr>
          <p:nvPr/>
        </p:nvSpPr>
        <p:spPr bwMode="auto">
          <a:xfrm>
            <a:off x="6187687" y="3601893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CalcificAID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375" y="2301036"/>
            <a:ext cx="1040489" cy="1040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9" name="Text Box 2"/>
          <p:cNvSpPr txBox="1">
            <a:spLocks noChangeArrowheads="1"/>
          </p:cNvSpPr>
          <p:nvPr/>
        </p:nvSpPr>
        <p:spPr bwMode="auto">
          <a:xfrm>
            <a:off x="559560" y="1219501"/>
            <a:ext cx="132159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9896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4.4/5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8245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2017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0" name="Text Box 2"/>
          <p:cNvSpPr txBox="1">
            <a:spLocks noChangeArrowheads="1"/>
          </p:cNvSpPr>
          <p:nvPr/>
        </p:nvSpPr>
        <p:spPr bwMode="auto">
          <a:xfrm>
            <a:off x="1938374" y="1219500"/>
            <a:ext cx="144899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6068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4.8/5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3850 downloads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1" name="Text Box 2"/>
          <p:cNvSpPr txBox="1">
            <a:spLocks noChangeArrowheads="1"/>
          </p:cNvSpPr>
          <p:nvPr/>
        </p:nvSpPr>
        <p:spPr bwMode="auto">
          <a:xfrm>
            <a:off x="4752382" y="1219501"/>
            <a:ext cx="1369219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1074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N/A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547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2" name="Text Box 2"/>
          <p:cNvSpPr txBox="1">
            <a:spLocks noChangeArrowheads="1"/>
          </p:cNvSpPr>
          <p:nvPr/>
        </p:nvSpPr>
        <p:spPr bwMode="auto">
          <a:xfrm>
            <a:off x="3387364" y="1219502"/>
            <a:ext cx="1210866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2073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N/A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549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March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3" name="Text Box 2"/>
          <p:cNvSpPr txBox="1">
            <a:spLocks noChangeArrowheads="1"/>
          </p:cNvSpPr>
          <p:nvPr/>
        </p:nvSpPr>
        <p:spPr bwMode="auto">
          <a:xfrm>
            <a:off x="6187687" y="1219501"/>
            <a:ext cx="1171178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931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5/5 stars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538 downloads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2019</a:t>
            </a:r>
          </a:p>
        </p:txBody>
      </p:sp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307497" y="80830"/>
            <a:ext cx="8368541" cy="5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Cath Lab Apps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CardiologyApps.com</a:t>
            </a:r>
          </a:p>
        </p:txBody>
      </p:sp>
      <p:sp>
        <p:nvSpPr>
          <p:cNvPr id="4116" name="Title 1"/>
          <p:cNvSpPr txBox="1">
            <a:spLocks/>
          </p:cNvSpPr>
          <p:nvPr/>
        </p:nvSpPr>
        <p:spPr bwMode="auto">
          <a:xfrm>
            <a:off x="7602484" y="3601893"/>
            <a:ext cx="115575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ComplicAID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18" name="Picture 29" descr="Get it on Google Play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004" y="4147746"/>
            <a:ext cx="2130088" cy="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TextBox 2"/>
          <p:cNvSpPr txBox="1">
            <a:spLocks noChangeArrowheads="1"/>
          </p:cNvSpPr>
          <p:nvPr/>
        </p:nvSpPr>
        <p:spPr bwMode="auto">
          <a:xfrm>
            <a:off x="2543155" y="4844267"/>
            <a:ext cx="173047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</a:t>
            </a:r>
            <a:r>
              <a:rPr kumimoji="0" lang="en-US" altLang="en-US" sz="675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®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App Store</a:t>
            </a:r>
            <a:r>
              <a:rPr kumimoji="0" lang="en-US" altLang="en-US" sz="675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registered trademarks of Apple Inc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20" name="TextBox 5"/>
          <p:cNvSpPr txBox="1">
            <a:spLocks noChangeArrowheads="1"/>
          </p:cNvSpPr>
          <p:nvPr/>
        </p:nvSpPr>
        <p:spPr bwMode="auto">
          <a:xfrm>
            <a:off x="498696" y="4220029"/>
            <a:ext cx="1992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Download Apps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Free on Both: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21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293" y="4280013"/>
            <a:ext cx="1672198" cy="5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0" y="2301036"/>
            <a:ext cx="1040489" cy="1040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8" name="Picture 27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038" y="3"/>
            <a:ext cx="467963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ardiology App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7" r="-6432"/>
          <a:stretch/>
        </p:blipFill>
        <p:spPr bwMode="auto">
          <a:xfrm>
            <a:off x="7595211" y="2320646"/>
            <a:ext cx="1080827" cy="1001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7597601" y="2002384"/>
            <a:ext cx="1171178" cy="22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August 2020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7598578" y="1219501"/>
            <a:ext cx="1300297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WebApp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Only*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2600 unique users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4800 sessions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6642474" y="4294495"/>
            <a:ext cx="24847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WebApps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available free on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www.CardiologyApps.com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2055122" y="3847013"/>
            <a:ext cx="868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*Also available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WebApp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280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5" t="399" r="-5059" b="-399"/>
          <a:stretch/>
        </p:blipFill>
        <p:spPr>
          <a:xfrm>
            <a:off x="190500" y="2225294"/>
            <a:ext cx="842682" cy="1193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Apps Coming Soon…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789" y="857250"/>
            <a:ext cx="7577418" cy="4286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STEMIcathAID 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STEMI patient transfer platform designed to optimize communication between key members, record key performance metrics for AHA’s Mission: Lifeline program, and avoid costly false activations through direct CCL contact.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GuidewireAID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– This application covers the design of coronary guidewires and the resulting properties they exhibit during use in the lab. Over two dozen teaching cases, a dense wire library with more than a hundred wires, and a robust search function provide a lot of tailored learning opportunities.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BifurcAID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3D 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animated bifurcation lesion treatment educational application and website. With two views, detailed descriptions, and more,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BifurcAID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3D helps make clear the complex steps in techniques such as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Minicrush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DK Crush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Culotte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as well as provisional approached and bailout techniques.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210" y="3825839"/>
            <a:ext cx="844972" cy="1224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515" y="1"/>
            <a:ext cx="384485" cy="46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6482" r="12963" b="6482"/>
          <a:stretch/>
        </p:blipFill>
        <p:spPr>
          <a:xfrm>
            <a:off x="188211" y="887358"/>
            <a:ext cx="844972" cy="992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27584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999" y="209550"/>
            <a:ext cx="8340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www.CardiologyApps.com/BifurcAID-3D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046"/>
            <a:ext cx="422275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9370"/>
            <a:ext cx="533400" cy="551180"/>
          </a:xfrm>
          <a:prstGeom prst="round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870367"/>
            <a:ext cx="7611803" cy="42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9245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6256</TotalTime>
  <Words>728</Words>
  <Application>Microsoft Office PowerPoint</Application>
  <PresentationFormat>On-screen Show (16:9)</PresentationFormat>
  <Paragraphs>137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BASIC SHARMA BLUE</vt:lpstr>
      <vt:lpstr>10_BASIC SHARMA BLUE</vt:lpstr>
      <vt:lpstr>2_BASIC SHARMA BLUE</vt:lpstr>
      <vt:lpstr>7_BASIC SHARMA BLUE</vt:lpstr>
      <vt:lpstr>3_Default Design</vt:lpstr>
      <vt:lpstr>6_Default Design</vt:lpstr>
      <vt:lpstr>1_BASIC SHARMA BLUE</vt:lpstr>
      <vt:lpstr>PowerPoint Presentation</vt:lpstr>
      <vt:lpstr>PowerPoint Presentation</vt:lpstr>
      <vt:lpstr> Live Case # 7</vt:lpstr>
      <vt:lpstr>PowerPoint Presentation</vt:lpstr>
      <vt:lpstr>PowerPoint Presentation</vt:lpstr>
      <vt:lpstr>PowerPoint Presentation</vt:lpstr>
      <vt:lpstr>More than 35,800 unique downloads</vt:lpstr>
      <vt:lpstr>Apps Coming Soon…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Ramos, Elena</dc:creator>
  <cp:lastModifiedBy>Medinbox SBI</cp:lastModifiedBy>
  <cp:revision>645</cp:revision>
  <dcterms:created xsi:type="dcterms:W3CDTF">2019-05-13T14:16:18Z</dcterms:created>
  <dcterms:modified xsi:type="dcterms:W3CDTF">2021-04-16T17:55:58Z</dcterms:modified>
</cp:coreProperties>
</file>