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46" r:id="rId3"/>
    <p:sldMasterId id="2147483759" r:id="rId4"/>
    <p:sldMasterId id="2147484394" r:id="rId5"/>
    <p:sldMasterId id="2147484577" r:id="rId6"/>
    <p:sldMasterId id="2147484608" r:id="rId7"/>
    <p:sldMasterId id="2147484626" r:id="rId8"/>
  </p:sldMasterIdLst>
  <p:notesMasterIdLst>
    <p:notesMasterId r:id="rId61"/>
  </p:notesMasterIdLst>
  <p:sldIdLst>
    <p:sldId id="2252" r:id="rId9"/>
    <p:sldId id="2253" r:id="rId10"/>
    <p:sldId id="2254" r:id="rId11"/>
    <p:sldId id="2308" r:id="rId12"/>
    <p:sldId id="2340" r:id="rId13"/>
    <p:sldId id="2463" r:id="rId14"/>
    <p:sldId id="2530" r:id="rId15"/>
    <p:sldId id="2536" r:id="rId16"/>
    <p:sldId id="2535" r:id="rId17"/>
    <p:sldId id="2514" r:id="rId18"/>
    <p:sldId id="2515" r:id="rId19"/>
    <p:sldId id="2516" r:id="rId20"/>
    <p:sldId id="2518" r:id="rId21"/>
    <p:sldId id="2520" r:id="rId22"/>
    <p:sldId id="2521" r:id="rId23"/>
    <p:sldId id="2522" r:id="rId24"/>
    <p:sldId id="2523" r:id="rId25"/>
    <p:sldId id="2524" r:id="rId26"/>
    <p:sldId id="2497" r:id="rId27"/>
    <p:sldId id="2531" r:id="rId28"/>
    <p:sldId id="2532" r:id="rId29"/>
    <p:sldId id="2533" r:id="rId30"/>
    <p:sldId id="2525" r:id="rId31"/>
    <p:sldId id="2526" r:id="rId32"/>
    <p:sldId id="2527" r:id="rId33"/>
    <p:sldId id="2528" r:id="rId34"/>
    <p:sldId id="2529" r:id="rId35"/>
    <p:sldId id="2474" r:id="rId36"/>
    <p:sldId id="2475" r:id="rId37"/>
    <p:sldId id="2476" r:id="rId38"/>
    <p:sldId id="2477" r:id="rId39"/>
    <p:sldId id="2478" r:id="rId40"/>
    <p:sldId id="2479" r:id="rId41"/>
    <p:sldId id="2480" r:id="rId42"/>
    <p:sldId id="2513" r:id="rId43"/>
    <p:sldId id="2481" r:id="rId44"/>
    <p:sldId id="2482" r:id="rId45"/>
    <p:sldId id="2464" r:id="rId46"/>
    <p:sldId id="2465" r:id="rId47"/>
    <p:sldId id="2466" r:id="rId48"/>
    <p:sldId id="2467" r:id="rId49"/>
    <p:sldId id="2468" r:id="rId50"/>
    <p:sldId id="2469" r:id="rId51"/>
    <p:sldId id="2470" r:id="rId52"/>
    <p:sldId id="2471" r:id="rId53"/>
    <p:sldId id="2472" r:id="rId54"/>
    <p:sldId id="2507" r:id="rId55"/>
    <p:sldId id="2508" r:id="rId56"/>
    <p:sldId id="2065" r:id="rId57"/>
    <p:sldId id="293" r:id="rId58"/>
    <p:sldId id="295" r:id="rId59"/>
    <p:sldId id="294" r:id="rId6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9999"/>
    <a:srgbClr val="000099"/>
    <a:srgbClr val="000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39" autoAdjust="0"/>
    <p:restoredTop sz="86486" autoAdjust="0"/>
  </p:normalViewPr>
  <p:slideViewPr>
    <p:cSldViewPr snapToGrid="0">
      <p:cViewPr varScale="1">
        <p:scale>
          <a:sx n="65" d="100"/>
          <a:sy n="65" d="100"/>
        </p:scale>
        <p:origin x="1128" y="32"/>
      </p:cViewPr>
      <p:guideLst/>
    </p:cSldViewPr>
  </p:slideViewPr>
  <p:outlineViewPr>
    <p:cViewPr>
      <p:scale>
        <a:sx n="33" d="100"/>
        <a:sy n="33" d="100"/>
      </p:scale>
      <p:origin x="0" y="-453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7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Colchicine (n=2762)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fld id="{B58B06DD-4C15-4BC4-B029-55340E9C975B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230-4B4F-A63D-EFFBDACF42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Primary Endpoint</c:v>
                </c:pt>
                <c:pt idx="1">
                  <c:v>Secondary Endpoint</c:v>
                </c:pt>
                <c:pt idx="2">
                  <c:v>ID-coronary disease</c:v>
                </c:pt>
                <c:pt idx="3">
                  <c:v>MI</c:v>
                </c:pt>
                <c:pt idx="4">
                  <c:v>Stroke</c:v>
                </c:pt>
                <c:pt idx="5">
                  <c:v>Death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6.8</c:v>
                </c:pt>
                <c:pt idx="1">
                  <c:v>4.2</c:v>
                </c:pt>
                <c:pt idx="2">
                  <c:v>4.9000000000000004</c:v>
                </c:pt>
                <c:pt idx="3">
                  <c:v>3</c:v>
                </c:pt>
                <c:pt idx="4">
                  <c:v>0.6</c:v>
                </c:pt>
                <c:pt idx="5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30-4B4F-A63D-EFFBDACF42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 (n=2760)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Primary Endpoint</c:v>
                </c:pt>
                <c:pt idx="1">
                  <c:v>Secondary Endpoint</c:v>
                </c:pt>
                <c:pt idx="2">
                  <c:v>ID-coronary disease</c:v>
                </c:pt>
                <c:pt idx="3">
                  <c:v>MI</c:v>
                </c:pt>
                <c:pt idx="4">
                  <c:v>Stroke</c:v>
                </c:pt>
                <c:pt idx="5">
                  <c:v>Death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9.6</c:v>
                </c:pt>
                <c:pt idx="1">
                  <c:v>5.7</c:v>
                </c:pt>
                <c:pt idx="2">
                  <c:v>6.4</c:v>
                </c:pt>
                <c:pt idx="3">
                  <c:v>4.2</c:v>
                </c:pt>
                <c:pt idx="4">
                  <c:v>0.9</c:v>
                </c:pt>
                <c:pt idx="5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30-4B4F-A63D-EFFBDACF4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9340688"/>
        <c:axId val="333953536"/>
      </c:barChart>
      <c:catAx>
        <c:axId val="38934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33953536"/>
        <c:crosses val="autoZero"/>
        <c:auto val="1"/>
        <c:lblAlgn val="ctr"/>
        <c:lblOffset val="10"/>
        <c:noMultiLvlLbl val="0"/>
      </c:catAx>
      <c:valAx>
        <c:axId val="333953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9340688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319895295290102"/>
          <c:y val="1.4653409369528409E-2"/>
          <c:w val="0.26638037094320327"/>
          <c:h val="0.162959181024411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072835386635567E-2"/>
          <c:y val="0.19978733500079851"/>
          <c:w val="0.94862691708763003"/>
          <c:h val="0.588905688645113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Colchicine (n=2366)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fld id="{537899CB-A90B-48A8-B782-7F44544D1695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5A1-45D7-94C2-0E704F62D8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Primary endpoint</c:v>
                </c:pt>
                <c:pt idx="1">
                  <c:v>Death from CV cause and resuscitated cardiac arrest</c:v>
                </c:pt>
                <c:pt idx="2">
                  <c:v>MI</c:v>
                </c:pt>
                <c:pt idx="3">
                  <c:v>Stroke</c:v>
                </c:pt>
                <c:pt idx="4">
                  <c:v>Urgent hosp for angina leading to revasc</c:v>
                </c:pt>
                <c:pt idx="5">
                  <c:v>Death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5.5</c:v>
                </c:pt>
                <c:pt idx="1">
                  <c:v>1</c:v>
                </c:pt>
                <c:pt idx="2">
                  <c:v>3.8</c:v>
                </c:pt>
                <c:pt idx="3">
                  <c:v>0.2</c:v>
                </c:pt>
                <c:pt idx="4">
                  <c:v>1.1000000000000001</c:v>
                </c:pt>
                <c:pt idx="5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A1-45D7-94C2-0E704F62D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 (n=2379)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Primary endpoint</c:v>
                </c:pt>
                <c:pt idx="1">
                  <c:v>Death from CV cause and resuscitated cardiac arrest</c:v>
                </c:pt>
                <c:pt idx="2">
                  <c:v>MI</c:v>
                </c:pt>
                <c:pt idx="3">
                  <c:v>Stroke</c:v>
                </c:pt>
                <c:pt idx="4">
                  <c:v>Urgent hosp for angina leading to revasc</c:v>
                </c:pt>
                <c:pt idx="5">
                  <c:v>Death 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7.1</c:v>
                </c:pt>
                <c:pt idx="1">
                  <c:v>1.3</c:v>
                </c:pt>
                <c:pt idx="2">
                  <c:v>4.0999999999999996</c:v>
                </c:pt>
                <c:pt idx="3">
                  <c:v>0.8</c:v>
                </c:pt>
                <c:pt idx="4">
                  <c:v>2.1</c:v>
                </c:pt>
                <c:pt idx="5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A1-45D7-94C2-0E704F62D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4"/>
        <c:overlap val="-27"/>
        <c:axId val="401449864"/>
        <c:axId val="401448224"/>
      </c:barChart>
      <c:catAx>
        <c:axId val="401449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1448224"/>
        <c:crosses val="autoZero"/>
        <c:auto val="1"/>
        <c:lblAlgn val="ctr"/>
        <c:lblOffset val="10"/>
        <c:noMultiLvlLbl val="0"/>
      </c:catAx>
      <c:valAx>
        <c:axId val="401448224"/>
        <c:scaling>
          <c:orientation val="minMax"/>
          <c:max val="9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1449864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617851588083147E-2"/>
          <c:y val="0.23273142971350164"/>
          <c:w val="0.93583122369267835"/>
          <c:h val="0.673600734001574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Colchicine (n=396)</c:v>
                </c:pt>
              </c:strCache>
            </c:strRef>
          </c:tx>
          <c:spPr>
            <a:solidFill>
              <a:srgbClr val="3BCC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Primary endpoint</c:v>
                </c:pt>
                <c:pt idx="1">
                  <c:v>Death</c:v>
                </c:pt>
                <c:pt idx="2">
                  <c:v>ACS</c:v>
                </c:pt>
                <c:pt idx="3">
                  <c:v>MI</c:v>
                </c:pt>
                <c:pt idx="4">
                  <c:v>Urgent revasc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24</c:v>
                </c:pt>
                <c:pt idx="1">
                  <c:v>8</c:v>
                </c:pt>
                <c:pt idx="2">
                  <c:v>11</c:v>
                </c:pt>
                <c:pt idx="3">
                  <c:v>7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6C-4EBA-B9B6-A25A10F912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 (n=399)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Primary endpoint</c:v>
                </c:pt>
                <c:pt idx="1">
                  <c:v>Death</c:v>
                </c:pt>
                <c:pt idx="2">
                  <c:v>ACS</c:v>
                </c:pt>
                <c:pt idx="3">
                  <c:v>MI</c:v>
                </c:pt>
                <c:pt idx="4">
                  <c:v>Urgent revasc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41</c:v>
                </c:pt>
                <c:pt idx="1">
                  <c:v>1</c:v>
                </c:pt>
                <c:pt idx="2">
                  <c:v>22</c:v>
                </c:pt>
                <c:pt idx="3">
                  <c:v>11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6C-4EBA-B9B6-A25A10F912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5047336"/>
        <c:axId val="415048648"/>
      </c:barChart>
      <c:catAx>
        <c:axId val="415047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5048648"/>
        <c:crosses val="autoZero"/>
        <c:auto val="1"/>
        <c:lblAlgn val="ctr"/>
        <c:lblOffset val="5"/>
        <c:noMultiLvlLbl val="0"/>
      </c:catAx>
      <c:valAx>
        <c:axId val="4150486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504733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HbA1c ≤5.5% (n=1,214)</c:v>
                </c:pt>
              </c:strCache>
            </c:strRef>
          </c:tx>
          <c:spPr>
            <a:solidFill>
              <a:srgbClr val="4859F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1.57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A44-4A36-9193-16B75DD5CC1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1.22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A44-4A36-9193-16B75DD5CC1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1.38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8A44-4A36-9193-16B75DD5CC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Death</c:v>
                </c:pt>
                <c:pt idx="1">
                  <c:v>MI</c:v>
                </c:pt>
                <c:pt idx="2">
                  <c:v>TVR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1.57</c:v>
                </c:pt>
                <c:pt idx="1">
                  <c:v>1.22</c:v>
                </c:pt>
                <c:pt idx="2">
                  <c:v>1.38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44-4A36-9193-16B75DD5CC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HbA1c 5.6-6.0% (n=2,202)</c:v>
                </c:pt>
              </c:strCache>
            </c:strRef>
          </c:tx>
          <c:spPr>
            <a:solidFill>
              <a:srgbClr val="64A45A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1.13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A44-4A36-9193-16B75DD5CC1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0.99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8A44-4A36-9193-16B75DD5CC1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0.98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8A44-4A36-9193-16B75DD5CC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Death</c:v>
                </c:pt>
                <c:pt idx="1">
                  <c:v>MI</c:v>
                </c:pt>
                <c:pt idx="2">
                  <c:v>TVR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1.1299999999999999</c:v>
                </c:pt>
                <c:pt idx="1">
                  <c:v>0.99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44-4A36-9193-16B75DD5CC1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HbA1c 6.1-7.0% (n=4,130)</c:v>
                </c:pt>
              </c:strCache>
            </c:strRef>
          </c:tx>
          <c:spPr>
            <a:solidFill>
              <a:srgbClr val="EA4A4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A4A4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1-8A44-4A36-9193-16B75DD5CC18}"/>
              </c:ext>
            </c:extLst>
          </c:dPt>
          <c:cat>
            <c:strRef>
              <c:f>Sheet1!$A$2:$A$4</c:f>
              <c:strCache>
                <c:ptCount val="3"/>
                <c:pt idx="0">
                  <c:v>Death</c:v>
                </c:pt>
                <c:pt idx="1">
                  <c:v>MI</c:v>
                </c:pt>
                <c:pt idx="2">
                  <c:v>TVR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44-4A36-9193-16B75DD5CC1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HbA1c 7.1-8.0% (n=2,609)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0.99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A44-4A36-9193-16B75DD5CC1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1.30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8A44-4A36-9193-16B75DD5CC1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1.04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8A44-4A36-9193-16B75DD5CC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Death</c:v>
                </c:pt>
                <c:pt idx="1">
                  <c:v>MI</c:v>
                </c:pt>
                <c:pt idx="2">
                  <c:v>TVR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0.99</c:v>
                </c:pt>
                <c:pt idx="1">
                  <c:v>1.3</c:v>
                </c:pt>
                <c:pt idx="2">
                  <c:v>1.04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A44-4A36-9193-16B75DD5CC1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HbA1c &gt;80% (n=3,388)</c:v>
                </c:pt>
              </c:strCache>
            </c:strRef>
          </c:tx>
          <c:spPr>
            <a:solidFill>
              <a:srgbClr val="F2A26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1.22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A44-4A36-9193-16B75DD5CC1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1.55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8A44-4A36-9193-16B75DD5CC1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1.43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8A44-4A36-9193-16B75DD5CC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Death</c:v>
                </c:pt>
                <c:pt idx="1">
                  <c:v>MI</c:v>
                </c:pt>
                <c:pt idx="2">
                  <c:v>TVR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1.22</c:v>
                </c:pt>
                <c:pt idx="1">
                  <c:v>1.55</c:v>
                </c:pt>
                <c:pt idx="2">
                  <c:v>1.43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44-4A36-9193-16B75DD5CC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1726768"/>
        <c:axId val="371726440"/>
      </c:barChart>
      <c:catAx>
        <c:axId val="371726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1726440"/>
        <c:crosses val="autoZero"/>
        <c:auto val="1"/>
        <c:lblAlgn val="ctr"/>
        <c:lblOffset val="10"/>
        <c:noMultiLvlLbl val="0"/>
      </c:catAx>
      <c:valAx>
        <c:axId val="371726440"/>
        <c:scaling>
          <c:orientation val="minMax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172676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926889108887645"/>
          <c:y val="0.83539160339080165"/>
          <c:w val="0.80973772135822097"/>
          <c:h val="0.13241041952476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2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54C0D-8A04-4E0F-B2BD-D9FE8154408D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68DE3-EF28-4001-A656-631E5A009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8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0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847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232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855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344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980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80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238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372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667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40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6EA1E9-0953-44BF-A1A3-21CDC04D4DD2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9913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585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233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943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909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630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9455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315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517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HbA1c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8DE3-EF28-4001-A656-631E5A0099E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2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B2ACA-779C-4595-89B4-CDCA1644CCD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80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614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198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B2ACA-779C-4595-89B4-CDCA1644CCD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923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B2ACA-779C-4595-89B4-CDCA1644CCD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469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B2ACA-779C-4595-89B4-CDCA1644CCD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939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B2ACA-779C-4595-89B4-CDCA1644CCD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1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01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335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78026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8" y="-6851"/>
            <a:ext cx="9139125" cy="5150352"/>
          </a:xfrm>
          <a:prstGeom prst="rect">
            <a:avLst/>
          </a:prstGeom>
        </p:spPr>
      </p:pic>
      <p:sp>
        <p:nvSpPr>
          <p:cNvPr id="3" name="Slide Number Placeholder 6"/>
          <p:cNvSpPr txBox="1">
            <a:spLocks/>
          </p:cNvSpPr>
          <p:nvPr userDrawn="1"/>
        </p:nvSpPr>
        <p:spPr>
          <a:xfrm>
            <a:off x="8571123" y="-23295"/>
            <a:ext cx="577610" cy="276958"/>
          </a:xfrm>
          <a:prstGeom prst="rect">
            <a:avLst/>
          </a:prstGeom>
          <a:noFill/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8"/>
          <p:cNvSpPr>
            <a:spLocks noChangeArrowheads="1"/>
          </p:cNvSpPr>
          <p:nvPr userDrawn="1"/>
        </p:nvSpPr>
        <p:spPr bwMode="auto">
          <a:xfrm>
            <a:off x="64121" y="4973875"/>
            <a:ext cx="69121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v6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1056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35625"/>
            <a:ext cx="8628595" cy="552202"/>
          </a:xfrm>
          <a:prstGeom prst="rect">
            <a:avLst/>
          </a:prstGeom>
        </p:spPr>
        <p:txBody>
          <a:bodyPr/>
          <a:lstStyle>
            <a:lvl1pPr>
              <a:defRPr sz="2800"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273740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41051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39125" cy="5150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8571123" y="-23295"/>
            <a:ext cx="577610" cy="276958"/>
          </a:xfrm>
          <a:prstGeom prst="rect">
            <a:avLst/>
          </a:prstGeom>
          <a:noFill/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8" name="Rectangle 178"/>
          <p:cNvSpPr>
            <a:spLocks noChangeArrowheads="1"/>
          </p:cNvSpPr>
          <p:nvPr userDrawn="1"/>
        </p:nvSpPr>
        <p:spPr bwMode="auto">
          <a:xfrm>
            <a:off x="43282" y="4973875"/>
            <a:ext cx="71205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.v4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6616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39748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71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646" indent="0" algn="ctr">
              <a:buNone/>
              <a:defRPr/>
            </a:lvl2pPr>
            <a:lvl3pPr marL="685289" indent="0" algn="ctr">
              <a:buNone/>
              <a:defRPr/>
            </a:lvl3pPr>
            <a:lvl4pPr marL="1027931" indent="0" algn="ctr">
              <a:buNone/>
              <a:defRPr/>
            </a:lvl4pPr>
            <a:lvl5pPr marL="1370570" indent="0" algn="ctr">
              <a:buNone/>
              <a:defRPr/>
            </a:lvl5pPr>
            <a:lvl6pPr marL="1713214" indent="0" algn="ctr">
              <a:buNone/>
              <a:defRPr/>
            </a:lvl6pPr>
            <a:lvl7pPr marL="2055857" indent="0" algn="ctr">
              <a:buNone/>
              <a:defRPr/>
            </a:lvl7pPr>
            <a:lvl8pPr marL="2398499" indent="0" algn="ctr">
              <a:buNone/>
              <a:defRPr/>
            </a:lvl8pPr>
            <a:lvl9pPr marL="27411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58189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4435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646" indent="0">
              <a:buNone/>
              <a:defRPr sz="1350"/>
            </a:lvl2pPr>
            <a:lvl3pPr marL="685289" indent="0">
              <a:buNone/>
              <a:defRPr sz="1200"/>
            </a:lvl3pPr>
            <a:lvl4pPr marL="1027931" indent="0">
              <a:buNone/>
              <a:defRPr sz="1050"/>
            </a:lvl4pPr>
            <a:lvl5pPr marL="1370570" indent="0">
              <a:buNone/>
              <a:defRPr sz="1050"/>
            </a:lvl5pPr>
            <a:lvl6pPr marL="1713214" indent="0">
              <a:buNone/>
              <a:defRPr sz="1050"/>
            </a:lvl6pPr>
            <a:lvl7pPr marL="2055857" indent="0">
              <a:buNone/>
              <a:defRPr sz="1050"/>
            </a:lvl7pPr>
            <a:lvl8pPr marL="2398499" indent="0">
              <a:buNone/>
              <a:defRPr sz="1050"/>
            </a:lvl8pPr>
            <a:lvl9pPr marL="2741141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10743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26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78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072203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6" indent="0">
              <a:buNone/>
              <a:defRPr sz="1500" b="1"/>
            </a:lvl2pPr>
            <a:lvl3pPr marL="685289" indent="0">
              <a:buNone/>
              <a:defRPr sz="1350" b="1"/>
            </a:lvl3pPr>
            <a:lvl4pPr marL="1027931" indent="0">
              <a:buNone/>
              <a:defRPr sz="1200" b="1"/>
            </a:lvl4pPr>
            <a:lvl5pPr marL="1370570" indent="0">
              <a:buNone/>
              <a:defRPr sz="1200" b="1"/>
            </a:lvl5pPr>
            <a:lvl6pPr marL="1713214" indent="0">
              <a:buNone/>
              <a:defRPr sz="1200" b="1"/>
            </a:lvl6pPr>
            <a:lvl7pPr marL="2055857" indent="0">
              <a:buNone/>
              <a:defRPr sz="1200" b="1"/>
            </a:lvl7pPr>
            <a:lvl8pPr marL="2398499" indent="0">
              <a:buNone/>
              <a:defRPr sz="1200" b="1"/>
            </a:lvl8pPr>
            <a:lvl9pPr marL="274114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6" indent="0">
              <a:buNone/>
              <a:defRPr sz="1500" b="1"/>
            </a:lvl2pPr>
            <a:lvl3pPr marL="685289" indent="0">
              <a:buNone/>
              <a:defRPr sz="1350" b="1"/>
            </a:lvl3pPr>
            <a:lvl4pPr marL="1027931" indent="0">
              <a:buNone/>
              <a:defRPr sz="1200" b="1"/>
            </a:lvl4pPr>
            <a:lvl5pPr marL="1370570" indent="0">
              <a:buNone/>
              <a:defRPr sz="1200" b="1"/>
            </a:lvl5pPr>
            <a:lvl6pPr marL="1713214" indent="0">
              <a:buNone/>
              <a:defRPr sz="1200" b="1"/>
            </a:lvl6pPr>
            <a:lvl7pPr marL="2055857" indent="0">
              <a:buNone/>
              <a:defRPr sz="1200" b="1"/>
            </a:lvl7pPr>
            <a:lvl8pPr marL="2398499" indent="0">
              <a:buNone/>
              <a:defRPr sz="1200" b="1"/>
            </a:lvl8pPr>
            <a:lvl9pPr marL="274114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05348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14482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58423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04800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05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646" indent="0">
              <a:buNone/>
              <a:defRPr sz="900"/>
            </a:lvl2pPr>
            <a:lvl3pPr marL="685289" indent="0">
              <a:buNone/>
              <a:defRPr sz="750"/>
            </a:lvl3pPr>
            <a:lvl4pPr marL="1027931" indent="0">
              <a:buNone/>
              <a:defRPr sz="600"/>
            </a:lvl4pPr>
            <a:lvl5pPr marL="1370570" indent="0">
              <a:buNone/>
              <a:defRPr sz="600"/>
            </a:lvl5pPr>
            <a:lvl6pPr marL="1713214" indent="0">
              <a:buNone/>
              <a:defRPr sz="600"/>
            </a:lvl6pPr>
            <a:lvl7pPr marL="2055857" indent="0">
              <a:buNone/>
              <a:defRPr sz="600"/>
            </a:lvl7pPr>
            <a:lvl8pPr marL="2398499" indent="0">
              <a:buNone/>
              <a:defRPr sz="600"/>
            </a:lvl8pPr>
            <a:lvl9pPr marL="274114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82895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07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46" indent="0">
              <a:buNone/>
              <a:defRPr sz="2100"/>
            </a:lvl2pPr>
            <a:lvl3pPr marL="685289" indent="0">
              <a:buNone/>
              <a:defRPr sz="1800"/>
            </a:lvl3pPr>
            <a:lvl4pPr marL="1027931" indent="0">
              <a:buNone/>
              <a:defRPr sz="1500"/>
            </a:lvl4pPr>
            <a:lvl5pPr marL="1370570" indent="0">
              <a:buNone/>
              <a:defRPr sz="1500"/>
            </a:lvl5pPr>
            <a:lvl6pPr marL="1713214" indent="0">
              <a:buNone/>
              <a:defRPr sz="1500"/>
            </a:lvl6pPr>
            <a:lvl7pPr marL="2055857" indent="0">
              <a:buNone/>
              <a:defRPr sz="1500"/>
            </a:lvl7pPr>
            <a:lvl8pPr marL="2398499" indent="0">
              <a:buNone/>
              <a:defRPr sz="1500"/>
            </a:lvl8pPr>
            <a:lvl9pPr marL="2741141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36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646" indent="0">
              <a:buNone/>
              <a:defRPr sz="900"/>
            </a:lvl2pPr>
            <a:lvl3pPr marL="685289" indent="0">
              <a:buNone/>
              <a:defRPr sz="750"/>
            </a:lvl3pPr>
            <a:lvl4pPr marL="1027931" indent="0">
              <a:buNone/>
              <a:defRPr sz="600"/>
            </a:lvl4pPr>
            <a:lvl5pPr marL="1370570" indent="0">
              <a:buNone/>
              <a:defRPr sz="600"/>
            </a:lvl5pPr>
            <a:lvl6pPr marL="1713214" indent="0">
              <a:buNone/>
              <a:defRPr sz="600"/>
            </a:lvl6pPr>
            <a:lvl7pPr marL="2055857" indent="0">
              <a:buNone/>
              <a:defRPr sz="600"/>
            </a:lvl7pPr>
            <a:lvl8pPr marL="2398499" indent="0">
              <a:buNone/>
              <a:defRPr sz="600"/>
            </a:lvl8pPr>
            <a:lvl9pPr marL="274114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686894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07213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872757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2079755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113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272414" indent="0" algn="ctr">
              <a:buNone/>
              <a:defRPr/>
            </a:lvl2pPr>
            <a:lvl3pPr marL="544707" indent="0" algn="ctr">
              <a:buNone/>
              <a:defRPr/>
            </a:lvl3pPr>
            <a:lvl4pPr marL="817115" indent="0" algn="ctr">
              <a:buNone/>
              <a:defRPr/>
            </a:lvl4pPr>
            <a:lvl5pPr marL="1089449" indent="0" algn="ctr">
              <a:buNone/>
              <a:defRPr/>
            </a:lvl5pPr>
            <a:lvl6pPr marL="1361827" indent="0" algn="ctr">
              <a:buNone/>
              <a:defRPr/>
            </a:lvl6pPr>
            <a:lvl7pPr marL="1634151" indent="0" algn="ctr">
              <a:buNone/>
              <a:defRPr/>
            </a:lvl7pPr>
            <a:lvl8pPr marL="1906523" indent="0" algn="ctr">
              <a:buNone/>
              <a:defRPr/>
            </a:lvl8pPr>
            <a:lvl9pPr marL="21788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312946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908204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3305339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272414" indent="0">
              <a:buNone/>
              <a:defRPr sz="1350"/>
            </a:lvl2pPr>
            <a:lvl3pPr marL="544707" indent="0">
              <a:buNone/>
              <a:defRPr sz="1200"/>
            </a:lvl3pPr>
            <a:lvl4pPr marL="817115" indent="0">
              <a:buNone/>
              <a:defRPr sz="1050"/>
            </a:lvl4pPr>
            <a:lvl5pPr marL="1089449" indent="0">
              <a:buNone/>
              <a:defRPr sz="1050"/>
            </a:lvl5pPr>
            <a:lvl6pPr marL="1361827" indent="0">
              <a:buNone/>
              <a:defRPr sz="1050"/>
            </a:lvl6pPr>
            <a:lvl7pPr marL="1634151" indent="0">
              <a:buNone/>
              <a:defRPr sz="1050"/>
            </a:lvl7pPr>
            <a:lvl8pPr marL="1906523" indent="0">
              <a:buNone/>
              <a:defRPr sz="1050"/>
            </a:lvl8pPr>
            <a:lvl9pPr marL="2178886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835970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950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326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579360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72414" indent="0">
              <a:buNone/>
              <a:defRPr sz="1500" b="1"/>
            </a:lvl2pPr>
            <a:lvl3pPr marL="544707" indent="0">
              <a:buNone/>
              <a:defRPr sz="1350" b="1"/>
            </a:lvl3pPr>
            <a:lvl4pPr marL="817115" indent="0">
              <a:buNone/>
              <a:defRPr sz="1200" b="1"/>
            </a:lvl4pPr>
            <a:lvl5pPr marL="1089449" indent="0">
              <a:buNone/>
              <a:defRPr sz="1200" b="1"/>
            </a:lvl5pPr>
            <a:lvl6pPr marL="1361827" indent="0">
              <a:buNone/>
              <a:defRPr sz="1200" b="1"/>
            </a:lvl6pPr>
            <a:lvl7pPr marL="1634151" indent="0">
              <a:buNone/>
              <a:defRPr sz="1200" b="1"/>
            </a:lvl7pPr>
            <a:lvl8pPr marL="1906523" indent="0">
              <a:buNone/>
              <a:defRPr sz="1200" b="1"/>
            </a:lvl8pPr>
            <a:lvl9pPr marL="21788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72414" indent="0">
              <a:buNone/>
              <a:defRPr sz="1500" b="1"/>
            </a:lvl2pPr>
            <a:lvl3pPr marL="544707" indent="0">
              <a:buNone/>
              <a:defRPr sz="1350" b="1"/>
            </a:lvl3pPr>
            <a:lvl4pPr marL="817115" indent="0">
              <a:buNone/>
              <a:defRPr sz="1200" b="1"/>
            </a:lvl4pPr>
            <a:lvl5pPr marL="1089449" indent="0">
              <a:buNone/>
              <a:defRPr sz="1200" b="1"/>
            </a:lvl5pPr>
            <a:lvl6pPr marL="1361827" indent="0">
              <a:buNone/>
              <a:defRPr sz="1200" b="1"/>
            </a:lvl6pPr>
            <a:lvl7pPr marL="1634151" indent="0">
              <a:buNone/>
              <a:defRPr sz="1200" b="1"/>
            </a:lvl7pPr>
            <a:lvl8pPr marL="1906523" indent="0">
              <a:buNone/>
              <a:defRPr sz="1200" b="1"/>
            </a:lvl8pPr>
            <a:lvl9pPr marL="21788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88998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33684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62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1814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818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81" y="205345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272414" indent="0">
              <a:buNone/>
              <a:defRPr sz="900"/>
            </a:lvl2pPr>
            <a:lvl3pPr marL="544707" indent="0">
              <a:buNone/>
              <a:defRPr sz="750"/>
            </a:lvl3pPr>
            <a:lvl4pPr marL="817115" indent="0">
              <a:buNone/>
              <a:defRPr sz="600"/>
            </a:lvl4pPr>
            <a:lvl5pPr marL="1089449" indent="0">
              <a:buNone/>
              <a:defRPr sz="600"/>
            </a:lvl5pPr>
            <a:lvl6pPr marL="1361827" indent="0">
              <a:buNone/>
              <a:defRPr sz="600"/>
            </a:lvl6pPr>
            <a:lvl7pPr marL="1634151" indent="0">
              <a:buNone/>
              <a:defRPr sz="600"/>
            </a:lvl7pPr>
            <a:lvl8pPr marL="1906523" indent="0">
              <a:buNone/>
              <a:defRPr sz="600"/>
            </a:lvl8pPr>
            <a:lvl9pPr marL="217888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944940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272414" indent="0">
              <a:buNone/>
              <a:defRPr sz="2100"/>
            </a:lvl2pPr>
            <a:lvl3pPr marL="544707" indent="0">
              <a:buNone/>
              <a:defRPr sz="1800"/>
            </a:lvl3pPr>
            <a:lvl4pPr marL="817115" indent="0">
              <a:buNone/>
              <a:defRPr sz="1500"/>
            </a:lvl4pPr>
            <a:lvl5pPr marL="1089449" indent="0">
              <a:buNone/>
              <a:defRPr sz="1500"/>
            </a:lvl5pPr>
            <a:lvl6pPr marL="1361827" indent="0">
              <a:buNone/>
              <a:defRPr sz="1500"/>
            </a:lvl6pPr>
            <a:lvl7pPr marL="1634151" indent="0">
              <a:buNone/>
              <a:defRPr sz="1500"/>
            </a:lvl7pPr>
            <a:lvl8pPr marL="1906523" indent="0">
              <a:buNone/>
              <a:defRPr sz="1500"/>
            </a:lvl8pPr>
            <a:lvl9pPr marL="2178886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6868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272414" indent="0">
              <a:buNone/>
              <a:defRPr sz="900"/>
            </a:lvl2pPr>
            <a:lvl3pPr marL="544707" indent="0">
              <a:buNone/>
              <a:defRPr sz="750"/>
            </a:lvl3pPr>
            <a:lvl4pPr marL="817115" indent="0">
              <a:buNone/>
              <a:defRPr sz="600"/>
            </a:lvl4pPr>
            <a:lvl5pPr marL="1089449" indent="0">
              <a:buNone/>
              <a:defRPr sz="600"/>
            </a:lvl5pPr>
            <a:lvl6pPr marL="1361827" indent="0">
              <a:buNone/>
              <a:defRPr sz="600"/>
            </a:lvl6pPr>
            <a:lvl7pPr marL="1634151" indent="0">
              <a:buNone/>
              <a:defRPr sz="600"/>
            </a:lvl7pPr>
            <a:lvl8pPr marL="1906523" indent="0">
              <a:buNone/>
              <a:defRPr sz="600"/>
            </a:lvl8pPr>
            <a:lvl9pPr marL="217888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069004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591895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25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830834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5929303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108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274129" indent="0" algn="ctr">
              <a:buNone/>
              <a:defRPr/>
            </a:lvl2pPr>
            <a:lvl3pPr marL="548283" indent="0" algn="ctr">
              <a:buNone/>
              <a:defRPr/>
            </a:lvl3pPr>
            <a:lvl4pPr marL="822240" indent="0" algn="ctr">
              <a:buNone/>
              <a:defRPr/>
            </a:lvl4pPr>
            <a:lvl5pPr marL="1096370" indent="0" algn="ctr">
              <a:buNone/>
              <a:defRPr/>
            </a:lvl5pPr>
            <a:lvl6pPr marL="1370363" indent="0" algn="ctr">
              <a:buNone/>
              <a:defRPr/>
            </a:lvl6pPr>
            <a:lvl7pPr marL="1644507" indent="0" algn="ctr">
              <a:buNone/>
              <a:defRPr/>
            </a:lvl7pPr>
            <a:lvl8pPr marL="1918581" indent="0" algn="ctr">
              <a:buNone/>
              <a:defRPr/>
            </a:lvl8pPr>
            <a:lvl9pPr marL="219267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97833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598698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3305339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274129" indent="0">
              <a:buNone/>
              <a:defRPr sz="1350"/>
            </a:lvl2pPr>
            <a:lvl3pPr marL="548283" indent="0">
              <a:buNone/>
              <a:defRPr sz="1200"/>
            </a:lvl3pPr>
            <a:lvl4pPr marL="822240" indent="0">
              <a:buNone/>
              <a:defRPr sz="1050"/>
            </a:lvl4pPr>
            <a:lvl5pPr marL="1096370" indent="0">
              <a:buNone/>
              <a:defRPr sz="1050"/>
            </a:lvl5pPr>
            <a:lvl6pPr marL="1370363" indent="0">
              <a:buNone/>
              <a:defRPr sz="1050"/>
            </a:lvl6pPr>
            <a:lvl7pPr marL="1644507" indent="0">
              <a:buNone/>
              <a:defRPr sz="1050"/>
            </a:lvl7pPr>
            <a:lvl8pPr marL="1918581" indent="0">
              <a:buNone/>
              <a:defRPr sz="1050"/>
            </a:lvl8pPr>
            <a:lvl9pPr marL="2192671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73003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950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326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46449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58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74129" indent="0">
              <a:buNone/>
              <a:defRPr sz="1500" b="1"/>
            </a:lvl2pPr>
            <a:lvl3pPr marL="548283" indent="0">
              <a:buNone/>
              <a:defRPr sz="1350" b="1"/>
            </a:lvl3pPr>
            <a:lvl4pPr marL="822240" indent="0">
              <a:buNone/>
              <a:defRPr sz="1200" b="1"/>
            </a:lvl4pPr>
            <a:lvl5pPr marL="1096370" indent="0">
              <a:buNone/>
              <a:defRPr sz="1200" b="1"/>
            </a:lvl5pPr>
            <a:lvl6pPr marL="1370363" indent="0">
              <a:buNone/>
              <a:defRPr sz="1200" b="1"/>
            </a:lvl6pPr>
            <a:lvl7pPr marL="1644507" indent="0">
              <a:buNone/>
              <a:defRPr sz="1200" b="1"/>
            </a:lvl7pPr>
            <a:lvl8pPr marL="1918581" indent="0">
              <a:buNone/>
              <a:defRPr sz="1200" b="1"/>
            </a:lvl8pPr>
            <a:lvl9pPr marL="219267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74129" indent="0">
              <a:buNone/>
              <a:defRPr sz="1500" b="1"/>
            </a:lvl2pPr>
            <a:lvl3pPr marL="548283" indent="0">
              <a:buNone/>
              <a:defRPr sz="1350" b="1"/>
            </a:lvl3pPr>
            <a:lvl4pPr marL="822240" indent="0">
              <a:buNone/>
              <a:defRPr sz="1200" b="1"/>
            </a:lvl4pPr>
            <a:lvl5pPr marL="1096370" indent="0">
              <a:buNone/>
              <a:defRPr sz="1200" b="1"/>
            </a:lvl5pPr>
            <a:lvl6pPr marL="1370363" indent="0">
              <a:buNone/>
              <a:defRPr sz="1200" b="1"/>
            </a:lvl6pPr>
            <a:lvl7pPr marL="1644507" indent="0">
              <a:buNone/>
              <a:defRPr sz="1200" b="1"/>
            </a:lvl7pPr>
            <a:lvl8pPr marL="1918581" indent="0">
              <a:buNone/>
              <a:defRPr sz="1200" b="1"/>
            </a:lvl8pPr>
            <a:lvl9pPr marL="219267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95580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397465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89895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818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81" y="205345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274129" indent="0">
              <a:buNone/>
              <a:defRPr sz="900"/>
            </a:lvl2pPr>
            <a:lvl3pPr marL="548283" indent="0">
              <a:buNone/>
              <a:defRPr sz="750"/>
            </a:lvl3pPr>
            <a:lvl4pPr marL="822240" indent="0">
              <a:buNone/>
              <a:defRPr sz="600"/>
            </a:lvl4pPr>
            <a:lvl5pPr marL="1096370" indent="0">
              <a:buNone/>
              <a:defRPr sz="600"/>
            </a:lvl5pPr>
            <a:lvl6pPr marL="1370363" indent="0">
              <a:buNone/>
              <a:defRPr sz="600"/>
            </a:lvl6pPr>
            <a:lvl7pPr marL="1644507" indent="0">
              <a:buNone/>
              <a:defRPr sz="600"/>
            </a:lvl7pPr>
            <a:lvl8pPr marL="1918581" indent="0">
              <a:buNone/>
              <a:defRPr sz="600"/>
            </a:lvl8pPr>
            <a:lvl9pPr marL="219267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53015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274129" indent="0">
              <a:buNone/>
              <a:defRPr sz="2100"/>
            </a:lvl2pPr>
            <a:lvl3pPr marL="548283" indent="0">
              <a:buNone/>
              <a:defRPr sz="1800"/>
            </a:lvl3pPr>
            <a:lvl4pPr marL="822240" indent="0">
              <a:buNone/>
              <a:defRPr sz="1500"/>
            </a:lvl4pPr>
            <a:lvl5pPr marL="1096370" indent="0">
              <a:buNone/>
              <a:defRPr sz="1500"/>
            </a:lvl5pPr>
            <a:lvl6pPr marL="1370363" indent="0">
              <a:buNone/>
              <a:defRPr sz="1500"/>
            </a:lvl6pPr>
            <a:lvl7pPr marL="1644507" indent="0">
              <a:buNone/>
              <a:defRPr sz="1500"/>
            </a:lvl7pPr>
            <a:lvl8pPr marL="1918581" indent="0">
              <a:buNone/>
              <a:defRPr sz="1500"/>
            </a:lvl8pPr>
            <a:lvl9pPr marL="2192671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6868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274129" indent="0">
              <a:buNone/>
              <a:defRPr sz="900"/>
            </a:lvl2pPr>
            <a:lvl3pPr marL="548283" indent="0">
              <a:buNone/>
              <a:defRPr sz="750"/>
            </a:lvl3pPr>
            <a:lvl4pPr marL="822240" indent="0">
              <a:buNone/>
              <a:defRPr sz="600"/>
            </a:lvl4pPr>
            <a:lvl5pPr marL="1096370" indent="0">
              <a:buNone/>
              <a:defRPr sz="600"/>
            </a:lvl5pPr>
            <a:lvl6pPr marL="1370363" indent="0">
              <a:buNone/>
              <a:defRPr sz="600"/>
            </a:lvl6pPr>
            <a:lvl7pPr marL="1644507" indent="0">
              <a:buNone/>
              <a:defRPr sz="600"/>
            </a:lvl7pPr>
            <a:lvl8pPr marL="1918581" indent="0">
              <a:buNone/>
              <a:defRPr sz="600"/>
            </a:lvl8pPr>
            <a:lvl9pPr marL="219267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31878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16195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25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3060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0416368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1372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0464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16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210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39359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23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7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9103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7001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5317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56018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794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994851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10106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5740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6441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6254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81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8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9530" indent="0" algn="ctr">
              <a:buNone/>
              <a:defRPr/>
            </a:lvl2pPr>
            <a:lvl3pPr marL="679055" indent="0" algn="ctr">
              <a:buNone/>
              <a:defRPr/>
            </a:lvl3pPr>
            <a:lvl4pPr marL="1018576" indent="0" algn="ctr">
              <a:buNone/>
              <a:defRPr/>
            </a:lvl4pPr>
            <a:lvl5pPr marL="1358103" indent="0" algn="ctr">
              <a:buNone/>
              <a:defRPr/>
            </a:lvl5pPr>
            <a:lvl6pPr marL="1697629" indent="0" algn="ctr">
              <a:buNone/>
              <a:defRPr/>
            </a:lvl6pPr>
            <a:lvl7pPr marL="2037153" indent="0" algn="ctr">
              <a:buNone/>
              <a:defRPr/>
            </a:lvl7pPr>
            <a:lvl8pPr marL="2376674" indent="0" algn="ctr">
              <a:buNone/>
              <a:defRPr/>
            </a:lvl8pPr>
            <a:lvl9pPr marL="271619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176625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04290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83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9530" indent="0">
              <a:buNone/>
              <a:defRPr sz="1350"/>
            </a:lvl2pPr>
            <a:lvl3pPr marL="679055" indent="0">
              <a:buNone/>
              <a:defRPr sz="1200"/>
            </a:lvl3pPr>
            <a:lvl4pPr marL="1018576" indent="0">
              <a:buNone/>
              <a:defRPr sz="1050"/>
            </a:lvl4pPr>
            <a:lvl5pPr marL="1358103" indent="0">
              <a:buNone/>
              <a:defRPr sz="1050"/>
            </a:lvl5pPr>
            <a:lvl6pPr marL="1697629" indent="0">
              <a:buNone/>
              <a:defRPr sz="1050"/>
            </a:lvl6pPr>
            <a:lvl7pPr marL="2037153" indent="0">
              <a:buNone/>
              <a:defRPr sz="1050"/>
            </a:lvl7pPr>
            <a:lvl8pPr marL="2376674" indent="0">
              <a:buNone/>
              <a:defRPr sz="1050"/>
            </a:lvl8pPr>
            <a:lvl9pPr marL="271619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078007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1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83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916989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530" indent="0">
              <a:buNone/>
              <a:defRPr sz="1500" b="1"/>
            </a:lvl2pPr>
            <a:lvl3pPr marL="679055" indent="0">
              <a:buNone/>
              <a:defRPr sz="1350" b="1"/>
            </a:lvl3pPr>
            <a:lvl4pPr marL="1018576" indent="0">
              <a:buNone/>
              <a:defRPr sz="1200" b="1"/>
            </a:lvl4pPr>
            <a:lvl5pPr marL="1358103" indent="0">
              <a:buNone/>
              <a:defRPr sz="1200" b="1"/>
            </a:lvl5pPr>
            <a:lvl6pPr marL="1697629" indent="0">
              <a:buNone/>
              <a:defRPr sz="1200" b="1"/>
            </a:lvl6pPr>
            <a:lvl7pPr marL="2037153" indent="0">
              <a:buNone/>
              <a:defRPr sz="1200" b="1"/>
            </a:lvl7pPr>
            <a:lvl8pPr marL="2376674" indent="0">
              <a:buNone/>
              <a:defRPr sz="1200" b="1"/>
            </a:lvl8pPr>
            <a:lvl9pPr marL="271619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530" indent="0">
              <a:buNone/>
              <a:defRPr sz="1500" b="1"/>
            </a:lvl2pPr>
            <a:lvl3pPr marL="679055" indent="0">
              <a:buNone/>
              <a:defRPr sz="1350" b="1"/>
            </a:lvl3pPr>
            <a:lvl4pPr marL="1018576" indent="0">
              <a:buNone/>
              <a:defRPr sz="1200" b="1"/>
            </a:lvl4pPr>
            <a:lvl5pPr marL="1358103" indent="0">
              <a:buNone/>
              <a:defRPr sz="1200" b="1"/>
            </a:lvl5pPr>
            <a:lvl6pPr marL="1697629" indent="0">
              <a:buNone/>
              <a:defRPr sz="1200" b="1"/>
            </a:lvl6pPr>
            <a:lvl7pPr marL="2037153" indent="0">
              <a:buNone/>
              <a:defRPr sz="1200" b="1"/>
            </a:lvl7pPr>
            <a:lvl8pPr marL="2376674" indent="0">
              <a:buNone/>
              <a:defRPr sz="1200" b="1"/>
            </a:lvl8pPr>
            <a:lvl9pPr marL="271619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10892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134743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0463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8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46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39530" indent="0">
              <a:buNone/>
              <a:defRPr sz="900"/>
            </a:lvl2pPr>
            <a:lvl3pPr marL="679055" indent="0">
              <a:buNone/>
              <a:defRPr sz="750"/>
            </a:lvl3pPr>
            <a:lvl4pPr marL="1018576" indent="0">
              <a:buNone/>
              <a:defRPr sz="600"/>
            </a:lvl4pPr>
            <a:lvl5pPr marL="1358103" indent="0">
              <a:buNone/>
              <a:defRPr sz="600"/>
            </a:lvl5pPr>
            <a:lvl6pPr marL="1697629" indent="0">
              <a:buNone/>
              <a:defRPr sz="600"/>
            </a:lvl6pPr>
            <a:lvl7pPr marL="2037153" indent="0">
              <a:buNone/>
              <a:defRPr sz="600"/>
            </a:lvl7pPr>
            <a:lvl8pPr marL="2376674" indent="0">
              <a:buNone/>
              <a:defRPr sz="600"/>
            </a:lvl8pPr>
            <a:lvl9pPr marL="271619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87024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9530" indent="0">
              <a:buNone/>
              <a:defRPr sz="2100"/>
            </a:lvl2pPr>
            <a:lvl3pPr marL="679055" indent="0">
              <a:buNone/>
              <a:defRPr sz="1800"/>
            </a:lvl3pPr>
            <a:lvl4pPr marL="1018576" indent="0">
              <a:buNone/>
              <a:defRPr sz="1500"/>
            </a:lvl4pPr>
            <a:lvl5pPr marL="1358103" indent="0">
              <a:buNone/>
              <a:defRPr sz="1500"/>
            </a:lvl5pPr>
            <a:lvl6pPr marL="1697629" indent="0">
              <a:buNone/>
              <a:defRPr sz="1500"/>
            </a:lvl6pPr>
            <a:lvl7pPr marL="2037153" indent="0">
              <a:buNone/>
              <a:defRPr sz="1500"/>
            </a:lvl7pPr>
            <a:lvl8pPr marL="2376674" indent="0">
              <a:buNone/>
              <a:defRPr sz="1500"/>
            </a:lvl8pPr>
            <a:lvl9pPr marL="271619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40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39530" indent="0">
              <a:buNone/>
              <a:defRPr sz="900"/>
            </a:lvl2pPr>
            <a:lvl3pPr marL="679055" indent="0">
              <a:buNone/>
              <a:defRPr sz="750"/>
            </a:lvl3pPr>
            <a:lvl4pPr marL="1018576" indent="0">
              <a:buNone/>
              <a:defRPr sz="600"/>
            </a:lvl4pPr>
            <a:lvl5pPr marL="1358103" indent="0">
              <a:buNone/>
              <a:defRPr sz="600"/>
            </a:lvl5pPr>
            <a:lvl6pPr marL="1697629" indent="0">
              <a:buNone/>
              <a:defRPr sz="600"/>
            </a:lvl6pPr>
            <a:lvl7pPr marL="2037153" indent="0">
              <a:buNone/>
              <a:defRPr sz="600"/>
            </a:lvl7pPr>
            <a:lvl8pPr marL="2376674" indent="0">
              <a:buNone/>
              <a:defRPr sz="600"/>
            </a:lvl8pPr>
            <a:lvl9pPr marL="271619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82283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891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01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8445365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30500184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7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375" indent="0" algn="ctr">
              <a:buNone/>
              <a:defRPr/>
            </a:lvl2pPr>
            <a:lvl3pPr marL="912750" indent="0" algn="ctr">
              <a:buNone/>
              <a:defRPr/>
            </a:lvl3pPr>
            <a:lvl4pPr marL="1369125" indent="0" algn="ctr">
              <a:buNone/>
              <a:defRPr/>
            </a:lvl4pPr>
            <a:lvl5pPr marL="1825515" indent="0" algn="ctr">
              <a:buNone/>
              <a:defRPr/>
            </a:lvl5pPr>
            <a:lvl6pPr marL="2281894" indent="0" algn="ctr">
              <a:buNone/>
              <a:defRPr/>
            </a:lvl6pPr>
            <a:lvl7pPr marL="2738250" indent="0" algn="ctr">
              <a:buNone/>
              <a:defRPr/>
            </a:lvl7pPr>
            <a:lvl8pPr marL="3194643" indent="0" algn="ctr">
              <a:buNone/>
              <a:defRPr/>
            </a:lvl8pPr>
            <a:lvl9pPr marL="365102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3702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5032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204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5" indent="0">
              <a:buNone/>
              <a:defRPr sz="1800"/>
            </a:lvl2pPr>
            <a:lvl3pPr marL="912750" indent="0">
              <a:buNone/>
              <a:defRPr sz="1600"/>
            </a:lvl3pPr>
            <a:lvl4pPr marL="1369125" indent="0">
              <a:buNone/>
              <a:defRPr sz="1400"/>
            </a:lvl4pPr>
            <a:lvl5pPr marL="1825515" indent="0">
              <a:buNone/>
              <a:defRPr sz="1400"/>
            </a:lvl5pPr>
            <a:lvl6pPr marL="2281894" indent="0">
              <a:buNone/>
              <a:defRPr sz="1400"/>
            </a:lvl6pPr>
            <a:lvl7pPr marL="2738250" indent="0">
              <a:buNone/>
              <a:defRPr sz="1400"/>
            </a:lvl7pPr>
            <a:lvl8pPr marL="3194643" indent="0">
              <a:buNone/>
              <a:defRPr sz="1400"/>
            </a:lvl8pPr>
            <a:lvl9pPr marL="365102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80285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62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31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572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5" indent="0">
              <a:buNone/>
              <a:defRPr sz="2000" b="1"/>
            </a:lvl2pPr>
            <a:lvl3pPr marL="912750" indent="0">
              <a:buNone/>
              <a:defRPr sz="1800" b="1"/>
            </a:lvl3pPr>
            <a:lvl4pPr marL="1369125" indent="0">
              <a:buNone/>
              <a:defRPr sz="1600" b="1"/>
            </a:lvl4pPr>
            <a:lvl5pPr marL="1825515" indent="0">
              <a:buNone/>
              <a:defRPr sz="1600" b="1"/>
            </a:lvl5pPr>
            <a:lvl6pPr marL="2281894" indent="0">
              <a:buNone/>
              <a:defRPr sz="1600" b="1"/>
            </a:lvl6pPr>
            <a:lvl7pPr marL="2738250" indent="0">
              <a:buNone/>
              <a:defRPr sz="1600" b="1"/>
            </a:lvl7pPr>
            <a:lvl8pPr marL="3194643" indent="0">
              <a:buNone/>
              <a:defRPr sz="1600" b="1"/>
            </a:lvl8pPr>
            <a:lvl9pPr marL="36510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5" indent="0">
              <a:buNone/>
              <a:defRPr sz="2000" b="1"/>
            </a:lvl2pPr>
            <a:lvl3pPr marL="912750" indent="0">
              <a:buNone/>
              <a:defRPr sz="1800" b="1"/>
            </a:lvl3pPr>
            <a:lvl4pPr marL="1369125" indent="0">
              <a:buNone/>
              <a:defRPr sz="1600" b="1"/>
            </a:lvl4pPr>
            <a:lvl5pPr marL="1825515" indent="0">
              <a:buNone/>
              <a:defRPr sz="1600" b="1"/>
            </a:lvl5pPr>
            <a:lvl6pPr marL="2281894" indent="0">
              <a:buNone/>
              <a:defRPr sz="1600" b="1"/>
            </a:lvl6pPr>
            <a:lvl7pPr marL="2738250" indent="0">
              <a:buNone/>
              <a:defRPr sz="1600" b="1"/>
            </a:lvl7pPr>
            <a:lvl8pPr marL="3194643" indent="0">
              <a:buNone/>
              <a:defRPr sz="1600" b="1"/>
            </a:lvl8pPr>
            <a:lvl9pPr marL="36510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9131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4540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01727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90"/>
            <a:ext cx="30084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58"/>
            <a:ext cx="5111044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4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375" indent="0">
              <a:buNone/>
              <a:defRPr sz="1200"/>
            </a:lvl2pPr>
            <a:lvl3pPr marL="912750" indent="0">
              <a:buNone/>
              <a:defRPr sz="1000"/>
            </a:lvl3pPr>
            <a:lvl4pPr marL="1369125" indent="0">
              <a:buNone/>
              <a:defRPr sz="900"/>
            </a:lvl4pPr>
            <a:lvl5pPr marL="1825515" indent="0">
              <a:buNone/>
              <a:defRPr sz="900"/>
            </a:lvl5pPr>
            <a:lvl6pPr marL="2281894" indent="0">
              <a:buNone/>
              <a:defRPr sz="900"/>
            </a:lvl6pPr>
            <a:lvl7pPr marL="2738250" indent="0">
              <a:buNone/>
              <a:defRPr sz="900"/>
            </a:lvl7pPr>
            <a:lvl8pPr marL="3194643" indent="0">
              <a:buNone/>
              <a:defRPr sz="900"/>
            </a:lvl8pPr>
            <a:lvl9pPr marL="365102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33253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992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375" indent="0">
              <a:buNone/>
              <a:defRPr sz="2800"/>
            </a:lvl2pPr>
            <a:lvl3pPr marL="912750" indent="0">
              <a:buNone/>
              <a:defRPr sz="2400"/>
            </a:lvl3pPr>
            <a:lvl4pPr marL="1369125" indent="0">
              <a:buNone/>
              <a:defRPr sz="2000"/>
            </a:lvl4pPr>
            <a:lvl5pPr marL="1825515" indent="0">
              <a:buNone/>
              <a:defRPr sz="2000"/>
            </a:lvl5pPr>
            <a:lvl6pPr marL="2281894" indent="0">
              <a:buNone/>
              <a:defRPr sz="2000"/>
            </a:lvl6pPr>
            <a:lvl7pPr marL="2738250" indent="0">
              <a:buNone/>
              <a:defRPr sz="2000"/>
            </a:lvl7pPr>
            <a:lvl8pPr marL="3194643" indent="0">
              <a:buNone/>
              <a:defRPr sz="2000"/>
            </a:lvl8pPr>
            <a:lvl9pPr marL="3651024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65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375" indent="0">
              <a:buNone/>
              <a:defRPr sz="1200"/>
            </a:lvl2pPr>
            <a:lvl3pPr marL="912750" indent="0">
              <a:buNone/>
              <a:defRPr sz="1000"/>
            </a:lvl3pPr>
            <a:lvl4pPr marL="1369125" indent="0">
              <a:buNone/>
              <a:defRPr sz="900"/>
            </a:lvl4pPr>
            <a:lvl5pPr marL="1825515" indent="0">
              <a:buNone/>
              <a:defRPr sz="900"/>
            </a:lvl5pPr>
            <a:lvl6pPr marL="2281894" indent="0">
              <a:buNone/>
              <a:defRPr sz="900"/>
            </a:lvl6pPr>
            <a:lvl7pPr marL="2738250" indent="0">
              <a:buNone/>
              <a:defRPr sz="900"/>
            </a:lvl7pPr>
            <a:lvl8pPr marL="3194643" indent="0">
              <a:buNone/>
              <a:defRPr sz="900"/>
            </a:lvl8pPr>
            <a:lvl9pPr marL="365102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61922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4317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4711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7335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78" y="-6850"/>
            <a:ext cx="9139125" cy="5150352"/>
          </a:xfrm>
          <a:prstGeom prst="rect">
            <a:avLst/>
          </a:prstGeom>
        </p:spPr>
      </p:pic>
      <p:sp>
        <p:nvSpPr>
          <p:cNvPr id="3" name="Slide Number Placeholder 6"/>
          <p:cNvSpPr txBox="1">
            <a:spLocks/>
          </p:cNvSpPr>
          <p:nvPr userDrawn="1"/>
        </p:nvSpPr>
        <p:spPr>
          <a:xfrm>
            <a:off x="8571127" y="-23292"/>
            <a:ext cx="577610" cy="276958"/>
          </a:xfrm>
          <a:prstGeom prst="rect">
            <a:avLst/>
          </a:prstGeom>
          <a:noFill/>
        </p:spPr>
        <p:txBody>
          <a:bodyPr lIns="91271" tIns="45645" rIns="91271" bIns="45645"/>
          <a:lstStyle>
            <a:lvl1pPr algn="r"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8"/>
          <p:cNvSpPr>
            <a:spLocks noChangeArrowheads="1"/>
          </p:cNvSpPr>
          <p:nvPr userDrawn="1"/>
        </p:nvSpPr>
        <p:spPr bwMode="auto">
          <a:xfrm>
            <a:off x="93351" y="4973901"/>
            <a:ext cx="662020" cy="18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71" tIns="45645" rIns="91271" bIns="45645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v6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8722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078" y="35625"/>
            <a:ext cx="8628595" cy="552202"/>
          </a:xfrm>
          <a:prstGeom prst="rect">
            <a:avLst/>
          </a:prstGeom>
        </p:spPr>
        <p:txBody>
          <a:bodyPr/>
          <a:lstStyle>
            <a:lvl1pPr>
              <a:defRPr sz="2800"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2503973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21654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" y="0"/>
            <a:ext cx="9139125" cy="5150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8571127" y="-23292"/>
            <a:ext cx="577610" cy="276958"/>
          </a:xfrm>
          <a:prstGeom prst="rect">
            <a:avLst/>
          </a:prstGeom>
          <a:noFill/>
        </p:spPr>
        <p:txBody>
          <a:bodyPr lIns="91271" tIns="45645" rIns="91271" bIns="45645"/>
          <a:lstStyle>
            <a:lvl1pPr algn="r"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8" name="Rectangle 178"/>
          <p:cNvSpPr>
            <a:spLocks noChangeArrowheads="1"/>
          </p:cNvSpPr>
          <p:nvPr userDrawn="1"/>
        </p:nvSpPr>
        <p:spPr bwMode="auto">
          <a:xfrm>
            <a:off x="74137" y="4973901"/>
            <a:ext cx="681256" cy="18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71" tIns="45645" rIns="91271" bIns="45645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.v4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861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543300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6059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853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11905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03348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7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42253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5716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0272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864688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4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789"/>
            <a:ext cx="5111044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4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2713710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4330489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7657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4629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F3581-2013-4528-AF84-AFDD64199DA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977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27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42646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85289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27931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7057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56983" indent="-25698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56793" indent="-214150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56607" indent="-171323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199251" indent="-171323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41891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84534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7178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69814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2459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46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289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31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70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14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57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499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41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900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272414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544707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817115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089449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73433" indent="-7343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342330" indent="-3318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583937" indent="-5948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871757" indent="-594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138309" indent="-594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497938" indent="-13726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1770346" indent="-13726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042737" indent="-13726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315081" indent="-13726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272414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4707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17115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089449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361827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634151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906523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178886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061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274129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548283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822240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096370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76997" indent="-7699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347080" indent="-36716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591053" indent="-5948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880015" indent="-594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147736" indent="-594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507523" indent="-13812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1781550" indent="-13812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055658" indent="-13812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329693" indent="-13812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274129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283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22240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096370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370363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644507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918581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192671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94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  <p:sldLayoutId id="214748440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43050" indent="-172641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85950" indent="-172641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8850" indent="-172641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71750" indent="-172641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4650" indent="-172641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30" tIns="45248" rIns="90530" bIns="452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30" tIns="45248" rIns="90530" bIns="452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323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  <p:sldLayoutId id="214748458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39530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79055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18576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58103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48841" indent="-24884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47688" indent="-207169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45344" indent="-16430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184672" indent="-16430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24000" indent="-165497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67382" indent="-170949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06902" indent="-170949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46420" indent="-170949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885943" indent="-170949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790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39530" algn="l" defTabSz="6790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79055" algn="l" defTabSz="6790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18576" algn="l" defTabSz="6790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58103" algn="l" defTabSz="6790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97629" algn="l" defTabSz="6790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37153" algn="l" defTabSz="6790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76674" algn="l" defTabSz="6790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16190" algn="l" defTabSz="6790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6" tIns="45640" rIns="91266" bIns="4564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6" tIns="45640" rIns="91266" bIns="45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741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  <p:sldLayoutId id="2147484618" r:id="rId10"/>
    <p:sldLayoutId id="2147484619" r:id="rId11"/>
    <p:sldLayoutId id="2147484620" r:id="rId12"/>
    <p:sldLayoutId id="2147484621" r:id="rId13"/>
    <p:sldLayoutId id="2147484622" r:id="rId14"/>
    <p:sldLayoutId id="2147484623" r:id="rId15"/>
    <p:sldLayoutId id="2147484624" r:id="rId16"/>
    <p:sldLayoutId id="2147484625" r:id="rId17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637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275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6912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551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281" indent="-34228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600" indent="-2852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0973" indent="-22819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7320" indent="-228195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3692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0099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66453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2835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79225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5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50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25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15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94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50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43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24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670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7" r:id="rId1"/>
    <p:sldLayoutId id="2147484628" r:id="rId2"/>
    <p:sldLayoutId id="2147484629" r:id="rId3"/>
    <p:sldLayoutId id="2147484630" r:id="rId4"/>
    <p:sldLayoutId id="2147484631" r:id="rId5"/>
    <p:sldLayoutId id="2147484632" r:id="rId6"/>
    <p:sldLayoutId id="2147484633" r:id="rId7"/>
    <p:sldLayoutId id="2147484634" r:id="rId8"/>
    <p:sldLayoutId id="2147484635" r:id="rId9"/>
    <p:sldLayoutId id="2147484636" r:id="rId10"/>
    <p:sldLayoutId id="2147484637" r:id="rId11"/>
    <p:sldLayoutId id="2147484638" r:id="rId12"/>
    <p:sldLayoutId id="2147484639" r:id="rId13"/>
    <p:sldLayoutId id="2147484640" r:id="rId14"/>
    <p:sldLayoutId id="2147484641" r:id="rId15"/>
    <p:sldLayoutId id="2147484642" r:id="rId16"/>
    <p:sldLayoutId id="2147484643" r:id="rId17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3888" y="0"/>
            <a:ext cx="8806180" cy="77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Complex Coronary Cases Supported by:</a:t>
            </a:r>
            <a:endParaRPr kumimoji="0" lang="en-US" altLang="en-US" sz="3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120147" y="910855"/>
            <a:ext cx="7340469" cy="347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t" anchorCtr="0" compatLnSpc="1">
            <a:prstTxWarp prst="textNoShape">
              <a:avLst/>
            </a:prstTxWarp>
          </a:bodyPr>
          <a:lstStyle>
            <a:lvl1pPr marL="97911" indent="-9791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6440" indent="-442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77858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16234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1517745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199725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36046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2723649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086775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Abbott Vascular Inc.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Boston Scientific Corp.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Terumo Vascular Corp.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Cardiovascular Systems Inc.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Abiomed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Chiesi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Best Medical Inc.</a:t>
            </a:r>
            <a:endParaRPr kumimoji="0" lang="en-US" altLang="en-US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2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17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>
            <a:stCxn id="3" idx="2"/>
          </p:cNvCxnSpPr>
          <p:nvPr/>
        </p:nvCxnSpPr>
        <p:spPr bwMode="auto">
          <a:xfrm>
            <a:off x="4572000" y="1171484"/>
            <a:ext cx="0" cy="943066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19050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LoDoCo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Trial: CONSORT Flow Diagram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709819"/>
            <a:ext cx="1828800" cy="46166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Assessed for eligibility (n=901)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1657350"/>
            <a:ext cx="1828800" cy="27699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Randomized (n=532)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1151181"/>
            <a:ext cx="2667000" cy="553998"/>
          </a:xfrm>
          <a:prstGeom prst="rect">
            <a:avLst/>
          </a:prstGeom>
          <a:solidFill>
            <a:srgbClr val="F8744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Excluded (n=369)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Not meeting inclusion criteria (n=237)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Declined to participate (n=72)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923742"/>
            <a:ext cx="1371600" cy="276999"/>
          </a:xfrm>
          <a:prstGeom prst="rect">
            <a:avLst/>
          </a:prstGeom>
          <a:solidFill>
            <a:srgbClr val="0067B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Enrollment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2218551"/>
            <a:ext cx="1371600" cy="276999"/>
          </a:xfrm>
          <a:prstGeom prst="rect">
            <a:avLst/>
          </a:prstGeom>
          <a:solidFill>
            <a:srgbClr val="0067B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Allocation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2503315"/>
            <a:ext cx="2743200" cy="553998"/>
          </a:xfrm>
          <a:prstGeom prst="rect">
            <a:avLst/>
          </a:prstGeom>
          <a:solidFill>
            <a:srgbClr val="9ED6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Allocated to colchicine 0.5 mg/d (n=282)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Received colchicine script (n=282)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cessation due to side effects (n=32)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2495550"/>
            <a:ext cx="2362200" cy="553998"/>
          </a:xfrm>
          <a:prstGeom prst="rect">
            <a:avLst/>
          </a:prstGeom>
          <a:solidFill>
            <a:srgbClr val="3FCD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Allocated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 group (n=250)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3065231"/>
            <a:ext cx="1371600" cy="276999"/>
          </a:xfrm>
          <a:prstGeom prst="rect">
            <a:avLst/>
          </a:prstGeom>
          <a:solidFill>
            <a:srgbClr val="0067B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Follow-Up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3240" y="3384680"/>
            <a:ext cx="2093119" cy="553998"/>
          </a:xfrm>
          <a:prstGeom prst="rect">
            <a:avLst/>
          </a:prstGeom>
          <a:solidFill>
            <a:srgbClr val="9ED6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Lost to follow-up (n=0)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Did not start colchicine (n=7)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Ceased colchicine late (n=30)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14800" y="479321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Nodorf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2013;61:404)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7661" y="4179157"/>
            <a:ext cx="1844279" cy="400110"/>
          </a:xfrm>
          <a:prstGeom prst="rect">
            <a:avLst/>
          </a:prstGeom>
          <a:solidFill>
            <a:srgbClr val="9ED6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Included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Analysis (n=282)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2600" y="3384680"/>
            <a:ext cx="2362200" cy="553998"/>
          </a:xfrm>
          <a:prstGeom prst="rect">
            <a:avLst/>
          </a:prstGeom>
          <a:solidFill>
            <a:srgbClr val="3FCD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Lost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Follow-up (n=0)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2600" y="4179157"/>
            <a:ext cx="2362200" cy="400110"/>
          </a:xfrm>
          <a:prstGeom prst="rect">
            <a:avLst/>
          </a:prstGeom>
          <a:solidFill>
            <a:srgbClr val="3FCD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Included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Analysis (n=250)</a:t>
            </a:r>
          </a:p>
        </p:txBody>
      </p:sp>
      <p:cxnSp>
        <p:nvCxnSpPr>
          <p:cNvPr id="20" name="Straight Arrow Connector 19"/>
          <p:cNvCxnSpPr>
            <a:endCxn id="6" idx="1"/>
          </p:cNvCxnSpPr>
          <p:nvPr/>
        </p:nvCxnSpPr>
        <p:spPr bwMode="auto">
          <a:xfrm>
            <a:off x="4572000" y="1428180"/>
            <a:ext cx="990600" cy="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2209800" y="2114550"/>
            <a:ext cx="4533900" cy="0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209800" y="2114550"/>
            <a:ext cx="0" cy="388765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>
            <a:stCxn id="9" idx="2"/>
            <a:endCxn id="12" idx="0"/>
          </p:cNvCxnSpPr>
          <p:nvPr/>
        </p:nvCxnSpPr>
        <p:spPr bwMode="auto">
          <a:xfrm>
            <a:off x="2209800" y="3057313"/>
            <a:ext cx="0" cy="327367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>
            <a:endCxn id="10" idx="0"/>
          </p:cNvCxnSpPr>
          <p:nvPr/>
        </p:nvCxnSpPr>
        <p:spPr bwMode="auto">
          <a:xfrm>
            <a:off x="6743700" y="2114550"/>
            <a:ext cx="0" cy="38100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>
            <a:stCxn id="10" idx="2"/>
            <a:endCxn id="15" idx="0"/>
          </p:cNvCxnSpPr>
          <p:nvPr/>
        </p:nvCxnSpPr>
        <p:spPr bwMode="auto">
          <a:xfrm>
            <a:off x="6743700" y="3049548"/>
            <a:ext cx="0" cy="335132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/>
          <p:cNvCxnSpPr>
            <a:stCxn id="12" idx="2"/>
            <a:endCxn id="14" idx="0"/>
          </p:cNvCxnSpPr>
          <p:nvPr/>
        </p:nvCxnSpPr>
        <p:spPr bwMode="auto">
          <a:xfrm>
            <a:off x="2209800" y="3938678"/>
            <a:ext cx="1" cy="240479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>
            <a:stCxn id="15" idx="2"/>
            <a:endCxn id="16" idx="0"/>
          </p:cNvCxnSpPr>
          <p:nvPr/>
        </p:nvCxnSpPr>
        <p:spPr bwMode="auto">
          <a:xfrm>
            <a:off x="6743700" y="3938678"/>
            <a:ext cx="0" cy="240479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68598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9050"/>
            <a:ext cx="914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LoDoCo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Trial: Freedom from the Primary Outcome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479321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Nodorf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2013;61:404)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51816"/>
            <a:ext cx="7315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69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9050"/>
            <a:ext cx="9144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LoDoCo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Trial: Primary Outcome and Its Components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479321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Nodorf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2013;61:404)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199" y="1200149"/>
          <a:ext cx="8991608" cy="3429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1">
                  <a:extLst>
                    <a:ext uri="{9D8B030D-6E8A-4147-A177-3AD203B41FA5}">
                      <a16:colId xmlns:a16="http://schemas.microsoft.com/office/drawing/2014/main" val="71530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2982882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65993966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628172991"/>
                    </a:ext>
                  </a:extLst>
                </a:gridCol>
                <a:gridCol w="1371607">
                  <a:extLst>
                    <a:ext uri="{9D8B030D-6E8A-4147-A177-3AD203B41FA5}">
                      <a16:colId xmlns:a16="http://schemas.microsoft.com/office/drawing/2014/main" val="1975005826"/>
                    </a:ext>
                  </a:extLst>
                </a:gridCol>
              </a:tblGrid>
              <a:tr h="469638"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(n=250)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(n=282)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(95% CI)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3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Value</a:t>
                      </a:r>
                      <a:endParaRPr lang="en-US" sz="13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7117865"/>
                  </a:ext>
                </a:extLst>
              </a:tr>
              <a:tr h="469638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outcome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16%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5.3%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 (0.18-0.59)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5596262"/>
                  </a:ext>
                </a:extLst>
              </a:tr>
              <a:tr h="1119411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Components of primary outcome</a:t>
                      </a:r>
                    </a:p>
                    <a:p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ACS</a:t>
                      </a:r>
                    </a:p>
                    <a:p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OOH cardia arrest</a:t>
                      </a:r>
                    </a:p>
                    <a:p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3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Noncardioembolic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stroke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13.6%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0.8%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1.6%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4.6%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0.35%*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0.35%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 (0.18-0.63)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(0.04-5.15)</a:t>
                      </a:r>
                    </a:p>
                    <a:p>
                      <a:pPr algn="ctr"/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 (0.03-2.03)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0.534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0.184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2265308"/>
                  </a:ext>
                </a:extLst>
              </a:tr>
              <a:tr h="1370314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 of ACS</a:t>
                      </a:r>
                    </a:p>
                    <a:p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Stent-related</a:t>
                      </a:r>
                    </a:p>
                    <a:p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Nonstent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-related</a:t>
                      </a:r>
                    </a:p>
                    <a:p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Nonstent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-related AMI</a:t>
                      </a:r>
                    </a:p>
                    <a:p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Nonstent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-related UA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1.6%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5.6%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1.4%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3.2%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1.6%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2.4%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3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 (0.12-0.55)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 (0.08-0.76)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(0.10-0.75)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0.014</a:t>
                      </a: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42174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9536" y="4618733"/>
            <a:ext cx="914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*Nonfatal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351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36" y="0"/>
            <a:ext cx="6840758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966365" y="3600954"/>
            <a:ext cx="5381203" cy="144847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175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"/>
            <a:ext cx="9144000" cy="46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0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3252" y="-39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LoDoCo2 Trial: Enrollment, Randomization and Follow-Up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5728" y="4818930"/>
            <a:ext cx="462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Nidorf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N Engl J Med 2020;383:1838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09" y="423949"/>
            <a:ext cx="6894414" cy="448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58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-399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LoDoCo2 Trial: Key Points and Their Components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4743" y="1089852"/>
            <a:ext cx="8854715" cy="3656716"/>
            <a:chOff x="104743" y="1073226"/>
            <a:chExt cx="8854715" cy="3427428"/>
          </a:xfrm>
        </p:grpSpPr>
        <p:graphicFrame>
          <p:nvGraphicFramePr>
            <p:cNvPr id="5" name="Chart 4"/>
            <p:cNvGraphicFramePr/>
            <p:nvPr>
              <p:extLst>
                <p:ext uri="{D42A27DB-BD31-4B8C-83A1-F6EECF244321}">
                  <p14:modId xmlns:p14="http://schemas.microsoft.com/office/powerpoint/2010/main" val="860845881"/>
                </p:ext>
              </p:extLst>
            </p:nvPr>
          </p:nvGraphicFramePr>
          <p:xfrm>
            <a:off x="247720" y="1073226"/>
            <a:ext cx="8711738" cy="32493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104743" y="2544033"/>
              <a:ext cx="2410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6456" y="1346964"/>
              <a:ext cx="9642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&lt;0.001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12128" y="2953402"/>
              <a:ext cx="9642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=0.20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8965" y="2261782"/>
              <a:ext cx="9642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p=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0.01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35678" y="1823754"/>
              <a:ext cx="9642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p=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0.01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13954" y="2005847"/>
              <a:ext cx="9642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p=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0.007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3825" y="4031672"/>
              <a:ext cx="1665314" cy="39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(Death, MI, 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Stroke</a:t>
              </a: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ID-coronary disease)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63435" y="4246738"/>
              <a:ext cx="16653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(Death, MI,  or Stroke)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515728" y="4818930"/>
            <a:ext cx="462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Nidorf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N Engl J Med 2020;383:1838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33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3992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LoDoCo2 Trial: Adverse Events in the ITT Population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1" y="488451"/>
            <a:ext cx="8744990" cy="43023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5728" y="4818930"/>
            <a:ext cx="462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Nidorf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N Engl J Med 2020;383:1838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86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698"/>
            <a:ext cx="9144000" cy="46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48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957"/>
            <a:ext cx="9046346" cy="74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Disclosures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8700" y="752730"/>
            <a:ext cx="8745536" cy="3515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Samin K. Sharma, MD, MSCAI, FACC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Speaker’s Bureau – BSC, Abbott, CSI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1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Annapoorna S. Kini, MD, MRCP, FACC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Nothing to disclose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Sameer Mehta, MD, FACC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(Moderator)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Nothing to disclose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1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1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258" y="4440380"/>
            <a:ext cx="654281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Jasvinder</a:t>
            </a:r>
            <a:r>
              <a:rPr lang="en-US" altLang="en-US" sz="2400" b="1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Singh</a:t>
            </a: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MD, </a:t>
            </a: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FACC </a:t>
            </a: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(Guest Faculty)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9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5" y="0"/>
            <a:ext cx="78014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4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18059" y="4774168"/>
            <a:ext cx="471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Tardif et al., N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Engl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 Med 2019;381:2497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49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COLCOT Trial: Randomization and Follow-Up of the Patients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486602"/>
            <a:ext cx="5143500" cy="435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49187" y="4766076"/>
            <a:ext cx="476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Tardif et al., N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Engl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 Med 2019;381:2497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493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COLCOT Trial: Major Clinical Endpoints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(ITT Population)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076067029"/>
              </p:ext>
            </p:extLst>
          </p:nvPr>
        </p:nvGraphicFramePr>
        <p:xfrm>
          <a:off x="307571" y="1122218"/>
          <a:ext cx="8570422" cy="3481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83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205"/>
            <a:ext cx="9144000" cy="47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465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2204" y="14067"/>
            <a:ext cx="9127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Australian COPS Trial: CONSORT Study Flowchart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4455" y="4816372"/>
            <a:ext cx="426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Tong et al., Circulation 2020;142:1890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57" y="530142"/>
            <a:ext cx="6689188" cy="4330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8128" y="904566"/>
            <a:ext cx="2616294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Colchicine  dose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0.5mg twice daily for 1M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then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0.5mg once daily for 11M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4881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68" y="-35171"/>
            <a:ext cx="9127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Australian COPS Trial: K-M Survival for Primary Endpoint in the ITT Population at 365 Days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4455" y="4816372"/>
            <a:ext cx="426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Tong et al., Circulation 2020;142:1890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299"/>
            <a:ext cx="9141962" cy="396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742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68" y="-1"/>
            <a:ext cx="9127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Australian COPS Trial: Clinical Endpoints at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400 Days (ITT Population)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4455" y="4816372"/>
            <a:ext cx="426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Tong et al., Circulation 2020;142:1890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534572" y="1118382"/>
          <a:ext cx="8440616" cy="3485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6609" y="2989385"/>
            <a:ext cx="407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3889" y="1602413"/>
            <a:ext cx="921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64548" y="2915398"/>
            <a:ext cx="921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78416" y="3040745"/>
            <a:ext cx="921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4147" y="2423573"/>
            <a:ext cx="921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45777" y="3054813"/>
            <a:ext cx="921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=0.05</a:t>
            </a:r>
          </a:p>
        </p:txBody>
      </p:sp>
    </p:spTree>
    <p:extLst>
      <p:ext uri="{BB962C8B-B14F-4D97-AF65-F5344CB8AC3E}">
        <p14:creationId xmlns:p14="http://schemas.microsoft.com/office/powerpoint/2010/main" val="1193922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041"/>
            <a:ext cx="9144000" cy="46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854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14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Features of Colchicine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Trials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5403" y="4802304"/>
            <a:ext cx="63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Fiolet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Heart J 2021 Mar 26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Epub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ahead of print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249"/>
            <a:ext cx="9144000" cy="412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602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14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 Characteristics of Included Trials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5403" y="4802304"/>
            <a:ext cx="63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Fiolet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Heart J 2021 Mar 26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Epub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ahead of print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008"/>
            <a:ext cx="9144000" cy="376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36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19" y="-95242"/>
            <a:ext cx="7715250" cy="697706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CCC Live Case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#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142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451" y="10886"/>
            <a:ext cx="316111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2893297" y="1476152"/>
            <a:ext cx="5776966" cy="82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86" tIns="33788" rIns="67586" bIns="3378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Clinical </a:t>
            </a:r>
            <a:r>
              <a:rPr kumimoji="0" lang="en-US" altLang="en-US" sz="16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Variables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 known CAD or cardiac issues before present symptoms.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Very active otherwise. Current SAQ </a:t>
            </a:r>
            <a:r>
              <a:rPr lang="en-US" altLang="en-US" sz="1650" dirty="0" smtClean="0">
                <a:solidFill>
                  <a:srgbClr val="FFFFFF"/>
                </a:solidFill>
                <a:cs typeface="Arial" pitchFamily="34" charset="0"/>
              </a:rPr>
              <a:t>78</a:t>
            </a:r>
            <a:endParaRPr kumimoji="0" lang="en-US" altLang="en-US" sz="16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5719" y="557870"/>
            <a:ext cx="6060623" cy="830944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 Clinical Presentation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with new onset CCS class IV angina and NSTEMI (</a:t>
            </a:r>
            <a:r>
              <a:rPr kumimoji="0" lang="en-US" sz="16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pTnI</a:t>
            </a: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2.1U) on 2/26/21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279" y="558372"/>
            <a:ext cx="2746483" cy="830944"/>
          </a:xfrm>
          <a:prstGeom prst="rect">
            <a:avLst/>
          </a:prstGeom>
          <a:noFill/>
        </p:spPr>
        <p:txBody>
          <a:bodyPr wrap="non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Demographics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50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yrs, </a:t>
            </a: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with</a:t>
            </a:r>
            <a:r>
              <a:rPr kumimoji="0" lang="en-US" sz="1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ESRD on HD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02" y="1454775"/>
            <a:ext cx="2550916" cy="1338776"/>
          </a:xfrm>
          <a:prstGeom prst="rect">
            <a:avLst/>
          </a:prstGeom>
          <a:noFill/>
        </p:spPr>
        <p:txBody>
          <a:bodyPr wrap="non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 Risk Factors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Controlled Hyperlipidemia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5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IRDM</a:t>
            </a:r>
            <a:endParaRPr lang="en-US" altLang="en-US" sz="16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5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H/o CVA without deficit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+Lupus anticoagulant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254" y="2778718"/>
            <a:ext cx="8730912" cy="546251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Medications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Aspirin, Metoprolol XL, ISMN, </a:t>
            </a:r>
            <a:r>
              <a:rPr lang="en-US" altLang="en-US" sz="15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Atorvastatin, Losartan, </a:t>
            </a:r>
            <a:r>
              <a:rPr lang="en-US" altLang="en-US" sz="15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Nifedipine</a:t>
            </a:r>
            <a:r>
              <a:rPr lang="en-US" altLang="en-US" sz="15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Insulin, Warfarin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90" y="4090192"/>
            <a:ext cx="8944104" cy="1038693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Plan: 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planned for staged</a:t>
            </a:r>
            <a:r>
              <a:rPr kumimoji="0" lang="en-US" altLang="en-US" sz="21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 of severely calcified and tortuous</a:t>
            </a:r>
            <a:r>
              <a:rPr kumimoji="0" lang="en-US" altLang="en-US" sz="21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RCA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using rotational atherectomy with guide extension catheter and final OCT imaging for stent optimization.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054" y="3315133"/>
            <a:ext cx="9050022" cy="830944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Cath: 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 done on 2/26/2021 revealed severely calcified 2 V CAD: 90% </a:t>
            </a:r>
            <a:r>
              <a:rPr lang="en-US" altLang="en-US" sz="1650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LAD,</a:t>
            </a:r>
            <a:r>
              <a:rPr kumimoji="0" lang="en-US" altLang="en-US" sz="1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multiple calcified 80-99% lesions in extremely tortuous RCA, 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LVEF 55% and Syntax score </a:t>
            </a:r>
            <a:r>
              <a:rPr lang="en-US" altLang="en-US" sz="165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Pt underwent </a:t>
            </a:r>
            <a:r>
              <a:rPr kumimoji="0" lang="en-US" altLang="en-US" sz="16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atherotomy+DES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altLang="en-US" sz="16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Xience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Sierra) of LAD and did well. Aspirin changed to Clopidogrel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31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4912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and Secondary Endpoint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5403" y="4802304"/>
            <a:ext cx="63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Fiolet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Heart J 2021 Mar 26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Epub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ahead of print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41" y="535647"/>
            <a:ext cx="6688917" cy="431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132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4209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MI, Stroke, and Coronary Revascularization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5403" y="4802304"/>
            <a:ext cx="63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Fiolet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Heart J 2021 Mar 26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Epub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ahead of print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85" y="436100"/>
            <a:ext cx="6497904" cy="444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593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5616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5403" y="4802304"/>
            <a:ext cx="63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Fiolet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Heart J 2021 Mar 26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Epub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ahead of print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3" y="371366"/>
            <a:ext cx="7015795" cy="450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511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506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Adverse Events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5403" y="4802304"/>
            <a:ext cx="63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Fiolet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Heart J 2021 Mar 26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Epub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ahead of print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" y="488160"/>
            <a:ext cx="4459023" cy="4372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 b="-1"/>
          <a:stretch/>
        </p:blipFill>
        <p:spPr>
          <a:xfrm>
            <a:off x="4640735" y="488160"/>
            <a:ext cx="4459023" cy="437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584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941"/>
            <a:ext cx="9144000" cy="463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020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4209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Colchicine in Coronary Artery Disease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5403" y="4802304"/>
            <a:ext cx="63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Fiolet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Heart J 2021 Mar 26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Epub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ahead of print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9" y="546703"/>
            <a:ext cx="7752169" cy="425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28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843"/>
            <a:ext cx="9144000" cy="41288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610315" y="2573268"/>
            <a:ext cx="2217218" cy="63117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Elbow Connector 4"/>
          <p:cNvCxnSpPr/>
          <p:nvPr/>
        </p:nvCxnSpPr>
        <p:spPr bwMode="auto">
          <a:xfrm>
            <a:off x="2298138" y="2225310"/>
            <a:ext cx="817295" cy="396510"/>
          </a:xfrm>
          <a:prstGeom prst="bentConnector3">
            <a:avLst/>
          </a:prstGeom>
          <a:solidFill>
            <a:srgbClr val="FFCC99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850932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21104"/>
            <a:ext cx="9127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Colchicine Randomized Controlled Trials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Registered in Clinical Trials.gov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4978" y="4802304"/>
            <a:ext cx="623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Pradhan A,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Heart J 6 April 2021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Epub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ahead of print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r="846"/>
          <a:stretch/>
        </p:blipFill>
        <p:spPr>
          <a:xfrm>
            <a:off x="1" y="933003"/>
            <a:ext cx="9144000" cy="386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922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8430" y="121332"/>
            <a:ext cx="8742810" cy="400050"/>
          </a:xfrm>
        </p:spPr>
        <p:txBody>
          <a:bodyPr/>
          <a:lstStyle/>
          <a:p>
            <a:r>
              <a:rPr lang="en-US" altLang="en-US" sz="3500" u="sng" dirty="0">
                <a:latin typeface="Arial" pitchFamily="34" charset="0"/>
              </a:rPr>
              <a:t>Latest Issues in Coronary Intervention</a:t>
            </a:r>
            <a:endParaRPr lang="en-US" altLang="en-US" sz="35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74083" y="1316163"/>
            <a:ext cx="9069918" cy="267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496" tIns="27228" rIns="54496" bIns="2722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Recent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 d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ata on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 role of 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Colchicine in CAD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Focused review of the month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Impact of Hemoglobin A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1c</a:t>
            </a:r>
            <a:r>
              <a:rPr kumimoji="0" lang="en-US" alt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on CV outcomes post PCI</a:t>
            </a:r>
            <a:endParaRPr lang="en-US" altLang="en-US" sz="2700" b="1" noProof="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3" y="-2381"/>
            <a:ext cx="31670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14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286"/>
            <a:ext cx="9144000" cy="463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30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310" y="19050"/>
            <a:ext cx="355997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5" name="Straight Arrow Connector 29"/>
          <p:cNvCxnSpPr>
            <a:cxnSpLocks noChangeShapeType="1"/>
          </p:cNvCxnSpPr>
          <p:nvPr/>
        </p:nvCxnSpPr>
        <p:spPr bwMode="auto">
          <a:xfrm>
            <a:off x="8002191" y="3401616"/>
            <a:ext cx="0" cy="541734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triangle" w="med" len="sm"/>
                <a:tailEnd type="triangle" w="med" len="sm"/>
              </a14:hiddenLine>
            </a:ext>
          </a:extLst>
        </p:spPr>
      </p:cxnSp>
      <p:sp>
        <p:nvSpPr>
          <p:cNvPr id="95236" name="TextBox 3"/>
          <p:cNvSpPr txBox="1">
            <a:spLocks noChangeArrowheads="1"/>
          </p:cNvSpPr>
          <p:nvPr/>
        </p:nvSpPr>
        <p:spPr bwMode="auto">
          <a:xfrm>
            <a:off x="714375" y="-39328"/>
            <a:ext cx="71451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AUC 2017: One-Vessel Disease</a:t>
            </a:r>
          </a:p>
        </p:txBody>
      </p:sp>
      <p:pic>
        <p:nvPicPr>
          <p:cNvPr id="9523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3190"/>
            <a:ext cx="8701768" cy="441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135068" y="4862941"/>
            <a:ext cx="4054079" cy="29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934" tIns="29469" rIns="58934" bIns="29469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941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Patel et al., J Am </a:t>
            </a:r>
            <a:r>
              <a:rPr kumimoji="0" lang="en-US" alt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</a:t>
            </a: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Cardiol</a:t>
            </a: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2017;69:2212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89657" y="2892249"/>
            <a:ext cx="546866" cy="290714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995" tIns="33968" rIns="67995" bIns="33968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91281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91281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91281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91281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8461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445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54998"/>
            <a:ext cx="913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Flowchart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1314" y="4819508"/>
            <a:ext cx="678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Baber,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Sharma et al., J Am Coll Cardiol Intv 2021;14:388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509363" y="453763"/>
            <a:ext cx="5757711" cy="4318634"/>
            <a:chOff x="1509363" y="453763"/>
            <a:chExt cx="5757711" cy="4318634"/>
          </a:xfrm>
        </p:grpSpPr>
        <p:grpSp>
          <p:nvGrpSpPr>
            <p:cNvPr id="59410" name="Group 59409"/>
            <p:cNvGrpSpPr/>
            <p:nvPr/>
          </p:nvGrpSpPr>
          <p:grpSpPr>
            <a:xfrm>
              <a:off x="1509363" y="453763"/>
              <a:ext cx="5757711" cy="4318634"/>
              <a:chOff x="1880623" y="612364"/>
              <a:chExt cx="5757711" cy="410667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156128" y="625113"/>
                <a:ext cx="2604796" cy="46166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Unique patients undergoing PCI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(n=24,590)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682007" y="1581905"/>
                <a:ext cx="1555366" cy="439006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With HbA</a:t>
                </a:r>
                <a:r>
                  <a:rPr kumimoji="0" lang="en-US" sz="12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1c</a:t>
                </a: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data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(n=14,715)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347605" y="2536700"/>
                <a:ext cx="2221843" cy="461665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Received at least one stent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(n=13,595)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880623" y="3542063"/>
                <a:ext cx="5171426" cy="461665"/>
              </a:xfrm>
              <a:prstGeom prst="rect">
                <a:avLst/>
              </a:prstGeom>
              <a:solidFill>
                <a:srgbClr val="0065B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Study population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(n=13,543)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0682" y="4104241"/>
                <a:ext cx="1003777" cy="614608"/>
              </a:xfrm>
              <a:prstGeom prst="rect">
                <a:avLst/>
              </a:prstGeom>
              <a:solidFill>
                <a:srgbClr val="DE84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HbA</a:t>
                </a:r>
                <a:r>
                  <a:rPr kumimoji="0" lang="en-US" sz="12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1c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≤5.5%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(n=1,214)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929249" y="4104241"/>
                <a:ext cx="1003777" cy="614608"/>
              </a:xfrm>
              <a:prstGeom prst="rect">
                <a:avLst/>
              </a:prstGeom>
              <a:solidFill>
                <a:srgbClr val="DE84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HbA</a:t>
                </a:r>
                <a:r>
                  <a:rPr kumimoji="0" lang="en-US" sz="12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1c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5.6-6.0%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(n=2,202)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049134" y="4102498"/>
                <a:ext cx="1006100" cy="614608"/>
              </a:xfrm>
              <a:prstGeom prst="rect">
                <a:avLst/>
              </a:prstGeom>
              <a:solidFill>
                <a:srgbClr val="DE84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HbA</a:t>
                </a:r>
                <a:r>
                  <a:rPr kumimoji="0" lang="en-US" sz="12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1c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&gt;80%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(n=3,388)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005968" y="4102498"/>
                <a:ext cx="1006100" cy="614608"/>
              </a:xfrm>
              <a:prstGeom prst="rect">
                <a:avLst/>
              </a:prstGeom>
              <a:solidFill>
                <a:srgbClr val="DE84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HbA</a:t>
                </a:r>
                <a:r>
                  <a:rPr kumimoji="0" lang="en-US" sz="12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1c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7.1-8.0%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(n=2,609)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965125" y="4104426"/>
                <a:ext cx="1003777" cy="614608"/>
              </a:xfrm>
              <a:prstGeom prst="rect">
                <a:avLst/>
              </a:prstGeom>
              <a:solidFill>
                <a:srgbClr val="DE84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HbA</a:t>
                </a:r>
                <a:r>
                  <a:rPr kumimoji="0" lang="en-US" sz="12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1c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6.1-7.0%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(n=4,130)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4" name="Straight Arrow Connector 13"/>
              <p:cNvCxnSpPr>
                <a:stCxn id="4" idx="2"/>
                <a:endCxn id="6" idx="0"/>
              </p:cNvCxnSpPr>
              <p:nvPr/>
            </p:nvCxnSpPr>
            <p:spPr bwMode="auto">
              <a:xfrm>
                <a:off x="4458526" y="1086778"/>
                <a:ext cx="1164" cy="495127"/>
              </a:xfrm>
              <a:prstGeom prst="straightConnector1">
                <a:avLst/>
              </a:prstGeom>
              <a:solidFill>
                <a:srgbClr val="FFCC99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8" name="Straight Arrow Connector 17"/>
              <p:cNvCxnSpPr>
                <a:stCxn id="6" idx="2"/>
                <a:endCxn id="7" idx="0"/>
              </p:cNvCxnSpPr>
              <p:nvPr/>
            </p:nvCxnSpPr>
            <p:spPr bwMode="auto">
              <a:xfrm flipH="1">
                <a:off x="4458527" y="2020911"/>
                <a:ext cx="1163" cy="515789"/>
              </a:xfrm>
              <a:prstGeom prst="straightConnector1">
                <a:avLst/>
              </a:prstGeom>
              <a:solidFill>
                <a:srgbClr val="FFCC99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0" name="Straight Arrow Connector 19"/>
              <p:cNvCxnSpPr>
                <a:stCxn id="7" idx="2"/>
                <a:endCxn id="8" idx="0"/>
              </p:cNvCxnSpPr>
              <p:nvPr/>
            </p:nvCxnSpPr>
            <p:spPr bwMode="auto">
              <a:xfrm>
                <a:off x="4458527" y="2998365"/>
                <a:ext cx="7809" cy="543698"/>
              </a:xfrm>
              <a:prstGeom prst="straightConnector1">
                <a:avLst/>
              </a:prstGeom>
              <a:solidFill>
                <a:srgbClr val="FFCC99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5953913" y="612364"/>
                <a:ext cx="168442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Between January 2009 and December 2017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733907" y="1122590"/>
                <a:ext cx="1277308" cy="395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Missing HbA</a:t>
                </a:r>
                <a:r>
                  <a:rPr kumimoji="0" lang="en-US" sz="105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1c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(n=9,875)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4458526" y="1321245"/>
                <a:ext cx="1172256" cy="0"/>
              </a:xfrm>
              <a:prstGeom prst="straightConnector1">
                <a:avLst/>
              </a:prstGeom>
              <a:solidFill>
                <a:srgbClr val="FFCC99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1" name="TextBox 40"/>
              <p:cNvSpPr txBox="1"/>
              <p:nvPr/>
            </p:nvSpPr>
            <p:spPr>
              <a:xfrm>
                <a:off x="5733906" y="2050523"/>
                <a:ext cx="1718797" cy="395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Did not receive a stent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(n=1,120)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733907" y="3056797"/>
                <a:ext cx="1291058" cy="395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Died in hospital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(n=52)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4" name="Straight Arrow Connector 33"/>
            <p:cNvCxnSpPr>
              <a:endCxn id="41" idx="1"/>
            </p:cNvCxnSpPr>
            <p:nvPr/>
          </p:nvCxnSpPr>
          <p:spPr bwMode="auto">
            <a:xfrm>
              <a:off x="4095076" y="2173901"/>
              <a:ext cx="1267570" cy="0"/>
            </a:xfrm>
            <a:prstGeom prst="straightConnector1">
              <a:avLst/>
            </a:prstGeom>
            <a:solidFill>
              <a:srgbClr val="FFCC99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4087266" y="3217588"/>
              <a:ext cx="1330382" cy="0"/>
            </a:xfrm>
            <a:prstGeom prst="straightConnector1">
              <a:avLst/>
            </a:prstGeom>
            <a:solidFill>
              <a:srgbClr val="FFCC99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05794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54998"/>
            <a:ext cx="91389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 Clinical Characteristics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1314" y="4819508"/>
            <a:ext cx="678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Baber,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Sharma et al., J Am Coll Cardiol Intv 2021;14:388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20" y="357724"/>
            <a:ext cx="5713282" cy="453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58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54998"/>
            <a:ext cx="913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Procedural Characteristics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1314" y="4819508"/>
            <a:ext cx="678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Baber,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Sharma et al., J Am Coll Cardiol Intv 2021;14:388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32"/>
            <a:ext cx="9144000" cy="451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84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3752"/>
            <a:ext cx="913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Rates of 1-Year Outcomes Stratified by HbA</a:t>
            </a:r>
            <a:r>
              <a:rPr kumimoji="0" lang="en-US" sz="32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1c</a:t>
            </a:r>
            <a:endParaRPr kumimoji="0" 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1314" y="4819508"/>
            <a:ext cx="678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Baber,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Sharma et al., J Am Coll Cardiol Intv 2021;14:388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772"/>
            <a:ext cx="9144000" cy="327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07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89373"/>
            <a:ext cx="9138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Cumulative Incidence of 1-Yr Study Outcomes According to Glycated Hemoglobin Levels</a:t>
            </a:r>
            <a:endParaRPr kumimoji="0" lang="en-US" sz="3000" b="1" i="0" u="none" strike="noStrike" kern="1200" cap="none" spc="0" normalizeH="0" baseline="-25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1314" y="4819508"/>
            <a:ext cx="678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Baber,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Sharma et al., J Am Coll Cardiol Intv 2021;14:388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29039" y="900917"/>
            <a:ext cx="7766993" cy="3946360"/>
            <a:chOff x="729039" y="900917"/>
            <a:chExt cx="7766993" cy="3946360"/>
          </a:xfrm>
        </p:grpSpPr>
        <p:grpSp>
          <p:nvGrpSpPr>
            <p:cNvPr id="27" name="Group 26"/>
            <p:cNvGrpSpPr/>
            <p:nvPr/>
          </p:nvGrpSpPr>
          <p:grpSpPr>
            <a:xfrm>
              <a:off x="729039" y="900917"/>
              <a:ext cx="7766993" cy="3946360"/>
              <a:chOff x="722164" y="900917"/>
              <a:chExt cx="7766993" cy="394636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722164" y="900917"/>
                <a:ext cx="7766993" cy="3946360"/>
                <a:chOff x="722164" y="900917"/>
                <a:chExt cx="7766993" cy="3946360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010161" y="3856643"/>
                  <a:ext cx="3810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4F8F5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2.1%</a:t>
                  </a:r>
                  <a:endPara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F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5" name="Group 14"/>
                <p:cNvGrpSpPr/>
                <p:nvPr/>
              </p:nvGrpSpPr>
              <p:grpSpPr>
                <a:xfrm>
                  <a:off x="722164" y="900917"/>
                  <a:ext cx="7747678" cy="3946360"/>
                  <a:chOff x="715289" y="900917"/>
                  <a:chExt cx="7747678" cy="3946360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5289" y="900917"/>
                    <a:ext cx="7645208" cy="3946360"/>
                  </a:xfrm>
                  <a:prstGeom prst="rect">
                    <a:avLst/>
                  </a:prstGeom>
                </p:spPr>
              </p:pic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4125669" y="1228724"/>
                    <a:ext cx="343938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E33A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7.3%</a:t>
                    </a:r>
                    <a:endParaRPr kumimoji="0" lang="en-US" sz="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E33A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4120907" y="1393552"/>
                    <a:ext cx="516731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F8F55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5.2%</a:t>
                    </a:r>
                    <a:endParaRPr kumimoji="0" lang="en-US" sz="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F8F5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4112416" y="1506978"/>
                    <a:ext cx="376082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4384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4.8%</a:t>
                    </a:r>
                    <a:endParaRPr kumimoji="0" lang="en-US" sz="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4384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8100330" y="1412815"/>
                    <a:ext cx="343239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333C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5.6%</a:t>
                    </a:r>
                    <a:endParaRPr kumimoji="0" lang="en-US" sz="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C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8105779" y="1600207"/>
                    <a:ext cx="357188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A1818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3.3%</a:t>
                    </a:r>
                    <a:endParaRPr kumimoji="0" lang="en-US" sz="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181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8107813" y="1664099"/>
                    <a:ext cx="330994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A4A4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3.3%</a:t>
                    </a:r>
                    <a:endParaRPr kumimoji="0" lang="en-US" sz="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A4A4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4000653" y="3915090"/>
                    <a:ext cx="330994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A4A4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1.9%</a:t>
                    </a:r>
                    <a:endParaRPr kumimoji="0" lang="en-US" sz="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A4A4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4013407" y="3667348"/>
                    <a:ext cx="333375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713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3.7%</a:t>
                    </a:r>
                    <a:endParaRPr kumimoji="0" lang="en-US" sz="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6713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821890" y="3269811"/>
                    <a:ext cx="343239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333C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7.3%</a:t>
                    </a:r>
                    <a:endParaRPr kumimoji="0" lang="en-US" sz="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C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7809984" y="3460407"/>
                    <a:ext cx="330994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A4A4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5.4%</a:t>
                    </a:r>
                    <a:endParaRPr kumimoji="0" lang="en-US" sz="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A4A4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7826823" y="3125218"/>
                    <a:ext cx="333375" cy="1692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96A3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8.8%</a:t>
                    </a:r>
                    <a:endParaRPr kumimoji="0" lang="en-US" sz="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96A3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" name="TextBox 5"/>
                <p:cNvSpPr txBox="1"/>
                <p:nvPr/>
              </p:nvSpPr>
              <p:spPr>
                <a:xfrm>
                  <a:off x="4128050" y="1318438"/>
                  <a:ext cx="416718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E3703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6.3%</a:t>
                  </a:r>
                  <a:endPara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703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4124323" y="1447237"/>
                  <a:ext cx="329956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1A181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5.2%</a:t>
                  </a:r>
                  <a:endPara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81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8108157" y="1540316"/>
                  <a:ext cx="3810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4F8F5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3.4%</a:t>
                  </a:r>
                  <a:endPara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F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8114956" y="1727991"/>
                  <a:ext cx="333375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6713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3.2%</a:t>
                  </a:r>
                  <a:endPara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6713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012542" y="3799894"/>
                  <a:ext cx="357188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1A181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2.6%</a:t>
                  </a:r>
                  <a:endPara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81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7809984" y="3519278"/>
                  <a:ext cx="3810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4F8F5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5.2%</a:t>
                  </a:r>
                  <a:endPara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F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7821890" y="3392013"/>
                  <a:ext cx="357188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1A181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6.4%</a:t>
                  </a:r>
                  <a:endPara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81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4013407" y="3743145"/>
                <a:ext cx="343239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C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5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C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.6%</a:t>
                </a:r>
                <a:endPara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017052" y="3855339"/>
              <a:ext cx="33099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F5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2.1%</a:t>
              </a: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4F8F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030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48123"/>
            <a:ext cx="913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Age- and Sex-Adjusted HR and 95%CI for All-Cause Death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MI by Glycated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Hb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Level According to Restricted Cubic Spline Regression Models Using 3 Knots at 6%, 7% and 8%</a:t>
            </a: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1314" y="4819508"/>
            <a:ext cx="678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Baber,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Sharma et al., J Am Coll Cardiol Intv 2021;14:388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82" y="1152207"/>
            <a:ext cx="8540337" cy="366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82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877"/>
            <a:ext cx="9138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Adjusted Risk for Clinical Outcomes at 1 Year Stratified by HbA</a:t>
            </a:r>
            <a:r>
              <a:rPr kumimoji="0" lang="en-US" sz="3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1c</a:t>
            </a:r>
            <a:endParaRPr kumimoji="0" lang="en-US" sz="3000" b="1" i="0" u="none" strike="noStrike" kern="1200" cap="none" spc="0" normalizeH="0" baseline="-25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1314" y="4812633"/>
            <a:ext cx="678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Baber,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Sharma et al., J Am Coll Cardiol Intv 2021;14:388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349135" y="1155414"/>
          <a:ext cx="8769928" cy="3602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11637" y="1947954"/>
            <a:ext cx="338554" cy="184899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Reference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7270" y="1963878"/>
            <a:ext cx="338554" cy="184899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Reference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12435" y="1947954"/>
            <a:ext cx="338554" cy="184899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Reference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036" y="2394067"/>
            <a:ext cx="393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04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20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511"/>
            <a:ext cx="9144000" cy="468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4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72" y="0"/>
            <a:ext cx="48382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40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93599" y="95753"/>
            <a:ext cx="9337599" cy="56197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Take Home Message:</a:t>
            </a:r>
            <a:br>
              <a:rPr lang="en-US" altLang="en-US" sz="2400" dirty="0">
                <a:latin typeface="Arial" pitchFamily="34" charset="0"/>
                <a:cs typeface="Arial" pitchFamily="34" charset="0"/>
              </a:rPr>
            </a:b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Role of Colchicine in CAD and HbA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1c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on CV events post PCI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794205" y="1224164"/>
            <a:ext cx="7610475" cy="116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496" tIns="27227" rIns="54496" bIns="27227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25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25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8421" name="Rectangle 3"/>
          <p:cNvSpPr>
            <a:spLocks noChangeArrowheads="1"/>
          </p:cNvSpPr>
          <p:nvPr/>
        </p:nvSpPr>
        <p:spPr bwMode="auto">
          <a:xfrm>
            <a:off x="797720" y="3156398"/>
            <a:ext cx="7615238" cy="207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496" tIns="27227" rIns="54496" bIns="27227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285702" name="Rectangle 6"/>
          <p:cNvSpPr>
            <a:spLocks noChangeArrowheads="1"/>
          </p:cNvSpPr>
          <p:nvPr/>
        </p:nvSpPr>
        <p:spPr bwMode="auto">
          <a:xfrm>
            <a:off x="64770" y="2829711"/>
            <a:ext cx="9000571" cy="227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496" tIns="27228" rIns="54496" bIns="2722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 recent single center registry report of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pts undergoing PCI, 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pre-procedure HbA1c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levels displayed a U shaped relationship with CV outcomes with levels </a:t>
            </a:r>
            <a:r>
              <a:rPr lang="en-US" altLang="en-US" sz="2400" b="1" u="sng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5.5% associated with higher death and levels </a:t>
            </a:r>
            <a:r>
              <a:rPr lang="en-US" altLang="en-US" sz="2400" b="1" u="sng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8% is associated with higher MI and trend towards higher revascularization. Hence 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optimal HbA1c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level seems to be 6-7%. </a:t>
            </a: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611" y="1472595"/>
            <a:ext cx="8810673" cy="116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209" tIns="31083" rIns="62209" bIns="31083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lvl="0" defTabSz="7562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Colchicine reducing cardiac events in CAD pts:  </a:t>
            </a: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7562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Colchicine reducing MI in CAD pts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7562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Colchicine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reducing non-cardiac deaths in CAD pts: </a:t>
            </a:r>
            <a:endParaRPr lang="en-US" altLang="en-US" sz="2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7562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Colchicine serious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side effects causing d/c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marL="0" marR="0" lvl="0" indent="0" algn="l" defTabSz="7562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524" y="1445099"/>
            <a:ext cx="570776" cy="4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93" y="1069828"/>
            <a:ext cx="587262" cy="45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9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982" y="1885694"/>
            <a:ext cx="631923" cy="53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440" y="1010812"/>
            <a:ext cx="618977" cy="48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144" y="2167773"/>
            <a:ext cx="570776" cy="4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40" y="1459846"/>
            <a:ext cx="570776" cy="4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60" y="1464762"/>
            <a:ext cx="570776" cy="4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25" y="2274071"/>
            <a:ext cx="631923" cy="47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81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28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570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8430" y="121332"/>
            <a:ext cx="8742810" cy="400050"/>
          </a:xfrm>
        </p:spPr>
        <p:txBody>
          <a:bodyPr/>
          <a:lstStyle/>
          <a:p>
            <a:r>
              <a:rPr lang="en-US" altLang="en-US" sz="3500" u="sng" dirty="0">
                <a:latin typeface="Arial" pitchFamily="34" charset="0"/>
              </a:rPr>
              <a:t>Latest Issues in Coronary Intervention</a:t>
            </a:r>
            <a:endParaRPr lang="en-US" altLang="en-US" sz="35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74083" y="1316163"/>
            <a:ext cx="9069918" cy="267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496" tIns="27228" rIns="54496" bIns="2722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Recent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d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ata on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role of 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Colchicine in CAD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Focused review of the month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Impact of Hemoglobin A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1c</a:t>
            </a:r>
            <a:r>
              <a:rPr kumimoji="0" lang="en-US" alt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on CV outcomes post PCI</a:t>
            </a:r>
            <a:endParaRPr lang="en-US" altLang="en-US" sz="2700" b="1" noProof="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3" y="-2381"/>
            <a:ext cx="31670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24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-117985" y="1288921"/>
            <a:ext cx="912433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496" tIns="27228" rIns="54496" bIns="27228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Following </a:t>
            </a: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statements are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true </a:t>
            </a: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regarding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outcomes of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colchicine  vs placebo in the RCT except</a:t>
            </a: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Colchicine use was associated with lower MACE</a:t>
            </a: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Colchicine use was associated with lower MI</a:t>
            </a: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282260" lvl="1" indent="0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22770" lvl="1" indent="-340509" defTabSz="685800" fontAlgn="base">
              <a:spcBef>
                <a:spcPct val="0"/>
              </a:spcBef>
              <a:spcAft>
                <a:spcPct val="0"/>
              </a:spcAft>
              <a:buFontTx/>
              <a:buAutoNum type="alphaUcPeriod" startAt="3"/>
              <a:defRPr/>
            </a:pP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Colchicine use was associated lower stroke</a:t>
            </a:r>
            <a:endParaRPr lang="en-US" altLang="en-US" sz="20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22770" lvl="1" indent="-340509" defTabSz="685800" fontAlgn="base">
              <a:spcBef>
                <a:spcPct val="0"/>
              </a:spcBef>
              <a:spcAft>
                <a:spcPct val="0"/>
              </a:spcAft>
              <a:buFontTx/>
              <a:buAutoNum type="alphaUcPeriod" startAt="3"/>
              <a:defRPr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589479" lvl="1" indent="-307001" defTabSz="685800" fontAlgn="base">
              <a:spcBef>
                <a:spcPct val="0"/>
              </a:spcBef>
              <a:spcAft>
                <a:spcPct val="0"/>
              </a:spcAft>
              <a:buFontTx/>
              <a:buAutoNum type="alphaUcPeriod" startAt="4"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Colchicine use was associated with lower non-cardiac deaths</a:t>
            </a: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589479" lvl="1" indent="-307001" defTabSz="685800" fontAlgn="base">
              <a:spcBef>
                <a:spcPct val="0"/>
              </a:spcBef>
              <a:spcAft>
                <a:spcPct val="0"/>
              </a:spcAft>
              <a:buFontTx/>
              <a:buAutoNum type="alphaUcPeriod" startAt="4"/>
              <a:defRPr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282260" lvl="1" indent="0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Colchicine use was associated with lower revascularization</a:t>
            </a: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31045" y="124413"/>
            <a:ext cx="7715250" cy="45760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700" dirty="0">
                <a:latin typeface="Arial" pitchFamily="34" charset="0"/>
                <a:cs typeface="Arial" pitchFamily="34" charset="0"/>
              </a:rPr>
              <a:t>Question # 1</a:t>
            </a: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4318483" y="4867337"/>
            <a:ext cx="4079081" cy="23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496" tIns="27228" rIns="54496" bIns="2722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defTabSz="685800" eaLnBrk="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None/>
            </a:pPr>
            <a:endParaRPr lang="en-GB" altLang="en-US" sz="1350" b="1" i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944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152" y="14401"/>
            <a:ext cx="31670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59635" y="4713771"/>
            <a:ext cx="7633097" cy="38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56" tIns="27411" rIns="54856" bIns="274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en-US" altLang="en-US" sz="2700" b="1" dirty="0">
                <a:solidFill>
                  <a:srgbClr val="CC0000"/>
                </a:solidFill>
                <a:latin typeface="Arial" pitchFamily="34" charset="0"/>
              </a:rPr>
              <a:t>The correct answer is D </a:t>
            </a:r>
          </a:p>
        </p:txBody>
      </p:sp>
    </p:spTree>
    <p:extLst>
      <p:ext uri="{BB962C8B-B14F-4D97-AF65-F5344CB8AC3E}">
        <p14:creationId xmlns:p14="http://schemas.microsoft.com/office/powerpoint/2010/main" val="409066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51229" y="1295584"/>
            <a:ext cx="905674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56" tIns="27411" rIns="54856" bIns="27411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571500" indent="-571500" defTabSz="6858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Following statements are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true regarding the potential  mechanism of actions of colchicine causing improved CV outcomes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except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;</a:t>
            </a: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defTabSz="6858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341638" lvl="1" indent="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Colchicine inhibits </a:t>
            </a:r>
            <a:r>
              <a:rPr lang="en-US" altLang="en-US" sz="20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inflammasome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341638" lvl="1" indent="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5715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Colchicine activates IL-1B </a:t>
            </a: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5715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5715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Colchicine inhibits IL-1B </a:t>
            </a: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5715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5715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Colchicine inhibits neutrophil chemotaxis </a:t>
            </a: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5715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5715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Colchicine inhibits neutrophil-platelet interaction </a:t>
            </a: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14375" y="27414"/>
            <a:ext cx="7715250" cy="55268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700" dirty="0">
                <a:latin typeface="Arial" pitchFamily="34" charset="0"/>
                <a:cs typeface="Arial" pitchFamily="34" charset="0"/>
              </a:rPr>
              <a:t>Question # 2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4318483" y="4867337"/>
            <a:ext cx="4079081" cy="23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56" tIns="27411" rIns="54856" bIns="27411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defTabSz="685800" eaLnBrk="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None/>
            </a:pPr>
            <a:endParaRPr lang="en-GB" altLang="en-US" sz="1350" b="1" i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149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929" y="14401"/>
            <a:ext cx="31670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59635" y="4680431"/>
            <a:ext cx="7633097" cy="38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56" tIns="27411" rIns="54856" bIns="274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en-US" altLang="en-US" sz="2700" b="1" dirty="0">
                <a:solidFill>
                  <a:srgbClr val="CC0000"/>
                </a:solidFill>
                <a:latin typeface="Arial" pitchFamily="34" charset="0"/>
              </a:rPr>
              <a:t>The correct answer </a:t>
            </a:r>
            <a:r>
              <a:rPr lang="en-US" altLang="en-US" sz="2700" b="1">
                <a:solidFill>
                  <a:srgbClr val="CC0000"/>
                </a:solidFill>
                <a:latin typeface="Arial" pitchFamily="34" charset="0"/>
              </a:rPr>
              <a:t>is B </a:t>
            </a:r>
            <a:endParaRPr lang="en-US" altLang="en-US" sz="2700" b="1" dirty="0">
              <a:solidFill>
                <a:srgbClr val="CC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8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165376" y="762809"/>
            <a:ext cx="880317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496" tIns="27228" rIns="54496" bIns="27228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6858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Following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statements are true regarding the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impact of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HbA1c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levels on CV outcomes except:</a:t>
            </a: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Levels showed U shaped curve in outcomes</a:t>
            </a:r>
            <a:endParaRPr lang="en-US" altLang="en-US" sz="20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endParaRPr lang="en-US" altLang="en-US" sz="20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Levels showed higher MI with higher levels</a:t>
            </a:r>
            <a:endParaRPr lang="en-US" altLang="en-US" sz="20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endParaRPr lang="en-US" altLang="en-US" sz="20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Levels showed higher mortality with higher levels</a:t>
            </a: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Levels showed higher mortality with levels &lt;5.5% </a:t>
            </a: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Levels of 6.1-7% were associated with best outcomes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14375" y="0"/>
            <a:ext cx="7715250" cy="8001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700" dirty="0">
                <a:latin typeface="Arial" pitchFamily="34" charset="0"/>
                <a:cs typeface="Arial" pitchFamily="34" charset="0"/>
              </a:rPr>
              <a:t>Question </a:t>
            </a:r>
            <a:r>
              <a:rPr lang="en-US" altLang="en-US" sz="2700" dirty="0" smtClean="0">
                <a:latin typeface="Arial" pitchFamily="34" charset="0"/>
                <a:cs typeface="Arial" pitchFamily="34" charset="0"/>
              </a:rPr>
              <a:t># 3 </a:t>
            </a:r>
            <a:endParaRPr lang="en-US" alt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4318483" y="4736369"/>
            <a:ext cx="4079081" cy="23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496" tIns="27228" rIns="54496" bIns="2722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defTabSz="685800" eaLnBrk="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None/>
            </a:pPr>
            <a:endParaRPr lang="en-GB" altLang="en-US" sz="1350" b="1" i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046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156" y="7313"/>
            <a:ext cx="31670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59635" y="4680431"/>
            <a:ext cx="7633097" cy="38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56" tIns="27411" rIns="54856" bIns="274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en-US" altLang="en-US" sz="2700" b="1" dirty="0">
                <a:solidFill>
                  <a:srgbClr val="CC0000"/>
                </a:solidFill>
                <a:latin typeface="Arial" pitchFamily="34" charset="0"/>
              </a:rPr>
              <a:t>The correct answer is C </a:t>
            </a:r>
          </a:p>
        </p:txBody>
      </p:sp>
    </p:spTree>
    <p:extLst>
      <p:ext uri="{BB962C8B-B14F-4D97-AF65-F5344CB8AC3E}">
        <p14:creationId xmlns:p14="http://schemas.microsoft.com/office/powerpoint/2010/main" val="142751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8430" y="121332"/>
            <a:ext cx="8742810" cy="400050"/>
          </a:xfrm>
        </p:spPr>
        <p:txBody>
          <a:bodyPr/>
          <a:lstStyle/>
          <a:p>
            <a:r>
              <a:rPr lang="en-US" altLang="en-US" sz="3500" u="sng" dirty="0">
                <a:latin typeface="Arial" pitchFamily="34" charset="0"/>
              </a:rPr>
              <a:t>Latest Issues in Coronary Intervention</a:t>
            </a:r>
            <a:endParaRPr lang="en-US" altLang="en-US" sz="35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74083" y="1316163"/>
            <a:ext cx="9069918" cy="267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496" tIns="27228" rIns="54496" bIns="2722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Recent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d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ata on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role of 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Colchicine in CAD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Focused review of the month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Impact of Hemoglobin A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1c</a:t>
            </a:r>
            <a:r>
              <a:rPr kumimoji="0" lang="en-US" altLang="en-US" sz="18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27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on CV outcomes post PCI</a:t>
            </a:r>
            <a:endParaRPr lang="en-US" altLang="en-US" sz="2700" b="1" noProof="0" dirty="0" smtClean="0">
              <a:solidFill>
                <a:schemeClr val="bg2"/>
              </a:solidFill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3" y="-2381"/>
            <a:ext cx="31670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8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t="36342" r="10261" b="1514"/>
          <a:stretch/>
        </p:blipFill>
        <p:spPr>
          <a:xfrm>
            <a:off x="762000" y="790997"/>
            <a:ext cx="7772400" cy="40667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1905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Targeting Inflammatory Pathways for the Treatment of Cardiovascular Disease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4793218"/>
            <a:ext cx="403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Ridker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PM, Eur Heart J 2014;35:540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400" y="2206934"/>
            <a:ext cx="838200" cy="152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324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06" y="544321"/>
            <a:ext cx="6470062" cy="4307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1101"/>
            <a:ext cx="9127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Therapeutic Mechanism of Action of Colchicine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7249" y="4802304"/>
            <a:ext cx="3880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Imazio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Heart 2020;106:1555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5768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88" y="7144"/>
            <a:ext cx="31670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42204" y="-6924"/>
            <a:ext cx="9127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Multiple Sites of Action of Colchicine Relevant to Atherosclerosis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8535" y="4802304"/>
            <a:ext cx="591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Thompson and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Nidorf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Cur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Opin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Lipidol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2018;29:467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51" y="894012"/>
            <a:ext cx="6646984" cy="396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525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8795</TotalTime>
  <Words>1659</Words>
  <Application>Microsoft Office PowerPoint</Application>
  <PresentationFormat>On-screen Show (16:9)</PresentationFormat>
  <Paragraphs>379</Paragraphs>
  <Slides>52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Arial</vt:lpstr>
      <vt:lpstr>Calibri</vt:lpstr>
      <vt:lpstr>Calibri Light</vt:lpstr>
      <vt:lpstr>Times New Roman</vt:lpstr>
      <vt:lpstr>Wingdings</vt:lpstr>
      <vt:lpstr>Office Theme</vt:lpstr>
      <vt:lpstr>BASIC SHARMA BLUE</vt:lpstr>
      <vt:lpstr>Default Design</vt:lpstr>
      <vt:lpstr>13_Default Design</vt:lpstr>
      <vt:lpstr>6_BASIC SHARMA BLUE</vt:lpstr>
      <vt:lpstr>2_Default Design</vt:lpstr>
      <vt:lpstr>2_BASIC SHARMA BLUE</vt:lpstr>
      <vt:lpstr>1_BASIC SHARMA BLUE</vt:lpstr>
      <vt:lpstr>PowerPoint Presentation</vt:lpstr>
      <vt:lpstr>PowerPoint Presentation</vt:lpstr>
      <vt:lpstr>CCC Live Case # 142</vt:lpstr>
      <vt:lpstr>PowerPoint Presentation</vt:lpstr>
      <vt:lpstr>Latest Issues in Coronary Intervention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Message: Role of Colchicine in CAD and HbA1c on CV events post PCI</vt:lpstr>
      <vt:lpstr>Question # 1</vt:lpstr>
      <vt:lpstr>Question # 2</vt:lpstr>
      <vt:lpstr>Question # 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Samin Sharma</cp:lastModifiedBy>
  <cp:revision>770</cp:revision>
  <dcterms:created xsi:type="dcterms:W3CDTF">2019-05-13T14:16:18Z</dcterms:created>
  <dcterms:modified xsi:type="dcterms:W3CDTF">2021-04-20T11:58:17Z</dcterms:modified>
</cp:coreProperties>
</file>