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46" r:id="rId3"/>
    <p:sldMasterId id="2147483759" r:id="rId4"/>
    <p:sldMasterId id="2147484394" r:id="rId5"/>
    <p:sldMasterId id="2147484497" r:id="rId6"/>
    <p:sldMasterId id="2147484546" r:id="rId7"/>
    <p:sldMasterId id="2147484559" r:id="rId8"/>
  </p:sldMasterIdLst>
  <p:notesMasterIdLst>
    <p:notesMasterId r:id="rId59"/>
  </p:notesMasterIdLst>
  <p:sldIdLst>
    <p:sldId id="2402" r:id="rId9"/>
    <p:sldId id="2403" r:id="rId10"/>
    <p:sldId id="2404" r:id="rId11"/>
    <p:sldId id="2252" r:id="rId12"/>
    <p:sldId id="2253" r:id="rId13"/>
    <p:sldId id="2254" r:id="rId14"/>
    <p:sldId id="2308" r:id="rId15"/>
    <p:sldId id="2340" r:id="rId16"/>
    <p:sldId id="2423" r:id="rId17"/>
    <p:sldId id="2451" r:id="rId18"/>
    <p:sldId id="2414" r:id="rId19"/>
    <p:sldId id="2415" r:id="rId20"/>
    <p:sldId id="2416" r:id="rId21"/>
    <p:sldId id="2417" r:id="rId22"/>
    <p:sldId id="2419" r:id="rId23"/>
    <p:sldId id="2418" r:id="rId24"/>
    <p:sldId id="2425" r:id="rId25"/>
    <p:sldId id="2420" r:id="rId26"/>
    <p:sldId id="2421" r:id="rId27"/>
    <p:sldId id="2422" r:id="rId28"/>
    <p:sldId id="2427" r:id="rId29"/>
    <p:sldId id="2452" r:id="rId30"/>
    <p:sldId id="2453" r:id="rId31"/>
    <p:sldId id="2454" r:id="rId32"/>
    <p:sldId id="2428" r:id="rId33"/>
    <p:sldId id="2430" r:id="rId34"/>
    <p:sldId id="2429" r:id="rId35"/>
    <p:sldId id="2431" r:id="rId36"/>
    <p:sldId id="2432" r:id="rId37"/>
    <p:sldId id="2433" r:id="rId38"/>
    <p:sldId id="2434" r:id="rId39"/>
    <p:sldId id="2436" r:id="rId40"/>
    <p:sldId id="2435" r:id="rId41"/>
    <p:sldId id="2462" r:id="rId42"/>
    <p:sldId id="2441" r:id="rId43"/>
    <p:sldId id="2461" r:id="rId44"/>
    <p:sldId id="2426" r:id="rId45"/>
    <p:sldId id="2395" r:id="rId46"/>
    <p:sldId id="2460" r:id="rId47"/>
    <p:sldId id="2457" r:id="rId48"/>
    <p:sldId id="2396" r:id="rId49"/>
    <p:sldId id="2397" r:id="rId50"/>
    <p:sldId id="2398" r:id="rId51"/>
    <p:sldId id="2399" r:id="rId52"/>
    <p:sldId id="2401" r:id="rId53"/>
    <p:sldId id="2405" r:id="rId54"/>
    <p:sldId id="2065" r:id="rId55"/>
    <p:sldId id="293" r:id="rId56"/>
    <p:sldId id="295" r:id="rId57"/>
    <p:sldId id="294" r:id="rId5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99"/>
    <a:srgbClr val="000099"/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39" autoAdjust="0"/>
    <p:restoredTop sz="86486" autoAdjust="0"/>
  </p:normalViewPr>
  <p:slideViewPr>
    <p:cSldViewPr snapToGrid="0">
      <p:cViewPr varScale="1">
        <p:scale>
          <a:sx n="122" d="100"/>
          <a:sy n="122" d="100"/>
        </p:scale>
        <p:origin x="1794" y="120"/>
      </p:cViewPr>
      <p:guideLst/>
    </p:cSldViewPr>
  </p:slideViewPr>
  <p:outlineViewPr>
    <p:cViewPr>
      <p:scale>
        <a:sx n="33" d="100"/>
        <a:sy n="33" d="100"/>
      </p:scale>
      <p:origin x="0" y="-45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amos01\AppData\Local\Microsoft\Windows\INetCache\Content.Outlook\82TVHDUK\CCC%20Live%20Analytics%20(updated%20January%20202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ramos01\AppData\Local\Microsoft\Windows\INetCache\Content.Outlook\82TVHDUK\CCC%20Live%20Analytics%20(updated%20January%20202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ramos01\AppData\Local\Microsoft\Windows\INetCache\Content.Outlook\82TVHDUK\Total%20Webcast%20Page%20Views%20-%20Jan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Dataset1!$B$1</c:f>
              <c:strCache>
                <c:ptCount val="1"/>
                <c:pt idx="0">
                  <c:v>Pageviews</c:v>
                </c:pt>
              </c:strCache>
            </c:strRef>
          </c:tx>
          <c:invertIfNegative val="0"/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AA-45D9-B893-4D1D43910B0D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AA-45D9-B893-4D1D43910B0D}"/>
                </c:ext>
              </c:extLst>
            </c:dLbl>
            <c:dLbl>
              <c:idx val="3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AA-45D9-B893-4D1D43910B0D}"/>
                </c:ext>
              </c:extLst>
            </c:dLbl>
            <c:dLbl>
              <c:idx val="3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AA-45D9-B893-4D1D43910B0D}"/>
                </c:ext>
              </c:extLst>
            </c:dLbl>
            <c:dLbl>
              <c:idx val="5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AA-45D9-B893-4D1D43910B0D}"/>
                </c:ext>
              </c:extLst>
            </c:dLbl>
            <c:dLbl>
              <c:idx val="6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AA-45D9-B893-4D1D43910B0D}"/>
                </c:ext>
              </c:extLst>
            </c:dLbl>
            <c:dLbl>
              <c:idx val="7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AA-45D9-B893-4D1D43910B0D}"/>
                </c:ext>
              </c:extLst>
            </c:dLbl>
            <c:dLbl>
              <c:idx val="8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AA-45D9-B893-4D1D43910B0D}"/>
                </c:ext>
              </c:extLst>
            </c:dLbl>
            <c:dLbl>
              <c:idx val="8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AA-45D9-B893-4D1D43910B0D}"/>
                </c:ext>
              </c:extLst>
            </c:dLbl>
            <c:dLbl>
              <c:idx val="9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AA-45D9-B893-4D1D43910B0D}"/>
                </c:ext>
              </c:extLst>
            </c:dLbl>
            <c:dLbl>
              <c:idx val="9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AA-45D9-B893-4D1D43910B0D}"/>
                </c:ext>
              </c:extLst>
            </c:dLbl>
            <c:dLbl>
              <c:idx val="9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AA-45D9-B893-4D1D43910B0D}"/>
                </c:ext>
              </c:extLst>
            </c:dLbl>
            <c:dLbl>
              <c:idx val="9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AA-45D9-B893-4D1D43910B0D}"/>
                </c:ext>
              </c:extLst>
            </c:dLbl>
            <c:dLbl>
              <c:idx val="9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6AA-45D9-B893-4D1D43910B0D}"/>
                </c:ext>
              </c:extLst>
            </c:dLbl>
            <c:dLbl>
              <c:idx val="9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6AA-45D9-B893-4D1D43910B0D}"/>
                </c:ext>
              </c:extLst>
            </c:dLbl>
            <c:dLbl>
              <c:idx val="10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6AA-45D9-B893-4D1D43910B0D}"/>
                </c:ext>
              </c:extLst>
            </c:dLbl>
            <c:dLbl>
              <c:idx val="10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6AA-45D9-B893-4D1D43910B0D}"/>
                </c:ext>
              </c:extLst>
            </c:dLbl>
            <c:dLbl>
              <c:idx val="10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6AA-45D9-B893-4D1D43910B0D}"/>
                </c:ext>
              </c:extLst>
            </c:dLbl>
            <c:dLbl>
              <c:idx val="109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6AA-45D9-B893-4D1D43910B0D}"/>
                </c:ext>
              </c:extLst>
            </c:dLbl>
            <c:dLbl>
              <c:idx val="1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6AA-45D9-B893-4D1D43910B0D}"/>
                </c:ext>
              </c:extLst>
            </c:dLbl>
            <c:dLbl>
              <c:idx val="1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AA-45D9-B893-4D1D43910B0D}"/>
                </c:ext>
              </c:extLst>
            </c:dLbl>
            <c:dLbl>
              <c:idx val="1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AA-45D9-B893-4D1D43910B0D}"/>
                </c:ext>
              </c:extLst>
            </c:dLbl>
            <c:dLbl>
              <c:idx val="1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AA-45D9-B893-4D1D43910B0D}"/>
                </c:ext>
              </c:extLst>
            </c:dLbl>
            <c:dLbl>
              <c:idx val="1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AA-45D9-B893-4D1D43910B0D}"/>
                </c:ext>
              </c:extLst>
            </c:dLbl>
            <c:dLbl>
              <c:idx val="1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6AA-45D9-B893-4D1D43910B0D}"/>
                </c:ext>
              </c:extLst>
            </c:dLbl>
            <c:dLbl>
              <c:idx val="1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AA-45D9-B893-4D1D43910B0D}"/>
                </c:ext>
              </c:extLst>
            </c:dLbl>
            <c:dLbl>
              <c:idx val="1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D6AA-45D9-B893-4D1D43910B0D}"/>
                </c:ext>
              </c:extLst>
            </c:dLbl>
            <c:dLbl>
              <c:idx val="12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6AA-45D9-B893-4D1D43910B0D}"/>
                </c:ext>
              </c:extLst>
            </c:dLbl>
            <c:dLbl>
              <c:idx val="1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D6AA-45D9-B893-4D1D43910B0D}"/>
                </c:ext>
              </c:extLst>
            </c:dLbl>
            <c:dLbl>
              <c:idx val="12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D6AA-45D9-B893-4D1D43910B0D}"/>
                </c:ext>
              </c:extLst>
            </c:dLbl>
            <c:dLbl>
              <c:idx val="12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D6AA-45D9-B893-4D1D43910B0D}"/>
                </c:ext>
              </c:extLst>
            </c:dLbl>
            <c:dLbl>
              <c:idx val="1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D6AA-45D9-B893-4D1D43910B0D}"/>
                </c:ext>
              </c:extLst>
            </c:dLbl>
            <c:dLbl>
              <c:idx val="13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D6AA-45D9-B893-4D1D43910B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Dataset1!$A$2:$A$133</c:f>
              <c:strCache>
                <c:ptCount val="132"/>
                <c:pt idx="0">
                  <c:v>Jan-10</c:v>
                </c:pt>
                <c:pt idx="1">
                  <c:v>Feb-10</c:v>
                </c:pt>
                <c:pt idx="2">
                  <c:v>Mar-10</c:v>
                </c:pt>
                <c:pt idx="3">
                  <c:v>Apr-10</c:v>
                </c:pt>
                <c:pt idx="4">
                  <c:v>May-10</c:v>
                </c:pt>
                <c:pt idx="5">
                  <c:v>Jun-10</c:v>
                </c:pt>
                <c:pt idx="6">
                  <c:v>Jul-10</c:v>
                </c:pt>
                <c:pt idx="7">
                  <c:v>Aug-10</c:v>
                </c:pt>
                <c:pt idx="8">
                  <c:v>Sep-10</c:v>
                </c:pt>
                <c:pt idx="9">
                  <c:v>Oct-10</c:v>
                </c:pt>
                <c:pt idx="10">
                  <c:v>Nov-10</c:v>
                </c:pt>
                <c:pt idx="11">
                  <c:v>Dec-10</c:v>
                </c:pt>
                <c:pt idx="12">
                  <c:v>Jan-11</c:v>
                </c:pt>
                <c:pt idx="13">
                  <c:v>Feb-11</c:v>
                </c:pt>
                <c:pt idx="14">
                  <c:v>Mar-11</c:v>
                </c:pt>
                <c:pt idx="15">
                  <c:v>Apr-11</c:v>
                </c:pt>
                <c:pt idx="16">
                  <c:v>May-11</c:v>
                </c:pt>
                <c:pt idx="17">
                  <c:v>Jun-11</c:v>
                </c:pt>
                <c:pt idx="18">
                  <c:v>Jul-11</c:v>
                </c:pt>
                <c:pt idx="19">
                  <c:v>Aug-11</c:v>
                </c:pt>
                <c:pt idx="20">
                  <c:v>Sep-11</c:v>
                </c:pt>
                <c:pt idx="21">
                  <c:v>Oct-11</c:v>
                </c:pt>
                <c:pt idx="22">
                  <c:v>Nov-11</c:v>
                </c:pt>
                <c:pt idx="23">
                  <c:v>Dec-11</c:v>
                </c:pt>
                <c:pt idx="24">
                  <c:v>Jan-12</c:v>
                </c:pt>
                <c:pt idx="25">
                  <c:v>Feb-12</c:v>
                </c:pt>
                <c:pt idx="26">
                  <c:v>Mar-12</c:v>
                </c:pt>
                <c:pt idx="27">
                  <c:v>Apr-12</c:v>
                </c:pt>
                <c:pt idx="28">
                  <c:v>May-12</c:v>
                </c:pt>
                <c:pt idx="29">
                  <c:v>Jun-12</c:v>
                </c:pt>
                <c:pt idx="30">
                  <c:v>Jul-12</c:v>
                </c:pt>
                <c:pt idx="31">
                  <c:v>Aug-12</c:v>
                </c:pt>
                <c:pt idx="32">
                  <c:v>Sep-12</c:v>
                </c:pt>
                <c:pt idx="33">
                  <c:v>Oct-12</c:v>
                </c:pt>
                <c:pt idx="34">
                  <c:v>Nov-12</c:v>
                </c:pt>
                <c:pt idx="35">
                  <c:v>Dec-12</c:v>
                </c:pt>
                <c:pt idx="36">
                  <c:v>Jan-13</c:v>
                </c:pt>
                <c:pt idx="37">
                  <c:v>Feb-13</c:v>
                </c:pt>
                <c:pt idx="38">
                  <c:v>Mar-13</c:v>
                </c:pt>
                <c:pt idx="39">
                  <c:v>Apr-13</c:v>
                </c:pt>
                <c:pt idx="40">
                  <c:v>May-13</c:v>
                </c:pt>
                <c:pt idx="41">
                  <c:v>Jun-13</c:v>
                </c:pt>
                <c:pt idx="42">
                  <c:v>Jul-13</c:v>
                </c:pt>
                <c:pt idx="43">
                  <c:v>Aug-13</c:v>
                </c:pt>
                <c:pt idx="44">
                  <c:v>Sep-13</c:v>
                </c:pt>
                <c:pt idx="45">
                  <c:v>Oct-13</c:v>
                </c:pt>
                <c:pt idx="46">
                  <c:v>Nov-13</c:v>
                </c:pt>
                <c:pt idx="47">
                  <c:v>Dec-13</c:v>
                </c:pt>
                <c:pt idx="48">
                  <c:v>Jan-14</c:v>
                </c:pt>
                <c:pt idx="49">
                  <c:v>Feb-14</c:v>
                </c:pt>
                <c:pt idx="50">
                  <c:v>Mar-14</c:v>
                </c:pt>
                <c:pt idx="51">
                  <c:v>Apr-14</c:v>
                </c:pt>
                <c:pt idx="52">
                  <c:v>May-14</c:v>
                </c:pt>
                <c:pt idx="53">
                  <c:v>Jun-14</c:v>
                </c:pt>
                <c:pt idx="54">
                  <c:v>Jul-14</c:v>
                </c:pt>
                <c:pt idx="55">
                  <c:v>Aug-14</c:v>
                </c:pt>
                <c:pt idx="56">
                  <c:v>Sep-14</c:v>
                </c:pt>
                <c:pt idx="57">
                  <c:v>Oct-14</c:v>
                </c:pt>
                <c:pt idx="58">
                  <c:v>Nov-14</c:v>
                </c:pt>
                <c:pt idx="59">
                  <c:v>Dec-14</c:v>
                </c:pt>
                <c:pt idx="60">
                  <c:v>Jan-15</c:v>
                </c:pt>
                <c:pt idx="61">
                  <c:v>Feb-15</c:v>
                </c:pt>
                <c:pt idx="62">
                  <c:v>Mar-15</c:v>
                </c:pt>
                <c:pt idx="63">
                  <c:v>Apr-15</c:v>
                </c:pt>
                <c:pt idx="64">
                  <c:v>May-15</c:v>
                </c:pt>
                <c:pt idx="65">
                  <c:v>Jun-15</c:v>
                </c:pt>
                <c:pt idx="66">
                  <c:v>Jul-15</c:v>
                </c:pt>
                <c:pt idx="67">
                  <c:v>Aug-15</c:v>
                </c:pt>
                <c:pt idx="68">
                  <c:v>Sep-15</c:v>
                </c:pt>
                <c:pt idx="69">
                  <c:v>Oct-15</c:v>
                </c:pt>
                <c:pt idx="70">
                  <c:v>Nov-15</c:v>
                </c:pt>
                <c:pt idx="71">
                  <c:v>Dec-15</c:v>
                </c:pt>
                <c:pt idx="72">
                  <c:v>Jan-16</c:v>
                </c:pt>
                <c:pt idx="73">
                  <c:v>Feb-16</c:v>
                </c:pt>
                <c:pt idx="74">
                  <c:v>Mar-16</c:v>
                </c:pt>
                <c:pt idx="75">
                  <c:v>Apr-16</c:v>
                </c:pt>
                <c:pt idx="76">
                  <c:v>May-16</c:v>
                </c:pt>
                <c:pt idx="77">
                  <c:v>Jun-16</c:v>
                </c:pt>
                <c:pt idx="78">
                  <c:v>Jul-16</c:v>
                </c:pt>
                <c:pt idx="79">
                  <c:v>Aug-16</c:v>
                </c:pt>
                <c:pt idx="80">
                  <c:v>Sep-16</c:v>
                </c:pt>
                <c:pt idx="81">
                  <c:v>Oct-16</c:v>
                </c:pt>
                <c:pt idx="82">
                  <c:v>Nov-16</c:v>
                </c:pt>
                <c:pt idx="83">
                  <c:v>Dec-16</c:v>
                </c:pt>
                <c:pt idx="84">
                  <c:v>Jan-17</c:v>
                </c:pt>
                <c:pt idx="85">
                  <c:v>Feb-17</c:v>
                </c:pt>
                <c:pt idx="86">
                  <c:v>Mar-17</c:v>
                </c:pt>
                <c:pt idx="87">
                  <c:v>Apr-17</c:v>
                </c:pt>
                <c:pt idx="88">
                  <c:v>May-17</c:v>
                </c:pt>
                <c:pt idx="89">
                  <c:v>Jun-17</c:v>
                </c:pt>
                <c:pt idx="90">
                  <c:v>Jul-17</c:v>
                </c:pt>
                <c:pt idx="91">
                  <c:v>Aug-17</c:v>
                </c:pt>
                <c:pt idx="92">
                  <c:v>Sep-17</c:v>
                </c:pt>
                <c:pt idx="93">
                  <c:v>Oct-17</c:v>
                </c:pt>
                <c:pt idx="94">
                  <c:v>Nov-17</c:v>
                </c:pt>
                <c:pt idx="95">
                  <c:v>Dec-17</c:v>
                </c:pt>
                <c:pt idx="96">
                  <c:v>Jan-18</c:v>
                </c:pt>
                <c:pt idx="97">
                  <c:v>Feb-18</c:v>
                </c:pt>
                <c:pt idx="98">
                  <c:v>Mar-18</c:v>
                </c:pt>
                <c:pt idx="99">
                  <c:v>Apr-18</c:v>
                </c:pt>
                <c:pt idx="100">
                  <c:v>May-18</c:v>
                </c:pt>
                <c:pt idx="101">
                  <c:v>Jun-18</c:v>
                </c:pt>
                <c:pt idx="102">
                  <c:v>Jul-18</c:v>
                </c:pt>
                <c:pt idx="103">
                  <c:v>Aug-18</c:v>
                </c:pt>
                <c:pt idx="104">
                  <c:v>Sep-18</c:v>
                </c:pt>
                <c:pt idx="105">
                  <c:v>Oct-18</c:v>
                </c:pt>
                <c:pt idx="106">
                  <c:v>Nov-18</c:v>
                </c:pt>
                <c:pt idx="107">
                  <c:v>Dec-18</c:v>
                </c:pt>
                <c:pt idx="108">
                  <c:v>Jan-19</c:v>
                </c:pt>
                <c:pt idx="109">
                  <c:v>Feb-19</c:v>
                </c:pt>
                <c:pt idx="110">
                  <c:v>Mar-19</c:v>
                </c:pt>
                <c:pt idx="111">
                  <c:v>Apr-19</c:v>
                </c:pt>
                <c:pt idx="112">
                  <c:v>May-19</c:v>
                </c:pt>
                <c:pt idx="113">
                  <c:v>Jun-19</c:v>
                </c:pt>
                <c:pt idx="114">
                  <c:v>Jul-19</c:v>
                </c:pt>
                <c:pt idx="115">
                  <c:v>Aug-19</c:v>
                </c:pt>
                <c:pt idx="116">
                  <c:v>Sep-19</c:v>
                </c:pt>
                <c:pt idx="117">
                  <c:v>Oct-19</c:v>
                </c:pt>
                <c:pt idx="118">
                  <c:v>Nov-19</c:v>
                </c:pt>
                <c:pt idx="119">
                  <c:v>Dec-19</c:v>
                </c:pt>
                <c:pt idx="120">
                  <c:v>Jan-20</c:v>
                </c:pt>
                <c:pt idx="121">
                  <c:v>Feb-20</c:v>
                </c:pt>
                <c:pt idx="122">
                  <c:v>Mar-20</c:v>
                </c:pt>
                <c:pt idx="123">
                  <c:v>Apr-20</c:v>
                </c:pt>
                <c:pt idx="124">
                  <c:v>May-20</c:v>
                </c:pt>
                <c:pt idx="125">
                  <c:v>Jun-20</c:v>
                </c:pt>
                <c:pt idx="126">
                  <c:v>2020-07</c:v>
                </c:pt>
                <c:pt idx="127">
                  <c:v>2020-08</c:v>
                </c:pt>
                <c:pt idx="128">
                  <c:v>2020-09</c:v>
                </c:pt>
                <c:pt idx="129">
                  <c:v>2020-10</c:v>
                </c:pt>
                <c:pt idx="130">
                  <c:v>2020-11</c:v>
                </c:pt>
                <c:pt idx="131">
                  <c:v>2020-12</c:v>
                </c:pt>
              </c:strCache>
            </c:strRef>
          </c:cat>
          <c:val>
            <c:numRef>
              <c:f>Dataset1!$B$2:$B$133</c:f>
              <c:numCache>
                <c:formatCode>General</c:formatCode>
                <c:ptCount val="132"/>
                <c:pt idx="0">
                  <c:v>1565</c:v>
                </c:pt>
                <c:pt idx="1">
                  <c:v>3900</c:v>
                </c:pt>
                <c:pt idx="2">
                  <c:v>4900</c:v>
                </c:pt>
                <c:pt idx="3">
                  <c:v>3958</c:v>
                </c:pt>
                <c:pt idx="4">
                  <c:v>3853</c:v>
                </c:pt>
                <c:pt idx="5">
                  <c:v>5076</c:v>
                </c:pt>
                <c:pt idx="6">
                  <c:v>5391</c:v>
                </c:pt>
                <c:pt idx="7">
                  <c:v>5909</c:v>
                </c:pt>
                <c:pt idx="8">
                  <c:v>5630</c:v>
                </c:pt>
                <c:pt idx="9">
                  <c:v>5415</c:v>
                </c:pt>
                <c:pt idx="10">
                  <c:v>5501</c:v>
                </c:pt>
                <c:pt idx="11">
                  <c:v>4738</c:v>
                </c:pt>
                <c:pt idx="12">
                  <c:v>5255</c:v>
                </c:pt>
                <c:pt idx="13">
                  <c:v>5213</c:v>
                </c:pt>
                <c:pt idx="14">
                  <c:v>6303</c:v>
                </c:pt>
                <c:pt idx="15">
                  <c:v>4475</c:v>
                </c:pt>
                <c:pt idx="16">
                  <c:v>4216</c:v>
                </c:pt>
                <c:pt idx="17">
                  <c:v>4678</c:v>
                </c:pt>
                <c:pt idx="18">
                  <c:v>4160</c:v>
                </c:pt>
                <c:pt idx="19">
                  <c:v>4131</c:v>
                </c:pt>
                <c:pt idx="20">
                  <c:v>4037</c:v>
                </c:pt>
                <c:pt idx="21">
                  <c:v>3574</c:v>
                </c:pt>
                <c:pt idx="22">
                  <c:v>3853</c:v>
                </c:pt>
                <c:pt idx="23">
                  <c:v>3439</c:v>
                </c:pt>
                <c:pt idx="24">
                  <c:v>5347</c:v>
                </c:pt>
                <c:pt idx="25">
                  <c:v>5449</c:v>
                </c:pt>
                <c:pt idx="26">
                  <c:v>5247</c:v>
                </c:pt>
                <c:pt idx="27">
                  <c:v>5691</c:v>
                </c:pt>
                <c:pt idx="28">
                  <c:v>5353</c:v>
                </c:pt>
                <c:pt idx="29">
                  <c:v>4724</c:v>
                </c:pt>
                <c:pt idx="30">
                  <c:v>5722</c:v>
                </c:pt>
                <c:pt idx="31">
                  <c:v>5080</c:v>
                </c:pt>
                <c:pt idx="32">
                  <c:v>4620</c:v>
                </c:pt>
                <c:pt idx="33">
                  <c:v>5152</c:v>
                </c:pt>
                <c:pt idx="34">
                  <c:v>4944</c:v>
                </c:pt>
                <c:pt idx="35">
                  <c:v>5313</c:v>
                </c:pt>
                <c:pt idx="36">
                  <c:v>6988</c:v>
                </c:pt>
                <c:pt idx="37">
                  <c:v>12066</c:v>
                </c:pt>
                <c:pt idx="38">
                  <c:v>14665</c:v>
                </c:pt>
                <c:pt idx="39">
                  <c:v>9905</c:v>
                </c:pt>
                <c:pt idx="40">
                  <c:v>8669</c:v>
                </c:pt>
                <c:pt idx="41">
                  <c:v>8943</c:v>
                </c:pt>
                <c:pt idx="42">
                  <c:v>6996</c:v>
                </c:pt>
                <c:pt idx="43">
                  <c:v>5699</c:v>
                </c:pt>
                <c:pt idx="44">
                  <c:v>4799</c:v>
                </c:pt>
                <c:pt idx="45">
                  <c:v>5810</c:v>
                </c:pt>
                <c:pt idx="46">
                  <c:v>6026</c:v>
                </c:pt>
                <c:pt idx="47">
                  <c:v>5705</c:v>
                </c:pt>
                <c:pt idx="48">
                  <c:v>6137</c:v>
                </c:pt>
                <c:pt idx="49">
                  <c:v>5970</c:v>
                </c:pt>
                <c:pt idx="50">
                  <c:v>7506</c:v>
                </c:pt>
                <c:pt idx="51">
                  <c:v>5818</c:v>
                </c:pt>
                <c:pt idx="52">
                  <c:v>6287</c:v>
                </c:pt>
                <c:pt idx="53">
                  <c:v>5379</c:v>
                </c:pt>
                <c:pt idx="54">
                  <c:v>5025</c:v>
                </c:pt>
                <c:pt idx="55">
                  <c:v>5784</c:v>
                </c:pt>
                <c:pt idx="56">
                  <c:v>4245</c:v>
                </c:pt>
                <c:pt idx="57">
                  <c:v>6405</c:v>
                </c:pt>
                <c:pt idx="58">
                  <c:v>6925</c:v>
                </c:pt>
                <c:pt idx="59">
                  <c:v>5728</c:v>
                </c:pt>
                <c:pt idx="60">
                  <c:v>6174</c:v>
                </c:pt>
                <c:pt idx="61">
                  <c:v>5436</c:v>
                </c:pt>
                <c:pt idx="62">
                  <c:v>7756</c:v>
                </c:pt>
                <c:pt idx="63">
                  <c:v>7296</c:v>
                </c:pt>
                <c:pt idx="64">
                  <c:v>5868</c:v>
                </c:pt>
                <c:pt idx="65">
                  <c:v>5565</c:v>
                </c:pt>
                <c:pt idx="66">
                  <c:v>5980</c:v>
                </c:pt>
                <c:pt idx="67">
                  <c:v>6496</c:v>
                </c:pt>
                <c:pt idx="68">
                  <c:v>6514</c:v>
                </c:pt>
                <c:pt idx="69">
                  <c:v>7147</c:v>
                </c:pt>
                <c:pt idx="70">
                  <c:v>5697</c:v>
                </c:pt>
                <c:pt idx="71">
                  <c:v>5538</c:v>
                </c:pt>
                <c:pt idx="72">
                  <c:v>8376</c:v>
                </c:pt>
                <c:pt idx="73">
                  <c:v>6853</c:v>
                </c:pt>
                <c:pt idx="74">
                  <c:v>7776</c:v>
                </c:pt>
                <c:pt idx="75">
                  <c:v>5495</c:v>
                </c:pt>
                <c:pt idx="76">
                  <c:v>5735</c:v>
                </c:pt>
                <c:pt idx="77">
                  <c:v>4364</c:v>
                </c:pt>
                <c:pt idx="78">
                  <c:v>4687</c:v>
                </c:pt>
                <c:pt idx="79">
                  <c:v>5091</c:v>
                </c:pt>
                <c:pt idx="80">
                  <c:v>4728</c:v>
                </c:pt>
                <c:pt idx="81">
                  <c:v>5757</c:v>
                </c:pt>
                <c:pt idx="82">
                  <c:v>6078</c:v>
                </c:pt>
                <c:pt idx="83">
                  <c:v>5749</c:v>
                </c:pt>
                <c:pt idx="84">
                  <c:v>7149</c:v>
                </c:pt>
                <c:pt idx="85">
                  <c:v>5153</c:v>
                </c:pt>
                <c:pt idx="86">
                  <c:v>3904</c:v>
                </c:pt>
                <c:pt idx="87">
                  <c:v>5291</c:v>
                </c:pt>
                <c:pt idx="88">
                  <c:v>3486</c:v>
                </c:pt>
                <c:pt idx="89">
                  <c:v>4299</c:v>
                </c:pt>
                <c:pt idx="90">
                  <c:v>9756</c:v>
                </c:pt>
                <c:pt idx="91">
                  <c:v>7011</c:v>
                </c:pt>
                <c:pt idx="92">
                  <c:v>10757</c:v>
                </c:pt>
                <c:pt idx="93">
                  <c:v>10734</c:v>
                </c:pt>
                <c:pt idx="94">
                  <c:v>10268</c:v>
                </c:pt>
                <c:pt idx="95">
                  <c:v>7550</c:v>
                </c:pt>
                <c:pt idx="96">
                  <c:v>11769</c:v>
                </c:pt>
                <c:pt idx="97">
                  <c:v>8252</c:v>
                </c:pt>
                <c:pt idx="98">
                  <c:v>10595</c:v>
                </c:pt>
                <c:pt idx="99">
                  <c:v>9501</c:v>
                </c:pt>
                <c:pt idx="100">
                  <c:v>8166</c:v>
                </c:pt>
                <c:pt idx="101">
                  <c:v>7297</c:v>
                </c:pt>
                <c:pt idx="102">
                  <c:v>6825</c:v>
                </c:pt>
                <c:pt idx="103">
                  <c:v>6962</c:v>
                </c:pt>
                <c:pt idx="104">
                  <c:v>11336</c:v>
                </c:pt>
                <c:pt idx="105">
                  <c:v>13198</c:v>
                </c:pt>
                <c:pt idx="106">
                  <c:v>12457</c:v>
                </c:pt>
                <c:pt idx="107">
                  <c:v>10230</c:v>
                </c:pt>
                <c:pt idx="108">
                  <c:v>11087</c:v>
                </c:pt>
                <c:pt idx="109">
                  <c:v>11524</c:v>
                </c:pt>
                <c:pt idx="110">
                  <c:v>18036</c:v>
                </c:pt>
                <c:pt idx="111">
                  <c:v>10465</c:v>
                </c:pt>
                <c:pt idx="112">
                  <c:v>8698</c:v>
                </c:pt>
                <c:pt idx="113">
                  <c:v>7802</c:v>
                </c:pt>
                <c:pt idx="114">
                  <c:v>9870</c:v>
                </c:pt>
                <c:pt idx="115">
                  <c:v>11706</c:v>
                </c:pt>
                <c:pt idx="116">
                  <c:v>10547</c:v>
                </c:pt>
                <c:pt idx="117">
                  <c:v>12732</c:v>
                </c:pt>
                <c:pt idx="118" formatCode="#,##0">
                  <c:v>11336</c:v>
                </c:pt>
                <c:pt idx="119">
                  <c:v>10861</c:v>
                </c:pt>
                <c:pt idx="120">
                  <c:v>9193</c:v>
                </c:pt>
                <c:pt idx="121">
                  <c:v>9769</c:v>
                </c:pt>
                <c:pt idx="122">
                  <c:v>13090</c:v>
                </c:pt>
                <c:pt idx="123">
                  <c:v>17511</c:v>
                </c:pt>
                <c:pt idx="124">
                  <c:v>16277</c:v>
                </c:pt>
                <c:pt idx="125">
                  <c:v>10451</c:v>
                </c:pt>
                <c:pt idx="126" formatCode="#,##0">
                  <c:v>11287</c:v>
                </c:pt>
                <c:pt idx="127" formatCode="#,##0">
                  <c:v>9329</c:v>
                </c:pt>
                <c:pt idx="128" formatCode="#,##0">
                  <c:v>12210</c:v>
                </c:pt>
                <c:pt idx="129" formatCode="#,##0">
                  <c:v>10866</c:v>
                </c:pt>
                <c:pt idx="130" formatCode="#,##0">
                  <c:v>9542</c:v>
                </c:pt>
                <c:pt idx="131" formatCode="#,##0">
                  <c:v>9319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D6AA-45D9-B893-4D1D43910B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965952"/>
        <c:axId val="52178880"/>
      </c:barChart>
      <c:catAx>
        <c:axId val="5196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2178880"/>
        <c:crosses val="autoZero"/>
        <c:auto val="1"/>
        <c:lblAlgn val="ctr"/>
        <c:lblOffset val="100"/>
        <c:noMultiLvlLbl val="1"/>
      </c:catAx>
      <c:valAx>
        <c:axId val="52178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1965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Dataset1!$B$1</c:f>
              <c:strCache>
                <c:ptCount val="1"/>
                <c:pt idx="0">
                  <c:v>Pageviews</c:v>
                </c:pt>
              </c:strCache>
            </c:strRef>
          </c:tx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1B-4594-81B3-79A869B8CF31}"/>
                </c:ext>
              </c:extLst>
            </c:dLbl>
            <c:dLbl>
              <c:idx val="2"/>
              <c:layout>
                <c:manualLayout>
                  <c:x val="-2.6838432635534086E-2"/>
                  <c:y val="-2.8392958546280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1B-4594-81B3-79A869B8CF31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1B-4594-81B3-79A869B8CF31}"/>
                </c:ext>
              </c:extLst>
            </c:dLbl>
            <c:dLbl>
              <c:idx val="7"/>
              <c:layout>
                <c:manualLayout>
                  <c:x val="-2.683843263553411E-2"/>
                  <c:y val="-3.4071550255536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1B-4594-81B3-79A869B8CF31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1B-4594-81B3-79A869B8CF31}"/>
                </c:ext>
              </c:extLst>
            </c:dLbl>
            <c:dLbl>
              <c:idx val="2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1B-4594-81B3-79A869B8CF31}"/>
                </c:ext>
              </c:extLst>
            </c:dLbl>
            <c:dLbl>
              <c:idx val="3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1B-4594-81B3-79A869B8CF31}"/>
                </c:ext>
              </c:extLst>
            </c:dLbl>
            <c:dLbl>
              <c:idx val="3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1B-4594-81B3-79A869B8CF31}"/>
                </c:ext>
              </c:extLst>
            </c:dLbl>
            <c:dLbl>
              <c:idx val="4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1B-4594-81B3-79A869B8CF31}"/>
                </c:ext>
              </c:extLst>
            </c:dLbl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1B-4594-81B3-79A869B8CF31}"/>
                </c:ext>
              </c:extLst>
            </c:dLbl>
            <c:dLbl>
              <c:idx val="5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1B-4594-81B3-79A869B8CF31}"/>
                </c:ext>
              </c:extLst>
            </c:dLbl>
            <c:dLbl>
              <c:idx val="5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1B-4594-81B3-79A869B8CF31}"/>
                </c:ext>
              </c:extLst>
            </c:dLbl>
            <c:dLbl>
              <c:idx val="6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B1B-4594-81B3-79A869B8CF31}"/>
                </c:ext>
              </c:extLst>
            </c:dLbl>
            <c:dLbl>
              <c:idx val="71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1B-4594-81B3-79A869B8CF31}"/>
                </c:ext>
              </c:extLst>
            </c:dLbl>
            <c:dLbl>
              <c:idx val="7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B1B-4594-81B3-79A869B8CF31}"/>
                </c:ext>
              </c:extLst>
            </c:dLbl>
            <c:dLbl>
              <c:idx val="7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B1B-4594-81B3-79A869B8CF31}"/>
                </c:ext>
              </c:extLst>
            </c:dLbl>
            <c:dLbl>
              <c:idx val="8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B1B-4594-81B3-79A869B8CF31}"/>
                </c:ext>
              </c:extLst>
            </c:dLbl>
            <c:dLbl>
              <c:idx val="8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B1B-4594-81B3-79A869B8CF31}"/>
                </c:ext>
              </c:extLst>
            </c:dLbl>
            <c:dLbl>
              <c:idx val="9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B1B-4594-81B3-79A869B8CF31}"/>
                </c:ext>
              </c:extLst>
            </c:dLbl>
            <c:dLbl>
              <c:idx val="91"/>
              <c:layout>
                <c:manualLayout>
                  <c:x val="-6.7096081588835215E-3"/>
                  <c:y val="8.5178875638841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B1B-4594-81B3-79A869B8CF31}"/>
                </c:ext>
              </c:extLst>
            </c:dLbl>
            <c:dLbl>
              <c:idx val="92"/>
              <c:layout>
                <c:manualLayout>
                  <c:x val="-4.4134522430244488E-2"/>
                  <c:y val="-1.9875040872416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B1B-4594-81B3-79A869B8CF31}"/>
                </c:ext>
              </c:extLst>
            </c:dLbl>
            <c:dLbl>
              <c:idx val="95"/>
              <c:layout>
                <c:manualLayout>
                  <c:x val="-4.0258705584507249E-3"/>
                  <c:y val="2.83929585462805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B1B-4594-81B3-79A869B8CF31}"/>
                </c:ext>
              </c:extLst>
            </c:dLbl>
            <c:dLbl>
              <c:idx val="96"/>
              <c:layout>
                <c:manualLayout>
                  <c:x val="-4.02576489533021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B1B-4594-81B3-79A869B8CF31}"/>
                </c:ext>
              </c:extLst>
            </c:dLbl>
            <c:dLbl>
              <c:idx val="98"/>
              <c:layout>
                <c:manualLayout>
                  <c:x val="-5.85754451733850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B1B-4594-81B3-79A869B8CF31}"/>
                </c:ext>
              </c:extLst>
            </c:dLbl>
            <c:dLbl>
              <c:idx val="100"/>
              <c:layout>
                <c:manualLayout>
                  <c:x val="-3.7425149700598802E-3"/>
                  <c:y val="-3.936675356458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B1B-4594-81B3-79A869B8CF31}"/>
                </c:ext>
              </c:extLst>
            </c:dLbl>
            <c:dLbl>
              <c:idx val="101"/>
              <c:layout>
                <c:manualLayout>
                  <c:x val="1.2506549380483954E-2"/>
                  <c:y val="-8.44600864285903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B1B-4594-81B3-79A869B8CF31}"/>
                </c:ext>
              </c:extLst>
            </c:dLbl>
            <c:dLbl>
              <c:idx val="102"/>
              <c:layout>
                <c:manualLayout>
                  <c:x val="-7.4850299401197605E-3"/>
                  <c:y val="2.2522522522522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B1B-4594-81B3-79A869B8CF31}"/>
                </c:ext>
              </c:extLst>
            </c:dLbl>
            <c:dLbl>
              <c:idx val="105"/>
              <c:layout>
                <c:manualLayout>
                  <c:x val="-5.7630244352236057E-3"/>
                  <c:y val="-1.11815115906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B1B-4594-81B3-79A869B8CF31}"/>
                </c:ext>
              </c:extLst>
            </c:dLbl>
            <c:dLbl>
              <c:idx val="107"/>
              <c:layout>
                <c:manualLayout>
                  <c:x val="0"/>
                  <c:y val="2.7953778976733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B1B-4594-81B3-79A869B8CF31}"/>
                </c:ext>
              </c:extLst>
            </c:dLbl>
            <c:dLbl>
              <c:idx val="109"/>
              <c:layout>
                <c:manualLayout>
                  <c:x val="0"/>
                  <c:y val="-4.1930668465099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B1B-4594-81B3-79A869B8CF31}"/>
                </c:ext>
              </c:extLst>
            </c:dLbl>
            <c:dLbl>
              <c:idx val="110"/>
              <c:layout>
                <c:manualLayout>
                  <c:x val="-1.1663624411590186E-2"/>
                  <c:y val="-3.0131480667862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B1B-4594-81B3-79A869B8CF31}"/>
                </c:ext>
              </c:extLst>
            </c:dLbl>
            <c:dLbl>
              <c:idx val="112"/>
              <c:layout>
                <c:manualLayout>
                  <c:x val="-6.361976951776465E-3"/>
                  <c:y val="4.3827608244162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B1B-4594-81B3-79A869B8CF31}"/>
                </c:ext>
              </c:extLst>
            </c:dLbl>
            <c:dLbl>
              <c:idx val="114"/>
              <c:layout>
                <c:manualLayout>
                  <c:x val="5.3016474598137206E-3"/>
                  <c:y val="-5.47845103052036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B1B-4594-81B3-79A869B8CF31}"/>
                </c:ext>
              </c:extLst>
            </c:dLbl>
            <c:dLbl>
              <c:idx val="115"/>
              <c:layout>
                <c:manualLayout>
                  <c:x val="-2.3327248823180529E-2"/>
                  <c:y val="-2.7392255152601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B1B-4594-81B3-79A869B8CF31}"/>
                </c:ext>
              </c:extLst>
            </c:dLbl>
            <c:dLbl>
              <c:idx val="117"/>
              <c:layout>
                <c:manualLayout>
                  <c:x val="0"/>
                  <c:y val="-2.1913804122081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B1B-4594-81B3-79A869B8CF31}"/>
                </c:ext>
              </c:extLst>
            </c:dLbl>
            <c:dLbl>
              <c:idx val="118"/>
              <c:layout>
                <c:manualLayout>
                  <c:x val="0"/>
                  <c:y val="1.36961275763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B1B-4594-81B3-79A869B8CF31}"/>
                </c:ext>
              </c:extLst>
            </c:dLbl>
            <c:dLbl>
              <c:idx val="123"/>
              <c:layout>
                <c:manualLayout>
                  <c:x val="-4.9961333075371718E-3"/>
                  <c:y val="-4.1088382728902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B1B-4594-81B3-79A869B8CF31}"/>
                </c:ext>
              </c:extLst>
            </c:dLbl>
            <c:dLbl>
              <c:idx val="124"/>
              <c:layout>
                <c:manualLayout>
                  <c:x val="-1.4655155071173319E-16"/>
                  <c:y val="2.7392255152601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B1B-4594-81B3-79A869B8CF31}"/>
                </c:ext>
              </c:extLst>
            </c:dLbl>
            <c:dLbl>
              <c:idx val="1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B1B-4594-81B3-79A869B8CF31}"/>
                </c:ext>
              </c:extLst>
            </c:dLbl>
            <c:spPr>
              <a:noFill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bg1"/>
                      </a:solidFill>
                    </a:ln>
                  </c:spPr>
                </c15:leaderLines>
              </c:ext>
            </c:extLst>
          </c:dLbls>
          <c:trendline>
            <c:spPr>
              <a:ln w="19050">
                <a:solidFill>
                  <a:srgbClr val="FFC000"/>
                </a:solidFill>
              </a:ln>
            </c:spPr>
            <c:trendlineType val="linear"/>
            <c:dispRSqr val="0"/>
            <c:dispEq val="0"/>
          </c:trendline>
          <c:cat>
            <c:strRef>
              <c:f>Dataset1!$A$2:$A$133</c:f>
              <c:strCache>
                <c:ptCount val="132"/>
                <c:pt idx="0">
                  <c:v>Jan-10</c:v>
                </c:pt>
                <c:pt idx="1">
                  <c:v>Feb-10</c:v>
                </c:pt>
                <c:pt idx="2">
                  <c:v>Mar-10</c:v>
                </c:pt>
                <c:pt idx="3">
                  <c:v>Apr-10</c:v>
                </c:pt>
                <c:pt idx="4">
                  <c:v>May-10</c:v>
                </c:pt>
                <c:pt idx="5">
                  <c:v>Jun-10</c:v>
                </c:pt>
                <c:pt idx="6">
                  <c:v>Jul-10</c:v>
                </c:pt>
                <c:pt idx="7">
                  <c:v>Aug-10</c:v>
                </c:pt>
                <c:pt idx="8">
                  <c:v>Sep-10</c:v>
                </c:pt>
                <c:pt idx="9">
                  <c:v>Oct-10</c:v>
                </c:pt>
                <c:pt idx="10">
                  <c:v>Nov-10</c:v>
                </c:pt>
                <c:pt idx="11">
                  <c:v>Dec-10</c:v>
                </c:pt>
                <c:pt idx="12">
                  <c:v>Jan-11</c:v>
                </c:pt>
                <c:pt idx="13">
                  <c:v>Feb-11</c:v>
                </c:pt>
                <c:pt idx="14">
                  <c:v>Mar-11</c:v>
                </c:pt>
                <c:pt idx="15">
                  <c:v>Apr-11</c:v>
                </c:pt>
                <c:pt idx="16">
                  <c:v>May-11</c:v>
                </c:pt>
                <c:pt idx="17">
                  <c:v>Jun-11</c:v>
                </c:pt>
                <c:pt idx="18">
                  <c:v>Jul-11</c:v>
                </c:pt>
                <c:pt idx="19">
                  <c:v>Aug-11</c:v>
                </c:pt>
                <c:pt idx="20">
                  <c:v>Sep-11</c:v>
                </c:pt>
                <c:pt idx="21">
                  <c:v>Oct-11</c:v>
                </c:pt>
                <c:pt idx="22">
                  <c:v>Nov-11</c:v>
                </c:pt>
                <c:pt idx="23">
                  <c:v>Dec-11</c:v>
                </c:pt>
                <c:pt idx="24">
                  <c:v>Jan-12</c:v>
                </c:pt>
                <c:pt idx="25">
                  <c:v>Feb-12</c:v>
                </c:pt>
                <c:pt idx="26">
                  <c:v>Mar-12</c:v>
                </c:pt>
                <c:pt idx="27">
                  <c:v>Apr-12</c:v>
                </c:pt>
                <c:pt idx="28">
                  <c:v>May-12</c:v>
                </c:pt>
                <c:pt idx="29">
                  <c:v>Jun-12</c:v>
                </c:pt>
                <c:pt idx="30">
                  <c:v>Jul-12</c:v>
                </c:pt>
                <c:pt idx="31">
                  <c:v>Aug-12</c:v>
                </c:pt>
                <c:pt idx="32">
                  <c:v>Sep-12</c:v>
                </c:pt>
                <c:pt idx="33">
                  <c:v>Oct-12</c:v>
                </c:pt>
                <c:pt idx="34">
                  <c:v>Nov-12</c:v>
                </c:pt>
                <c:pt idx="35">
                  <c:v>Dec-12</c:v>
                </c:pt>
                <c:pt idx="36">
                  <c:v>Jan-13</c:v>
                </c:pt>
                <c:pt idx="37">
                  <c:v>Feb-13</c:v>
                </c:pt>
                <c:pt idx="38">
                  <c:v>Mar-13</c:v>
                </c:pt>
                <c:pt idx="39">
                  <c:v>Apr-13</c:v>
                </c:pt>
                <c:pt idx="40">
                  <c:v>May-13</c:v>
                </c:pt>
                <c:pt idx="41">
                  <c:v>Jun-13</c:v>
                </c:pt>
                <c:pt idx="42">
                  <c:v>Jul-13</c:v>
                </c:pt>
                <c:pt idx="43">
                  <c:v>Aug-13</c:v>
                </c:pt>
                <c:pt idx="44">
                  <c:v>Sep-13</c:v>
                </c:pt>
                <c:pt idx="45">
                  <c:v>Oct-13</c:v>
                </c:pt>
                <c:pt idx="46">
                  <c:v>Nov-13</c:v>
                </c:pt>
                <c:pt idx="47">
                  <c:v>Dec-13</c:v>
                </c:pt>
                <c:pt idx="48">
                  <c:v>Jan-14</c:v>
                </c:pt>
                <c:pt idx="49">
                  <c:v>Feb-14</c:v>
                </c:pt>
                <c:pt idx="50">
                  <c:v>Mar-14</c:v>
                </c:pt>
                <c:pt idx="51">
                  <c:v>Apr-14</c:v>
                </c:pt>
                <c:pt idx="52">
                  <c:v>May-14</c:v>
                </c:pt>
                <c:pt idx="53">
                  <c:v>Jun-14</c:v>
                </c:pt>
                <c:pt idx="54">
                  <c:v>Jul-14</c:v>
                </c:pt>
                <c:pt idx="55">
                  <c:v>Aug-14</c:v>
                </c:pt>
                <c:pt idx="56">
                  <c:v>Sep-14</c:v>
                </c:pt>
                <c:pt idx="57">
                  <c:v>Oct-14</c:v>
                </c:pt>
                <c:pt idx="58">
                  <c:v>Nov-14</c:v>
                </c:pt>
                <c:pt idx="59">
                  <c:v>Dec-14</c:v>
                </c:pt>
                <c:pt idx="60">
                  <c:v>Jan-15</c:v>
                </c:pt>
                <c:pt idx="61">
                  <c:v>Feb-15</c:v>
                </c:pt>
                <c:pt idx="62">
                  <c:v>Mar-15</c:v>
                </c:pt>
                <c:pt idx="63">
                  <c:v>Apr-15</c:v>
                </c:pt>
                <c:pt idx="64">
                  <c:v>May-15</c:v>
                </c:pt>
                <c:pt idx="65">
                  <c:v>Jun-15</c:v>
                </c:pt>
                <c:pt idx="66">
                  <c:v>Jul-15</c:v>
                </c:pt>
                <c:pt idx="67">
                  <c:v>Aug-15</c:v>
                </c:pt>
                <c:pt idx="68">
                  <c:v>Sep-15</c:v>
                </c:pt>
                <c:pt idx="69">
                  <c:v>Oct-15</c:v>
                </c:pt>
                <c:pt idx="70">
                  <c:v>Nov-15</c:v>
                </c:pt>
                <c:pt idx="71">
                  <c:v>Dec-15</c:v>
                </c:pt>
                <c:pt idx="72">
                  <c:v>Jan-16</c:v>
                </c:pt>
                <c:pt idx="73">
                  <c:v>Feb-16</c:v>
                </c:pt>
                <c:pt idx="74">
                  <c:v>Mar-16</c:v>
                </c:pt>
                <c:pt idx="75">
                  <c:v>Apr-16</c:v>
                </c:pt>
                <c:pt idx="76">
                  <c:v>May-16</c:v>
                </c:pt>
                <c:pt idx="77">
                  <c:v>Jun-16</c:v>
                </c:pt>
                <c:pt idx="78">
                  <c:v>Jul-16</c:v>
                </c:pt>
                <c:pt idx="79">
                  <c:v>Aug-16</c:v>
                </c:pt>
                <c:pt idx="80">
                  <c:v>Sep-16</c:v>
                </c:pt>
                <c:pt idx="81">
                  <c:v>Oct-16</c:v>
                </c:pt>
                <c:pt idx="82">
                  <c:v>Nov-16</c:v>
                </c:pt>
                <c:pt idx="83">
                  <c:v>Dec-16</c:v>
                </c:pt>
                <c:pt idx="84">
                  <c:v>Jan-17</c:v>
                </c:pt>
                <c:pt idx="85">
                  <c:v>Feb-17</c:v>
                </c:pt>
                <c:pt idx="86">
                  <c:v>Mar-17</c:v>
                </c:pt>
                <c:pt idx="87">
                  <c:v>Apr-17</c:v>
                </c:pt>
                <c:pt idx="88">
                  <c:v>May-17</c:v>
                </c:pt>
                <c:pt idx="89">
                  <c:v>Jun-17</c:v>
                </c:pt>
                <c:pt idx="90">
                  <c:v>Jul-17</c:v>
                </c:pt>
                <c:pt idx="91">
                  <c:v>Aug-17</c:v>
                </c:pt>
                <c:pt idx="92">
                  <c:v>Sep-17</c:v>
                </c:pt>
                <c:pt idx="93">
                  <c:v>Oct-17</c:v>
                </c:pt>
                <c:pt idx="94">
                  <c:v>Nov-17</c:v>
                </c:pt>
                <c:pt idx="95">
                  <c:v>Dec-17</c:v>
                </c:pt>
                <c:pt idx="96">
                  <c:v>Jan-18</c:v>
                </c:pt>
                <c:pt idx="97">
                  <c:v>Feb-18</c:v>
                </c:pt>
                <c:pt idx="98">
                  <c:v>Mar-18</c:v>
                </c:pt>
                <c:pt idx="99">
                  <c:v>Apr-18</c:v>
                </c:pt>
                <c:pt idx="100">
                  <c:v>May-18</c:v>
                </c:pt>
                <c:pt idx="101">
                  <c:v>Jun-18</c:v>
                </c:pt>
                <c:pt idx="102">
                  <c:v>Jul-18</c:v>
                </c:pt>
                <c:pt idx="103">
                  <c:v>Aug-18</c:v>
                </c:pt>
                <c:pt idx="104">
                  <c:v>Sep-18</c:v>
                </c:pt>
                <c:pt idx="105">
                  <c:v>Oct-18</c:v>
                </c:pt>
                <c:pt idx="106">
                  <c:v>Nov-18</c:v>
                </c:pt>
                <c:pt idx="107">
                  <c:v>Dec-18</c:v>
                </c:pt>
                <c:pt idx="108">
                  <c:v>Jan-19</c:v>
                </c:pt>
                <c:pt idx="109">
                  <c:v>Feb-19</c:v>
                </c:pt>
                <c:pt idx="110">
                  <c:v>Mar-19</c:v>
                </c:pt>
                <c:pt idx="111">
                  <c:v>Apr-19</c:v>
                </c:pt>
                <c:pt idx="112">
                  <c:v>May-19</c:v>
                </c:pt>
                <c:pt idx="113">
                  <c:v>Jun-19</c:v>
                </c:pt>
                <c:pt idx="114">
                  <c:v>Jul-19</c:v>
                </c:pt>
                <c:pt idx="115">
                  <c:v>Aug-19</c:v>
                </c:pt>
                <c:pt idx="116">
                  <c:v>Sep-19</c:v>
                </c:pt>
                <c:pt idx="117">
                  <c:v>Oct-19</c:v>
                </c:pt>
                <c:pt idx="118">
                  <c:v>Nov-19</c:v>
                </c:pt>
                <c:pt idx="119">
                  <c:v>Dec-19</c:v>
                </c:pt>
                <c:pt idx="120">
                  <c:v>Jan-20</c:v>
                </c:pt>
                <c:pt idx="121">
                  <c:v>Feb-20</c:v>
                </c:pt>
                <c:pt idx="122">
                  <c:v>Mar-20</c:v>
                </c:pt>
                <c:pt idx="123">
                  <c:v>Apr-20</c:v>
                </c:pt>
                <c:pt idx="124">
                  <c:v>May-20</c:v>
                </c:pt>
                <c:pt idx="125">
                  <c:v>Jun-20</c:v>
                </c:pt>
                <c:pt idx="126">
                  <c:v>2020-07</c:v>
                </c:pt>
                <c:pt idx="127">
                  <c:v>2020-08</c:v>
                </c:pt>
                <c:pt idx="128">
                  <c:v>2020-09</c:v>
                </c:pt>
                <c:pt idx="129">
                  <c:v>2020-10</c:v>
                </c:pt>
                <c:pt idx="130">
                  <c:v>2020-11</c:v>
                </c:pt>
                <c:pt idx="131">
                  <c:v>2020-12</c:v>
                </c:pt>
              </c:strCache>
            </c:strRef>
          </c:cat>
          <c:val>
            <c:numRef>
              <c:f>Dataset1!$B$2:$B$133</c:f>
              <c:numCache>
                <c:formatCode>General</c:formatCode>
                <c:ptCount val="132"/>
                <c:pt idx="0">
                  <c:v>1565</c:v>
                </c:pt>
                <c:pt idx="1">
                  <c:v>3900</c:v>
                </c:pt>
                <c:pt idx="2">
                  <c:v>4900</c:v>
                </c:pt>
                <c:pt idx="3">
                  <c:v>3958</c:v>
                </c:pt>
                <c:pt idx="4">
                  <c:v>3853</c:v>
                </c:pt>
                <c:pt idx="5">
                  <c:v>5076</c:v>
                </c:pt>
                <c:pt idx="6">
                  <c:v>5391</c:v>
                </c:pt>
                <c:pt idx="7">
                  <c:v>5909</c:v>
                </c:pt>
                <c:pt idx="8">
                  <c:v>5630</c:v>
                </c:pt>
                <c:pt idx="9">
                  <c:v>5415</c:v>
                </c:pt>
                <c:pt idx="10">
                  <c:v>5501</c:v>
                </c:pt>
                <c:pt idx="11">
                  <c:v>4738</c:v>
                </c:pt>
                <c:pt idx="12">
                  <c:v>5255</c:v>
                </c:pt>
                <c:pt idx="13">
                  <c:v>5213</c:v>
                </c:pt>
                <c:pt idx="14">
                  <c:v>6303</c:v>
                </c:pt>
                <c:pt idx="15">
                  <c:v>4475</c:v>
                </c:pt>
                <c:pt idx="16">
                  <c:v>4216</c:v>
                </c:pt>
                <c:pt idx="17">
                  <c:v>4678</c:v>
                </c:pt>
                <c:pt idx="18">
                  <c:v>4160</c:v>
                </c:pt>
                <c:pt idx="19">
                  <c:v>4131</c:v>
                </c:pt>
                <c:pt idx="20">
                  <c:v>4037</c:v>
                </c:pt>
                <c:pt idx="21">
                  <c:v>3574</c:v>
                </c:pt>
                <c:pt idx="22">
                  <c:v>3853</c:v>
                </c:pt>
                <c:pt idx="23">
                  <c:v>3439</c:v>
                </c:pt>
                <c:pt idx="24">
                  <c:v>5347</c:v>
                </c:pt>
                <c:pt idx="25">
                  <c:v>5449</c:v>
                </c:pt>
                <c:pt idx="26">
                  <c:v>5247</c:v>
                </c:pt>
                <c:pt idx="27">
                  <c:v>5691</c:v>
                </c:pt>
                <c:pt idx="28">
                  <c:v>5353</c:v>
                </c:pt>
                <c:pt idx="29">
                  <c:v>4724</c:v>
                </c:pt>
                <c:pt idx="30">
                  <c:v>5722</c:v>
                </c:pt>
                <c:pt idx="31">
                  <c:v>5080</c:v>
                </c:pt>
                <c:pt idx="32">
                  <c:v>4620</c:v>
                </c:pt>
                <c:pt idx="33">
                  <c:v>5152</c:v>
                </c:pt>
                <c:pt idx="34">
                  <c:v>4944</c:v>
                </c:pt>
                <c:pt idx="35">
                  <c:v>5313</c:v>
                </c:pt>
                <c:pt idx="36">
                  <c:v>6988</c:v>
                </c:pt>
                <c:pt idx="37">
                  <c:v>12066</c:v>
                </c:pt>
                <c:pt idx="38">
                  <c:v>14665</c:v>
                </c:pt>
                <c:pt idx="39">
                  <c:v>9905</c:v>
                </c:pt>
                <c:pt idx="40">
                  <c:v>8669</c:v>
                </c:pt>
                <c:pt idx="41">
                  <c:v>8943</c:v>
                </c:pt>
                <c:pt idx="42">
                  <c:v>6996</c:v>
                </c:pt>
                <c:pt idx="43">
                  <c:v>5699</c:v>
                </c:pt>
                <c:pt idx="44">
                  <c:v>4799</c:v>
                </c:pt>
                <c:pt idx="45">
                  <c:v>5810</c:v>
                </c:pt>
                <c:pt idx="46">
                  <c:v>6026</c:v>
                </c:pt>
                <c:pt idx="47">
                  <c:v>5705</c:v>
                </c:pt>
                <c:pt idx="48">
                  <c:v>6137</c:v>
                </c:pt>
                <c:pt idx="49">
                  <c:v>5970</c:v>
                </c:pt>
                <c:pt idx="50">
                  <c:v>7506</c:v>
                </c:pt>
                <c:pt idx="51">
                  <c:v>5818</c:v>
                </c:pt>
                <c:pt idx="52">
                  <c:v>6287</c:v>
                </c:pt>
                <c:pt idx="53">
                  <c:v>5379</c:v>
                </c:pt>
                <c:pt idx="54">
                  <c:v>5025</c:v>
                </c:pt>
                <c:pt idx="55">
                  <c:v>5784</c:v>
                </c:pt>
                <c:pt idx="56">
                  <c:v>4245</c:v>
                </c:pt>
                <c:pt idx="57">
                  <c:v>6405</c:v>
                </c:pt>
                <c:pt idx="58">
                  <c:v>6925</c:v>
                </c:pt>
                <c:pt idx="59">
                  <c:v>5728</c:v>
                </c:pt>
                <c:pt idx="60">
                  <c:v>6174</c:v>
                </c:pt>
                <c:pt idx="61">
                  <c:v>5436</c:v>
                </c:pt>
                <c:pt idx="62">
                  <c:v>7756</c:v>
                </c:pt>
                <c:pt idx="63">
                  <c:v>7296</c:v>
                </c:pt>
                <c:pt idx="64">
                  <c:v>5868</c:v>
                </c:pt>
                <c:pt idx="65">
                  <c:v>5565</c:v>
                </c:pt>
                <c:pt idx="66">
                  <c:v>5980</c:v>
                </c:pt>
                <c:pt idx="67">
                  <c:v>6496</c:v>
                </c:pt>
                <c:pt idx="68">
                  <c:v>6514</c:v>
                </c:pt>
                <c:pt idx="69">
                  <c:v>7147</c:v>
                </c:pt>
                <c:pt idx="70">
                  <c:v>5697</c:v>
                </c:pt>
                <c:pt idx="71">
                  <c:v>5538</c:v>
                </c:pt>
                <c:pt idx="72">
                  <c:v>8376</c:v>
                </c:pt>
                <c:pt idx="73">
                  <c:v>6853</c:v>
                </c:pt>
                <c:pt idx="74">
                  <c:v>7776</c:v>
                </c:pt>
                <c:pt idx="75">
                  <c:v>5495</c:v>
                </c:pt>
                <c:pt idx="76">
                  <c:v>5735</c:v>
                </c:pt>
                <c:pt idx="77">
                  <c:v>4364</c:v>
                </c:pt>
                <c:pt idx="78">
                  <c:v>4687</c:v>
                </c:pt>
                <c:pt idx="79">
                  <c:v>5091</c:v>
                </c:pt>
                <c:pt idx="80">
                  <c:v>4728</c:v>
                </c:pt>
                <c:pt idx="81">
                  <c:v>5757</c:v>
                </c:pt>
                <c:pt idx="82">
                  <c:v>6078</c:v>
                </c:pt>
                <c:pt idx="83">
                  <c:v>5749</c:v>
                </c:pt>
                <c:pt idx="84">
                  <c:v>7149</c:v>
                </c:pt>
                <c:pt idx="85">
                  <c:v>5153</c:v>
                </c:pt>
                <c:pt idx="86">
                  <c:v>3904</c:v>
                </c:pt>
                <c:pt idx="87">
                  <c:v>5291</c:v>
                </c:pt>
                <c:pt idx="88">
                  <c:v>3486</c:v>
                </c:pt>
                <c:pt idx="89">
                  <c:v>4299</c:v>
                </c:pt>
                <c:pt idx="90">
                  <c:v>9756</c:v>
                </c:pt>
                <c:pt idx="91">
                  <c:v>7011</c:v>
                </c:pt>
                <c:pt idx="92">
                  <c:v>10757</c:v>
                </c:pt>
                <c:pt idx="93">
                  <c:v>10734</c:v>
                </c:pt>
                <c:pt idx="94">
                  <c:v>10268</c:v>
                </c:pt>
                <c:pt idx="95">
                  <c:v>7550</c:v>
                </c:pt>
                <c:pt idx="96">
                  <c:v>11769</c:v>
                </c:pt>
                <c:pt idx="97">
                  <c:v>8252</c:v>
                </c:pt>
                <c:pt idx="98">
                  <c:v>10595</c:v>
                </c:pt>
                <c:pt idx="99">
                  <c:v>9501</c:v>
                </c:pt>
                <c:pt idx="100">
                  <c:v>8166</c:v>
                </c:pt>
                <c:pt idx="101">
                  <c:v>7297</c:v>
                </c:pt>
                <c:pt idx="102">
                  <c:v>6825</c:v>
                </c:pt>
                <c:pt idx="103">
                  <c:v>6962</c:v>
                </c:pt>
                <c:pt idx="104">
                  <c:v>11336</c:v>
                </c:pt>
                <c:pt idx="105">
                  <c:v>13198</c:v>
                </c:pt>
                <c:pt idx="106">
                  <c:v>12457</c:v>
                </c:pt>
                <c:pt idx="107">
                  <c:v>10230</c:v>
                </c:pt>
                <c:pt idx="108">
                  <c:v>11087</c:v>
                </c:pt>
                <c:pt idx="109">
                  <c:v>11524</c:v>
                </c:pt>
                <c:pt idx="110">
                  <c:v>18036</c:v>
                </c:pt>
                <c:pt idx="111">
                  <c:v>10465</c:v>
                </c:pt>
                <c:pt idx="112">
                  <c:v>8698</c:v>
                </c:pt>
                <c:pt idx="113">
                  <c:v>7802</c:v>
                </c:pt>
                <c:pt idx="114">
                  <c:v>9870</c:v>
                </c:pt>
                <c:pt idx="115">
                  <c:v>11706</c:v>
                </c:pt>
                <c:pt idx="116">
                  <c:v>10547</c:v>
                </c:pt>
                <c:pt idx="117">
                  <c:v>12732</c:v>
                </c:pt>
                <c:pt idx="118" formatCode="#,##0">
                  <c:v>11336</c:v>
                </c:pt>
                <c:pt idx="119">
                  <c:v>10861</c:v>
                </c:pt>
                <c:pt idx="120">
                  <c:v>9193</c:v>
                </c:pt>
                <c:pt idx="121">
                  <c:v>9769</c:v>
                </c:pt>
                <c:pt idx="122">
                  <c:v>13090</c:v>
                </c:pt>
                <c:pt idx="123">
                  <c:v>17511</c:v>
                </c:pt>
                <c:pt idx="124">
                  <c:v>16277</c:v>
                </c:pt>
                <c:pt idx="125">
                  <c:v>10451</c:v>
                </c:pt>
                <c:pt idx="126" formatCode="#,##0">
                  <c:v>11287</c:v>
                </c:pt>
                <c:pt idx="127" formatCode="#,##0">
                  <c:v>9329</c:v>
                </c:pt>
                <c:pt idx="128" formatCode="#,##0">
                  <c:v>12210</c:v>
                </c:pt>
                <c:pt idx="129" formatCode="#,##0">
                  <c:v>10866</c:v>
                </c:pt>
                <c:pt idx="130" formatCode="#,##0">
                  <c:v>9542</c:v>
                </c:pt>
                <c:pt idx="131" formatCode="#,##0">
                  <c:v>9319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9B1B-4594-81B3-79A869B8CF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1907072"/>
        <c:axId val="51254912"/>
      </c:lineChart>
      <c:catAx>
        <c:axId val="51907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1254912"/>
        <c:crosses val="autoZero"/>
        <c:auto val="1"/>
        <c:lblAlgn val="ctr"/>
        <c:lblOffset val="100"/>
        <c:noMultiLvlLbl val="1"/>
      </c:catAx>
      <c:valAx>
        <c:axId val="5125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bg1"/>
            </a:solidFill>
          </a:ln>
        </c:spPr>
        <c:txPr>
          <a:bodyPr/>
          <a:lstStyle/>
          <a:p>
            <a: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51907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Total Page Views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816409652045918E-3"/>
                  <c:y val="-3.2577079697498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43-4EDE-9EA4-ED761CF00E2D}"/>
                </c:ext>
              </c:extLst>
            </c:dLbl>
            <c:dLbl>
              <c:idx val="6"/>
              <c:layout>
                <c:manualLayout>
                  <c:x val="9.3436106183439652E-4"/>
                  <c:y val="-2.7923211169284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43-4EDE-9EA4-ED761CF00E2D}"/>
                </c:ext>
              </c:extLst>
            </c:dLbl>
            <c:dLbl>
              <c:idx val="14"/>
              <c:layout>
                <c:manualLayout>
                  <c:x val="1.868722123668793E-3"/>
                  <c:y val="-2.559627690517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43-4EDE-9EA4-ED761CF00E2D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43-4EDE-9EA4-ED761CF00E2D}"/>
                </c:ext>
              </c:extLst>
            </c:dLbl>
            <c:dLbl>
              <c:idx val="32"/>
              <c:layout>
                <c:manualLayout>
                  <c:x val="-5.6061663710063794E-3"/>
                  <c:y val="-2.326934264107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43-4EDE-9EA4-ED761CF00E2D}"/>
                </c:ext>
              </c:extLst>
            </c:dLbl>
            <c:dLbl>
              <c:idx val="36"/>
              <c:layout>
                <c:manualLayout>
                  <c:x val="-1.0277971680178362E-2"/>
                  <c:y val="-3.0250145433391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43-4EDE-9EA4-ED761CF00E2D}"/>
                </c:ext>
              </c:extLst>
            </c:dLbl>
            <c:dLbl>
              <c:idx val="46"/>
              <c:layout>
                <c:manualLayout>
                  <c:x val="-1.3703803932725393E-16"/>
                  <c:y val="1.3961605584642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43-4EDE-9EA4-ED761CF00E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Sheet1!$A$2:$A$54</c:f>
              <c:strCache>
                <c:ptCount val="53"/>
                <c:pt idx="0">
                  <c:v>2016-08</c:v>
                </c:pt>
                <c:pt idx="1">
                  <c:v>2016-09</c:v>
                </c:pt>
                <c:pt idx="2">
                  <c:v>2016-10</c:v>
                </c:pt>
                <c:pt idx="3">
                  <c:v>2016-11</c:v>
                </c:pt>
                <c:pt idx="4">
                  <c:v>2016-12</c:v>
                </c:pt>
                <c:pt idx="5">
                  <c:v>2017-01</c:v>
                </c:pt>
                <c:pt idx="6">
                  <c:v>2017-02</c:v>
                </c:pt>
                <c:pt idx="7">
                  <c:v>2017-03</c:v>
                </c:pt>
                <c:pt idx="8">
                  <c:v>2017-04</c:v>
                </c:pt>
                <c:pt idx="9">
                  <c:v>2017-05</c:v>
                </c:pt>
                <c:pt idx="10">
                  <c:v>2017-06</c:v>
                </c:pt>
                <c:pt idx="11">
                  <c:v>2017-07</c:v>
                </c:pt>
                <c:pt idx="12">
                  <c:v>2017-08</c:v>
                </c:pt>
                <c:pt idx="13">
                  <c:v>2017-09</c:v>
                </c:pt>
                <c:pt idx="14">
                  <c:v>2017-10</c:v>
                </c:pt>
                <c:pt idx="15">
                  <c:v>2017-11</c:v>
                </c:pt>
                <c:pt idx="16">
                  <c:v>2017-12</c:v>
                </c:pt>
                <c:pt idx="17">
                  <c:v>2018-01</c:v>
                </c:pt>
                <c:pt idx="18">
                  <c:v>2018-02</c:v>
                </c:pt>
                <c:pt idx="19">
                  <c:v>2018-03</c:v>
                </c:pt>
                <c:pt idx="20">
                  <c:v>2018-04</c:v>
                </c:pt>
                <c:pt idx="21">
                  <c:v>2018-05</c:v>
                </c:pt>
                <c:pt idx="22">
                  <c:v>2018-06</c:v>
                </c:pt>
                <c:pt idx="23">
                  <c:v>2018-07</c:v>
                </c:pt>
                <c:pt idx="24">
                  <c:v>2018-08</c:v>
                </c:pt>
                <c:pt idx="25">
                  <c:v>2018-09</c:v>
                </c:pt>
                <c:pt idx="26">
                  <c:v>2018-10</c:v>
                </c:pt>
                <c:pt idx="27">
                  <c:v>2018-11</c:v>
                </c:pt>
                <c:pt idx="28">
                  <c:v>2018-12</c:v>
                </c:pt>
                <c:pt idx="29">
                  <c:v>2019-01</c:v>
                </c:pt>
                <c:pt idx="30">
                  <c:v>2019-02</c:v>
                </c:pt>
                <c:pt idx="31">
                  <c:v>2019-03</c:v>
                </c:pt>
                <c:pt idx="32">
                  <c:v>2019-04</c:v>
                </c:pt>
                <c:pt idx="33">
                  <c:v>2019-05</c:v>
                </c:pt>
                <c:pt idx="34">
                  <c:v>2019-06</c:v>
                </c:pt>
                <c:pt idx="35">
                  <c:v>2019-07</c:v>
                </c:pt>
                <c:pt idx="36">
                  <c:v>2019-08</c:v>
                </c:pt>
                <c:pt idx="37">
                  <c:v>2019-09</c:v>
                </c:pt>
                <c:pt idx="38">
                  <c:v>2019-10</c:v>
                </c:pt>
                <c:pt idx="39">
                  <c:v>2019-11</c:v>
                </c:pt>
                <c:pt idx="40">
                  <c:v>2019-12</c:v>
                </c:pt>
                <c:pt idx="41">
                  <c:v>2020-01</c:v>
                </c:pt>
                <c:pt idx="42">
                  <c:v>2020-02</c:v>
                </c:pt>
                <c:pt idx="43">
                  <c:v>2020-03</c:v>
                </c:pt>
                <c:pt idx="44">
                  <c:v>2020-04</c:v>
                </c:pt>
                <c:pt idx="45">
                  <c:v>2020-05</c:v>
                </c:pt>
                <c:pt idx="46">
                  <c:v>2020-06</c:v>
                </c:pt>
                <c:pt idx="47">
                  <c:v>2020-07</c:v>
                </c:pt>
                <c:pt idx="48">
                  <c:v>2020-08</c:v>
                </c:pt>
                <c:pt idx="49">
                  <c:v>2020-09</c:v>
                </c:pt>
                <c:pt idx="50">
                  <c:v>2020-10</c:v>
                </c:pt>
                <c:pt idx="51">
                  <c:v>2020-11</c:v>
                </c:pt>
                <c:pt idx="52">
                  <c:v>2020-12</c:v>
                </c:pt>
              </c:strCache>
            </c:strRef>
          </c:cat>
          <c:val>
            <c:numRef>
              <c:f>Sheet1!$D$2:$D$54</c:f>
              <c:numCache>
                <c:formatCode>#,##0</c:formatCode>
                <c:ptCount val="53"/>
                <c:pt idx="0">
                  <c:v>5391</c:v>
                </c:pt>
                <c:pt idx="1">
                  <c:v>5354</c:v>
                </c:pt>
                <c:pt idx="2">
                  <c:v>6793</c:v>
                </c:pt>
                <c:pt idx="3">
                  <c:v>7931</c:v>
                </c:pt>
                <c:pt idx="4">
                  <c:v>9541</c:v>
                </c:pt>
                <c:pt idx="5">
                  <c:v>11204</c:v>
                </c:pt>
                <c:pt idx="6">
                  <c:v>8819</c:v>
                </c:pt>
                <c:pt idx="7">
                  <c:v>8619</c:v>
                </c:pt>
                <c:pt idx="8">
                  <c:v>10359</c:v>
                </c:pt>
                <c:pt idx="9">
                  <c:v>7700</c:v>
                </c:pt>
                <c:pt idx="10">
                  <c:v>9238</c:v>
                </c:pt>
                <c:pt idx="11">
                  <c:v>14349</c:v>
                </c:pt>
                <c:pt idx="12">
                  <c:v>12429</c:v>
                </c:pt>
                <c:pt idx="13">
                  <c:v>17761</c:v>
                </c:pt>
                <c:pt idx="14">
                  <c:v>18767</c:v>
                </c:pt>
                <c:pt idx="15">
                  <c:v>19166</c:v>
                </c:pt>
                <c:pt idx="16">
                  <c:v>15749</c:v>
                </c:pt>
                <c:pt idx="17">
                  <c:v>20595</c:v>
                </c:pt>
                <c:pt idx="18">
                  <c:v>16062</c:v>
                </c:pt>
                <c:pt idx="19">
                  <c:v>20836</c:v>
                </c:pt>
                <c:pt idx="20">
                  <c:v>19208</c:v>
                </c:pt>
                <c:pt idx="21">
                  <c:v>17085</c:v>
                </c:pt>
                <c:pt idx="22">
                  <c:v>15535</c:v>
                </c:pt>
                <c:pt idx="23">
                  <c:v>15130</c:v>
                </c:pt>
                <c:pt idx="24">
                  <c:v>14875</c:v>
                </c:pt>
                <c:pt idx="25">
                  <c:v>20357</c:v>
                </c:pt>
                <c:pt idx="26">
                  <c:v>24502</c:v>
                </c:pt>
                <c:pt idx="27">
                  <c:v>22679</c:v>
                </c:pt>
                <c:pt idx="28">
                  <c:v>19897</c:v>
                </c:pt>
                <c:pt idx="29">
                  <c:v>21972</c:v>
                </c:pt>
                <c:pt idx="30">
                  <c:v>22668</c:v>
                </c:pt>
                <c:pt idx="31">
                  <c:v>30131</c:v>
                </c:pt>
                <c:pt idx="32">
                  <c:v>22524</c:v>
                </c:pt>
                <c:pt idx="33">
                  <c:v>22315</c:v>
                </c:pt>
                <c:pt idx="34">
                  <c:v>17634</c:v>
                </c:pt>
                <c:pt idx="35">
                  <c:v>19684</c:v>
                </c:pt>
                <c:pt idx="36">
                  <c:v>20882</c:v>
                </c:pt>
                <c:pt idx="37">
                  <c:v>21007</c:v>
                </c:pt>
                <c:pt idx="38">
                  <c:v>27717</c:v>
                </c:pt>
                <c:pt idx="39">
                  <c:v>24779</c:v>
                </c:pt>
                <c:pt idx="40">
                  <c:v>23915</c:v>
                </c:pt>
                <c:pt idx="41">
                  <c:v>22716</c:v>
                </c:pt>
                <c:pt idx="42">
                  <c:v>23931</c:v>
                </c:pt>
                <c:pt idx="43">
                  <c:v>26140</c:v>
                </c:pt>
                <c:pt idx="44">
                  <c:v>30552</c:v>
                </c:pt>
                <c:pt idx="45">
                  <c:v>32954</c:v>
                </c:pt>
                <c:pt idx="46">
                  <c:v>22790</c:v>
                </c:pt>
                <c:pt idx="47">
                  <c:v>23666</c:v>
                </c:pt>
                <c:pt idx="48">
                  <c:v>20400</c:v>
                </c:pt>
                <c:pt idx="49">
                  <c:v>25791</c:v>
                </c:pt>
                <c:pt idx="50">
                  <c:v>25514</c:v>
                </c:pt>
                <c:pt idx="51">
                  <c:v>22883</c:v>
                </c:pt>
                <c:pt idx="52">
                  <c:v>21605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43-4EDE-9EA4-ED761CF00E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573544"/>
        <c:axId val="565573872"/>
      </c:lineChart>
      <c:catAx>
        <c:axId val="565573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5573872"/>
        <c:crosses val="autoZero"/>
        <c:auto val="1"/>
        <c:lblAlgn val="ctr"/>
        <c:lblOffset val="100"/>
        <c:noMultiLvlLbl val="0"/>
      </c:catAx>
      <c:valAx>
        <c:axId val="565573872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 w="1270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557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867926150648977E-2"/>
          <c:y val="8.8235294117647065E-2"/>
          <c:w val="0.96826414769870206"/>
          <c:h val="0.658927744326076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7446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3600894738371049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34%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46C-49FF-A8E0-F260FD6051B9}"/>
                </c:ext>
              </c:extLst>
            </c:dLbl>
            <c:dLbl>
              <c:idx val="1"/>
              <c:layout>
                <c:manualLayout>
                  <c:x val="0"/>
                  <c:y val="-0.2778791488023731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46C-49FF-A8E0-F260FD6051B9}"/>
                </c:ext>
              </c:extLst>
            </c:dLbl>
            <c:dLbl>
              <c:idx val="2"/>
              <c:layout>
                <c:manualLayout>
                  <c:x val="0"/>
                  <c:y val="-0.2931464339481099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46C-49FF-A8E0-F260FD6051B9}"/>
                </c:ext>
              </c:extLst>
            </c:dLbl>
            <c:dLbl>
              <c:idx val="3"/>
              <c:layout>
                <c:manualLayout>
                  <c:x val="0"/>
                  <c:y val="-0.2931464339481099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46C-49FF-A8E0-F260FD6051B9}"/>
                </c:ext>
              </c:extLst>
            </c:dLbl>
            <c:dLbl>
              <c:idx val="4"/>
              <c:layout>
                <c:manualLayout>
                  <c:x val="-2.8850774819361778E-3"/>
                  <c:y val="-0.3127544647205480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 28%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46C-49FF-A8E0-F260FD6051B9}"/>
                </c:ext>
              </c:extLst>
            </c:dLbl>
            <c:dLbl>
              <c:idx val="5"/>
              <c:layout>
                <c:manualLayout>
                  <c:x val="0"/>
                  <c:y val="-0.2467827183573451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46C-49FF-A8E0-F260FD6051B9}"/>
                </c:ext>
              </c:extLst>
            </c:dLbl>
            <c:dLbl>
              <c:idx val="6"/>
              <c:layout>
                <c:manualLayout>
                  <c:x val="1.0578495230086388E-16"/>
                  <c:y val="-0.2620500035030818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46C-49FF-A8E0-F260FD6051B9}"/>
                </c:ext>
              </c:extLst>
            </c:dLbl>
            <c:dLbl>
              <c:idx val="7"/>
              <c:layout>
                <c:manualLayout>
                  <c:x val="1.0578495230086388E-16"/>
                  <c:y val="-0.2109364506774618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46C-49FF-A8E0-F260FD6051B9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Courage BMS</c:v>
                </c:pt>
                <c:pt idx="1">
                  <c:v>10 MVD RCTs BMS/PTCA</c:v>
                </c:pt>
                <c:pt idx="2">
                  <c:v>SPIRIT IV PES</c:v>
                </c:pt>
                <c:pt idx="3">
                  <c:v>SPIRIT IV EES</c:v>
                </c:pt>
                <c:pt idx="4">
                  <c:v>SYNTAX PES</c:v>
                </c:pt>
                <c:pt idx="5">
                  <c:v>FREDOM SES/PES</c:v>
                </c:pt>
                <c:pt idx="6">
                  <c:v>FAMEI DES</c:v>
                </c:pt>
                <c:pt idx="7">
                  <c:v>FAME I DES + FFR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34</c:v>
                </c:pt>
                <c:pt idx="1">
                  <c:v>26</c:v>
                </c:pt>
                <c:pt idx="2">
                  <c:v>27</c:v>
                </c:pt>
                <c:pt idx="3">
                  <c:v>27</c:v>
                </c:pt>
                <c:pt idx="4">
                  <c:v>28</c:v>
                </c:pt>
                <c:pt idx="5">
                  <c:v>21</c:v>
                </c:pt>
                <c:pt idx="6">
                  <c:v>22</c:v>
                </c:pt>
                <c:pt idx="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6C-49FF-A8E0-F260FD605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4181504"/>
        <c:axId val="164183040"/>
        <c:axId val="0"/>
      </c:bar3DChart>
      <c:catAx>
        <c:axId val="16418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2225">
            <a:solidFill>
              <a:schemeClr val="bg1"/>
            </a:solidFill>
          </a:ln>
        </c:spPr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64183040"/>
        <c:crosses val="autoZero"/>
        <c:auto val="1"/>
        <c:lblAlgn val="ctr"/>
        <c:lblOffset val="5"/>
        <c:noMultiLvlLbl val="0"/>
      </c:catAx>
      <c:valAx>
        <c:axId val="164183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4181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n=238*</a:t>
            </a:r>
          </a:p>
        </c:rich>
      </c:tx>
      <c:layout>
        <c:manualLayout>
          <c:xMode val="edge"/>
          <c:yMode val="edge"/>
          <c:x val="2.7156167979002648E-2"/>
          <c:y val="3.4375000000000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75117583220483"/>
          <c:y val="6.8387355043078968E-2"/>
          <c:w val="0.48104441138152471"/>
          <c:h val="0.7882891342630451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solidFill>
                <a:srgbClr val="80008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1D0E-4990-8AC2-2B621F925E3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1D0E-4990-8AC2-2B621F925E3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5-1D0E-4990-8AC2-2B621F925E36}"/>
              </c:ext>
            </c:extLst>
          </c:dPt>
          <c:dLbls>
            <c:dLbl>
              <c:idx val="1"/>
              <c:layout>
                <c:manualLayout>
                  <c:x val="2.5000000000000001E-2"/>
                  <c:y val="1.874999999999999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0E-4990-8AC2-2B621F925E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≥0.90</c:v>
                </c:pt>
                <c:pt idx="1">
                  <c:v>0.81-0.89</c:v>
                </c:pt>
                <c:pt idx="2">
                  <c:v>≤0.80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</c:v>
                </c:pt>
                <c:pt idx="1">
                  <c:v>92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0E-4990-8AC2-2B621F925E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725442913385813"/>
          <c:w val="1"/>
          <c:h val="6.71205708661417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Patients with Final FFR ≥0.90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FF6-4191-92D4-3B8621324C16}"/>
              </c:ext>
            </c:extLst>
          </c:dPt>
          <c:dPt>
            <c:idx val="1"/>
            <c:invertIfNegative val="0"/>
            <c:bubble3D val="0"/>
            <c:spPr>
              <a:solidFill>
                <a:srgbClr val="99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FF6-4191-92D4-3B8621324C1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1050" b="1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0157450-A74D-D640-AA00-D0488CCAB267}" type="VALUE">
                      <a:rPr lang="en-US"/>
                      <a:pPr algn="ctr" rtl="0"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105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FF6-4191-92D4-3B8621324C16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1050" b="1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1D1BAB0-88D1-2644-AA67-7940D84099B3}" type="VALUE">
                      <a:rPr lang="en-US"/>
                      <a:pPr algn="ctr" rtl="0"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105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FF6-4191-92D4-3B8621324C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PIOS</c:v>
                </c:pt>
                <c:pt idx="1">
                  <c:v>Control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0.38100000000000001</c:v>
                </c:pt>
                <c:pt idx="1">
                  <c:v>0.28100000000000003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F6-4191-92D4-3B8621324C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94865935"/>
        <c:axId val="894867567"/>
      </c:barChart>
      <c:catAx>
        <c:axId val="8948659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4867567"/>
        <c:crossesAt val="0"/>
        <c:auto val="1"/>
        <c:lblAlgn val="ctr"/>
        <c:lblOffset val="100"/>
        <c:noMultiLvlLbl val="0"/>
      </c:catAx>
      <c:valAx>
        <c:axId val="894867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22225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48659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100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GB" sz="1000" dirty="0">
                <a:solidFill>
                  <a:schemeClr val="tx1"/>
                </a:solidFill>
              </a:rPr>
              <a:t>Proportion of Patients with Final FFR ≤0.80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100" baseline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6238284223081033E-2"/>
          <c:y val="0.19143465692258441"/>
          <c:w val="0.82154384446018802"/>
          <c:h val="0.659265930277684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Patients with Final FFR ≥0.90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77F3-41E1-983D-B87824DB1409}"/>
              </c:ext>
            </c:extLst>
          </c:dPt>
          <c:dPt>
            <c:idx val="1"/>
            <c:invertIfNegative val="0"/>
            <c:bubble3D val="0"/>
            <c:spPr>
              <a:solidFill>
                <a:srgbClr val="9900FF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77F3-41E1-983D-B87824DB1409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C5269A5-35DE-3D48-B7CC-47A42049A63D}" type="VALUE">
                      <a:rPr lang="en-US" sz="105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F3-41E1-983D-B87824DB140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65694C8-9817-534E-8FBF-7E162915202D}" type="VALUE">
                      <a:rPr lang="en-US" sz="105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5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05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F3-41E1-983D-B87824DB1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PIOS</c:v>
                </c:pt>
                <c:pt idx="1">
                  <c:v>Control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0.186</c:v>
                </c:pt>
                <c:pt idx="1">
                  <c:v>0.29799999999999999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F3-41E1-983D-B87824DB140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894865935"/>
        <c:axId val="894867567"/>
      </c:barChart>
      <c:catAx>
        <c:axId val="89486593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4867567"/>
        <c:crosses val="autoZero"/>
        <c:auto val="1"/>
        <c:lblAlgn val="ctr"/>
        <c:lblOffset val="100"/>
        <c:noMultiLvlLbl val="0"/>
      </c:catAx>
      <c:valAx>
        <c:axId val="894867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 w="22225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94865935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F379C-B40F-E148-A05E-6B40BA947481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C064DB-1FE3-0148-AEE6-D9797AFA2FE1}">
      <dgm:prSet custT="1"/>
      <dgm:spPr>
        <a:xfrm>
          <a:off x="360" y="88306"/>
          <a:ext cx="3370377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IE" sz="13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FFR &lt;0.90 and </a:t>
          </a:r>
          <a:r>
            <a:rPr lang="en-IE" sz="1300" b="1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3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 shows diffuse atherosclerosis with no focal step-ups: Result accepted, no optimization attempted</a:t>
          </a:r>
        </a:p>
      </dgm:t>
    </dgm:pt>
    <dgm:pt modelId="{C4A8E66B-217E-EB46-99AE-93935A479C0F}" type="parTrans" cxnId="{9BD17BD9-AE6F-7A44-941E-3EA362771391}">
      <dgm:prSet/>
      <dgm:spPr/>
      <dgm:t>
        <a:bodyPr/>
        <a:lstStyle/>
        <a:p>
          <a:endParaRPr lang="en-GB" sz="1400" b="1"/>
        </a:p>
      </dgm:t>
    </dgm:pt>
    <dgm:pt modelId="{9FAF51E7-9832-5045-8343-DB842ECFA4F5}" type="sibTrans" cxnId="{9BD17BD9-AE6F-7A44-941E-3EA362771391}">
      <dgm:prSet/>
      <dgm:spPr/>
      <dgm:t>
        <a:bodyPr/>
        <a:lstStyle/>
        <a:p>
          <a:endParaRPr lang="en-GB" sz="1400" b="1"/>
        </a:p>
      </dgm:t>
    </dgm:pt>
    <dgm:pt modelId="{82D4D32D-3251-B348-97B5-277CF702597C}">
      <dgm:prSet custT="1"/>
      <dgm:spPr>
        <a:xfrm>
          <a:off x="1593766" y="910542"/>
          <a:ext cx="3764967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IE" sz="13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Hyperemic trans-stent gradient (HTG) ≥0.05: Post-dilation with larger NC balloon to 18atm. Intracoronary imaging at operator discretion. Repeat </a:t>
          </a:r>
          <a:r>
            <a:rPr lang="en-IE" sz="1300" b="1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3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</a:t>
          </a:r>
        </a:p>
      </dgm:t>
    </dgm:pt>
    <dgm:pt modelId="{64A18CE3-8E15-8842-9EA6-9386244B052C}" type="parTrans" cxnId="{9A9900DC-8A6A-EA4E-B20A-10C20A232772}">
      <dgm:prSet/>
      <dgm:spPr/>
      <dgm:t>
        <a:bodyPr/>
        <a:lstStyle/>
        <a:p>
          <a:endParaRPr lang="en-GB" sz="1400" b="1"/>
        </a:p>
      </dgm:t>
    </dgm:pt>
    <dgm:pt modelId="{6261F840-E2DB-2E4B-8F8A-AF5547BEACDD}" type="sibTrans" cxnId="{9A9900DC-8A6A-EA4E-B20A-10C20A232772}">
      <dgm:prSet/>
      <dgm:spPr/>
      <dgm:t>
        <a:bodyPr/>
        <a:lstStyle/>
        <a:p>
          <a:endParaRPr lang="en-GB" sz="1400" b="1"/>
        </a:p>
      </dgm:t>
    </dgm:pt>
    <dgm:pt modelId="{048A2214-4CA8-3641-AB1E-56B644123CA2}">
      <dgm:prSet custT="1"/>
      <dgm:spPr>
        <a:xfrm>
          <a:off x="3507795" y="1727690"/>
          <a:ext cx="3356078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Focal FFR increase ≥0.05 within an unstented segment &lt;20mm: Deploy additional stent. Repeat </a:t>
          </a:r>
          <a:r>
            <a:rPr lang="en-IE" sz="1400" b="1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</a:t>
          </a:r>
          <a:endParaRPr lang="en-US" sz="1400" b="1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C2F6FD47-F166-B04E-BE37-A7A8B719D224}" type="parTrans" cxnId="{76252FD7-D165-5243-9B6D-B7C21551E741}">
      <dgm:prSet/>
      <dgm:spPr/>
      <dgm:t>
        <a:bodyPr/>
        <a:lstStyle/>
        <a:p>
          <a:endParaRPr lang="en-GB" sz="1400" b="1"/>
        </a:p>
      </dgm:t>
    </dgm:pt>
    <dgm:pt modelId="{CA8DF599-651C-7F42-AF66-F21D0B744B89}" type="sibTrans" cxnId="{76252FD7-D165-5243-9B6D-B7C21551E741}">
      <dgm:prSet/>
      <dgm:spPr/>
      <dgm:t>
        <a:bodyPr/>
        <a:lstStyle/>
        <a:p>
          <a:endParaRPr lang="en-GB" sz="1400" b="1"/>
        </a:p>
      </dgm:t>
    </dgm:pt>
    <dgm:pt modelId="{DED459A2-A6AA-4242-996E-20EED3DB00CA}">
      <dgm:prSet custT="1"/>
      <dgm:spPr>
        <a:xfrm>
          <a:off x="5126368" y="2536685"/>
          <a:ext cx="3392845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FFR still  &lt;0.90:</a:t>
          </a:r>
          <a:r>
            <a:rPr lang="en-IE" sz="1400" b="1" dirty="0">
              <a:solidFill>
                <a:srgbClr val="00D1DE"/>
              </a:solidFill>
              <a:latin typeface="Arial"/>
              <a:ea typeface="+mn-ea"/>
              <a:cs typeface="+mn-cs"/>
            </a:rPr>
            <a:t> </a:t>
          </a:r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Repeat </a:t>
          </a:r>
          <a:r>
            <a:rPr lang="en-IE" sz="1400" b="1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pullback. If either of the above criteria remain, option of further post-dilation or one more additional stent</a:t>
          </a:r>
        </a:p>
      </dgm:t>
    </dgm:pt>
    <dgm:pt modelId="{A6835919-22E3-4143-A375-2E0330D7755F}" type="parTrans" cxnId="{3486CC11-AE40-8941-A23B-CE5F33956706}">
      <dgm:prSet/>
      <dgm:spPr/>
      <dgm:t>
        <a:bodyPr/>
        <a:lstStyle/>
        <a:p>
          <a:endParaRPr lang="en-GB" sz="1400" b="1"/>
        </a:p>
      </dgm:t>
    </dgm:pt>
    <dgm:pt modelId="{8285ADA0-3170-E947-9C8B-5C4CF331748A}" type="sibTrans" cxnId="{3486CC11-AE40-8941-A23B-CE5F33956706}">
      <dgm:prSet/>
      <dgm:spPr/>
      <dgm:t>
        <a:bodyPr/>
        <a:lstStyle/>
        <a:p>
          <a:endParaRPr lang="en-GB" sz="1400" b="1"/>
        </a:p>
      </dgm:t>
    </dgm:pt>
    <dgm:pt modelId="{759E8457-4A73-384D-883C-1239923EAEA5}">
      <dgm:prSet custT="1"/>
      <dgm:spPr>
        <a:xfrm>
          <a:off x="6454259" y="3412458"/>
          <a:ext cx="2223746" cy="516118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Final </a:t>
          </a:r>
          <a:r>
            <a:rPr lang="en-IE" sz="1400" b="1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</a:t>
          </a:r>
          <a:endParaRPr lang="en-US" sz="1400" b="1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50C21F81-2FB1-A146-8AA4-78BFE7A37CBB}" type="parTrans" cxnId="{26A38428-0902-914E-89A7-FE0070727ACC}">
      <dgm:prSet/>
      <dgm:spPr/>
      <dgm:t>
        <a:bodyPr/>
        <a:lstStyle/>
        <a:p>
          <a:endParaRPr lang="en-GB" sz="1400" b="1"/>
        </a:p>
      </dgm:t>
    </dgm:pt>
    <dgm:pt modelId="{5553B138-C911-8D47-B31A-ED4B655AD5AC}" type="sibTrans" cxnId="{26A38428-0902-914E-89A7-FE0070727ACC}">
      <dgm:prSet/>
      <dgm:spPr/>
      <dgm:t>
        <a:bodyPr/>
        <a:lstStyle/>
        <a:p>
          <a:endParaRPr lang="en-GB" sz="1400" b="1"/>
        </a:p>
      </dgm:t>
    </dgm:pt>
    <dgm:pt modelId="{18618FBD-7DD4-BD49-A6C4-8013895F651F}" type="pres">
      <dgm:prSet presAssocID="{A24F379C-B40F-E148-A05E-6B40BA947481}" presName="rootnode" presStyleCnt="0">
        <dgm:presLayoutVars>
          <dgm:chMax/>
          <dgm:chPref/>
          <dgm:dir/>
          <dgm:animLvl val="lvl"/>
        </dgm:presLayoutVars>
      </dgm:prSet>
      <dgm:spPr/>
    </dgm:pt>
    <dgm:pt modelId="{012EA0CD-AA18-D24D-A08F-6F1062EC1BC7}" type="pres">
      <dgm:prSet presAssocID="{39C064DB-1FE3-0148-AEE6-D9797AFA2FE1}" presName="composite" presStyleCnt="0"/>
      <dgm:spPr/>
    </dgm:pt>
    <dgm:pt modelId="{0BE40229-80A3-614B-8AD2-91A890616ADA}" type="pres">
      <dgm:prSet presAssocID="{39C064DB-1FE3-0148-AEE6-D9797AFA2FE1}" presName="bentUpArrow1" presStyleLbl="alignImgPlace1" presStyleIdx="0" presStyleCnt="4" custScaleX="67085" custScaleY="52089" custLinFactNeighborX="-52342" custLinFactNeighborY="-21201"/>
      <dgm:spPr>
        <a:xfrm rot="5400000">
          <a:off x="1020627" y="955007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gm:spPr>
    </dgm:pt>
    <dgm:pt modelId="{D730D4BE-2058-6847-BDE5-2D3748ABBBF0}" type="pres">
      <dgm:prSet presAssocID="{39C064DB-1FE3-0148-AEE6-D9797AFA2FE1}" presName="ParentText" presStyleLbl="node1" presStyleIdx="0" presStyleCnt="5" custScaleX="280963" custScaleY="98754" custLinFactNeighborY="-11236">
        <dgm:presLayoutVars>
          <dgm:chMax val="1"/>
          <dgm:chPref val="1"/>
          <dgm:bulletEnabled val="1"/>
        </dgm:presLayoutVars>
      </dgm:prSet>
      <dgm:spPr/>
    </dgm:pt>
    <dgm:pt modelId="{78497772-E159-024C-8A42-24E8CCFB6B33}" type="pres">
      <dgm:prSet presAssocID="{39C064DB-1FE3-0148-AEE6-D9797AFA2FE1}" presName="ChildText" presStyleLbl="revTx" presStyleIdx="0" presStyleCnt="4">
        <dgm:presLayoutVars>
          <dgm:chMax val="0"/>
          <dgm:chPref val="0"/>
          <dgm:bulletEnabled val="1"/>
        </dgm:presLayoutVars>
      </dgm:prSet>
      <dgm:spPr>
        <a:xfrm>
          <a:off x="2285339" y="262733"/>
          <a:ext cx="872460" cy="678656"/>
        </a:xfrm>
        <a:prstGeom prst="rect">
          <a:avLst/>
        </a:prstGeom>
        <a:noFill/>
        <a:ln>
          <a:noFill/>
        </a:ln>
        <a:effectLst/>
      </dgm:spPr>
    </dgm:pt>
    <dgm:pt modelId="{20B9F45D-AE19-E84B-BA55-96003C1582C8}" type="pres">
      <dgm:prSet presAssocID="{9FAF51E7-9832-5045-8343-DB842ECFA4F5}" presName="sibTrans" presStyleCnt="0"/>
      <dgm:spPr/>
    </dgm:pt>
    <dgm:pt modelId="{B9FC89A9-CE25-7E4F-90E4-4F535A050B80}" type="pres">
      <dgm:prSet presAssocID="{82D4D32D-3251-B348-97B5-277CF702597C}" presName="composite" presStyleCnt="0"/>
      <dgm:spPr/>
    </dgm:pt>
    <dgm:pt modelId="{02727BEA-3335-6A4D-AA4F-649732627D68}" type="pres">
      <dgm:prSet presAssocID="{82D4D32D-3251-B348-97B5-277CF702597C}" presName="bentUpArrow1" presStyleLbl="alignImgPlace1" presStyleIdx="1" presStyleCnt="4" custScaleX="67085" custScaleY="52089" custLinFactNeighborX="-40242" custLinFactNeighborY="-16139"/>
      <dgm:spPr>
        <a:xfrm rot="5400000">
          <a:off x="2933865" y="1763598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gm:spPr>
    </dgm:pt>
    <dgm:pt modelId="{42A13F5E-EBF9-1F48-BA3D-C36CFA872C77}" type="pres">
      <dgm:prSet presAssocID="{82D4D32D-3251-B348-97B5-277CF702597C}" presName="ParentText" presStyleLbl="node1" presStyleIdx="1" presStyleCnt="5" custScaleX="313857" custLinFactNeighborX="-2032" custLinFactNeighborY="-5315">
        <dgm:presLayoutVars>
          <dgm:chMax val="1"/>
          <dgm:chPref val="1"/>
          <dgm:bulletEnabled val="1"/>
        </dgm:presLayoutVars>
      </dgm:prSet>
      <dgm:spPr/>
    </dgm:pt>
    <dgm:pt modelId="{537701BF-3C89-134A-8139-6EAFB4CB7118}" type="pres">
      <dgm:prSet presAssocID="{82D4D32D-3251-B348-97B5-277CF702597C}" presName="ChildText" presStyleLbl="revTx" presStyleIdx="1" presStyleCnt="4">
        <dgm:presLayoutVars>
          <dgm:chMax val="0"/>
          <dgm:chPref val="0"/>
          <dgm:bulletEnabled val="1"/>
        </dgm:presLayoutVars>
      </dgm:prSet>
      <dgm:spPr>
        <a:xfrm>
          <a:off x="4100415" y="1035252"/>
          <a:ext cx="872460" cy="678656"/>
        </a:xfrm>
        <a:prstGeom prst="rect">
          <a:avLst/>
        </a:prstGeom>
        <a:noFill/>
        <a:ln>
          <a:noFill/>
        </a:ln>
        <a:effectLst/>
      </dgm:spPr>
    </dgm:pt>
    <dgm:pt modelId="{36874630-35B1-2D4A-A86C-5D36E943CDFF}" type="pres">
      <dgm:prSet presAssocID="{6261F840-E2DB-2E4B-8F8A-AF5547BEACDD}" presName="sibTrans" presStyleCnt="0"/>
      <dgm:spPr/>
    </dgm:pt>
    <dgm:pt modelId="{B2E48002-190F-2A4D-BD3B-2A003D024E5A}" type="pres">
      <dgm:prSet presAssocID="{048A2214-4CA8-3641-AB1E-56B644123CA2}" presName="composite" presStyleCnt="0"/>
      <dgm:spPr/>
    </dgm:pt>
    <dgm:pt modelId="{678DF11F-2EAC-BD45-B37B-0831E02DB982}" type="pres">
      <dgm:prSet presAssocID="{048A2214-4CA8-3641-AB1E-56B644123CA2}" presName="bentUpArrow1" presStyleLbl="alignImgPlace1" presStyleIdx="2" presStyleCnt="4" custScaleX="67085" custScaleY="52089" custLinFactNeighborX="-14702" custLinFactNeighborY="-5290"/>
      <dgm:spPr>
        <a:xfrm rot="5400000">
          <a:off x="4554397" y="2613426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gm:spPr>
    </dgm:pt>
    <dgm:pt modelId="{F51110B8-ADD4-D943-B9D8-86C8F6788922}" type="pres">
      <dgm:prSet presAssocID="{048A2214-4CA8-3641-AB1E-56B644123CA2}" presName="ParentText" presStyleLbl="node1" presStyleIdx="2" presStyleCnt="5" custScaleX="279771" custLinFactNeighborX="22664">
        <dgm:presLayoutVars>
          <dgm:chMax val="1"/>
          <dgm:chPref val="1"/>
          <dgm:bulletEnabled val="1"/>
        </dgm:presLayoutVars>
      </dgm:prSet>
      <dgm:spPr/>
    </dgm:pt>
    <dgm:pt modelId="{F323D32D-A844-3345-86D8-718E132ABE05}" type="pres">
      <dgm:prSet presAssocID="{048A2214-4CA8-3641-AB1E-56B644123CA2}" presName="ChildText" presStyleLbl="revTx" presStyleIdx="2" presStyleCnt="4">
        <dgm:presLayoutVars>
          <dgm:chMax val="0"/>
          <dgm:chPref val="0"/>
          <dgm:bulletEnabled val="1"/>
        </dgm:presLayoutVars>
      </dgm:prSet>
      <dgm:spPr>
        <a:xfrm>
          <a:off x="5513752" y="1807771"/>
          <a:ext cx="872460" cy="678656"/>
        </a:xfrm>
        <a:prstGeom prst="rect">
          <a:avLst/>
        </a:prstGeom>
        <a:noFill/>
        <a:ln>
          <a:noFill/>
        </a:ln>
        <a:effectLst/>
      </dgm:spPr>
    </dgm:pt>
    <dgm:pt modelId="{3BA1314A-C656-554A-9154-38EBB08CF890}" type="pres">
      <dgm:prSet presAssocID="{CA8DF599-651C-7F42-AF66-F21D0B744B89}" presName="sibTrans" presStyleCnt="0"/>
      <dgm:spPr/>
    </dgm:pt>
    <dgm:pt modelId="{664E5C19-0D69-1A44-A71E-42B9F27FE554}" type="pres">
      <dgm:prSet presAssocID="{DED459A2-A6AA-4242-996E-20EED3DB00CA}" presName="composite" presStyleCnt="0"/>
      <dgm:spPr/>
    </dgm:pt>
    <dgm:pt modelId="{880B699C-5384-A14C-AC03-29B487E1F212}" type="pres">
      <dgm:prSet presAssocID="{DED459A2-A6AA-4242-996E-20EED3DB00CA}" presName="bentUpArrow1" presStyleLbl="alignImgPlace1" presStyleIdx="3" presStyleCnt="4" custScaleX="67085" custScaleY="52089" custLinFactNeighborX="-49010" custLinFactNeighborY="-4074"/>
      <dgm:spPr>
        <a:xfrm rot="5400000">
          <a:off x="5912236" y="3394610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gm:spPr>
    </dgm:pt>
    <dgm:pt modelId="{5CD9AEF8-7C06-614C-A9B1-81F1936D0D67}" type="pres">
      <dgm:prSet presAssocID="{DED459A2-A6AA-4242-996E-20EED3DB00CA}" presName="ParentText" presStyleLbl="node1" presStyleIdx="3" presStyleCnt="5" custScaleX="282836" custLinFactNeighborX="22730" custLinFactNeighborY="4344">
        <dgm:presLayoutVars>
          <dgm:chMax val="1"/>
          <dgm:chPref val="1"/>
          <dgm:bulletEnabled val="1"/>
        </dgm:presLayoutVars>
      </dgm:prSet>
      <dgm:spPr/>
    </dgm:pt>
    <dgm:pt modelId="{2C3813C5-EC61-B848-B1F6-EDDB249D82F1}" type="pres">
      <dgm:prSet presAssocID="{DED459A2-A6AA-4242-996E-20EED3DB00CA}" presName="ChildText" presStyleLbl="revTx" presStyleIdx="3" presStyleCnt="4">
        <dgm:presLayoutVars>
          <dgm:chMax val="0"/>
          <dgm:chPref val="0"/>
          <dgm:bulletEnabled val="1"/>
        </dgm:presLayoutVars>
      </dgm:prSet>
      <dgm:spPr>
        <a:xfrm>
          <a:off x="7149916" y="2580291"/>
          <a:ext cx="872460" cy="678656"/>
        </a:xfrm>
        <a:prstGeom prst="rect">
          <a:avLst/>
        </a:prstGeom>
        <a:noFill/>
        <a:ln>
          <a:noFill/>
        </a:ln>
        <a:effectLst/>
      </dgm:spPr>
    </dgm:pt>
    <dgm:pt modelId="{3EDC057C-DF30-8C46-B8E6-9F2FF410A38F}" type="pres">
      <dgm:prSet presAssocID="{8285ADA0-3170-E947-9C8B-5C4CF331748A}" presName="sibTrans" presStyleCnt="0"/>
      <dgm:spPr/>
    </dgm:pt>
    <dgm:pt modelId="{C95448B6-4A96-5E4A-AEA5-9F0836555BEF}" type="pres">
      <dgm:prSet presAssocID="{759E8457-4A73-384D-883C-1239923EAEA5}" presName="composite" presStyleCnt="0"/>
      <dgm:spPr/>
    </dgm:pt>
    <dgm:pt modelId="{9FE59B9A-D0B6-5D4B-A4C7-EFF300A0F023}" type="pres">
      <dgm:prSet presAssocID="{759E8457-4A73-384D-883C-1239923EAEA5}" presName="ParentText" presStyleLbl="node1" presStyleIdx="4" presStyleCnt="5" custScaleX="185377" custScaleY="61467" custLinFactNeighborX="-1436" custLinFactNeighborY="16641">
        <dgm:presLayoutVars>
          <dgm:chMax val="1"/>
          <dgm:chPref val="1"/>
          <dgm:bulletEnabled val="1"/>
        </dgm:presLayoutVars>
      </dgm:prSet>
      <dgm:spPr/>
    </dgm:pt>
  </dgm:ptLst>
  <dgm:cxnLst>
    <dgm:cxn modelId="{3486CC11-AE40-8941-A23B-CE5F33956706}" srcId="{A24F379C-B40F-E148-A05E-6B40BA947481}" destId="{DED459A2-A6AA-4242-996E-20EED3DB00CA}" srcOrd="3" destOrd="0" parTransId="{A6835919-22E3-4143-A375-2E0330D7755F}" sibTransId="{8285ADA0-3170-E947-9C8B-5C4CF331748A}"/>
    <dgm:cxn modelId="{26A38428-0902-914E-89A7-FE0070727ACC}" srcId="{A24F379C-B40F-E148-A05E-6B40BA947481}" destId="{759E8457-4A73-384D-883C-1239923EAEA5}" srcOrd="4" destOrd="0" parTransId="{50C21F81-2FB1-A146-8AA4-78BFE7A37CBB}" sibTransId="{5553B138-C911-8D47-B31A-ED4B655AD5AC}"/>
    <dgm:cxn modelId="{6FC1F62C-F782-7D47-8990-24CDD1B10332}" type="presOf" srcId="{82D4D32D-3251-B348-97B5-277CF702597C}" destId="{42A13F5E-EBF9-1F48-BA3D-C36CFA872C77}" srcOrd="0" destOrd="0" presId="urn:microsoft.com/office/officeart/2005/8/layout/StepDownProcess"/>
    <dgm:cxn modelId="{25CED181-C6D9-754E-8459-7B8430C2F691}" type="presOf" srcId="{39C064DB-1FE3-0148-AEE6-D9797AFA2FE1}" destId="{D730D4BE-2058-6847-BDE5-2D3748ABBBF0}" srcOrd="0" destOrd="0" presId="urn:microsoft.com/office/officeart/2005/8/layout/StepDownProcess"/>
    <dgm:cxn modelId="{C185FA85-3AB7-C24E-B997-C2C7C97AA2B8}" type="presOf" srcId="{DED459A2-A6AA-4242-996E-20EED3DB00CA}" destId="{5CD9AEF8-7C06-614C-A9B1-81F1936D0D67}" srcOrd="0" destOrd="0" presId="urn:microsoft.com/office/officeart/2005/8/layout/StepDownProcess"/>
    <dgm:cxn modelId="{76252FD7-D165-5243-9B6D-B7C21551E741}" srcId="{A24F379C-B40F-E148-A05E-6B40BA947481}" destId="{048A2214-4CA8-3641-AB1E-56B644123CA2}" srcOrd="2" destOrd="0" parTransId="{C2F6FD47-F166-B04E-BE37-A7A8B719D224}" sibTransId="{CA8DF599-651C-7F42-AF66-F21D0B744B89}"/>
    <dgm:cxn modelId="{9BD17BD9-AE6F-7A44-941E-3EA362771391}" srcId="{A24F379C-B40F-E148-A05E-6B40BA947481}" destId="{39C064DB-1FE3-0148-AEE6-D9797AFA2FE1}" srcOrd="0" destOrd="0" parTransId="{C4A8E66B-217E-EB46-99AE-93935A479C0F}" sibTransId="{9FAF51E7-9832-5045-8343-DB842ECFA4F5}"/>
    <dgm:cxn modelId="{9A9900DC-8A6A-EA4E-B20A-10C20A232772}" srcId="{A24F379C-B40F-E148-A05E-6B40BA947481}" destId="{82D4D32D-3251-B348-97B5-277CF702597C}" srcOrd="1" destOrd="0" parTransId="{64A18CE3-8E15-8842-9EA6-9386244B052C}" sibTransId="{6261F840-E2DB-2E4B-8F8A-AF5547BEACDD}"/>
    <dgm:cxn modelId="{110588EB-F819-A645-BA53-673D0BC67112}" type="presOf" srcId="{048A2214-4CA8-3641-AB1E-56B644123CA2}" destId="{F51110B8-ADD4-D943-B9D8-86C8F6788922}" srcOrd="0" destOrd="0" presId="urn:microsoft.com/office/officeart/2005/8/layout/StepDownProcess"/>
    <dgm:cxn modelId="{99B203F1-DA83-A841-B197-3F5479A7ABE6}" type="presOf" srcId="{759E8457-4A73-384D-883C-1239923EAEA5}" destId="{9FE59B9A-D0B6-5D4B-A4C7-EFF300A0F023}" srcOrd="0" destOrd="0" presId="urn:microsoft.com/office/officeart/2005/8/layout/StepDownProcess"/>
    <dgm:cxn modelId="{CDEC8DFB-ADAC-2F4F-A840-E86753F190DA}" type="presOf" srcId="{A24F379C-B40F-E148-A05E-6B40BA947481}" destId="{18618FBD-7DD4-BD49-A6C4-8013895F651F}" srcOrd="0" destOrd="0" presId="urn:microsoft.com/office/officeart/2005/8/layout/StepDownProcess"/>
    <dgm:cxn modelId="{94B096FC-828C-2243-86A6-4B84C827F7CC}" type="presParOf" srcId="{18618FBD-7DD4-BD49-A6C4-8013895F651F}" destId="{012EA0CD-AA18-D24D-A08F-6F1062EC1BC7}" srcOrd="0" destOrd="0" presId="urn:microsoft.com/office/officeart/2005/8/layout/StepDownProcess"/>
    <dgm:cxn modelId="{8950C6AD-C7A6-3947-A1D8-4B3FF32FDA1C}" type="presParOf" srcId="{012EA0CD-AA18-D24D-A08F-6F1062EC1BC7}" destId="{0BE40229-80A3-614B-8AD2-91A890616ADA}" srcOrd="0" destOrd="0" presId="urn:microsoft.com/office/officeart/2005/8/layout/StepDownProcess"/>
    <dgm:cxn modelId="{AB8A6B3A-FE44-D04F-B5D3-6D78825DBFAA}" type="presParOf" srcId="{012EA0CD-AA18-D24D-A08F-6F1062EC1BC7}" destId="{D730D4BE-2058-6847-BDE5-2D3748ABBBF0}" srcOrd="1" destOrd="0" presId="urn:microsoft.com/office/officeart/2005/8/layout/StepDownProcess"/>
    <dgm:cxn modelId="{9CFE5290-441E-7A4D-878B-D7AF09972CC6}" type="presParOf" srcId="{012EA0CD-AA18-D24D-A08F-6F1062EC1BC7}" destId="{78497772-E159-024C-8A42-24E8CCFB6B33}" srcOrd="2" destOrd="0" presId="urn:microsoft.com/office/officeart/2005/8/layout/StepDownProcess"/>
    <dgm:cxn modelId="{4701F922-9042-6142-9701-66AE5AFD2C85}" type="presParOf" srcId="{18618FBD-7DD4-BD49-A6C4-8013895F651F}" destId="{20B9F45D-AE19-E84B-BA55-96003C1582C8}" srcOrd="1" destOrd="0" presId="urn:microsoft.com/office/officeart/2005/8/layout/StepDownProcess"/>
    <dgm:cxn modelId="{861B6166-1D6B-2848-8FF9-480E3055E2E8}" type="presParOf" srcId="{18618FBD-7DD4-BD49-A6C4-8013895F651F}" destId="{B9FC89A9-CE25-7E4F-90E4-4F535A050B80}" srcOrd="2" destOrd="0" presId="urn:microsoft.com/office/officeart/2005/8/layout/StepDownProcess"/>
    <dgm:cxn modelId="{BEE8D80B-2341-8D45-81DC-F72F7974FBC0}" type="presParOf" srcId="{B9FC89A9-CE25-7E4F-90E4-4F535A050B80}" destId="{02727BEA-3335-6A4D-AA4F-649732627D68}" srcOrd="0" destOrd="0" presId="urn:microsoft.com/office/officeart/2005/8/layout/StepDownProcess"/>
    <dgm:cxn modelId="{57D87E95-F2ED-E347-A26C-C1B3309DCE8C}" type="presParOf" srcId="{B9FC89A9-CE25-7E4F-90E4-4F535A050B80}" destId="{42A13F5E-EBF9-1F48-BA3D-C36CFA872C77}" srcOrd="1" destOrd="0" presId="urn:microsoft.com/office/officeart/2005/8/layout/StepDownProcess"/>
    <dgm:cxn modelId="{BD53B4C5-7C46-EA47-A9D4-F4251590BF7C}" type="presParOf" srcId="{B9FC89A9-CE25-7E4F-90E4-4F535A050B80}" destId="{537701BF-3C89-134A-8139-6EAFB4CB7118}" srcOrd="2" destOrd="0" presId="urn:microsoft.com/office/officeart/2005/8/layout/StepDownProcess"/>
    <dgm:cxn modelId="{F2CA7546-A2F3-204C-8652-2C759E786255}" type="presParOf" srcId="{18618FBD-7DD4-BD49-A6C4-8013895F651F}" destId="{36874630-35B1-2D4A-A86C-5D36E943CDFF}" srcOrd="3" destOrd="0" presId="urn:microsoft.com/office/officeart/2005/8/layout/StepDownProcess"/>
    <dgm:cxn modelId="{C6D2FA06-5E42-D940-B523-91D11FC4DCFF}" type="presParOf" srcId="{18618FBD-7DD4-BD49-A6C4-8013895F651F}" destId="{B2E48002-190F-2A4D-BD3B-2A003D024E5A}" srcOrd="4" destOrd="0" presId="urn:microsoft.com/office/officeart/2005/8/layout/StepDownProcess"/>
    <dgm:cxn modelId="{788AF91F-F4C0-FA4F-8EEF-62F40C856E7D}" type="presParOf" srcId="{B2E48002-190F-2A4D-BD3B-2A003D024E5A}" destId="{678DF11F-2EAC-BD45-B37B-0831E02DB982}" srcOrd="0" destOrd="0" presId="urn:microsoft.com/office/officeart/2005/8/layout/StepDownProcess"/>
    <dgm:cxn modelId="{8EFACEF8-FBF5-F242-ACE6-919CA6109086}" type="presParOf" srcId="{B2E48002-190F-2A4D-BD3B-2A003D024E5A}" destId="{F51110B8-ADD4-D943-B9D8-86C8F6788922}" srcOrd="1" destOrd="0" presId="urn:microsoft.com/office/officeart/2005/8/layout/StepDownProcess"/>
    <dgm:cxn modelId="{B489110A-3A4B-6F41-AE36-1CC040DB71C2}" type="presParOf" srcId="{B2E48002-190F-2A4D-BD3B-2A003D024E5A}" destId="{F323D32D-A844-3345-86D8-718E132ABE05}" srcOrd="2" destOrd="0" presId="urn:microsoft.com/office/officeart/2005/8/layout/StepDownProcess"/>
    <dgm:cxn modelId="{04372B21-7F59-B84F-BE39-DBBCF1AF1BAC}" type="presParOf" srcId="{18618FBD-7DD4-BD49-A6C4-8013895F651F}" destId="{3BA1314A-C656-554A-9154-38EBB08CF890}" srcOrd="5" destOrd="0" presId="urn:microsoft.com/office/officeart/2005/8/layout/StepDownProcess"/>
    <dgm:cxn modelId="{1A1182A8-CA1C-B949-B048-2266F79389E7}" type="presParOf" srcId="{18618FBD-7DD4-BD49-A6C4-8013895F651F}" destId="{664E5C19-0D69-1A44-A71E-42B9F27FE554}" srcOrd="6" destOrd="0" presId="urn:microsoft.com/office/officeart/2005/8/layout/StepDownProcess"/>
    <dgm:cxn modelId="{DC752E4B-CE87-814D-9F5A-F2FB63B4B133}" type="presParOf" srcId="{664E5C19-0D69-1A44-A71E-42B9F27FE554}" destId="{880B699C-5384-A14C-AC03-29B487E1F212}" srcOrd="0" destOrd="0" presId="urn:microsoft.com/office/officeart/2005/8/layout/StepDownProcess"/>
    <dgm:cxn modelId="{4EDD8F86-1CC8-EA4B-9448-22FB5D5A4E66}" type="presParOf" srcId="{664E5C19-0D69-1A44-A71E-42B9F27FE554}" destId="{5CD9AEF8-7C06-614C-A9B1-81F1936D0D67}" srcOrd="1" destOrd="0" presId="urn:microsoft.com/office/officeart/2005/8/layout/StepDownProcess"/>
    <dgm:cxn modelId="{E9BB075D-9BA1-6A48-8002-2C9B4C436C6C}" type="presParOf" srcId="{664E5C19-0D69-1A44-A71E-42B9F27FE554}" destId="{2C3813C5-EC61-B848-B1F6-EDDB249D82F1}" srcOrd="2" destOrd="0" presId="urn:microsoft.com/office/officeart/2005/8/layout/StepDownProcess"/>
    <dgm:cxn modelId="{829D017F-CE88-684C-BFE9-E9CD4B229404}" type="presParOf" srcId="{18618FBD-7DD4-BD49-A6C4-8013895F651F}" destId="{3EDC057C-DF30-8C46-B8E6-9F2FF410A38F}" srcOrd="7" destOrd="0" presId="urn:microsoft.com/office/officeart/2005/8/layout/StepDownProcess"/>
    <dgm:cxn modelId="{DC5894DC-FC79-D14B-BC18-546E721B78B3}" type="presParOf" srcId="{18618FBD-7DD4-BD49-A6C4-8013895F651F}" destId="{C95448B6-4A96-5E4A-AEA5-9F0836555BEF}" srcOrd="8" destOrd="0" presId="urn:microsoft.com/office/officeart/2005/8/layout/StepDownProcess"/>
    <dgm:cxn modelId="{8C2DE82A-7D62-A644-B319-850174C055B1}" type="presParOf" srcId="{C95448B6-4A96-5E4A-AEA5-9F0836555BEF}" destId="{9FE59B9A-D0B6-5D4B-A4C7-EFF300A0F023}" srcOrd="0" destOrd="0" presId="urn:microsoft.com/office/officeart/2005/8/layout/StepDown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40229-80A3-614B-8AD2-91A890616ADA}">
      <dsp:nvSpPr>
        <dsp:cNvPr id="0" name=""/>
        <dsp:cNvSpPr/>
      </dsp:nvSpPr>
      <dsp:spPr>
        <a:xfrm rot="5400000">
          <a:off x="1020627" y="952392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0D4BE-2058-6847-BDE5-2D3748ABBBF0}">
      <dsp:nvSpPr>
        <dsp:cNvPr id="0" name=""/>
        <dsp:cNvSpPr/>
      </dsp:nvSpPr>
      <dsp:spPr>
        <a:xfrm>
          <a:off x="360" y="90922"/>
          <a:ext cx="3370377" cy="829205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3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FFR &lt;0.90 and </a:t>
          </a:r>
          <a:r>
            <a:rPr lang="en-IE" sz="1300" b="1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3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 shows diffuse atherosclerosis with no focal step-ups: Result accepted, no optimization attempted</a:t>
          </a:r>
        </a:p>
      </dsp:txBody>
      <dsp:txXfrm>
        <a:off x="40846" y="131408"/>
        <a:ext cx="3289405" cy="748233"/>
      </dsp:txXfrm>
    </dsp:sp>
    <dsp:sp modelId="{78497772-E159-024C-8A42-24E8CCFB6B33}">
      <dsp:nvSpPr>
        <dsp:cNvPr id="0" name=""/>
        <dsp:cNvSpPr/>
      </dsp:nvSpPr>
      <dsp:spPr>
        <a:xfrm>
          <a:off x="2285339" y="260117"/>
          <a:ext cx="872460" cy="67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27BEA-3335-6A4D-AA4F-649732627D68}">
      <dsp:nvSpPr>
        <dsp:cNvPr id="0" name=""/>
        <dsp:cNvSpPr/>
      </dsp:nvSpPr>
      <dsp:spPr>
        <a:xfrm rot="5400000">
          <a:off x="2933865" y="1760982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13F5E-EBF9-1F48-BA3D-C36CFA872C77}">
      <dsp:nvSpPr>
        <dsp:cNvPr id="0" name=""/>
        <dsp:cNvSpPr/>
      </dsp:nvSpPr>
      <dsp:spPr>
        <a:xfrm>
          <a:off x="1593766" y="907927"/>
          <a:ext cx="3764967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3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Hyperemic trans-stent gradient (HTG) ≥0.05: Post-dilation with larger NC balloon to 18atm. Intracoronary imaging at operator discretion. Repeat </a:t>
          </a:r>
          <a:r>
            <a:rPr lang="en-IE" sz="1300" b="1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3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</a:t>
          </a:r>
        </a:p>
      </dsp:txBody>
      <dsp:txXfrm>
        <a:off x="1634763" y="948924"/>
        <a:ext cx="3682973" cy="757673"/>
      </dsp:txXfrm>
    </dsp:sp>
    <dsp:sp modelId="{537701BF-3C89-134A-8139-6EAFB4CB7118}">
      <dsp:nvSpPr>
        <dsp:cNvPr id="0" name=""/>
        <dsp:cNvSpPr/>
      </dsp:nvSpPr>
      <dsp:spPr>
        <a:xfrm>
          <a:off x="4100415" y="1032637"/>
          <a:ext cx="872460" cy="67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DF11F-2EAC-BD45-B37B-0831E02DB982}">
      <dsp:nvSpPr>
        <dsp:cNvPr id="0" name=""/>
        <dsp:cNvSpPr/>
      </dsp:nvSpPr>
      <dsp:spPr>
        <a:xfrm rot="5400000">
          <a:off x="4554397" y="2610810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110B8-ADD4-D943-B9D8-86C8F6788922}">
      <dsp:nvSpPr>
        <dsp:cNvPr id="0" name=""/>
        <dsp:cNvSpPr/>
      </dsp:nvSpPr>
      <dsp:spPr>
        <a:xfrm>
          <a:off x="3507795" y="1725074"/>
          <a:ext cx="3356078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Focal FFR increase ≥0.05 within an unstented segment &lt;20mm: Deploy additional stent. Repeat </a:t>
          </a:r>
          <a:r>
            <a:rPr lang="en-IE" sz="1400" b="1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</a:t>
          </a:r>
          <a:endParaRPr lang="en-US" sz="14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3548792" y="1766071"/>
        <a:ext cx="3274084" cy="757673"/>
      </dsp:txXfrm>
    </dsp:sp>
    <dsp:sp modelId="{F323D32D-A844-3345-86D8-718E132ABE05}">
      <dsp:nvSpPr>
        <dsp:cNvPr id="0" name=""/>
        <dsp:cNvSpPr/>
      </dsp:nvSpPr>
      <dsp:spPr>
        <a:xfrm>
          <a:off x="5513752" y="1805156"/>
          <a:ext cx="872460" cy="67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B699C-5384-A14C-AC03-29B487E1F212}">
      <dsp:nvSpPr>
        <dsp:cNvPr id="0" name=""/>
        <dsp:cNvSpPr/>
      </dsp:nvSpPr>
      <dsp:spPr>
        <a:xfrm rot="5400000">
          <a:off x="5912236" y="3391995"/>
          <a:ext cx="371180" cy="54423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3BD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9AEF8-7C06-614C-A9B1-81F1936D0D67}">
      <dsp:nvSpPr>
        <dsp:cNvPr id="0" name=""/>
        <dsp:cNvSpPr/>
      </dsp:nvSpPr>
      <dsp:spPr>
        <a:xfrm>
          <a:off x="5126368" y="2534069"/>
          <a:ext cx="3392845" cy="839667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FFR still  &lt;0.90:</a:t>
          </a:r>
          <a:r>
            <a:rPr lang="en-IE" sz="1400" b="1" kern="1200" dirty="0">
              <a:solidFill>
                <a:srgbClr val="00D1DE"/>
              </a:solidFill>
              <a:latin typeface="Arial"/>
              <a:ea typeface="+mn-ea"/>
              <a:cs typeface="+mn-cs"/>
            </a:rPr>
            <a:t> </a:t>
          </a: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Repeat </a:t>
          </a:r>
          <a:r>
            <a:rPr lang="en-IE" sz="1400" b="1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pullback. If either of the above criteria remain, option of further post-dilation or one more additional stent</a:t>
          </a:r>
        </a:p>
      </dsp:txBody>
      <dsp:txXfrm>
        <a:off x="5167365" y="2575066"/>
        <a:ext cx="3310851" cy="757673"/>
      </dsp:txXfrm>
    </dsp:sp>
    <dsp:sp modelId="{2C3813C5-EC61-B848-B1F6-EDDB249D82F1}">
      <dsp:nvSpPr>
        <dsp:cNvPr id="0" name=""/>
        <dsp:cNvSpPr/>
      </dsp:nvSpPr>
      <dsp:spPr>
        <a:xfrm>
          <a:off x="7149916" y="2577675"/>
          <a:ext cx="872460" cy="67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E59B9A-D0B6-5D4B-A4C7-EFF300A0F023}">
      <dsp:nvSpPr>
        <dsp:cNvPr id="0" name=""/>
        <dsp:cNvSpPr/>
      </dsp:nvSpPr>
      <dsp:spPr>
        <a:xfrm>
          <a:off x="6454259" y="3409842"/>
          <a:ext cx="2223746" cy="516118"/>
        </a:xfrm>
        <a:prstGeom prst="roundRect">
          <a:avLst>
            <a:gd name="adj" fmla="val 16670"/>
          </a:avLst>
        </a:prstGeom>
        <a:solidFill>
          <a:srgbClr val="2D2DE7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Final </a:t>
          </a:r>
          <a:r>
            <a:rPr lang="en-IE" sz="1400" b="1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hyperemic</a:t>
          </a:r>
          <a:r>
            <a:rPr lang="en-IE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pullback</a:t>
          </a:r>
          <a:endParaRPr lang="en-US" sz="1400" b="1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6479458" y="3435041"/>
        <a:ext cx="2173348" cy="465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0.41913</cdr:x>
      <cdr:y>0.13495</cdr:y>
    </cdr:from>
    <cdr:to>
      <cdr:x>0.75751</cdr:x>
      <cdr:y>0.35446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D5DBDC0-29BA-7540-9D3F-7871222B1FD0}"/>
            </a:ext>
          </a:extLst>
        </cdr:cNvPr>
        <cdr:cNvSpPr txBox="1"/>
      </cdr:nvSpPr>
      <cdr:spPr>
        <a:xfrm xmlns:a="http://schemas.openxmlformats.org/drawingml/2006/main">
          <a:off x="1686313" y="283812"/>
          <a:ext cx="136142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200" b="1" dirty="0">
              <a:solidFill>
                <a:schemeClr val="accent3"/>
              </a:solidFill>
            </a:rPr>
            <a:t>10% Difference</a:t>
          </a:r>
        </a:p>
        <a:p xmlns:a="http://schemas.openxmlformats.org/drawingml/2006/main">
          <a:pPr algn="ctr"/>
          <a:r>
            <a:rPr lang="en-GB" sz="1200" b="1" i="1" dirty="0">
              <a:solidFill>
                <a:schemeClr val="accent3"/>
              </a:solidFill>
            </a:rPr>
            <a:t>P</a:t>
          </a:r>
          <a:r>
            <a:rPr lang="en-GB" sz="1200" b="1" dirty="0">
              <a:solidFill>
                <a:schemeClr val="accent3"/>
              </a:solidFill>
            </a:rPr>
            <a:t> = 0.099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0.1531</cdr:x>
      <cdr:y>0.13211</cdr:y>
    </cdr:from>
    <cdr:to>
      <cdr:x>0.79759</cdr:x>
      <cdr:y>0.35302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D5DBDC0-29BA-7540-9D3F-7871222B1FD0}"/>
            </a:ext>
          </a:extLst>
        </cdr:cNvPr>
        <cdr:cNvSpPr txBox="1"/>
      </cdr:nvSpPr>
      <cdr:spPr>
        <a:xfrm xmlns:a="http://schemas.openxmlformats.org/drawingml/2006/main">
          <a:off x="650268" y="276067"/>
          <a:ext cx="2737338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GB" sz="1200" b="1" dirty="0">
              <a:solidFill>
                <a:schemeClr val="accent3"/>
              </a:solidFill>
            </a:rPr>
            <a:t>11.2% Difference</a:t>
          </a:r>
        </a:p>
        <a:p xmlns:a="http://schemas.openxmlformats.org/drawingml/2006/main">
          <a:pPr algn="ctr"/>
          <a:r>
            <a:rPr lang="en-GB" sz="1200" b="1" i="1" dirty="0">
              <a:solidFill>
                <a:srgbClr val="00FFFF"/>
              </a:solidFill>
            </a:rPr>
            <a:t>P</a:t>
          </a:r>
          <a:r>
            <a:rPr lang="en-GB" sz="1200" b="1" dirty="0">
              <a:solidFill>
                <a:srgbClr val="00FFFF"/>
              </a:solidFill>
            </a:rPr>
            <a:t> = 0.045</a:t>
          </a:r>
          <a:endParaRPr lang="en-GB" sz="1200" b="1" i="0" dirty="0">
            <a:solidFill>
              <a:srgbClr val="00FFFF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4C0D-8A04-4E0F-B2BD-D9FE8154408D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8DE3-EF28-4001-A656-631E5A009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099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127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6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6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3/16/2021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6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67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45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01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603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377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15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96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50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6EA1E9-0953-44BF-A1A3-21CDC04D4DD2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991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34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28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96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3/16/2021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8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96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04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28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96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3/16/2021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8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96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441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28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96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3/16/2021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896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96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82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DA52B3-EB59-49FD-A192-7BBF795BC81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4641A2-1015-478C-A721-393643BDF06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3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49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3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8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88"/>
            <a:ext cx="577610" cy="276958"/>
          </a:xfrm>
          <a:prstGeom prst="rect">
            <a:avLst/>
          </a:prstGeom>
          <a:noFill/>
        </p:spPr>
        <p:txBody>
          <a:bodyPr lIns="82063" tIns="41036" rIns="82063" bIns="41036"/>
          <a:lstStyle>
            <a:lvl1pPr algn="r">
              <a:defRPr/>
            </a:lvl1pPr>
          </a:lstStyle>
          <a:p>
            <a:pPr marL="0" marR="0" lvl="0" indent="0" algn="r" defTabSz="8206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8206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846"/>
            <a:ext cx="7043024" cy="552203"/>
          </a:xfrm>
          <a:prstGeom prst="rect">
            <a:avLst/>
          </a:prstGeom>
        </p:spPr>
        <p:txBody>
          <a:bodyPr/>
          <a:lstStyle>
            <a:lvl1pPr>
              <a:defRPr sz="285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172852" y="4973906"/>
            <a:ext cx="582511" cy="1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63" tIns="41036" rIns="82063" bIns="41036">
            <a:spAutoFit/>
          </a:bodyPr>
          <a:lstStyle/>
          <a:p>
            <a:pPr marL="0" marR="0" lvl="0" indent="0" algn="r" defTabSz="8206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525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3328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64" y="35633"/>
            <a:ext cx="8628595" cy="552203"/>
          </a:xfrm>
          <a:prstGeom prst="rect">
            <a:avLst/>
          </a:prstGeom>
        </p:spPr>
        <p:txBody>
          <a:bodyPr/>
          <a:lstStyle>
            <a:lvl1pPr>
              <a:defRPr sz="24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784661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12237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846"/>
            <a:ext cx="7043024" cy="552203"/>
          </a:xfrm>
          <a:prstGeom prst="rect">
            <a:avLst/>
          </a:prstGeom>
        </p:spPr>
        <p:txBody>
          <a:bodyPr/>
          <a:lstStyle>
            <a:lvl1pPr>
              <a:defRPr sz="285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88"/>
            <a:ext cx="577610" cy="276958"/>
          </a:xfrm>
          <a:prstGeom prst="rect">
            <a:avLst/>
          </a:prstGeom>
          <a:noFill/>
        </p:spPr>
        <p:txBody>
          <a:bodyPr lIns="82063" tIns="41036" rIns="82063" bIns="41036"/>
          <a:lstStyle>
            <a:lvl1pPr algn="r">
              <a:defRPr/>
            </a:lvl1pPr>
          </a:lstStyle>
          <a:p>
            <a:pPr marL="0" marR="0" lvl="0" indent="0" algn="r" defTabSz="8206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8206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155219" y="4973906"/>
            <a:ext cx="600143" cy="1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63" tIns="41036" rIns="82063" bIns="41036">
            <a:spAutoFit/>
          </a:bodyPr>
          <a:lstStyle/>
          <a:p>
            <a:pPr marL="0" marR="0" lvl="0" indent="0" algn="r" defTabSz="8206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525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470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46" indent="0" algn="ctr">
              <a:buNone/>
              <a:defRPr/>
            </a:lvl2pPr>
            <a:lvl3pPr marL="685289" indent="0" algn="ctr">
              <a:buNone/>
              <a:defRPr/>
            </a:lvl3pPr>
            <a:lvl4pPr marL="1027931" indent="0" algn="ctr">
              <a:buNone/>
              <a:defRPr/>
            </a:lvl4pPr>
            <a:lvl5pPr marL="1370570" indent="0" algn="ctr">
              <a:buNone/>
              <a:defRPr/>
            </a:lvl5pPr>
            <a:lvl6pPr marL="1713214" indent="0" algn="ctr">
              <a:buNone/>
              <a:defRPr/>
            </a:lvl6pPr>
            <a:lvl7pPr marL="2055857" indent="0" algn="ctr">
              <a:buNone/>
              <a:defRPr/>
            </a:lvl7pPr>
            <a:lvl8pPr marL="2398499" indent="0" algn="ctr">
              <a:buNone/>
              <a:defRPr/>
            </a:lvl8pPr>
            <a:lvl9pPr marL="27411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1896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443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46" indent="0">
              <a:buNone/>
              <a:defRPr sz="1350"/>
            </a:lvl2pPr>
            <a:lvl3pPr marL="685289" indent="0">
              <a:buNone/>
              <a:defRPr sz="1200"/>
            </a:lvl3pPr>
            <a:lvl4pPr marL="1027931" indent="0">
              <a:buNone/>
              <a:defRPr sz="1050"/>
            </a:lvl4pPr>
            <a:lvl5pPr marL="1370570" indent="0">
              <a:buNone/>
              <a:defRPr sz="1050"/>
            </a:lvl5pPr>
            <a:lvl6pPr marL="1713214" indent="0">
              <a:buNone/>
              <a:defRPr sz="1050"/>
            </a:lvl6pPr>
            <a:lvl7pPr marL="2055857" indent="0">
              <a:buNone/>
              <a:defRPr sz="1050"/>
            </a:lvl7pPr>
            <a:lvl8pPr marL="2398499" indent="0">
              <a:buNone/>
              <a:defRPr sz="1050"/>
            </a:lvl8pPr>
            <a:lvl9pPr marL="274114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1074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7220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534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482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8423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80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2895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00"/>
            </a:lvl2pPr>
            <a:lvl3pPr marL="685289" indent="0">
              <a:buNone/>
              <a:defRPr sz="1800"/>
            </a:lvl3pPr>
            <a:lvl4pPr marL="1027931" indent="0">
              <a:buNone/>
              <a:defRPr sz="1500"/>
            </a:lvl4pPr>
            <a:lvl5pPr marL="1370570" indent="0">
              <a:buNone/>
              <a:defRPr sz="1500"/>
            </a:lvl5pPr>
            <a:lvl6pPr marL="1713214" indent="0">
              <a:buNone/>
              <a:defRPr sz="1500"/>
            </a:lvl6pPr>
            <a:lvl7pPr marL="2055857" indent="0">
              <a:buNone/>
              <a:defRPr sz="1500"/>
            </a:lvl7pPr>
            <a:lvl8pPr marL="2398499" indent="0">
              <a:buNone/>
              <a:defRPr sz="1500"/>
            </a:lvl8pPr>
            <a:lvl9pPr marL="274114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3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86894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07213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275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07975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1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72414" indent="0" algn="ctr">
              <a:buNone/>
              <a:defRPr/>
            </a:lvl2pPr>
            <a:lvl3pPr marL="544707" indent="0" algn="ctr">
              <a:buNone/>
              <a:defRPr/>
            </a:lvl3pPr>
            <a:lvl4pPr marL="817115" indent="0" algn="ctr">
              <a:buNone/>
              <a:defRPr/>
            </a:lvl4pPr>
            <a:lvl5pPr marL="1089449" indent="0" algn="ctr">
              <a:buNone/>
              <a:defRPr/>
            </a:lvl5pPr>
            <a:lvl6pPr marL="1361827" indent="0" algn="ctr">
              <a:buNone/>
              <a:defRPr/>
            </a:lvl6pPr>
            <a:lvl7pPr marL="1634151" indent="0" algn="ctr">
              <a:buNone/>
              <a:defRPr/>
            </a:lvl7pPr>
            <a:lvl8pPr marL="1906523" indent="0" algn="ctr">
              <a:buNone/>
              <a:defRPr/>
            </a:lvl8pPr>
            <a:lvl9pPr marL="217888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312946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908204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339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272414" indent="0">
              <a:buNone/>
              <a:defRPr sz="1350"/>
            </a:lvl2pPr>
            <a:lvl3pPr marL="544707" indent="0">
              <a:buNone/>
              <a:defRPr sz="1200"/>
            </a:lvl3pPr>
            <a:lvl4pPr marL="817115" indent="0">
              <a:buNone/>
              <a:defRPr sz="1050"/>
            </a:lvl4pPr>
            <a:lvl5pPr marL="1089449" indent="0">
              <a:buNone/>
              <a:defRPr sz="1050"/>
            </a:lvl5pPr>
            <a:lvl6pPr marL="1361827" indent="0">
              <a:buNone/>
              <a:defRPr sz="1050"/>
            </a:lvl6pPr>
            <a:lvl7pPr marL="1634151" indent="0">
              <a:buNone/>
              <a:defRPr sz="1050"/>
            </a:lvl7pPr>
            <a:lvl8pPr marL="1906523" indent="0">
              <a:buNone/>
              <a:defRPr sz="1050"/>
            </a:lvl8pPr>
            <a:lvl9pPr marL="2178886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3597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50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3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579360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2414" indent="0">
              <a:buNone/>
              <a:defRPr sz="1500" b="1"/>
            </a:lvl2pPr>
            <a:lvl3pPr marL="544707" indent="0">
              <a:buNone/>
              <a:defRPr sz="1350" b="1"/>
            </a:lvl3pPr>
            <a:lvl4pPr marL="817115" indent="0">
              <a:buNone/>
              <a:defRPr sz="1200" b="1"/>
            </a:lvl4pPr>
            <a:lvl5pPr marL="1089449" indent="0">
              <a:buNone/>
              <a:defRPr sz="1200" b="1"/>
            </a:lvl5pPr>
            <a:lvl6pPr marL="1361827" indent="0">
              <a:buNone/>
              <a:defRPr sz="1200" b="1"/>
            </a:lvl6pPr>
            <a:lvl7pPr marL="1634151" indent="0">
              <a:buNone/>
              <a:defRPr sz="1200" b="1"/>
            </a:lvl7pPr>
            <a:lvl8pPr marL="1906523" indent="0">
              <a:buNone/>
              <a:defRPr sz="1200" b="1"/>
            </a:lvl8pPr>
            <a:lvl9pPr marL="21788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2414" indent="0">
              <a:buNone/>
              <a:defRPr sz="1500" b="1"/>
            </a:lvl2pPr>
            <a:lvl3pPr marL="544707" indent="0">
              <a:buNone/>
              <a:defRPr sz="1350" b="1"/>
            </a:lvl3pPr>
            <a:lvl4pPr marL="817115" indent="0">
              <a:buNone/>
              <a:defRPr sz="1200" b="1"/>
            </a:lvl4pPr>
            <a:lvl5pPr marL="1089449" indent="0">
              <a:buNone/>
              <a:defRPr sz="1200" b="1"/>
            </a:lvl5pPr>
            <a:lvl6pPr marL="1361827" indent="0">
              <a:buNone/>
              <a:defRPr sz="1200" b="1"/>
            </a:lvl6pPr>
            <a:lvl7pPr marL="1634151" indent="0">
              <a:buNone/>
              <a:defRPr sz="1200" b="1"/>
            </a:lvl7pPr>
            <a:lvl8pPr marL="1906523" indent="0">
              <a:buNone/>
              <a:defRPr sz="1200" b="1"/>
            </a:lvl8pPr>
            <a:lvl9pPr marL="21788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88998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33684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814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818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534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272414" indent="0">
              <a:buNone/>
              <a:defRPr sz="900"/>
            </a:lvl2pPr>
            <a:lvl3pPr marL="544707" indent="0">
              <a:buNone/>
              <a:defRPr sz="750"/>
            </a:lvl3pPr>
            <a:lvl4pPr marL="817115" indent="0">
              <a:buNone/>
              <a:defRPr sz="600"/>
            </a:lvl4pPr>
            <a:lvl5pPr marL="1089449" indent="0">
              <a:buNone/>
              <a:defRPr sz="600"/>
            </a:lvl5pPr>
            <a:lvl6pPr marL="1361827" indent="0">
              <a:buNone/>
              <a:defRPr sz="600"/>
            </a:lvl6pPr>
            <a:lvl7pPr marL="1634151" indent="0">
              <a:buNone/>
              <a:defRPr sz="600"/>
            </a:lvl7pPr>
            <a:lvl8pPr marL="1906523" indent="0">
              <a:buNone/>
              <a:defRPr sz="600"/>
            </a:lvl8pPr>
            <a:lvl9pPr marL="217888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4494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272414" indent="0">
              <a:buNone/>
              <a:defRPr sz="2100"/>
            </a:lvl2pPr>
            <a:lvl3pPr marL="544707" indent="0">
              <a:buNone/>
              <a:defRPr sz="1800"/>
            </a:lvl3pPr>
            <a:lvl4pPr marL="817115" indent="0">
              <a:buNone/>
              <a:defRPr sz="1500"/>
            </a:lvl4pPr>
            <a:lvl5pPr marL="1089449" indent="0">
              <a:buNone/>
              <a:defRPr sz="1500"/>
            </a:lvl5pPr>
            <a:lvl6pPr marL="1361827" indent="0">
              <a:buNone/>
              <a:defRPr sz="1500"/>
            </a:lvl6pPr>
            <a:lvl7pPr marL="1634151" indent="0">
              <a:buNone/>
              <a:defRPr sz="1500"/>
            </a:lvl7pPr>
            <a:lvl8pPr marL="1906523" indent="0">
              <a:buNone/>
              <a:defRPr sz="1500"/>
            </a:lvl8pPr>
            <a:lvl9pPr marL="21788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868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272414" indent="0">
              <a:buNone/>
              <a:defRPr sz="900"/>
            </a:lvl2pPr>
            <a:lvl3pPr marL="544707" indent="0">
              <a:buNone/>
              <a:defRPr sz="750"/>
            </a:lvl3pPr>
            <a:lvl4pPr marL="817115" indent="0">
              <a:buNone/>
              <a:defRPr sz="600"/>
            </a:lvl4pPr>
            <a:lvl5pPr marL="1089449" indent="0">
              <a:buNone/>
              <a:defRPr sz="600"/>
            </a:lvl5pPr>
            <a:lvl6pPr marL="1361827" indent="0">
              <a:buNone/>
              <a:defRPr sz="600"/>
            </a:lvl6pPr>
            <a:lvl7pPr marL="1634151" indent="0">
              <a:buNone/>
              <a:defRPr sz="600"/>
            </a:lvl7pPr>
            <a:lvl8pPr marL="1906523" indent="0">
              <a:buNone/>
              <a:defRPr sz="600"/>
            </a:lvl8pPr>
            <a:lvl9pPr marL="217888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69004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91895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830834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5929303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108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74129" indent="0" algn="ctr">
              <a:buNone/>
              <a:defRPr/>
            </a:lvl2pPr>
            <a:lvl3pPr marL="548283" indent="0" algn="ctr">
              <a:buNone/>
              <a:defRPr/>
            </a:lvl3pPr>
            <a:lvl4pPr marL="822240" indent="0" algn="ctr">
              <a:buNone/>
              <a:defRPr/>
            </a:lvl4pPr>
            <a:lvl5pPr marL="1096370" indent="0" algn="ctr">
              <a:buNone/>
              <a:defRPr/>
            </a:lvl5pPr>
            <a:lvl6pPr marL="1370363" indent="0" algn="ctr">
              <a:buNone/>
              <a:defRPr/>
            </a:lvl6pPr>
            <a:lvl7pPr marL="1644507" indent="0" algn="ctr">
              <a:buNone/>
              <a:defRPr/>
            </a:lvl7pPr>
            <a:lvl8pPr marL="1918581" indent="0" algn="ctr">
              <a:buNone/>
              <a:defRPr/>
            </a:lvl8pPr>
            <a:lvl9pPr marL="219267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97833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598698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339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274129" indent="0">
              <a:buNone/>
              <a:defRPr sz="1350"/>
            </a:lvl2pPr>
            <a:lvl3pPr marL="548283" indent="0">
              <a:buNone/>
              <a:defRPr sz="1200"/>
            </a:lvl3pPr>
            <a:lvl4pPr marL="822240" indent="0">
              <a:buNone/>
              <a:defRPr sz="1050"/>
            </a:lvl4pPr>
            <a:lvl5pPr marL="1096370" indent="0">
              <a:buNone/>
              <a:defRPr sz="1050"/>
            </a:lvl5pPr>
            <a:lvl6pPr marL="1370363" indent="0">
              <a:buNone/>
              <a:defRPr sz="1050"/>
            </a:lvl6pPr>
            <a:lvl7pPr marL="1644507" indent="0">
              <a:buNone/>
              <a:defRPr sz="1050"/>
            </a:lvl7pPr>
            <a:lvl8pPr marL="1918581" indent="0">
              <a:buNone/>
              <a:defRPr sz="1050"/>
            </a:lvl8pPr>
            <a:lvl9pPr marL="219267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73003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50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3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644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4129" indent="0">
              <a:buNone/>
              <a:defRPr sz="1500" b="1"/>
            </a:lvl2pPr>
            <a:lvl3pPr marL="548283" indent="0">
              <a:buNone/>
              <a:defRPr sz="1350" b="1"/>
            </a:lvl3pPr>
            <a:lvl4pPr marL="822240" indent="0">
              <a:buNone/>
              <a:defRPr sz="1200" b="1"/>
            </a:lvl4pPr>
            <a:lvl5pPr marL="1096370" indent="0">
              <a:buNone/>
              <a:defRPr sz="1200" b="1"/>
            </a:lvl5pPr>
            <a:lvl6pPr marL="1370363" indent="0">
              <a:buNone/>
              <a:defRPr sz="1200" b="1"/>
            </a:lvl6pPr>
            <a:lvl7pPr marL="1644507" indent="0">
              <a:buNone/>
              <a:defRPr sz="1200" b="1"/>
            </a:lvl7pPr>
            <a:lvl8pPr marL="1918581" indent="0">
              <a:buNone/>
              <a:defRPr sz="1200" b="1"/>
            </a:lvl8pPr>
            <a:lvl9pPr marL="21926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4129" indent="0">
              <a:buNone/>
              <a:defRPr sz="1500" b="1"/>
            </a:lvl2pPr>
            <a:lvl3pPr marL="548283" indent="0">
              <a:buNone/>
              <a:defRPr sz="1350" b="1"/>
            </a:lvl3pPr>
            <a:lvl4pPr marL="822240" indent="0">
              <a:buNone/>
              <a:defRPr sz="1200" b="1"/>
            </a:lvl4pPr>
            <a:lvl5pPr marL="1096370" indent="0">
              <a:buNone/>
              <a:defRPr sz="1200" b="1"/>
            </a:lvl5pPr>
            <a:lvl6pPr marL="1370363" indent="0">
              <a:buNone/>
              <a:defRPr sz="1200" b="1"/>
            </a:lvl6pPr>
            <a:lvl7pPr marL="1644507" indent="0">
              <a:buNone/>
              <a:defRPr sz="1200" b="1"/>
            </a:lvl7pPr>
            <a:lvl8pPr marL="1918581" indent="0">
              <a:buNone/>
              <a:defRPr sz="1200" b="1"/>
            </a:lvl8pPr>
            <a:lvl9pPr marL="219267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95580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97465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89895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818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534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274129" indent="0">
              <a:buNone/>
              <a:defRPr sz="900"/>
            </a:lvl2pPr>
            <a:lvl3pPr marL="548283" indent="0">
              <a:buNone/>
              <a:defRPr sz="750"/>
            </a:lvl3pPr>
            <a:lvl4pPr marL="822240" indent="0">
              <a:buNone/>
              <a:defRPr sz="600"/>
            </a:lvl4pPr>
            <a:lvl5pPr marL="1096370" indent="0">
              <a:buNone/>
              <a:defRPr sz="600"/>
            </a:lvl5pPr>
            <a:lvl6pPr marL="1370363" indent="0">
              <a:buNone/>
              <a:defRPr sz="600"/>
            </a:lvl6pPr>
            <a:lvl7pPr marL="1644507" indent="0">
              <a:buNone/>
              <a:defRPr sz="600"/>
            </a:lvl7pPr>
            <a:lvl8pPr marL="1918581" indent="0">
              <a:buNone/>
              <a:defRPr sz="600"/>
            </a:lvl8pPr>
            <a:lvl9pPr marL="219267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53015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274129" indent="0">
              <a:buNone/>
              <a:defRPr sz="2100"/>
            </a:lvl2pPr>
            <a:lvl3pPr marL="548283" indent="0">
              <a:buNone/>
              <a:defRPr sz="1800"/>
            </a:lvl3pPr>
            <a:lvl4pPr marL="822240" indent="0">
              <a:buNone/>
              <a:defRPr sz="1500"/>
            </a:lvl4pPr>
            <a:lvl5pPr marL="1096370" indent="0">
              <a:buNone/>
              <a:defRPr sz="1500"/>
            </a:lvl5pPr>
            <a:lvl6pPr marL="1370363" indent="0">
              <a:buNone/>
              <a:defRPr sz="1500"/>
            </a:lvl6pPr>
            <a:lvl7pPr marL="1644507" indent="0">
              <a:buNone/>
              <a:defRPr sz="1500"/>
            </a:lvl7pPr>
            <a:lvl8pPr marL="1918581" indent="0">
              <a:buNone/>
              <a:defRPr sz="1500"/>
            </a:lvl8pPr>
            <a:lvl9pPr marL="2192671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868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274129" indent="0">
              <a:buNone/>
              <a:defRPr sz="900"/>
            </a:lvl2pPr>
            <a:lvl3pPr marL="548283" indent="0">
              <a:buNone/>
              <a:defRPr sz="750"/>
            </a:lvl3pPr>
            <a:lvl4pPr marL="822240" indent="0">
              <a:buNone/>
              <a:defRPr sz="600"/>
            </a:lvl4pPr>
            <a:lvl5pPr marL="1096370" indent="0">
              <a:buNone/>
              <a:defRPr sz="600"/>
            </a:lvl5pPr>
            <a:lvl6pPr marL="1370363" indent="0">
              <a:buNone/>
              <a:defRPr sz="600"/>
            </a:lvl6pPr>
            <a:lvl7pPr marL="1644507" indent="0">
              <a:buNone/>
              <a:defRPr sz="600"/>
            </a:lvl7pPr>
            <a:lvl8pPr marL="1918581" indent="0">
              <a:buNone/>
              <a:defRPr sz="600"/>
            </a:lvl8pPr>
            <a:lvl9pPr marL="219267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1878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1619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3060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041636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051372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8046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6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1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3935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3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7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539103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47001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375317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56018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4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994851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1010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15740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46441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76254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81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7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375" indent="0" algn="ctr">
              <a:buNone/>
              <a:defRPr/>
            </a:lvl2pPr>
            <a:lvl3pPr marL="912750" indent="0" algn="ctr">
              <a:buNone/>
              <a:defRPr/>
            </a:lvl3pPr>
            <a:lvl4pPr marL="1369125" indent="0" algn="ctr">
              <a:buNone/>
              <a:defRPr/>
            </a:lvl4pPr>
            <a:lvl5pPr marL="1825515" indent="0" algn="ctr">
              <a:buNone/>
              <a:defRPr/>
            </a:lvl5pPr>
            <a:lvl6pPr marL="2281894" indent="0" algn="ctr">
              <a:buNone/>
              <a:defRPr/>
            </a:lvl6pPr>
            <a:lvl7pPr marL="2738250" indent="0" algn="ctr">
              <a:buNone/>
              <a:defRPr/>
            </a:lvl7pPr>
            <a:lvl8pPr marL="3194643" indent="0" algn="ctr">
              <a:buNone/>
              <a:defRPr/>
            </a:lvl8pPr>
            <a:lvl9pPr marL="365102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61423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97000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04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5" indent="0">
              <a:buNone/>
              <a:defRPr sz="1800"/>
            </a:lvl2pPr>
            <a:lvl3pPr marL="912750" indent="0">
              <a:buNone/>
              <a:defRPr sz="1600"/>
            </a:lvl3pPr>
            <a:lvl4pPr marL="1369125" indent="0">
              <a:buNone/>
              <a:defRPr sz="1400"/>
            </a:lvl4pPr>
            <a:lvl5pPr marL="1825515" indent="0">
              <a:buNone/>
              <a:defRPr sz="1400"/>
            </a:lvl5pPr>
            <a:lvl6pPr marL="2281894" indent="0">
              <a:buNone/>
              <a:defRPr sz="1400"/>
            </a:lvl6pPr>
            <a:lvl7pPr marL="2738250" indent="0">
              <a:buNone/>
              <a:defRPr sz="1400"/>
            </a:lvl7pPr>
            <a:lvl8pPr marL="3194643" indent="0">
              <a:buNone/>
              <a:defRPr sz="1400"/>
            </a:lvl8pPr>
            <a:lvl9pPr marL="365102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96782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2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1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763512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40489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0520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03066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58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99890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5" indent="0">
              <a:buNone/>
              <a:defRPr sz="2800"/>
            </a:lvl2pPr>
            <a:lvl3pPr marL="912750" indent="0">
              <a:buNone/>
              <a:defRPr sz="2400"/>
            </a:lvl3pPr>
            <a:lvl4pPr marL="1369125" indent="0">
              <a:buNone/>
              <a:defRPr sz="2000"/>
            </a:lvl4pPr>
            <a:lvl5pPr marL="1825515" indent="0">
              <a:buNone/>
              <a:defRPr sz="2000"/>
            </a:lvl5pPr>
            <a:lvl6pPr marL="2281894" indent="0">
              <a:buNone/>
              <a:defRPr sz="2000"/>
            </a:lvl6pPr>
            <a:lvl7pPr marL="2738250" indent="0">
              <a:buNone/>
              <a:defRPr sz="2000"/>
            </a:lvl7pPr>
            <a:lvl8pPr marL="3194643" indent="0">
              <a:buNone/>
              <a:defRPr sz="2000"/>
            </a:lvl8pPr>
            <a:lvl9pPr marL="365102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8907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18787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1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218556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9959758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78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3351" y="4973901"/>
            <a:ext cx="662020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71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38018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6972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137" y="4973901"/>
            <a:ext cx="681256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78056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98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274344" indent="0" algn="ctr">
              <a:buNone/>
              <a:defRPr/>
            </a:lvl2pPr>
            <a:lvl3pPr marL="548636" indent="0" algn="ctr">
              <a:buNone/>
              <a:defRPr/>
            </a:lvl3pPr>
            <a:lvl4pPr marL="822897" indent="0" algn="ctr">
              <a:buNone/>
              <a:defRPr/>
            </a:lvl4pPr>
            <a:lvl5pPr marL="1097171" indent="0" algn="ctr">
              <a:buNone/>
              <a:defRPr/>
            </a:lvl5pPr>
            <a:lvl6pPr marL="1371428" indent="0" algn="ctr">
              <a:buNone/>
              <a:defRPr/>
            </a:lvl6pPr>
            <a:lvl7pPr marL="1645716" indent="0" algn="ctr">
              <a:buNone/>
              <a:defRPr/>
            </a:lvl7pPr>
            <a:lvl8pPr marL="1920027" indent="0" algn="ctr">
              <a:buNone/>
              <a:defRPr/>
            </a:lvl8pPr>
            <a:lvl9pPr marL="219433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48845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517389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339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274344" indent="0">
              <a:buNone/>
              <a:defRPr sz="1350"/>
            </a:lvl2pPr>
            <a:lvl3pPr marL="548636" indent="0">
              <a:buNone/>
              <a:defRPr sz="1200"/>
            </a:lvl3pPr>
            <a:lvl4pPr marL="822897" indent="0">
              <a:buNone/>
              <a:defRPr sz="1050"/>
            </a:lvl4pPr>
            <a:lvl5pPr marL="1097171" indent="0">
              <a:buNone/>
              <a:defRPr sz="1050"/>
            </a:lvl5pPr>
            <a:lvl6pPr marL="1371428" indent="0">
              <a:buNone/>
              <a:defRPr sz="1050"/>
            </a:lvl6pPr>
            <a:lvl7pPr marL="1645716" indent="0">
              <a:buNone/>
              <a:defRPr sz="1050"/>
            </a:lvl7pPr>
            <a:lvl8pPr marL="1920027" indent="0">
              <a:buNone/>
              <a:defRPr sz="1050"/>
            </a:lvl8pPr>
            <a:lvl9pPr marL="2194334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23652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950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3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5373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4344" indent="0">
              <a:buNone/>
              <a:defRPr sz="1500" b="1"/>
            </a:lvl2pPr>
            <a:lvl3pPr marL="548636" indent="0">
              <a:buNone/>
              <a:defRPr sz="1350" b="1"/>
            </a:lvl3pPr>
            <a:lvl4pPr marL="822897" indent="0">
              <a:buNone/>
              <a:defRPr sz="1200" b="1"/>
            </a:lvl4pPr>
            <a:lvl5pPr marL="1097171" indent="0">
              <a:buNone/>
              <a:defRPr sz="1200" b="1"/>
            </a:lvl5pPr>
            <a:lvl6pPr marL="1371428" indent="0">
              <a:buNone/>
              <a:defRPr sz="1200" b="1"/>
            </a:lvl6pPr>
            <a:lvl7pPr marL="1645716" indent="0">
              <a:buNone/>
              <a:defRPr sz="1200" b="1"/>
            </a:lvl7pPr>
            <a:lvl8pPr marL="1920027" indent="0">
              <a:buNone/>
              <a:defRPr sz="1200" b="1"/>
            </a:lvl8pPr>
            <a:lvl9pPr marL="219433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274344" indent="0">
              <a:buNone/>
              <a:defRPr sz="1500" b="1"/>
            </a:lvl2pPr>
            <a:lvl3pPr marL="548636" indent="0">
              <a:buNone/>
              <a:defRPr sz="1350" b="1"/>
            </a:lvl3pPr>
            <a:lvl4pPr marL="822897" indent="0">
              <a:buNone/>
              <a:defRPr sz="1200" b="1"/>
            </a:lvl4pPr>
            <a:lvl5pPr marL="1097171" indent="0">
              <a:buNone/>
              <a:defRPr sz="1200" b="1"/>
            </a:lvl5pPr>
            <a:lvl6pPr marL="1371428" indent="0">
              <a:buNone/>
              <a:defRPr sz="1200" b="1"/>
            </a:lvl6pPr>
            <a:lvl7pPr marL="1645716" indent="0">
              <a:buNone/>
              <a:defRPr sz="1200" b="1"/>
            </a:lvl7pPr>
            <a:lvl8pPr marL="1920027" indent="0">
              <a:buNone/>
              <a:defRPr sz="1200" b="1"/>
            </a:lvl8pPr>
            <a:lvl9pPr marL="219433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72484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758247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14290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808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5314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274344" indent="0">
              <a:buNone/>
              <a:defRPr sz="900"/>
            </a:lvl2pPr>
            <a:lvl3pPr marL="548636" indent="0">
              <a:buNone/>
              <a:defRPr sz="750"/>
            </a:lvl3pPr>
            <a:lvl4pPr marL="822897" indent="0">
              <a:buNone/>
              <a:defRPr sz="600"/>
            </a:lvl4pPr>
            <a:lvl5pPr marL="1097171" indent="0">
              <a:buNone/>
              <a:defRPr sz="600"/>
            </a:lvl5pPr>
            <a:lvl6pPr marL="1371428" indent="0">
              <a:buNone/>
              <a:defRPr sz="600"/>
            </a:lvl6pPr>
            <a:lvl7pPr marL="1645716" indent="0">
              <a:buNone/>
              <a:defRPr sz="600"/>
            </a:lvl7pPr>
            <a:lvl8pPr marL="1920027" indent="0">
              <a:buNone/>
              <a:defRPr sz="600"/>
            </a:lvl8pPr>
            <a:lvl9pPr marL="219433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62632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274344" indent="0">
              <a:buNone/>
              <a:defRPr sz="2100"/>
            </a:lvl2pPr>
            <a:lvl3pPr marL="548636" indent="0">
              <a:buNone/>
              <a:defRPr sz="1800"/>
            </a:lvl3pPr>
            <a:lvl4pPr marL="822897" indent="0">
              <a:buNone/>
              <a:defRPr sz="1500"/>
            </a:lvl4pPr>
            <a:lvl5pPr marL="1097171" indent="0">
              <a:buNone/>
              <a:defRPr sz="1500"/>
            </a:lvl5pPr>
            <a:lvl6pPr marL="1371428" indent="0">
              <a:buNone/>
              <a:defRPr sz="1500"/>
            </a:lvl6pPr>
            <a:lvl7pPr marL="1645716" indent="0">
              <a:buNone/>
              <a:defRPr sz="1500"/>
            </a:lvl7pPr>
            <a:lvl8pPr marL="1920027" indent="0">
              <a:buNone/>
              <a:defRPr sz="1500"/>
            </a:lvl8pPr>
            <a:lvl9pPr marL="219433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711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274344" indent="0">
              <a:buNone/>
              <a:defRPr sz="900"/>
            </a:lvl2pPr>
            <a:lvl3pPr marL="548636" indent="0">
              <a:buNone/>
              <a:defRPr sz="750"/>
            </a:lvl3pPr>
            <a:lvl4pPr marL="822897" indent="0">
              <a:buNone/>
              <a:defRPr sz="600"/>
            </a:lvl4pPr>
            <a:lvl5pPr marL="1097171" indent="0">
              <a:buNone/>
              <a:defRPr sz="600"/>
            </a:lvl5pPr>
            <a:lvl6pPr marL="1371428" indent="0">
              <a:buNone/>
              <a:defRPr sz="600"/>
            </a:lvl6pPr>
            <a:lvl7pPr marL="1645716" indent="0">
              <a:buNone/>
              <a:defRPr sz="600"/>
            </a:lvl7pPr>
            <a:lvl8pPr marL="1920027" indent="0">
              <a:buNone/>
              <a:defRPr sz="600"/>
            </a:lvl8pPr>
            <a:lvl9pPr marL="219433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00556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391472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17485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336784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10315" indent="0" algn="ctr">
              <a:buNone/>
              <a:defRPr/>
            </a:lvl2pPr>
            <a:lvl3pPr marL="820634" indent="0" algn="ctr">
              <a:buNone/>
              <a:defRPr/>
            </a:lvl3pPr>
            <a:lvl4pPr marL="1230944" indent="0" algn="ctr">
              <a:buNone/>
              <a:defRPr/>
            </a:lvl4pPr>
            <a:lvl5pPr marL="1641267" indent="0" algn="ctr">
              <a:buNone/>
              <a:defRPr/>
            </a:lvl5pPr>
            <a:lvl6pPr marL="2051585" indent="0" algn="ctr">
              <a:buNone/>
              <a:defRPr/>
            </a:lvl6pPr>
            <a:lvl7pPr marL="2461885" indent="0" algn="ctr">
              <a:buNone/>
              <a:defRPr/>
            </a:lvl7pPr>
            <a:lvl8pPr marL="2872223" indent="0" algn="ctr">
              <a:buNone/>
              <a:defRPr/>
            </a:lvl8pPr>
            <a:lvl9pPr marL="32825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211340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66075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5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315" indent="0">
              <a:buNone/>
              <a:defRPr sz="1650"/>
            </a:lvl2pPr>
            <a:lvl3pPr marL="820634" indent="0">
              <a:buNone/>
              <a:defRPr sz="1350"/>
            </a:lvl3pPr>
            <a:lvl4pPr marL="1230944" indent="0">
              <a:buNone/>
              <a:defRPr sz="1275"/>
            </a:lvl4pPr>
            <a:lvl5pPr marL="1641267" indent="0">
              <a:buNone/>
              <a:defRPr sz="1275"/>
            </a:lvl5pPr>
            <a:lvl6pPr marL="2051585" indent="0">
              <a:buNone/>
              <a:defRPr sz="1275"/>
            </a:lvl6pPr>
            <a:lvl7pPr marL="2461885" indent="0">
              <a:buNone/>
              <a:defRPr sz="1275"/>
            </a:lvl7pPr>
            <a:lvl8pPr marL="2872223" indent="0">
              <a:buNone/>
              <a:defRPr sz="1275"/>
            </a:lvl8pPr>
            <a:lvl9pPr marL="3282533" indent="0">
              <a:buNone/>
              <a:defRPr sz="12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45782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32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7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99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7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880743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0315" indent="0">
              <a:buNone/>
              <a:defRPr sz="1800" b="1"/>
            </a:lvl2pPr>
            <a:lvl3pPr marL="820634" indent="0">
              <a:buNone/>
              <a:defRPr sz="1650" b="1"/>
            </a:lvl3pPr>
            <a:lvl4pPr marL="1230944" indent="0">
              <a:buNone/>
              <a:defRPr sz="1350" b="1"/>
            </a:lvl4pPr>
            <a:lvl5pPr marL="1641267" indent="0">
              <a:buNone/>
              <a:defRPr sz="1350" b="1"/>
            </a:lvl5pPr>
            <a:lvl6pPr marL="2051585" indent="0">
              <a:buNone/>
              <a:defRPr sz="1350" b="1"/>
            </a:lvl6pPr>
            <a:lvl7pPr marL="2461885" indent="0">
              <a:buNone/>
              <a:defRPr sz="1350" b="1"/>
            </a:lvl7pPr>
            <a:lvl8pPr marL="2872223" indent="0">
              <a:buNone/>
              <a:defRPr sz="1350" b="1"/>
            </a:lvl8pPr>
            <a:lvl9pPr marL="328253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0315" indent="0">
              <a:buNone/>
              <a:defRPr sz="1800" b="1"/>
            </a:lvl2pPr>
            <a:lvl3pPr marL="820634" indent="0">
              <a:buNone/>
              <a:defRPr sz="1650" b="1"/>
            </a:lvl3pPr>
            <a:lvl4pPr marL="1230944" indent="0">
              <a:buNone/>
              <a:defRPr sz="1350" b="1"/>
            </a:lvl4pPr>
            <a:lvl5pPr marL="1641267" indent="0">
              <a:buNone/>
              <a:defRPr sz="1350" b="1"/>
            </a:lvl5pPr>
            <a:lvl6pPr marL="2051585" indent="0">
              <a:buNone/>
              <a:defRPr sz="1350" b="1"/>
            </a:lvl6pPr>
            <a:lvl7pPr marL="2461885" indent="0">
              <a:buNone/>
              <a:defRPr sz="1350" b="1"/>
            </a:lvl7pPr>
            <a:lvl8pPr marL="2872223" indent="0">
              <a:buNone/>
              <a:defRPr sz="1350" b="1"/>
            </a:lvl8pPr>
            <a:lvl9pPr marL="3282533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782419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881927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58024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6"/>
            <a:ext cx="3008489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9"/>
            <a:ext cx="5111044" cy="4389835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17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75"/>
            </a:lvl1pPr>
            <a:lvl2pPr marL="410315" indent="0">
              <a:buNone/>
              <a:defRPr sz="1050"/>
            </a:lvl2pPr>
            <a:lvl3pPr marL="820634" indent="0">
              <a:buNone/>
              <a:defRPr sz="900"/>
            </a:lvl3pPr>
            <a:lvl4pPr marL="1230944" indent="0">
              <a:buNone/>
              <a:defRPr sz="900"/>
            </a:lvl4pPr>
            <a:lvl5pPr marL="1641267" indent="0">
              <a:buNone/>
              <a:defRPr sz="900"/>
            </a:lvl5pPr>
            <a:lvl6pPr marL="2051585" indent="0">
              <a:buNone/>
              <a:defRPr sz="900"/>
            </a:lvl6pPr>
            <a:lvl7pPr marL="2461885" indent="0">
              <a:buNone/>
              <a:defRPr sz="900"/>
            </a:lvl7pPr>
            <a:lvl8pPr marL="2872223" indent="0">
              <a:buNone/>
              <a:defRPr sz="900"/>
            </a:lvl8pPr>
            <a:lvl9pPr marL="32825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468858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850"/>
            </a:lvl1pPr>
            <a:lvl2pPr marL="410315" indent="0">
              <a:buNone/>
              <a:defRPr sz="2400"/>
            </a:lvl2pPr>
            <a:lvl3pPr marL="820634" indent="0">
              <a:buNone/>
              <a:defRPr sz="2175"/>
            </a:lvl3pPr>
            <a:lvl4pPr marL="1230944" indent="0">
              <a:buNone/>
              <a:defRPr sz="1800"/>
            </a:lvl4pPr>
            <a:lvl5pPr marL="1641267" indent="0">
              <a:buNone/>
              <a:defRPr sz="1800"/>
            </a:lvl5pPr>
            <a:lvl6pPr marL="2051585" indent="0">
              <a:buNone/>
              <a:defRPr sz="1800"/>
            </a:lvl6pPr>
            <a:lvl7pPr marL="2461885" indent="0">
              <a:buNone/>
              <a:defRPr sz="1800"/>
            </a:lvl7pPr>
            <a:lvl8pPr marL="2872223" indent="0">
              <a:buNone/>
              <a:defRPr sz="1800"/>
            </a:lvl8pPr>
            <a:lvl9pPr marL="3282533" indent="0">
              <a:buNone/>
              <a:defRPr sz="18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70"/>
            <a:ext cx="5486400" cy="603647"/>
          </a:xfrm>
        </p:spPr>
        <p:txBody>
          <a:bodyPr/>
          <a:lstStyle>
            <a:lvl1pPr marL="0" indent="0">
              <a:buNone/>
              <a:defRPr sz="1275"/>
            </a:lvl1pPr>
            <a:lvl2pPr marL="410315" indent="0">
              <a:buNone/>
              <a:defRPr sz="1050"/>
            </a:lvl2pPr>
            <a:lvl3pPr marL="820634" indent="0">
              <a:buNone/>
              <a:defRPr sz="900"/>
            </a:lvl3pPr>
            <a:lvl4pPr marL="1230944" indent="0">
              <a:buNone/>
              <a:defRPr sz="900"/>
            </a:lvl4pPr>
            <a:lvl5pPr marL="1641267" indent="0">
              <a:buNone/>
              <a:defRPr sz="900"/>
            </a:lvl5pPr>
            <a:lvl6pPr marL="2051585" indent="0">
              <a:buNone/>
              <a:defRPr sz="900"/>
            </a:lvl6pPr>
            <a:lvl7pPr marL="2461885" indent="0">
              <a:buNone/>
              <a:defRPr sz="900"/>
            </a:lvl7pPr>
            <a:lvl8pPr marL="2872223" indent="0">
              <a:buNone/>
              <a:defRPr sz="900"/>
            </a:lvl8pPr>
            <a:lvl9pPr marL="32825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589078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271853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41737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323873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3581-2013-4528-AF84-AFDD64199DA9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646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289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793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057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6983" indent="-25698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6793" indent="-21415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6607" indent="-17132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99251" indent="-17132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1891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453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7178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981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2459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7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4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7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00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272414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544707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817115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08944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73433" indent="-7343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342330" indent="-3318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583937" indent="-594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871757" indent="-594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138309" indent="-594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497938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1770346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042737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315081" indent="-13726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2414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4707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17115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89449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361827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634151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906523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178886" algn="l" defTabSz="5447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061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27412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548283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822240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096370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76997" indent="-7699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347080" indent="-36716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591053" indent="-594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880015" indent="-594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147736" indent="-594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507523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1781550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055658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329693" indent="-1381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4129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283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240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96370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370363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644507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918581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192671" algn="l" defTabSz="5482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94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3050" indent="-17264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59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88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717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4650" indent="-172641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65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7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5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12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51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81" indent="-34228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600" indent="-2852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973" indent="-22819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320" indent="-22819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92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0099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453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83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22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2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1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9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43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2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80" tIns="36564" rIns="73180" bIns="3656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80" tIns="36564" rIns="73180" bIns="365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74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274344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548636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822897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097171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79772" indent="-7977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350044" indent="-39291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592931" indent="-9525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882254" indent="-9525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150144" indent="-952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508552" indent="-1382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1782888" indent="-1382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057205" indent="-1382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331478" indent="-138228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274344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36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22897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97171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371428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716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27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194334" algn="l" defTabSz="54863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10" tIns="54708" rIns="109410" bIns="5470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410" tIns="54708" rIns="109410" bIns="54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307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  <p:sldLayoutId id="2147484571" r:id="rId12"/>
    <p:sldLayoutId id="2147484572" r:id="rId13"/>
    <p:sldLayoutId id="2147484573" r:id="rId14"/>
    <p:sldLayoutId id="2147484574" r:id="rId15"/>
    <p:sldLayoutId id="2147484575" r:id="rId1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5pPr>
      <a:lvl6pPr marL="410315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6pPr>
      <a:lvl7pPr marL="820634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7pPr>
      <a:lvl8pPr marL="1230944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8pPr>
      <a:lvl9pPr marL="1641267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9pPr>
    </p:titleStyle>
    <p:bodyStyle>
      <a:lvl1pPr marL="307734" indent="-307734" algn="l" rtl="0" eaLnBrk="1" fontAlgn="base" hangingPunct="1">
        <a:spcBef>
          <a:spcPct val="20000"/>
        </a:spcBef>
        <a:spcAft>
          <a:spcPct val="0"/>
        </a:spcAft>
        <a:buChar char="•"/>
        <a:defRPr sz="2850">
          <a:solidFill>
            <a:schemeClr val="bg1"/>
          </a:solidFill>
          <a:latin typeface="+mn-lt"/>
          <a:ea typeface="+mn-ea"/>
          <a:cs typeface="+mn-cs"/>
        </a:defRPr>
      </a:lvl1pPr>
      <a:lvl2pPr marL="666749" indent="-256454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025811" indent="-205162" algn="l" rtl="0" eaLnBrk="1" fontAlgn="base" hangingPunct="1">
        <a:spcBef>
          <a:spcPct val="20000"/>
        </a:spcBef>
        <a:spcAft>
          <a:spcPct val="0"/>
        </a:spcAft>
        <a:buChar char="•"/>
        <a:defRPr sz="2175">
          <a:solidFill>
            <a:schemeClr val="bg1"/>
          </a:solidFill>
          <a:latin typeface="+mn-lt"/>
        </a:defRPr>
      </a:lvl3pPr>
      <a:lvl4pPr marL="1436099" indent="-20516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846429" indent="-20656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256752" indent="-20656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667056" indent="-20656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077380" indent="-20656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487697" indent="-20656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0315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20634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30944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41267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1585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61885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72223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82533" algn="l" defTabSz="820634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3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66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 Analytics Lifetime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Pageviews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829" y="588444"/>
            <a:ext cx="8989714" cy="4419235"/>
            <a:chOff x="68829" y="588444"/>
            <a:chExt cx="8989714" cy="4419235"/>
          </a:xfrm>
        </p:grpSpPr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282011" y="588444"/>
            <a:ext cx="8776532" cy="4419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68829" y="2384270"/>
              <a:ext cx="316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72706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5387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vs FFR Guided PCI Outcomes: SCAAR Registry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1055" y="4821380"/>
            <a:ext cx="486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Völz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2020;75:2785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8" y="511709"/>
            <a:ext cx="7753814" cy="4328867"/>
          </a:xfrm>
          <a:prstGeom prst="rect">
            <a:avLst/>
          </a:prstGeom>
          <a:ln w="28575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88" y="4208239"/>
            <a:ext cx="2969440" cy="76944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Possible Explanations: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Identifying vulnerable plaque even &lt;70%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Reduce overall ischemia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Decrease stent 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04015" y="533399"/>
            <a:ext cx="56778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30.2%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22.7%</a:t>
            </a:r>
          </a:p>
        </p:txBody>
      </p:sp>
    </p:spTree>
    <p:extLst>
      <p:ext uri="{BB962C8B-B14F-4D97-AF65-F5344CB8AC3E}">
        <p14:creationId xmlns:p14="http://schemas.microsoft.com/office/powerpoint/2010/main" val="3004396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455"/>
            <a:ext cx="9144000" cy="400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71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3418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2822" y="494016"/>
            <a:ext cx="4597638" cy="101566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number of patients undergoing coronary angiography at 66 FFR/PCI capable VA cardiac catheterization laboratories from January 1, 2009 to September 20, 2017 with at least 1 angiographically-intermediate stenosis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(n=104,708)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3472" y="2946151"/>
            <a:ext cx="232018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History of CABG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(n=2,220)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3472" y="1688295"/>
            <a:ext cx="232018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Concomitant severe stenosis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(n=81,947)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3472" y="2312424"/>
            <a:ext cx="232018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(n=2,552)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5591" y="3631154"/>
            <a:ext cx="26321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SIHD cohort for analysis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(n=17,989)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18533" y="4337065"/>
            <a:ext cx="232018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FFR-guided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(n=2,967)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8045" y="4341412"/>
            <a:ext cx="232018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Angiography only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(n=15,022)</a:t>
            </a:r>
          </a:p>
        </p:txBody>
      </p:sp>
      <p:cxnSp>
        <p:nvCxnSpPr>
          <p:cNvPr id="17" name="Straight Connector 16"/>
          <p:cNvCxnSpPr>
            <a:stCxn id="6" idx="2"/>
          </p:cNvCxnSpPr>
          <p:nvPr/>
        </p:nvCxnSpPr>
        <p:spPr bwMode="auto">
          <a:xfrm>
            <a:off x="4691641" y="1509679"/>
            <a:ext cx="0" cy="2121475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734512" y="4092819"/>
            <a:ext cx="0" cy="244246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349667" y="4092819"/>
            <a:ext cx="0" cy="244246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>
            <a:endCxn id="11" idx="1"/>
          </p:cNvCxnSpPr>
          <p:nvPr/>
        </p:nvCxnSpPr>
        <p:spPr bwMode="auto">
          <a:xfrm>
            <a:off x="4691641" y="1919127"/>
            <a:ext cx="341831" cy="1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12" idx="1"/>
          </p:cNvCxnSpPr>
          <p:nvPr/>
        </p:nvCxnSpPr>
        <p:spPr bwMode="auto">
          <a:xfrm flipH="1" flipV="1">
            <a:off x="4691641" y="2543256"/>
            <a:ext cx="341831" cy="1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>
            <a:stCxn id="10" idx="1"/>
          </p:cNvCxnSpPr>
          <p:nvPr/>
        </p:nvCxnSpPr>
        <p:spPr bwMode="auto">
          <a:xfrm flipH="1" flipV="1">
            <a:off x="4691641" y="3176983"/>
            <a:ext cx="341831" cy="1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7662061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FFR-Guided Revasc of Angiographically Intermediate Coronary Stenoses in SIHD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1422391"/>
            <a:ext cx="4748979" cy="32948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154" y="1022923"/>
            <a:ext cx="4061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 Utilization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4783" y="1700981"/>
            <a:ext cx="4102405" cy="19697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FFR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revasc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18%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(90% PCI, 10% CABG)</a:t>
            </a:r>
          </a:p>
          <a:p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revasc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4%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(52% PCI, 48% CABG)</a:t>
            </a:r>
          </a:p>
          <a:p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23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8546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Patterns of FFR Utilization Stratified by Hospital Volume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48" y="892552"/>
            <a:ext cx="5060303" cy="388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3388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85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Site-Level Variation in Use of FFR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36" y="520670"/>
            <a:ext cx="6853727" cy="3816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476" y="4324516"/>
            <a:ext cx="82131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was significant site-level variation in the use of FFR (median OR: 3.56; 95% CI: 2.7 to 4.4) after adjustment for all of the patient, site-level, and procedural factors.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985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 of FFR Utilization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37" y="495219"/>
            <a:ext cx="4869925" cy="43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1959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FFR-Guided Revasc of Angiographically Intermediate Coronary Stenoses in SIHD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8078" y="970997"/>
            <a:ext cx="547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Mortality at 1 Year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25" y="1422391"/>
            <a:ext cx="6456491" cy="32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7199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709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of FFR-Guided Revascularization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Secondary Clinical Endpoints at 1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31" y="931491"/>
            <a:ext cx="5464738" cy="38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866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709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of FFR-Guided Revascularization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Secondary Clinical Endpoints at 1 Year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351" y="4816898"/>
            <a:ext cx="487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Parikh et al., J Am Coll Cardiol 2020;75:409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0" y="1307507"/>
            <a:ext cx="8819260" cy="27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8462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6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 Analytics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Pageviews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77" y="588444"/>
            <a:ext cx="9035902" cy="4532709"/>
            <a:chOff x="-39240" y="588444"/>
            <a:chExt cx="9035902" cy="4532709"/>
          </a:xfrm>
        </p:grpSpPr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147337" y="588444"/>
            <a:ext cx="8849325" cy="45327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-39240" y="2467400"/>
              <a:ext cx="316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47711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"/>
            <a:ext cx="9144000" cy="437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412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95"/>
            <a:ext cx="9143999" cy="46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3245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48F64-376A-409C-AEB3-DEC75E91D8C0}"/>
              </a:ext>
            </a:extLst>
          </p:cNvPr>
          <p:cNvSpPr txBox="1"/>
          <p:nvPr/>
        </p:nvSpPr>
        <p:spPr>
          <a:xfrm>
            <a:off x="0" y="39302"/>
            <a:ext cx="9143999" cy="475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8057" tIns="18057" rIns="18057" bIns="18057" numCol="1" spcCol="45584" rtlCol="0" anchor="ctr">
            <a:spAutoFit/>
          </a:bodyPr>
          <a:lstStyle/>
          <a:p>
            <a:pPr marL="0" marR="0" lvl="0" indent="0" algn="ctr" defTabSz="207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  <a:sym typeface="Helvetica Light"/>
              </a:rPr>
              <a:t>Background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5845" y="574264"/>
            <a:ext cx="7235441" cy="683038"/>
          </a:xfrm>
          <a:prstGeom prst="rect">
            <a:avLst/>
          </a:prstGeom>
        </p:spPr>
        <p:txBody>
          <a:bodyPr wrap="square" lIns="82058" tIns="41036" rIns="82058" bIns="41036">
            <a:spAutoFit/>
          </a:bodyPr>
          <a:lstStyle/>
          <a:p>
            <a:pPr marL="0" marR="0" lvl="0" indent="0" algn="ct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Recurrent Angina at 1 Year After PCI </a:t>
            </a:r>
          </a:p>
          <a:p>
            <a:pPr marL="0" marR="0" lvl="0" indent="0" algn="ct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Remains Between 20-30%; MACE rate approx. 4-5%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8600" y="1352559"/>
            <a:ext cx="8763000" cy="3657591"/>
            <a:chOff x="152399" y="1352550"/>
            <a:chExt cx="8803923" cy="3018256"/>
          </a:xfrm>
        </p:grpSpPr>
        <p:graphicFrame>
          <p:nvGraphicFramePr>
            <p:cNvPr id="2" name="Chart 1"/>
            <p:cNvGraphicFramePr/>
            <p:nvPr/>
          </p:nvGraphicFramePr>
          <p:xfrm>
            <a:off x="152399" y="1352550"/>
            <a:ext cx="8803923" cy="2590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80999" y="3695640"/>
              <a:ext cx="1143000" cy="327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NEJM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2007;365:1503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3921151"/>
              <a:ext cx="1162050" cy="327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Lancet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2009;373:1190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71800" y="3921151"/>
              <a:ext cx="1066799" cy="449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Circulation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2009;119:653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Right Brace 10"/>
            <p:cNvSpPr/>
            <p:nvPr/>
          </p:nvSpPr>
          <p:spPr bwMode="auto">
            <a:xfrm rot="5400000">
              <a:off x="3401997" y="3284550"/>
              <a:ext cx="206400" cy="1066801"/>
            </a:xfrm>
            <a:prstGeom prst="rightBrace">
              <a:avLst/>
            </a:pr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060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08413" y="3695640"/>
              <a:ext cx="1232723" cy="327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NEJM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2011;364:1016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75213" y="3695640"/>
              <a:ext cx="1212920" cy="327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JAMA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2013;310:1581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2800" y="3921151"/>
              <a:ext cx="1066799" cy="327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NEJM</a:t>
              </a:r>
            </a:p>
            <a:p>
              <a:pPr marL="0" marR="0" lvl="0" indent="0" algn="ctr" defTabSz="8206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2009;360:213</a:t>
              </a:r>
            </a:p>
          </p:txBody>
        </p:sp>
        <p:sp>
          <p:nvSpPr>
            <p:cNvPr id="15" name="Right Brace 14"/>
            <p:cNvSpPr/>
            <p:nvPr/>
          </p:nvSpPr>
          <p:spPr bwMode="auto">
            <a:xfrm rot="5400000">
              <a:off x="7592997" y="3284550"/>
              <a:ext cx="206400" cy="1066801"/>
            </a:xfrm>
            <a:prstGeom prst="rightBrace">
              <a:avLst/>
            </a:pr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0603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87984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48F64-376A-409C-AEB3-DEC75E91D8C0}"/>
              </a:ext>
            </a:extLst>
          </p:cNvPr>
          <p:cNvSpPr txBox="1"/>
          <p:nvPr/>
        </p:nvSpPr>
        <p:spPr>
          <a:xfrm>
            <a:off x="0" y="59217"/>
            <a:ext cx="9143999" cy="528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8057" tIns="18057" rIns="18057" bIns="18057" numCol="1" spcCol="45584" rtlCol="0" anchor="ctr">
            <a:spAutoFit/>
          </a:bodyPr>
          <a:lstStyle/>
          <a:p>
            <a:pPr marL="0" marR="0" lvl="0" indent="0" algn="ctr" defTabSz="207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  <a:sym typeface="Helvetica Light"/>
              </a:rPr>
              <a:t>Background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885" y="680086"/>
            <a:ext cx="8743715" cy="406039"/>
          </a:xfrm>
          <a:prstGeom prst="rect">
            <a:avLst/>
          </a:prstGeom>
        </p:spPr>
        <p:txBody>
          <a:bodyPr wrap="square" lIns="82058" tIns="41036" rIns="82058" bIns="41036">
            <a:spAutoFit/>
          </a:bodyPr>
          <a:lstStyle/>
          <a:p>
            <a:pPr marL="0" marR="0" lvl="0" indent="0" algn="ct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Post PCI Ischemia Based on FFR ≤0.80 Occurs in 10-20% of Cases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B2F27-D948-4FA6-B455-EBDAEEB7CECD}"/>
              </a:ext>
            </a:extLst>
          </p:cNvPr>
          <p:cNvSpPr txBox="1"/>
          <p:nvPr/>
        </p:nvSpPr>
        <p:spPr>
          <a:xfrm>
            <a:off x="2578895" y="4516247"/>
            <a:ext cx="6565105" cy="636871"/>
          </a:xfrm>
          <a:prstGeom prst="rect">
            <a:avLst/>
          </a:prstGeom>
          <a:noFill/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Lee et al., J Am Coll Cardiol Intv 2018;11:2099  </a:t>
            </a:r>
          </a:p>
          <a:p>
            <a:pPr marL="0" marR="0" lvl="0" indent="0" algn="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Agarwal et al., J Am Coll Cardiol Intv 2016;9:1022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09601" y="1781951"/>
            <a:ext cx="7924799" cy="2694801"/>
            <a:chOff x="523450" y="1504215"/>
            <a:chExt cx="8551590" cy="29537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450" y="1504215"/>
              <a:ext cx="3819950" cy="29537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090" y="1504949"/>
              <a:ext cx="3819950" cy="2953049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578" y="3266408"/>
              <a:ext cx="1066800" cy="1028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3776" y="3256264"/>
              <a:ext cx="1295400" cy="922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640374" y="1299341"/>
            <a:ext cx="3509193" cy="359872"/>
          </a:xfrm>
          <a:prstGeom prst="rect">
            <a:avLst/>
          </a:prstGeom>
          <a:noFill/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Distribution of Post-PCI FFR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4435" y="1135636"/>
            <a:ext cx="3463766" cy="636871"/>
          </a:xfrm>
          <a:prstGeom prst="rect">
            <a:avLst/>
          </a:prstGeom>
          <a:noFill/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Impact of Post-PCI on “Achieving Optimization”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9151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48F64-376A-409C-AEB3-DEC75E91D8C0}"/>
              </a:ext>
            </a:extLst>
          </p:cNvPr>
          <p:cNvSpPr txBox="1"/>
          <p:nvPr/>
        </p:nvSpPr>
        <p:spPr>
          <a:xfrm>
            <a:off x="0" y="59217"/>
            <a:ext cx="9143999" cy="528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8057" tIns="18057" rIns="18057" bIns="18057" numCol="1" spcCol="45584" rtlCol="0" anchor="ctr">
            <a:spAutoFit/>
          </a:bodyPr>
          <a:lstStyle/>
          <a:p>
            <a:pPr marL="0" marR="0" lvl="0" indent="0" algn="ctr" defTabSz="2073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  <a:sym typeface="Helvetica Light"/>
              </a:rPr>
              <a:t>Background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666750"/>
            <a:ext cx="7896226" cy="452205"/>
          </a:xfrm>
          <a:prstGeom prst="rect">
            <a:avLst/>
          </a:prstGeom>
        </p:spPr>
        <p:txBody>
          <a:bodyPr wrap="square" lIns="82058" tIns="41036" rIns="82058" bIns="41036">
            <a:spAutoFit/>
          </a:bodyPr>
          <a:lstStyle/>
          <a:p>
            <a:pPr marL="0" marR="0" lvl="0" indent="0" algn="ct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Low Post-PCI FFR is Related to Adverse Events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600" y="4497194"/>
            <a:ext cx="6600826" cy="636871"/>
          </a:xfrm>
          <a:prstGeom prst="rect">
            <a:avLst/>
          </a:prstGeom>
          <a:noFill/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Pijls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et al., Circulation 2002;105:2950 </a:t>
            </a:r>
          </a:p>
          <a:p>
            <a:pPr marL="0" marR="0" lvl="0" indent="0" algn="r" defTabSz="4102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Lee et al., J Am Coll Cardiol Intv. 2018;11:2099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00" y="1504950"/>
            <a:ext cx="3579019" cy="2990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1496" y="1123950"/>
            <a:ext cx="3552826" cy="359872"/>
          </a:xfrm>
          <a:prstGeom prst="rect">
            <a:avLst/>
          </a:prstGeom>
          <a:noFill/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TVF at 2-Yr FU Post-PCI FFR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0962" t="10925" r="26683" b="5082"/>
          <a:stretch/>
        </p:blipFill>
        <p:spPr>
          <a:xfrm>
            <a:off x="533400" y="1504950"/>
            <a:ext cx="3645740" cy="2990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03776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85454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4677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5557"/>
            <a:ext cx="910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 Clinical Studies Evaluating the Role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Post-PCI Registry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3032" y="4810993"/>
            <a:ext cx="56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Biscaglia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2021;14:237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550"/>
            <a:ext cx="9144000" cy="39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2876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45557"/>
            <a:ext cx="910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Flowchart for Guide Physiology-Guided PCI Optimization Considering Current Methods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032" y="4810993"/>
            <a:ext cx="56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Biscaglia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2021;14:237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4" y="872837"/>
            <a:ext cx="8254539" cy="399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2735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5557"/>
            <a:ext cx="9107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Examples of Different Post-PCI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Traces According to Underlying CAD Mechanisms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(In-Stent Drop, Proximal Gradient, Distal Gradient)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3032" y="4810993"/>
            <a:ext cx="56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Biscaglia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2021;14:237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807"/>
            <a:ext cx="9144000" cy="342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6575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6991"/>
            <a:ext cx="9107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Examples of Different Post-PCI QFR Traces According to Underlying CAD Mechanisms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(In-Stent Drop, Proximal Gradient, Distal Gradient)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3032" y="4810993"/>
            <a:ext cx="56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Biscaglia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2021;14:237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495"/>
            <a:ext cx="9144000" cy="267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948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6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Webcast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Pageviews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77" y="588443"/>
            <a:ext cx="9071848" cy="4555057"/>
            <a:chOff x="35577" y="588443"/>
            <a:chExt cx="9071848" cy="4265567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213644" y="588443"/>
            <a:ext cx="8893781" cy="42655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35577" y="2375960"/>
              <a:ext cx="3161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17899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113"/>
            <a:ext cx="9107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to Perform and Interpret Physiology Post-PCI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032" y="4810993"/>
            <a:ext cx="56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Biscaglia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J Am Coll Cardiol Intv 2021;14:237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020"/>
            <a:ext cx="9144000" cy="39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7811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90C2-029E-D944-88FC-BF433DE14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277" y="480732"/>
            <a:ext cx="4193588" cy="10882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6254" y="2053870"/>
            <a:ext cx="88696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Physiology-Guided Optimization of PCI</a:t>
            </a:r>
            <a:b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 Randomized Controlled Trial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763269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80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B90C2-029E-D944-88FC-BF433DE14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3" y="51843"/>
            <a:ext cx="2321690" cy="60249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9" name="Group 28"/>
          <p:cNvGrpSpPr/>
          <p:nvPr/>
        </p:nvGrpSpPr>
        <p:grpSpPr>
          <a:xfrm>
            <a:off x="407704" y="739003"/>
            <a:ext cx="7732218" cy="4113132"/>
            <a:chOff x="116756" y="766828"/>
            <a:chExt cx="7732218" cy="4113132"/>
          </a:xfrm>
        </p:grpSpPr>
        <p:sp>
          <p:nvSpPr>
            <p:cNvPr id="5" name="Rounded Rectangle 4"/>
            <p:cNvSpPr/>
            <p:nvPr/>
          </p:nvSpPr>
          <p:spPr>
            <a:xfrm>
              <a:off x="3628520" y="766828"/>
              <a:ext cx="1910994" cy="818961"/>
            </a:xfrm>
            <a:prstGeom prst="roundRect">
              <a:avLst/>
            </a:prstGeom>
            <a:solidFill>
              <a:srgbClr val="050B36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Patients complete angina &amp; quality of life questionnaires prior to PCI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722021" y="1176309"/>
              <a:ext cx="1514168" cy="801099"/>
            </a:xfrm>
            <a:prstGeom prst="roundRect">
              <a:avLst/>
            </a:prstGeom>
            <a:solidFill>
              <a:srgbClr val="2D2DE7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Post-PCI coronary physiology measurements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87655" y="2270708"/>
              <a:ext cx="1599567" cy="851796"/>
            </a:xfrm>
            <a:prstGeom prst="roundRect">
              <a:avLst/>
            </a:prstGeom>
            <a:solidFill>
              <a:srgbClr val="00415D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 target FFR (≥0.90) achieved </a:t>
              </a:r>
              <a:r>
                <a:rPr kumimoji="0" lang="mr-IN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procedure complete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088331" y="2263900"/>
              <a:ext cx="2451183" cy="856130"/>
            </a:xfrm>
            <a:prstGeom prst="roundRect">
              <a:avLst/>
            </a:prstGeom>
            <a:solidFill>
              <a:srgbClr val="2D2DE7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If FFR &lt;0.90 </a:t>
              </a:r>
              <a:r>
                <a:rPr kumimoji="0" lang="mr-IN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further optimization of stent and/or additional stenting performed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79507" y="3425721"/>
              <a:ext cx="1514167" cy="718982"/>
            </a:xfrm>
            <a:prstGeom prst="roundRect">
              <a:avLst/>
            </a:prstGeom>
            <a:solidFill>
              <a:srgbClr val="2D2DE7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Post-PCI FFR ≥0.90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r-IN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r>
                <a:rPr kumimoji="0" lang="en-IE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procedure complete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928154" y="1169474"/>
              <a:ext cx="1514168" cy="810954"/>
            </a:xfrm>
            <a:prstGeom prst="roundRect">
              <a:avLst/>
            </a:prstGeom>
            <a:solidFill>
              <a:srgbClr val="00415D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Post-PCI coronary physiology measurements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85723" y="827288"/>
              <a:ext cx="2183258" cy="2396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PIOS* Group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39514" y="827288"/>
              <a:ext cx="2309460" cy="2396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Control Group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948809" y="2270708"/>
              <a:ext cx="1599567" cy="854124"/>
            </a:xfrm>
            <a:prstGeom prst="roundRect">
              <a:avLst/>
            </a:prstGeom>
            <a:solidFill>
              <a:srgbClr val="00415D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Result not disclosed to operator </a:t>
              </a:r>
              <a:r>
                <a:rPr kumimoji="0" lang="mr-IN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r>
                <a:rPr kumimoji="0" lang="en-IE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procedure complete</a:t>
              </a:r>
              <a:endPara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15013" y="4502632"/>
              <a:ext cx="3913975" cy="377328"/>
            </a:xfrm>
            <a:prstGeom prst="roundRect">
              <a:avLst/>
            </a:prstGeom>
            <a:solidFill>
              <a:srgbClr val="050B36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Randomized patients repeat questionnaires at 3 months </a:t>
              </a:r>
            </a:p>
          </p:txBody>
        </p:sp>
        <p:sp>
          <p:nvSpPr>
            <p:cNvPr id="15" name="Left Arrow 14"/>
            <p:cNvSpPr/>
            <p:nvPr/>
          </p:nvSpPr>
          <p:spPr>
            <a:xfrm rot="19835911">
              <a:off x="3324427" y="1434701"/>
              <a:ext cx="254645" cy="166455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12631871">
              <a:off x="5602723" y="1409607"/>
              <a:ext cx="254645" cy="165051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Left Arrow 16"/>
            <p:cNvSpPr/>
            <p:nvPr/>
          </p:nvSpPr>
          <p:spPr>
            <a:xfrm rot="18350411">
              <a:off x="1956702" y="2061442"/>
              <a:ext cx="202754" cy="146090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Left Arrow 17"/>
            <p:cNvSpPr/>
            <p:nvPr/>
          </p:nvSpPr>
          <p:spPr>
            <a:xfrm rot="14093211">
              <a:off x="2985631" y="2066904"/>
              <a:ext cx="202754" cy="132696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Left Arrow 18"/>
            <p:cNvSpPr/>
            <p:nvPr/>
          </p:nvSpPr>
          <p:spPr>
            <a:xfrm rot="16200000">
              <a:off x="3514387" y="3218740"/>
              <a:ext cx="202754" cy="111233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Left Arrow 19"/>
            <p:cNvSpPr/>
            <p:nvPr/>
          </p:nvSpPr>
          <p:spPr>
            <a:xfrm rot="16200000">
              <a:off x="6612874" y="2081521"/>
              <a:ext cx="202754" cy="111233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Left Arrow 20"/>
            <p:cNvSpPr/>
            <p:nvPr/>
          </p:nvSpPr>
          <p:spPr>
            <a:xfrm rot="16200000">
              <a:off x="3495698" y="4274789"/>
              <a:ext cx="240134" cy="111233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eft Arrow 21"/>
            <p:cNvSpPr/>
            <p:nvPr/>
          </p:nvSpPr>
          <p:spPr>
            <a:xfrm rot="14313437">
              <a:off x="1596714" y="3740692"/>
              <a:ext cx="1448954" cy="118103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EF0AF8-FC57-9547-9E99-C26D9EA101E1}"/>
                </a:ext>
              </a:extLst>
            </p:cNvPr>
            <p:cNvSpPr/>
            <p:nvPr/>
          </p:nvSpPr>
          <p:spPr>
            <a:xfrm>
              <a:off x="4525626" y="3430006"/>
              <a:ext cx="1599567" cy="718982"/>
            </a:xfrm>
            <a:prstGeom prst="roundRect">
              <a:avLst/>
            </a:prstGeom>
            <a:solidFill>
              <a:srgbClr val="2D2DE7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FFR &lt;0.90 and no further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optimization possible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r-IN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  <a:r>
                <a:rPr kumimoji="0" lang="en-US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procedure complete</a:t>
              </a:r>
            </a:p>
          </p:txBody>
        </p:sp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49EAFE6F-476D-4947-A99F-79ECADD1CBA9}"/>
                </a:ext>
              </a:extLst>
            </p:cNvPr>
            <p:cNvSpPr/>
            <p:nvPr/>
          </p:nvSpPr>
          <p:spPr>
            <a:xfrm rot="16200000">
              <a:off x="5017093" y="4273873"/>
              <a:ext cx="240134" cy="111230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Left Arrow 24">
              <a:extLst>
                <a:ext uri="{FF2B5EF4-FFF2-40B4-BE49-F238E27FC236}">
                  <a16:creationId xmlns:a16="http://schemas.microsoft.com/office/drawing/2014/main" id="{B5BCE096-4F83-A947-902B-22A06309D69A}"/>
                </a:ext>
              </a:extLst>
            </p:cNvPr>
            <p:cNvSpPr/>
            <p:nvPr/>
          </p:nvSpPr>
          <p:spPr>
            <a:xfrm rot="16200000">
              <a:off x="5035781" y="3222781"/>
              <a:ext cx="202754" cy="111233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eft Arrow 25">
              <a:extLst>
                <a:ext uri="{FF2B5EF4-FFF2-40B4-BE49-F238E27FC236}">
                  <a16:creationId xmlns:a16="http://schemas.microsoft.com/office/drawing/2014/main" id="{8FA24D15-AC2C-7444-9418-CE5679C6772F}"/>
                </a:ext>
              </a:extLst>
            </p:cNvPr>
            <p:cNvSpPr/>
            <p:nvPr/>
          </p:nvSpPr>
          <p:spPr>
            <a:xfrm rot="17761803">
              <a:off x="5961503" y="3763565"/>
              <a:ext cx="1384107" cy="123261"/>
            </a:xfrm>
            <a:prstGeom prst="leftArrow">
              <a:avLst/>
            </a:prstGeom>
            <a:solidFill>
              <a:srgbClr val="00D1DE"/>
            </a:solidFill>
            <a:ln w="25400" cap="flat" cmpd="sng" algn="ctr">
              <a:solidFill>
                <a:srgbClr val="050B3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5AA40A7-DE8B-664E-B8BE-9DBE23FC592D}"/>
                </a:ext>
              </a:extLst>
            </p:cNvPr>
            <p:cNvSpPr txBox="1"/>
            <p:nvPr/>
          </p:nvSpPr>
          <p:spPr>
            <a:xfrm>
              <a:off x="116756" y="3437515"/>
              <a:ext cx="23416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hysiology-guided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ncremental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ptimization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trategy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660966" y="4830583"/>
            <a:ext cx="34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Collison D, TCT Connect 2020</a:t>
            </a:r>
          </a:p>
        </p:txBody>
      </p:sp>
    </p:spTree>
    <p:extLst>
      <p:ext uri="{BB962C8B-B14F-4D97-AF65-F5344CB8AC3E}">
        <p14:creationId xmlns:p14="http://schemas.microsoft.com/office/powerpoint/2010/main" val="95091009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90C2-029E-D944-88FC-BF433DE14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8" y="103616"/>
            <a:ext cx="1516889" cy="3936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AC8B7-0F04-6843-9D27-954FBDBADBC0}"/>
              </a:ext>
            </a:extLst>
          </p:cNvPr>
          <p:cNvSpPr txBox="1">
            <a:spLocks/>
          </p:cNvSpPr>
          <p:nvPr/>
        </p:nvSpPr>
        <p:spPr bwMode="auto">
          <a:xfrm>
            <a:off x="1604357" y="29260"/>
            <a:ext cx="7207134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D1D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hysiology-guided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415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D1D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ncremental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415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D1D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ptimization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415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00D1D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</a:t>
            </a:r>
            <a:r>
              <a:rPr kumimoji="0" lang="en-GB" sz="25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trategy (PIOS)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8E6443-E3CC-A343-B063-AAB7A6367B5C}"/>
              </a:ext>
            </a:extLst>
          </p:cNvPr>
          <p:cNvGraphicFramePr/>
          <p:nvPr/>
        </p:nvGraphicFramePr>
        <p:xfrm>
          <a:off x="263866" y="839556"/>
          <a:ext cx="869559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60966" y="4830583"/>
            <a:ext cx="34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Collison D, TCT Connect 2020</a:t>
            </a:r>
          </a:p>
        </p:txBody>
      </p:sp>
    </p:spTree>
    <p:extLst>
      <p:ext uri="{BB962C8B-B14F-4D97-AF65-F5344CB8AC3E}">
        <p14:creationId xmlns:p14="http://schemas.microsoft.com/office/powerpoint/2010/main" val="381381784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90C2-029E-D944-88FC-BF433DE14E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" y="62537"/>
            <a:ext cx="1579419" cy="5212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AC8B7-0F04-6843-9D27-954FBDBADBC0}"/>
              </a:ext>
            </a:extLst>
          </p:cNvPr>
          <p:cNvSpPr txBox="1">
            <a:spLocks/>
          </p:cNvSpPr>
          <p:nvPr/>
        </p:nvSpPr>
        <p:spPr bwMode="auto">
          <a:xfrm>
            <a:off x="976889" y="17070"/>
            <a:ext cx="812153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Angiographically-Guided Post-PCI FFR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CE7FC0E-AAFA-764B-8C75-1CDCF13253E0}"/>
              </a:ext>
            </a:extLst>
          </p:cNvPr>
          <p:cNvGraphicFramePr/>
          <p:nvPr/>
        </p:nvGraphicFramePr>
        <p:xfrm>
          <a:off x="53489" y="1103228"/>
          <a:ext cx="4045927" cy="3275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2D7C3C3-A1AF-A248-9ED8-F1B5847BEA19}"/>
              </a:ext>
            </a:extLst>
          </p:cNvPr>
          <p:cNvSpPr txBox="1"/>
          <p:nvPr/>
        </p:nvSpPr>
        <p:spPr>
          <a:xfrm>
            <a:off x="53489" y="4516522"/>
            <a:ext cx="4443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* 238/260 (92%) with Core Lab-adjudicated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Post-PCI FFR values for analysis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45" y="783042"/>
            <a:ext cx="4039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(Pre-Randomization)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295DB65-4D37-6B45-B150-D4651E474077}"/>
              </a:ext>
            </a:extLst>
          </p:cNvPr>
          <p:cNvGraphicFramePr>
            <a:graphicFrameLocks/>
          </p:cNvGraphicFramePr>
          <p:nvPr/>
        </p:nvGraphicFramePr>
        <p:xfrm>
          <a:off x="4437606" y="580843"/>
          <a:ext cx="4389687" cy="210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F3FCE959-F985-9A44-B0F6-D56C78A205BC}"/>
              </a:ext>
            </a:extLst>
          </p:cNvPr>
          <p:cNvGraphicFramePr>
            <a:graphicFrameLocks/>
          </p:cNvGraphicFramePr>
          <p:nvPr/>
        </p:nvGraphicFramePr>
        <p:xfrm>
          <a:off x="4430349" y="2740836"/>
          <a:ext cx="4634029" cy="2089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660966" y="4830583"/>
            <a:ext cx="34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Collison D, TCT Connect 2020</a:t>
            </a:r>
          </a:p>
        </p:txBody>
      </p:sp>
    </p:spTree>
    <p:extLst>
      <p:ext uri="{BB962C8B-B14F-4D97-AF65-F5344CB8AC3E}">
        <p14:creationId xmlns:p14="http://schemas.microsoft.com/office/powerpoint/2010/main" val="374502747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90C2-029E-D944-88FC-BF433DE14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5" y="108004"/>
            <a:ext cx="1579419" cy="5212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AC8B7-0F04-6843-9D27-954FBDBADBC0}"/>
              </a:ext>
            </a:extLst>
          </p:cNvPr>
          <p:cNvSpPr txBox="1">
            <a:spLocks/>
          </p:cNvSpPr>
          <p:nvPr/>
        </p:nvSpPr>
        <p:spPr bwMode="auto">
          <a:xfrm>
            <a:off x="1097282" y="62537"/>
            <a:ext cx="812153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500" b="1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Additional Procedural Details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0966" y="4830583"/>
            <a:ext cx="3483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Collison D, TCT Connect 2020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3672DB0F-1891-0D40-BAC3-3470193024DE}"/>
              </a:ext>
            </a:extLst>
          </p:cNvPr>
          <p:cNvGraphicFramePr>
            <a:graphicFrameLocks noGrp="1"/>
          </p:cNvGraphicFramePr>
          <p:nvPr/>
        </p:nvGraphicFramePr>
        <p:xfrm>
          <a:off x="199505" y="822586"/>
          <a:ext cx="8611986" cy="3872208"/>
        </p:xfrm>
        <a:graphic>
          <a:graphicData uri="http://schemas.openxmlformats.org/drawingml/2006/table">
            <a:tbl>
              <a:tblPr firstRow="1" bandRow="1"/>
              <a:tblGrid>
                <a:gridCol w="3292208">
                  <a:extLst>
                    <a:ext uri="{9D8B030D-6E8A-4147-A177-3AD203B41FA5}">
                      <a16:colId xmlns:a16="http://schemas.microsoft.com/office/drawing/2014/main" val="2020702804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2238796698"/>
                    </a:ext>
                  </a:extLst>
                </a:gridCol>
                <a:gridCol w="2088776">
                  <a:extLst>
                    <a:ext uri="{9D8B030D-6E8A-4147-A177-3AD203B41FA5}">
                      <a16:colId xmlns:a16="http://schemas.microsoft.com/office/drawing/2014/main" val="568656664"/>
                    </a:ext>
                  </a:extLst>
                </a:gridCol>
                <a:gridCol w="1142226">
                  <a:extLst>
                    <a:ext uri="{9D8B030D-6E8A-4147-A177-3AD203B41FA5}">
                      <a16:colId xmlns:a16="http://schemas.microsoft.com/office/drawing/2014/main" val="149106875"/>
                    </a:ext>
                  </a:extLst>
                </a:gridCol>
              </a:tblGrid>
              <a:tr h="474271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b="1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PIOS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 (n=40)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No PIOS</a:t>
                      </a:r>
                    </a:p>
                    <a:p>
                      <a:pPr algn="ctr"/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 (n=220)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i="1" dirty="0">
                          <a:solidFill>
                            <a:schemeClr val="accent3"/>
                          </a:solidFill>
                        </a:rPr>
                        <a:t>P</a:t>
                      </a:r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 value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37382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Procedure Duration (mins)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94±23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67±24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560243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Contrast Dose (ml)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225±53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185±51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523029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Fluoroscopy Time (mins)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23±8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16±8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79049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Dose Area Product (cGy.cm</a:t>
                      </a:r>
                      <a:r>
                        <a:rPr lang="en-GB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GB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5236±2783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3780±2391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7435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Radiation Dose (</a:t>
                      </a:r>
                      <a:r>
                        <a:rPr lang="en-GB" b="1" dirty="0" err="1">
                          <a:solidFill>
                            <a:schemeClr val="tx1"/>
                          </a:solidFill>
                        </a:rPr>
                        <a:t>mGy</a:t>
                      </a:r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921±551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686±462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.004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07484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Adenosine Duration (sec)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439±87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290±73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063412"/>
                  </a:ext>
                </a:extLst>
              </a:tr>
              <a:tr h="432008"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Adenosine Dose (mg)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93±25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62±32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637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27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6912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5515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189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38250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194643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1024" algn="l" defTabSz="91275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2"/>
                          </a:solidFill>
                        </a:rPr>
                        <a:t>&lt;.001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80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31832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221836" y="1334392"/>
            <a:ext cx="3536157" cy="3698502"/>
            <a:chOff x="2971800" y="1189156"/>
            <a:chExt cx="4191001" cy="369850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5943600" y="1352550"/>
              <a:ext cx="0" cy="243839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2" name="Group 21"/>
            <p:cNvGrpSpPr/>
            <p:nvPr/>
          </p:nvGrpSpPr>
          <p:grpSpPr>
            <a:xfrm>
              <a:off x="2971800" y="1189156"/>
              <a:ext cx="4191001" cy="3698500"/>
              <a:chOff x="2971800" y="1189156"/>
              <a:chExt cx="4191001" cy="3698500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2971800" y="1352550"/>
                <a:ext cx="29718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4724400" y="1581816"/>
                <a:ext cx="2362200" cy="646331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Standard of Care</a:t>
                </a:r>
              </a:p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724400" y="3721953"/>
                <a:ext cx="2438401" cy="116570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  <a:p>
                <a:pPr marL="0" marR="0" lvl="0" indent="0" algn="ctr" defTabSz="82060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Baseline Physiology &amp; </a:t>
                </a:r>
                <a:r>
                  <a:rPr kumimoji="0" lang="en-US" sz="16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Intravasc</a:t>
                </a:r>
                <a:r>
                  <a:rPr kumimoji="0" lang="en-US" sz="16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 Imaging Optional</a:t>
                </a:r>
                <a:endParaRPr kumimoji="0" lang="en-US" sz="37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4457700" y="1189156"/>
                <a:ext cx="0" cy="145197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2971800" y="1347053"/>
                <a:ext cx="7328" cy="243840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6" name="Title 4">
            <a:extLst>
              <a:ext uri="{FF2B5EF4-FFF2-40B4-BE49-F238E27FC236}">
                <a16:creationId xmlns:a16="http://schemas.microsoft.com/office/drawing/2014/main" id="{273F5FF6-EB04-4677-81D2-F5C0D0836A0B}"/>
              </a:ext>
            </a:extLst>
          </p:cNvPr>
          <p:cNvSpPr txBox="1">
            <a:spLocks/>
          </p:cNvSpPr>
          <p:nvPr/>
        </p:nvSpPr>
        <p:spPr>
          <a:xfrm>
            <a:off x="0" y="3914"/>
            <a:ext cx="9144000" cy="510441"/>
          </a:xfrm>
          <a:prstGeom prst="rect">
            <a:avLst/>
          </a:prstGeom>
        </p:spPr>
        <p:txBody>
          <a:bodyPr lIns="82058" tIns="41036" rIns="82058" bIns="41036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06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DEFINE GPS Trial: Trial Flowchart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5958" y="521587"/>
            <a:ext cx="5079206" cy="752288"/>
          </a:xfrm>
          <a:prstGeom prst="rect">
            <a:avLst/>
          </a:prstGeom>
          <a:solidFill>
            <a:srgbClr val="0000CC"/>
          </a:solidFill>
          <a:ln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DEFINE GPS (Guided Physiologic Stenting)</a:t>
            </a: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N=2000</a:t>
            </a: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3145" y="1727051"/>
            <a:ext cx="2057401" cy="890787"/>
          </a:xfrm>
          <a:prstGeom prst="rect">
            <a:avLst/>
          </a:prstGeom>
          <a:solidFill>
            <a:srgbClr val="009AD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iFR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Guided Therapy</a:t>
            </a: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3145" y="2752080"/>
            <a:ext cx="2057401" cy="706121"/>
          </a:xfrm>
          <a:prstGeom prst="rect">
            <a:avLst/>
          </a:prstGeom>
          <a:solidFill>
            <a:srgbClr val="009AD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iFR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Pullback with </a:t>
            </a:r>
            <a:r>
              <a:rPr kumimoji="0" lang="en-US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SyncVision</a:t>
            </a:r>
            <a:endParaRPr kumimoji="0" lang="en-US" sz="16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3146" y="3936174"/>
            <a:ext cx="2069765" cy="706121"/>
          </a:xfrm>
          <a:prstGeom prst="rect">
            <a:avLst/>
          </a:prstGeom>
          <a:solidFill>
            <a:srgbClr val="009AD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PCI based on </a:t>
            </a:r>
            <a:r>
              <a:rPr kumimoji="0" lang="en-US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SyncVision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Plan</a:t>
            </a: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0641" y="2724164"/>
            <a:ext cx="2057401" cy="7061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82058" tIns="41036" rIns="82058" bIns="41036" rtlCol="0">
            <a:spAutoFit/>
          </a:bodyPr>
          <a:lstStyle/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Angiographically</a:t>
            </a: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Guided PCI</a:t>
            </a:r>
          </a:p>
          <a:p>
            <a:pPr marL="0" marR="0" lvl="0" indent="0" algn="ctr" defTabSz="8206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68532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430" y="121332"/>
            <a:ext cx="8742810" cy="400050"/>
          </a:xfrm>
        </p:spPr>
        <p:txBody>
          <a:bodyPr/>
          <a:lstStyle/>
          <a:p>
            <a:r>
              <a:rPr lang="en-US" altLang="en-US" sz="3500" u="sng" dirty="0">
                <a:latin typeface="Arial" pitchFamily="34" charset="0"/>
              </a:rPr>
              <a:t>Latest Issues in Coronary Intervention</a:t>
            </a:r>
            <a:endParaRPr lang="en-US" altLang="en-US" sz="35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74083" y="1316163"/>
            <a:ext cx="9069918" cy="26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Recent publications in use of FFR and outcomes</a:t>
            </a:r>
          </a:p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Characteristics and outcomes of type 1 vs 2 MI</a:t>
            </a: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3" y="-2381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29"/>
            <a:ext cx="9144000" cy="467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102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910" y="63528"/>
            <a:ext cx="335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 1 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0" y="4793218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Thygesen et al.,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Circulation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2018;138:e618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11" y="595484"/>
            <a:ext cx="3355235" cy="23786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345" y="578237"/>
            <a:ext cx="3565275" cy="23935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920" y="2995832"/>
            <a:ext cx="4228727" cy="17954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64" y="2993891"/>
            <a:ext cx="4330931" cy="17993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50344" y="63528"/>
            <a:ext cx="3565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Type 2 MI</a:t>
            </a:r>
          </a:p>
        </p:txBody>
      </p:sp>
    </p:spTree>
    <p:extLst>
      <p:ext uri="{BB962C8B-B14F-4D97-AF65-F5344CB8AC3E}">
        <p14:creationId xmlns:p14="http://schemas.microsoft.com/office/powerpoint/2010/main" val="217253636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3888" y="0"/>
            <a:ext cx="8806180" cy="7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20147" y="910855"/>
            <a:ext cx="7340469" cy="34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 Vascular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Boston Scientific Corp.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Terumo Vascular Corp.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Cardiovascular Systems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Abiomed</a:t>
            </a: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Chiesi</a:t>
            </a: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Best Medical Inc.</a:t>
            </a:r>
          </a:p>
        </p:txBody>
      </p:sp>
    </p:spTree>
    <p:extLst>
      <p:ext uri="{BB962C8B-B14F-4D97-AF65-F5344CB8AC3E}">
        <p14:creationId xmlns:p14="http://schemas.microsoft.com/office/powerpoint/2010/main" val="3751204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2222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Clinical Features and Outcomes of Young Adults with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First-Time Type 1 MI, Type 2 MI, or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MyocardiaI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Injury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6943" y="4808672"/>
            <a:ext cx="491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Singh et al., J Am Coll Cardiol 2020;75:1003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479" y="808775"/>
            <a:ext cx="5673212" cy="40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071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21"/>
            <a:ext cx="9107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Incidence of Subtype of MI Over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3-Month Study Period in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90356" y="4815733"/>
            <a:ext cx="52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McCarthy et al., J Am Coll Cardiol 2021;77:848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539"/>
            <a:ext cx="9144000" cy="3734194"/>
          </a:xfrm>
          <a:prstGeom prst="rect">
            <a:avLst/>
          </a:prstGeom>
          <a:solidFill>
            <a:srgbClr val="AEC2E5"/>
          </a:solidFill>
        </p:spPr>
      </p:pic>
    </p:spTree>
    <p:extLst>
      <p:ext uri="{BB962C8B-B14F-4D97-AF65-F5344CB8AC3E}">
        <p14:creationId xmlns:p14="http://schemas.microsoft.com/office/powerpoint/2010/main" val="376902513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21"/>
            <a:ext cx="910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Most Common Primary Hospital Diagnoses Among Patients with Type 2 MI as a Secondary Hospital Diagnosis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0356" y="4815733"/>
            <a:ext cx="52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McCarthy et al., J Am Coll Cardiol 2021;77:848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4814" y="976283"/>
          <a:ext cx="9015985" cy="381451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774629">
                  <a:extLst>
                    <a:ext uri="{9D8B030D-6E8A-4147-A177-3AD203B41FA5}">
                      <a16:colId xmlns:a16="http://schemas.microsoft.com/office/drawing/2014/main" val="3776438369"/>
                    </a:ext>
                  </a:extLst>
                </a:gridCol>
                <a:gridCol w="2241356">
                  <a:extLst>
                    <a:ext uri="{9D8B030D-6E8A-4147-A177-3AD203B41FA5}">
                      <a16:colId xmlns:a16="http://schemas.microsoft.com/office/drawing/2014/main" val="1446108539"/>
                    </a:ext>
                  </a:extLst>
                </a:gridCol>
              </a:tblGrid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8,452 (24.5%)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927496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5,826 (16.9%)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062910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 arrhythmia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2,089 (6.1%)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25054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failure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1,487 (4.3%)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38353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 (2.8%)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699779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Cerebrovascular accident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 (2.7%)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89374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 bleed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 (2.6%)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343682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 (2.3%)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927803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 of device implant or graft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 (2.1%)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273416"/>
                  </a:ext>
                </a:extLst>
              </a:tr>
              <a:tr h="3814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Pulmonary heart disease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 (2.1%)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34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73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5557"/>
            <a:ext cx="9107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Most Common Causes of Readmission Among Isolated Type 1 and 2 MI Patients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0356" y="4815733"/>
            <a:ext cx="52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McCarthy et al., J Am Coll Cardiol 2021;77:848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6502" y="815535"/>
          <a:ext cx="9040924" cy="398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183693719"/>
                    </a:ext>
                  </a:extLst>
                </a:gridCol>
                <a:gridCol w="1238186">
                  <a:extLst>
                    <a:ext uri="{9D8B030D-6E8A-4147-A177-3AD203B41FA5}">
                      <a16:colId xmlns:a16="http://schemas.microsoft.com/office/drawing/2014/main" val="2708448959"/>
                    </a:ext>
                  </a:extLst>
                </a:gridCol>
                <a:gridCol w="215944">
                  <a:extLst>
                    <a:ext uri="{9D8B030D-6E8A-4147-A177-3AD203B41FA5}">
                      <a16:colId xmlns:a16="http://schemas.microsoft.com/office/drawing/2014/main" val="4278665041"/>
                    </a:ext>
                  </a:extLst>
                </a:gridCol>
                <a:gridCol w="3186418">
                  <a:extLst>
                    <a:ext uri="{9D8B030D-6E8A-4147-A177-3AD203B41FA5}">
                      <a16:colId xmlns:a16="http://schemas.microsoft.com/office/drawing/2014/main" val="1703822061"/>
                    </a:ext>
                  </a:extLst>
                </a:gridCol>
                <a:gridCol w="1199976">
                  <a:extLst>
                    <a:ext uri="{9D8B030D-6E8A-4147-A177-3AD203B41FA5}">
                      <a16:colId xmlns:a16="http://schemas.microsoft.com/office/drawing/2014/main" val="3265543156"/>
                    </a:ext>
                  </a:extLst>
                </a:gridCol>
              </a:tblGrid>
              <a:tr h="30391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 MI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 MI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795291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Cause of Readmission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Readmissions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Cause of Readmission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Readmissions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900236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3,013 (16.5%)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Hypertension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 (17.9%)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529531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MI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2,141 (11.7%)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 (11.9%)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740125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1,658 (9.1%)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renal failure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 (4.6%)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257751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 or other heart disease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818 (4.15%)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failure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 (3.9%)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776174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 arrhythmia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728 (4.0%)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MI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 (3.8%)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932566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renal failure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 (3.2%)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 arrhythmia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 (3.6%)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974862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 complication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 (3.1%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 bleed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(3.4%)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204936"/>
                  </a:ext>
                </a:extLst>
              </a:tr>
              <a:tr h="472202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 of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procedures or medical care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 (3.0%)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 complication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 (3.2%)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620792"/>
                  </a:ext>
                </a:extLst>
              </a:tr>
              <a:tr h="30391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 bleed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 (2.8%)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(3.1%)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295405"/>
                  </a:ext>
                </a:extLst>
              </a:tr>
              <a:tr h="472202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Respiratory failure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 (2.74%)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Complications of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procedures or medical care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(3.0)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0E0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230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33683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992"/>
            <a:ext cx="910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Differences in Clinical Characteristics Between Patients with Type 1 and Type 2 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90356" y="4815733"/>
            <a:ext cx="525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McCarthy et al., J Am Coll Cardiol 2021;77:848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0" y="1388769"/>
            <a:ext cx="3592547" cy="34269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065" y="930468"/>
            <a:ext cx="437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1 Myocardial Infarction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2562" y="930468"/>
            <a:ext cx="437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 2 Myocardial Infarction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359673"/>
            <a:ext cx="3736850" cy="34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4411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98"/>
            <a:ext cx="9144000" cy="4688378"/>
          </a:xfrm>
          <a:prstGeom prst="rect">
            <a:avLst/>
          </a:prstGeom>
          <a:solidFill>
            <a:srgbClr val="B6CFEE"/>
          </a:solidFill>
        </p:spPr>
      </p:pic>
    </p:spTree>
    <p:extLst>
      <p:ext uri="{BB962C8B-B14F-4D97-AF65-F5344CB8AC3E}">
        <p14:creationId xmlns:p14="http://schemas.microsoft.com/office/powerpoint/2010/main" val="295316310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3"/>
          <p:cNvSpPr>
            <a:spLocks noChangeArrowheads="1"/>
          </p:cNvSpPr>
          <p:nvPr/>
        </p:nvSpPr>
        <p:spPr bwMode="auto">
          <a:xfrm>
            <a:off x="735806" y="120253"/>
            <a:ext cx="76581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85" tIns="27423" rIns="54885" bIns="2742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4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3669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07" y="0"/>
            <a:ext cx="68081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5935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5949" y="282567"/>
            <a:ext cx="9199949" cy="5619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400" dirty="0">
                <a:latin typeface="Arial" pitchFamily="34" charset="0"/>
                <a:cs typeface="Arial" pitchFamily="34" charset="0"/>
              </a:rPr>
            </a:br>
            <a:r>
              <a:rPr lang="en-US" altLang="en-US" sz="2400" dirty="0">
                <a:latin typeface="Arial" pitchFamily="34" charset="0"/>
                <a:cs typeface="Arial" pitchFamily="34" charset="0"/>
              </a:rPr>
              <a:t>Update FFR guided revascularization and Outcomes of type 1 vs type 2 MI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794205" y="1224164"/>
            <a:ext cx="7610475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7" rIns="54496" bIns="2722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25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25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797720" y="3156398"/>
            <a:ext cx="7615238" cy="207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7" rIns="54496" bIns="27227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1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64770" y="2829711"/>
            <a:ext cx="9000571" cy="217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3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Pt characteristics of type 1 vs type 2 MI are significantly different and with widely different with type 2 MI pts are very diverse with multiple comorbid conditions. Treatment of type 2 is also not streamlined and they are less likely to undergo invasive procedures. Despite that type 2 MI is associated with lower in-hospital death and 30-day readmission for MI.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5611" y="1472595"/>
            <a:ext cx="8810673" cy="11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209" tIns="31083" rIns="62209" bIns="31083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defTabSz="7562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FFR guided PCI in intermediate coronary lesions: 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Post-PCI FFR and outcomes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Post-PCI FFR optimization to improve FFR &gt;0.9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Contribution of diffuse disease</a:t>
            </a:r>
            <a:r>
              <a:rPr kumimoji="0" lang="en-US" altLang="en-US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in low pot-PCI FFR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0" marR="0" lvl="0" indent="0" algn="l" defTabSz="7562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MC90044132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81" y="1445099"/>
            <a:ext cx="570776" cy="4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55" y="1059996"/>
            <a:ext cx="587262" cy="45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08" y="1915191"/>
            <a:ext cx="631923" cy="36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MC90044132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912" y="1010812"/>
            <a:ext cx="618977" cy="48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MC90044132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858" y="2167773"/>
            <a:ext cx="570776" cy="44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8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-117985" y="1288921"/>
            <a:ext cx="94488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statements are true regarding the outcomes of FFR vs </a:t>
            </a:r>
            <a:r>
              <a:rPr lang="en-US" alt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guided PCI for intermediate lesions in the recent VA CART report except;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FFR guided PCI has lower mortality</a:t>
            </a:r>
          </a:p>
          <a:p>
            <a:pPr marL="600075" lvl="1" indent="-257175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FFR guidance resulted in higher revascularization</a:t>
            </a:r>
          </a:p>
          <a:p>
            <a:pPr marL="282260" lvl="1" indent="0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22770" lvl="1" indent="-340509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3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FFR guided PCI was associated with lower overall MACE</a:t>
            </a:r>
          </a:p>
          <a:p>
            <a:pPr marL="622770" lvl="1" indent="-340509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3"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589479" lvl="1" indent="-307001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FFR guidance was associated with lower TLR and MI</a:t>
            </a:r>
          </a:p>
          <a:p>
            <a:pPr marL="589479" lvl="1" indent="-307001" defTabSz="685800" fontAlgn="base">
              <a:spcBef>
                <a:spcPct val="0"/>
              </a:spcBef>
              <a:spcAft>
                <a:spcPct val="0"/>
              </a:spcAft>
              <a:buFontTx/>
              <a:buAutoNum type="alphaUcPeriod" startAt="4"/>
              <a:defRPr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282260" lvl="1" indent="0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E.  FFR utilization has increased overtime 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31045" y="124413"/>
            <a:ext cx="7715250" cy="4576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318483" y="4867337"/>
            <a:ext cx="4079081" cy="2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en-GB" altLang="en-US" sz="1350" b="1" i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52" y="14401"/>
            <a:ext cx="31670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9635" y="4713771"/>
            <a:ext cx="7633097" cy="3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CC0000"/>
                </a:solidFill>
                <a:latin typeface="Arial" pitchFamily="34" charset="0"/>
              </a:rPr>
              <a:t>The correct answer is D </a:t>
            </a:r>
          </a:p>
        </p:txBody>
      </p:sp>
    </p:spTree>
    <p:extLst>
      <p:ext uri="{BB962C8B-B14F-4D97-AF65-F5344CB8AC3E}">
        <p14:creationId xmlns:p14="http://schemas.microsoft.com/office/powerpoint/2010/main" val="40906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70893" y="1098939"/>
            <a:ext cx="905674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571500" indent="-571500" defTabSz="6858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Following statements are correct regarding post-procedure FFR except;</a:t>
            </a:r>
          </a:p>
          <a:p>
            <a:pPr marL="571500" indent="-571500" defTabSz="6858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341638" lvl="1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Post-procedure FFR of &gt;0.9 is uncommon</a:t>
            </a:r>
          </a:p>
          <a:p>
            <a:pPr marL="341638" lvl="1" indent="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B. Post-procedure FFR of &gt;0.8 occurs in 20-30% of cases </a:t>
            </a: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C. Post-procedure FFR value correlates with subsequent outcomes</a:t>
            </a: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D. Post-procedure FFR cannot be normalized by optimization in majority </a:t>
            </a: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914400" lvl="1" indent="-57150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E. Lower Post-procedure FFR occurs due to both focal or diffuse </a:t>
            </a:r>
            <a:r>
              <a:rPr lang="en-US" alt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disese</a:t>
            </a: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27414"/>
            <a:ext cx="7715250" cy="5526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318483" y="4867337"/>
            <a:ext cx="4079081" cy="2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en-GB" altLang="en-US" sz="1350" b="1" i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929" y="14401"/>
            <a:ext cx="31670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9635" y="4680431"/>
            <a:ext cx="7633097" cy="3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CC0000"/>
                </a:solidFill>
                <a:latin typeface="Arial" pitchFamily="34" charset="0"/>
              </a:rPr>
              <a:t>The correct answer </a:t>
            </a:r>
            <a:r>
              <a:rPr lang="en-US" altLang="en-US" sz="2700" b="1">
                <a:solidFill>
                  <a:srgbClr val="CC0000"/>
                </a:solidFill>
                <a:latin typeface="Arial" pitchFamily="34" charset="0"/>
              </a:rPr>
              <a:t>is B </a:t>
            </a:r>
            <a:endParaRPr lang="en-US" altLang="en-US" sz="2700" b="1" dirty="0">
              <a:solidFill>
                <a:srgbClr val="CC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8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957"/>
            <a:ext cx="9046346" cy="7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8700" y="752730"/>
            <a:ext cx="8745536" cy="3515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Sameer Mehta, MD, FACC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(Moderator)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58" y="4440380"/>
            <a:ext cx="70675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i="1" noProof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William J Nicholson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MD, FACC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(Guest Faculty)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9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165376" y="762809"/>
            <a:ext cx="880317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858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Following statements are true regarding the type 2 vs type 1 MI except:</a:t>
            </a:r>
          </a:p>
          <a:p>
            <a:pPr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Type 2 MI represent heterogeneous group</a:t>
            </a: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Type 2 MI has lower in-hospital mortality</a:t>
            </a: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Type 2 MI has higher 30-day readmission</a:t>
            </a: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Type 2 MI pts are older and more female</a:t>
            </a: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endParaRPr lang="en-US" altLang="en-US" sz="2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600075" lvl="1" indent="-257175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Type 2 MI pts undergo less invasive </a:t>
            </a:r>
            <a:r>
              <a:rPr lang="en-US" altLang="en-US" sz="20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proceures</a:t>
            </a:r>
            <a:r>
              <a:rPr lang="en-US" alt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0"/>
            <a:ext cx="7715250" cy="800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318483" y="4736369"/>
            <a:ext cx="4079081" cy="2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496" tIns="27228" rIns="54496" bIns="27228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eaLnBrk="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None/>
            </a:pPr>
            <a:endParaRPr lang="en-GB" altLang="en-US" sz="1350" b="1" i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156" y="7313"/>
            <a:ext cx="31670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59635" y="4680431"/>
            <a:ext cx="7633097" cy="3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56" tIns="27411" rIns="54856" bIns="274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en-US" altLang="en-US" sz="2700" b="1" dirty="0">
                <a:solidFill>
                  <a:srgbClr val="CC0000"/>
                </a:solidFill>
                <a:latin typeface="Arial" pitchFamily="34" charset="0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14275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-95242"/>
            <a:ext cx="7715250" cy="697706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CCC Live Case # 141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1" y="10886"/>
            <a:ext cx="31611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2893297" y="1548980"/>
            <a:ext cx="5776966" cy="8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6" tIns="33788" rIns="67586" bIns="3378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Clinical Variables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known CAD or cardiac issues before present symptoms.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Very active otherwise. SAQ </a:t>
            </a:r>
            <a:r>
              <a:rPr lang="en-US" altLang="en-US" sz="1650" dirty="0">
                <a:solidFill>
                  <a:srgbClr val="FFFFFF"/>
                </a:solidFill>
                <a:cs typeface="Arial" pitchFamily="34" charset="0"/>
              </a:rPr>
              <a:t>78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719" y="630698"/>
            <a:ext cx="6405596" cy="83094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with new onset CCS class I angina for few months and markedly + stress MPI for severe anterior/lateral wall ischemia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11" y="631200"/>
            <a:ext cx="2699995" cy="830944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yrs, F with</a:t>
            </a:r>
            <a:r>
              <a:rPr kumimoji="0" lang="en-US" sz="165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ESRD on HD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02" y="1535695"/>
            <a:ext cx="2550916" cy="1084860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ontrolled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Hypertension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Hyperlipidemia</a:t>
            </a:r>
            <a:endParaRPr lang="en-US" altLang="en-US" sz="16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Anemia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254" y="2665430"/>
            <a:ext cx="8730912" cy="546251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Aspirin, Metoprolol XL, ISMN, </a:t>
            </a:r>
            <a:r>
              <a:rPr lang="en-US" alt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Atorvastatin, Losartan, Clonidine, Renal drugs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38" y="4082100"/>
            <a:ext cx="9190758" cy="1084860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Plan: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planned for IVUS guided PCI of severely calcified LAD-D1 bifurcation using rotational atherectomy (step burrs</a:t>
            </a:r>
            <a:r>
              <a:rPr kumimoji="0" lang="en-US" altLang="en-US" sz="2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&amp; 2.25mm) and dedicated two-stent mini-crush technique.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46" y="3266581"/>
            <a:ext cx="9050022" cy="83094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Cath: 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 done on 2/23/2021 revealed severely calcified 1 V CAD: 90% </a:t>
            </a:r>
            <a:r>
              <a:rPr lang="en-US" altLang="en-US" sz="16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LAD and Diagonal bifurcation (Medina</a:t>
            </a:r>
            <a:r>
              <a:rPr kumimoji="0" lang="en-US" altLang="en-US" sz="165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1,1,1), 80% mid LAD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non-obstructive </a:t>
            </a:r>
            <a:r>
              <a:rPr kumimoji="0" lang="en-US" altLang="en-US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LCx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RCA, LVEF 50-60% and Syntax score </a:t>
            </a:r>
            <a:r>
              <a:rPr lang="en-US" alt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kumimoji="0" lang="en-US" alt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31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10" y="19050"/>
            <a:ext cx="35599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235" name="Straight Arrow Connector 29"/>
          <p:cNvCxnSpPr>
            <a:cxnSpLocks noChangeShapeType="1"/>
          </p:cNvCxnSpPr>
          <p:nvPr/>
        </p:nvCxnSpPr>
        <p:spPr bwMode="auto">
          <a:xfrm>
            <a:off x="8002191" y="3401616"/>
            <a:ext cx="0" cy="541734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triangle" w="med" len="sm"/>
                <a:tailEnd type="triangle" w="med" len="sm"/>
              </a14:hiddenLine>
            </a:ext>
          </a:extLst>
        </p:spPr>
      </p:cxnSp>
      <p:sp>
        <p:nvSpPr>
          <p:cNvPr id="95236" name="TextBox 3"/>
          <p:cNvSpPr txBox="1">
            <a:spLocks noChangeArrowheads="1"/>
          </p:cNvSpPr>
          <p:nvPr/>
        </p:nvSpPr>
        <p:spPr bwMode="auto">
          <a:xfrm>
            <a:off x="714375" y="-39328"/>
            <a:ext cx="71451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One-Vessel Disease</a:t>
            </a:r>
          </a:p>
        </p:txBody>
      </p:sp>
      <p:pic>
        <p:nvPicPr>
          <p:cNvPr id="9523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3190"/>
            <a:ext cx="8701768" cy="44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135068" y="4862941"/>
            <a:ext cx="4054079" cy="29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934" tIns="29469" rIns="58934" bIns="2946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2017;69:2212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81565" y="2463373"/>
            <a:ext cx="546866" cy="29071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995" tIns="33968" rIns="67995" bIns="33968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46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45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430" y="121332"/>
            <a:ext cx="8742810" cy="400050"/>
          </a:xfrm>
        </p:spPr>
        <p:txBody>
          <a:bodyPr/>
          <a:lstStyle/>
          <a:p>
            <a:r>
              <a:rPr lang="en-US" altLang="en-US" sz="3500" u="sng" dirty="0">
                <a:latin typeface="Arial" pitchFamily="34" charset="0"/>
              </a:rPr>
              <a:t>Latest Issues in Coronary Intervention</a:t>
            </a:r>
            <a:endParaRPr lang="en-US" altLang="en-US" sz="35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74083" y="1316163"/>
            <a:ext cx="9069918" cy="26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2800" b="1" dirty="0">
                <a:latin typeface="Arial" pitchFamily="34" charset="0"/>
              </a:rPr>
              <a:t>Recent publications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in use of FFR and outcomes</a:t>
            </a:r>
          </a:p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Characteristics and outcomes of type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vs 2 MI</a:t>
            </a:r>
            <a:endParaRPr lang="en-US" altLang="en-US" sz="2800" b="1" noProof="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3" y="-2381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4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8430" y="121332"/>
            <a:ext cx="8742810" cy="400050"/>
          </a:xfrm>
        </p:spPr>
        <p:txBody>
          <a:bodyPr/>
          <a:lstStyle/>
          <a:p>
            <a:r>
              <a:rPr lang="en-US" altLang="en-US" sz="3500" u="sng" dirty="0">
                <a:latin typeface="Arial" pitchFamily="34" charset="0"/>
              </a:rPr>
              <a:t>Latest Issues in Coronary Intervention</a:t>
            </a:r>
            <a:endParaRPr lang="en-US" altLang="en-US" sz="35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74083" y="1316163"/>
            <a:ext cx="9069918" cy="26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496" tIns="27228" rIns="54496" bIns="27228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2800" b="1" dirty="0">
                <a:latin typeface="Arial" pitchFamily="34" charset="0"/>
              </a:rPr>
              <a:t>Recent publications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in use of FFR and outcomes</a:t>
            </a:r>
          </a:p>
          <a:p>
            <a:pPr marL="0" marR="0" lvl="0" indent="0" algn="l" defTabSz="685800" rtl="0" eaLnBrk="0" fontAlgn="base" latinLnBrk="0" hangingPunct="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Characteristics and outcomes of type 1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vs 2 MI</a:t>
            </a:r>
            <a:endParaRPr lang="en-US" altLang="en-US" sz="2800" b="1" noProof="0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3" y="-2381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050B36"/>
    </a:dk2>
    <a:lt2>
      <a:srgbClr val="050B36"/>
    </a:lt2>
    <a:accent1>
      <a:srgbClr val="210032"/>
    </a:accent1>
    <a:accent2>
      <a:srgbClr val="00D1DE"/>
    </a:accent2>
    <a:accent3>
      <a:srgbClr val="F3BD00"/>
    </a:accent3>
    <a:accent4>
      <a:srgbClr val="00415D"/>
    </a:accent4>
    <a:accent5>
      <a:srgbClr val="FFADAA"/>
    </a:accent5>
    <a:accent6>
      <a:srgbClr val="2D2DE7"/>
    </a:accent6>
    <a:hlink>
      <a:srgbClr val="FFCC00"/>
    </a:hlink>
    <a:folHlink>
      <a:srgbClr val="969696"/>
    </a:folHlink>
  </a:clrScheme>
  <a:fontScheme name="CRF_2006_background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050B36"/>
    </a:dk2>
    <a:lt2>
      <a:srgbClr val="050B36"/>
    </a:lt2>
    <a:accent1>
      <a:srgbClr val="210032"/>
    </a:accent1>
    <a:accent2>
      <a:srgbClr val="00D1DE"/>
    </a:accent2>
    <a:accent3>
      <a:srgbClr val="F3BD00"/>
    </a:accent3>
    <a:accent4>
      <a:srgbClr val="00415D"/>
    </a:accent4>
    <a:accent5>
      <a:srgbClr val="FFADAA"/>
    </a:accent5>
    <a:accent6>
      <a:srgbClr val="2D2DE7"/>
    </a:accent6>
    <a:hlink>
      <a:srgbClr val="FFCC00"/>
    </a:hlink>
    <a:folHlink>
      <a:srgbClr val="969696"/>
    </a:folHlink>
  </a:clrScheme>
  <a:fontScheme name="CRF_2006_background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9">
    <a:dk1>
      <a:srgbClr val="000000"/>
    </a:dk1>
    <a:lt1>
      <a:srgbClr val="FFFFFF"/>
    </a:lt1>
    <a:dk2>
      <a:srgbClr val="050B36"/>
    </a:dk2>
    <a:lt2>
      <a:srgbClr val="050B36"/>
    </a:lt2>
    <a:accent1>
      <a:srgbClr val="210032"/>
    </a:accent1>
    <a:accent2>
      <a:srgbClr val="00D1DE"/>
    </a:accent2>
    <a:accent3>
      <a:srgbClr val="F3BD00"/>
    </a:accent3>
    <a:accent4>
      <a:srgbClr val="00415D"/>
    </a:accent4>
    <a:accent5>
      <a:srgbClr val="FFADAA"/>
    </a:accent5>
    <a:accent6>
      <a:srgbClr val="2D2DE7"/>
    </a:accent6>
    <a:hlink>
      <a:srgbClr val="FFCC00"/>
    </a:hlink>
    <a:folHlink>
      <a:srgbClr val="969696"/>
    </a:folHlink>
  </a:clrScheme>
  <a:fontScheme name="CRF_2006_background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8376</TotalTime>
  <Words>2090</Words>
  <Application>Microsoft Office PowerPoint</Application>
  <PresentationFormat>On-screen Show (16:9)</PresentationFormat>
  <Paragraphs>440</Paragraphs>
  <Slides>50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Arial</vt:lpstr>
      <vt:lpstr>Arial-BoldMT</vt:lpstr>
      <vt:lpstr>Calibri</vt:lpstr>
      <vt:lpstr>Calibri Light</vt:lpstr>
      <vt:lpstr>Times New Roman</vt:lpstr>
      <vt:lpstr>Wingdings</vt:lpstr>
      <vt:lpstr>Office Theme</vt:lpstr>
      <vt:lpstr>BASIC SHARMA BLUE</vt:lpstr>
      <vt:lpstr>Default Design</vt:lpstr>
      <vt:lpstr>13_Default Design</vt:lpstr>
      <vt:lpstr>6_BASIC SHARMA BLUE</vt:lpstr>
      <vt:lpstr>4_BASIC SHARMA BLUE</vt:lpstr>
      <vt:lpstr>1_Default Design</vt:lpstr>
      <vt:lpstr>9_BASIC SHARMA 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CCC Live Case # 141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Update FFR guided revascularization and Outcomes of type 1 vs type 2 MI</vt:lpstr>
      <vt:lpstr>Question # 1</vt:lpstr>
      <vt:lpstr>Question # 2</vt:lpstr>
      <vt:lpstr>Question #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747</cp:revision>
  <dcterms:created xsi:type="dcterms:W3CDTF">2019-05-13T14:16:18Z</dcterms:created>
  <dcterms:modified xsi:type="dcterms:W3CDTF">2021-03-16T13:37:48Z</dcterms:modified>
</cp:coreProperties>
</file>