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47" r:id="rId4"/>
  </p:sldMasterIdLst>
  <p:notesMasterIdLst>
    <p:notesMasterId r:id="rId40"/>
  </p:notesMasterIdLst>
  <p:sldIdLst>
    <p:sldId id="256" r:id="rId5"/>
    <p:sldId id="257" r:id="rId6"/>
    <p:sldId id="277" r:id="rId7"/>
    <p:sldId id="258" r:id="rId8"/>
    <p:sldId id="259" r:id="rId9"/>
    <p:sldId id="260" r:id="rId10"/>
    <p:sldId id="261" r:id="rId11"/>
    <p:sldId id="262" r:id="rId12"/>
    <p:sldId id="263" r:id="rId13"/>
    <p:sldId id="271" r:id="rId14"/>
    <p:sldId id="272" r:id="rId15"/>
    <p:sldId id="264" r:id="rId16"/>
    <p:sldId id="273" r:id="rId17"/>
    <p:sldId id="269" r:id="rId18"/>
    <p:sldId id="274" r:id="rId19"/>
    <p:sldId id="276" r:id="rId20"/>
    <p:sldId id="275" r:id="rId21"/>
    <p:sldId id="266" r:id="rId22"/>
    <p:sldId id="279" r:id="rId23"/>
    <p:sldId id="265" r:id="rId24"/>
    <p:sldId id="281" r:id="rId25"/>
    <p:sldId id="283" r:id="rId26"/>
    <p:sldId id="280" r:id="rId27"/>
    <p:sldId id="282" r:id="rId28"/>
    <p:sldId id="268" r:id="rId29"/>
    <p:sldId id="290" r:id="rId30"/>
    <p:sldId id="284" r:id="rId31"/>
    <p:sldId id="285" r:id="rId32"/>
    <p:sldId id="286" r:id="rId33"/>
    <p:sldId id="287" r:id="rId34"/>
    <p:sldId id="291" r:id="rId35"/>
    <p:sldId id="289" r:id="rId36"/>
    <p:sldId id="292" r:id="rId37"/>
    <p:sldId id="270" r:id="rId38"/>
    <p:sldId id="293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7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2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181225393700801E-2"/>
          <c:y val="7.7475409785174795E-2"/>
          <c:w val="0.92074592074592099"/>
          <c:h val="0.721271393643032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ELA + PTA</c:v>
                </c:pt>
              </c:strCache>
            </c:strRef>
          </c:tx>
          <c:spPr>
            <a:gradFill rotWithShape="0">
              <a:gsLst>
                <a:gs pos="0">
                  <a:srgbClr xmlns:mc="http://schemas.openxmlformats.org/markup-compatibility/2006" xmlns:a14="http://schemas.microsoft.com/office/drawing/2010/main" val="000000" mc:Ignorable="a14" a14:legacySpreadsheetColorIndex="24">
                    <a:gamma/>
                    <a:shade val="46275"/>
                    <a:invGamma/>
                  </a:srgbClr>
                </a:gs>
                <a:gs pos="50000">
                  <a:srgbClr xmlns:mc="http://schemas.openxmlformats.org/markup-compatibility/2006" xmlns:a14="http://schemas.microsoft.com/office/drawing/2010/main" val="FF3300" mc:Ignorable="a14" a14:legacySpreadsheetColorIndex="24"/>
                </a:gs>
                <a:gs pos="100000">
                  <a:srgbClr xmlns:mc="http://schemas.openxmlformats.org/markup-compatibility/2006" xmlns:a14="http://schemas.microsoft.com/office/drawing/2010/main" val="000000" mc:Ignorable="a14" a14:legacySpreadsheetColorIndex="24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12618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6.2664787640181303E-4"/>
                  <c:y val="-6.0184639959910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E51-45A5-BDB0-24550707C691}"/>
                </c:ext>
              </c:extLst>
            </c:dLbl>
            <c:dLbl>
              <c:idx val="1"/>
              <c:layout>
                <c:manualLayout>
                  <c:x val="-4.9745132656055604E-4"/>
                  <c:y val="-5.7494209836198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E51-45A5-BDB0-24550707C691}"/>
                </c:ext>
              </c:extLst>
            </c:dLbl>
            <c:dLbl>
              <c:idx val="2"/>
              <c:layout>
                <c:manualLayout>
                  <c:x val="1.4450032005396199E-3"/>
                  <c:y val="-5.554008525326569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E51-45A5-BDB0-24550707C691}"/>
                </c:ext>
              </c:extLst>
            </c:dLbl>
            <c:numFmt formatCode="0.0%" sourceLinked="0"/>
            <c:spPr>
              <a:noFill/>
              <a:ln w="25237">
                <a:noFill/>
              </a:ln>
            </c:spPr>
            <c:txPr>
              <a:bodyPr/>
              <a:lstStyle/>
              <a:p>
                <a:pPr>
                  <a:defRPr sz="1192" b="1" i="0" u="none" strike="noStrike" baseline="0">
                    <a:solidFill>
                      <a:schemeClr val="bg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Procedural TLR</c:v>
                </c:pt>
                <c:pt idx="1">
                  <c:v>Any Dissection</c:v>
                </c:pt>
                <c:pt idx="2">
                  <c:v>&gt; Grade C</c:v>
                </c:pt>
                <c:pt idx="3">
                  <c:v>Bailout Stenting</c:v>
                </c:pt>
                <c:pt idx="4">
                  <c:v>Embolization</c:v>
                </c:pt>
                <c:pt idx="5">
                  <c:v>Thrombosis</c:v>
                </c:pt>
                <c:pt idx="6">
                  <c:v>Abrupt Closure</c:v>
                </c:pt>
              </c:strCache>
            </c:strRef>
          </c:cat>
          <c:val>
            <c:numRef>
              <c:f>Sheet1!$B$2:$H$2</c:f>
              <c:numCache>
                <c:formatCode>0.0%</c:formatCode>
                <c:ptCount val="7"/>
                <c:pt idx="0">
                  <c:v>5.2999999999999999E-2</c:v>
                </c:pt>
                <c:pt idx="1">
                  <c:v>7.6999999999999999E-2</c:v>
                </c:pt>
                <c:pt idx="2">
                  <c:v>2.4E-2</c:v>
                </c:pt>
                <c:pt idx="3">
                  <c:v>4.1000000000000002E-2</c:v>
                </c:pt>
                <c:pt idx="4">
                  <c:v>8.3000000000000004E-2</c:v>
                </c:pt>
                <c:pt idx="5">
                  <c:v>6.0000000000000001E-3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E51-45A5-BDB0-24550707C69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PTA</c:v>
                </c:pt>
              </c:strCache>
            </c:strRef>
          </c:tx>
          <c:spPr>
            <a:gradFill rotWithShape="0">
              <a:gsLst>
                <a:gs pos="0">
                  <a:srgbClr xmlns:mc="http://schemas.openxmlformats.org/markup-compatibility/2006" xmlns:a14="http://schemas.microsoft.com/office/drawing/2010/main" val="000000" mc:Ignorable="a14" a14:legacySpreadsheetColorIndex="25">
                    <a:gamma/>
                    <a:shade val="46275"/>
                    <a:invGamma/>
                  </a:srgbClr>
                </a:gs>
                <a:gs pos="50000">
                  <a:srgbClr xmlns:mc="http://schemas.openxmlformats.org/markup-compatibility/2006" xmlns:a14="http://schemas.microsoft.com/office/drawing/2010/main" val="6699FF" mc:Ignorable="a14" a14:legacySpreadsheetColorIndex="25"/>
                </a:gs>
                <a:gs pos="100000">
                  <a:srgbClr xmlns:mc="http://schemas.openxmlformats.org/markup-compatibility/2006" xmlns:a14="http://schemas.microsoft.com/office/drawing/2010/main" val="000000" mc:Ignorable="a14" a14:legacySpreadsheetColorIndex="25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12618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1.4035843175852999E-3"/>
                  <c:y val="-4.698023527366529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E51-45A5-BDB0-24550707C691}"/>
                </c:ext>
              </c:extLst>
            </c:dLbl>
            <c:dLbl>
              <c:idx val="1"/>
              <c:layout>
                <c:manualLayout>
                  <c:x val="1.0564915317621999E-3"/>
                  <c:y val="-3.231098034374079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E51-45A5-BDB0-24550707C691}"/>
                </c:ext>
              </c:extLst>
            </c:dLbl>
            <c:dLbl>
              <c:idx val="2"/>
              <c:layout>
                <c:manualLayout>
                  <c:x val="6.6806675935618702E-4"/>
                  <c:y val="-1.7642092266788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E51-45A5-BDB0-24550707C691}"/>
                </c:ext>
              </c:extLst>
            </c:dLbl>
            <c:numFmt formatCode="0.0%" sourceLinked="0"/>
            <c:spPr>
              <a:noFill/>
              <a:ln w="25237">
                <a:noFill/>
              </a:ln>
            </c:spPr>
            <c:txPr>
              <a:bodyPr/>
              <a:lstStyle/>
              <a:p>
                <a:pPr>
                  <a:defRPr sz="1192" b="1" i="0" u="none" strike="noStrike" baseline="0">
                    <a:solidFill>
                      <a:schemeClr val="bg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Procedural TLR</c:v>
                </c:pt>
                <c:pt idx="1">
                  <c:v>Any Dissection</c:v>
                </c:pt>
                <c:pt idx="2">
                  <c:v>&gt; Grade C</c:v>
                </c:pt>
                <c:pt idx="3">
                  <c:v>Bailout Stenting</c:v>
                </c:pt>
                <c:pt idx="4">
                  <c:v>Embolization</c:v>
                </c:pt>
                <c:pt idx="5">
                  <c:v>Thrombosis</c:v>
                </c:pt>
                <c:pt idx="6">
                  <c:v>Abrupt Closure</c:v>
                </c:pt>
              </c:strCache>
            </c:strRef>
          </c:cat>
          <c:val>
            <c:numRef>
              <c:f>Sheet1!$B$3:$H$3</c:f>
              <c:numCache>
                <c:formatCode>0.0%</c:formatCode>
                <c:ptCount val="7"/>
                <c:pt idx="0">
                  <c:v>0.16</c:v>
                </c:pt>
                <c:pt idx="1">
                  <c:v>0.17199999999999999</c:v>
                </c:pt>
                <c:pt idx="2">
                  <c:v>7.3999999999999996E-2</c:v>
                </c:pt>
                <c:pt idx="3">
                  <c:v>0.111</c:v>
                </c:pt>
                <c:pt idx="4">
                  <c:v>4.9000000000000002E-2</c:v>
                </c:pt>
                <c:pt idx="5">
                  <c:v>2.5000000000000001E-2</c:v>
                </c:pt>
                <c:pt idx="6">
                  <c:v>1.2E-2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E51-45A5-BDB0-24550707C6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-1493443328"/>
        <c:axId val="-1493455840"/>
      </c:barChart>
      <c:catAx>
        <c:axId val="-1493443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2618">
            <a:solidFill>
              <a:srgbClr val="FFFFFF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149345584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1493455840"/>
        <c:scaling>
          <c:orientation val="minMax"/>
        </c:scaling>
        <c:delete val="0"/>
        <c:axPos val="l"/>
        <c:numFmt formatCode="0%" sourceLinked="0"/>
        <c:majorTickMark val="out"/>
        <c:minorTickMark val="none"/>
        <c:tickLblPos val="nextTo"/>
        <c:spPr>
          <a:ln w="12618">
            <a:solidFill>
              <a:srgbClr val="FFFFFF"/>
            </a:solidFill>
            <a:prstDash val="solid"/>
          </a:ln>
        </c:spPr>
        <c:txPr>
          <a:bodyPr rot="0" vert="horz"/>
          <a:lstStyle/>
          <a:p>
            <a:pPr>
              <a:defRPr sz="159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1493443328"/>
        <c:crosses val="autoZero"/>
        <c:crossBetween val="between"/>
      </c:valAx>
      <c:spPr>
        <a:noFill/>
        <a:ln w="25237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40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40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legendEntry>
      <c:layout>
        <c:manualLayout>
          <c:xMode val="edge"/>
          <c:yMode val="edge"/>
          <c:x val="0.59489726870078696"/>
          <c:y val="2.9492477419842199E-2"/>
          <c:w val="0.38578088578088598"/>
          <c:h val="9.04645476772616E-2"/>
        </c:manualLayout>
      </c:layout>
      <c:overlay val="0"/>
      <c:spPr>
        <a:noFill/>
        <a:ln w="25237">
          <a:noFill/>
        </a:ln>
      </c:spPr>
      <c:txPr>
        <a:bodyPr/>
        <a:lstStyle/>
        <a:p>
          <a:pPr>
            <a:defRPr sz="1093" b="1" i="0" u="none" strike="noStrike" baseline="0">
              <a:solidFill>
                <a:schemeClr val="bg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38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0.1149</cdr:x>
      <cdr:y>0.0637</cdr:y>
    </cdr:from>
    <cdr:to>
      <cdr:x>0.20865</cdr:x>
      <cdr:y>0.13536</cdr:y>
    </cdr:to>
    <cdr:sp macro="" textlink="">
      <cdr:nvSpPr>
        <cdr:cNvPr id="2" name="TextBox 5"/>
        <cdr:cNvSpPr txBox="1"/>
      </cdr:nvSpPr>
      <cdr:spPr>
        <a:xfrm xmlns:a="http://schemas.openxmlformats.org/drawingml/2006/main">
          <a:off x="933917" y="246240"/>
          <a:ext cx="762000" cy="2769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5pPr>
          <a:lvl6pPr marL="2286000" algn="l" defTabSz="914400" rtl="0" eaLnBrk="1" latinLnBrk="0" hangingPunct="1"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6pPr>
          <a:lvl7pPr marL="2743200" algn="l" defTabSz="914400" rtl="0" eaLnBrk="1" latinLnBrk="0" hangingPunct="1"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7pPr>
          <a:lvl8pPr marL="3200400" algn="l" defTabSz="914400" rtl="0" eaLnBrk="1" latinLnBrk="0" hangingPunct="1"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8pPr>
          <a:lvl9pPr marL="3657600" algn="l" defTabSz="914400" rtl="0" eaLnBrk="1" latinLnBrk="0" hangingPunct="1"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9pPr>
        </a:lstStyle>
        <a:p xmlns:a="http://schemas.openxmlformats.org/drawingml/2006/main">
          <a:pPr algn="ctr"/>
          <a:r>
            <a:rPr lang="en-US" sz="1200" dirty="0">
              <a:solidFill>
                <a:srgbClr val="FFFF00"/>
              </a:solidFill>
            </a:rPr>
            <a:t>P=0</a:t>
          </a:r>
          <a:r>
            <a:rPr lang="en-US" sz="1200" dirty="0">
              <a:solidFill>
                <a:srgbClr val="FFFF00"/>
              </a:solidFill>
              <a:cs typeface="ヒラギノ角ゴ Pro W3"/>
            </a:rPr>
            <a:t>.</a:t>
          </a:r>
          <a:r>
            <a:rPr lang="en-US" sz="1200" dirty="0">
              <a:solidFill>
                <a:srgbClr val="FFFF00"/>
              </a:solidFill>
            </a:rPr>
            <a:t>008</a:t>
          </a:r>
        </a:p>
      </cdr:txBody>
    </cdr:sp>
  </cdr:relSizeAnchor>
  <cdr:relSizeAnchor xmlns:cdr="http://schemas.openxmlformats.org/drawingml/2006/chartDrawing">
    <cdr:from>
      <cdr:x>0.24862</cdr:x>
      <cdr:y>0.04541</cdr:y>
    </cdr:from>
    <cdr:to>
      <cdr:x>0.34237</cdr:x>
      <cdr:y>0.11706</cdr:y>
    </cdr:to>
    <cdr:sp macro="" textlink="">
      <cdr:nvSpPr>
        <cdr:cNvPr id="3" name="TextBox 7"/>
        <cdr:cNvSpPr txBox="1"/>
      </cdr:nvSpPr>
      <cdr:spPr>
        <a:xfrm xmlns:a="http://schemas.openxmlformats.org/drawingml/2006/main">
          <a:off x="2020771" y="175517"/>
          <a:ext cx="762000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5pPr>
          <a:lvl6pPr marL="2286000" algn="l" defTabSz="914400" rtl="0" eaLnBrk="1" latinLnBrk="0" hangingPunct="1"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6pPr>
          <a:lvl7pPr marL="2743200" algn="l" defTabSz="914400" rtl="0" eaLnBrk="1" latinLnBrk="0" hangingPunct="1"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7pPr>
          <a:lvl8pPr marL="3200400" algn="l" defTabSz="914400" rtl="0" eaLnBrk="1" latinLnBrk="0" hangingPunct="1"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8pPr>
          <a:lvl9pPr marL="3657600" algn="l" defTabSz="914400" rtl="0" eaLnBrk="1" latinLnBrk="0" hangingPunct="1"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9pPr>
        </a:lstStyle>
        <a:p xmlns:a="http://schemas.openxmlformats.org/drawingml/2006/main">
          <a:pPr algn="ctr"/>
          <a:r>
            <a:rPr lang="en-US" sz="1200" dirty="0">
              <a:solidFill>
                <a:srgbClr val="FFFF00"/>
              </a:solidFill>
            </a:rPr>
            <a:t>P=0.03</a:t>
          </a:r>
        </a:p>
      </cdr:txBody>
    </cdr:sp>
  </cdr:relSizeAnchor>
  <cdr:relSizeAnchor xmlns:cdr="http://schemas.openxmlformats.org/drawingml/2006/chartDrawing">
    <cdr:from>
      <cdr:x>0.5</cdr:x>
      <cdr:y>0.25878</cdr:y>
    </cdr:from>
    <cdr:to>
      <cdr:x>0.59375</cdr:x>
      <cdr:y>0.33044</cdr:y>
    </cdr:to>
    <cdr:sp macro="" textlink="">
      <cdr:nvSpPr>
        <cdr:cNvPr id="4" name="TextBox 8"/>
        <cdr:cNvSpPr txBox="1"/>
      </cdr:nvSpPr>
      <cdr:spPr>
        <a:xfrm xmlns:a="http://schemas.openxmlformats.org/drawingml/2006/main">
          <a:off x="4064000" y="1000334"/>
          <a:ext cx="762000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5pPr>
          <a:lvl6pPr marL="2286000" algn="l" defTabSz="914400" rtl="0" eaLnBrk="1" latinLnBrk="0" hangingPunct="1"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6pPr>
          <a:lvl7pPr marL="2743200" algn="l" defTabSz="914400" rtl="0" eaLnBrk="1" latinLnBrk="0" hangingPunct="1"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7pPr>
          <a:lvl8pPr marL="3200400" algn="l" defTabSz="914400" rtl="0" eaLnBrk="1" latinLnBrk="0" hangingPunct="1"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8pPr>
          <a:lvl9pPr marL="3657600" algn="l" defTabSz="914400" rtl="0" eaLnBrk="1" latinLnBrk="0" hangingPunct="1"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9pPr>
        </a:lstStyle>
        <a:p xmlns:a="http://schemas.openxmlformats.org/drawingml/2006/main">
          <a:pPr algn="ctr"/>
          <a:r>
            <a:rPr lang="en-US" sz="1200" dirty="0">
              <a:solidFill>
                <a:srgbClr val="FFFF00"/>
              </a:solidFill>
            </a:rPr>
            <a:t>P=0.02</a:t>
          </a:r>
        </a:p>
      </cdr:txBody>
    </cdr:sp>
  </cdr:relSizeAnchor>
  <cdr:relSizeAnchor xmlns:cdr="http://schemas.openxmlformats.org/drawingml/2006/chartDrawing">
    <cdr:from>
      <cdr:x>0.37035</cdr:x>
      <cdr:y>0.38741</cdr:y>
    </cdr:from>
    <cdr:to>
      <cdr:x>0.4641</cdr:x>
      <cdr:y>0.45907</cdr:y>
    </cdr:to>
    <cdr:sp macro="" textlink="">
      <cdr:nvSpPr>
        <cdr:cNvPr id="5" name="TextBox 9"/>
        <cdr:cNvSpPr txBox="1"/>
      </cdr:nvSpPr>
      <cdr:spPr>
        <a:xfrm xmlns:a="http://schemas.openxmlformats.org/drawingml/2006/main">
          <a:off x="3010169" y="1497558"/>
          <a:ext cx="762000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5pPr>
          <a:lvl6pPr marL="2286000" algn="l" defTabSz="914400" rtl="0" eaLnBrk="1" latinLnBrk="0" hangingPunct="1"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6pPr>
          <a:lvl7pPr marL="2743200" algn="l" defTabSz="914400" rtl="0" eaLnBrk="1" latinLnBrk="0" hangingPunct="1"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7pPr>
          <a:lvl8pPr marL="3200400" algn="l" defTabSz="914400" rtl="0" eaLnBrk="1" latinLnBrk="0" hangingPunct="1"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8pPr>
          <a:lvl9pPr marL="3657600" algn="l" defTabSz="914400" rtl="0" eaLnBrk="1" latinLnBrk="0" hangingPunct="1"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9pPr>
        </a:lstStyle>
        <a:p xmlns:a="http://schemas.openxmlformats.org/drawingml/2006/main">
          <a:pPr algn="ctr"/>
          <a:r>
            <a:rPr lang="en-US" sz="1200" dirty="0">
              <a:solidFill>
                <a:srgbClr val="FFFF00"/>
              </a:solidFill>
            </a:rPr>
            <a:t>P=0.08</a:t>
          </a:r>
        </a:p>
      </cdr:txBody>
    </cdr:sp>
  </cdr:relSizeAnchor>
  <cdr:relSizeAnchor xmlns:cdr="http://schemas.openxmlformats.org/drawingml/2006/chartDrawing">
    <cdr:from>
      <cdr:x>0.75852</cdr:x>
      <cdr:y>0.57376</cdr:y>
    </cdr:from>
    <cdr:to>
      <cdr:x>0.85227</cdr:x>
      <cdr:y>0.64542</cdr:y>
    </cdr:to>
    <cdr:sp macro="" textlink="">
      <cdr:nvSpPr>
        <cdr:cNvPr id="6" name="TextBox 10"/>
        <cdr:cNvSpPr txBox="1"/>
      </cdr:nvSpPr>
      <cdr:spPr>
        <a:xfrm xmlns:a="http://schemas.openxmlformats.org/drawingml/2006/main">
          <a:off x="6165248" y="2217914"/>
          <a:ext cx="762000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5pPr>
          <a:lvl6pPr marL="2286000" algn="l" defTabSz="914400" rtl="0" eaLnBrk="1" latinLnBrk="0" hangingPunct="1"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6pPr>
          <a:lvl7pPr marL="2743200" algn="l" defTabSz="914400" rtl="0" eaLnBrk="1" latinLnBrk="0" hangingPunct="1"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7pPr>
          <a:lvl8pPr marL="3200400" algn="l" defTabSz="914400" rtl="0" eaLnBrk="1" latinLnBrk="0" hangingPunct="1"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8pPr>
          <a:lvl9pPr marL="3657600" algn="l" defTabSz="914400" rtl="0" eaLnBrk="1" latinLnBrk="0" hangingPunct="1"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9pPr>
        </a:lstStyle>
        <a:p xmlns:a="http://schemas.openxmlformats.org/drawingml/2006/main">
          <a:pPr algn="ctr"/>
          <a:r>
            <a:rPr lang="en-US" sz="1200" dirty="0">
              <a:solidFill>
                <a:srgbClr val="FFFF00"/>
              </a:solidFill>
            </a:rPr>
            <a:t>P=0.25</a:t>
          </a:r>
        </a:p>
      </cdr:txBody>
    </cdr:sp>
  </cdr:relSizeAnchor>
  <cdr:relSizeAnchor xmlns:cdr="http://schemas.openxmlformats.org/drawingml/2006/chartDrawing">
    <cdr:from>
      <cdr:x>0.63664</cdr:x>
      <cdr:y>0.3729</cdr:y>
    </cdr:from>
    <cdr:to>
      <cdr:x>0.73039</cdr:x>
      <cdr:y>0.44456</cdr:y>
    </cdr:to>
    <cdr:sp macro="" textlink="">
      <cdr:nvSpPr>
        <cdr:cNvPr id="7" name="TextBox 11"/>
        <cdr:cNvSpPr txBox="1"/>
      </cdr:nvSpPr>
      <cdr:spPr>
        <a:xfrm xmlns:a="http://schemas.openxmlformats.org/drawingml/2006/main">
          <a:off x="5174648" y="1441477"/>
          <a:ext cx="762000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5pPr>
          <a:lvl6pPr marL="2286000" algn="l" defTabSz="914400" rtl="0" eaLnBrk="1" latinLnBrk="0" hangingPunct="1"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6pPr>
          <a:lvl7pPr marL="2743200" algn="l" defTabSz="914400" rtl="0" eaLnBrk="1" latinLnBrk="0" hangingPunct="1"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7pPr>
          <a:lvl8pPr marL="3200400" algn="l" defTabSz="914400" rtl="0" eaLnBrk="1" latinLnBrk="0" hangingPunct="1"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8pPr>
          <a:lvl9pPr marL="3657600" algn="l" defTabSz="914400" rtl="0" eaLnBrk="1" latinLnBrk="0" hangingPunct="1"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9pPr>
        </a:lstStyle>
        <a:p xmlns:a="http://schemas.openxmlformats.org/drawingml/2006/main">
          <a:pPr algn="ctr"/>
          <a:r>
            <a:rPr lang="en-US" sz="1200" dirty="0">
              <a:solidFill>
                <a:srgbClr val="FFFF00"/>
              </a:solidFill>
            </a:rPr>
            <a:t>P=0.47</a:t>
          </a:r>
        </a:p>
      </cdr:txBody>
    </cdr:sp>
  </cdr:relSizeAnchor>
  <cdr:relSizeAnchor xmlns:cdr="http://schemas.openxmlformats.org/drawingml/2006/chartDrawing">
    <cdr:from>
      <cdr:x>0.88286</cdr:x>
      <cdr:y>0.61609</cdr:y>
    </cdr:from>
    <cdr:to>
      <cdr:x>0.97661</cdr:x>
      <cdr:y>0.68775</cdr:y>
    </cdr:to>
    <cdr:sp macro="" textlink="">
      <cdr:nvSpPr>
        <cdr:cNvPr id="8" name="TextBox 12"/>
        <cdr:cNvSpPr txBox="1"/>
      </cdr:nvSpPr>
      <cdr:spPr>
        <a:xfrm xmlns:a="http://schemas.openxmlformats.org/drawingml/2006/main">
          <a:off x="7175901" y="2381543"/>
          <a:ext cx="762000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5pPr>
          <a:lvl6pPr marL="2286000" algn="l" defTabSz="914400" rtl="0" eaLnBrk="1" latinLnBrk="0" hangingPunct="1"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6pPr>
          <a:lvl7pPr marL="2743200" algn="l" defTabSz="914400" rtl="0" eaLnBrk="1" latinLnBrk="0" hangingPunct="1"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7pPr>
          <a:lvl8pPr marL="3200400" algn="l" defTabSz="914400" rtl="0" eaLnBrk="1" latinLnBrk="0" hangingPunct="1"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8pPr>
          <a:lvl9pPr marL="3657600" algn="l" defTabSz="914400" rtl="0" eaLnBrk="1" latinLnBrk="0" hangingPunct="1">
            <a:defRPr b="1" i="1" kern="1200">
              <a:solidFill>
                <a:srgbClr val="FFCC99"/>
              </a:solidFill>
              <a:latin typeface="Arial" charset="0"/>
              <a:ea typeface="ヒラギノ角ゴ Pro W3"/>
              <a:cs typeface="Arial" charset="0"/>
            </a:defRPr>
          </a:lvl9pPr>
        </a:lstStyle>
        <a:p xmlns:a="http://schemas.openxmlformats.org/drawingml/2006/main">
          <a:pPr algn="ctr"/>
          <a:r>
            <a:rPr lang="en-US" sz="1200" dirty="0">
              <a:solidFill>
                <a:srgbClr val="FFFF00"/>
              </a:solidFill>
            </a:rPr>
            <a:t>P=0.23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E0A0D5-8F98-4CC1-A28E-021F0B6B475C}" type="datetimeFigureOut">
              <a:rPr lang="en-US" smtClean="0"/>
              <a:t>2/24/2021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03C52C-5E29-41AF-BAA3-8217E886DA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96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50590-9F9A-443B-9295-A3931D8194B1}" type="datetime1">
              <a:rPr lang="en-US" smtClean="0"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783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59126-4846-4E88-BDD9-5585CC877E47}" type="datetime1">
              <a:rPr lang="en-US" smtClean="0"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92470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59126-4846-4E88-BDD9-5585CC877E47}" type="datetime1">
              <a:rPr lang="en-US" smtClean="0"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98250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59126-4846-4E88-BDD9-5585CC877E47}" type="datetime1">
              <a:rPr lang="en-US" smtClean="0"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9008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59126-4846-4E88-BDD9-5585CC877E47}" type="datetime1">
              <a:rPr lang="en-US" smtClean="0"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408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59126-4846-4E88-BDD9-5585CC877E47}" type="datetime1">
              <a:rPr lang="en-US" smtClean="0"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20217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6F347-1B2F-4097-AEB5-4A26FB45D67A}" type="datetime1">
              <a:rPr lang="en-US" smtClean="0"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536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1DEE0-34E5-4E0F-BEC1-4B8835F82CD1}" type="datetime1">
              <a:rPr lang="en-US" smtClean="0"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281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5B4BE-627A-4EC1-99E1-6F1AA97AB802}" type="datetime1">
              <a:rPr lang="en-US" smtClean="0"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0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FACF8-E63D-4673-A128-83547867BB7A}" type="datetime1">
              <a:rPr lang="en-US" smtClean="0"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861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ED6AC-4FBA-40BD-BE75-20DB64DA4BAD}" type="datetime1">
              <a:rPr lang="en-US" smtClean="0"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44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33C87-D201-458A-93C0-8EDD9AC92D93}" type="datetime1">
              <a:rPr lang="en-US" smtClean="0"/>
              <a:t>2/24/2021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173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E6829-5A25-485A-91B1-5D6D58BB9F23}" type="datetime1">
              <a:rPr lang="en-US" smtClean="0"/>
              <a:t>2/24/2021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269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F5CD-23D0-4DD1-85B1-71F1825FB3EC}" type="datetime1">
              <a:rPr lang="en-US" smtClean="0"/>
              <a:t>2/24/2021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786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A5035-C284-496A-B076-BA73A8FA5D8B}" type="datetime1">
              <a:rPr lang="en-US" smtClean="0"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773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EB420-1875-490A-8C4B-7AAB939FBE08}" type="datetime1">
              <a:rPr lang="en-US" smtClean="0"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392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59126-4846-4E88-BDD9-5585CC877E47}" type="datetime1">
              <a:rPr lang="en-US" smtClean="0"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593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5CD8D-E704-46A1-BC3E-9A644A9FF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483" y="542441"/>
            <a:ext cx="9684371" cy="5500941"/>
          </a:xfrm>
        </p:spPr>
        <p:txBody>
          <a:bodyPr anchor="ctr">
            <a:normAutofit/>
          </a:bodyPr>
          <a:lstStyle/>
          <a:p>
            <a:pPr algn="r"/>
            <a:r>
              <a:rPr lang="en-US" sz="5400" dirty="0"/>
              <a:t>SFA In-Stent Restenosis</a:t>
            </a:r>
            <a:br>
              <a:rPr lang="en-US" sz="5400" dirty="0"/>
            </a:br>
            <a:r>
              <a:rPr lang="en-US" dirty="0"/>
              <a:t>Intervention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09A740-48C5-4AE5-879B-F567D3D7AC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46655" y="4742481"/>
            <a:ext cx="5730199" cy="1300901"/>
          </a:xfrm>
        </p:spPr>
        <p:txBody>
          <a:bodyPr anchor="ctr">
            <a:noAutofit/>
          </a:bodyPr>
          <a:lstStyle/>
          <a:p>
            <a:pPr algn="r"/>
            <a:r>
              <a:rPr lang="en-US" sz="2400" b="1" dirty="0"/>
              <a:t>Endovascular Live Case </a:t>
            </a:r>
          </a:p>
          <a:p>
            <a:pPr algn="r"/>
            <a:r>
              <a:rPr lang="en-US" sz="2400" b="1" dirty="0"/>
              <a:t>February 2021</a:t>
            </a:r>
          </a:p>
          <a:p>
            <a:pPr algn="r"/>
            <a:r>
              <a:rPr lang="en-US" sz="2400" b="1" dirty="0"/>
              <a:t>Mount Sinai Hospital, N.Y.</a:t>
            </a:r>
          </a:p>
        </p:txBody>
      </p:sp>
    </p:spTree>
    <p:extLst>
      <p:ext uri="{BB962C8B-B14F-4D97-AF65-F5344CB8AC3E}">
        <p14:creationId xmlns:p14="http://schemas.microsoft.com/office/powerpoint/2010/main" val="3754664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50BC2-15D6-A448-9F8B-13756D652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3824" y="2379586"/>
            <a:ext cx="5415775" cy="4166179"/>
          </a:xfrm>
        </p:spPr>
        <p:txBody>
          <a:bodyPr>
            <a:normAutofit/>
          </a:bodyPr>
          <a:lstStyle/>
          <a:p>
            <a:r>
              <a:rPr lang="en-US" dirty="0"/>
              <a:t>In a multi-center, retrospective analysis of 738 patients, </a:t>
            </a:r>
            <a:r>
              <a:rPr lang="en-US" dirty="0" err="1"/>
              <a:t>Tosaka</a:t>
            </a:r>
            <a:r>
              <a:rPr lang="en-US" dirty="0"/>
              <a:t> et al. described patterns of ISR in </a:t>
            </a:r>
            <a:r>
              <a:rPr lang="en-US" dirty="0" err="1"/>
              <a:t>femoro</a:t>
            </a:r>
            <a:r>
              <a:rPr lang="en-US" dirty="0"/>
              <a:t>-popliteal lesions </a:t>
            </a:r>
          </a:p>
          <a:p>
            <a:r>
              <a:rPr lang="en-US" dirty="0"/>
              <a:t>Type I (focal, ≤50 mm long) – 29%</a:t>
            </a:r>
          </a:p>
          <a:p>
            <a:r>
              <a:rPr lang="en-US" dirty="0"/>
              <a:t>Type II (diffuse, &gt;50 mm long) - 38%</a:t>
            </a:r>
          </a:p>
          <a:p>
            <a:r>
              <a:rPr lang="en-US" dirty="0"/>
              <a:t>Type III (totally occluded) – 33%</a:t>
            </a:r>
          </a:p>
          <a:p>
            <a:r>
              <a:rPr lang="en-US" dirty="0"/>
              <a:t>All lesions were treated by conventional BA for at least 60 seconds, and followed up for 24±17 months.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68389E3-DE01-8946-9E23-0DD311472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1893" y="624110"/>
            <a:ext cx="9742719" cy="1280890"/>
          </a:xfrm>
        </p:spPr>
        <p:txBody>
          <a:bodyPr/>
          <a:lstStyle/>
          <a:p>
            <a:r>
              <a:rPr lang="en-US" dirty="0" err="1"/>
              <a:t>Tosaka</a:t>
            </a:r>
            <a:r>
              <a:rPr lang="en-US" dirty="0"/>
              <a:t> Classification – In stent </a:t>
            </a:r>
            <a:r>
              <a:rPr lang="en-US" dirty="0" err="1"/>
              <a:t>restenotic</a:t>
            </a:r>
            <a:r>
              <a:rPr lang="en-US" dirty="0"/>
              <a:t> lesions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7A933A-1340-4D4C-89C9-B16A5034E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096" y="1905000"/>
            <a:ext cx="5109737" cy="416617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D4FF64C-0065-424F-8850-4B1E44F4D141}"/>
              </a:ext>
            </a:extLst>
          </p:cNvPr>
          <p:cNvSpPr txBox="1">
            <a:spLocks/>
          </p:cNvSpPr>
          <p:nvPr/>
        </p:nvSpPr>
        <p:spPr>
          <a:xfrm>
            <a:off x="6623823" y="2370302"/>
            <a:ext cx="5415775" cy="4166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 a multi-center, retrospective analysis of 738 patients, </a:t>
            </a:r>
            <a:r>
              <a:rPr lang="en-US" dirty="0" err="1"/>
              <a:t>Tosaka</a:t>
            </a:r>
            <a:r>
              <a:rPr lang="en-US" dirty="0"/>
              <a:t> et al. described patterns of ISR in </a:t>
            </a:r>
            <a:r>
              <a:rPr lang="en-US" dirty="0" err="1"/>
              <a:t>femoro</a:t>
            </a:r>
            <a:r>
              <a:rPr lang="en-US" dirty="0"/>
              <a:t>-popliteal lesions </a:t>
            </a:r>
          </a:p>
          <a:p>
            <a:r>
              <a:rPr lang="en-US" dirty="0"/>
              <a:t>Type I (focal, ≤50 mm long) – 29%</a:t>
            </a:r>
          </a:p>
          <a:p>
            <a:r>
              <a:rPr lang="en-US" dirty="0"/>
              <a:t>Type II (diffuse, &gt;50 mm long) - 38%</a:t>
            </a:r>
          </a:p>
          <a:p>
            <a:r>
              <a:rPr lang="en-US" dirty="0"/>
              <a:t>Type III (totally occluded) – 33%</a:t>
            </a:r>
          </a:p>
          <a:p>
            <a:r>
              <a:rPr lang="en-US" dirty="0"/>
              <a:t>All lesions were treated by conventional BA for at least 60 seconds, and followed up for 24±17 months.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F9F535-86B0-D24F-9229-6469E128352F}"/>
              </a:ext>
            </a:extLst>
          </p:cNvPr>
          <p:cNvSpPr txBox="1"/>
          <p:nvPr/>
        </p:nvSpPr>
        <p:spPr>
          <a:xfrm>
            <a:off x="5568177" y="6391763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Tosaka</a:t>
            </a:r>
            <a:r>
              <a:rPr lang="en-US" dirty="0"/>
              <a:t> A et al. J Am Coll </a:t>
            </a:r>
            <a:r>
              <a:rPr lang="en-US" dirty="0" err="1"/>
              <a:t>Cardiol</a:t>
            </a:r>
            <a:r>
              <a:rPr lang="en-US" dirty="0"/>
              <a:t>. 2012 Jan 3;59(1):16-23. </a:t>
            </a:r>
          </a:p>
        </p:txBody>
      </p:sp>
    </p:spTree>
    <p:extLst>
      <p:ext uri="{BB962C8B-B14F-4D97-AF65-F5344CB8AC3E}">
        <p14:creationId xmlns:p14="http://schemas.microsoft.com/office/powerpoint/2010/main" val="3446709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CCAD7-B814-FD47-9306-D8D282889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550" y="306333"/>
            <a:ext cx="8911687" cy="1280890"/>
          </a:xfrm>
        </p:spPr>
        <p:txBody>
          <a:bodyPr/>
          <a:lstStyle/>
          <a:p>
            <a:r>
              <a:rPr lang="en-US" dirty="0" err="1"/>
              <a:t>Tosaka</a:t>
            </a:r>
            <a:r>
              <a:rPr lang="en-US" dirty="0"/>
              <a:t> Classification – predictors of ISR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CED1DF-813A-F049-AC4C-9CAF363C2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665" y="1307390"/>
            <a:ext cx="4904791" cy="3144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D47EC9-4EFF-3D4A-8405-71773B1B4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453" y="1340044"/>
            <a:ext cx="5129530" cy="31731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F15611-FAEF-4240-87FA-DCC96255E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946" y="4513209"/>
            <a:ext cx="5336228" cy="17392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B4F694-99AC-A642-A297-37513E4490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866" y="4501099"/>
            <a:ext cx="5460547" cy="16711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0FF5A7-6A9C-0C48-AE1A-8E56717C684D}"/>
              </a:ext>
            </a:extLst>
          </p:cNvPr>
          <p:cNvSpPr txBox="1"/>
          <p:nvPr/>
        </p:nvSpPr>
        <p:spPr>
          <a:xfrm>
            <a:off x="5791565" y="6515810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Tosaka</a:t>
            </a:r>
            <a:r>
              <a:rPr lang="en-US" dirty="0"/>
              <a:t> A et al. J Am Coll </a:t>
            </a:r>
            <a:r>
              <a:rPr lang="en-US" dirty="0" err="1"/>
              <a:t>Cardiol</a:t>
            </a:r>
            <a:r>
              <a:rPr lang="en-US" dirty="0"/>
              <a:t>. 2012 Jan 3;59(1):16-23. </a:t>
            </a:r>
          </a:p>
        </p:txBody>
      </p:sp>
    </p:spTree>
    <p:extLst>
      <p:ext uri="{BB962C8B-B14F-4D97-AF65-F5344CB8AC3E}">
        <p14:creationId xmlns:p14="http://schemas.microsoft.com/office/powerpoint/2010/main" val="2252631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2272" y="657564"/>
            <a:ext cx="8911687" cy="1280890"/>
          </a:xfrm>
        </p:spPr>
        <p:txBody>
          <a:bodyPr/>
          <a:lstStyle/>
          <a:p>
            <a:r>
              <a:rPr lang="en-US" dirty="0" err="1"/>
              <a:t>Tosaka</a:t>
            </a:r>
            <a:r>
              <a:rPr lang="en-US" dirty="0"/>
              <a:t> Classification – In stent restenosis predictors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5145" y="2497016"/>
            <a:ext cx="7011988" cy="4189688"/>
          </a:xfrm>
        </p:spPr>
        <p:txBody>
          <a:bodyPr>
            <a:normAutofit/>
          </a:bodyPr>
          <a:lstStyle/>
          <a:p>
            <a:r>
              <a:rPr lang="en-US" dirty="0"/>
              <a:t>Recurrent ISR rate at 2 years was 84.8%  for type III compared with 49.9% (P&lt;.0001) in type I and 53.3% (P=.0003) in type II lesions</a:t>
            </a:r>
          </a:p>
          <a:p>
            <a:r>
              <a:rPr lang="en-US" dirty="0"/>
              <a:t>Recurrent occlusion rate at 2 years was 64.6% vs 15.9% and 18.9% (P&lt;.0001 for both). </a:t>
            </a:r>
          </a:p>
          <a:p>
            <a:r>
              <a:rPr lang="en-US" dirty="0"/>
              <a:t>Pattern of restenosis after FP nitinol stenting therefore is an important predictor of recurrent ISR and occlusion</a:t>
            </a:r>
          </a:p>
        </p:txBody>
      </p:sp>
    </p:spTree>
    <p:extLst>
      <p:ext uri="{BB962C8B-B14F-4D97-AF65-F5344CB8AC3E}">
        <p14:creationId xmlns:p14="http://schemas.microsoft.com/office/powerpoint/2010/main" val="3014338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F333E-4E93-E044-9C84-3DB4FB251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Therapies for </a:t>
            </a:r>
            <a:r>
              <a:rPr lang="en-US" dirty="0" err="1"/>
              <a:t>Femoropopliteal</a:t>
            </a:r>
            <a:r>
              <a:rPr lang="en-US" dirty="0"/>
              <a:t> ISR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AA721-7936-8344-83E8-BD8D71AFB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0592" y="1703070"/>
            <a:ext cx="9054020" cy="486232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PTA – up to 73% restenosis at 6 mo.</a:t>
            </a:r>
          </a:p>
          <a:p>
            <a:endParaRPr lang="en-US" dirty="0"/>
          </a:p>
          <a:p>
            <a:r>
              <a:rPr lang="en-US" dirty="0"/>
              <a:t>Cutting Balloons – 65% 6 mo. restenosis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VIABAHN Endoprosthesis</a:t>
            </a:r>
          </a:p>
          <a:p>
            <a:endParaRPr lang="en-US" dirty="0"/>
          </a:p>
          <a:p>
            <a:r>
              <a:rPr lang="en-US" dirty="0"/>
              <a:t>Drug Coated Balloons</a:t>
            </a:r>
          </a:p>
          <a:p>
            <a:endParaRPr lang="en-US" dirty="0"/>
          </a:p>
          <a:p>
            <a:r>
              <a:rPr lang="en-US" dirty="0"/>
              <a:t>Drug Eluting Stents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Laser Atherectomy +/- DCB</a:t>
            </a:r>
          </a:p>
          <a:p>
            <a:endParaRPr lang="en-US" dirty="0"/>
          </a:p>
          <a:p>
            <a:r>
              <a:rPr lang="en-US" dirty="0"/>
              <a:t>Directional Atherectomy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Rotational Thrombectomy (</a:t>
            </a:r>
            <a:r>
              <a:rPr lang="en-US" dirty="0" err="1"/>
              <a:t>JetStream</a:t>
            </a:r>
            <a:r>
              <a:rPr lang="en-US" dirty="0"/>
              <a:t> and </a:t>
            </a:r>
            <a:r>
              <a:rPr lang="en-US" dirty="0" err="1"/>
              <a:t>Rotarex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615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0940" y="149325"/>
            <a:ext cx="8911687" cy="1280890"/>
          </a:xfrm>
        </p:spPr>
        <p:txBody>
          <a:bodyPr>
            <a:normAutofit/>
          </a:bodyPr>
          <a:lstStyle/>
          <a:p>
            <a:r>
              <a:rPr lang="en-US" dirty="0"/>
              <a:t>RELINE Trial</a:t>
            </a:r>
            <a:br>
              <a:rPr lang="en-US" dirty="0"/>
            </a:br>
            <a:r>
              <a:rPr lang="en-US" sz="2000" dirty="0"/>
              <a:t>Use of VIABAHN Stent Graft in FP ISR Lesions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447" y="1561501"/>
            <a:ext cx="6611816" cy="5120653"/>
          </a:xfrm>
        </p:spPr>
        <p:txBody>
          <a:bodyPr>
            <a:normAutofit/>
          </a:bodyPr>
          <a:lstStyle/>
          <a:p>
            <a:r>
              <a:rPr lang="en-US" b="1" dirty="0"/>
              <a:t>VIABAHN Stent Graft vs Angioplasty in Long FP ISR Lesions</a:t>
            </a:r>
          </a:p>
          <a:p>
            <a:r>
              <a:rPr lang="en-US" dirty="0"/>
              <a:t>Prospective, multicenter, 1:1 randomized trial. Key inclusion criteria: Rutherford II-V and ABI ≤.8.</a:t>
            </a:r>
          </a:p>
          <a:p>
            <a:r>
              <a:rPr lang="en-US" dirty="0"/>
              <a:t>N=88 patients, randomized to VIABAHN </a:t>
            </a:r>
            <a:r>
              <a:rPr lang="en-US" dirty="0" err="1"/>
              <a:t>endoprosthesis</a:t>
            </a:r>
            <a:r>
              <a:rPr lang="en-US" dirty="0"/>
              <a:t> (N=39) and PTA (N=44)</a:t>
            </a:r>
          </a:p>
          <a:p>
            <a:r>
              <a:rPr lang="en-US" dirty="0"/>
              <a:t>Average lesion length VIABAHN: 173 mm [30 - 330 mm] vs angioplasty: 190 mm [30 - 270 mm] </a:t>
            </a:r>
          </a:p>
          <a:p>
            <a:r>
              <a:rPr lang="en-US" dirty="0"/>
              <a:t>Primary patency (by duplex without TLR) 79.9% in the VIABAHN group vs 28.0% in the angioplasty group (P&lt;.001). </a:t>
            </a:r>
          </a:p>
          <a:p>
            <a:r>
              <a:rPr lang="en-US" dirty="0"/>
              <a:t>Freedom from TLR was also higher in the VIABAHN group than angioplasty group (79.9% vs 54.4%, P&lt;.001), with cases in the VIABAHN arm being approximately three times less likely than those in the angioplasty arm to require a TLR at 12 months.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7969" y="2212131"/>
            <a:ext cx="4994031" cy="4120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349" y="18039"/>
            <a:ext cx="4697651" cy="20628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E89016-0173-D248-BFC0-9309AA7FECB0}"/>
              </a:ext>
            </a:extLst>
          </p:cNvPr>
          <p:cNvSpPr txBox="1"/>
          <p:nvPr/>
        </p:nvSpPr>
        <p:spPr>
          <a:xfrm>
            <a:off x="7016263" y="6423102"/>
            <a:ext cx="5175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Bosiers</a:t>
            </a:r>
            <a:r>
              <a:rPr lang="en-US" sz="1200" dirty="0"/>
              <a:t> M et al. </a:t>
            </a:r>
            <a:r>
              <a:rPr lang="en-US" sz="1200" i="1" dirty="0"/>
              <a:t>Journal of Endovascular Therapy</a:t>
            </a:r>
            <a:r>
              <a:rPr lang="en-US" sz="1200" dirty="0"/>
              <a:t> 2015;22(1):1-10.</a:t>
            </a:r>
          </a:p>
        </p:txBody>
      </p:sp>
    </p:spTree>
    <p:extLst>
      <p:ext uri="{BB962C8B-B14F-4D97-AF65-F5344CB8AC3E}">
        <p14:creationId xmlns:p14="http://schemas.microsoft.com/office/powerpoint/2010/main" val="994817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428E9-B055-454B-9BC6-CE7E76E63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555" y="659401"/>
            <a:ext cx="8911687" cy="1280890"/>
          </a:xfrm>
        </p:spPr>
        <p:txBody>
          <a:bodyPr/>
          <a:lstStyle/>
          <a:p>
            <a:r>
              <a:rPr lang="en-US" dirty="0"/>
              <a:t>DCB Use in Femoropopliteal ISR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7ED8DFA-F32B-924E-BBE0-6937AABA3F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8438765"/>
              </p:ext>
            </p:extLst>
          </p:nvPr>
        </p:nvGraphicFramePr>
        <p:xfrm>
          <a:off x="1910763" y="1779905"/>
          <a:ext cx="8793479" cy="39491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8680">
                  <a:extLst>
                    <a:ext uri="{9D8B030D-6E8A-4147-A177-3AD203B41FA5}">
                      <a16:colId xmlns:a16="http://schemas.microsoft.com/office/drawing/2014/main" val="1308710345"/>
                    </a:ext>
                  </a:extLst>
                </a:gridCol>
                <a:gridCol w="1658081">
                  <a:extLst>
                    <a:ext uri="{9D8B030D-6E8A-4147-A177-3AD203B41FA5}">
                      <a16:colId xmlns:a16="http://schemas.microsoft.com/office/drawing/2014/main" val="1991390002"/>
                    </a:ext>
                  </a:extLst>
                </a:gridCol>
                <a:gridCol w="1323168">
                  <a:extLst>
                    <a:ext uri="{9D8B030D-6E8A-4147-A177-3AD203B41FA5}">
                      <a16:colId xmlns:a16="http://schemas.microsoft.com/office/drawing/2014/main" val="2364047326"/>
                    </a:ext>
                  </a:extLst>
                </a:gridCol>
                <a:gridCol w="821131">
                  <a:extLst>
                    <a:ext uri="{9D8B030D-6E8A-4147-A177-3AD203B41FA5}">
                      <a16:colId xmlns:a16="http://schemas.microsoft.com/office/drawing/2014/main" val="1175203642"/>
                    </a:ext>
                  </a:extLst>
                </a:gridCol>
                <a:gridCol w="1976200">
                  <a:extLst>
                    <a:ext uri="{9D8B030D-6E8A-4147-A177-3AD203B41FA5}">
                      <a16:colId xmlns:a16="http://schemas.microsoft.com/office/drawing/2014/main" val="2262392307"/>
                    </a:ext>
                  </a:extLst>
                </a:gridCol>
                <a:gridCol w="2146219">
                  <a:extLst>
                    <a:ext uri="{9D8B030D-6E8A-4147-A177-3AD203B41FA5}">
                      <a16:colId xmlns:a16="http://schemas.microsoft.com/office/drawing/2014/main" val="480930517"/>
                    </a:ext>
                  </a:extLst>
                </a:gridCol>
              </a:tblGrid>
              <a:tr h="4146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40" marR="609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Trial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40" marR="609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Treatment arms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40" marR="609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Avg. Length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40" marR="609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Endpoints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40" marR="609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Outcomes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40" marR="60940" marT="0" marB="0"/>
                </a:tc>
                <a:extLst>
                  <a:ext uri="{0D108BD9-81ED-4DB2-BD59-A6C34878D82A}">
                    <a16:rowId xmlns:a16="http://schemas.microsoft.com/office/drawing/2014/main" val="1982131773"/>
                  </a:ext>
                </a:extLst>
              </a:tr>
              <a:tr h="7312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DEBATE-ISR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2014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40" marR="609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RCT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N=44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Diabetics + fem-pop ISR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40" marR="609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IN.PACT Admiral (N=44) (3.5</a:t>
                      </a:r>
                      <a:r>
                        <a:rPr lang="en-US" sz="800">
                          <a:effectLst/>
                          <a:sym typeface="Symbol" pitchFamily="2" charset="2"/>
                        </a:rPr>
                        <a:t></a:t>
                      </a:r>
                      <a:r>
                        <a:rPr lang="en-US" sz="800">
                          <a:effectLst/>
                        </a:rPr>
                        <a:t>g/mm2) DCB vs PTA (N=42)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40" marR="609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137cm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40" marR="609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Recurrent ISR, TLE rate, up to 3 yrs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40" marR="609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Recurrent ISR 19.5% vs 71.8% DCB vs POBA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TLR 13.6% vs 31%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At 3 yrs: TLR 40% vs 43% in DCB vs. PTA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40" marR="60940" marT="0" marB="0"/>
                </a:tc>
                <a:extLst>
                  <a:ext uri="{0D108BD9-81ED-4DB2-BD59-A6C34878D82A}">
                    <a16:rowId xmlns:a16="http://schemas.microsoft.com/office/drawing/2014/main" val="2247293989"/>
                  </a:ext>
                </a:extLst>
              </a:tr>
              <a:tr h="121879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FAIR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2016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40" marR="609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Prospective single center RCT 1:1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N=119 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SFA ISR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40" marR="609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IN.PACT Admiral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(3.5</a:t>
                      </a:r>
                      <a:r>
                        <a:rPr lang="en-US" sz="800" dirty="0">
                          <a:effectLst/>
                          <a:sym typeface="Symbol" pitchFamily="2" charset="2"/>
                        </a:rPr>
                        <a:t></a:t>
                      </a:r>
                      <a:r>
                        <a:rPr lang="en-US" sz="800" dirty="0">
                          <a:effectLst/>
                        </a:rPr>
                        <a:t>g/mm2) DCB  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vs PTA  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(Admiral  Xtreme)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40" marR="609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82.2mm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29% CTO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40" marR="609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Restenosis at 6 mo. and 1 yr.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Freedom from CD-TLR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All cause mortality at 12 mo.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Thrombosis at 12 mo.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40" marR="609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Restenosis at 1 yr 29.5% vs 62.5% DCB vs. POBA (p=0.004)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Freedom from CD-TLR 90.8% vs 52.6% DCB vs. POBA at 1 yr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(p=0.0001)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All cause mortality 4.3% vs 6.8% (p=0.59) at 12 mo.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40" marR="60940" marT="0" marB="0"/>
                </a:tc>
                <a:extLst>
                  <a:ext uri="{0D108BD9-81ED-4DB2-BD59-A6C34878D82A}">
                    <a16:rowId xmlns:a16="http://schemas.microsoft.com/office/drawing/2014/main" val="2759966190"/>
                  </a:ext>
                </a:extLst>
              </a:tr>
              <a:tr h="8531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PACUBA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2016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40" marR="609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Prospective, dual-center RCT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N=74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ISR of fem-pop lesions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40" marR="609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Freeway balloon with shellac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(3.0 </a:t>
                      </a:r>
                      <a:r>
                        <a:rPr lang="en-US" sz="800">
                          <a:effectLst/>
                          <a:sym typeface="Symbol" pitchFamily="2" charset="2"/>
                        </a:rPr>
                        <a:t></a:t>
                      </a:r>
                      <a:r>
                        <a:rPr lang="en-US" sz="800">
                          <a:effectLst/>
                        </a:rPr>
                        <a:t>g/mm2) DCB  (N=35)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vs PTA  (N=39)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40" marR="609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173mm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40" marR="609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</a:t>
                      </a:r>
                      <a:r>
                        <a:rPr lang="en-US" sz="800" baseline="30000">
                          <a:effectLst/>
                        </a:rPr>
                        <a:t>o</a:t>
                      </a:r>
                      <a:r>
                        <a:rPr lang="en-US" sz="800">
                          <a:effectLst/>
                        </a:rPr>
                        <a:t> patency at 12 mo. (&lt;50% stenosis by duplex or CTA without TLR)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Complication rate at 1 mo.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Clinical Success (change in Rutherford/ABI, CD-TLR) at 30 d.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40" marR="609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40.7% vs 13.4% DCB vs. PTA patency rate at 12 mo. p=0.02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Freedom from CD-TLR 49% vs. 22% DCB vs. PTA, p=0.11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Change in Rutherford 69% vs. 54.5% DCB vs. PTA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40" marR="60940" marT="0" marB="0"/>
                </a:tc>
                <a:extLst>
                  <a:ext uri="{0D108BD9-81ED-4DB2-BD59-A6C34878D82A}">
                    <a16:rowId xmlns:a16="http://schemas.microsoft.com/office/drawing/2014/main" val="4250396734"/>
                  </a:ext>
                </a:extLst>
              </a:tr>
              <a:tr h="7312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ISAR-PEBIS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2017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40" marR="609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Dual Center RCT 1:1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N=70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SFA ISR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40" marR="609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IN.PACT Admiral 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(3.5</a:t>
                      </a:r>
                      <a:r>
                        <a:rPr lang="en-US" sz="800">
                          <a:effectLst/>
                          <a:sym typeface="Symbol" pitchFamily="2" charset="2"/>
                        </a:rPr>
                        <a:t></a:t>
                      </a:r>
                      <a:r>
                        <a:rPr lang="en-US" sz="800">
                          <a:effectLst/>
                        </a:rPr>
                        <a:t>g/mm2) DCB  N=36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vs PTA N=34 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40" marR="609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139 mm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36% CTO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40" marR="609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% diameter stenosis at 6-8mo.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Binary restenosis, TLR, amputation/bypass surgery and all cause mortality at 24 mo.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40" marR="609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% diameter stenosis 44% vs 65% at 6-8 mo.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Binary restenosis 30% vs. 59% p=0.03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TLE 19% vs 50% p=0.007 at 24 mo.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40" marR="60940" marT="0" marB="0"/>
                </a:tc>
                <a:extLst>
                  <a:ext uri="{0D108BD9-81ED-4DB2-BD59-A6C34878D82A}">
                    <a16:rowId xmlns:a16="http://schemas.microsoft.com/office/drawing/2014/main" val="30894836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91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E97BA-42F8-6D4D-A52C-B19F4E268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446" y="358515"/>
            <a:ext cx="8911687" cy="1280890"/>
          </a:xfrm>
        </p:spPr>
        <p:txBody>
          <a:bodyPr/>
          <a:lstStyle/>
          <a:p>
            <a:r>
              <a:rPr lang="en-US" dirty="0"/>
              <a:t>DCB Meta-analyses in ISR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DC437A-2AF5-5240-ACB7-5A2D48AFE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742" y="1161288"/>
            <a:ext cx="4003172" cy="42520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CD3E86-CE47-D143-84F6-ED335CA61179}"/>
              </a:ext>
            </a:extLst>
          </p:cNvPr>
          <p:cNvSpPr txBox="1"/>
          <p:nvPr/>
        </p:nvSpPr>
        <p:spPr>
          <a:xfrm>
            <a:off x="3135493" y="5507336"/>
            <a:ext cx="668516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4 RCTs of 367 patients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DCB angioplasty vs. PTA for femoropopliteal ISR over 12 mo.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 The DCB group had a lower risk for TLR (odds ratio 0.20, p=0.002) and recurrent ISR (OR 0.24, p=0.003), and a sustained RC improvement (OR 2.57, p=0.002) compared to PTA</a:t>
            </a:r>
          </a:p>
          <a:p>
            <a:r>
              <a:rPr lang="en-US" sz="1200" dirty="0"/>
              <a:t>	 (Cassese S et al. </a:t>
            </a:r>
            <a:r>
              <a:rPr lang="en-US" sz="1200" dirty="0" err="1"/>
              <a:t>EuroIntervention</a:t>
            </a:r>
            <a:r>
              <a:rPr lang="en-US" sz="1200" dirty="0"/>
              <a:t>. 2017 Jul 20;13(4):483-489). </a:t>
            </a:r>
          </a:p>
          <a:p>
            <a:r>
              <a:rPr lang="en-US" sz="1200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878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Available DCBs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6962B49-2BC3-B748-8090-75410D57E0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035834"/>
              </p:ext>
            </p:extLst>
          </p:nvPr>
        </p:nvGraphicFramePr>
        <p:xfrm>
          <a:off x="1494691" y="1905000"/>
          <a:ext cx="9583616" cy="36517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1860">
                  <a:extLst>
                    <a:ext uri="{9D8B030D-6E8A-4147-A177-3AD203B41FA5}">
                      <a16:colId xmlns:a16="http://schemas.microsoft.com/office/drawing/2014/main" val="1150602819"/>
                    </a:ext>
                  </a:extLst>
                </a:gridCol>
                <a:gridCol w="1199232">
                  <a:extLst>
                    <a:ext uri="{9D8B030D-6E8A-4147-A177-3AD203B41FA5}">
                      <a16:colId xmlns:a16="http://schemas.microsoft.com/office/drawing/2014/main" val="1786489494"/>
                    </a:ext>
                  </a:extLst>
                </a:gridCol>
                <a:gridCol w="1095427">
                  <a:extLst>
                    <a:ext uri="{9D8B030D-6E8A-4147-A177-3AD203B41FA5}">
                      <a16:colId xmlns:a16="http://schemas.microsoft.com/office/drawing/2014/main" val="2201648307"/>
                    </a:ext>
                  </a:extLst>
                </a:gridCol>
                <a:gridCol w="1303038">
                  <a:extLst>
                    <a:ext uri="{9D8B030D-6E8A-4147-A177-3AD203B41FA5}">
                      <a16:colId xmlns:a16="http://schemas.microsoft.com/office/drawing/2014/main" val="3328932648"/>
                    </a:ext>
                  </a:extLst>
                </a:gridCol>
                <a:gridCol w="1291483">
                  <a:extLst>
                    <a:ext uri="{9D8B030D-6E8A-4147-A177-3AD203B41FA5}">
                      <a16:colId xmlns:a16="http://schemas.microsoft.com/office/drawing/2014/main" val="585095897"/>
                    </a:ext>
                  </a:extLst>
                </a:gridCol>
                <a:gridCol w="1431905">
                  <a:extLst>
                    <a:ext uri="{9D8B030D-6E8A-4147-A177-3AD203B41FA5}">
                      <a16:colId xmlns:a16="http://schemas.microsoft.com/office/drawing/2014/main" val="2289593310"/>
                    </a:ext>
                  </a:extLst>
                </a:gridCol>
                <a:gridCol w="985275">
                  <a:extLst>
                    <a:ext uri="{9D8B030D-6E8A-4147-A177-3AD203B41FA5}">
                      <a16:colId xmlns:a16="http://schemas.microsoft.com/office/drawing/2014/main" val="2386897738"/>
                    </a:ext>
                  </a:extLst>
                </a:gridCol>
                <a:gridCol w="1175396">
                  <a:extLst>
                    <a:ext uri="{9D8B030D-6E8A-4147-A177-3AD203B41FA5}">
                      <a16:colId xmlns:a16="http://schemas.microsoft.com/office/drawing/2014/main" val="2858198728"/>
                    </a:ext>
                  </a:extLst>
                </a:gridCol>
              </a:tblGrid>
              <a:tr h="7825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DCB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Company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Dose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(</a:t>
                      </a:r>
                      <a:r>
                        <a:rPr lang="en-US" sz="1200">
                          <a:effectLst/>
                          <a:sym typeface="Symbol" pitchFamily="2" charset="2"/>
                        </a:rPr>
                        <a:t></a:t>
                      </a:r>
                      <a:r>
                        <a:rPr lang="en-US" sz="1200">
                          <a:effectLst/>
                        </a:rPr>
                        <a:t>g/mm</a:t>
                      </a:r>
                      <a:r>
                        <a:rPr lang="en-US" sz="1200" baseline="30000">
                          <a:effectLst/>
                        </a:rPr>
                        <a:t>2</a:t>
                      </a:r>
                      <a:r>
                        <a:rPr lang="en-US" sz="1200">
                          <a:effectLst/>
                        </a:rPr>
                        <a:t>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RCT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Dose Range in RCT (mg)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Excipient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Length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(mm)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Diameter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(mm)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8029824"/>
                  </a:ext>
                </a:extLst>
              </a:tr>
              <a:tr h="7825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IN.PACT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Medtronic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3.5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IN.PACT SFA I, II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1.9-21.7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Urea, THF, pyrogen-free water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40-220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4-7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7105441"/>
                  </a:ext>
                </a:extLst>
              </a:tr>
              <a:tr h="5216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Stellarex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Phillips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 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ILLUMEN-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ATE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1.3 – 9.4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PEG 8000 and Iodine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40-120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4-6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5051959"/>
                  </a:ext>
                </a:extLst>
              </a:tr>
              <a:tr h="7825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Lutonix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Bard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LEVANT 1/2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1.0-11.3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Polysorbate and Sorbitol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40-220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4-7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5797415"/>
                  </a:ext>
                </a:extLst>
              </a:tr>
              <a:tr h="7825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Ranger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Boston Scientific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RANGER-SFA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6.97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(Avg dose)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Acetyl-tributyl citrate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30-200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2-7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3176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0714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6166" y="2485292"/>
            <a:ext cx="8915400" cy="419686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108 Patients with 119 ISR lesions enrolled in ZILVER-PTX single-arm, prospective, multicenter trial of 787 patients. </a:t>
            </a:r>
          </a:p>
          <a:p>
            <a:r>
              <a:rPr lang="en-US" dirty="0"/>
              <a:t>All patients treated with paclitaxel-eluting </a:t>
            </a:r>
            <a:r>
              <a:rPr lang="en-US" dirty="0" err="1"/>
              <a:t>nitinol</a:t>
            </a:r>
            <a:r>
              <a:rPr lang="en-US" dirty="0"/>
              <a:t> stents</a:t>
            </a:r>
          </a:p>
          <a:p>
            <a:r>
              <a:rPr lang="en-US" dirty="0"/>
              <a:t>Mean lesion length of 133.0 mm ±91.7 mm, </a:t>
            </a:r>
          </a:p>
          <a:p>
            <a:r>
              <a:rPr lang="en-US" dirty="0"/>
              <a:t>33.6% of lesions longer than 150 mm, and 31.1% of lesions with total occlusion</a:t>
            </a:r>
          </a:p>
          <a:p>
            <a:r>
              <a:rPr lang="en-US" dirty="0"/>
              <a:t>Primary patency at 6 months and 12 months was 95.7% and 78.7% respectively</a:t>
            </a:r>
          </a:p>
          <a:p>
            <a:r>
              <a:rPr lang="en-US" dirty="0"/>
              <a:t>Freedom from TLR at 6 months and 1 and 2 years was 96.2%, 81.0%, and 60.8% respectively</a:t>
            </a:r>
          </a:p>
          <a:p>
            <a:r>
              <a:rPr lang="en-US" dirty="0"/>
              <a:t>Rutherford class improvement 81.1% &gt;/=3 before treatment </a:t>
            </a:r>
            <a:r>
              <a:rPr lang="en-US" dirty="0">
                <a:sym typeface="Wingdings" panose="05000000000000000000" pitchFamily="2" charset="2"/>
              </a:rPr>
              <a:t> 60.9% had &lt;/=1 at 2 years</a:t>
            </a:r>
          </a:p>
          <a:p>
            <a:r>
              <a:rPr lang="en-US" dirty="0">
                <a:sym typeface="Wingdings" panose="05000000000000000000" pitchFamily="2" charset="2"/>
              </a:rPr>
              <a:t>Significant improvement with WIQ and ABIs</a:t>
            </a:r>
          </a:p>
          <a:p>
            <a:r>
              <a:rPr lang="en-US" dirty="0">
                <a:sym typeface="Wingdings" panose="05000000000000000000" pitchFamily="2" charset="2"/>
              </a:rPr>
              <a:t>1 year fracture rate 1.2%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925" y="0"/>
            <a:ext cx="5675419" cy="197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06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187" y="2712637"/>
            <a:ext cx="5804897" cy="3778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314" y="2801188"/>
            <a:ext cx="5683686" cy="36011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263" y="246184"/>
            <a:ext cx="6102389" cy="177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00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9EA88-8D83-4F3F-A4C1-4B16E237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239" y="485403"/>
            <a:ext cx="7434070" cy="1474330"/>
          </a:xfrm>
        </p:spPr>
        <p:txBody>
          <a:bodyPr>
            <a:normAutofit/>
          </a:bodyPr>
          <a:lstStyle/>
          <a:p>
            <a:r>
              <a:rPr lang="en-US" dirty="0"/>
              <a:t>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41FAF-730D-47FE-9638-C05616C31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9067" y="1328011"/>
            <a:ext cx="9174997" cy="54399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62 </a:t>
            </a:r>
            <a:r>
              <a:rPr lang="en-US" sz="2000" dirty="0" err="1"/>
              <a:t>y.o</a:t>
            </a:r>
            <a:r>
              <a:rPr lang="en-US" sz="2000" dirty="0"/>
              <a:t>. female with history of PAD s/p prior peripheral interventions presenting with severe right calf pain with minimal ambulation (&lt;1 block), now progressing to pain at rest over the past 2 weeks. Diminished but palpable DP pulse on the left and present on doppler on the right. No skin ulcers/wounds. Rutherford Class II, category 4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/>
              <a:t>PAD History – </a:t>
            </a:r>
          </a:p>
          <a:p>
            <a:pPr lvl="1"/>
            <a:r>
              <a:rPr lang="en-US" sz="1800" dirty="0"/>
              <a:t>Multiple prior interventions –01/14/2019 – PTA and DES to the proximal and mid right SFA (</a:t>
            </a:r>
            <a:r>
              <a:rPr lang="en-US" sz="1800" dirty="0" err="1"/>
              <a:t>Zilver</a:t>
            </a:r>
            <a:r>
              <a:rPr lang="en-US" sz="1800" dirty="0"/>
              <a:t> PTX 6.0 x 120mm), LSFA interventions in 2016-18</a:t>
            </a:r>
          </a:p>
          <a:p>
            <a:pPr lvl="1"/>
            <a:r>
              <a:rPr lang="en-US" sz="1800" dirty="0"/>
              <a:t>Most recently 09/28/2020 – Right CIA PTA and BMS (Absolute Pro 10.0x40mm)</a:t>
            </a:r>
          </a:p>
          <a:p>
            <a:pPr lvl="1"/>
            <a:endParaRPr lang="en-US" sz="1800" dirty="0"/>
          </a:p>
          <a:p>
            <a:pPr>
              <a:lnSpc>
                <a:spcPct val="100000"/>
              </a:lnSpc>
            </a:pPr>
            <a:r>
              <a:rPr lang="en-US" sz="2000" dirty="0"/>
              <a:t>Other Medical History: insulin dependent diabetes, HTN, HLD, Former smoker (quit in 1993)</a:t>
            </a:r>
          </a:p>
        </p:txBody>
      </p:sp>
    </p:spTree>
    <p:extLst>
      <p:ext uri="{BB962C8B-B14F-4D97-AF65-F5344CB8AC3E}">
        <p14:creationId xmlns:p14="http://schemas.microsoft.com/office/powerpoint/2010/main" val="2194233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6813" y="313214"/>
            <a:ext cx="8911687" cy="1280890"/>
          </a:xfrm>
        </p:spPr>
        <p:txBody>
          <a:bodyPr/>
          <a:lstStyle/>
          <a:p>
            <a:r>
              <a:rPr lang="en-US" dirty="0"/>
              <a:t>Laser Atherectomy for ISR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561" y="1264555"/>
            <a:ext cx="3983071" cy="2437449"/>
          </a:xfrm>
          <a:prstGeom prst="rect">
            <a:avLst/>
          </a:prstGeom>
        </p:spPr>
      </p:pic>
      <p:pic>
        <p:nvPicPr>
          <p:cNvPr id="1026" name="Picture 2" descr="https://www.cathlabdigest.com/sites/cathlabdigest.com/files/dipp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561" y="3702004"/>
            <a:ext cx="4221353" cy="287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68972" y="1813192"/>
            <a:ext cx="6710236" cy="5044807"/>
          </a:xfrm>
        </p:spPr>
        <p:txBody>
          <a:bodyPr>
            <a:normAutofit/>
          </a:bodyPr>
          <a:lstStyle/>
          <a:p>
            <a:r>
              <a:rPr lang="en-US" dirty="0"/>
              <a:t>Uses UV light to break up chemical bonds in intra-vascular material to generate a vapor bubble and vaporize tissue</a:t>
            </a:r>
          </a:p>
          <a:p>
            <a:r>
              <a:rPr lang="en-US" dirty="0"/>
              <a:t>Fragments released are less than 10mcm</a:t>
            </a:r>
          </a:p>
          <a:p>
            <a:r>
              <a:rPr lang="en-US" dirty="0"/>
              <a:t>Minimal effect on calcium – ablates pliable lesions within calcific lesions, ISR lesions (soft plaque) and material behind stent struts</a:t>
            </a:r>
          </a:p>
          <a:p>
            <a:r>
              <a:rPr lang="en-US" dirty="0" err="1"/>
              <a:t>Fluence</a:t>
            </a:r>
            <a:r>
              <a:rPr lang="en-US" dirty="0"/>
              <a:t> – energy required for penetration of UV light into tissue (up to 60)</a:t>
            </a:r>
          </a:p>
          <a:p>
            <a:r>
              <a:rPr lang="en-US" dirty="0"/>
              <a:t>PRF – number of pulses per second (maximum 80Hz)</a:t>
            </a:r>
          </a:p>
          <a:p>
            <a:r>
              <a:rPr lang="en-US" dirty="0"/>
              <a:t>Turbo-Elite</a:t>
            </a:r>
          </a:p>
          <a:p>
            <a:r>
              <a:rPr lang="en-US" dirty="0"/>
              <a:t>Turbo-Power</a:t>
            </a:r>
          </a:p>
          <a:p>
            <a:r>
              <a:rPr lang="en-US" dirty="0"/>
              <a:t>Turbo-Tandem</a:t>
            </a:r>
          </a:p>
        </p:txBody>
      </p:sp>
    </p:spTree>
    <p:extLst>
      <p:ext uri="{BB962C8B-B14F-4D97-AF65-F5344CB8AC3E}">
        <p14:creationId xmlns:p14="http://schemas.microsoft.com/office/powerpoint/2010/main" val="1891922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124" y="587230"/>
            <a:ext cx="8911687" cy="1280890"/>
          </a:xfrm>
        </p:spPr>
        <p:txBody>
          <a:bodyPr/>
          <a:lstStyle/>
          <a:p>
            <a:r>
              <a:rPr lang="en-US" dirty="0"/>
              <a:t>Laser Atherectomy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09" y="1709410"/>
            <a:ext cx="6487430" cy="4972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768" y="2693231"/>
            <a:ext cx="5179302" cy="32006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38293" y="2323899"/>
            <a:ext cx="455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Turbo-Power (For Fem-pop ISR)</a:t>
            </a:r>
          </a:p>
        </p:txBody>
      </p:sp>
    </p:spTree>
    <p:extLst>
      <p:ext uri="{BB962C8B-B14F-4D97-AF65-F5344CB8AC3E}">
        <p14:creationId xmlns:p14="http://schemas.microsoft.com/office/powerpoint/2010/main" val="27428365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368" y="0"/>
            <a:ext cx="8088923" cy="222916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6431" y="2661138"/>
            <a:ext cx="9214337" cy="419686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Prospective, multicenter registry of 99 patients </a:t>
            </a:r>
          </a:p>
          <a:p>
            <a:r>
              <a:rPr lang="en-US" dirty="0"/>
              <a:t>90% </a:t>
            </a:r>
            <a:r>
              <a:rPr lang="en-US" dirty="0" err="1"/>
              <a:t>claudicants</a:t>
            </a:r>
            <a:r>
              <a:rPr lang="en-US" dirty="0"/>
              <a:t>; target lesion length was 123 mm ± 96 mm; </a:t>
            </a:r>
          </a:p>
          <a:p>
            <a:r>
              <a:rPr lang="en-US" dirty="0"/>
              <a:t>ISR classification was well balanced (ISR class I: 26.7%, II: 38.9%, III: 34.4%)</a:t>
            </a:r>
            <a:endParaRPr lang="en-US" baseline="30000" dirty="0"/>
          </a:p>
          <a:p>
            <a:r>
              <a:rPr lang="en-US" dirty="0"/>
              <a:t>A pilot channel was created with the Turbo-Elite laser catheter (</a:t>
            </a:r>
            <a:r>
              <a:rPr lang="en-US" dirty="0" err="1"/>
              <a:t>Spectranetics</a:t>
            </a:r>
            <a:r>
              <a:rPr lang="en-US" dirty="0"/>
              <a:t>) in 96.7% using a mean of 1.5 passes, while a mean 5.7 passes were performed with the Turbo-Booster (</a:t>
            </a:r>
            <a:r>
              <a:rPr lang="en-US" dirty="0" err="1"/>
              <a:t>Spectranetics</a:t>
            </a:r>
            <a:r>
              <a:rPr lang="en-US" dirty="0"/>
              <a:t>).  Adjunctive balloon angioplasty in 87.8% cases</a:t>
            </a:r>
          </a:p>
          <a:p>
            <a:r>
              <a:rPr lang="en-US" dirty="0"/>
              <a:t>Primary patency (by duplex US) was 64.1% and 37.8% at 6 and 12 months, respectively. </a:t>
            </a:r>
          </a:p>
          <a:p>
            <a:r>
              <a:rPr lang="en-US" dirty="0"/>
              <a:t>Freedom from TLR rate was 87.8% and 64.4% at 6 and 12 months, respectively. </a:t>
            </a:r>
          </a:p>
          <a:p>
            <a:r>
              <a:rPr lang="en-US" dirty="0"/>
              <a:t>Distal embolization in 10%</a:t>
            </a:r>
          </a:p>
          <a:p>
            <a:r>
              <a:rPr lang="en-US" dirty="0"/>
              <a:t>Twelve-month primary patency stratified by ISR classification was 54.5% in class I, 27.6% in class II and 24.0% in class III, demonstrating no statistical difference (class I vs II, P=.07, class I vs III, P=.07). The authors therefore concluded that removing hyper-proliferative tissue alone does not solve the problem of ISR.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079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0245" y="2620109"/>
            <a:ext cx="10732477" cy="4237891"/>
          </a:xfrm>
        </p:spPr>
        <p:txBody>
          <a:bodyPr>
            <a:normAutofit/>
          </a:bodyPr>
          <a:lstStyle/>
          <a:p>
            <a:r>
              <a:rPr lang="en-US" dirty="0"/>
              <a:t>Multicenter, randomized trial of 250 patients</a:t>
            </a:r>
          </a:p>
          <a:p>
            <a:r>
              <a:rPr lang="en-US" dirty="0"/>
              <a:t>Excimer laser atherectomy (ELA) plus PTA (N=169) to PTA alone (N=81) for the treatment of ISR</a:t>
            </a:r>
          </a:p>
          <a:p>
            <a:r>
              <a:rPr lang="en-US" dirty="0"/>
              <a:t>Treatment strategy using ELA included (1) Turbo-Elite for pilot channel creation, and (2) Turbo-Tandem (</a:t>
            </a:r>
            <a:r>
              <a:rPr lang="en-US" dirty="0" err="1"/>
              <a:t>Spectranetics</a:t>
            </a:r>
            <a:r>
              <a:rPr lang="en-US" dirty="0"/>
              <a:t>) for biased laser catheter for large lumen ablation. </a:t>
            </a:r>
          </a:p>
          <a:p>
            <a:r>
              <a:rPr lang="en-US" dirty="0"/>
              <a:t>Average lesion length in both groups was 19 cm, and in 20% of patients lesion length exceeded 30 cm</a:t>
            </a:r>
          </a:p>
          <a:p>
            <a:r>
              <a:rPr lang="en-US" dirty="0"/>
              <a:t>Primary efficacy endpoint (freedom from TLR at 6 mo.) in the ELA plus PTA group was higher than that in the PTA alone group (94.2% vs 79.2%, </a:t>
            </a:r>
            <a:r>
              <a:rPr lang="en-US" i="1" dirty="0"/>
              <a:t>P</a:t>
            </a:r>
            <a:r>
              <a:rPr lang="en-US" dirty="0"/>
              <a:t>&lt;.001, respectively)</a:t>
            </a:r>
          </a:p>
          <a:p>
            <a:r>
              <a:rPr lang="en-US" dirty="0"/>
              <a:t>Primary safety endpoint (freedom from MAE at 30 days) (73.5% vs 54.2%, </a:t>
            </a:r>
            <a:r>
              <a:rPr lang="en-US" i="1" dirty="0"/>
              <a:t>P</a:t>
            </a:r>
            <a:r>
              <a:rPr lang="en-US" dirty="0"/>
              <a:t>&lt;.005).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453" y="0"/>
            <a:ext cx="6943423" cy="232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63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5"/>
          <p:cNvSpPr>
            <a:spLocks noChangeArrowheads="1"/>
          </p:cNvSpPr>
          <p:nvPr/>
        </p:nvSpPr>
        <p:spPr bwMode="hidden">
          <a:xfrm>
            <a:off x="3040062" y="2441819"/>
            <a:ext cx="8464550" cy="3848100"/>
          </a:xfrm>
          <a:prstGeom prst="rect">
            <a:avLst/>
          </a:prstGeom>
          <a:solidFill>
            <a:srgbClr val="14202E"/>
          </a:solidFill>
          <a:ln w="19050" algn="ctr">
            <a:solidFill>
              <a:srgbClr val="39536E"/>
            </a:solidFill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rgbClr val="1C1C1C"/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2000" i="0">
              <a:solidFill>
                <a:schemeClr val="tx1"/>
              </a:solidFill>
              <a:ea typeface="ヒラギノ角ゴ Pro W3" pitchFamily="-111" charset="-128"/>
              <a:cs typeface="+mn-cs"/>
            </a:endParaRPr>
          </a:p>
        </p:txBody>
      </p:sp>
      <p:graphicFrame>
        <p:nvGraphicFramePr>
          <p:cNvPr id="6" name="Objec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7979628"/>
              </p:ext>
            </p:extLst>
          </p:nvPr>
        </p:nvGraphicFramePr>
        <p:xfrm>
          <a:off x="3208337" y="2697952"/>
          <a:ext cx="8128000" cy="3865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453" y="0"/>
            <a:ext cx="6943423" cy="232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711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778" y="2436294"/>
            <a:ext cx="5693142" cy="377762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Single-center randomized controlled trial from Italy </a:t>
            </a:r>
          </a:p>
          <a:p>
            <a:endParaRPr lang="en-US" dirty="0"/>
          </a:p>
          <a:p>
            <a:r>
              <a:rPr lang="en-US" dirty="0"/>
              <a:t>48 patients with CLI secondary to type III ISR assigned to treatment using laser atherectomy plus DEB or DEB alone (N=24 each).</a:t>
            </a:r>
          </a:p>
          <a:p>
            <a:endParaRPr lang="en-US" dirty="0"/>
          </a:p>
          <a:p>
            <a:r>
              <a:rPr lang="en-US" dirty="0"/>
              <a:t>Primary patency rates at 6 months and 12 months in laser atherectomy plus DEB were statistically higher than those in the DEB alone group (91.7% and 66.7% vs 58.3% and 37.5%, P=.01), while the 12-month rate of major amputation was lower (8% and 46%, respectively).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38" y="92816"/>
            <a:ext cx="7077869" cy="2175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857" y="3071667"/>
            <a:ext cx="5823143" cy="237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8599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369" y="0"/>
            <a:ext cx="8968148" cy="158261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5370" y="2362200"/>
            <a:ext cx="6039004" cy="4495800"/>
          </a:xfrm>
        </p:spPr>
        <p:txBody>
          <a:bodyPr/>
          <a:lstStyle/>
          <a:p>
            <a:r>
              <a:rPr lang="en-US" dirty="0"/>
              <a:t>Single center, retrospective study</a:t>
            </a:r>
          </a:p>
          <a:p>
            <a:r>
              <a:rPr lang="en-US" dirty="0"/>
              <a:t>Outcomes of FP ISR lesions treated with SA and PTA</a:t>
            </a:r>
          </a:p>
          <a:p>
            <a:r>
              <a:rPr lang="en-US" dirty="0"/>
              <a:t>N=41 patients, followed for 331.63 days</a:t>
            </a:r>
          </a:p>
          <a:p>
            <a:r>
              <a:rPr lang="en-US" dirty="0"/>
              <a:t>Lesion length 126.2 +/- 79mm)</a:t>
            </a:r>
          </a:p>
          <a:p>
            <a:r>
              <a:rPr lang="en-US" dirty="0"/>
              <a:t>Embolic Protection devices used in 56.1%</a:t>
            </a:r>
          </a:p>
          <a:p>
            <a:r>
              <a:rPr lang="en-US" dirty="0" err="1"/>
              <a:t>Macroemboli</a:t>
            </a:r>
            <a:r>
              <a:rPr lang="en-US" dirty="0"/>
              <a:t> 36.4% vs </a:t>
            </a:r>
            <a:r>
              <a:rPr lang="en-US" dirty="0" err="1"/>
              <a:t>microemboli</a:t>
            </a:r>
            <a:r>
              <a:rPr lang="en-US" dirty="0"/>
              <a:t> 45.5%</a:t>
            </a:r>
          </a:p>
          <a:p>
            <a:r>
              <a:rPr lang="en-US" dirty="0"/>
              <a:t>TLR 31.7%</a:t>
            </a:r>
          </a:p>
          <a:p>
            <a:r>
              <a:rPr lang="en-US" dirty="0"/>
              <a:t>TVR 24.1%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35369" y="1567988"/>
            <a:ext cx="7666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Cardiovascular Revascularization Medicine 13 (2012) 224-27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630" y="4237918"/>
            <a:ext cx="3903600" cy="24941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375" y="2063288"/>
            <a:ext cx="4412111" cy="217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791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8949" y="58244"/>
            <a:ext cx="7586697" cy="41917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057" y="4249981"/>
            <a:ext cx="6619543" cy="260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06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187" y="1431316"/>
            <a:ext cx="8911687" cy="1280890"/>
          </a:xfrm>
        </p:spPr>
        <p:txBody>
          <a:bodyPr/>
          <a:lstStyle/>
          <a:p>
            <a:r>
              <a:rPr lang="en-US" dirty="0" err="1"/>
              <a:t>Rotarex</a:t>
            </a:r>
            <a:br>
              <a:rPr lang="en-US" dirty="0"/>
            </a:br>
            <a:r>
              <a:rPr lang="en-US" sz="2800" dirty="0"/>
              <a:t>(Straub Medical)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109" y="3202262"/>
            <a:ext cx="6759974" cy="34012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1810" y="0"/>
            <a:ext cx="6611273" cy="296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312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Rotarex</a:t>
            </a:r>
            <a:r>
              <a:rPr lang="en-US" dirty="0"/>
              <a:t> (Straub Medical)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5" y="2028163"/>
            <a:ext cx="7873205" cy="326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97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Labs and Medications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7566" y="1641231"/>
            <a:ext cx="8915400" cy="4601308"/>
          </a:xfrm>
        </p:spPr>
        <p:txBody>
          <a:bodyPr>
            <a:normAutofit/>
          </a:bodyPr>
          <a:lstStyle/>
          <a:p>
            <a:r>
              <a:rPr lang="en-US" dirty="0"/>
              <a:t>CBC:  6.8/12.8/41.3/213</a:t>
            </a:r>
          </a:p>
          <a:p>
            <a:endParaRPr lang="en-US" dirty="0"/>
          </a:p>
          <a:p>
            <a:r>
              <a:rPr lang="en-US" dirty="0"/>
              <a:t>CMP: 139/4.7/107/23.4/19/0.72&lt;96</a:t>
            </a:r>
          </a:p>
          <a:p>
            <a:endParaRPr lang="en-US" dirty="0"/>
          </a:p>
          <a:p>
            <a:r>
              <a:rPr lang="en-US" dirty="0"/>
              <a:t>HbA1C: 8.1%</a:t>
            </a:r>
          </a:p>
          <a:p>
            <a:endParaRPr lang="en-US" dirty="0"/>
          </a:p>
          <a:p>
            <a:r>
              <a:rPr lang="en-US" dirty="0"/>
              <a:t>Lipid Panel: </a:t>
            </a:r>
            <a:r>
              <a:rPr lang="en-US" dirty="0" err="1"/>
              <a:t>T.chol</a:t>
            </a:r>
            <a:r>
              <a:rPr lang="en-US" dirty="0"/>
              <a:t> 141, LDL 86, HDL 42, TG 64</a:t>
            </a:r>
          </a:p>
          <a:p>
            <a:endParaRPr lang="en-US" dirty="0"/>
          </a:p>
          <a:p>
            <a:r>
              <a:rPr lang="en-US" dirty="0"/>
              <a:t>Medications: Plavix 75mg daily, </a:t>
            </a:r>
            <a:r>
              <a:rPr lang="en-US" dirty="0" err="1"/>
              <a:t>Rivaroxaban</a:t>
            </a:r>
            <a:r>
              <a:rPr lang="en-US" dirty="0"/>
              <a:t> 2.5mg BID, Metformin 1000mg BID, Lantus insulin, omeprazole, Lisinopril 2.5mg daily, Atorvastatin 80mg daily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3487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4869" y="2612571"/>
            <a:ext cx="8915400" cy="377762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Feasibility study of 32 patients with iliac and femoropopliteal ISR treated with </a:t>
            </a:r>
            <a:r>
              <a:rPr lang="en-US" dirty="0" err="1"/>
              <a:t>Rotarex</a:t>
            </a:r>
            <a:r>
              <a:rPr lang="en-US" dirty="0"/>
              <a:t> followed by PTA</a:t>
            </a:r>
          </a:p>
          <a:p>
            <a:r>
              <a:rPr lang="en-US" dirty="0"/>
              <a:t>Subacute to chronic ISR lesions, followed for 13.1 months</a:t>
            </a:r>
          </a:p>
          <a:p>
            <a:r>
              <a:rPr lang="en-US" dirty="0"/>
              <a:t>Primary patency rates at  30 days was 96.8%. 6 months were 75%, and at 12 months were 58.1%, </a:t>
            </a:r>
          </a:p>
          <a:p>
            <a:r>
              <a:rPr lang="en-US" dirty="0"/>
              <a:t>Complications included SFA dissection, SFA and external iliac perforations and a groin hematoma. No distal embolization</a:t>
            </a:r>
          </a:p>
          <a:p>
            <a:r>
              <a:rPr lang="en-US" dirty="0"/>
              <a:t>One patient required reintervention (3.1%); an attempted surgical bypass and amputation. Secondary reinterventions were required in 17 patients (53.1%). </a:t>
            </a:r>
          </a:p>
          <a:p>
            <a:r>
              <a:rPr lang="en-US" dirty="0"/>
              <a:t>Limb salvage rate at 12 months was 90.6%. </a:t>
            </a:r>
          </a:p>
          <a:p>
            <a:r>
              <a:rPr lang="en-US" dirty="0"/>
              <a:t>Late mortality was 18.75% at an average follow-up of 13.1 months (3-45) due to the severe disease state of these patients.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A0B624-44D6-CA41-9F32-0A211E71A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443" y="-27764"/>
            <a:ext cx="6936014" cy="216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654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65E75-2965-1847-AF8D-96FBBC99C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Efficacy and safety of </a:t>
            </a:r>
            <a:r>
              <a:rPr lang="en-US" dirty="0" err="1"/>
              <a:t>Rotarex</a:t>
            </a:r>
            <a:r>
              <a:rPr lang="en-US" dirty="0"/>
              <a:t> thrombectomy plus DCB in FP-ISR lesions</a:t>
            </a:r>
          </a:p>
          <a:p>
            <a:r>
              <a:rPr lang="en-US" dirty="0"/>
              <a:t>Observational, prospective registry data of 32 patients (29 completed 12 mo. follow-up)</a:t>
            </a:r>
          </a:p>
          <a:p>
            <a:r>
              <a:rPr lang="en-US" dirty="0"/>
              <a:t>Outcomes</a:t>
            </a:r>
          </a:p>
          <a:p>
            <a:pPr lvl="1"/>
            <a:r>
              <a:rPr lang="en-US" dirty="0"/>
              <a:t>Primary patency (by duplex without CD-TLR) at 12 months was 86.2%</a:t>
            </a:r>
          </a:p>
          <a:p>
            <a:pPr lvl="1"/>
            <a:r>
              <a:rPr lang="en-US" dirty="0"/>
              <a:t>Freedom from CD-TLR rate at 12 months was 89.7% (26/29)</a:t>
            </a:r>
          </a:p>
          <a:p>
            <a:pPr lvl="1"/>
            <a:r>
              <a:rPr lang="en-US" dirty="0"/>
              <a:t>Mean ABI: 0.45 ± 0.14 (baseline)-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0.84 ± 0.12 at 12 months ( </a:t>
            </a:r>
            <a:r>
              <a:rPr lang="en-US" i="1" dirty="0"/>
              <a:t>P</a:t>
            </a:r>
            <a:r>
              <a:rPr lang="en-US" dirty="0"/>
              <a:t> &lt; 0.05). </a:t>
            </a:r>
          </a:p>
          <a:p>
            <a:pPr lvl="1"/>
            <a:r>
              <a:rPr lang="en-US" dirty="0"/>
              <a:t>WIQ score was 30.45 ± 21.14 (baseline)-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52.68 ± 29.75 (12 months) (</a:t>
            </a:r>
            <a:r>
              <a:rPr lang="en-US" i="1" dirty="0"/>
              <a:t>P</a:t>
            </a:r>
            <a:r>
              <a:rPr lang="en-US" dirty="0"/>
              <a:t> &lt; 0.05)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994943-ED67-374D-8773-E06B0285E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641" y="0"/>
            <a:ext cx="7363057" cy="173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739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7669" y="624110"/>
            <a:ext cx="5525931" cy="1280890"/>
          </a:xfrm>
        </p:spPr>
        <p:txBody>
          <a:bodyPr>
            <a:normAutofit/>
          </a:bodyPr>
          <a:lstStyle/>
          <a:p>
            <a:r>
              <a:rPr lang="en-US" sz="3200" dirty="0" err="1"/>
              <a:t>JetStream</a:t>
            </a:r>
            <a:r>
              <a:rPr lang="en-US" sz="3200" dirty="0"/>
              <a:t> Atherectomy (Bos Sci)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E6E3AB4-1A34-4236-8715-66D025588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629" y="2133600"/>
            <a:ext cx="6458857" cy="4724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Rotational atherectomy catheter with active aspiration to minimize distal embolization</a:t>
            </a:r>
          </a:p>
          <a:p>
            <a:r>
              <a:rPr lang="en-US" dirty="0">
                <a:solidFill>
                  <a:srgbClr val="000000"/>
                </a:solidFill>
              </a:rPr>
              <a:t>For treatment of infrainguinal disease</a:t>
            </a:r>
          </a:p>
          <a:p>
            <a:r>
              <a:rPr lang="en-US" dirty="0">
                <a:solidFill>
                  <a:srgbClr val="000000"/>
                </a:solidFill>
              </a:rPr>
              <a:t>Compatible with any 0.014” wire, </a:t>
            </a:r>
            <a:r>
              <a:rPr lang="en-US" dirty="0" err="1">
                <a:solidFill>
                  <a:srgbClr val="000000"/>
                </a:solidFill>
              </a:rPr>
              <a:t>Barewire</a:t>
            </a:r>
            <a:r>
              <a:rPr lang="en-US" dirty="0">
                <a:solidFill>
                  <a:srgbClr val="000000"/>
                </a:solidFill>
              </a:rPr>
              <a:t> and Nav6 filter</a:t>
            </a:r>
          </a:p>
          <a:p>
            <a:r>
              <a:rPr lang="en-US" dirty="0">
                <a:solidFill>
                  <a:srgbClr val="000000"/>
                </a:solidFill>
              </a:rPr>
              <a:t>Size of device used depends on amount of plaque excision – blades up (max tip) vs. blades down (min tip)</a:t>
            </a:r>
          </a:p>
          <a:p>
            <a:r>
              <a:rPr lang="en-US" dirty="0">
                <a:solidFill>
                  <a:srgbClr val="000000"/>
                </a:solidFill>
              </a:rPr>
              <a:t>SC (Single cutter) – only front end cutting with no BU option</a:t>
            </a:r>
          </a:p>
          <a:p>
            <a:r>
              <a:rPr lang="en-US" dirty="0">
                <a:solidFill>
                  <a:srgbClr val="000000"/>
                </a:solidFill>
              </a:rPr>
              <a:t>Plaque consisting of calcium, thrombus, soft/fibrous plaque or total occlusions</a:t>
            </a:r>
          </a:p>
          <a:p>
            <a:r>
              <a:rPr lang="en-US" dirty="0">
                <a:solidFill>
                  <a:srgbClr val="000000"/>
                </a:solidFill>
              </a:rPr>
              <a:t>Early data from JET registry – rate of distal embolization 3.6% with no adverse events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54B9118-EEA0-0F40-A107-DC987CAD9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600" y="1889428"/>
            <a:ext cx="4978400" cy="4554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A5BC96-D964-4549-9D2D-70C849749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092" y="0"/>
            <a:ext cx="3810908" cy="172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8170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E19CDE-022D-294C-BC9D-7BBA69982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673" y="34645"/>
            <a:ext cx="7335157" cy="19113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CA8E9-2926-0A4C-9B92-3868AC294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9367" y="2133599"/>
            <a:ext cx="10560204" cy="468975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Prospective cohort of 29 patients with femoropopliteal ISR in 32 limbs (follow-up 27 patients at 6 and 12 mo.)</a:t>
            </a:r>
          </a:p>
          <a:p>
            <a:r>
              <a:rPr lang="en-US" dirty="0"/>
              <a:t>Lesion length was 17.4±13.1 cm</a:t>
            </a:r>
          </a:p>
          <a:p>
            <a:r>
              <a:rPr lang="en-US" dirty="0"/>
              <a:t>Acute success (&lt;30% residual stenosis) in 29/32 (91%) limbs. </a:t>
            </a:r>
          </a:p>
          <a:p>
            <a:r>
              <a:rPr lang="en-US" dirty="0"/>
              <a:t>Acute device success (&lt;50% residual narrowing after atherectomy alone): 76% (22/29).</a:t>
            </a:r>
          </a:p>
          <a:p>
            <a:r>
              <a:rPr lang="en-US" dirty="0"/>
              <a:t>Adjunctive balloon angioplasty performed in all cases</a:t>
            </a:r>
          </a:p>
          <a:p>
            <a:r>
              <a:rPr lang="en-US" dirty="0"/>
              <a:t>Embolic filter protection used in 16 (50%) of 32 limbs. </a:t>
            </a:r>
          </a:p>
          <a:p>
            <a:pPr lvl="2"/>
            <a:r>
              <a:rPr lang="en-US" dirty="0" err="1"/>
              <a:t>Macrodebris</a:t>
            </a:r>
            <a:r>
              <a:rPr lang="en-US" dirty="0"/>
              <a:t> was noted in 2 (12%) of 16 filters. </a:t>
            </a:r>
          </a:p>
          <a:p>
            <a:pPr lvl="2"/>
            <a:r>
              <a:rPr lang="en-US" dirty="0"/>
              <a:t>Distal embolization requiring treatment occurred in 3/32 (9.4%) limbs (2 with no filter). Other non-procedure-related adverse events were 1 (3%) death (nonvascular) and 1 (3%) case of major bleeding. </a:t>
            </a:r>
          </a:p>
          <a:p>
            <a:r>
              <a:rPr lang="en-US" dirty="0"/>
              <a:t>No new stent fractures </a:t>
            </a:r>
          </a:p>
          <a:p>
            <a:r>
              <a:rPr lang="en-US" dirty="0"/>
              <a:t>TLR: 4/29 (14%) at 6 mo. and 12/29 (41%) at 12 mo. </a:t>
            </a:r>
          </a:p>
          <a:p>
            <a:r>
              <a:rPr lang="en-US" dirty="0"/>
              <a:t>Patency (duplex-derived peak systolic velocity ratio &lt;2.4) was 72% at 6 months.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0158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4794" y="605882"/>
            <a:ext cx="8022815" cy="58591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48472" y="6581001"/>
            <a:ext cx="3863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Zeller T et al. JACC: CVI, Vol 6, No 3, 2013 (274-81)</a:t>
            </a:r>
          </a:p>
        </p:txBody>
      </p:sp>
    </p:spTree>
    <p:extLst>
      <p:ext uri="{BB962C8B-B14F-4D97-AF65-F5344CB8AC3E}">
        <p14:creationId xmlns:p14="http://schemas.microsoft.com/office/powerpoint/2010/main" val="36747513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1B980-C4DF-BD40-89B6-480B9F5F3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2877" y="2653632"/>
            <a:ext cx="8911687" cy="128089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186295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9EA88-8D83-4F3F-A4C1-4B16E237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266" y="454406"/>
            <a:ext cx="7434070" cy="1474330"/>
          </a:xfrm>
        </p:spPr>
        <p:txBody>
          <a:bodyPr>
            <a:normAutofit/>
          </a:bodyPr>
          <a:lstStyle/>
          <a:p>
            <a:r>
              <a:rPr lang="en-US" dirty="0"/>
              <a:t>Vascular Ultrasound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5907" y="1711760"/>
            <a:ext cx="6695865" cy="4766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5023" y="0"/>
            <a:ext cx="2886241" cy="2020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6895" y="4450837"/>
            <a:ext cx="3107068" cy="2396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4315" y="2051036"/>
            <a:ext cx="3008941" cy="236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32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9EA88-8D83-4F3F-A4C1-4B16E237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310" y="252929"/>
            <a:ext cx="7434070" cy="1474330"/>
          </a:xfrm>
        </p:spPr>
        <p:txBody>
          <a:bodyPr>
            <a:normAutofit/>
          </a:bodyPr>
          <a:lstStyle/>
          <a:p>
            <a:r>
              <a:rPr lang="en-US" dirty="0"/>
              <a:t>Vascular Ultrasound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310" y="2417735"/>
            <a:ext cx="7432674" cy="41340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307" y="1249551"/>
            <a:ext cx="7432674" cy="11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504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9EA88-8D83-4F3F-A4C1-4B16E237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460" y="207646"/>
            <a:ext cx="9619577" cy="1474330"/>
          </a:xfrm>
        </p:spPr>
        <p:txBody>
          <a:bodyPr>
            <a:normAutofit/>
          </a:bodyPr>
          <a:lstStyle/>
          <a:p>
            <a:r>
              <a:rPr lang="en-US" dirty="0"/>
              <a:t>Peripheral Angiogram – LLE Access run-off</a:t>
            </a:r>
          </a:p>
        </p:txBody>
      </p:sp>
      <p:pic>
        <p:nvPicPr>
          <p:cNvPr id="4" name="LLE runof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8254" r="27589"/>
          <a:stretch>
            <a:fillRect/>
          </a:stretch>
        </p:blipFill>
        <p:spPr>
          <a:xfrm>
            <a:off x="4583430" y="944811"/>
            <a:ext cx="3183183" cy="5554615"/>
          </a:xfrm>
        </p:spPr>
      </p:pic>
    </p:spTree>
    <p:extLst>
      <p:ext uri="{BB962C8B-B14F-4D97-AF65-F5344CB8AC3E}">
        <p14:creationId xmlns:p14="http://schemas.microsoft.com/office/powerpoint/2010/main" val="25109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4272" y="543087"/>
            <a:ext cx="8911687" cy="1280890"/>
          </a:xfrm>
        </p:spPr>
        <p:txBody>
          <a:bodyPr/>
          <a:lstStyle/>
          <a:p>
            <a:r>
              <a:rPr lang="en-US" dirty="0"/>
              <a:t>Iliac Angiogram</a:t>
            </a:r>
          </a:p>
        </p:txBody>
      </p:sp>
      <p:pic>
        <p:nvPicPr>
          <p:cNvPr id="4" name="Iliac Angi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12243" y="1496049"/>
            <a:ext cx="5058519" cy="5058519"/>
          </a:xfrm>
        </p:spPr>
      </p:pic>
    </p:spTree>
    <p:extLst>
      <p:ext uri="{BB962C8B-B14F-4D97-AF65-F5344CB8AC3E}">
        <p14:creationId xmlns:p14="http://schemas.microsoft.com/office/powerpoint/2010/main" val="303125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7973" y="137973"/>
            <a:ext cx="8911687" cy="1280890"/>
          </a:xfrm>
        </p:spPr>
        <p:txBody>
          <a:bodyPr/>
          <a:lstStyle/>
          <a:p>
            <a:r>
              <a:rPr lang="en-US" dirty="0"/>
              <a:t>Peripheral Angiogram - RLE</a:t>
            </a:r>
          </a:p>
        </p:txBody>
      </p:sp>
      <p:pic>
        <p:nvPicPr>
          <p:cNvPr id="6" name="R SFA CT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3215" r="18701"/>
          <a:stretch>
            <a:fillRect/>
          </a:stretch>
        </p:blipFill>
        <p:spPr>
          <a:xfrm>
            <a:off x="4161604" y="817289"/>
            <a:ext cx="3313616" cy="5704866"/>
          </a:xfrm>
        </p:spPr>
      </p:pic>
    </p:spTree>
    <p:extLst>
      <p:ext uri="{BB962C8B-B14F-4D97-AF65-F5344CB8AC3E}">
        <p14:creationId xmlns:p14="http://schemas.microsoft.com/office/powerpoint/2010/main" val="14332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6625" y="262160"/>
            <a:ext cx="8911687" cy="1280890"/>
          </a:xfrm>
        </p:spPr>
        <p:txBody>
          <a:bodyPr/>
          <a:lstStyle/>
          <a:p>
            <a:r>
              <a:rPr lang="en-US" dirty="0"/>
              <a:t>Post Iliac intervention Angiogram</a:t>
            </a:r>
          </a:p>
        </p:txBody>
      </p:sp>
      <p:pic>
        <p:nvPicPr>
          <p:cNvPr id="4" name="Final post iliac intervent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66808" y="1158240"/>
            <a:ext cx="5219700" cy="5219700"/>
          </a:xfrm>
        </p:spPr>
      </p:pic>
    </p:spTree>
    <p:extLst>
      <p:ext uri="{BB962C8B-B14F-4D97-AF65-F5344CB8AC3E}">
        <p14:creationId xmlns:p14="http://schemas.microsoft.com/office/powerpoint/2010/main" val="292361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B96CC85-5758-41C0-8EFD-737AFB6912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710EE66-8707-456F-8F2E-091D581CB030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0BEB954-4024-4CCF-A9D6-4C00FDC028D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2561</Words>
  <Application>Microsoft Office PowerPoint</Application>
  <PresentationFormat>Widescreen</PresentationFormat>
  <Paragraphs>290</Paragraphs>
  <Slides>35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Century Gothic</vt:lpstr>
      <vt:lpstr>Symbol</vt:lpstr>
      <vt:lpstr>Times New Roman</vt:lpstr>
      <vt:lpstr>Wingdings 3</vt:lpstr>
      <vt:lpstr>Wisp</vt:lpstr>
      <vt:lpstr>SFA In-Stent Restenosis Intervention</vt:lpstr>
      <vt:lpstr>Presentation</vt:lpstr>
      <vt:lpstr>Labs and Medications</vt:lpstr>
      <vt:lpstr>Vascular Ultrasound</vt:lpstr>
      <vt:lpstr>Vascular Ultrasound</vt:lpstr>
      <vt:lpstr>Peripheral Angiogram – LLE Access run-off</vt:lpstr>
      <vt:lpstr>Iliac Angiogram</vt:lpstr>
      <vt:lpstr>Peripheral Angiogram - RLE</vt:lpstr>
      <vt:lpstr>Post Iliac intervention Angiogram</vt:lpstr>
      <vt:lpstr>Tosaka Classification – In stent restenotic lesions</vt:lpstr>
      <vt:lpstr>Tosaka Classification – predictors of ISR</vt:lpstr>
      <vt:lpstr>Tosaka Classification – In stent restenosis predictors</vt:lpstr>
      <vt:lpstr>Therapies for Femoropopliteal ISR</vt:lpstr>
      <vt:lpstr>RELINE Trial Use of VIABAHN Stent Graft in FP ISR Lesions</vt:lpstr>
      <vt:lpstr>DCB Use in Femoropopliteal ISR</vt:lpstr>
      <vt:lpstr>DCB Meta-analyses in ISR</vt:lpstr>
      <vt:lpstr>Available DCBs </vt:lpstr>
      <vt:lpstr>PowerPoint Presentation</vt:lpstr>
      <vt:lpstr>PowerPoint Presentation</vt:lpstr>
      <vt:lpstr>Laser Atherectomy for ISR</vt:lpstr>
      <vt:lpstr>Laser Atherectomy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Rotarex (Straub Medical)</vt:lpstr>
      <vt:lpstr>Rotarex (Straub Medical)</vt:lpstr>
      <vt:lpstr>PowerPoint Presentation</vt:lpstr>
      <vt:lpstr>PowerPoint Presentation</vt:lpstr>
      <vt:lpstr>JetStream Atherectomy (Bos Sci)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2021-02-24T09:54:58Z</dcterms:created>
  <dcterms:modified xsi:type="dcterms:W3CDTF">2021-02-24T12:09:05Z</dcterms:modified>
</cp:coreProperties>
</file>